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3" r:id="rId5"/>
    <p:sldId id="259" r:id="rId6"/>
    <p:sldId id="264" r:id="rId7"/>
    <p:sldId id="260" r:id="rId8"/>
    <p:sldId id="265" r:id="rId9"/>
    <p:sldId id="261"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0876F-0185-F37B-ADF8-35841D03473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05FB44-F3AA-D7EF-DDF1-2F7E2F2EC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0F771A7-52AE-0B44-F8F1-B7175481A423}"/>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5" name="Espaço Reservado para Rodapé 4">
            <a:extLst>
              <a:ext uri="{FF2B5EF4-FFF2-40B4-BE49-F238E27FC236}">
                <a16:creationId xmlns:a16="http://schemas.microsoft.com/office/drawing/2014/main" id="{A68A5F96-2013-508E-C3BA-2FC95B91B05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D18A010-BCB3-FA06-4555-78C35D58AE78}"/>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67208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018BC-54FB-BAE9-611D-7D5948639AD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A3B1DAC-D059-C22E-39A4-F47D75C098A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3C29ABB-EB17-4AFF-F12C-F37909C1C2B1}"/>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5" name="Espaço Reservado para Rodapé 4">
            <a:extLst>
              <a:ext uri="{FF2B5EF4-FFF2-40B4-BE49-F238E27FC236}">
                <a16:creationId xmlns:a16="http://schemas.microsoft.com/office/drawing/2014/main" id="{41C30CE2-924C-EAEB-7793-7AB6BEDA668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D032E7E-64ED-12ED-C67A-DE1CCED305BE}"/>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53300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650199-83B0-4AE1-0224-3B37497B062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96EA08B-28EF-0765-9A67-0F3C7B12F7F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8BDEE6-F271-0F8E-DAB8-8EB5DE28F2EE}"/>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5" name="Espaço Reservado para Rodapé 4">
            <a:extLst>
              <a:ext uri="{FF2B5EF4-FFF2-40B4-BE49-F238E27FC236}">
                <a16:creationId xmlns:a16="http://schemas.microsoft.com/office/drawing/2014/main" id="{42F9F552-4C89-7ED2-170A-8DCE4C1398C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93BEDDD-ECF0-CD40-8292-149BDADC93A3}"/>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378697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3192B-42F1-2F25-DA98-56F22FEE51B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5055A1A-0200-8D91-C7BF-FD633DD2C98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C86F883-E318-76AB-1A50-C00B7DDFBE96}"/>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5" name="Espaço Reservado para Rodapé 4">
            <a:extLst>
              <a:ext uri="{FF2B5EF4-FFF2-40B4-BE49-F238E27FC236}">
                <a16:creationId xmlns:a16="http://schemas.microsoft.com/office/drawing/2014/main" id="{C1EBEE34-53AC-375C-F842-32A95EAE879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6A01110-8A38-8A07-A865-2E365073FDB1}"/>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192356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070F8-10A2-1D86-0B38-AFDA41C4415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F404A15-38EE-F65C-97EE-418D0C7D60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318FB72-673C-D58F-FCEB-B860A21177ED}"/>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5" name="Espaço Reservado para Rodapé 4">
            <a:extLst>
              <a:ext uri="{FF2B5EF4-FFF2-40B4-BE49-F238E27FC236}">
                <a16:creationId xmlns:a16="http://schemas.microsoft.com/office/drawing/2014/main" id="{DFC7577D-853F-2592-45E8-6036D2A00F1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9CAF5F-0A26-8992-AC27-83396584A0F2}"/>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156212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A7BE7-E789-6ED5-61BE-2C9532C549A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205FFD8-1F7E-C10B-6079-742363960A6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44C7BC5-B0DA-89D0-82C2-D85B66C5DED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C157BF5-4E6D-E833-6849-70A1179B9043}"/>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6" name="Espaço Reservado para Rodapé 5">
            <a:extLst>
              <a:ext uri="{FF2B5EF4-FFF2-40B4-BE49-F238E27FC236}">
                <a16:creationId xmlns:a16="http://schemas.microsoft.com/office/drawing/2014/main" id="{D488D406-CCFA-514E-60E5-605B2D559DB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77F28A7-85DA-5434-9526-6FD2C8F287E3}"/>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332268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A8B75-C5E5-47C7-471B-F1EF4E4E986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C13766A-4E25-5F84-26F2-C993C50D9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EE3D614-8720-9051-2810-D7E271DB342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ED6141F-01A9-BB45-775D-695A5D7C1C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6BCB023-2BD0-8022-0600-DCFC68285E2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740F7AD-89EA-B321-C10E-CCA8ED3E9668}"/>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8" name="Espaço Reservado para Rodapé 7">
            <a:extLst>
              <a:ext uri="{FF2B5EF4-FFF2-40B4-BE49-F238E27FC236}">
                <a16:creationId xmlns:a16="http://schemas.microsoft.com/office/drawing/2014/main" id="{86BB39BC-724B-1A8E-9F47-A1CE8F7E955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AA130FF-A7B1-1DA0-900E-EDBCED92F512}"/>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419786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8FC25-0136-37D0-DB93-7CB3E167BA2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0531374-E644-1E72-75D2-1364699251AF}"/>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4" name="Espaço Reservado para Rodapé 3">
            <a:extLst>
              <a:ext uri="{FF2B5EF4-FFF2-40B4-BE49-F238E27FC236}">
                <a16:creationId xmlns:a16="http://schemas.microsoft.com/office/drawing/2014/main" id="{9DE0161E-9C10-F2D8-4F40-46319B8FFA3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DAD4084-33ED-FDB5-FEB6-7DFF9E89BF30}"/>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392449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9831E8B-6D75-A5E5-B9E4-B64585D0332C}"/>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3" name="Espaço Reservado para Rodapé 2">
            <a:extLst>
              <a:ext uri="{FF2B5EF4-FFF2-40B4-BE49-F238E27FC236}">
                <a16:creationId xmlns:a16="http://schemas.microsoft.com/office/drawing/2014/main" id="{5A612BB8-FEA8-AC83-5F26-1459C04B0DE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E339344-3452-37C2-F34F-658D43B79811}"/>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28431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3CB1D-6AC2-51BC-D422-E45AAD9F156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6383C76-9B90-551D-AAF0-EA2A24B86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EAF02E3-4B26-5048-814E-B4DC1239A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9E7CD59-D4E2-F74C-10A7-2A95CB119D19}"/>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6" name="Espaço Reservado para Rodapé 5">
            <a:extLst>
              <a:ext uri="{FF2B5EF4-FFF2-40B4-BE49-F238E27FC236}">
                <a16:creationId xmlns:a16="http://schemas.microsoft.com/office/drawing/2014/main" id="{AEC16C98-C9DE-C7BB-EF04-96A22DC097D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94AD238-5991-F538-B029-95CF905AB127}"/>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57389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8F547-5875-461C-EDE2-35513C62453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25BA402-AF0A-0C09-4446-D12D58AE5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F9D9FF3-428C-E7DE-0985-F954587B2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DA08E14-16D4-B366-474F-7480CE2E5F1F}"/>
              </a:ext>
            </a:extLst>
          </p:cNvPr>
          <p:cNvSpPr>
            <a:spLocks noGrp="1"/>
          </p:cNvSpPr>
          <p:nvPr>
            <p:ph type="dt" sz="half" idx="10"/>
          </p:nvPr>
        </p:nvSpPr>
        <p:spPr/>
        <p:txBody>
          <a:bodyPr/>
          <a:lstStyle/>
          <a:p>
            <a:fld id="{359A965B-89CF-41AA-8A3E-0D2D88EE1104}" type="datetimeFigureOut">
              <a:rPr lang="pt-BR" smtClean="0"/>
              <a:t>06/03/2024</a:t>
            </a:fld>
            <a:endParaRPr lang="pt-BR"/>
          </a:p>
        </p:txBody>
      </p:sp>
      <p:sp>
        <p:nvSpPr>
          <p:cNvPr id="6" name="Espaço Reservado para Rodapé 5">
            <a:extLst>
              <a:ext uri="{FF2B5EF4-FFF2-40B4-BE49-F238E27FC236}">
                <a16:creationId xmlns:a16="http://schemas.microsoft.com/office/drawing/2014/main" id="{5C556CED-4773-2FBC-B9DD-94E2AD63969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2F09BB4-CFE4-84B2-A4A5-02AB29E82F21}"/>
              </a:ext>
            </a:extLst>
          </p:cNvPr>
          <p:cNvSpPr>
            <a:spLocks noGrp="1"/>
          </p:cNvSpPr>
          <p:nvPr>
            <p:ph type="sldNum" sz="quarter" idx="12"/>
          </p:nvPr>
        </p:nvSpPr>
        <p:spPr/>
        <p:txBody>
          <a:bodyPr/>
          <a:lstStyle/>
          <a:p>
            <a:fld id="{A928062C-8F7E-49FC-B9EC-F278BC380253}" type="slidenum">
              <a:rPr lang="pt-BR" smtClean="0"/>
              <a:t>‹nº›</a:t>
            </a:fld>
            <a:endParaRPr lang="pt-BR"/>
          </a:p>
        </p:txBody>
      </p:sp>
    </p:spTree>
    <p:extLst>
      <p:ext uri="{BB962C8B-B14F-4D97-AF65-F5344CB8AC3E}">
        <p14:creationId xmlns:p14="http://schemas.microsoft.com/office/powerpoint/2010/main" val="348738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1E65B0F-6939-9867-E747-9BDF649AA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10B8423-39CE-0447-2EE7-10070CA7C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12A8225-486F-D54C-FA5B-AA20D22AF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A965B-89CF-41AA-8A3E-0D2D88EE1104}" type="datetimeFigureOut">
              <a:rPr lang="pt-BR" smtClean="0"/>
              <a:t>06/03/2024</a:t>
            </a:fld>
            <a:endParaRPr lang="pt-BR"/>
          </a:p>
        </p:txBody>
      </p:sp>
      <p:sp>
        <p:nvSpPr>
          <p:cNvPr id="5" name="Espaço Reservado para Rodapé 4">
            <a:extLst>
              <a:ext uri="{FF2B5EF4-FFF2-40B4-BE49-F238E27FC236}">
                <a16:creationId xmlns:a16="http://schemas.microsoft.com/office/drawing/2014/main" id="{798DCBDA-9026-C6BA-3A75-68962E08A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064AAF3-8AF7-E149-5982-57538422C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28062C-8F7E-49FC-B9EC-F278BC380253}" type="slidenum">
              <a:rPr lang="pt-BR" smtClean="0"/>
              <a:t>‹nº›</a:t>
            </a:fld>
            <a:endParaRPr lang="pt-BR"/>
          </a:p>
        </p:txBody>
      </p:sp>
    </p:spTree>
    <p:extLst>
      <p:ext uri="{BB962C8B-B14F-4D97-AF65-F5344CB8AC3E}">
        <p14:creationId xmlns:p14="http://schemas.microsoft.com/office/powerpoint/2010/main" val="220841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photos.app.goo.gl/KXiFXE9SuUTTU7Wa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photos.google.com/memory/grid/1695475408/1697142550/1696118399/1696118399/AF1QipO1ORwE0mE644iV88EGMm8WYfO3iTmv_-PdICkBPw"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m 1" descr="Praia com pessoas andando e água ao fundo&#10;&#10;Descrição gerada automaticamente">
            <a:extLst>
              <a:ext uri="{FF2B5EF4-FFF2-40B4-BE49-F238E27FC236}">
                <a16:creationId xmlns:a16="http://schemas.microsoft.com/office/drawing/2014/main" id="{4B8E47E0-28F1-2B85-1608-31ADF3F11DBE}"/>
              </a:ext>
            </a:extLst>
          </p:cNvPr>
          <p:cNvPicPr>
            <a:picLocks noChangeAspect="1"/>
          </p:cNvPicPr>
          <p:nvPr/>
        </p:nvPicPr>
        <p:blipFill rotWithShape="1">
          <a:blip r:embed="rId2">
            <a:extLst>
              <a:ext uri="{28A0092B-C50C-407E-A947-70E740481C1C}">
                <a14:useLocalDpi xmlns:a14="http://schemas.microsoft.com/office/drawing/2010/main" val="0"/>
              </a:ext>
            </a:extLst>
          </a:blip>
          <a:srcRect l="11518" r="8468"/>
          <a:stretch/>
        </p:blipFill>
        <p:spPr>
          <a:xfrm>
            <a:off x="20" y="1282"/>
            <a:ext cx="12191980" cy="6856718"/>
          </a:xfrm>
          <a:prstGeom prst="rect">
            <a:avLst/>
          </a:prstGeom>
        </p:spPr>
      </p:pic>
    </p:spTree>
    <p:extLst>
      <p:ext uri="{BB962C8B-B14F-4D97-AF65-F5344CB8AC3E}">
        <p14:creationId xmlns:p14="http://schemas.microsoft.com/office/powerpoint/2010/main" val="112437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BBD8A42-995D-AB3A-4576-B7CD20DCCFCD}"/>
              </a:ext>
            </a:extLst>
          </p:cNvPr>
          <p:cNvSpPr txBox="1"/>
          <p:nvPr/>
        </p:nvSpPr>
        <p:spPr>
          <a:xfrm>
            <a:off x="1473200" y="1582341"/>
            <a:ext cx="10007600" cy="3416320"/>
          </a:xfrm>
          <a:prstGeom prst="rect">
            <a:avLst/>
          </a:prstGeom>
          <a:noFill/>
        </p:spPr>
        <p:txBody>
          <a:bodyPr wrap="square">
            <a:spAutoFit/>
          </a:bodyPr>
          <a:lstStyle/>
          <a:p>
            <a:pPr algn="l"/>
            <a:r>
              <a:rPr lang="en-US" b="1" i="0" dirty="0">
                <a:solidFill>
                  <a:srgbClr val="0D0D0D"/>
                </a:solidFill>
                <a:effectLst/>
                <a:latin typeface="Söhne"/>
              </a:rPr>
              <a:t>Methodology using the GLOBE Observer:</a:t>
            </a: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Water pH Data Collection:</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Using the "Water" function of the GLOBE Observer app, we conducted pH measurements of water in different bodies of water, such as rivers, lakes, and reservoirs. We followed the standard protocols provided by the GLOBE Observer to ensure the accuracy and consistency of the measurements.</a:t>
            </a:r>
          </a:p>
          <a:p>
            <a:pPr marL="742950" lvl="1" indent="-285750" algn="l">
              <a:buFont typeface="+mj-lt"/>
              <a:buAutoNum type="arabicPeriod"/>
            </a:pPr>
            <a:r>
              <a:rPr lang="en-US" b="0" i="0" dirty="0">
                <a:solidFill>
                  <a:srgbClr val="0D0D0D"/>
                </a:solidFill>
                <a:effectLst/>
                <a:latin typeface="Söhne"/>
              </a:rPr>
              <a:t>By recording water pH readings in the app, we contributed important data to monitor water quality and identify potential changes in environmental conditions, which may be related to climate change and human activity.</a:t>
            </a:r>
          </a:p>
          <a:p>
            <a:pPr marL="742950" lvl="1" indent="-285750" algn="l">
              <a:buFont typeface="+mj-lt"/>
              <a:buAutoNum type="arabicPeriod"/>
            </a:pPr>
            <a:endParaRPr lang="en-US" dirty="0">
              <a:solidFill>
                <a:srgbClr val="0D0D0D"/>
              </a:solidFill>
              <a:latin typeface="Söhne"/>
            </a:endParaRPr>
          </a:p>
          <a:p>
            <a:pPr marL="742950" lvl="1" indent="-285750" algn="l">
              <a:buFont typeface="+mj-lt"/>
              <a:buAutoNum type="arabicPeriod"/>
            </a:pPr>
            <a:r>
              <a:rPr lang="en-US" b="0" i="0" dirty="0">
                <a:solidFill>
                  <a:srgbClr val="0D0D0D"/>
                </a:solidFill>
                <a:effectLst/>
                <a:latin typeface="Söhne"/>
                <a:hlinkClick r:id="rId2"/>
              </a:rPr>
              <a:t>https://photos.app.goo.gl/KXiFXE9SuUTTU7Wa8</a:t>
            </a:r>
            <a:endParaRPr lang="en-US" b="0" i="0" dirty="0">
              <a:solidFill>
                <a:srgbClr val="0D0D0D"/>
              </a:solidFill>
              <a:effectLst/>
              <a:latin typeface="Söhne"/>
            </a:endParaRPr>
          </a:p>
          <a:p>
            <a:pPr lvl="1" algn="l"/>
            <a:endParaRPr lang="en-US" b="0" i="0" dirty="0">
              <a:solidFill>
                <a:srgbClr val="0D0D0D"/>
              </a:solidFill>
              <a:effectLst/>
              <a:latin typeface="Söhne"/>
            </a:endParaRPr>
          </a:p>
        </p:txBody>
      </p:sp>
    </p:spTree>
    <p:extLst>
      <p:ext uri="{BB962C8B-B14F-4D97-AF65-F5344CB8AC3E}">
        <p14:creationId xmlns:p14="http://schemas.microsoft.com/office/powerpoint/2010/main" val="160512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F9342A5-2AD9-7AE2-2875-D837E18DEE96}"/>
              </a:ext>
            </a:extLst>
          </p:cNvPr>
          <p:cNvSpPr txBox="1"/>
          <p:nvPr/>
        </p:nvSpPr>
        <p:spPr>
          <a:xfrm>
            <a:off x="3048000" y="1997839"/>
            <a:ext cx="6096000" cy="2862322"/>
          </a:xfrm>
          <a:prstGeom prst="rect">
            <a:avLst/>
          </a:prstGeom>
          <a:noFill/>
        </p:spPr>
        <p:txBody>
          <a:bodyPr wrap="square">
            <a:spAutoFit/>
          </a:bodyPr>
          <a:lstStyle/>
          <a:p>
            <a:pPr algn="l"/>
            <a:r>
              <a:rPr lang="en-US" b="1" i="0" dirty="0">
                <a:solidFill>
                  <a:srgbClr val="0D0D0D"/>
                </a:solidFill>
                <a:effectLst/>
                <a:latin typeface="Söhne"/>
              </a:rPr>
              <a:t>Observation of Clouds and Hailstorms:</a:t>
            </a:r>
            <a:endParaRPr lang="en-US" b="0" i="0" dirty="0">
              <a:solidFill>
                <a:srgbClr val="0D0D0D"/>
              </a:solidFill>
              <a:effectLst/>
              <a:latin typeface="Söhne"/>
            </a:endParaRPr>
          </a:p>
          <a:p>
            <a:pPr algn="l">
              <a:buFont typeface="Arial" panose="020B0604020202020204" pitchFamily="34" charset="0"/>
              <a:buChar char="•"/>
            </a:pPr>
            <a:r>
              <a:rPr lang="en-US" b="0" i="0" dirty="0">
                <a:solidFill>
                  <a:srgbClr val="0D0D0D"/>
                </a:solidFill>
                <a:effectLst/>
                <a:latin typeface="Söhne"/>
              </a:rPr>
              <a:t>We used the "Clouds" function of the GLOBE Observer app to record detailed observations of clouds and weather conditions during hailstorms. We captured photos of clouds at different stages of development, including cumulonimbus and storm clouds.</a:t>
            </a:r>
          </a:p>
          <a:p>
            <a:pPr algn="l">
              <a:buFont typeface="Arial" panose="020B0604020202020204" pitchFamily="34" charset="0"/>
              <a:buChar char="•"/>
            </a:pPr>
            <a:r>
              <a:rPr lang="en-US" b="0" i="0" dirty="0">
                <a:solidFill>
                  <a:srgbClr val="0D0D0D"/>
                </a:solidFill>
                <a:effectLst/>
                <a:latin typeface="Söhne"/>
              </a:rPr>
              <a:t>Observations of clouds and hailstorms contribute to understanding local and regional meteorological patterns, as well as identifying extreme events that may be related to climate change.</a:t>
            </a:r>
          </a:p>
        </p:txBody>
      </p:sp>
    </p:spTree>
    <p:extLst>
      <p:ext uri="{BB962C8B-B14F-4D97-AF65-F5344CB8AC3E}">
        <p14:creationId xmlns:p14="http://schemas.microsoft.com/office/powerpoint/2010/main" val="11031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m 6" descr="Uma imagem contendo Site&#10;&#10;Descrição gerada automaticamente">
            <a:extLst>
              <a:ext uri="{FF2B5EF4-FFF2-40B4-BE49-F238E27FC236}">
                <a16:creationId xmlns:a16="http://schemas.microsoft.com/office/drawing/2014/main" id="{67888DC4-9867-C2B5-8D9A-25D095B74DE9}"/>
              </a:ext>
            </a:extLst>
          </p:cNvPr>
          <p:cNvPicPr>
            <a:picLocks noChangeAspect="1"/>
          </p:cNvPicPr>
          <p:nvPr/>
        </p:nvPicPr>
        <p:blipFill rotWithShape="1">
          <a:blip r:embed="rId2">
            <a:extLst>
              <a:ext uri="{28A0092B-C50C-407E-A947-70E740481C1C}">
                <a14:useLocalDpi xmlns:a14="http://schemas.microsoft.com/office/drawing/2010/main" val="0"/>
              </a:ext>
            </a:extLst>
          </a:blip>
          <a:srcRect l="19985"/>
          <a:stretch/>
        </p:blipFill>
        <p:spPr>
          <a:xfrm>
            <a:off x="20" y="1282"/>
            <a:ext cx="12191980" cy="6856718"/>
          </a:xfrm>
          <a:prstGeom prst="rect">
            <a:avLst/>
          </a:prstGeom>
        </p:spPr>
      </p:pic>
    </p:spTree>
    <p:extLst>
      <p:ext uri="{BB962C8B-B14F-4D97-AF65-F5344CB8AC3E}">
        <p14:creationId xmlns:p14="http://schemas.microsoft.com/office/powerpoint/2010/main" val="308866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41B302B-AADA-E2A4-94B0-34AC3EE5AC77}"/>
              </a:ext>
            </a:extLst>
          </p:cNvPr>
          <p:cNvSpPr txBox="1"/>
          <p:nvPr/>
        </p:nvSpPr>
        <p:spPr>
          <a:xfrm>
            <a:off x="3048000" y="1859340"/>
            <a:ext cx="6096000" cy="3139321"/>
          </a:xfrm>
          <a:prstGeom prst="rect">
            <a:avLst/>
          </a:prstGeom>
          <a:noFill/>
        </p:spPr>
        <p:txBody>
          <a:bodyPr wrap="square">
            <a:spAutoFit/>
          </a:bodyPr>
          <a:lstStyle/>
          <a:p>
            <a:pPr algn="l"/>
            <a:r>
              <a:rPr lang="en-US" b="1" i="0" dirty="0">
                <a:solidFill>
                  <a:srgbClr val="0D0D0D"/>
                </a:solidFill>
                <a:effectLst/>
                <a:latin typeface="Söhne"/>
              </a:rPr>
              <a:t>Monitoring Damage Caused by Storms and Intense Heat:</a:t>
            </a:r>
            <a:endParaRPr lang="en-US" b="0" i="0" dirty="0">
              <a:solidFill>
                <a:srgbClr val="0D0D0D"/>
              </a:solidFill>
              <a:effectLst/>
              <a:latin typeface="Söhne"/>
            </a:endParaRPr>
          </a:p>
          <a:p>
            <a:pPr algn="l">
              <a:buFont typeface="Arial" panose="020B0604020202020204" pitchFamily="34" charset="0"/>
              <a:buChar char="•"/>
            </a:pPr>
            <a:r>
              <a:rPr lang="en-US" b="0" i="0" dirty="0">
                <a:solidFill>
                  <a:srgbClr val="0D0D0D"/>
                </a:solidFill>
                <a:effectLst/>
                <a:latin typeface="Söhne"/>
              </a:rPr>
              <a:t>We documented damage caused by severe storms, including fallen trees and property damage, using the "Trees" function of the GLOBE Observer app. We took photos of the damage and provided information on the location and extent of the impacts.</a:t>
            </a:r>
          </a:p>
          <a:p>
            <a:pPr algn="l">
              <a:buFont typeface="Arial" panose="020B0604020202020204" pitchFamily="34" charset="0"/>
              <a:buChar char="•"/>
            </a:pPr>
            <a:r>
              <a:rPr lang="en-US" b="0" i="0" dirty="0">
                <a:solidFill>
                  <a:srgbClr val="0D0D0D"/>
                </a:solidFill>
                <a:effectLst/>
                <a:latin typeface="Söhne"/>
              </a:rPr>
              <a:t>We tracked patterns of heavy rains and days with high temperatures, followed by storms, using the "Weather" function of the app. By recording these events, we contribute to monitoring and understanding climate change and its effects on local and regional climates.</a:t>
            </a:r>
          </a:p>
        </p:txBody>
      </p:sp>
    </p:spTree>
    <p:extLst>
      <p:ext uri="{BB962C8B-B14F-4D97-AF65-F5344CB8AC3E}">
        <p14:creationId xmlns:p14="http://schemas.microsoft.com/office/powerpoint/2010/main" val="364318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m 1" descr="Uma imagem contendo Texto&#10;&#10;Descrição gerada automaticamente">
            <a:extLst>
              <a:ext uri="{FF2B5EF4-FFF2-40B4-BE49-F238E27FC236}">
                <a16:creationId xmlns:a16="http://schemas.microsoft.com/office/drawing/2014/main" id="{677E777F-E96C-1F69-1D1E-53A583113F23}"/>
              </a:ext>
            </a:extLst>
          </p:cNvPr>
          <p:cNvPicPr>
            <a:picLocks noChangeAspect="1"/>
          </p:cNvPicPr>
          <p:nvPr/>
        </p:nvPicPr>
        <p:blipFill rotWithShape="1">
          <a:blip r:embed="rId2">
            <a:extLst>
              <a:ext uri="{28A0092B-C50C-407E-A947-70E740481C1C}">
                <a14:useLocalDpi xmlns:a14="http://schemas.microsoft.com/office/drawing/2010/main" val="0"/>
              </a:ext>
            </a:extLst>
          </a:blip>
          <a:srcRect l="19985"/>
          <a:stretch/>
        </p:blipFill>
        <p:spPr>
          <a:xfrm>
            <a:off x="20" y="1282"/>
            <a:ext cx="12191980" cy="6856718"/>
          </a:xfrm>
          <a:prstGeom prst="rect">
            <a:avLst/>
          </a:prstGeom>
        </p:spPr>
      </p:pic>
    </p:spTree>
    <p:extLst>
      <p:ext uri="{BB962C8B-B14F-4D97-AF65-F5344CB8AC3E}">
        <p14:creationId xmlns:p14="http://schemas.microsoft.com/office/powerpoint/2010/main" val="267367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A4B1288-84F7-01E0-4893-5A7A714C7593}"/>
              </a:ext>
            </a:extLst>
          </p:cNvPr>
          <p:cNvSpPr txBox="1"/>
          <p:nvPr/>
        </p:nvSpPr>
        <p:spPr>
          <a:xfrm>
            <a:off x="3048000" y="1997839"/>
            <a:ext cx="6096000" cy="2862322"/>
          </a:xfrm>
          <a:prstGeom prst="rect">
            <a:avLst/>
          </a:prstGeom>
          <a:noFill/>
        </p:spPr>
        <p:txBody>
          <a:bodyPr wrap="square">
            <a:spAutoFit/>
          </a:bodyPr>
          <a:lstStyle/>
          <a:p>
            <a:pPr algn="l"/>
            <a:r>
              <a:rPr lang="en-US" b="1" i="0" dirty="0">
                <a:solidFill>
                  <a:srgbClr val="0D0D0D"/>
                </a:solidFill>
                <a:effectLst/>
                <a:latin typeface="Söhne"/>
              </a:rPr>
              <a:t>Data Analysis and Interpretation:</a:t>
            </a:r>
            <a:endParaRPr lang="en-US" b="0" i="0" dirty="0">
              <a:solidFill>
                <a:srgbClr val="0D0D0D"/>
              </a:solidFill>
              <a:effectLst/>
              <a:latin typeface="Söhne"/>
            </a:endParaRPr>
          </a:p>
          <a:p>
            <a:pPr algn="l">
              <a:buFont typeface="Arial" panose="020B0604020202020204" pitchFamily="34" charset="0"/>
              <a:buChar char="•"/>
            </a:pPr>
            <a:r>
              <a:rPr lang="en-US" b="0" i="0" dirty="0">
                <a:solidFill>
                  <a:srgbClr val="0D0D0D"/>
                </a:solidFill>
                <a:effectLst/>
                <a:latin typeface="Söhne"/>
              </a:rPr>
              <a:t>The data collected through the GLOBE Observer app are analyzed and interpreted to identify local and regional climate patterns and trends. We compare observations of water pH, clouds, storms, and extreme events with historical and climatological data to assess changes over time.</a:t>
            </a:r>
          </a:p>
          <a:p>
            <a:pPr algn="l">
              <a:buFont typeface="Arial" panose="020B0604020202020204" pitchFamily="34" charset="0"/>
              <a:buChar char="•"/>
            </a:pPr>
            <a:r>
              <a:rPr lang="en-US" b="0" i="0" dirty="0">
                <a:solidFill>
                  <a:srgbClr val="0D0D0D"/>
                </a:solidFill>
                <a:effectLst/>
                <a:latin typeface="Söhne"/>
              </a:rPr>
              <a:t>Data analyses contribute to a comprehensive understanding of the impacts of climate change in the studied region, aiding in the development of adaptation strategies and mitigation of risks associated with extreme weather events.</a:t>
            </a:r>
          </a:p>
        </p:txBody>
      </p:sp>
    </p:spTree>
    <p:extLst>
      <p:ext uri="{BB962C8B-B14F-4D97-AF65-F5344CB8AC3E}">
        <p14:creationId xmlns:p14="http://schemas.microsoft.com/office/powerpoint/2010/main" val="284225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m 1" descr="Uma imagem contendo comida&#10;&#10;Descrição gerada automaticamente">
            <a:extLst>
              <a:ext uri="{FF2B5EF4-FFF2-40B4-BE49-F238E27FC236}">
                <a16:creationId xmlns:a16="http://schemas.microsoft.com/office/drawing/2014/main" id="{CAA2B571-CAEF-7E7E-03FE-F5D9DA0FCF36}"/>
              </a:ext>
            </a:extLst>
          </p:cNvPr>
          <p:cNvPicPr>
            <a:picLocks noChangeAspect="1"/>
          </p:cNvPicPr>
          <p:nvPr/>
        </p:nvPicPr>
        <p:blipFill rotWithShape="1">
          <a:blip r:embed="rId2">
            <a:extLst>
              <a:ext uri="{28A0092B-C50C-407E-A947-70E740481C1C}">
                <a14:useLocalDpi xmlns:a14="http://schemas.microsoft.com/office/drawing/2010/main" val="0"/>
              </a:ext>
            </a:extLst>
          </a:blip>
          <a:srcRect r="19985"/>
          <a:stretch/>
        </p:blipFill>
        <p:spPr>
          <a:xfrm>
            <a:off x="20" y="1282"/>
            <a:ext cx="12191980" cy="6856718"/>
          </a:xfrm>
          <a:prstGeom prst="rect">
            <a:avLst/>
          </a:prstGeom>
        </p:spPr>
      </p:pic>
    </p:spTree>
    <p:extLst>
      <p:ext uri="{BB962C8B-B14F-4D97-AF65-F5344CB8AC3E}">
        <p14:creationId xmlns:p14="http://schemas.microsoft.com/office/powerpoint/2010/main" val="63814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63BF34E-A9AE-72C4-6062-772862789E73}"/>
              </a:ext>
            </a:extLst>
          </p:cNvPr>
          <p:cNvSpPr txBox="1"/>
          <p:nvPr/>
        </p:nvSpPr>
        <p:spPr>
          <a:xfrm>
            <a:off x="3048000" y="2828836"/>
            <a:ext cx="6096000" cy="2585323"/>
          </a:xfrm>
          <a:prstGeom prst="rect">
            <a:avLst/>
          </a:prstGeom>
          <a:noFill/>
        </p:spPr>
        <p:txBody>
          <a:bodyPr wrap="square">
            <a:spAutoFit/>
          </a:bodyPr>
          <a:lstStyle/>
          <a:p>
            <a:r>
              <a:rPr lang="en-US" b="0" i="0" dirty="0">
                <a:solidFill>
                  <a:srgbClr val="0D0D0D"/>
                </a:solidFill>
                <a:effectLst/>
                <a:latin typeface="Söhne"/>
              </a:rPr>
              <a:t>By integrating the methodology with the GLOBE Observer app, we are able to collect relevant environmental data and actively participate in monitoring and understanding climate change and its effects on the environment and society.</a:t>
            </a:r>
          </a:p>
          <a:p>
            <a:endParaRPr lang="en-US" dirty="0">
              <a:solidFill>
                <a:srgbClr val="0D0D0D"/>
              </a:solidFill>
              <a:latin typeface="Söhne"/>
            </a:endParaRPr>
          </a:p>
          <a:p>
            <a:r>
              <a:rPr lang="pt-BR" dirty="0">
                <a:hlinkClick r:id="rId2"/>
              </a:rPr>
              <a:t>https://photos.google.com/memory/grid/1695475408/1697142550/1696118399/1696118399/AF1QipO1ORwE0mE644iV88EGMm8WYfO3iTmv_-PdICkBPw</a:t>
            </a:r>
            <a:endParaRPr lang="pt-BR" dirty="0"/>
          </a:p>
          <a:p>
            <a:endParaRPr lang="pt-BR" dirty="0"/>
          </a:p>
        </p:txBody>
      </p:sp>
    </p:spTree>
    <p:extLst>
      <p:ext uri="{BB962C8B-B14F-4D97-AF65-F5344CB8AC3E}">
        <p14:creationId xmlns:p14="http://schemas.microsoft.com/office/powerpoint/2010/main" val="310925953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428</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9</vt:i4>
      </vt:variant>
    </vt:vector>
  </HeadingPairs>
  <TitlesOfParts>
    <vt:vector size="14" baseType="lpstr">
      <vt:lpstr>Aptos</vt:lpstr>
      <vt:lpstr>Aptos Display</vt:lpstr>
      <vt:lpstr>Arial</vt:lpstr>
      <vt:lpstr>Söhne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Jeane de Fátima</dc:creator>
  <cp:lastModifiedBy>Jeane de Fátima</cp:lastModifiedBy>
  <cp:revision>1</cp:revision>
  <dcterms:created xsi:type="dcterms:W3CDTF">2024-03-06T19:21:41Z</dcterms:created>
  <dcterms:modified xsi:type="dcterms:W3CDTF">2024-03-06T20:09:34Z</dcterms:modified>
</cp:coreProperties>
</file>