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50401538" cy="35999738"/>
  <p:notesSz cx="6715125" cy="9239250"/>
  <p:defaultTextStyle>
    <a:defPPr>
      <a:defRPr lang="en-US"/>
    </a:defPPr>
    <a:lvl1pPr algn="ctr" rtl="0" fontAlgn="base">
      <a:spcBef>
        <a:spcPct val="0"/>
      </a:spcBef>
      <a:spcAft>
        <a:spcPct val="0"/>
      </a:spcAft>
      <a:defRPr sz="9600" kern="1200">
        <a:solidFill>
          <a:schemeClr val="tx1"/>
        </a:solidFill>
        <a:latin typeface="Arial" charset="0"/>
        <a:ea typeface="+mn-ea"/>
        <a:cs typeface="+mn-cs"/>
      </a:defRPr>
    </a:lvl1pPr>
    <a:lvl2pPr marL="457200" algn="ctr" rtl="0" fontAlgn="base">
      <a:spcBef>
        <a:spcPct val="0"/>
      </a:spcBef>
      <a:spcAft>
        <a:spcPct val="0"/>
      </a:spcAft>
      <a:defRPr sz="9600" kern="1200">
        <a:solidFill>
          <a:schemeClr val="tx1"/>
        </a:solidFill>
        <a:latin typeface="Arial" charset="0"/>
        <a:ea typeface="+mn-ea"/>
        <a:cs typeface="+mn-cs"/>
      </a:defRPr>
    </a:lvl2pPr>
    <a:lvl3pPr marL="914400" algn="ctr" rtl="0" fontAlgn="base">
      <a:spcBef>
        <a:spcPct val="0"/>
      </a:spcBef>
      <a:spcAft>
        <a:spcPct val="0"/>
      </a:spcAft>
      <a:defRPr sz="9600" kern="1200">
        <a:solidFill>
          <a:schemeClr val="tx1"/>
        </a:solidFill>
        <a:latin typeface="Arial" charset="0"/>
        <a:ea typeface="+mn-ea"/>
        <a:cs typeface="+mn-cs"/>
      </a:defRPr>
    </a:lvl3pPr>
    <a:lvl4pPr marL="1371600" algn="ctr" rtl="0" fontAlgn="base">
      <a:spcBef>
        <a:spcPct val="0"/>
      </a:spcBef>
      <a:spcAft>
        <a:spcPct val="0"/>
      </a:spcAft>
      <a:defRPr sz="9600" kern="1200">
        <a:solidFill>
          <a:schemeClr val="tx1"/>
        </a:solidFill>
        <a:latin typeface="Arial" charset="0"/>
        <a:ea typeface="+mn-ea"/>
        <a:cs typeface="+mn-cs"/>
      </a:defRPr>
    </a:lvl4pPr>
    <a:lvl5pPr marL="1828800" algn="ctr" rtl="0" fontAlgn="base">
      <a:spcBef>
        <a:spcPct val="0"/>
      </a:spcBef>
      <a:spcAft>
        <a:spcPct val="0"/>
      </a:spcAft>
      <a:defRPr sz="9600" kern="1200">
        <a:solidFill>
          <a:schemeClr val="tx1"/>
        </a:solidFill>
        <a:latin typeface="Arial" charset="0"/>
        <a:ea typeface="+mn-ea"/>
        <a:cs typeface="+mn-cs"/>
      </a:defRPr>
    </a:lvl5pPr>
    <a:lvl6pPr marL="2286000" algn="l" defTabSz="914400" rtl="0" eaLnBrk="1" latinLnBrk="0" hangingPunct="1">
      <a:defRPr sz="9600" kern="1200">
        <a:solidFill>
          <a:schemeClr val="tx1"/>
        </a:solidFill>
        <a:latin typeface="Arial" charset="0"/>
        <a:ea typeface="+mn-ea"/>
        <a:cs typeface="+mn-cs"/>
      </a:defRPr>
    </a:lvl6pPr>
    <a:lvl7pPr marL="2743200" algn="l" defTabSz="914400" rtl="0" eaLnBrk="1" latinLnBrk="0" hangingPunct="1">
      <a:defRPr sz="9600" kern="1200">
        <a:solidFill>
          <a:schemeClr val="tx1"/>
        </a:solidFill>
        <a:latin typeface="Arial" charset="0"/>
        <a:ea typeface="+mn-ea"/>
        <a:cs typeface="+mn-cs"/>
      </a:defRPr>
    </a:lvl7pPr>
    <a:lvl8pPr marL="3200400" algn="l" defTabSz="914400" rtl="0" eaLnBrk="1" latinLnBrk="0" hangingPunct="1">
      <a:defRPr sz="9600" kern="1200">
        <a:solidFill>
          <a:schemeClr val="tx1"/>
        </a:solidFill>
        <a:latin typeface="Arial" charset="0"/>
        <a:ea typeface="+mn-ea"/>
        <a:cs typeface="+mn-cs"/>
      </a:defRPr>
    </a:lvl8pPr>
    <a:lvl9pPr marL="3657600" algn="l" defTabSz="914400" rtl="0" eaLnBrk="1" latinLnBrk="0" hangingPunct="1">
      <a:defRPr sz="9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5195" userDrawn="1">
          <p15:clr>
            <a:srgbClr val="A4A3A4"/>
          </p15:clr>
        </p15:guide>
        <p15:guide id="2" orient="horz" pos="22425">
          <p15:clr>
            <a:srgbClr val="A4A3A4"/>
          </p15:clr>
        </p15:guide>
        <p15:guide id="3" orient="horz" pos="2349">
          <p15:clr>
            <a:srgbClr val="A4A3A4"/>
          </p15:clr>
        </p15:guide>
        <p15:guide id="4" pos="158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93A8BE"/>
    <a:srgbClr val="C0C0C0"/>
    <a:srgbClr val="0046D2"/>
    <a:srgbClr val="FF0000"/>
    <a:srgbClr val="698ED9"/>
    <a:srgbClr val="A7C4FF"/>
    <a:srgbClr val="003064"/>
    <a:srgbClr val="003399"/>
    <a:srgbClr val="002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736" autoAdjust="0"/>
    <p:restoredTop sz="97636" autoAdjust="0"/>
  </p:normalViewPr>
  <p:slideViewPr>
    <p:cSldViewPr snapToGrid="0" showGuides="1">
      <p:cViewPr>
        <p:scale>
          <a:sx n="27" d="100"/>
          <a:sy n="27" d="100"/>
        </p:scale>
        <p:origin x="-888" y="-1644"/>
      </p:cViewPr>
      <p:guideLst>
        <p:guide orient="horz" pos="5195"/>
        <p:guide orient="horz" pos="22425"/>
        <p:guide orient="horz" pos="2349"/>
        <p:guide pos="1587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096"/>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r%20Fasakin\Desktop\GLOBE%20DEC.%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r%20Fasakin\Desktop\GLOBE%20DEC.%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er\Desktop\FU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ser\Desktop\FU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user\Desktop\FUTA.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50596389690098"/>
          <c:y val="8.4513960211495306E-2"/>
          <c:w val="0.83432129810522071"/>
          <c:h val="0.67242628191029197"/>
        </c:manualLayout>
      </c:layout>
      <c:lineChart>
        <c:grouping val="standard"/>
        <c:varyColors val="0"/>
        <c:ser>
          <c:idx val="1"/>
          <c:order val="0"/>
          <c:tx>
            <c:strRef>
              <c:f>'Dec 2023 Data'!$D$1</c:f>
              <c:strCache>
                <c:ptCount val="1"/>
                <c:pt idx="0">
                  <c:v>AIR TEMPERATURE (°C)</c:v>
                </c:pt>
              </c:strCache>
            </c:strRef>
          </c:tx>
          <c:spPr>
            <a:ln w="22225" cap="rnd">
              <a:solidFill>
                <a:schemeClr val="accent2"/>
              </a:solidFill>
              <a:round/>
            </a:ln>
            <a:effectLst/>
          </c:spPr>
          <c:marker>
            <c:symbol val="none"/>
          </c:marker>
          <c:cat>
            <c:strRef>
              <c:f>'Dec 2023 Data'!$B$2:$B$24</c:f>
              <c:strCache>
                <c:ptCount val="23"/>
                <c:pt idx="0">
                  <c:v>9/12/2023</c:v>
                </c:pt>
                <c:pt idx="1">
                  <c:v>10/12/2023</c:v>
                </c:pt>
                <c:pt idx="2">
                  <c:v>11/12/2023</c:v>
                </c:pt>
                <c:pt idx="3">
                  <c:v>12/12/2023</c:v>
                </c:pt>
                <c:pt idx="4">
                  <c:v>13/12/2023</c:v>
                </c:pt>
                <c:pt idx="5">
                  <c:v>14/12/2023</c:v>
                </c:pt>
                <c:pt idx="6">
                  <c:v>15/12/2023</c:v>
                </c:pt>
                <c:pt idx="7">
                  <c:v>16/12/2023</c:v>
                </c:pt>
                <c:pt idx="8">
                  <c:v>17/12/2023</c:v>
                </c:pt>
                <c:pt idx="9">
                  <c:v>18/12/2023</c:v>
                </c:pt>
                <c:pt idx="10">
                  <c:v>19/12/2023</c:v>
                </c:pt>
                <c:pt idx="11">
                  <c:v>20/12/2023</c:v>
                </c:pt>
                <c:pt idx="12">
                  <c:v>21/12/2023</c:v>
                </c:pt>
                <c:pt idx="13">
                  <c:v>22/12/2023</c:v>
                </c:pt>
                <c:pt idx="14">
                  <c:v>23/12/2023</c:v>
                </c:pt>
                <c:pt idx="15">
                  <c:v>24/12/2023</c:v>
                </c:pt>
                <c:pt idx="16">
                  <c:v>25/12/2023</c:v>
                </c:pt>
                <c:pt idx="17">
                  <c:v>26/12/2023</c:v>
                </c:pt>
                <c:pt idx="18">
                  <c:v>27/12/2023</c:v>
                </c:pt>
                <c:pt idx="19">
                  <c:v>28/12/2023</c:v>
                </c:pt>
                <c:pt idx="20">
                  <c:v>29/12/2023</c:v>
                </c:pt>
                <c:pt idx="21">
                  <c:v>30/12/2023</c:v>
                </c:pt>
                <c:pt idx="22">
                  <c:v>31/12/2023</c:v>
                </c:pt>
              </c:strCache>
            </c:strRef>
          </c:cat>
          <c:val>
            <c:numRef>
              <c:f>'Dec 2023 Data'!$D$2:$D$24</c:f>
              <c:numCache>
                <c:formatCode>0.00</c:formatCode>
                <c:ptCount val="23"/>
                <c:pt idx="0">
                  <c:v>33</c:v>
                </c:pt>
                <c:pt idx="1">
                  <c:v>30.2</c:v>
                </c:pt>
                <c:pt idx="2">
                  <c:v>30.1</c:v>
                </c:pt>
                <c:pt idx="3">
                  <c:v>29.4</c:v>
                </c:pt>
                <c:pt idx="4">
                  <c:v>33.5</c:v>
                </c:pt>
                <c:pt idx="5">
                  <c:v>27.1</c:v>
                </c:pt>
                <c:pt idx="6">
                  <c:v>31</c:v>
                </c:pt>
                <c:pt idx="7">
                  <c:v>32.1</c:v>
                </c:pt>
                <c:pt idx="8">
                  <c:v>34.4</c:v>
                </c:pt>
                <c:pt idx="9">
                  <c:v>35.200000000000003</c:v>
                </c:pt>
                <c:pt idx="10">
                  <c:v>35</c:v>
                </c:pt>
                <c:pt idx="11">
                  <c:v>34.1</c:v>
                </c:pt>
                <c:pt idx="12">
                  <c:v>34.6</c:v>
                </c:pt>
                <c:pt idx="13">
                  <c:v>34.6</c:v>
                </c:pt>
                <c:pt idx="14">
                  <c:v>34</c:v>
                </c:pt>
                <c:pt idx="15">
                  <c:v>34.700000000000003</c:v>
                </c:pt>
                <c:pt idx="16">
                  <c:v>34.6</c:v>
                </c:pt>
                <c:pt idx="17">
                  <c:v>36.4</c:v>
                </c:pt>
                <c:pt idx="18">
                  <c:v>35.700000000000003</c:v>
                </c:pt>
                <c:pt idx="19">
                  <c:v>33.9</c:v>
                </c:pt>
                <c:pt idx="20">
                  <c:v>33.9</c:v>
                </c:pt>
                <c:pt idx="21">
                  <c:v>34</c:v>
                </c:pt>
                <c:pt idx="22">
                  <c:v>34.200000000000003</c:v>
                </c:pt>
              </c:numCache>
            </c:numRef>
          </c:val>
          <c:smooth val="0"/>
          <c:extLst>
            <c:ext xmlns:c16="http://schemas.microsoft.com/office/drawing/2014/chart" uri="{C3380CC4-5D6E-409C-BE32-E72D297353CC}">
              <c16:uniqueId val="{00000000-AD2A-4B0C-A6C9-34BBD590325B}"/>
            </c:ext>
          </c:extLst>
        </c:ser>
        <c:ser>
          <c:idx val="2"/>
          <c:order val="1"/>
          <c:tx>
            <c:strRef>
              <c:f>'Dec 2023 Data'!$E$1</c:f>
              <c:strCache>
                <c:ptCount val="1"/>
                <c:pt idx="0">
                  <c:v>SURFACE TEMPERATURE(°C)</c:v>
                </c:pt>
              </c:strCache>
            </c:strRef>
          </c:tx>
          <c:spPr>
            <a:ln w="22225" cap="rnd">
              <a:solidFill>
                <a:schemeClr val="accent3"/>
              </a:solidFill>
              <a:round/>
            </a:ln>
            <a:effectLst/>
          </c:spPr>
          <c:marker>
            <c:symbol val="none"/>
          </c:marker>
          <c:cat>
            <c:strRef>
              <c:f>'Dec 2023 Data'!$B$2:$B$24</c:f>
              <c:strCache>
                <c:ptCount val="23"/>
                <c:pt idx="0">
                  <c:v>9/12/2023</c:v>
                </c:pt>
                <c:pt idx="1">
                  <c:v>10/12/2023</c:v>
                </c:pt>
                <c:pt idx="2">
                  <c:v>11/12/2023</c:v>
                </c:pt>
                <c:pt idx="3">
                  <c:v>12/12/2023</c:v>
                </c:pt>
                <c:pt idx="4">
                  <c:v>13/12/2023</c:v>
                </c:pt>
                <c:pt idx="5">
                  <c:v>14/12/2023</c:v>
                </c:pt>
                <c:pt idx="6">
                  <c:v>15/12/2023</c:v>
                </c:pt>
                <c:pt idx="7">
                  <c:v>16/12/2023</c:v>
                </c:pt>
                <c:pt idx="8">
                  <c:v>17/12/2023</c:v>
                </c:pt>
                <c:pt idx="9">
                  <c:v>18/12/2023</c:v>
                </c:pt>
                <c:pt idx="10">
                  <c:v>19/12/2023</c:v>
                </c:pt>
                <c:pt idx="11">
                  <c:v>20/12/2023</c:v>
                </c:pt>
                <c:pt idx="12">
                  <c:v>21/12/2023</c:v>
                </c:pt>
                <c:pt idx="13">
                  <c:v>22/12/2023</c:v>
                </c:pt>
                <c:pt idx="14">
                  <c:v>23/12/2023</c:v>
                </c:pt>
                <c:pt idx="15">
                  <c:v>24/12/2023</c:v>
                </c:pt>
                <c:pt idx="16">
                  <c:v>25/12/2023</c:v>
                </c:pt>
                <c:pt idx="17">
                  <c:v>26/12/2023</c:v>
                </c:pt>
                <c:pt idx="18">
                  <c:v>27/12/2023</c:v>
                </c:pt>
                <c:pt idx="19">
                  <c:v>28/12/2023</c:v>
                </c:pt>
                <c:pt idx="20">
                  <c:v>29/12/2023</c:v>
                </c:pt>
                <c:pt idx="21">
                  <c:v>30/12/2023</c:v>
                </c:pt>
                <c:pt idx="22">
                  <c:v>31/12/2023</c:v>
                </c:pt>
              </c:strCache>
            </c:strRef>
          </c:cat>
          <c:val>
            <c:numRef>
              <c:f>'Dec 2023 Data'!$E$2:$E$24</c:f>
              <c:numCache>
                <c:formatCode>0.0</c:formatCode>
                <c:ptCount val="23"/>
                <c:pt idx="0">
                  <c:v>33.6</c:v>
                </c:pt>
                <c:pt idx="1">
                  <c:v>34.4</c:v>
                </c:pt>
                <c:pt idx="2">
                  <c:v>35.6</c:v>
                </c:pt>
                <c:pt idx="3">
                  <c:v>30.6</c:v>
                </c:pt>
                <c:pt idx="4">
                  <c:v>36</c:v>
                </c:pt>
                <c:pt idx="5">
                  <c:v>37.799999999999997</c:v>
                </c:pt>
                <c:pt idx="6">
                  <c:v>34.1</c:v>
                </c:pt>
                <c:pt idx="7">
                  <c:v>34.200000000000003</c:v>
                </c:pt>
                <c:pt idx="8">
                  <c:v>36.799999999999997</c:v>
                </c:pt>
                <c:pt idx="9">
                  <c:v>37</c:v>
                </c:pt>
                <c:pt idx="10">
                  <c:v>37.299999999999997</c:v>
                </c:pt>
                <c:pt idx="11">
                  <c:v>36.4</c:v>
                </c:pt>
                <c:pt idx="12">
                  <c:v>37</c:v>
                </c:pt>
                <c:pt idx="13">
                  <c:v>36.700000000000003</c:v>
                </c:pt>
                <c:pt idx="14">
                  <c:v>35.700000000000003</c:v>
                </c:pt>
                <c:pt idx="15">
                  <c:v>37.200000000000003</c:v>
                </c:pt>
                <c:pt idx="16">
                  <c:v>37.1</c:v>
                </c:pt>
                <c:pt idx="17">
                  <c:v>37</c:v>
                </c:pt>
                <c:pt idx="18">
                  <c:v>37.6</c:v>
                </c:pt>
                <c:pt idx="19">
                  <c:v>36</c:v>
                </c:pt>
                <c:pt idx="20">
                  <c:v>36.4</c:v>
                </c:pt>
                <c:pt idx="21">
                  <c:v>36.5</c:v>
                </c:pt>
                <c:pt idx="22">
                  <c:v>36.5</c:v>
                </c:pt>
              </c:numCache>
            </c:numRef>
          </c:val>
          <c:smooth val="0"/>
          <c:extLst>
            <c:ext xmlns:c16="http://schemas.microsoft.com/office/drawing/2014/chart" uri="{C3380CC4-5D6E-409C-BE32-E72D297353CC}">
              <c16:uniqueId val="{00000001-AD2A-4B0C-A6C9-34BBD590325B}"/>
            </c:ext>
          </c:extLst>
        </c:ser>
        <c:dLbls>
          <c:showLegendKey val="0"/>
          <c:showVal val="0"/>
          <c:showCatName val="0"/>
          <c:showSerName val="0"/>
          <c:showPercent val="0"/>
          <c:showBubbleSize val="0"/>
        </c:dLbls>
        <c:smooth val="0"/>
        <c:axId val="1912400576"/>
        <c:axId val="2050965616"/>
      </c:lineChart>
      <c:dateAx>
        <c:axId val="1912400576"/>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cap="none" spc="0" normalizeH="0" baseline="0">
                <a:solidFill>
                  <a:sysClr val="windowText" lastClr="000000"/>
                </a:solidFill>
                <a:latin typeface="+mn-lt"/>
                <a:ea typeface="+mn-ea"/>
                <a:cs typeface="+mn-cs"/>
              </a:defRPr>
            </a:pPr>
            <a:endParaRPr lang="en-US"/>
          </a:p>
        </c:txPr>
        <c:crossAx val="2050965616"/>
        <c:crossesAt val="0"/>
        <c:auto val="0"/>
        <c:lblOffset val="100"/>
        <c:baseTimeUnit val="days"/>
      </c:dateAx>
      <c:valAx>
        <c:axId val="2050965616"/>
        <c:scaling>
          <c:orientation val="minMax"/>
          <c:min val="20"/>
        </c:scaling>
        <c:delete val="0"/>
        <c:axPos val="l"/>
        <c:majorGridlines>
          <c:spPr>
            <a:ln w="9525" cap="flat" cmpd="sng" algn="ctr">
              <a:solidFill>
                <a:schemeClr val="dk1">
                  <a:lumMod val="15000"/>
                  <a:lumOff val="85000"/>
                  <a:alpha val="54000"/>
                </a:schemeClr>
              </a:solidFill>
              <a:round/>
            </a:ln>
            <a:effectLst/>
          </c:spPr>
        </c:majorGridlines>
        <c:numFmt formatCode="0.00" sourceLinked="1"/>
        <c:majorTickMark val="out"/>
        <c:minorTickMark val="none"/>
        <c:tickLblPos val="nextTo"/>
        <c:spPr>
          <a:noFill/>
          <a:ln>
            <a:solidFill>
              <a:schemeClr val="accent4">
                <a:lumMod val="60000"/>
                <a:lumOff val="40000"/>
              </a:schemeClr>
            </a:solid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1912400576"/>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9050"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SURFACE TEMPERATURE(°C)</c:v>
                </c:pt>
              </c:strCache>
            </c:strRef>
          </c:tx>
          <c:spPr>
            <a:ln w="22225" cap="rnd">
              <a:solidFill>
                <a:schemeClr val="accent1"/>
              </a:solidFill>
              <a:round/>
            </a:ln>
            <a:effectLst/>
          </c:spPr>
          <c:marker>
            <c:symbol val="none"/>
          </c:marker>
          <c:cat>
            <c:strRef>
              <c:f>Sheet1!$A$2:$A$24</c:f>
              <c:strCache>
                <c:ptCount val="23"/>
                <c:pt idx="0">
                  <c:v>9/12/2023</c:v>
                </c:pt>
                <c:pt idx="1">
                  <c:v>10/12/2023</c:v>
                </c:pt>
                <c:pt idx="2">
                  <c:v>11/12/2023</c:v>
                </c:pt>
                <c:pt idx="3">
                  <c:v>12/12/2023</c:v>
                </c:pt>
                <c:pt idx="4">
                  <c:v>13/12/2023</c:v>
                </c:pt>
                <c:pt idx="5">
                  <c:v>14/12/2023</c:v>
                </c:pt>
                <c:pt idx="6">
                  <c:v>15/12/2023</c:v>
                </c:pt>
                <c:pt idx="7">
                  <c:v>16/12/2023</c:v>
                </c:pt>
                <c:pt idx="8">
                  <c:v>17/12/2023</c:v>
                </c:pt>
                <c:pt idx="9">
                  <c:v>18/12/2023</c:v>
                </c:pt>
                <c:pt idx="10">
                  <c:v>19/12/2023</c:v>
                </c:pt>
                <c:pt idx="11">
                  <c:v>20/12/2023</c:v>
                </c:pt>
                <c:pt idx="12">
                  <c:v>21/12/2023</c:v>
                </c:pt>
                <c:pt idx="13">
                  <c:v>22/12/2023</c:v>
                </c:pt>
                <c:pt idx="14">
                  <c:v>23/12/2023</c:v>
                </c:pt>
                <c:pt idx="15">
                  <c:v>24/12/2023</c:v>
                </c:pt>
                <c:pt idx="16">
                  <c:v>25/12/2023</c:v>
                </c:pt>
                <c:pt idx="17">
                  <c:v>26/12/2023</c:v>
                </c:pt>
                <c:pt idx="18">
                  <c:v>27/12/2023</c:v>
                </c:pt>
                <c:pt idx="19">
                  <c:v>28/12/2023</c:v>
                </c:pt>
                <c:pt idx="20">
                  <c:v>29/12/2023</c:v>
                </c:pt>
                <c:pt idx="21">
                  <c:v>30/12/2023</c:v>
                </c:pt>
                <c:pt idx="22">
                  <c:v>31/12/2023</c:v>
                </c:pt>
              </c:strCache>
            </c:strRef>
          </c:cat>
          <c:val>
            <c:numRef>
              <c:f>Sheet1!$B$2:$B$24</c:f>
              <c:numCache>
                <c:formatCode>0.0</c:formatCode>
                <c:ptCount val="23"/>
                <c:pt idx="0">
                  <c:v>33.6</c:v>
                </c:pt>
                <c:pt idx="1">
                  <c:v>34.4</c:v>
                </c:pt>
                <c:pt idx="2">
                  <c:v>35.6</c:v>
                </c:pt>
                <c:pt idx="3">
                  <c:v>30.6</c:v>
                </c:pt>
                <c:pt idx="4">
                  <c:v>36</c:v>
                </c:pt>
                <c:pt idx="5">
                  <c:v>37.799999999999997</c:v>
                </c:pt>
                <c:pt idx="6">
                  <c:v>34.1</c:v>
                </c:pt>
                <c:pt idx="7">
                  <c:v>34.200000000000003</c:v>
                </c:pt>
                <c:pt idx="8">
                  <c:v>36.799999999999997</c:v>
                </c:pt>
                <c:pt idx="9">
                  <c:v>37</c:v>
                </c:pt>
                <c:pt idx="10">
                  <c:v>37.299999999999997</c:v>
                </c:pt>
                <c:pt idx="11">
                  <c:v>36.4</c:v>
                </c:pt>
                <c:pt idx="12">
                  <c:v>37</c:v>
                </c:pt>
                <c:pt idx="13">
                  <c:v>36.700000000000003</c:v>
                </c:pt>
                <c:pt idx="14">
                  <c:v>35.700000000000003</c:v>
                </c:pt>
                <c:pt idx="15">
                  <c:v>37.200000000000003</c:v>
                </c:pt>
                <c:pt idx="16">
                  <c:v>37.1</c:v>
                </c:pt>
                <c:pt idx="17">
                  <c:v>37</c:v>
                </c:pt>
                <c:pt idx="18">
                  <c:v>37.6</c:v>
                </c:pt>
                <c:pt idx="19">
                  <c:v>36</c:v>
                </c:pt>
                <c:pt idx="20">
                  <c:v>36.4</c:v>
                </c:pt>
                <c:pt idx="21">
                  <c:v>36.5</c:v>
                </c:pt>
                <c:pt idx="22">
                  <c:v>36.5</c:v>
                </c:pt>
              </c:numCache>
            </c:numRef>
          </c:val>
          <c:smooth val="0"/>
          <c:extLst>
            <c:ext xmlns:c16="http://schemas.microsoft.com/office/drawing/2014/chart" uri="{C3380CC4-5D6E-409C-BE32-E72D297353CC}">
              <c16:uniqueId val="{00000000-41BA-4676-A305-697B48E40F05}"/>
            </c:ext>
          </c:extLst>
        </c:ser>
        <c:ser>
          <c:idx val="1"/>
          <c:order val="1"/>
          <c:tx>
            <c:strRef>
              <c:f>Sheet1!$C$1</c:f>
              <c:strCache>
                <c:ptCount val="1"/>
                <c:pt idx="0">
                  <c:v>RELATIVE HUMIDITY (%)</c:v>
                </c:pt>
              </c:strCache>
            </c:strRef>
          </c:tx>
          <c:spPr>
            <a:ln w="22225" cap="rnd">
              <a:solidFill>
                <a:schemeClr val="accent2"/>
              </a:solidFill>
              <a:round/>
            </a:ln>
            <a:effectLst/>
          </c:spPr>
          <c:marker>
            <c:symbol val="none"/>
          </c:marker>
          <c:cat>
            <c:strRef>
              <c:f>Sheet1!$A$2:$A$24</c:f>
              <c:strCache>
                <c:ptCount val="23"/>
                <c:pt idx="0">
                  <c:v>9/12/2023</c:v>
                </c:pt>
                <c:pt idx="1">
                  <c:v>10/12/2023</c:v>
                </c:pt>
                <c:pt idx="2">
                  <c:v>11/12/2023</c:v>
                </c:pt>
                <c:pt idx="3">
                  <c:v>12/12/2023</c:v>
                </c:pt>
                <c:pt idx="4">
                  <c:v>13/12/2023</c:v>
                </c:pt>
                <c:pt idx="5">
                  <c:v>14/12/2023</c:v>
                </c:pt>
                <c:pt idx="6">
                  <c:v>15/12/2023</c:v>
                </c:pt>
                <c:pt idx="7">
                  <c:v>16/12/2023</c:v>
                </c:pt>
                <c:pt idx="8">
                  <c:v>17/12/2023</c:v>
                </c:pt>
                <c:pt idx="9">
                  <c:v>18/12/2023</c:v>
                </c:pt>
                <c:pt idx="10">
                  <c:v>19/12/2023</c:v>
                </c:pt>
                <c:pt idx="11">
                  <c:v>20/12/2023</c:v>
                </c:pt>
                <c:pt idx="12">
                  <c:v>21/12/2023</c:v>
                </c:pt>
                <c:pt idx="13">
                  <c:v>22/12/2023</c:v>
                </c:pt>
                <c:pt idx="14">
                  <c:v>23/12/2023</c:v>
                </c:pt>
                <c:pt idx="15">
                  <c:v>24/12/2023</c:v>
                </c:pt>
                <c:pt idx="16">
                  <c:v>25/12/2023</c:v>
                </c:pt>
                <c:pt idx="17">
                  <c:v>26/12/2023</c:v>
                </c:pt>
                <c:pt idx="18">
                  <c:v>27/12/2023</c:v>
                </c:pt>
                <c:pt idx="19">
                  <c:v>28/12/2023</c:v>
                </c:pt>
                <c:pt idx="20">
                  <c:v>29/12/2023</c:v>
                </c:pt>
                <c:pt idx="21">
                  <c:v>30/12/2023</c:v>
                </c:pt>
                <c:pt idx="22">
                  <c:v>31/12/2023</c:v>
                </c:pt>
              </c:strCache>
            </c:strRef>
          </c:cat>
          <c:val>
            <c:numRef>
              <c:f>Sheet1!$C$2:$C$24</c:f>
              <c:numCache>
                <c:formatCode>0.00</c:formatCode>
                <c:ptCount val="23"/>
                <c:pt idx="0">
                  <c:v>35</c:v>
                </c:pt>
                <c:pt idx="1">
                  <c:v>26</c:v>
                </c:pt>
                <c:pt idx="2">
                  <c:v>24</c:v>
                </c:pt>
                <c:pt idx="3">
                  <c:v>10</c:v>
                </c:pt>
                <c:pt idx="4">
                  <c:v>18</c:v>
                </c:pt>
                <c:pt idx="5">
                  <c:v>10</c:v>
                </c:pt>
                <c:pt idx="6">
                  <c:v>18</c:v>
                </c:pt>
                <c:pt idx="7">
                  <c:v>19</c:v>
                </c:pt>
                <c:pt idx="8">
                  <c:v>17</c:v>
                </c:pt>
                <c:pt idx="9">
                  <c:v>15</c:v>
                </c:pt>
                <c:pt idx="10">
                  <c:v>15</c:v>
                </c:pt>
                <c:pt idx="11">
                  <c:v>16</c:v>
                </c:pt>
                <c:pt idx="12">
                  <c:v>15</c:v>
                </c:pt>
                <c:pt idx="13">
                  <c:v>17</c:v>
                </c:pt>
                <c:pt idx="14">
                  <c:v>21</c:v>
                </c:pt>
                <c:pt idx="15">
                  <c:v>14</c:v>
                </c:pt>
                <c:pt idx="16">
                  <c:v>13</c:v>
                </c:pt>
                <c:pt idx="17">
                  <c:v>15</c:v>
                </c:pt>
                <c:pt idx="18">
                  <c:v>14</c:v>
                </c:pt>
                <c:pt idx="19">
                  <c:v>13</c:v>
                </c:pt>
                <c:pt idx="20">
                  <c:v>14</c:v>
                </c:pt>
                <c:pt idx="21">
                  <c:v>14</c:v>
                </c:pt>
                <c:pt idx="22">
                  <c:v>16</c:v>
                </c:pt>
              </c:numCache>
            </c:numRef>
          </c:val>
          <c:smooth val="0"/>
          <c:extLst>
            <c:ext xmlns:c16="http://schemas.microsoft.com/office/drawing/2014/chart" uri="{C3380CC4-5D6E-409C-BE32-E72D297353CC}">
              <c16:uniqueId val="{00000001-41BA-4676-A305-697B48E40F05}"/>
            </c:ext>
          </c:extLst>
        </c:ser>
        <c:dLbls>
          <c:showLegendKey val="0"/>
          <c:showVal val="0"/>
          <c:showCatName val="0"/>
          <c:showSerName val="0"/>
          <c:showPercent val="0"/>
          <c:showBubbleSize val="0"/>
        </c:dLbls>
        <c:smooth val="0"/>
        <c:axId val="1273443200"/>
        <c:axId val="1416629232"/>
      </c:lineChart>
      <c:catAx>
        <c:axId val="1273443200"/>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cap="none" spc="0" normalizeH="0" baseline="0">
                <a:solidFill>
                  <a:schemeClr val="dk1">
                    <a:lumMod val="65000"/>
                    <a:lumOff val="35000"/>
                  </a:schemeClr>
                </a:solidFill>
                <a:latin typeface="+mn-lt"/>
                <a:ea typeface="+mn-ea"/>
                <a:cs typeface="+mn-cs"/>
              </a:defRPr>
            </a:pPr>
            <a:endParaRPr lang="en-US"/>
          </a:p>
        </c:txPr>
        <c:crossAx val="1416629232"/>
        <c:crosses val="autoZero"/>
        <c:auto val="1"/>
        <c:lblAlgn val="ctr"/>
        <c:lblOffset val="100"/>
        <c:noMultiLvlLbl val="0"/>
      </c:catAx>
      <c:valAx>
        <c:axId val="1416629232"/>
        <c:scaling>
          <c:orientation val="minMax"/>
          <c:min val="5"/>
        </c:scaling>
        <c:delete val="0"/>
        <c:axPos val="l"/>
        <c:majorGridlines>
          <c:spPr>
            <a:ln w="9525" cap="flat" cmpd="sng" algn="ctr">
              <a:solidFill>
                <a:schemeClr val="dk1">
                  <a:lumMod val="15000"/>
                  <a:lumOff val="85000"/>
                  <a:alpha val="54000"/>
                </a:schemeClr>
              </a:solidFill>
              <a:round/>
            </a:ln>
            <a:effectLst/>
          </c:spPr>
        </c:majorGridlines>
        <c:numFmt formatCode="0.0" sourceLinked="1"/>
        <c:majorTickMark val="out"/>
        <c:minorTickMark val="none"/>
        <c:tickLblPos val="nextTo"/>
        <c:spPr>
          <a:noFill/>
          <a:ln>
            <a:solidFill>
              <a:schemeClr val="dk1">
                <a:lumMod val="15000"/>
                <a:lumOff val="85000"/>
              </a:schemeClr>
            </a:solidFill>
          </a:ln>
          <a:effectLst/>
        </c:spPr>
        <c:txPr>
          <a:bodyPr rot="-60000000" spcFirstLastPara="1" vertOverflow="ellipsis" vert="horz" wrap="square" anchor="ctr" anchorCtr="1"/>
          <a:lstStyle/>
          <a:p>
            <a:pPr>
              <a:defRPr sz="1000" b="0" i="0" u="none" strike="noStrike" kern="1200" baseline="0">
                <a:solidFill>
                  <a:schemeClr val="dk1">
                    <a:lumMod val="65000"/>
                    <a:lumOff val="35000"/>
                  </a:schemeClr>
                </a:solidFill>
                <a:latin typeface="+mn-lt"/>
                <a:ea typeface="+mn-ea"/>
                <a:cs typeface="+mn-cs"/>
              </a:defRPr>
            </a:pPr>
            <a:endParaRPr lang="en-US"/>
          </a:p>
        </c:txPr>
        <c:crossAx val="1273443200"/>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a:t>ATMOSPHERIC PRESSURE (mmHg)</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'Dec 2023 Data (2)'!$C$1</c:f>
              <c:strCache>
                <c:ptCount val="1"/>
                <c:pt idx="0">
                  <c:v>BARO PRESSURE(mmHg)</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'Dec 2023 Data (2)'!$B$2:$B$24</c:f>
              <c:strCache>
                <c:ptCount val="23"/>
                <c:pt idx="0">
                  <c:v>9/12/2023</c:v>
                </c:pt>
                <c:pt idx="1">
                  <c:v>10/12/2023</c:v>
                </c:pt>
                <c:pt idx="2">
                  <c:v>11/12/2023</c:v>
                </c:pt>
                <c:pt idx="3">
                  <c:v>12/12/2023</c:v>
                </c:pt>
                <c:pt idx="4">
                  <c:v>13/12/2023</c:v>
                </c:pt>
                <c:pt idx="5">
                  <c:v>14/12/2023</c:v>
                </c:pt>
                <c:pt idx="6">
                  <c:v>15/12/2023</c:v>
                </c:pt>
                <c:pt idx="7">
                  <c:v>16/12/2023</c:v>
                </c:pt>
                <c:pt idx="8">
                  <c:v>17/12/2023</c:v>
                </c:pt>
                <c:pt idx="9">
                  <c:v>18/12/2023</c:v>
                </c:pt>
                <c:pt idx="10">
                  <c:v>19/12/2023</c:v>
                </c:pt>
                <c:pt idx="11">
                  <c:v>20/12/2023</c:v>
                </c:pt>
                <c:pt idx="12">
                  <c:v>21/12/2023</c:v>
                </c:pt>
                <c:pt idx="13">
                  <c:v>22/12/2023</c:v>
                </c:pt>
                <c:pt idx="14">
                  <c:v>23/12/2023</c:v>
                </c:pt>
                <c:pt idx="15">
                  <c:v>24/12/2023</c:v>
                </c:pt>
                <c:pt idx="16">
                  <c:v>25/12/2023</c:v>
                </c:pt>
                <c:pt idx="17">
                  <c:v>26/12/2023</c:v>
                </c:pt>
                <c:pt idx="18">
                  <c:v>27/12/2023</c:v>
                </c:pt>
                <c:pt idx="19">
                  <c:v>28/12/2023</c:v>
                </c:pt>
                <c:pt idx="20">
                  <c:v>29/12/2023</c:v>
                </c:pt>
                <c:pt idx="21">
                  <c:v>30/12/2023</c:v>
                </c:pt>
                <c:pt idx="22">
                  <c:v>31/12/2023</c:v>
                </c:pt>
              </c:strCache>
            </c:strRef>
          </c:cat>
          <c:val>
            <c:numRef>
              <c:f>'Dec 2023 Data (2)'!$C$2:$C$24</c:f>
              <c:numCache>
                <c:formatCode>0.0</c:formatCode>
                <c:ptCount val="23"/>
                <c:pt idx="0">
                  <c:v>760.6</c:v>
                </c:pt>
                <c:pt idx="1">
                  <c:v>758.3</c:v>
                </c:pt>
                <c:pt idx="2">
                  <c:v>759.4</c:v>
                </c:pt>
                <c:pt idx="3">
                  <c:v>758.3</c:v>
                </c:pt>
                <c:pt idx="4">
                  <c:v>758.3</c:v>
                </c:pt>
                <c:pt idx="5">
                  <c:v>758.8</c:v>
                </c:pt>
                <c:pt idx="6">
                  <c:v>758</c:v>
                </c:pt>
                <c:pt idx="7">
                  <c:v>757.9</c:v>
                </c:pt>
                <c:pt idx="8">
                  <c:v>756.3</c:v>
                </c:pt>
                <c:pt idx="9">
                  <c:v>756.4</c:v>
                </c:pt>
                <c:pt idx="10">
                  <c:v>756.6</c:v>
                </c:pt>
                <c:pt idx="11">
                  <c:v>757.9</c:v>
                </c:pt>
                <c:pt idx="12">
                  <c:v>757.9</c:v>
                </c:pt>
                <c:pt idx="13">
                  <c:v>758.2</c:v>
                </c:pt>
                <c:pt idx="14">
                  <c:v>759.4</c:v>
                </c:pt>
                <c:pt idx="15">
                  <c:v>758.4</c:v>
                </c:pt>
                <c:pt idx="16">
                  <c:v>757.9</c:v>
                </c:pt>
                <c:pt idx="17">
                  <c:v>760</c:v>
                </c:pt>
                <c:pt idx="18">
                  <c:v>759.1</c:v>
                </c:pt>
                <c:pt idx="19">
                  <c:v>760.1</c:v>
                </c:pt>
                <c:pt idx="20">
                  <c:v>759.6</c:v>
                </c:pt>
                <c:pt idx="21">
                  <c:v>759.7</c:v>
                </c:pt>
                <c:pt idx="22">
                  <c:v>758.2</c:v>
                </c:pt>
              </c:numCache>
            </c:numRef>
          </c:val>
          <c:smooth val="0"/>
          <c:extLst>
            <c:ext xmlns:c16="http://schemas.microsoft.com/office/drawing/2014/chart" uri="{C3380CC4-5D6E-409C-BE32-E72D297353CC}">
              <c16:uniqueId val="{00000000-E1D3-4E52-8C82-4EFEF51439EF}"/>
            </c:ext>
          </c:extLst>
        </c:ser>
        <c:dLbls>
          <c:showLegendKey val="0"/>
          <c:showVal val="0"/>
          <c:showCatName val="0"/>
          <c:showSerName val="0"/>
          <c:showPercent val="0"/>
          <c:showBubbleSize val="0"/>
        </c:dLbls>
        <c:marker val="1"/>
        <c:smooth val="0"/>
        <c:axId val="528717712"/>
        <c:axId val="528716632"/>
      </c:lineChart>
      <c:catAx>
        <c:axId val="5287177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28716632"/>
        <c:crosses val="autoZero"/>
        <c:auto val="1"/>
        <c:lblAlgn val="ctr"/>
        <c:lblOffset val="100"/>
        <c:noMultiLvlLbl val="0"/>
      </c:catAx>
      <c:valAx>
        <c:axId val="528716632"/>
        <c:scaling>
          <c:orientation val="minMax"/>
          <c:min val="740"/>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solidFill>
              <a:schemeClr val="accent4">
                <a:lumMod val="60000"/>
                <a:lumOff val="40000"/>
              </a:schemeClr>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28717712"/>
        <c:crosses val="autoZero"/>
        <c:crossBetween val="between"/>
      </c:valAx>
      <c:spPr>
        <a:noFill/>
        <a:ln>
          <a:solidFill>
            <a:schemeClr val="accent4">
              <a:lumMod val="60000"/>
              <a:lumOff val="40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'Dec 2023 Data (2)'!$E$1</c:f>
              <c:strCache>
                <c:ptCount val="1"/>
                <c:pt idx="0">
                  <c:v>WIND SPEED (mps)</c:v>
                </c:pt>
              </c:strCache>
            </c:strRef>
          </c:tx>
          <c:spPr>
            <a:ln w="28575" cap="rnd">
              <a:solidFill>
                <a:schemeClr val="accent2">
                  <a:lumMod val="75000"/>
                </a:schemeClr>
              </a:solidFill>
              <a:round/>
            </a:ln>
            <a:effectLst/>
          </c:spPr>
          <c:marker>
            <c:symbol val="circle"/>
            <c:size val="5"/>
            <c:spPr>
              <a:solidFill>
                <a:schemeClr val="accent1"/>
              </a:solidFill>
              <a:ln w="9525">
                <a:solidFill>
                  <a:schemeClr val="accent2">
                    <a:lumMod val="75000"/>
                  </a:schemeClr>
                </a:solidFill>
              </a:ln>
              <a:effectLst/>
            </c:spPr>
          </c:marker>
          <c:cat>
            <c:strRef>
              <c:f>'Dec 2023 Data (2)'!$B$2:$B$24</c:f>
              <c:strCache>
                <c:ptCount val="23"/>
                <c:pt idx="0">
                  <c:v>9/12/2023</c:v>
                </c:pt>
                <c:pt idx="1">
                  <c:v>10/12/2023</c:v>
                </c:pt>
                <c:pt idx="2">
                  <c:v>11/12/2023</c:v>
                </c:pt>
                <c:pt idx="3">
                  <c:v>12/12/2023</c:v>
                </c:pt>
                <c:pt idx="4">
                  <c:v>13/12/2023</c:v>
                </c:pt>
                <c:pt idx="5">
                  <c:v>14/12/2023</c:v>
                </c:pt>
                <c:pt idx="6">
                  <c:v>15/12/2023</c:v>
                </c:pt>
                <c:pt idx="7">
                  <c:v>16/12/2023</c:v>
                </c:pt>
                <c:pt idx="8">
                  <c:v>17/12/2023</c:v>
                </c:pt>
                <c:pt idx="9">
                  <c:v>18/12/2023</c:v>
                </c:pt>
                <c:pt idx="10">
                  <c:v>19/12/2023</c:v>
                </c:pt>
                <c:pt idx="11">
                  <c:v>20/12/2023</c:v>
                </c:pt>
                <c:pt idx="12">
                  <c:v>21/12/2023</c:v>
                </c:pt>
                <c:pt idx="13">
                  <c:v>22/12/2023</c:v>
                </c:pt>
                <c:pt idx="14">
                  <c:v>23/12/2023</c:v>
                </c:pt>
                <c:pt idx="15">
                  <c:v>24/12/2023</c:v>
                </c:pt>
                <c:pt idx="16">
                  <c:v>25/12/2023</c:v>
                </c:pt>
                <c:pt idx="17">
                  <c:v>26/12/2023</c:v>
                </c:pt>
                <c:pt idx="18">
                  <c:v>27/12/2023</c:v>
                </c:pt>
                <c:pt idx="19">
                  <c:v>28/12/2023</c:v>
                </c:pt>
                <c:pt idx="20">
                  <c:v>29/12/2023</c:v>
                </c:pt>
                <c:pt idx="21">
                  <c:v>30/12/2023</c:v>
                </c:pt>
                <c:pt idx="22">
                  <c:v>31/12/2023</c:v>
                </c:pt>
              </c:strCache>
            </c:strRef>
          </c:cat>
          <c:val>
            <c:numRef>
              <c:f>'Dec 2023 Data (2)'!$E$2:$E$24</c:f>
              <c:numCache>
                <c:formatCode>0.0</c:formatCode>
                <c:ptCount val="23"/>
                <c:pt idx="0">
                  <c:v>1.7</c:v>
                </c:pt>
                <c:pt idx="1">
                  <c:v>1</c:v>
                </c:pt>
                <c:pt idx="2">
                  <c:v>1.6</c:v>
                </c:pt>
                <c:pt idx="3">
                  <c:v>4.8</c:v>
                </c:pt>
                <c:pt idx="4">
                  <c:v>1.9</c:v>
                </c:pt>
                <c:pt idx="5">
                  <c:v>2</c:v>
                </c:pt>
                <c:pt idx="6">
                  <c:v>1.9</c:v>
                </c:pt>
                <c:pt idx="7">
                  <c:v>2.2999999999999998</c:v>
                </c:pt>
                <c:pt idx="8">
                  <c:v>1.7</c:v>
                </c:pt>
                <c:pt idx="9">
                  <c:v>1.7</c:v>
                </c:pt>
                <c:pt idx="10">
                  <c:v>1.3</c:v>
                </c:pt>
                <c:pt idx="11">
                  <c:v>1.9</c:v>
                </c:pt>
                <c:pt idx="12">
                  <c:v>0.9</c:v>
                </c:pt>
                <c:pt idx="13">
                  <c:v>2</c:v>
                </c:pt>
                <c:pt idx="14">
                  <c:v>2.2999999999999998</c:v>
                </c:pt>
                <c:pt idx="15">
                  <c:v>0.7</c:v>
                </c:pt>
                <c:pt idx="16">
                  <c:v>1.5</c:v>
                </c:pt>
                <c:pt idx="17">
                  <c:v>0.8</c:v>
                </c:pt>
                <c:pt idx="18">
                  <c:v>0.9</c:v>
                </c:pt>
                <c:pt idx="19">
                  <c:v>1.5</c:v>
                </c:pt>
                <c:pt idx="20">
                  <c:v>1</c:v>
                </c:pt>
                <c:pt idx="21">
                  <c:v>1</c:v>
                </c:pt>
                <c:pt idx="22">
                  <c:v>1.4</c:v>
                </c:pt>
              </c:numCache>
            </c:numRef>
          </c:val>
          <c:smooth val="0"/>
          <c:extLst>
            <c:ext xmlns:c16="http://schemas.microsoft.com/office/drawing/2014/chart" uri="{C3380CC4-5D6E-409C-BE32-E72D297353CC}">
              <c16:uniqueId val="{00000000-864A-4EEB-82FA-B97E7F31D822}"/>
            </c:ext>
          </c:extLst>
        </c:ser>
        <c:dLbls>
          <c:showLegendKey val="0"/>
          <c:showVal val="0"/>
          <c:showCatName val="0"/>
          <c:showSerName val="0"/>
          <c:showPercent val="0"/>
          <c:showBubbleSize val="0"/>
        </c:dLbls>
        <c:marker val="1"/>
        <c:smooth val="0"/>
        <c:axId val="421162232"/>
        <c:axId val="421160792"/>
      </c:lineChart>
      <c:catAx>
        <c:axId val="4211622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21160792"/>
        <c:crosses val="autoZero"/>
        <c:auto val="1"/>
        <c:lblAlgn val="ctr"/>
        <c:lblOffset val="100"/>
        <c:noMultiLvlLbl val="0"/>
      </c:catAx>
      <c:valAx>
        <c:axId val="42116079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solidFill>
              <a:srgbClr val="00B050"/>
            </a:solid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21162232"/>
        <c:crosses val="autoZero"/>
        <c:crossBetween val="between"/>
      </c:valAx>
      <c:spPr>
        <a:noFill/>
        <a:ln>
          <a:solidFill>
            <a:schemeClr val="accent1">
              <a:lumMod val="60000"/>
              <a:lumOff val="40000"/>
              <a:alpha val="93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US" sz="1100" b="1"/>
              <a:t>SURFACE TEMPERATURE vs</a:t>
            </a:r>
            <a:r>
              <a:rPr lang="en-US" sz="1100" b="1" baseline="0"/>
              <a:t> AIR TEMPERATURE</a:t>
            </a:r>
            <a:r>
              <a:rPr lang="en-US" sz="1100" b="1"/>
              <a:t>(°C)</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41154149679417"/>
          <c:y val="0.14894881732094262"/>
          <c:w val="0.76323324618044264"/>
          <c:h val="0.66964308515489623"/>
        </c:manualLayout>
      </c:layout>
      <c:scatterChart>
        <c:scatterStyle val="lineMarker"/>
        <c:varyColors val="0"/>
        <c:ser>
          <c:idx val="0"/>
          <c:order val="0"/>
          <c:tx>
            <c:strRef>
              <c:f>'Dec 2023 Data'!$E$1</c:f>
              <c:strCache>
                <c:ptCount val="1"/>
                <c:pt idx="0">
                  <c:v>SURFACE TEMPERATURE</c:v>
                </c:pt>
              </c:strCache>
            </c:strRef>
          </c:tx>
          <c:spPr>
            <a:ln w="19050" cap="rnd">
              <a:noFill/>
              <a:round/>
            </a:ln>
            <a:effectLst/>
          </c:spPr>
          <c:marker>
            <c:symbol val="circle"/>
            <c:size val="5"/>
            <c:spPr>
              <a:solidFill>
                <a:schemeClr val="accent1"/>
              </a:solidFill>
              <a:ln w="9525">
                <a:solidFill>
                  <a:schemeClr val="accent1"/>
                </a:solidFill>
              </a:ln>
              <a:effectLst/>
            </c:spPr>
          </c:marker>
          <c:trendline>
            <c:spPr>
              <a:ln w="19050" cap="rnd">
                <a:solidFill>
                  <a:srgbClr val="FF0000"/>
                </a:solidFill>
                <a:prstDash val="solid"/>
              </a:ln>
              <a:effectLst/>
            </c:spPr>
            <c:trendlineType val="linear"/>
            <c:dispRSqr val="1"/>
            <c:dispEq val="1"/>
            <c:trendlineLbl>
              <c:layout>
                <c:manualLayout>
                  <c:x val="-7.1961432790966617E-2"/>
                  <c:y val="0.40036011717998615"/>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b="1" baseline="0"/>
                      <a:t>y = 0.3678x + 23.735</a:t>
                    </a:r>
                    <a:br>
                      <a:rPr lang="en-US" b="1" baseline="0"/>
                    </a:br>
                    <a:r>
                      <a:rPr lang="en-US" b="1" baseline="0"/>
                      <a:t>R² = 0.2576</a:t>
                    </a:r>
                    <a:endParaRPr lang="en-US" sz="1000" b="1"/>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'Dec 2023 Data'!$D$2:$D$24</c:f>
              <c:numCache>
                <c:formatCode>0.00</c:formatCode>
                <c:ptCount val="23"/>
                <c:pt idx="0">
                  <c:v>33</c:v>
                </c:pt>
                <c:pt idx="1">
                  <c:v>30.2</c:v>
                </c:pt>
                <c:pt idx="2">
                  <c:v>30.1</c:v>
                </c:pt>
                <c:pt idx="3">
                  <c:v>29.4</c:v>
                </c:pt>
                <c:pt idx="4">
                  <c:v>33.5</c:v>
                </c:pt>
                <c:pt idx="5">
                  <c:v>27.1</c:v>
                </c:pt>
                <c:pt idx="6">
                  <c:v>31</c:v>
                </c:pt>
                <c:pt idx="7">
                  <c:v>32.1</c:v>
                </c:pt>
                <c:pt idx="8">
                  <c:v>34.4</c:v>
                </c:pt>
                <c:pt idx="9">
                  <c:v>35.200000000000003</c:v>
                </c:pt>
                <c:pt idx="10">
                  <c:v>35</c:v>
                </c:pt>
                <c:pt idx="11">
                  <c:v>34.1</c:v>
                </c:pt>
                <c:pt idx="12">
                  <c:v>34.6</c:v>
                </c:pt>
                <c:pt idx="13">
                  <c:v>34.6</c:v>
                </c:pt>
                <c:pt idx="14">
                  <c:v>34</c:v>
                </c:pt>
                <c:pt idx="15">
                  <c:v>34.700000000000003</c:v>
                </c:pt>
                <c:pt idx="16">
                  <c:v>34.6</c:v>
                </c:pt>
                <c:pt idx="17">
                  <c:v>36.4</c:v>
                </c:pt>
                <c:pt idx="18">
                  <c:v>35.700000000000003</c:v>
                </c:pt>
                <c:pt idx="19">
                  <c:v>33.9</c:v>
                </c:pt>
                <c:pt idx="20">
                  <c:v>33.9</c:v>
                </c:pt>
                <c:pt idx="21">
                  <c:v>34</c:v>
                </c:pt>
                <c:pt idx="22">
                  <c:v>34.200000000000003</c:v>
                </c:pt>
              </c:numCache>
            </c:numRef>
          </c:xVal>
          <c:yVal>
            <c:numRef>
              <c:f>'Dec 2023 Data'!$E$2:$E$24</c:f>
              <c:numCache>
                <c:formatCode>0.0</c:formatCode>
                <c:ptCount val="23"/>
                <c:pt idx="0">
                  <c:v>33.6</c:v>
                </c:pt>
                <c:pt idx="1">
                  <c:v>34.4</c:v>
                </c:pt>
                <c:pt idx="2">
                  <c:v>35.6</c:v>
                </c:pt>
                <c:pt idx="3">
                  <c:v>30.6</c:v>
                </c:pt>
                <c:pt idx="4">
                  <c:v>36</c:v>
                </c:pt>
                <c:pt idx="5">
                  <c:v>37.799999999999997</c:v>
                </c:pt>
                <c:pt idx="6">
                  <c:v>34.1</c:v>
                </c:pt>
                <c:pt idx="7">
                  <c:v>34.200000000000003</c:v>
                </c:pt>
                <c:pt idx="8">
                  <c:v>36.799999999999997</c:v>
                </c:pt>
                <c:pt idx="9">
                  <c:v>37</c:v>
                </c:pt>
                <c:pt idx="10">
                  <c:v>37.299999999999997</c:v>
                </c:pt>
                <c:pt idx="11">
                  <c:v>36.4</c:v>
                </c:pt>
                <c:pt idx="12">
                  <c:v>37</c:v>
                </c:pt>
                <c:pt idx="13">
                  <c:v>36.700000000000003</c:v>
                </c:pt>
                <c:pt idx="14">
                  <c:v>35.700000000000003</c:v>
                </c:pt>
                <c:pt idx="15">
                  <c:v>37.200000000000003</c:v>
                </c:pt>
                <c:pt idx="16">
                  <c:v>37.1</c:v>
                </c:pt>
                <c:pt idx="17">
                  <c:v>37</c:v>
                </c:pt>
                <c:pt idx="18">
                  <c:v>37.6</c:v>
                </c:pt>
                <c:pt idx="19">
                  <c:v>36</c:v>
                </c:pt>
                <c:pt idx="20">
                  <c:v>36.4</c:v>
                </c:pt>
                <c:pt idx="21">
                  <c:v>36.5</c:v>
                </c:pt>
                <c:pt idx="22">
                  <c:v>36.5</c:v>
                </c:pt>
              </c:numCache>
            </c:numRef>
          </c:yVal>
          <c:smooth val="0"/>
          <c:extLst>
            <c:ext xmlns:c16="http://schemas.microsoft.com/office/drawing/2014/chart" uri="{C3380CC4-5D6E-409C-BE32-E72D297353CC}">
              <c16:uniqueId val="{00000001-6760-4E6D-AD45-E2E696E6F971}"/>
            </c:ext>
          </c:extLst>
        </c:ser>
        <c:dLbls>
          <c:showLegendKey val="0"/>
          <c:showVal val="0"/>
          <c:showCatName val="0"/>
          <c:showSerName val="0"/>
          <c:showPercent val="0"/>
          <c:showBubbleSize val="0"/>
        </c:dLbls>
        <c:axId val="537231008"/>
        <c:axId val="537231368"/>
      </c:scatterChart>
      <c:valAx>
        <c:axId val="537231008"/>
        <c:scaling>
          <c:orientation val="minMax"/>
          <c:min val="25"/>
        </c:scaling>
        <c:delete val="0"/>
        <c:axPos val="b"/>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37231368"/>
        <c:crosses val="autoZero"/>
        <c:crossBetween val="midCat"/>
      </c:valAx>
      <c:valAx>
        <c:axId val="537231368"/>
        <c:scaling>
          <c:orientation val="minMax"/>
          <c:min val="25"/>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3723100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0.64403</cdr:y>
    </cdr:from>
    <cdr:to>
      <cdr:x>0.25679</cdr:x>
      <cdr:y>0.70506</cdr:y>
    </cdr:to>
    <cdr:sp macro="" textlink="">
      <cdr:nvSpPr>
        <cdr:cNvPr id="2" name="Text Box 1"/>
        <cdr:cNvSpPr txBox="1"/>
      </cdr:nvSpPr>
      <cdr:spPr>
        <a:xfrm xmlns:a="http://schemas.openxmlformats.org/drawingml/2006/main" rot="5400000">
          <a:off x="663498" y="1454925"/>
          <a:ext cx="200722" cy="15277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0.02812</cdr:x>
      <cdr:y>0.91195</cdr:y>
    </cdr:from>
    <cdr:to>
      <cdr:x>0.42923</cdr:x>
      <cdr:y>1</cdr:y>
    </cdr:to>
    <cdr:sp macro="" textlink="">
      <cdr:nvSpPr>
        <cdr:cNvPr id="3" name="Text Box 2"/>
        <cdr:cNvSpPr txBox="1"/>
      </cdr:nvSpPr>
      <cdr:spPr>
        <a:xfrm xmlns:a="http://schemas.openxmlformats.org/drawingml/2006/main">
          <a:off x="167269" y="2999678"/>
          <a:ext cx="2386360" cy="28962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0.00937</cdr:x>
      <cdr:y>0.19663</cdr:y>
    </cdr:from>
    <cdr:to>
      <cdr:x>0.06841</cdr:x>
      <cdr:y>0.77634</cdr:y>
    </cdr:to>
    <cdr:sp macro="" textlink="">
      <cdr:nvSpPr>
        <cdr:cNvPr id="4" name="Text Box 3"/>
        <cdr:cNvSpPr txBox="1"/>
      </cdr:nvSpPr>
      <cdr:spPr>
        <a:xfrm xmlns:a="http://schemas.openxmlformats.org/drawingml/2006/main" rot="16200000">
          <a:off x="-722041" y="1424568"/>
          <a:ext cx="1906859" cy="3512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b="1"/>
            <a:t>SURFACE TEMP (</a:t>
          </a:r>
          <a:r>
            <a:rPr lang="en-US" sz="1000" b="1" baseline="30000"/>
            <a:t>O</a:t>
          </a:r>
          <a:r>
            <a:rPr lang="en-US" sz="1000" b="1"/>
            <a:t>C</a:t>
          </a:r>
          <a:r>
            <a:rPr lang="en-US" sz="1000"/>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ltLang="en-US" dirty="0"/>
          </a:p>
        </p:txBody>
      </p:sp>
      <p:sp>
        <p:nvSpPr>
          <p:cNvPr id="3075" name="Rectangle 3"/>
          <p:cNvSpPr>
            <a:spLocks noGrp="1" noChangeArrowheads="1"/>
          </p:cNvSpPr>
          <p:nvPr>
            <p:ph type="dt" idx="1"/>
          </p:nvPr>
        </p:nvSpPr>
        <p:spPr bwMode="auto">
          <a:xfrm>
            <a:off x="3803650" y="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en-US" dirty="0"/>
          </a:p>
        </p:txBody>
      </p:sp>
      <p:sp>
        <p:nvSpPr>
          <p:cNvPr id="3076" name="Rectangle 4"/>
          <p:cNvSpPr>
            <a:spLocks noGrp="1" noRot="1" noChangeAspect="1" noChangeArrowheads="1" noTextEdit="1"/>
          </p:cNvSpPr>
          <p:nvPr>
            <p:ph type="sldImg" idx="2"/>
          </p:nvPr>
        </p:nvSpPr>
        <p:spPr bwMode="auto">
          <a:xfrm>
            <a:off x="931863" y="692150"/>
            <a:ext cx="4852987" cy="34655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71513" y="4389438"/>
            <a:ext cx="5372100" cy="415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8" name="Rectangle 6"/>
          <p:cNvSpPr>
            <a:spLocks noGrp="1" noChangeArrowheads="1"/>
          </p:cNvSpPr>
          <p:nvPr>
            <p:ph type="ftr" sz="quarter" idx="4"/>
          </p:nvPr>
        </p:nvSpPr>
        <p:spPr bwMode="auto">
          <a:xfrm>
            <a:off x="0" y="877570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ltLang="en-US" dirty="0"/>
          </a:p>
        </p:txBody>
      </p:sp>
      <p:sp>
        <p:nvSpPr>
          <p:cNvPr id="3079" name="Rectangle 7"/>
          <p:cNvSpPr>
            <a:spLocks noGrp="1" noChangeArrowheads="1"/>
          </p:cNvSpPr>
          <p:nvPr>
            <p:ph type="sldNum" sz="quarter" idx="5"/>
          </p:nvPr>
        </p:nvSpPr>
        <p:spPr bwMode="auto">
          <a:xfrm>
            <a:off x="3803650" y="8775700"/>
            <a:ext cx="29098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8F64AA5-5A0D-456F-8AB4-ECE9208990E0}" type="slidenum">
              <a:rPr lang="en-US" altLang="en-US"/>
              <a:pPr>
                <a:defRPr/>
              </a:pPr>
              <a:t>‹#›</a:t>
            </a:fld>
            <a:endParaRPr lang="en-US" altLang="en-US" dirty="0"/>
          </a:p>
        </p:txBody>
      </p:sp>
    </p:spTree>
    <p:extLst>
      <p:ext uri="{BB962C8B-B14F-4D97-AF65-F5344CB8AC3E}">
        <p14:creationId xmlns:p14="http://schemas.microsoft.com/office/powerpoint/2010/main" val="29880766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fld id="{2D2DCC4E-AF26-4184-ACB8-3F61D0E86D2A}" type="slidenum">
              <a:rPr lang="en-US" altLang="en-US" sz="1200"/>
              <a:pPr eaLnBrk="1" hangingPunct="1"/>
              <a:t>1</a:t>
            </a:fld>
            <a:endParaRPr lang="en-US" altLang="en-US" sz="1200"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511922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9838" y="11183938"/>
            <a:ext cx="42841862" cy="7715250"/>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7559675" y="20399375"/>
            <a:ext cx="35282188" cy="92011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397862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519363" y="1441450"/>
            <a:ext cx="45362812" cy="60007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2519363" y="8399463"/>
            <a:ext cx="45362812" cy="23758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00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542663" y="1441450"/>
            <a:ext cx="11339512" cy="307165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2519363" y="1441450"/>
            <a:ext cx="33870900" cy="307165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4971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9363" y="1441450"/>
            <a:ext cx="45362812" cy="60007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2519363" y="8399463"/>
            <a:ext cx="45362812" cy="23758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7246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81450" y="23133050"/>
            <a:ext cx="42841863" cy="7150100"/>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981450" y="15257463"/>
            <a:ext cx="42841863" cy="78755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55995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9363" y="1441450"/>
            <a:ext cx="45362812" cy="60007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2519363" y="8399463"/>
            <a:ext cx="22604412" cy="237585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276175" y="8399463"/>
            <a:ext cx="22606000" cy="237585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8666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3" y="1441450"/>
            <a:ext cx="45362812" cy="60007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19363" y="8058150"/>
            <a:ext cx="22269450" cy="33591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19363" y="11417300"/>
            <a:ext cx="22269450" cy="207406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5603200" y="8058150"/>
            <a:ext cx="22278975" cy="3359150"/>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5603200" y="11417300"/>
            <a:ext cx="22278975" cy="207406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8378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19363" y="1441450"/>
            <a:ext cx="45362812" cy="600075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22684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2782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3" y="1433513"/>
            <a:ext cx="16583025" cy="6099175"/>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9705638" y="1433513"/>
            <a:ext cx="28176537" cy="3072447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19363" y="7532688"/>
            <a:ext cx="16583025" cy="246253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94088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879013" y="25199975"/>
            <a:ext cx="30240287" cy="2974975"/>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9879013" y="3216275"/>
            <a:ext cx="30240287" cy="21599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9879013" y="28174950"/>
            <a:ext cx="30240287" cy="422433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6934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938713" rtl="0" eaLnBrk="0" fontAlgn="base" hangingPunct="0">
        <a:spcBef>
          <a:spcPct val="0"/>
        </a:spcBef>
        <a:spcAft>
          <a:spcPct val="0"/>
        </a:spcAft>
        <a:defRPr sz="23700">
          <a:solidFill>
            <a:schemeClr val="tx2"/>
          </a:solidFill>
          <a:latin typeface="+mj-lt"/>
          <a:ea typeface="+mj-ea"/>
          <a:cs typeface="+mj-cs"/>
        </a:defRPr>
      </a:lvl1pPr>
      <a:lvl2pPr algn="ctr" defTabSz="4938713" rtl="0" eaLnBrk="0" fontAlgn="base" hangingPunct="0">
        <a:spcBef>
          <a:spcPct val="0"/>
        </a:spcBef>
        <a:spcAft>
          <a:spcPct val="0"/>
        </a:spcAft>
        <a:defRPr sz="23700">
          <a:solidFill>
            <a:schemeClr val="tx2"/>
          </a:solidFill>
          <a:latin typeface="Arial" charset="0"/>
        </a:defRPr>
      </a:lvl2pPr>
      <a:lvl3pPr algn="ctr" defTabSz="4938713" rtl="0" eaLnBrk="0" fontAlgn="base" hangingPunct="0">
        <a:spcBef>
          <a:spcPct val="0"/>
        </a:spcBef>
        <a:spcAft>
          <a:spcPct val="0"/>
        </a:spcAft>
        <a:defRPr sz="23700">
          <a:solidFill>
            <a:schemeClr val="tx2"/>
          </a:solidFill>
          <a:latin typeface="Arial" charset="0"/>
        </a:defRPr>
      </a:lvl3pPr>
      <a:lvl4pPr algn="ctr" defTabSz="4938713" rtl="0" eaLnBrk="0" fontAlgn="base" hangingPunct="0">
        <a:spcBef>
          <a:spcPct val="0"/>
        </a:spcBef>
        <a:spcAft>
          <a:spcPct val="0"/>
        </a:spcAft>
        <a:defRPr sz="23700">
          <a:solidFill>
            <a:schemeClr val="tx2"/>
          </a:solidFill>
          <a:latin typeface="Arial" charset="0"/>
        </a:defRPr>
      </a:lvl4pPr>
      <a:lvl5pPr algn="ctr" defTabSz="4938713" rtl="0" eaLnBrk="0" fontAlgn="base" hangingPunct="0">
        <a:spcBef>
          <a:spcPct val="0"/>
        </a:spcBef>
        <a:spcAft>
          <a:spcPct val="0"/>
        </a:spcAft>
        <a:defRPr sz="23700">
          <a:solidFill>
            <a:schemeClr val="tx2"/>
          </a:solidFill>
          <a:latin typeface="Arial" charset="0"/>
        </a:defRPr>
      </a:lvl5pPr>
      <a:lvl6pPr marL="457200" algn="ctr" defTabSz="4938713" rtl="0" fontAlgn="base">
        <a:spcBef>
          <a:spcPct val="0"/>
        </a:spcBef>
        <a:spcAft>
          <a:spcPct val="0"/>
        </a:spcAft>
        <a:defRPr sz="23700">
          <a:solidFill>
            <a:schemeClr val="tx2"/>
          </a:solidFill>
          <a:latin typeface="Arial" charset="0"/>
        </a:defRPr>
      </a:lvl6pPr>
      <a:lvl7pPr marL="914400" algn="ctr" defTabSz="4938713" rtl="0" fontAlgn="base">
        <a:spcBef>
          <a:spcPct val="0"/>
        </a:spcBef>
        <a:spcAft>
          <a:spcPct val="0"/>
        </a:spcAft>
        <a:defRPr sz="23700">
          <a:solidFill>
            <a:schemeClr val="tx2"/>
          </a:solidFill>
          <a:latin typeface="Arial" charset="0"/>
        </a:defRPr>
      </a:lvl7pPr>
      <a:lvl8pPr marL="1371600" algn="ctr" defTabSz="4938713" rtl="0" fontAlgn="base">
        <a:spcBef>
          <a:spcPct val="0"/>
        </a:spcBef>
        <a:spcAft>
          <a:spcPct val="0"/>
        </a:spcAft>
        <a:defRPr sz="23700">
          <a:solidFill>
            <a:schemeClr val="tx2"/>
          </a:solidFill>
          <a:latin typeface="Arial" charset="0"/>
        </a:defRPr>
      </a:lvl8pPr>
      <a:lvl9pPr marL="1828800" algn="ctr" defTabSz="4938713" rtl="0" fontAlgn="base">
        <a:spcBef>
          <a:spcPct val="0"/>
        </a:spcBef>
        <a:spcAft>
          <a:spcPct val="0"/>
        </a:spcAft>
        <a:defRPr sz="23700">
          <a:solidFill>
            <a:schemeClr val="tx2"/>
          </a:solidFill>
          <a:latin typeface="Arial" charset="0"/>
        </a:defRPr>
      </a:lvl9pPr>
    </p:titleStyle>
    <p:bodyStyle>
      <a:lvl1pPr marL="1852613" indent="-1852613" algn="l" defTabSz="4938713" rtl="0" eaLnBrk="0" fontAlgn="base" hangingPunct="0">
        <a:spcBef>
          <a:spcPct val="20000"/>
        </a:spcBef>
        <a:spcAft>
          <a:spcPct val="0"/>
        </a:spcAft>
        <a:buChar char="•"/>
        <a:defRPr sz="17200">
          <a:solidFill>
            <a:schemeClr val="tx1"/>
          </a:solidFill>
          <a:latin typeface="+mn-lt"/>
          <a:ea typeface="+mn-ea"/>
          <a:cs typeface="+mn-cs"/>
        </a:defRPr>
      </a:lvl1pPr>
      <a:lvl2pPr marL="4011613" indent="-1544638" algn="l" defTabSz="4938713" rtl="0" eaLnBrk="0" fontAlgn="base" hangingPunct="0">
        <a:spcBef>
          <a:spcPct val="20000"/>
        </a:spcBef>
        <a:spcAft>
          <a:spcPct val="0"/>
        </a:spcAft>
        <a:buChar char="–"/>
        <a:defRPr sz="15000">
          <a:solidFill>
            <a:schemeClr val="tx1"/>
          </a:solidFill>
          <a:latin typeface="+mn-lt"/>
        </a:defRPr>
      </a:lvl2pPr>
      <a:lvl3pPr marL="6170613" indent="-1231900" algn="l" defTabSz="4938713" rtl="0" eaLnBrk="0" fontAlgn="base" hangingPunct="0">
        <a:spcBef>
          <a:spcPct val="20000"/>
        </a:spcBef>
        <a:spcAft>
          <a:spcPct val="0"/>
        </a:spcAft>
        <a:buChar char="•"/>
        <a:defRPr sz="13000">
          <a:solidFill>
            <a:schemeClr val="tx1"/>
          </a:solidFill>
          <a:latin typeface="+mn-lt"/>
        </a:defRPr>
      </a:lvl3pPr>
      <a:lvl4pPr marL="8637588" indent="-1231900" algn="l" defTabSz="4938713" rtl="0" eaLnBrk="0" fontAlgn="base" hangingPunct="0">
        <a:spcBef>
          <a:spcPct val="20000"/>
        </a:spcBef>
        <a:spcAft>
          <a:spcPct val="0"/>
        </a:spcAft>
        <a:buChar char="–"/>
        <a:defRPr sz="10700">
          <a:solidFill>
            <a:schemeClr val="tx1"/>
          </a:solidFill>
          <a:latin typeface="+mn-lt"/>
        </a:defRPr>
      </a:lvl4pPr>
      <a:lvl5pPr marL="11109325" indent="-1235075" algn="l" defTabSz="4938713" rtl="0" eaLnBrk="0" fontAlgn="base" hangingPunct="0">
        <a:spcBef>
          <a:spcPct val="20000"/>
        </a:spcBef>
        <a:spcAft>
          <a:spcPct val="0"/>
        </a:spcAft>
        <a:buChar char="»"/>
        <a:defRPr sz="10700">
          <a:solidFill>
            <a:schemeClr val="tx1"/>
          </a:solidFill>
          <a:latin typeface="+mn-lt"/>
        </a:defRPr>
      </a:lvl5pPr>
      <a:lvl6pPr marL="11566525" indent="-1235075" algn="l" defTabSz="4938713" rtl="0" fontAlgn="base">
        <a:spcBef>
          <a:spcPct val="20000"/>
        </a:spcBef>
        <a:spcAft>
          <a:spcPct val="0"/>
        </a:spcAft>
        <a:buChar char="»"/>
        <a:defRPr sz="10700">
          <a:solidFill>
            <a:schemeClr val="tx1"/>
          </a:solidFill>
          <a:latin typeface="+mn-lt"/>
        </a:defRPr>
      </a:lvl6pPr>
      <a:lvl7pPr marL="12023725" indent="-1235075" algn="l" defTabSz="4938713" rtl="0" fontAlgn="base">
        <a:spcBef>
          <a:spcPct val="20000"/>
        </a:spcBef>
        <a:spcAft>
          <a:spcPct val="0"/>
        </a:spcAft>
        <a:buChar char="»"/>
        <a:defRPr sz="10700">
          <a:solidFill>
            <a:schemeClr val="tx1"/>
          </a:solidFill>
          <a:latin typeface="+mn-lt"/>
        </a:defRPr>
      </a:lvl7pPr>
      <a:lvl8pPr marL="12480925" indent="-1235075" algn="l" defTabSz="4938713" rtl="0" fontAlgn="base">
        <a:spcBef>
          <a:spcPct val="20000"/>
        </a:spcBef>
        <a:spcAft>
          <a:spcPct val="0"/>
        </a:spcAft>
        <a:buChar char="»"/>
        <a:defRPr sz="10700">
          <a:solidFill>
            <a:schemeClr val="tx1"/>
          </a:solidFill>
          <a:latin typeface="+mn-lt"/>
        </a:defRPr>
      </a:lvl8pPr>
      <a:lvl9pPr marL="12938125" indent="-1235075" algn="l" defTabSz="4938713" rtl="0" fontAlgn="base">
        <a:spcBef>
          <a:spcPct val="20000"/>
        </a:spcBef>
        <a:spcAft>
          <a:spcPct val="0"/>
        </a:spcAft>
        <a:buChar char="»"/>
        <a:defRPr sz="10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18" Type="http://schemas.openxmlformats.org/officeDocument/2006/relationships/chart" Target="../charts/chart5.xml"/><Relationship Id="rId3" Type="http://schemas.openxmlformats.org/officeDocument/2006/relationships/hyperlink" Target="https://en.wikipedia.org/wiki/Nigeria" TargetMode="External"/><Relationship Id="rId7" Type="http://schemas.openxmlformats.org/officeDocument/2006/relationships/image" Target="../media/image3.png"/><Relationship Id="rId12" Type="http://schemas.openxmlformats.org/officeDocument/2006/relationships/image" Target="../media/image8.png"/><Relationship Id="rId17" Type="http://schemas.openxmlformats.org/officeDocument/2006/relationships/chart" Target="../charts/chart4.xml"/><Relationship Id="rId2" Type="http://schemas.openxmlformats.org/officeDocument/2006/relationships/notesSlide" Target="../notesSlides/notesSlide1.xml"/><Relationship Id="rId16" Type="http://schemas.openxmlformats.org/officeDocument/2006/relationships/chart" Target="../charts/chart3.xml"/><Relationship Id="rId1" Type="http://schemas.openxmlformats.org/officeDocument/2006/relationships/slideLayout" Target="../slideLayouts/slideLayout1.xml"/><Relationship Id="rId6" Type="http://schemas.openxmlformats.org/officeDocument/2006/relationships/image" Target="../media/image2.jpeg"/><Relationship Id="rId11" Type="http://schemas.openxmlformats.org/officeDocument/2006/relationships/image" Target="../media/image7.png"/><Relationship Id="rId5" Type="http://schemas.openxmlformats.org/officeDocument/2006/relationships/image" Target="../media/image1.png"/><Relationship Id="rId15" Type="http://schemas.openxmlformats.org/officeDocument/2006/relationships/chart" Target="../charts/chart2.xml"/><Relationship Id="rId10" Type="http://schemas.openxmlformats.org/officeDocument/2006/relationships/image" Target="../media/image6.png"/><Relationship Id="rId4" Type="http://schemas.openxmlformats.org/officeDocument/2006/relationships/hyperlink" Target="https://en.wikipedia.org/wiki/Ondo_State" TargetMode="External"/><Relationship Id="rId9" Type="http://schemas.openxmlformats.org/officeDocument/2006/relationships/image" Target="../media/image5.png"/><Relationship Id="rId1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30"/>
          <p:cNvSpPr>
            <a:spLocks noChangeArrowheads="1"/>
          </p:cNvSpPr>
          <p:nvPr/>
        </p:nvSpPr>
        <p:spPr bwMode="auto">
          <a:xfrm>
            <a:off x="37679436" y="27950160"/>
            <a:ext cx="11934702" cy="7475966"/>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dirty="0"/>
          </a:p>
        </p:txBody>
      </p:sp>
      <p:sp>
        <p:nvSpPr>
          <p:cNvPr id="2051" name="AutoShape 29"/>
          <p:cNvSpPr>
            <a:spLocks noChangeArrowheads="1"/>
          </p:cNvSpPr>
          <p:nvPr/>
        </p:nvSpPr>
        <p:spPr bwMode="auto">
          <a:xfrm>
            <a:off x="12860338" y="7178675"/>
            <a:ext cx="11899900" cy="28247451"/>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dirty="0"/>
          </a:p>
        </p:txBody>
      </p:sp>
      <p:sp>
        <p:nvSpPr>
          <p:cNvPr id="2052" name="AutoShape 31"/>
          <p:cNvSpPr>
            <a:spLocks noChangeArrowheads="1"/>
          </p:cNvSpPr>
          <p:nvPr/>
        </p:nvSpPr>
        <p:spPr bwMode="auto">
          <a:xfrm>
            <a:off x="24717160" y="6759544"/>
            <a:ext cx="11899900" cy="28840144"/>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dirty="0"/>
          </a:p>
        </p:txBody>
      </p:sp>
      <p:sp>
        <p:nvSpPr>
          <p:cNvPr id="2055" name="Text Box 10"/>
          <p:cNvSpPr txBox="1">
            <a:spLocks noChangeArrowheads="1"/>
          </p:cNvSpPr>
          <p:nvPr/>
        </p:nvSpPr>
        <p:spPr bwMode="auto">
          <a:xfrm>
            <a:off x="13300075" y="7165975"/>
            <a:ext cx="11288713" cy="1858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5400" b="1" dirty="0">
                <a:latin typeface="Helvetica" pitchFamily="2" charset="0"/>
                <a:cs typeface="Cambria"/>
              </a:rPr>
              <a:t>Research Methods</a:t>
            </a:r>
            <a:br>
              <a:rPr lang="en-US" altLang="en-US" sz="6000" b="1" dirty="0">
                <a:latin typeface="Helvetica" pitchFamily="2" charset="0"/>
                <a:cs typeface="Cambria"/>
              </a:rPr>
            </a:br>
            <a:endParaRPr lang="en-US" altLang="en-US" sz="6000" b="1" dirty="0">
              <a:latin typeface="Helvetica" pitchFamily="2" charset="0"/>
              <a:cs typeface="Cambria"/>
            </a:endParaRPr>
          </a:p>
        </p:txBody>
      </p:sp>
      <p:sp>
        <p:nvSpPr>
          <p:cNvPr id="2057" name="AutoShape 13"/>
          <p:cNvSpPr>
            <a:spLocks noChangeArrowheads="1"/>
          </p:cNvSpPr>
          <p:nvPr/>
        </p:nvSpPr>
        <p:spPr bwMode="auto">
          <a:xfrm>
            <a:off x="787400" y="1199407"/>
            <a:ext cx="48826738" cy="5103432"/>
          </a:xfrm>
          <a:prstGeom prst="roundRect">
            <a:avLst>
              <a:gd name="adj" fmla="val 10870"/>
            </a:avLst>
          </a:prstGeom>
          <a:gradFill rotWithShape="1">
            <a:gsLst>
              <a:gs pos="0">
                <a:srgbClr val="A7C4FF"/>
              </a:gs>
              <a:gs pos="100000">
                <a:schemeClr val="bg1"/>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849" tIns="51425" rIns="102849" bIns="51425" anchor="ct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endParaRPr lang="en-US" altLang="en-US" dirty="0">
              <a:solidFill>
                <a:schemeClr val="bg1"/>
              </a:solidFill>
            </a:endParaRPr>
          </a:p>
        </p:txBody>
      </p:sp>
      <p:sp>
        <p:nvSpPr>
          <p:cNvPr id="2058" name="Text Box 14"/>
          <p:cNvSpPr txBox="1">
            <a:spLocks noChangeArrowheads="1"/>
          </p:cNvSpPr>
          <p:nvPr/>
        </p:nvSpPr>
        <p:spPr bwMode="auto">
          <a:xfrm>
            <a:off x="1400175" y="1317624"/>
            <a:ext cx="48160305" cy="2873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sz="7200" b="1" dirty="0">
                <a:solidFill>
                  <a:srgbClr val="222A35"/>
                </a:solidFill>
                <a:effectLst/>
                <a:latin typeface="Helvetica" panose="020B0604020202020204" pitchFamily="34" charset="0"/>
                <a:ea typeface="Calibri" panose="020F0502020204030204" pitchFamily="34" charset="0"/>
                <a:cs typeface="Helvetica" panose="020B0604020202020204" pitchFamily="34" charset="0"/>
              </a:rPr>
              <a:t>Evaluating </a:t>
            </a:r>
            <a:r>
              <a:rPr lang="en-US" sz="7200" b="1" dirty="0">
                <a:ln>
                  <a:noFill/>
                </a:ln>
                <a:solidFill>
                  <a:srgbClr val="222A35"/>
                </a:solidFill>
                <a:effectLst/>
                <a:latin typeface="Helvetica" panose="020B0604020202020204" pitchFamily="34" charset="0"/>
                <a:ea typeface="Calibri" panose="020F0502020204030204" pitchFamily="34" charset="0"/>
                <a:cs typeface="Helvetica" panose="020B0604020202020204" pitchFamily="34" charset="0"/>
              </a:rPr>
              <a:t>Urban Heat Island and Climate Parameters</a:t>
            </a:r>
            <a:r>
              <a:rPr lang="en-US" sz="5400" b="1" dirty="0">
                <a:latin typeface="Arial Black" panose="020B0A04020102020204" pitchFamily="34" charset="0"/>
              </a:rPr>
              <a:t> </a:t>
            </a:r>
          </a:p>
          <a:p>
            <a:pPr lvl="0"/>
            <a:r>
              <a:rPr lang="en-US" altLang="en-US" sz="5400" b="1" dirty="0">
                <a:latin typeface="Helvetica" pitchFamily="2" charset="0"/>
              </a:rPr>
              <a:t>Teacher: Mr. Olawunmi Fasakin.  Students: </a:t>
            </a:r>
            <a:r>
              <a:rPr lang="en-US" sz="5400" b="1" dirty="0" err="1"/>
              <a:t>Ayomiposi</a:t>
            </a:r>
            <a:r>
              <a:rPr lang="en-US" sz="5400" b="1" dirty="0"/>
              <a:t> </a:t>
            </a:r>
            <a:r>
              <a:rPr lang="en-US" sz="5400" b="1" dirty="0" err="1"/>
              <a:t>Ojumu</a:t>
            </a:r>
            <a:r>
              <a:rPr lang="en-US" sz="5400" b="1" dirty="0"/>
              <a:t>, </a:t>
            </a:r>
            <a:r>
              <a:rPr lang="en-US" sz="5400" b="1" dirty="0" err="1"/>
              <a:t>Adedemeji</a:t>
            </a:r>
            <a:r>
              <a:rPr lang="en-US" sz="5400" b="1" dirty="0"/>
              <a:t> </a:t>
            </a:r>
            <a:r>
              <a:rPr lang="en-US" sz="5400" b="1" dirty="0" err="1"/>
              <a:t>Odunjo</a:t>
            </a:r>
            <a:r>
              <a:rPr lang="en-US" sz="5400" b="1" dirty="0"/>
              <a:t> and Titilayo Olatunji</a:t>
            </a:r>
            <a:endParaRPr lang="en-US" sz="5400" dirty="0"/>
          </a:p>
          <a:p>
            <a:pPr eaLnBrk="1" hangingPunct="1"/>
            <a:r>
              <a:rPr lang="en-US" altLang="en-US" sz="5400" b="1" i="1" dirty="0">
                <a:latin typeface="Helvetica" pitchFamily="2" charset="0"/>
              </a:rPr>
              <a:t>ST. PETER’S UNITY SECONDARY SCHOOL, AKURE, ONDO STATE, NIGERIA</a:t>
            </a:r>
            <a:endParaRPr lang="en-US" altLang="en-US" dirty="0">
              <a:latin typeface="Helvetica" pitchFamily="2" charset="0"/>
            </a:endParaRPr>
          </a:p>
        </p:txBody>
      </p:sp>
      <p:sp>
        <p:nvSpPr>
          <p:cNvPr id="2062" name="Text Box 27"/>
          <p:cNvSpPr txBox="1">
            <a:spLocks noChangeArrowheads="1"/>
          </p:cNvSpPr>
          <p:nvPr/>
        </p:nvSpPr>
        <p:spPr bwMode="auto">
          <a:xfrm>
            <a:off x="37679437" y="28002320"/>
            <a:ext cx="11921930" cy="222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marL="0" lvl="1" indent="0" eaLnBrk="1" hangingPunct="1">
              <a:spcBef>
                <a:spcPct val="50000"/>
              </a:spcBef>
            </a:pPr>
            <a:r>
              <a:rPr lang="en-US" altLang="en-US" sz="4800" b="1" dirty="0">
                <a:latin typeface="Helvetica"/>
                <a:cs typeface="Cambria"/>
              </a:rPr>
              <a:t>Bibliography/</a:t>
            </a:r>
            <a:r>
              <a:rPr lang="en-US" sz="4800" b="1" dirty="0">
                <a:latin typeface="Helvetica"/>
                <a:cs typeface="Cambria"/>
              </a:rPr>
              <a:t>References</a:t>
            </a:r>
            <a:endParaRPr lang="en-US" sz="4800" dirty="0">
              <a:latin typeface="Helvetica"/>
            </a:endParaRPr>
          </a:p>
          <a:p>
            <a:pPr eaLnBrk="1" hangingPunct="1">
              <a:spcBef>
                <a:spcPct val="50000"/>
              </a:spcBef>
            </a:pPr>
            <a:endParaRPr lang="en-US" altLang="en-US" sz="6000" b="1" dirty="0">
              <a:latin typeface="Helvetica" pitchFamily="2" charset="0"/>
              <a:cs typeface="Cambria"/>
            </a:endParaRPr>
          </a:p>
        </p:txBody>
      </p:sp>
      <p:sp>
        <p:nvSpPr>
          <p:cNvPr id="2063" name="Text Box 36"/>
          <p:cNvSpPr txBox="1">
            <a:spLocks noChangeArrowheads="1"/>
          </p:cNvSpPr>
          <p:nvPr/>
        </p:nvSpPr>
        <p:spPr bwMode="auto">
          <a:xfrm>
            <a:off x="12926103" y="7955280"/>
            <a:ext cx="11824566" cy="74171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802" tIns="34401" rIns="68802" bIns="34401">
            <a:spAutoFit/>
          </a:bodyPr>
          <a:lstStyle>
            <a:lvl1pPr defTabSz="688975" eaLnBrk="0" hangingPunct="0">
              <a:defRPr sz="9600">
                <a:solidFill>
                  <a:schemeClr val="tx1"/>
                </a:solidFill>
                <a:latin typeface="Arial" charset="0"/>
              </a:defRPr>
            </a:lvl1pPr>
            <a:lvl2pPr marL="742950" indent="-285750" defTabSz="688975" eaLnBrk="0" hangingPunct="0">
              <a:defRPr sz="9600">
                <a:solidFill>
                  <a:schemeClr val="tx1"/>
                </a:solidFill>
                <a:latin typeface="Arial" charset="0"/>
              </a:defRPr>
            </a:lvl2pPr>
            <a:lvl3pPr marL="1143000" indent="-228600" defTabSz="688975" eaLnBrk="0" hangingPunct="0">
              <a:defRPr sz="9600">
                <a:solidFill>
                  <a:schemeClr val="tx1"/>
                </a:solidFill>
                <a:latin typeface="Arial" charset="0"/>
              </a:defRPr>
            </a:lvl3pPr>
            <a:lvl4pPr marL="1600200" indent="-228600" defTabSz="688975" eaLnBrk="0" hangingPunct="0">
              <a:defRPr sz="9600">
                <a:solidFill>
                  <a:schemeClr val="tx1"/>
                </a:solidFill>
                <a:latin typeface="Arial" charset="0"/>
              </a:defRPr>
            </a:lvl4pPr>
            <a:lvl5pPr marL="2057400" indent="-228600" defTabSz="688975" eaLnBrk="0" hangingPunct="0">
              <a:defRPr sz="9600">
                <a:solidFill>
                  <a:schemeClr val="tx1"/>
                </a:solidFill>
                <a:latin typeface="Arial" charset="0"/>
              </a:defRPr>
            </a:lvl5pPr>
            <a:lvl6pPr marL="2514600" indent="-228600" algn="ctr" defTabSz="688975" eaLnBrk="0" fontAlgn="base" hangingPunct="0">
              <a:spcBef>
                <a:spcPct val="0"/>
              </a:spcBef>
              <a:spcAft>
                <a:spcPct val="0"/>
              </a:spcAft>
              <a:defRPr sz="9600">
                <a:solidFill>
                  <a:schemeClr val="tx1"/>
                </a:solidFill>
                <a:latin typeface="Arial" charset="0"/>
              </a:defRPr>
            </a:lvl6pPr>
            <a:lvl7pPr marL="2971800" indent="-228600" algn="ctr" defTabSz="688975" eaLnBrk="0" fontAlgn="base" hangingPunct="0">
              <a:spcBef>
                <a:spcPct val="0"/>
              </a:spcBef>
              <a:spcAft>
                <a:spcPct val="0"/>
              </a:spcAft>
              <a:defRPr sz="9600">
                <a:solidFill>
                  <a:schemeClr val="tx1"/>
                </a:solidFill>
                <a:latin typeface="Arial" charset="0"/>
              </a:defRPr>
            </a:lvl7pPr>
            <a:lvl8pPr marL="3429000" indent="-228600" algn="ctr" defTabSz="688975" eaLnBrk="0" fontAlgn="base" hangingPunct="0">
              <a:spcBef>
                <a:spcPct val="0"/>
              </a:spcBef>
              <a:spcAft>
                <a:spcPct val="0"/>
              </a:spcAft>
              <a:defRPr sz="9600">
                <a:solidFill>
                  <a:schemeClr val="tx1"/>
                </a:solidFill>
                <a:latin typeface="Arial" charset="0"/>
              </a:defRPr>
            </a:lvl8pPr>
            <a:lvl9pPr marL="3886200" indent="-228600" algn="ctr" defTabSz="688975" eaLnBrk="0" fontAlgn="base" hangingPunct="0">
              <a:spcBef>
                <a:spcPct val="0"/>
              </a:spcBef>
              <a:spcAft>
                <a:spcPct val="0"/>
              </a:spcAft>
              <a:defRPr sz="9600">
                <a:solidFill>
                  <a:schemeClr val="tx1"/>
                </a:solidFill>
                <a:latin typeface="Arial" charset="0"/>
              </a:defRPr>
            </a:lvl9pPr>
          </a:lstStyle>
          <a:p>
            <a:pPr lvl="1"/>
            <a:r>
              <a:rPr lang="en-US" altLang="en-US" sz="2000" b="1" dirty="0">
                <a:latin typeface="Garamond" panose="02020404030301010803" pitchFamily="18" charset="0"/>
                <a:cs typeface="Cambria"/>
              </a:rPr>
              <a:t>Planning Investigations</a:t>
            </a:r>
          </a:p>
          <a:p>
            <a:pPr marL="457200" marR="0">
              <a:lnSpc>
                <a:spcPct val="107000"/>
              </a:lnSpc>
              <a:spcBef>
                <a:spcPts val="0"/>
              </a:spcBef>
              <a:spcAft>
                <a:spcPts val="0"/>
              </a:spcAft>
            </a:pPr>
            <a:r>
              <a:rPr lang="en-US" sz="2000" b="1" dirty="0">
                <a:effectLst/>
                <a:latin typeface="Arial" panose="020B0604020202020204" pitchFamily="34" charset="0"/>
                <a:ea typeface="Calibri" panose="020F0502020204030204" pitchFamily="34" charset="0"/>
                <a:cs typeface="Times New Roman" panose="02020603050405020304" pitchFamily="18" charset="0"/>
              </a:rPr>
              <a:t>Surface (Land) Temperature @ SPUSSA Atmosphere Study and Soil Moisture Sites, Akure, Nigeria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50000"/>
              </a:lnSpc>
              <a:spcBef>
                <a:spcPts val="0"/>
              </a:spcBef>
              <a:spcAft>
                <a:spcPts val="80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Figures 1 and 2 show surface temperature measurements on cemented interlocking pavers floor while Figures 3 and 4 illustrate surface temperature measurements on bare soil surface. GLOBE students from St. Peter’s Unity Secondary School, Akure (SPUSSA), Ondo State, Nigeria participating in the December UHIE campaign for the month of December 2023. The infrared thermometer (IRT) was used by the GLOBE students. The device measures temperature by sensing the infrared radiation (light) coming from a surface. All observed measurements or our ground observations were sent to the GLOBE database via the GLOBE observer app for satellite comparisons and matching reports.</a:t>
            </a:r>
            <a:endParaRPr lang="en-US" sz="2000" dirty="0"/>
          </a:p>
          <a:p>
            <a:r>
              <a:rPr lang="en-US" sz="3600" b="1" dirty="0">
                <a:latin typeface="Garamond" pitchFamily="18" charset="0"/>
              </a:rPr>
              <a:t>Geographical Location of Akure City</a:t>
            </a:r>
            <a:endParaRPr lang="en-US" sz="3600" dirty="0">
              <a:latin typeface="Garamond" pitchFamily="18" charset="0"/>
            </a:endParaRPr>
          </a:p>
          <a:p>
            <a:pPr algn="l"/>
            <a:r>
              <a:rPr lang="en-US" sz="2400" dirty="0"/>
              <a:t>Akure metropolitan city is in south-western </a:t>
            </a:r>
            <a:r>
              <a:rPr lang="en-US" sz="2400" dirty="0">
                <a:hlinkClick r:id="rId3" tooltip="Nigeria">
                  <a:extLst>
                    <a:ext uri="{A12FA001-AC4F-418D-AE19-62706E023703}">
                      <ahyp:hlinkClr xmlns:ahyp="http://schemas.microsoft.com/office/drawing/2018/hyperlinkcolor" val="tx"/>
                    </a:ext>
                  </a:extLst>
                </a:hlinkClick>
              </a:rPr>
              <a:t>Nigeria</a:t>
            </a:r>
            <a:r>
              <a:rPr lang="en-US" sz="2400" dirty="0"/>
              <a:t>, and is the capital of </a:t>
            </a:r>
            <a:r>
              <a:rPr lang="en-US" sz="2400" dirty="0">
                <a:hlinkClick r:id="rId4" tooltip="Ondo State">
                  <a:extLst>
                    <a:ext uri="{A12FA001-AC4F-418D-AE19-62706E023703}">
                      <ahyp:hlinkClr xmlns:ahyp="http://schemas.microsoft.com/office/drawing/2018/hyperlinkcolor" val="tx"/>
                    </a:ext>
                  </a:extLst>
                </a:hlinkClick>
              </a:rPr>
              <a:t>Ondo State</a:t>
            </a:r>
            <a:r>
              <a:rPr lang="en-US" sz="2400" dirty="0"/>
              <a:t>. It lies about 7°25’ north of the equator and 5°19’ east of the Meridian (Figure 1). </a:t>
            </a:r>
          </a:p>
          <a:p>
            <a:pPr algn="l"/>
            <a:endParaRPr lang="en-US" sz="2800" dirty="0"/>
          </a:p>
          <a:p>
            <a:pPr algn="l"/>
            <a:r>
              <a:rPr lang="en-US" sz="2800" dirty="0"/>
              <a:t> GLOBE Protocols in this research work: </a:t>
            </a:r>
            <a:r>
              <a:rPr lang="en-US" sz="2800" dirty="0">
                <a:effectLst/>
                <a:latin typeface="Arial" panose="020B0604020202020204" pitchFamily="34" charset="0"/>
                <a:ea typeface="Calibri" panose="020F0502020204030204" pitchFamily="34" charset="0"/>
                <a:cs typeface="Times New Roman" panose="02020603050405020304" pitchFamily="18" charset="0"/>
              </a:rPr>
              <a:t>Surface Temperature Protocols</a:t>
            </a:r>
            <a:r>
              <a:rPr lang="en-US" sz="2800" dirty="0"/>
              <a:t>; </a:t>
            </a:r>
            <a:r>
              <a:rPr lang="en-US" sz="2800" dirty="0">
                <a:effectLst/>
                <a:latin typeface="+mn-lt"/>
                <a:ea typeface="Calibri" panose="020F0502020204030204" pitchFamily="34" charset="0"/>
                <a:cs typeface="Times New Roman" panose="02020603050405020304" pitchFamily="18" charset="0"/>
              </a:rPr>
              <a:t>Atmosphere protocols – air temperature and relative humidity; </a:t>
            </a:r>
            <a:endParaRPr lang="en-US" sz="2800" dirty="0"/>
          </a:p>
        </p:txBody>
      </p:sp>
      <p:sp>
        <p:nvSpPr>
          <p:cNvPr id="2065" name="Text Box 39"/>
          <p:cNvSpPr txBox="1">
            <a:spLocks noChangeArrowheads="1"/>
          </p:cNvSpPr>
          <p:nvPr/>
        </p:nvSpPr>
        <p:spPr bwMode="auto">
          <a:xfrm>
            <a:off x="25398198" y="8267606"/>
            <a:ext cx="11756133" cy="28394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802" tIns="34401" rIns="68802" bIns="34401">
            <a:spAutoFit/>
          </a:bodyPr>
          <a:lstStyle>
            <a:lvl1pPr defTabSz="688975" eaLnBrk="0" hangingPunct="0">
              <a:defRPr sz="9600">
                <a:solidFill>
                  <a:schemeClr val="tx1"/>
                </a:solidFill>
                <a:latin typeface="Arial" charset="0"/>
              </a:defRPr>
            </a:lvl1pPr>
            <a:lvl2pPr marL="742950" indent="-285750" defTabSz="688975" eaLnBrk="0" hangingPunct="0">
              <a:defRPr sz="9600">
                <a:solidFill>
                  <a:schemeClr val="tx1"/>
                </a:solidFill>
                <a:latin typeface="Arial" charset="0"/>
              </a:defRPr>
            </a:lvl2pPr>
            <a:lvl3pPr marL="1143000" indent="-228600" defTabSz="688975" eaLnBrk="0" hangingPunct="0">
              <a:defRPr sz="9600">
                <a:solidFill>
                  <a:schemeClr val="tx1"/>
                </a:solidFill>
                <a:latin typeface="Arial" charset="0"/>
              </a:defRPr>
            </a:lvl3pPr>
            <a:lvl4pPr marL="1600200" indent="-228600" defTabSz="688975" eaLnBrk="0" hangingPunct="0">
              <a:defRPr sz="9600">
                <a:solidFill>
                  <a:schemeClr val="tx1"/>
                </a:solidFill>
                <a:latin typeface="Arial" charset="0"/>
              </a:defRPr>
            </a:lvl4pPr>
            <a:lvl5pPr marL="2057400" indent="-228600" defTabSz="688975" eaLnBrk="0" hangingPunct="0">
              <a:defRPr sz="9600">
                <a:solidFill>
                  <a:schemeClr val="tx1"/>
                </a:solidFill>
                <a:latin typeface="Arial" charset="0"/>
              </a:defRPr>
            </a:lvl5pPr>
            <a:lvl6pPr marL="2514600" indent="-228600" algn="ctr" defTabSz="688975" eaLnBrk="0" fontAlgn="base" hangingPunct="0">
              <a:spcBef>
                <a:spcPct val="0"/>
              </a:spcBef>
              <a:spcAft>
                <a:spcPct val="0"/>
              </a:spcAft>
              <a:defRPr sz="9600">
                <a:solidFill>
                  <a:schemeClr val="tx1"/>
                </a:solidFill>
                <a:latin typeface="Arial" charset="0"/>
              </a:defRPr>
            </a:lvl6pPr>
            <a:lvl7pPr marL="2971800" indent="-228600" algn="ctr" defTabSz="688975" eaLnBrk="0" fontAlgn="base" hangingPunct="0">
              <a:spcBef>
                <a:spcPct val="0"/>
              </a:spcBef>
              <a:spcAft>
                <a:spcPct val="0"/>
              </a:spcAft>
              <a:defRPr sz="9600">
                <a:solidFill>
                  <a:schemeClr val="tx1"/>
                </a:solidFill>
                <a:latin typeface="Arial" charset="0"/>
              </a:defRPr>
            </a:lvl7pPr>
            <a:lvl8pPr marL="3429000" indent="-228600" algn="ctr" defTabSz="688975" eaLnBrk="0" fontAlgn="base" hangingPunct="0">
              <a:spcBef>
                <a:spcPct val="0"/>
              </a:spcBef>
              <a:spcAft>
                <a:spcPct val="0"/>
              </a:spcAft>
              <a:defRPr sz="9600">
                <a:solidFill>
                  <a:schemeClr val="tx1"/>
                </a:solidFill>
                <a:latin typeface="Arial" charset="0"/>
              </a:defRPr>
            </a:lvl8pPr>
            <a:lvl9pPr marL="3886200" indent="-228600" algn="ctr" defTabSz="688975" eaLnBrk="0" fontAlgn="base" hangingPunct="0">
              <a:spcBef>
                <a:spcPct val="0"/>
              </a:spcBef>
              <a:spcAft>
                <a:spcPct val="0"/>
              </a:spcAft>
              <a:defRPr sz="9600">
                <a:solidFill>
                  <a:schemeClr val="tx1"/>
                </a:solidFill>
                <a:latin typeface="Arial" charset="0"/>
              </a:defRPr>
            </a:lvl9pPr>
          </a:lstStyle>
          <a:p>
            <a:pPr marL="457200" lvl="1" indent="0"/>
            <a:r>
              <a:rPr lang="en-US" altLang="en-US" sz="3600" b="1" dirty="0">
                <a:latin typeface="Garamond" panose="02020404030301010803" pitchFamily="18" charset="0"/>
                <a:cs typeface="Cambria"/>
              </a:rPr>
              <a:t>Analyzing Data</a:t>
            </a:r>
          </a:p>
          <a:p>
            <a:pPr marL="457200" lvl="1" indent="0"/>
            <a:endParaRPr lang="en-US" altLang="en-US" sz="3600" b="1" dirty="0">
              <a:latin typeface="Garamond" panose="02020404030301010803" pitchFamily="18" charset="0"/>
              <a:cs typeface="Cambria"/>
            </a:endParaRPr>
          </a:p>
          <a:p>
            <a:pPr marL="457200" lvl="1" indent="0"/>
            <a:endParaRPr lang="en-US" altLang="en-US" sz="3600" b="1" dirty="0">
              <a:latin typeface="Garamond" panose="02020404030301010803" pitchFamily="18" charset="0"/>
              <a:cs typeface="Cambria"/>
            </a:endParaRPr>
          </a:p>
          <a:p>
            <a:pPr marL="457200" lvl="1" indent="0"/>
            <a:endParaRPr lang="en-US" altLang="en-US" sz="3600" b="1" dirty="0">
              <a:latin typeface="Garamond" panose="02020404030301010803" pitchFamily="18" charset="0"/>
              <a:cs typeface="Cambria"/>
            </a:endParaRPr>
          </a:p>
          <a:p>
            <a:pPr marL="457200" lvl="1" indent="0"/>
            <a:endParaRPr lang="en-US" altLang="en-US" sz="3600" b="1" dirty="0">
              <a:latin typeface="Garamond" panose="02020404030301010803" pitchFamily="18" charset="0"/>
              <a:cs typeface="Cambria"/>
            </a:endParaRPr>
          </a:p>
        </p:txBody>
      </p:sp>
      <p:sp>
        <p:nvSpPr>
          <p:cNvPr id="2068" name="Text Box 43"/>
          <p:cNvSpPr txBox="1">
            <a:spLocks noChangeArrowheads="1"/>
          </p:cNvSpPr>
          <p:nvPr/>
        </p:nvSpPr>
        <p:spPr bwMode="auto">
          <a:xfrm>
            <a:off x="25638125" y="7178675"/>
            <a:ext cx="11288713" cy="934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5400" b="1" dirty="0">
                <a:latin typeface="Helvetica" pitchFamily="2" charset="0"/>
                <a:cs typeface="Cambria"/>
              </a:rPr>
              <a:t>Results</a:t>
            </a:r>
            <a:endParaRPr lang="en-US" altLang="en-US" sz="5400" b="1" dirty="0">
              <a:latin typeface="Garamond" panose="02020404030301010803" pitchFamily="18" charset="0"/>
              <a:cs typeface="Cambria"/>
            </a:endParaRPr>
          </a:p>
        </p:txBody>
      </p:sp>
      <p:sp>
        <p:nvSpPr>
          <p:cNvPr id="29" name="AutoShape 4"/>
          <p:cNvSpPr>
            <a:spLocks noChangeArrowheads="1"/>
          </p:cNvSpPr>
          <p:nvPr/>
        </p:nvSpPr>
        <p:spPr bwMode="auto">
          <a:xfrm>
            <a:off x="683142" y="8319320"/>
            <a:ext cx="12102464" cy="6251772"/>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dirty="0"/>
          </a:p>
        </p:txBody>
      </p:sp>
      <p:sp>
        <p:nvSpPr>
          <p:cNvPr id="2" name="TextBox 1"/>
          <p:cNvSpPr txBox="1"/>
          <p:nvPr/>
        </p:nvSpPr>
        <p:spPr>
          <a:xfrm>
            <a:off x="1185421" y="7193212"/>
            <a:ext cx="11176821" cy="923330"/>
          </a:xfrm>
          <a:prstGeom prst="rect">
            <a:avLst/>
          </a:prstGeom>
          <a:noFill/>
        </p:spPr>
        <p:txBody>
          <a:bodyPr wrap="square" rtlCol="0">
            <a:spAutoFit/>
          </a:bodyPr>
          <a:lstStyle/>
          <a:p>
            <a:r>
              <a:rPr lang="en-US" sz="5400" b="1" dirty="0">
                <a:latin typeface="Helvetica" pitchFamily="2" charset="0"/>
                <a:cs typeface="Cambria"/>
              </a:rPr>
              <a:t>Abstract</a:t>
            </a:r>
          </a:p>
        </p:txBody>
      </p:sp>
      <p:sp>
        <p:nvSpPr>
          <p:cNvPr id="30" name="AutoShape 4"/>
          <p:cNvSpPr>
            <a:spLocks noChangeArrowheads="1"/>
          </p:cNvSpPr>
          <p:nvPr/>
        </p:nvSpPr>
        <p:spPr bwMode="auto">
          <a:xfrm>
            <a:off x="616423" y="15849600"/>
            <a:ext cx="12023551" cy="4937760"/>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dirty="0"/>
          </a:p>
        </p:txBody>
      </p:sp>
      <p:sp>
        <p:nvSpPr>
          <p:cNvPr id="31" name="TextBox 30"/>
          <p:cNvSpPr txBox="1"/>
          <p:nvPr/>
        </p:nvSpPr>
        <p:spPr>
          <a:xfrm>
            <a:off x="1253148" y="15880080"/>
            <a:ext cx="11176821" cy="923330"/>
          </a:xfrm>
          <a:prstGeom prst="rect">
            <a:avLst/>
          </a:prstGeom>
          <a:noFill/>
        </p:spPr>
        <p:txBody>
          <a:bodyPr wrap="square" rtlCol="0">
            <a:spAutoFit/>
          </a:bodyPr>
          <a:lstStyle/>
          <a:p>
            <a:r>
              <a:rPr lang="en-US" sz="5400" b="1" dirty="0">
                <a:latin typeface="Helvetica" pitchFamily="2" charset="0"/>
                <a:cs typeface="Cambria"/>
              </a:rPr>
              <a:t>Research Questions</a:t>
            </a:r>
            <a:endParaRPr lang="en-US" sz="5400" b="1" dirty="0">
              <a:latin typeface="Garamond" panose="02020404030301010803" pitchFamily="18" charset="0"/>
              <a:cs typeface="Cambria"/>
            </a:endParaRPr>
          </a:p>
        </p:txBody>
      </p:sp>
      <p:sp>
        <p:nvSpPr>
          <p:cNvPr id="32" name="AutoShape 4"/>
          <p:cNvSpPr>
            <a:spLocks noChangeArrowheads="1"/>
          </p:cNvSpPr>
          <p:nvPr/>
        </p:nvSpPr>
        <p:spPr bwMode="auto">
          <a:xfrm>
            <a:off x="496850" y="20909280"/>
            <a:ext cx="12102464" cy="14690408"/>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a:p>
        </p:txBody>
      </p:sp>
      <p:sp>
        <p:nvSpPr>
          <p:cNvPr id="33" name="Text Box 42"/>
          <p:cNvSpPr txBox="1">
            <a:spLocks noChangeArrowheads="1"/>
          </p:cNvSpPr>
          <p:nvPr/>
        </p:nvSpPr>
        <p:spPr bwMode="auto">
          <a:xfrm>
            <a:off x="947045" y="21000719"/>
            <a:ext cx="11288713" cy="934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5400" b="1" dirty="0">
                <a:latin typeface="Helvetica" pitchFamily="2" charset="0"/>
                <a:cs typeface="Cambria"/>
              </a:rPr>
              <a:t>Introduction</a:t>
            </a:r>
            <a:endParaRPr lang="en-US" altLang="en-US" sz="5400" b="1" dirty="0">
              <a:latin typeface="Garamond" panose="02020404030301010803" pitchFamily="18" charset="0"/>
              <a:cs typeface="Cambria"/>
            </a:endParaRPr>
          </a:p>
        </p:txBody>
      </p:sp>
      <p:sp>
        <p:nvSpPr>
          <p:cNvPr id="34" name="AutoShape 4"/>
          <p:cNvSpPr>
            <a:spLocks noChangeArrowheads="1"/>
          </p:cNvSpPr>
          <p:nvPr/>
        </p:nvSpPr>
        <p:spPr bwMode="auto">
          <a:xfrm>
            <a:off x="37498903" y="6911195"/>
            <a:ext cx="12102464" cy="12169285"/>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a:p>
        </p:txBody>
      </p:sp>
      <p:sp>
        <p:nvSpPr>
          <p:cNvPr id="35" name="TextBox 34"/>
          <p:cNvSpPr txBox="1"/>
          <p:nvPr/>
        </p:nvSpPr>
        <p:spPr>
          <a:xfrm>
            <a:off x="37876590" y="7007189"/>
            <a:ext cx="11176821" cy="923330"/>
          </a:xfrm>
          <a:prstGeom prst="rect">
            <a:avLst/>
          </a:prstGeom>
          <a:noFill/>
        </p:spPr>
        <p:txBody>
          <a:bodyPr wrap="square" rtlCol="0">
            <a:spAutoFit/>
          </a:bodyPr>
          <a:lstStyle/>
          <a:p>
            <a:r>
              <a:rPr lang="en-US" sz="5400" b="1" dirty="0">
                <a:latin typeface="Helvetica" pitchFamily="2" charset="0"/>
                <a:cs typeface="Cambria"/>
              </a:rPr>
              <a:t>Discussion</a:t>
            </a:r>
          </a:p>
        </p:txBody>
      </p:sp>
      <p:sp>
        <p:nvSpPr>
          <p:cNvPr id="36" name="AutoShape 4"/>
          <p:cNvSpPr>
            <a:spLocks noChangeArrowheads="1"/>
          </p:cNvSpPr>
          <p:nvPr/>
        </p:nvSpPr>
        <p:spPr bwMode="auto">
          <a:xfrm>
            <a:off x="37679436" y="19598641"/>
            <a:ext cx="12338244" cy="7924799"/>
          </a:xfrm>
          <a:prstGeom prst="roundRect">
            <a:avLst>
              <a:gd name="adj" fmla="val 7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9600">
                <a:solidFill>
                  <a:schemeClr val="tx1"/>
                </a:solidFill>
                <a:latin typeface="Arial" charset="0"/>
              </a:defRPr>
            </a:lvl1pPr>
            <a:lvl2pPr marL="742950" indent="-285750" eaLnBrk="0" hangingPunct="0">
              <a:defRPr sz="9600">
                <a:solidFill>
                  <a:schemeClr val="tx1"/>
                </a:solidFill>
                <a:latin typeface="Arial" charset="0"/>
              </a:defRPr>
            </a:lvl2pPr>
            <a:lvl3pPr marL="1143000" indent="-228600" eaLnBrk="0" hangingPunct="0">
              <a:defRPr sz="9600">
                <a:solidFill>
                  <a:schemeClr val="tx1"/>
                </a:solidFill>
                <a:latin typeface="Arial" charset="0"/>
              </a:defRPr>
            </a:lvl3pPr>
            <a:lvl4pPr marL="1600200" indent="-228600" eaLnBrk="0" hangingPunct="0">
              <a:defRPr sz="9600">
                <a:solidFill>
                  <a:schemeClr val="tx1"/>
                </a:solidFill>
                <a:latin typeface="Arial" charset="0"/>
              </a:defRPr>
            </a:lvl4pPr>
            <a:lvl5pPr marL="2057400" indent="-228600" eaLnBrk="0" hangingPunct="0">
              <a:defRPr sz="9600">
                <a:solidFill>
                  <a:schemeClr val="tx1"/>
                </a:solidFill>
                <a:latin typeface="Arial" charset="0"/>
              </a:defRPr>
            </a:lvl5pPr>
            <a:lvl6pPr marL="2514600" indent="-228600" algn="ctr" eaLnBrk="0" fontAlgn="base" hangingPunct="0">
              <a:spcBef>
                <a:spcPct val="0"/>
              </a:spcBef>
              <a:spcAft>
                <a:spcPct val="0"/>
              </a:spcAft>
              <a:defRPr sz="9600">
                <a:solidFill>
                  <a:schemeClr val="tx1"/>
                </a:solidFill>
                <a:latin typeface="Arial" charset="0"/>
              </a:defRPr>
            </a:lvl6pPr>
            <a:lvl7pPr marL="2971800" indent="-228600" algn="ctr" eaLnBrk="0" fontAlgn="base" hangingPunct="0">
              <a:spcBef>
                <a:spcPct val="0"/>
              </a:spcBef>
              <a:spcAft>
                <a:spcPct val="0"/>
              </a:spcAft>
              <a:defRPr sz="9600">
                <a:solidFill>
                  <a:schemeClr val="tx1"/>
                </a:solidFill>
                <a:latin typeface="Arial" charset="0"/>
              </a:defRPr>
            </a:lvl7pPr>
            <a:lvl8pPr marL="3429000" indent="-228600" algn="ctr" eaLnBrk="0" fontAlgn="base" hangingPunct="0">
              <a:spcBef>
                <a:spcPct val="0"/>
              </a:spcBef>
              <a:spcAft>
                <a:spcPct val="0"/>
              </a:spcAft>
              <a:defRPr sz="9600">
                <a:solidFill>
                  <a:schemeClr val="tx1"/>
                </a:solidFill>
                <a:latin typeface="Arial" charset="0"/>
              </a:defRPr>
            </a:lvl8pPr>
            <a:lvl9pPr marL="3886200" indent="-228600" algn="ctr" eaLnBrk="0" fontAlgn="base" hangingPunct="0">
              <a:spcBef>
                <a:spcPct val="0"/>
              </a:spcBef>
              <a:spcAft>
                <a:spcPct val="0"/>
              </a:spcAft>
              <a:defRPr sz="9600">
                <a:solidFill>
                  <a:schemeClr val="tx1"/>
                </a:solidFill>
                <a:latin typeface="Arial" charset="0"/>
              </a:defRPr>
            </a:lvl9pPr>
          </a:lstStyle>
          <a:p>
            <a:pPr eaLnBrk="1" hangingPunct="1"/>
            <a:endParaRPr lang="en-US" altLang="en-US"/>
          </a:p>
        </p:txBody>
      </p:sp>
      <p:sp>
        <p:nvSpPr>
          <p:cNvPr id="2056" name="Text Box 11"/>
          <p:cNvSpPr txBox="1">
            <a:spLocks noChangeArrowheads="1"/>
          </p:cNvSpPr>
          <p:nvPr/>
        </p:nvSpPr>
        <p:spPr bwMode="auto">
          <a:xfrm>
            <a:off x="37889361" y="19411736"/>
            <a:ext cx="11724777" cy="934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2849" tIns="51425" rIns="102849" bIns="51425">
            <a:spAutoFit/>
          </a:bodyPr>
          <a:lstStyle>
            <a:lvl1pPr defTabSz="4938713" eaLnBrk="0" hangingPunct="0">
              <a:defRPr sz="9600">
                <a:solidFill>
                  <a:schemeClr val="tx1"/>
                </a:solidFill>
                <a:latin typeface="Arial" charset="0"/>
              </a:defRPr>
            </a:lvl1pPr>
            <a:lvl2pPr marL="742950" indent="-285750" defTabSz="4938713" eaLnBrk="0" hangingPunct="0">
              <a:defRPr sz="9600">
                <a:solidFill>
                  <a:schemeClr val="tx1"/>
                </a:solidFill>
                <a:latin typeface="Arial" charset="0"/>
              </a:defRPr>
            </a:lvl2pPr>
            <a:lvl3pPr marL="1143000" indent="-228600" defTabSz="4938713" eaLnBrk="0" hangingPunct="0">
              <a:defRPr sz="9600">
                <a:solidFill>
                  <a:schemeClr val="tx1"/>
                </a:solidFill>
                <a:latin typeface="Arial" charset="0"/>
              </a:defRPr>
            </a:lvl3pPr>
            <a:lvl4pPr marL="1600200" indent="-228600" defTabSz="4938713" eaLnBrk="0" hangingPunct="0">
              <a:defRPr sz="9600">
                <a:solidFill>
                  <a:schemeClr val="tx1"/>
                </a:solidFill>
                <a:latin typeface="Arial" charset="0"/>
              </a:defRPr>
            </a:lvl4pPr>
            <a:lvl5pPr marL="2057400" indent="-228600" defTabSz="4938713" eaLnBrk="0" hangingPunct="0">
              <a:defRPr sz="9600">
                <a:solidFill>
                  <a:schemeClr val="tx1"/>
                </a:solidFill>
                <a:latin typeface="Arial" charset="0"/>
              </a:defRPr>
            </a:lvl5pPr>
            <a:lvl6pPr marL="2514600" indent="-228600" algn="ctr" defTabSz="4938713" eaLnBrk="0" fontAlgn="base" hangingPunct="0">
              <a:spcBef>
                <a:spcPct val="0"/>
              </a:spcBef>
              <a:spcAft>
                <a:spcPct val="0"/>
              </a:spcAft>
              <a:defRPr sz="9600">
                <a:solidFill>
                  <a:schemeClr val="tx1"/>
                </a:solidFill>
                <a:latin typeface="Arial" charset="0"/>
              </a:defRPr>
            </a:lvl6pPr>
            <a:lvl7pPr marL="2971800" indent="-228600" algn="ctr" defTabSz="4938713" eaLnBrk="0" fontAlgn="base" hangingPunct="0">
              <a:spcBef>
                <a:spcPct val="0"/>
              </a:spcBef>
              <a:spcAft>
                <a:spcPct val="0"/>
              </a:spcAft>
              <a:defRPr sz="9600">
                <a:solidFill>
                  <a:schemeClr val="tx1"/>
                </a:solidFill>
                <a:latin typeface="Arial" charset="0"/>
              </a:defRPr>
            </a:lvl7pPr>
            <a:lvl8pPr marL="3429000" indent="-228600" algn="ctr" defTabSz="4938713" eaLnBrk="0" fontAlgn="base" hangingPunct="0">
              <a:spcBef>
                <a:spcPct val="0"/>
              </a:spcBef>
              <a:spcAft>
                <a:spcPct val="0"/>
              </a:spcAft>
              <a:defRPr sz="9600">
                <a:solidFill>
                  <a:schemeClr val="tx1"/>
                </a:solidFill>
                <a:latin typeface="Arial" charset="0"/>
              </a:defRPr>
            </a:lvl8pPr>
            <a:lvl9pPr marL="3886200" indent="-228600" algn="ctr" defTabSz="4938713" eaLnBrk="0" fontAlgn="base" hangingPunct="0">
              <a:spcBef>
                <a:spcPct val="0"/>
              </a:spcBef>
              <a:spcAft>
                <a:spcPct val="0"/>
              </a:spcAft>
              <a:defRPr sz="9600">
                <a:solidFill>
                  <a:schemeClr val="tx1"/>
                </a:solidFill>
                <a:latin typeface="Arial" charset="0"/>
              </a:defRPr>
            </a:lvl9pPr>
          </a:lstStyle>
          <a:p>
            <a:pPr eaLnBrk="1" hangingPunct="1">
              <a:spcBef>
                <a:spcPct val="50000"/>
              </a:spcBef>
            </a:pPr>
            <a:r>
              <a:rPr lang="en-US" altLang="en-US" sz="5400" b="1" dirty="0">
                <a:latin typeface="Helvetica" pitchFamily="2" charset="0"/>
                <a:cs typeface="Cambria"/>
              </a:rPr>
              <a:t>Conclusions</a:t>
            </a:r>
          </a:p>
        </p:txBody>
      </p:sp>
      <p:sp>
        <p:nvSpPr>
          <p:cNvPr id="40" name="TextBox 39"/>
          <p:cNvSpPr txBox="1"/>
          <p:nvPr/>
        </p:nvSpPr>
        <p:spPr>
          <a:xfrm>
            <a:off x="37693051" y="20237419"/>
            <a:ext cx="12131040" cy="8032968"/>
          </a:xfrm>
          <a:prstGeom prst="rect">
            <a:avLst/>
          </a:prstGeom>
          <a:noFill/>
        </p:spPr>
        <p:txBody>
          <a:bodyPr wrap="square" rtlCol="0">
            <a:spAutoFit/>
          </a:bodyPr>
          <a:lstStyle/>
          <a:p>
            <a:pPr marL="0" marR="0" algn="just">
              <a:lnSpc>
                <a:spcPct val="150000"/>
              </a:lnSpc>
              <a:spcBef>
                <a:spcPts val="0"/>
              </a:spcBef>
              <a:spcAft>
                <a:spcPts val="800"/>
              </a:spcAft>
            </a:pPr>
            <a:r>
              <a:rPr lang="en-GB" sz="2400" dirty="0">
                <a:effectLst/>
                <a:latin typeface="Arial" panose="020B0604020202020204" pitchFamily="34" charset="0"/>
                <a:ea typeface="Calibri" panose="020F0502020204030204" pitchFamily="34" charset="0"/>
                <a:cs typeface="Times New Roman" panose="02020603050405020304" pitchFamily="18" charset="0"/>
              </a:rPr>
              <a:t>Major properties responsible for thermal contrasts could be attributed to radiation influences and the surface thermal properties. In addition, sensible heat density derived from increased absorption of radiation and anthropogenic heat sources, mainly obtained from industrial and vehicles, could also be responsible for this heat differences. </a:t>
            </a:r>
            <a:r>
              <a:rPr lang="en-US" sz="2400" dirty="0">
                <a:effectLst/>
                <a:highlight>
                  <a:srgbClr val="FFFFFF"/>
                </a:highlight>
                <a:latin typeface="Arial" panose="020B0604020202020204" pitchFamily="34" charset="0"/>
                <a:ea typeface="Calibri" panose="020F0502020204030204" pitchFamily="34" charset="0"/>
                <a:cs typeface="Times New Roman" panose="02020603050405020304" pitchFamily="18" charset="0"/>
              </a:rPr>
              <a:t>A moderate correlation </a:t>
            </a:r>
            <a:r>
              <a:rPr lang="en-US" sz="2400" dirty="0">
                <a:effectLst/>
                <a:latin typeface="Arial" panose="020B0604020202020204" pitchFamily="34" charset="0"/>
                <a:ea typeface="Calibri" panose="020F0502020204030204" pitchFamily="34" charset="0"/>
                <a:cs typeface="Times New Roman" panose="02020603050405020304" pitchFamily="18" charset="0"/>
              </a:rPr>
              <a:t>between surface temperature and air temperature (correlation coefficient of R</a:t>
            </a:r>
            <a:r>
              <a:rPr lang="en-US" sz="2400" baseline="30000" dirty="0">
                <a:effectLst/>
                <a:latin typeface="Arial" panose="020B0604020202020204" pitchFamily="34" charset="0"/>
                <a:ea typeface="Calibri" panose="020F0502020204030204" pitchFamily="34" charset="0"/>
                <a:cs typeface="Times New Roman" panose="02020603050405020304" pitchFamily="18" charset="0"/>
              </a:rPr>
              <a:t>2</a:t>
            </a:r>
            <a:r>
              <a:rPr lang="en-US" sz="2400" dirty="0">
                <a:effectLst/>
                <a:latin typeface="Arial" panose="020B0604020202020204" pitchFamily="34" charset="0"/>
                <a:ea typeface="Calibri" panose="020F0502020204030204" pitchFamily="34" charset="0"/>
                <a:cs typeface="Times New Roman" panose="02020603050405020304" pitchFamily="18" charset="0"/>
              </a:rPr>
              <a:t> = 0.2576, thus R = 0.5075) was established.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GB" sz="2400" dirty="0">
                <a:effectLst/>
                <a:latin typeface="Arial" panose="020B0604020202020204" pitchFamily="34" charset="0"/>
                <a:ea typeface="Calibri" panose="020F0502020204030204" pitchFamily="34" charset="0"/>
                <a:cs typeface="Times New Roman" panose="02020603050405020304" pitchFamily="18" charset="0"/>
              </a:rPr>
              <a:t>The combined analysis of these graphs can provide insights into the environmental conditions at the study area and how they might be interrelated. For instance, higher surface and air temperature values could be indicative of increased surface heat attributes, which is a significant contributor to climate change. The relative humidity and air temperature data can help in understanding the local climate dynamics and how they might be influenced by or contribute to broader climatic trends.</a:t>
            </a:r>
          </a:p>
          <a:p>
            <a:pPr marL="0" marR="0" algn="just">
              <a:lnSpc>
                <a:spcPct val="150000"/>
              </a:lnSpc>
              <a:spcBef>
                <a:spcPts val="0"/>
              </a:spcBef>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sz="2800" dirty="0"/>
          </a:p>
        </p:txBody>
      </p:sp>
      <p:sp>
        <p:nvSpPr>
          <p:cNvPr id="41" name="TextBox 40"/>
          <p:cNvSpPr txBox="1"/>
          <p:nvPr/>
        </p:nvSpPr>
        <p:spPr>
          <a:xfrm>
            <a:off x="37498903" y="7414211"/>
            <a:ext cx="11665337" cy="10495181"/>
          </a:xfrm>
          <a:prstGeom prst="rect">
            <a:avLst/>
          </a:prstGeom>
          <a:noFill/>
        </p:spPr>
        <p:txBody>
          <a:bodyPr wrap="square" rtlCol="0">
            <a:spAutoFit/>
          </a:bodyPr>
          <a:lstStyle/>
          <a:p>
            <a:pPr algn="l"/>
            <a:endParaRPr lang="en-US" sz="2400" dirty="0"/>
          </a:p>
          <a:p>
            <a:pPr lvl="1" algn="just"/>
            <a:r>
              <a:rPr lang="en-US" sz="2600" dirty="0">
                <a:effectLst/>
                <a:latin typeface="Arial" panose="020B0604020202020204" pitchFamily="34" charset="0"/>
                <a:ea typeface="Calibri" panose="020F0502020204030204" pitchFamily="34" charset="0"/>
              </a:rPr>
              <a:t>the ambient temperatures range from 26.50 – 34.60 (</a:t>
            </a:r>
            <a:r>
              <a:rPr lang="en-US" sz="2600" baseline="30000" dirty="0">
                <a:effectLst/>
                <a:latin typeface="Arial" panose="020B0604020202020204" pitchFamily="34" charset="0"/>
                <a:ea typeface="Calibri" panose="020F0502020204030204" pitchFamily="34" charset="0"/>
              </a:rPr>
              <a:t>O</a:t>
            </a:r>
            <a:r>
              <a:rPr lang="en-US" sz="2600" dirty="0">
                <a:effectLst/>
                <a:latin typeface="Arial" panose="020B0604020202020204" pitchFamily="34" charset="0"/>
                <a:ea typeface="Calibri" panose="020F0502020204030204" pitchFamily="34" charset="0"/>
              </a:rPr>
              <a:t>C), air temperature (27.10 – 36.40</a:t>
            </a:r>
            <a:r>
              <a:rPr lang="en-US" sz="2600" baseline="30000" dirty="0">
                <a:effectLst/>
                <a:latin typeface="Arial" panose="020B0604020202020204" pitchFamily="34" charset="0"/>
                <a:ea typeface="Calibri" panose="020F0502020204030204" pitchFamily="34" charset="0"/>
              </a:rPr>
              <a:t> O</a:t>
            </a:r>
            <a:r>
              <a:rPr lang="en-US" sz="2600" dirty="0">
                <a:effectLst/>
                <a:latin typeface="Arial" panose="020B0604020202020204" pitchFamily="34" charset="0"/>
                <a:ea typeface="Calibri" panose="020F0502020204030204" pitchFamily="34" charset="0"/>
              </a:rPr>
              <a:t>C), surface temperature (30.6 – 37.8</a:t>
            </a:r>
            <a:r>
              <a:rPr lang="en-US" sz="2600" baseline="30000" dirty="0">
                <a:effectLst/>
                <a:latin typeface="Arial" panose="020B0604020202020204" pitchFamily="34" charset="0"/>
                <a:ea typeface="Calibri" panose="020F0502020204030204" pitchFamily="34" charset="0"/>
              </a:rPr>
              <a:t> O</a:t>
            </a:r>
            <a:r>
              <a:rPr lang="en-US" sz="2600" dirty="0">
                <a:effectLst/>
                <a:latin typeface="Arial" panose="020B0604020202020204" pitchFamily="34" charset="0"/>
                <a:ea typeface="Calibri" panose="020F0502020204030204" pitchFamily="34" charset="0"/>
              </a:rPr>
              <a:t>C), humidity (10 – 35%), atmospheric pressure (756.3 – 760.6 mmHg and 1008.3 – 1014.0 </a:t>
            </a:r>
            <a:r>
              <a:rPr lang="en-US" sz="2600" dirty="0" err="1">
                <a:effectLst/>
                <a:latin typeface="Arial" panose="020B0604020202020204" pitchFamily="34" charset="0"/>
                <a:ea typeface="Calibri" panose="020F0502020204030204" pitchFamily="34" charset="0"/>
              </a:rPr>
              <a:t>mBar</a:t>
            </a:r>
            <a:r>
              <a:rPr lang="en-US" sz="2600" dirty="0">
                <a:effectLst/>
                <a:latin typeface="Arial" panose="020B0604020202020204" pitchFamily="34" charset="0"/>
                <a:ea typeface="Calibri" panose="020F0502020204030204" pitchFamily="34" charset="0"/>
              </a:rPr>
              <a:t>), wind speed (0.7 – 4.8 </a:t>
            </a:r>
            <a:r>
              <a:rPr lang="en-US" sz="2600" dirty="0" err="1">
                <a:effectLst/>
                <a:latin typeface="Arial" panose="020B0604020202020204" pitchFamily="34" charset="0"/>
                <a:ea typeface="Calibri" panose="020F0502020204030204" pitchFamily="34" charset="0"/>
              </a:rPr>
              <a:t>mps</a:t>
            </a:r>
            <a:r>
              <a:rPr lang="en-US" sz="2600" dirty="0">
                <a:effectLst/>
                <a:latin typeface="Arial" panose="020B0604020202020204" pitchFamily="34" charset="0"/>
                <a:ea typeface="Calibri" panose="020F0502020204030204" pitchFamily="34" charset="0"/>
              </a:rPr>
              <a:t>) and wind gust (1.0 – 5.4 </a:t>
            </a:r>
            <a:r>
              <a:rPr lang="en-US" sz="2600" dirty="0" err="1">
                <a:effectLst/>
                <a:latin typeface="Arial" panose="020B0604020202020204" pitchFamily="34" charset="0"/>
                <a:ea typeface="Calibri" panose="020F0502020204030204" pitchFamily="34" charset="0"/>
              </a:rPr>
              <a:t>mps</a:t>
            </a:r>
            <a:r>
              <a:rPr lang="en-US" sz="2600" dirty="0">
                <a:effectLst/>
                <a:latin typeface="Arial" panose="020B0604020202020204" pitchFamily="34" charset="0"/>
                <a:ea typeface="Calibri" panose="020F0502020204030204" pitchFamily="34" charset="0"/>
              </a:rPr>
              <a:t>). A maximum surface temperature of 37.8</a:t>
            </a:r>
            <a:r>
              <a:rPr lang="en-US" sz="2600" baseline="30000" dirty="0">
                <a:effectLst/>
                <a:latin typeface="Arial" panose="020B0604020202020204" pitchFamily="34" charset="0"/>
                <a:ea typeface="Calibri" panose="020F0502020204030204" pitchFamily="34" charset="0"/>
              </a:rPr>
              <a:t> O</a:t>
            </a:r>
            <a:r>
              <a:rPr lang="en-US" sz="2600" dirty="0">
                <a:effectLst/>
                <a:latin typeface="Arial" panose="020B0604020202020204" pitchFamily="34" charset="0"/>
                <a:ea typeface="Calibri" panose="020F0502020204030204" pitchFamily="34" charset="0"/>
              </a:rPr>
              <a:t>C was recorded. The wind movements were majorly observed towards the western direction of the area of investigation. The significant surface and cloud conditions observed were leaves on trees, dry ground, no clouds found. </a:t>
            </a:r>
          </a:p>
          <a:p>
            <a:pPr lvl="1" algn="just"/>
            <a:r>
              <a:rPr lang="en-US" sz="2600" dirty="0">
                <a:effectLst/>
                <a:latin typeface="Arial" panose="020B0604020202020204" pitchFamily="34" charset="0"/>
                <a:ea typeface="Calibri" panose="020F0502020204030204" pitchFamily="34" charset="0"/>
                <a:cs typeface="Times New Roman" panose="02020603050405020304" pitchFamily="18" charset="0"/>
              </a:rPr>
              <a:t>. Between 11/12/2023 and 15/12/2023 the two graphs depict ‘sharp decreases and increases’ after which both started to have similar trend. This sharp decreases and increases could be attributed to what is referred to as ‘energy budget’ effects. Furthermore, t</a:t>
            </a:r>
            <a:r>
              <a:rPr lang="en-GB" sz="2600" dirty="0">
                <a:effectLst/>
                <a:latin typeface="Arial" panose="020B0604020202020204" pitchFamily="34" charset="0"/>
                <a:ea typeface="Calibri" panose="020F0502020204030204" pitchFamily="34" charset="0"/>
                <a:cs typeface="Times New Roman" panose="02020603050405020304" pitchFamily="18" charset="0"/>
              </a:rPr>
              <a:t>he thermal contrasts could be attributed to radiation influences and the surface thermal properties; and, sensible heat density emanating from increased absorption of radiation and anthropogenic heat sources, mainly obtained from industrial activities and vehicles, could also be responsible for this heat differences.</a:t>
            </a:r>
          </a:p>
          <a:p>
            <a:pPr lvl="1" algn="just"/>
            <a:endParaRPr lang="en-GB" sz="2600" dirty="0">
              <a:latin typeface="Arial" panose="020B0604020202020204" pitchFamily="34" charset="0"/>
              <a:ea typeface="Calibri" panose="020F0502020204030204" pitchFamily="34" charset="0"/>
              <a:cs typeface="Times New Roman" panose="02020603050405020304" pitchFamily="18" charset="0"/>
            </a:endParaRPr>
          </a:p>
          <a:p>
            <a:pPr lvl="1" algn="just"/>
            <a:r>
              <a:rPr lang="en-US" sz="2600" dirty="0">
                <a:effectLst/>
                <a:latin typeface="Arial" panose="020B0604020202020204" pitchFamily="34" charset="0"/>
                <a:ea typeface="Calibri" panose="020F0502020204030204" pitchFamily="34" charset="0"/>
              </a:rPr>
              <a:t>a fair positive correlation between surface temperature and air temperature (correlation coefficient of R</a:t>
            </a:r>
            <a:r>
              <a:rPr lang="en-US" sz="2600" baseline="30000" dirty="0">
                <a:effectLst/>
                <a:latin typeface="Arial" panose="020B0604020202020204" pitchFamily="34" charset="0"/>
                <a:ea typeface="Calibri" panose="020F0502020204030204" pitchFamily="34" charset="0"/>
              </a:rPr>
              <a:t>2</a:t>
            </a:r>
            <a:r>
              <a:rPr lang="en-US" sz="2600" dirty="0">
                <a:effectLst/>
                <a:latin typeface="Arial" panose="020B0604020202020204" pitchFamily="34" charset="0"/>
                <a:ea typeface="Calibri" panose="020F0502020204030204" pitchFamily="34" charset="0"/>
              </a:rPr>
              <a:t> = 0.2576, thus R = 0.5075). This means that as air temperature increases, surface temperature also tends to increase, which is statistically significant.</a:t>
            </a:r>
            <a:r>
              <a:rPr lang="en-GB" sz="2600" dirty="0">
                <a:effectLst/>
                <a:latin typeface="Arial" panose="020B0604020202020204" pitchFamily="34" charset="0"/>
                <a:ea typeface="Calibri" panose="020F0502020204030204" pitchFamily="34" charset="0"/>
                <a:cs typeface="Times New Roman" panose="02020603050405020304" pitchFamily="18" charset="0"/>
              </a:rPr>
              <a:t> There is a moderate positive correlation between relative humidity and air temperature, which is statistically significant.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lvl="1" algn="just"/>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lvl="1" algn="l"/>
            <a:endParaRPr lang="en-US" sz="2800" dirty="0">
              <a:latin typeface="Garamond" panose="02020404030301010803" pitchFamily="18" charset="0"/>
            </a:endParaRPr>
          </a:p>
        </p:txBody>
      </p:sp>
      <p:sp>
        <p:nvSpPr>
          <p:cNvPr id="43" name="TextBox 42"/>
          <p:cNvSpPr txBox="1"/>
          <p:nvPr/>
        </p:nvSpPr>
        <p:spPr>
          <a:xfrm>
            <a:off x="947045" y="16733520"/>
            <a:ext cx="11482924" cy="3103414"/>
          </a:xfrm>
          <a:prstGeom prst="rect">
            <a:avLst/>
          </a:prstGeom>
          <a:noFill/>
        </p:spPr>
        <p:txBody>
          <a:bodyPr wrap="square" rtlCol="0">
            <a:spAutoFit/>
          </a:bodyPr>
          <a:lstStyle/>
          <a:p>
            <a:pPr marL="0" marR="0">
              <a:lnSpc>
                <a:spcPct val="150000"/>
              </a:lnSpc>
              <a:spcBef>
                <a:spcPts val="0"/>
              </a:spcBef>
              <a:spcAft>
                <a:spcPts val="0"/>
              </a:spcAft>
            </a:pPr>
            <a:endParaRPr lang="en-US" sz="1800" dirty="0">
              <a:effectLst/>
              <a:latin typeface="Arial" panose="020B0604020202020204" pitchFamily="34" charset="0"/>
              <a:ea typeface="Arial" panose="020B0604020202020204" pitchFamily="34" charset="0"/>
            </a:endParaRPr>
          </a:p>
          <a:p>
            <a:pPr marL="342900" marR="0" lvl="0" indent="-342900">
              <a:lnSpc>
                <a:spcPct val="150000"/>
              </a:lnSpc>
              <a:spcBef>
                <a:spcPts val="0"/>
              </a:spcBef>
              <a:spcAft>
                <a:spcPts val="0"/>
              </a:spcAft>
              <a:buFont typeface="+mj-lt"/>
              <a:buAutoNum type="arabicPeriod"/>
            </a:pPr>
            <a:r>
              <a:rPr lang="en-US" sz="2800" dirty="0">
                <a:effectLst/>
                <a:latin typeface="Arial" panose="020B0604020202020204" pitchFamily="34" charset="0"/>
                <a:ea typeface="Calibri" panose="020F0502020204030204" pitchFamily="34" charset="0"/>
                <a:cs typeface="Times New Roman" panose="02020603050405020304" pitchFamily="18" charset="0"/>
              </a:rPr>
              <a:t>Does urban heat island cause climate change?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800"/>
              </a:spcAft>
              <a:buFont typeface="+mj-lt"/>
              <a:buAutoNum type="arabicPeriod"/>
            </a:pPr>
            <a:r>
              <a:rPr lang="en-US" sz="2800" dirty="0">
                <a:effectLst/>
                <a:latin typeface="Arial" panose="020B0604020202020204" pitchFamily="34" charset="0"/>
                <a:ea typeface="Calibri" panose="020F0502020204030204" pitchFamily="34" charset="0"/>
                <a:cs typeface="Times New Roman" panose="02020603050405020304" pitchFamily="18" charset="0"/>
              </a:rPr>
              <a:t>Is there any relationship between surface temperature and the other climatic parameters?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lvl="0" algn="l"/>
            <a:endParaRPr lang="en-US" sz="3600" dirty="0">
              <a:latin typeface="Garamond" panose="02020404030301010803" pitchFamily="18" charset="0"/>
            </a:endParaRPr>
          </a:p>
        </p:txBody>
      </p:sp>
      <p:sp>
        <p:nvSpPr>
          <p:cNvPr id="45" name="TextBox 44"/>
          <p:cNvSpPr txBox="1"/>
          <p:nvPr/>
        </p:nvSpPr>
        <p:spPr>
          <a:xfrm>
            <a:off x="530791" y="21701760"/>
            <a:ext cx="11844090" cy="5447645"/>
          </a:xfrm>
          <a:prstGeom prst="rect">
            <a:avLst/>
          </a:prstGeom>
          <a:noFill/>
        </p:spPr>
        <p:txBody>
          <a:bodyPr wrap="square" rtlCol="0">
            <a:spAutoFit/>
          </a:bodyPr>
          <a:lstStyle/>
          <a:p>
            <a:pPr marL="1028700" lvl="1" indent="-571500" algn="l">
              <a:buFont typeface="Arial" panose="020B0604020202020204" pitchFamily="34" charset="0"/>
              <a:buChar char="•"/>
            </a:pPr>
            <a:endParaRPr lang="en-US" sz="3000" dirty="0">
              <a:latin typeface="Garamond" panose="02020404030301010803" pitchFamily="18" charset="0"/>
            </a:endParaRPr>
          </a:p>
          <a:p>
            <a:pPr marL="1028700" lvl="1" indent="-571500" algn="l">
              <a:buFont typeface="Arial" panose="020B0604020202020204" pitchFamily="34" charset="0"/>
              <a:buChar char="•"/>
            </a:pPr>
            <a:endParaRPr lang="en-US" sz="3000" dirty="0">
              <a:latin typeface="Garamond" panose="02020404030301010803" pitchFamily="18" charset="0"/>
            </a:endParaRPr>
          </a:p>
          <a:p>
            <a:pPr marL="1028700" lvl="1" indent="-571500" algn="l">
              <a:buFont typeface="Arial" panose="020B0604020202020204" pitchFamily="34" charset="0"/>
              <a:buChar char="•"/>
            </a:pPr>
            <a:endParaRPr lang="en-US" sz="3200" dirty="0">
              <a:latin typeface="Garamond" panose="02020404030301010803" pitchFamily="18" charset="0"/>
            </a:endParaRPr>
          </a:p>
          <a:p>
            <a:pPr marL="1028700" lvl="1" indent="-571500" algn="l">
              <a:buFont typeface="Arial" panose="020B0604020202020204" pitchFamily="34" charset="0"/>
              <a:buChar char="•"/>
            </a:pPr>
            <a:endParaRPr lang="en-US" sz="3200" dirty="0">
              <a:latin typeface="Garamond" panose="02020404030301010803" pitchFamily="18" charset="0"/>
            </a:endParaRPr>
          </a:p>
          <a:p>
            <a:pPr marL="1028700" lvl="1" indent="-571500" algn="l">
              <a:buFont typeface="Arial" panose="020B0604020202020204" pitchFamily="34" charset="0"/>
              <a:buChar char="•"/>
            </a:pPr>
            <a:endParaRPr lang="en-US" sz="3200" dirty="0">
              <a:latin typeface="Garamond" panose="02020404030301010803" pitchFamily="18" charset="0"/>
            </a:endParaRPr>
          </a:p>
          <a:p>
            <a:pPr marL="1028700" lvl="1" indent="-571500" algn="l">
              <a:buFont typeface="Arial" panose="020B0604020202020204" pitchFamily="34" charset="0"/>
              <a:buChar char="•"/>
            </a:pPr>
            <a:endParaRPr lang="en-US" sz="3200" dirty="0">
              <a:latin typeface="Garamond" panose="02020404030301010803" pitchFamily="18" charset="0"/>
            </a:endParaRPr>
          </a:p>
          <a:p>
            <a:pPr marL="1028700" lvl="1" indent="-571500" algn="l">
              <a:buFont typeface="Arial" panose="020B0604020202020204" pitchFamily="34" charset="0"/>
              <a:buChar char="•"/>
            </a:pPr>
            <a:endParaRPr lang="en-US" sz="3200" dirty="0">
              <a:latin typeface="Garamond" panose="02020404030301010803" pitchFamily="18" charset="0"/>
            </a:endParaRPr>
          </a:p>
          <a:p>
            <a:pPr marL="1028700" lvl="1" indent="-571500" algn="l">
              <a:buFont typeface="Arial" panose="020B0604020202020204" pitchFamily="34" charset="0"/>
              <a:buChar char="•"/>
            </a:pPr>
            <a:endParaRPr lang="en-US" sz="3200" dirty="0">
              <a:latin typeface="Garamond" panose="02020404030301010803" pitchFamily="18" charset="0"/>
            </a:endParaRPr>
          </a:p>
          <a:p>
            <a:pPr marL="1028700" lvl="1" indent="-571500" algn="l">
              <a:buFont typeface="Arial" panose="020B0604020202020204" pitchFamily="34" charset="0"/>
              <a:buChar char="•"/>
            </a:pPr>
            <a:endParaRPr lang="en-US" sz="3200" dirty="0">
              <a:latin typeface="Garamond" panose="02020404030301010803" pitchFamily="18" charset="0"/>
            </a:endParaRPr>
          </a:p>
          <a:p>
            <a:pPr marL="1028700" lvl="1" indent="-571500" algn="l">
              <a:buFont typeface="Arial" panose="020B0604020202020204" pitchFamily="34" charset="0"/>
              <a:buChar char="•"/>
            </a:pPr>
            <a:endParaRPr lang="en-US" sz="3200" dirty="0">
              <a:latin typeface="Garamond" panose="02020404030301010803" pitchFamily="18" charset="0"/>
            </a:endParaRPr>
          </a:p>
          <a:p>
            <a:pPr marL="1028700" lvl="1" indent="-571500" algn="l"/>
            <a:r>
              <a:rPr lang="en-US" sz="3200" dirty="0">
                <a:latin typeface="Garamond" panose="02020404030301010803" pitchFamily="18" charset="0"/>
              </a:rPr>
              <a:t> </a:t>
            </a:r>
          </a:p>
        </p:txBody>
      </p:sp>
      <p:pic>
        <p:nvPicPr>
          <p:cNvPr id="5" name="Picture 4"/>
          <p:cNvPicPr>
            <a:picLocks noChangeAspect="1"/>
          </p:cNvPicPr>
          <p:nvPr/>
        </p:nvPicPr>
        <p:blipFill>
          <a:blip r:embed="rId5"/>
          <a:stretch>
            <a:fillRect/>
          </a:stretch>
        </p:blipFill>
        <p:spPr>
          <a:xfrm>
            <a:off x="40386000" y="4272726"/>
            <a:ext cx="9174480" cy="1960399"/>
          </a:xfrm>
          <a:prstGeom prst="rect">
            <a:avLst/>
          </a:prstGeom>
          <a:ln>
            <a:solidFill>
              <a:srgbClr val="0046D2"/>
            </a:solidFill>
          </a:ln>
        </p:spPr>
      </p:pic>
      <p:pic>
        <p:nvPicPr>
          <p:cNvPr id="39" name="Picture 38" descr="C:\Users\USER\Desktop\St Peters Logo.JPG"/>
          <p:cNvPicPr/>
          <p:nvPr/>
        </p:nvPicPr>
        <p:blipFill>
          <a:blip r:embed="rId6"/>
          <a:srcRect/>
          <a:stretch>
            <a:fillRect/>
          </a:stretch>
        </p:blipFill>
        <p:spPr bwMode="auto">
          <a:xfrm>
            <a:off x="1036320" y="3914470"/>
            <a:ext cx="2573154" cy="23186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8" name="TextBox 57"/>
          <p:cNvSpPr txBox="1"/>
          <p:nvPr/>
        </p:nvSpPr>
        <p:spPr>
          <a:xfrm>
            <a:off x="2103120" y="8382000"/>
            <a:ext cx="9448800" cy="584775"/>
          </a:xfrm>
          <a:prstGeom prst="rect">
            <a:avLst/>
          </a:prstGeom>
          <a:noFill/>
        </p:spPr>
        <p:txBody>
          <a:bodyPr wrap="square" rtlCol="0">
            <a:spAutoFit/>
          </a:bodyPr>
          <a:lstStyle/>
          <a:p>
            <a:endParaRPr lang="en-US" sz="3200" dirty="0"/>
          </a:p>
        </p:txBody>
      </p:sp>
      <p:sp>
        <p:nvSpPr>
          <p:cNvPr id="59" name="TextBox 58"/>
          <p:cNvSpPr txBox="1"/>
          <p:nvPr/>
        </p:nvSpPr>
        <p:spPr>
          <a:xfrm>
            <a:off x="37876590" y="28898510"/>
            <a:ext cx="11444502" cy="5473037"/>
          </a:xfrm>
          <a:prstGeom prst="rect">
            <a:avLst/>
          </a:prstGeom>
          <a:noFill/>
        </p:spPr>
        <p:txBody>
          <a:bodyPr wrap="square" rtlCol="0">
            <a:spAutoFit/>
          </a:bodyPr>
          <a:lstStyle/>
          <a:p>
            <a:pPr algn="just"/>
            <a:r>
              <a:rPr lang="en-US" sz="2800" b="1" dirty="0"/>
              <a:t> </a:t>
            </a:r>
            <a:endParaRPr lang="en-US" sz="2800" dirty="0"/>
          </a:p>
          <a:p>
            <a:pPr marL="342900" marR="0" lvl="0" indent="-342900" algn="just">
              <a:lnSpc>
                <a:spcPct val="115000"/>
              </a:lnSpc>
              <a:spcBef>
                <a:spcPts val="0"/>
              </a:spcBef>
              <a:spcAft>
                <a:spcPts val="1000"/>
              </a:spcAft>
              <a:buFont typeface="+mj-lt"/>
              <a:buAutoNum type="arabicPeriod"/>
              <a:tabLst>
                <a:tab pos="342900" algn="l"/>
              </a:tabLst>
            </a:pPr>
            <a:r>
              <a:rPr lang="en-US" sz="2800" dirty="0">
                <a:effectLst/>
                <a:latin typeface="Arial" panose="020B0604020202020204" pitchFamily="34" charset="0"/>
                <a:ea typeface="Calibri" panose="020F0502020204030204" pitchFamily="34" charset="0"/>
                <a:cs typeface="Times New Roman" panose="02020603050405020304" pitchFamily="18" charset="0"/>
              </a:rPr>
              <a:t>Ayeni, A., (2011). Malaria morbidity in Akure, Southwest, Nigeria. A temporary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628650" marR="0" algn="just">
              <a:lnSpc>
                <a:spcPct val="107000"/>
              </a:lnSpc>
              <a:spcBef>
                <a:spcPts val="0"/>
              </a:spcBef>
              <a:spcAft>
                <a:spcPts val="0"/>
              </a:spcAft>
              <a:tabLst>
                <a:tab pos="628650" algn="l"/>
              </a:tabLst>
            </a:pPr>
            <a:r>
              <a:rPr lang="en-US" sz="2800" dirty="0">
                <a:effectLst/>
                <a:latin typeface="Arial" panose="020B0604020202020204" pitchFamily="34" charset="0"/>
                <a:ea typeface="Calibri" panose="020F0502020204030204" pitchFamily="34" charset="0"/>
                <a:cs typeface="Times New Roman" panose="02020603050405020304" pitchFamily="18" charset="0"/>
              </a:rPr>
              <a:t>observation in a climate change scenario, </a:t>
            </a:r>
            <a:r>
              <a:rPr lang="en-US" sz="2800" i="1" dirty="0">
                <a:effectLst/>
                <a:latin typeface="Arial" panose="020B0604020202020204" pitchFamily="34" charset="0"/>
                <a:ea typeface="Calibri" panose="020F0502020204030204" pitchFamily="34" charset="0"/>
                <a:cs typeface="Times New Roman" panose="02020603050405020304" pitchFamily="18" charset="0"/>
              </a:rPr>
              <a:t>Trends in Applied Sciences Research</a:t>
            </a:r>
            <a:r>
              <a:rPr lang="en-US" sz="2800" dirty="0">
                <a:effectLst/>
                <a:latin typeface="Arial" panose="020B0604020202020204" pitchFamily="34" charset="0"/>
                <a:ea typeface="Calibri" panose="020F0502020204030204" pitchFamily="34" charset="0"/>
                <a:cs typeface="Times New Roman" panose="02020603050405020304" pitchFamily="18" charset="0"/>
              </a:rPr>
              <a:t>, </a:t>
            </a:r>
            <a:r>
              <a:rPr lang="en-US" sz="2800" i="1" dirty="0">
                <a:effectLst/>
                <a:latin typeface="Arial" panose="020B0604020202020204" pitchFamily="34" charset="0"/>
                <a:ea typeface="Calibri" panose="020F0502020204030204" pitchFamily="34" charset="0"/>
                <a:cs typeface="Times New Roman" panose="02020603050405020304" pitchFamily="18" charset="0"/>
              </a:rPr>
              <a:t>6</a:t>
            </a:r>
            <a:r>
              <a:rPr lang="en-US" sz="2800" dirty="0">
                <a:effectLst/>
                <a:latin typeface="Arial" panose="020B0604020202020204" pitchFamily="34" charset="0"/>
                <a:ea typeface="Calibri" panose="020F0502020204030204" pitchFamily="34" charset="0"/>
                <a:cs typeface="Times New Roman" panose="02020603050405020304" pitchFamily="18" charset="0"/>
              </a:rPr>
              <a:t>, 488–494.</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15000"/>
              </a:lnSpc>
              <a:spcBef>
                <a:spcPts val="0"/>
              </a:spcBef>
              <a:spcAft>
                <a:spcPts val="0"/>
              </a:spcAft>
              <a:tabLst>
                <a:tab pos="400050" algn="l"/>
              </a:tabLst>
            </a:pPr>
            <a:r>
              <a:rPr lang="en-US" sz="2800" dirty="0">
                <a:effectLst/>
                <a:latin typeface="Arial" panose="020B0604020202020204" pitchFamily="34"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mj-lt"/>
              <a:buAutoNum type="arabicPeriod"/>
              <a:tabLst>
                <a:tab pos="228600" algn="l"/>
              </a:tabLst>
            </a:pPr>
            <a:r>
              <a:rPr lang="en-US" sz="2800" dirty="0">
                <a:effectLst/>
                <a:latin typeface="Arial" panose="020B0604020202020204" pitchFamily="34" charset="0"/>
                <a:ea typeface="Calibri" panose="020F0502020204030204" pitchFamily="34" charset="0"/>
                <a:cs typeface="Times New Roman" panose="02020603050405020304" pitchFamily="18" charset="0"/>
              </a:rPr>
              <a:t>Babalola, S.O., </a:t>
            </a:r>
            <a:r>
              <a:rPr lang="en-US" sz="2800" dirty="0" err="1">
                <a:effectLst/>
                <a:latin typeface="Arial" panose="020B0604020202020204" pitchFamily="34" charset="0"/>
                <a:ea typeface="Calibri" panose="020F0502020204030204" pitchFamily="34" charset="0"/>
                <a:cs typeface="Times New Roman" panose="02020603050405020304" pitchFamily="18" charset="0"/>
              </a:rPr>
              <a:t>Suara</a:t>
            </a:r>
            <a:r>
              <a:rPr lang="en-US" sz="2800" dirty="0">
                <a:effectLst/>
                <a:latin typeface="Arial" panose="020B0604020202020204" pitchFamily="34" charset="0"/>
                <a:ea typeface="Calibri" panose="020F0502020204030204" pitchFamily="34" charset="0"/>
                <a:cs typeface="Times New Roman" panose="02020603050405020304" pitchFamily="18" charset="0"/>
              </a:rPr>
              <a:t>, G., &amp; </a:t>
            </a:r>
            <a:r>
              <a:rPr lang="en-US" sz="2800" dirty="0" err="1">
                <a:effectLst/>
                <a:latin typeface="Arial" panose="020B0604020202020204" pitchFamily="34" charset="0"/>
                <a:ea typeface="Calibri" panose="020F0502020204030204" pitchFamily="34" charset="0"/>
                <a:cs typeface="Times New Roman" panose="02020603050405020304" pitchFamily="18" charset="0"/>
              </a:rPr>
              <a:t>Oyelakin</a:t>
            </a:r>
            <a:r>
              <a:rPr lang="en-US" sz="2800" dirty="0">
                <a:effectLst/>
                <a:latin typeface="Arial" panose="020B0604020202020204" pitchFamily="34" charset="0"/>
                <a:ea typeface="Calibri" panose="020F0502020204030204" pitchFamily="34" charset="0"/>
                <a:cs typeface="Times New Roman" panose="02020603050405020304" pitchFamily="18" charset="0"/>
              </a:rPr>
              <a:t>, L.O. (2019). Spatiotemporal dynamics digital mapping of land use, </a:t>
            </a:r>
            <a:r>
              <a:rPr lang="en-US" sz="2800" dirty="0" err="1">
                <a:effectLst/>
                <a:latin typeface="Arial" panose="020B0604020202020204" pitchFamily="34" charset="0"/>
                <a:ea typeface="Calibri" panose="020F0502020204030204" pitchFamily="34" charset="0"/>
                <a:cs typeface="Times New Roman" panose="02020603050405020304" pitchFamily="18" charset="0"/>
              </a:rPr>
              <a:t>Obakekere</a:t>
            </a:r>
            <a:r>
              <a:rPr lang="en-US" sz="2800" dirty="0">
                <a:effectLst/>
                <a:latin typeface="Arial" panose="020B0604020202020204" pitchFamily="34" charset="0"/>
                <a:ea typeface="Calibri" panose="020F0502020204030204" pitchFamily="34" charset="0"/>
                <a:cs typeface="Times New Roman" panose="02020603050405020304" pitchFamily="18" charset="0"/>
              </a:rPr>
              <a:t> campus Federal University of Technology, Akure, Nigeria, </a:t>
            </a:r>
            <a:r>
              <a:rPr lang="en-US" sz="2800" i="1" dirty="0">
                <a:effectLst/>
                <a:latin typeface="Arial" panose="020B0604020202020204" pitchFamily="34" charset="0"/>
                <a:ea typeface="Calibri" panose="020F0502020204030204" pitchFamily="34" charset="0"/>
                <a:cs typeface="Times New Roman" panose="02020603050405020304" pitchFamily="18" charset="0"/>
              </a:rPr>
              <a:t>European Journal of Advances in Engineering and Technology</a:t>
            </a:r>
            <a:r>
              <a:rPr lang="en-US" sz="2800" dirty="0">
                <a:effectLst/>
                <a:latin typeface="Arial" panose="020B0604020202020204" pitchFamily="34" charset="0"/>
                <a:ea typeface="Calibri" panose="020F0502020204030204" pitchFamily="34" charset="0"/>
                <a:cs typeface="Times New Roman" panose="02020603050405020304" pitchFamily="18" charset="0"/>
              </a:rPr>
              <a:t>, </a:t>
            </a:r>
            <a:r>
              <a:rPr lang="en-US" sz="2800" i="1" dirty="0">
                <a:effectLst/>
                <a:latin typeface="Arial" panose="020B0604020202020204" pitchFamily="34" charset="0"/>
                <a:ea typeface="Calibri" panose="020F0502020204030204" pitchFamily="34" charset="0"/>
                <a:cs typeface="Times New Roman" panose="02020603050405020304" pitchFamily="18" charset="0"/>
              </a:rPr>
              <a:t>6</a:t>
            </a:r>
            <a:r>
              <a:rPr lang="en-US" sz="2800" dirty="0">
                <a:effectLst/>
                <a:latin typeface="Arial" panose="020B0604020202020204" pitchFamily="34" charset="0"/>
                <a:ea typeface="Calibri" panose="020F0502020204030204" pitchFamily="34" charset="0"/>
                <a:cs typeface="Times New Roman" panose="02020603050405020304" pitchFamily="18" charset="0"/>
              </a:rPr>
              <a:t>(9), 12-19.</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lvl="0" algn="l"/>
            <a:endParaRPr lang="en-US" sz="2800" dirty="0"/>
          </a:p>
        </p:txBody>
      </p:sp>
      <p:sp>
        <p:nvSpPr>
          <p:cNvPr id="62" name="TextBox 61"/>
          <p:cNvSpPr txBox="1"/>
          <p:nvPr/>
        </p:nvSpPr>
        <p:spPr>
          <a:xfrm>
            <a:off x="1036320" y="21945600"/>
            <a:ext cx="11199438" cy="12836206"/>
          </a:xfrm>
          <a:prstGeom prst="rect">
            <a:avLst/>
          </a:prstGeom>
          <a:noFill/>
        </p:spPr>
        <p:txBody>
          <a:bodyPr wrap="square" rtlCol="0">
            <a:spAutoFit/>
          </a:bodyPr>
          <a:lstStyle/>
          <a:p>
            <a:pPr marL="0" marR="0" algn="just">
              <a:lnSpc>
                <a:spcPct val="150000"/>
              </a:lnSpc>
              <a:spcBef>
                <a:spcPts val="0"/>
              </a:spcBef>
              <a:spcAft>
                <a:spcPts val="800"/>
              </a:spcAft>
            </a:pPr>
            <a:r>
              <a:rPr lang="en-US" sz="2400" dirty="0">
                <a:solidFill>
                  <a:srgbClr val="000000"/>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The land transformation or land use effects such as human population growth, increase in physical buildings, road and bridge construction, development of factories and industrial estates in urban communities have impacted local or regional climates of most towns and cities. The transformation of cities into heat islands is one of the most important results of microclimate change. </a:t>
            </a:r>
          </a:p>
          <a:p>
            <a:pPr marL="0" marR="0" algn="just">
              <a:lnSpc>
                <a:spcPct val="150000"/>
              </a:lnSpc>
              <a:spcBef>
                <a:spcPts val="0"/>
              </a:spcBef>
              <a:spcAft>
                <a:spcPts val="800"/>
              </a:spcAft>
            </a:pPr>
            <a:endParaRPr lang="en-US" sz="2400" dirty="0">
              <a:solidFill>
                <a:srgbClr val="000000"/>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2400" dirty="0">
                <a:solidFill>
                  <a:srgbClr val="000000"/>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In this investigation, variations of some important climatic factors which are air temperature, surface temperature, ambient or room temperature, relative humidity, atmospheric pressure, wind speed, wind direction and wind gust were carried out with the view to observe microclimate changes. The infra-red thermometer (IRT) was used to measure the surface temperatures, the digital hygro-thermometer was used to record the relative humidity values, ambient and air temperatures, digital aneroid barometer was used to measure atmospheric pressure while digital anemometer app was used to measure wind speed, wind gust and wind direction. Cloud cover and surface conditions were also taken.</a:t>
            </a:r>
          </a:p>
          <a:p>
            <a:pPr marL="0" marR="0" algn="just">
              <a:lnSpc>
                <a:spcPct val="150000"/>
              </a:lnSpc>
              <a:spcBef>
                <a:spcPts val="0"/>
              </a:spcBef>
              <a:spcAft>
                <a:spcPts val="800"/>
              </a:spcAft>
            </a:pPr>
            <a:endParaRPr lang="en-US" sz="2400" dirty="0">
              <a:solidFill>
                <a:srgbClr val="000000"/>
              </a:solidFill>
              <a:highlight>
                <a:srgbClr val="FFFFFF"/>
              </a:highlight>
              <a:latin typeface="Arial" panose="020B060402020202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The aim of this study was to determine how the earth systems are impacted by climatic changes. Data collected by the measuring device were uploaded to the GLOBE website via the GLOBE Observer app. The objectives are to visualize the relationships between carbon dioxide and the predictor variables.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4"/>
          <p:cNvSpPr>
            <a:spLocks noChangeArrowheads="1"/>
          </p:cNvSpPr>
          <p:nvPr/>
        </p:nvSpPr>
        <p:spPr bwMode="auto">
          <a:xfrm>
            <a:off x="22080538" y="19364325"/>
            <a:ext cx="504015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 name="TextBox 3">
            <a:extLst>
              <a:ext uri="{FF2B5EF4-FFF2-40B4-BE49-F238E27FC236}">
                <a16:creationId xmlns:a16="http://schemas.microsoft.com/office/drawing/2014/main" id="{5190C72D-F8BD-430D-9442-A5A4B88522A1}"/>
              </a:ext>
            </a:extLst>
          </p:cNvPr>
          <p:cNvSpPr txBox="1"/>
          <p:nvPr/>
        </p:nvSpPr>
        <p:spPr>
          <a:xfrm>
            <a:off x="396059" y="8263890"/>
            <a:ext cx="12401672" cy="7382021"/>
          </a:xfrm>
          <a:prstGeom prst="rect">
            <a:avLst/>
          </a:prstGeom>
          <a:noFill/>
        </p:spPr>
        <p:txBody>
          <a:bodyPr wrap="square" rtlCol="0">
            <a:spAutoFit/>
          </a:bodyPr>
          <a:lstStyle/>
          <a:p>
            <a:pPr marL="0" marR="0" algn="just">
              <a:lnSpc>
                <a:spcPct val="107000"/>
              </a:lnSpc>
              <a:spcBef>
                <a:spcPts val="0"/>
              </a:spcBef>
              <a:spcAft>
                <a:spcPts val="800"/>
              </a:spcAft>
            </a:pPr>
            <a:r>
              <a:rPr lang="en-US" sz="1800">
                <a:solidFill>
                  <a:srgbClr val="000000"/>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The land transformation or land use effects such as human population growth, increase in physical buildings, road and bridge construction, development of factories and industrial estates in urban communities have impacted local or regional climates of most towns and cities. The transformation of cities into heat islands is one of the most important results of microclimate change. In this investigation, variations of some important climatic factors which are air temperature, surface temperature, ambient or room temperature, relative humidity, atmospheric pressure, wind speed, wind direction and wind gust were carried out with the view to observe microclimate changes. The infra-red thermometer (IRT) was used to measure the surface temperatures, the digital hygro-thermometer was used to record the relative humidity values, ambient and air temperatures, digital aneroid barometer was used to measure atmospheric pressure while digital anemometer app was used to measure wind speed, wind gust and wind direction. Cloud cover and surface conditions were also taken. </a:t>
            </a:r>
            <a:r>
              <a:rPr lang="en-US" sz="1800">
                <a:effectLst/>
                <a:latin typeface="Arial" panose="020B0604020202020204" pitchFamily="34" charset="0"/>
                <a:ea typeface="Calibri" panose="020F0502020204030204" pitchFamily="34" charset="0"/>
                <a:cs typeface="Times New Roman" panose="02020603050405020304" pitchFamily="18" charset="0"/>
              </a:rPr>
              <a:t>Climatic data collected were uploaded to the GLOBE website via the GLOBE Observer app. </a:t>
            </a:r>
            <a:r>
              <a:rPr lang="en-US" sz="1800">
                <a:solidFill>
                  <a:srgbClr val="000000"/>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The result of this investigation shows that </a:t>
            </a:r>
            <a:r>
              <a:rPr lang="en-US" sz="1800">
                <a:effectLst/>
                <a:latin typeface="Arial" panose="020B0604020202020204" pitchFamily="34" charset="0"/>
                <a:ea typeface="Calibri" panose="020F0502020204030204" pitchFamily="34" charset="0"/>
                <a:cs typeface="Times New Roman" panose="02020603050405020304" pitchFamily="18" charset="0"/>
              </a:rPr>
              <a:t>the ambient temperatures range from 26.50 – 34.60 (</a:t>
            </a:r>
            <a:r>
              <a:rPr lang="en-US" sz="1800" baseline="30000">
                <a:effectLst/>
                <a:latin typeface="Arial" panose="020B0604020202020204" pitchFamily="34" charset="0"/>
                <a:ea typeface="Calibri" panose="020F0502020204030204" pitchFamily="34" charset="0"/>
                <a:cs typeface="Times New Roman" panose="02020603050405020304" pitchFamily="18" charset="0"/>
              </a:rPr>
              <a:t>O</a:t>
            </a:r>
            <a:r>
              <a:rPr lang="en-US" sz="1800">
                <a:effectLst/>
                <a:latin typeface="Arial" panose="020B0604020202020204" pitchFamily="34" charset="0"/>
                <a:ea typeface="Calibri" panose="020F0502020204030204" pitchFamily="34" charset="0"/>
                <a:cs typeface="Times New Roman" panose="02020603050405020304" pitchFamily="18" charset="0"/>
              </a:rPr>
              <a:t>C), air temperature (27.10 – 36.40</a:t>
            </a:r>
            <a:r>
              <a:rPr lang="en-US" sz="1800" baseline="30000">
                <a:effectLst/>
                <a:latin typeface="Arial" panose="020B0604020202020204" pitchFamily="34" charset="0"/>
                <a:ea typeface="Calibri" panose="020F0502020204030204" pitchFamily="34" charset="0"/>
                <a:cs typeface="Times New Roman" panose="02020603050405020304" pitchFamily="18" charset="0"/>
              </a:rPr>
              <a:t> O</a:t>
            </a:r>
            <a:r>
              <a:rPr lang="en-US" sz="1800">
                <a:effectLst/>
                <a:latin typeface="Arial" panose="020B0604020202020204" pitchFamily="34" charset="0"/>
                <a:ea typeface="Calibri" panose="020F0502020204030204" pitchFamily="34" charset="0"/>
                <a:cs typeface="Times New Roman" panose="02020603050405020304" pitchFamily="18" charset="0"/>
              </a:rPr>
              <a:t>C), surface temperature (30.6 – 37.8</a:t>
            </a:r>
            <a:r>
              <a:rPr lang="en-US" sz="1800" baseline="30000">
                <a:effectLst/>
                <a:latin typeface="Arial" panose="020B0604020202020204" pitchFamily="34" charset="0"/>
                <a:ea typeface="Calibri" panose="020F0502020204030204" pitchFamily="34" charset="0"/>
                <a:cs typeface="Times New Roman" panose="02020603050405020304" pitchFamily="18" charset="0"/>
              </a:rPr>
              <a:t> O</a:t>
            </a:r>
            <a:r>
              <a:rPr lang="en-US" sz="1800">
                <a:effectLst/>
                <a:latin typeface="Arial" panose="020B0604020202020204" pitchFamily="34" charset="0"/>
                <a:ea typeface="Calibri" panose="020F0502020204030204" pitchFamily="34" charset="0"/>
                <a:cs typeface="Times New Roman" panose="02020603050405020304" pitchFamily="18" charset="0"/>
              </a:rPr>
              <a:t>C), humidity (10 – 35%), atmospheric pressure (756.3 – 760.6 mmHg and 1008.3 – 1014.0 mBar), wind speed (0.7 – 4.8 mps) and wind gust (1.0 – 5.4 mps). A maximum surface temperature of 37.8</a:t>
            </a:r>
            <a:r>
              <a:rPr lang="en-US" sz="1800" baseline="30000">
                <a:effectLst/>
                <a:latin typeface="Arial" panose="020B0604020202020204" pitchFamily="34" charset="0"/>
                <a:ea typeface="Calibri" panose="020F0502020204030204" pitchFamily="34" charset="0"/>
                <a:cs typeface="Times New Roman" panose="02020603050405020304" pitchFamily="18" charset="0"/>
              </a:rPr>
              <a:t> O</a:t>
            </a:r>
            <a:r>
              <a:rPr lang="en-US" sz="1800">
                <a:effectLst/>
                <a:latin typeface="Arial" panose="020B0604020202020204" pitchFamily="34" charset="0"/>
                <a:ea typeface="Calibri" panose="020F0502020204030204" pitchFamily="34" charset="0"/>
                <a:cs typeface="Times New Roman" panose="02020603050405020304" pitchFamily="18" charset="0"/>
              </a:rPr>
              <a:t>C was recorded</a:t>
            </a:r>
            <a:r>
              <a:rPr lang="en-US" sz="1800">
                <a:solidFill>
                  <a:srgbClr val="000000"/>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 </a:t>
            </a:r>
            <a:r>
              <a:rPr lang="en-US" sz="1800">
                <a:effectLst/>
                <a:latin typeface="Arial" panose="020B0604020202020204" pitchFamily="34" charset="0"/>
                <a:ea typeface="Calibri" panose="020F0502020204030204" pitchFamily="34" charset="0"/>
                <a:cs typeface="Times New Roman" panose="02020603050405020304" pitchFamily="18" charset="0"/>
              </a:rPr>
              <a:t>The sharp decreases and increases observed in the graphs, that is, variations observed, could be attributed to what is referred to as ‘energy budget’ effects or urban heat island characteristics. Furthermore, t</a:t>
            </a:r>
            <a:r>
              <a:rPr lang="en-GB" sz="1800">
                <a:effectLst/>
                <a:latin typeface="Arial" panose="020B0604020202020204" pitchFamily="34" charset="0"/>
                <a:ea typeface="Calibri" panose="020F0502020204030204" pitchFamily="34" charset="0"/>
                <a:cs typeface="Times New Roman" panose="02020603050405020304" pitchFamily="18" charset="0"/>
              </a:rPr>
              <a:t>he thermal contrasts could be attributed to radiation influences and the surface thermal properties; and sensible heat density emanating from increased absorption of radiation and anthropogenic heat sources. </a:t>
            </a:r>
            <a:r>
              <a:rPr lang="en-US" sz="1800">
                <a:solidFill>
                  <a:srgbClr val="000000"/>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 A moderate correlation </a:t>
            </a:r>
            <a:r>
              <a:rPr lang="en-US" sz="1800">
                <a:effectLst/>
                <a:latin typeface="Arial" panose="020B0604020202020204" pitchFamily="34" charset="0"/>
                <a:ea typeface="Calibri" panose="020F0502020204030204" pitchFamily="34" charset="0"/>
                <a:cs typeface="Times New Roman" panose="02020603050405020304" pitchFamily="18" charset="0"/>
              </a:rPr>
              <a:t>between surface temperature and air temperature (correlation coefficient of R</a:t>
            </a:r>
            <a:r>
              <a:rPr lang="en-US" sz="1800" baseline="30000">
                <a:effectLst/>
                <a:latin typeface="Arial" panose="020B0604020202020204" pitchFamily="34" charset="0"/>
                <a:ea typeface="Calibri" panose="020F0502020204030204" pitchFamily="34" charset="0"/>
                <a:cs typeface="Times New Roman" panose="02020603050405020304" pitchFamily="18" charset="0"/>
              </a:rPr>
              <a:t>2</a:t>
            </a:r>
            <a:r>
              <a:rPr lang="en-US" sz="1800">
                <a:effectLst/>
                <a:latin typeface="Arial" panose="020B0604020202020204" pitchFamily="34" charset="0"/>
                <a:ea typeface="Calibri" panose="020F0502020204030204" pitchFamily="34" charset="0"/>
                <a:cs typeface="Times New Roman" panose="02020603050405020304" pitchFamily="18" charset="0"/>
              </a:rPr>
              <a:t> = 0.2576, thus R = 0.5075) was established. This means that as air temperature increases, surface temperature also tends to increase</a:t>
            </a:r>
            <a:r>
              <a:rPr lang="en-US" sz="1800">
                <a:solidFill>
                  <a:srgbClr val="000000"/>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 changes showed the effect of heat island on urban climate parameters. </a:t>
            </a:r>
            <a:r>
              <a:rPr lang="en-GB" sz="1800">
                <a:effectLst/>
                <a:latin typeface="Arial" panose="020B0604020202020204" pitchFamily="34" charset="0"/>
                <a:ea typeface="Calibri" panose="020F0502020204030204" pitchFamily="34" charset="0"/>
                <a:cs typeface="Times New Roman" panose="02020603050405020304" pitchFamily="18" charset="0"/>
              </a:rPr>
              <a:t>The surface temperature across the sites suggests that this data set might be showing temperature variations that could be indicative of climate change within the short period of days.</a:t>
            </a:r>
            <a:r>
              <a:rPr lang="en-US" sz="1800">
                <a:solidFill>
                  <a:srgbClr val="000000"/>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 The findings of this study highlight the importance and necessity of considering urban heat island in </a:t>
            </a:r>
            <a:r>
              <a:rPr lang="en-GB" sz="1800">
                <a:effectLst/>
                <a:latin typeface="Arial" panose="020B0604020202020204" pitchFamily="34" charset="0"/>
                <a:ea typeface="Calibri" panose="020F0502020204030204" pitchFamily="34" charset="0"/>
                <a:cs typeface="Times New Roman" panose="02020603050405020304" pitchFamily="18" charset="0"/>
              </a:rPr>
              <a:t>understanding the local climate dynamics and how they might be influenced by or contribute to broader climatic trends.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1800" b="1">
                <a:effectLst/>
                <a:latin typeface="Arial" panose="020B0604020202020204" pitchFamily="34" charset="0"/>
                <a:ea typeface="Calibri" panose="020F0502020204030204" pitchFamily="34" charset="0"/>
                <a:cs typeface="Times New Roman" panose="02020603050405020304" pitchFamily="18" charset="0"/>
              </a:rPr>
              <a:t>Keywords</a:t>
            </a:r>
            <a:r>
              <a:rPr lang="en-US" sz="1800">
                <a:effectLst/>
                <a:latin typeface="Arial" panose="020B0604020202020204" pitchFamily="34" charset="0"/>
                <a:ea typeface="Calibri" panose="020F0502020204030204" pitchFamily="34" charset="0"/>
                <a:cs typeface="Times New Roman" panose="02020603050405020304" pitchFamily="18" charset="0"/>
              </a:rPr>
              <a:t>: Climate change, urban heat island effect (UHIE), urban microclimate, climatic parameters.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5">
            <a:extLst>
              <a:ext uri="{FF2B5EF4-FFF2-40B4-BE49-F238E27FC236}">
                <a16:creationId xmlns:a16="http://schemas.microsoft.com/office/drawing/2014/main" id="{C7605D0D-B582-E822-1507-7794C70A8A39}"/>
              </a:ext>
            </a:extLst>
          </p:cNvPr>
          <p:cNvPicPr>
            <a:picLocks noChangeAspect="1"/>
          </p:cNvPicPr>
          <p:nvPr/>
        </p:nvPicPr>
        <p:blipFill>
          <a:blip r:embed="rId7"/>
          <a:stretch>
            <a:fillRect/>
          </a:stretch>
        </p:blipFill>
        <p:spPr>
          <a:xfrm>
            <a:off x="13172739" y="15274733"/>
            <a:ext cx="2976983" cy="3072130"/>
          </a:xfrm>
          <a:prstGeom prst="rect">
            <a:avLst/>
          </a:prstGeom>
        </p:spPr>
      </p:pic>
      <p:pic>
        <p:nvPicPr>
          <p:cNvPr id="17" name="Picture 16">
            <a:extLst>
              <a:ext uri="{FF2B5EF4-FFF2-40B4-BE49-F238E27FC236}">
                <a16:creationId xmlns:a16="http://schemas.microsoft.com/office/drawing/2014/main" id="{A73D1C10-4CB7-5BC4-D50F-8C14A8689CF6}"/>
              </a:ext>
            </a:extLst>
          </p:cNvPr>
          <p:cNvPicPr>
            <a:picLocks noChangeAspect="1"/>
          </p:cNvPicPr>
          <p:nvPr/>
        </p:nvPicPr>
        <p:blipFill>
          <a:blip r:embed="rId8"/>
          <a:stretch>
            <a:fillRect/>
          </a:stretch>
        </p:blipFill>
        <p:spPr>
          <a:xfrm>
            <a:off x="16262849" y="15296764"/>
            <a:ext cx="3142081" cy="3074035"/>
          </a:xfrm>
          <a:prstGeom prst="rect">
            <a:avLst/>
          </a:prstGeom>
        </p:spPr>
      </p:pic>
      <p:pic>
        <p:nvPicPr>
          <p:cNvPr id="18" name="Picture 17">
            <a:extLst>
              <a:ext uri="{FF2B5EF4-FFF2-40B4-BE49-F238E27FC236}">
                <a16:creationId xmlns:a16="http://schemas.microsoft.com/office/drawing/2014/main" id="{1742FF86-D19F-6FDC-1D44-029AE5150521}"/>
              </a:ext>
            </a:extLst>
          </p:cNvPr>
          <p:cNvPicPr>
            <a:picLocks noChangeAspect="1"/>
          </p:cNvPicPr>
          <p:nvPr/>
        </p:nvPicPr>
        <p:blipFill>
          <a:blip r:embed="rId9"/>
          <a:stretch>
            <a:fillRect/>
          </a:stretch>
        </p:blipFill>
        <p:spPr>
          <a:xfrm>
            <a:off x="19855469" y="15343682"/>
            <a:ext cx="3142081" cy="3068026"/>
          </a:xfrm>
          <a:prstGeom prst="rect">
            <a:avLst/>
          </a:prstGeom>
        </p:spPr>
      </p:pic>
      <p:sp>
        <p:nvSpPr>
          <p:cNvPr id="19" name="Text Box 1">
            <a:extLst>
              <a:ext uri="{FF2B5EF4-FFF2-40B4-BE49-F238E27FC236}">
                <a16:creationId xmlns:a16="http://schemas.microsoft.com/office/drawing/2014/main" id="{2AAF4F1C-8ABA-596B-B9E4-B7785A9E8B31}"/>
              </a:ext>
            </a:extLst>
          </p:cNvPr>
          <p:cNvSpPr txBox="1"/>
          <p:nvPr/>
        </p:nvSpPr>
        <p:spPr>
          <a:xfrm>
            <a:off x="13101391" y="18370799"/>
            <a:ext cx="2900045" cy="57785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07000"/>
              </a:lnSpc>
              <a:spcBef>
                <a:spcPts val="0"/>
              </a:spcBef>
              <a:spcAft>
                <a:spcPts val="800"/>
              </a:spcAft>
            </a:pPr>
            <a:r>
              <a:rPr lang="en-US" sz="1000" dirty="0">
                <a:effectLst/>
                <a:latin typeface="Arial" panose="020B0604020202020204" pitchFamily="34" charset="0"/>
                <a:ea typeface="Calibri" panose="020F0502020204030204" pitchFamily="34" charset="0"/>
                <a:cs typeface="Times New Roman" panose="02020603050405020304" pitchFamily="18" charset="0"/>
              </a:rPr>
              <a:t>Figure 1. GLOBE Student taking surface temperature measurement from a cement floor within the school compound.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Box 1">
            <a:extLst>
              <a:ext uri="{FF2B5EF4-FFF2-40B4-BE49-F238E27FC236}">
                <a16:creationId xmlns:a16="http://schemas.microsoft.com/office/drawing/2014/main" id="{653E7267-827C-C11B-D920-A9CB262A0BFE}"/>
              </a:ext>
            </a:extLst>
          </p:cNvPr>
          <p:cNvSpPr txBox="1"/>
          <p:nvPr/>
        </p:nvSpPr>
        <p:spPr>
          <a:xfrm>
            <a:off x="16330824" y="18352774"/>
            <a:ext cx="3009900" cy="53594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07000"/>
              </a:lnSpc>
              <a:spcBef>
                <a:spcPts val="0"/>
              </a:spcBef>
              <a:spcAft>
                <a:spcPts val="800"/>
              </a:spcAft>
            </a:pPr>
            <a:r>
              <a:rPr lang="en-US" sz="1000" dirty="0">
                <a:effectLst/>
                <a:latin typeface="Arial" panose="020B0604020202020204" pitchFamily="34" charset="0"/>
                <a:ea typeface="Calibri" panose="020F0502020204030204" pitchFamily="34" charset="0"/>
                <a:cs typeface="Times New Roman" panose="02020603050405020304" pitchFamily="18" charset="0"/>
              </a:rPr>
              <a:t>Figure 2. GLOBE Student taking surface temperature data from a cement floor in the school site.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Box 1">
            <a:extLst>
              <a:ext uri="{FF2B5EF4-FFF2-40B4-BE49-F238E27FC236}">
                <a16:creationId xmlns:a16="http://schemas.microsoft.com/office/drawing/2014/main" id="{B366CD42-8D92-CD2F-CACE-D75E1E511DF0}"/>
              </a:ext>
            </a:extLst>
          </p:cNvPr>
          <p:cNvSpPr txBox="1"/>
          <p:nvPr/>
        </p:nvSpPr>
        <p:spPr>
          <a:xfrm>
            <a:off x="19816749" y="18515753"/>
            <a:ext cx="2774950" cy="65722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07000"/>
              </a:lnSpc>
              <a:spcBef>
                <a:spcPts val="0"/>
              </a:spcBef>
              <a:spcAft>
                <a:spcPts val="800"/>
              </a:spcAft>
            </a:pPr>
            <a:r>
              <a:rPr lang="en-US" sz="1000" dirty="0">
                <a:effectLst/>
                <a:latin typeface="Arial" panose="020B0604020202020204" pitchFamily="34" charset="0"/>
                <a:ea typeface="Calibri" panose="020F0502020204030204" pitchFamily="34" charset="0"/>
                <a:cs typeface="Times New Roman" panose="02020603050405020304" pitchFamily="18" charset="0"/>
              </a:rPr>
              <a:t>Figure 3. SPUSSA GLOBE Students taking surface temperature from a bare soil in the Atmosphere study site.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2" name="Picture 21">
            <a:extLst>
              <a:ext uri="{FF2B5EF4-FFF2-40B4-BE49-F238E27FC236}">
                <a16:creationId xmlns:a16="http://schemas.microsoft.com/office/drawing/2014/main" id="{F598A425-C221-5755-0D2B-5C835088ED7C}"/>
              </a:ext>
            </a:extLst>
          </p:cNvPr>
          <p:cNvPicPr>
            <a:picLocks noChangeAspect="1"/>
          </p:cNvPicPr>
          <p:nvPr/>
        </p:nvPicPr>
        <p:blipFill>
          <a:blip r:embed="rId10"/>
          <a:stretch>
            <a:fillRect/>
          </a:stretch>
        </p:blipFill>
        <p:spPr>
          <a:xfrm>
            <a:off x="13168371" y="19146974"/>
            <a:ext cx="2833065" cy="2858770"/>
          </a:xfrm>
          <a:prstGeom prst="rect">
            <a:avLst/>
          </a:prstGeom>
        </p:spPr>
      </p:pic>
      <p:sp>
        <p:nvSpPr>
          <p:cNvPr id="23" name="Text Box 1">
            <a:extLst>
              <a:ext uri="{FF2B5EF4-FFF2-40B4-BE49-F238E27FC236}">
                <a16:creationId xmlns:a16="http://schemas.microsoft.com/office/drawing/2014/main" id="{9E47AB2A-87F6-25FC-8FA1-7E0DEC01D8BC}"/>
              </a:ext>
            </a:extLst>
          </p:cNvPr>
          <p:cNvSpPr txBox="1"/>
          <p:nvPr/>
        </p:nvSpPr>
        <p:spPr>
          <a:xfrm>
            <a:off x="13165193" y="22053617"/>
            <a:ext cx="2721610" cy="63182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07000"/>
              </a:lnSpc>
              <a:spcBef>
                <a:spcPts val="0"/>
              </a:spcBef>
              <a:spcAft>
                <a:spcPts val="800"/>
              </a:spcAft>
            </a:pPr>
            <a:r>
              <a:rPr lang="en-US" sz="1000" dirty="0">
                <a:effectLst/>
                <a:latin typeface="Arial" panose="020B0604020202020204" pitchFamily="34" charset="0"/>
                <a:ea typeface="Calibri" panose="020F0502020204030204" pitchFamily="34" charset="0"/>
                <a:cs typeface="Times New Roman" panose="02020603050405020304" pitchFamily="18" charset="0"/>
              </a:rPr>
              <a:t>Figure 5. A GLOBE Student taking Air and Humidity measurements at the atmosphere sample site.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4" name="Picture 23">
            <a:extLst>
              <a:ext uri="{FF2B5EF4-FFF2-40B4-BE49-F238E27FC236}">
                <a16:creationId xmlns:a16="http://schemas.microsoft.com/office/drawing/2014/main" id="{13F3C294-708E-1351-5755-0053D5536AE7}"/>
              </a:ext>
            </a:extLst>
          </p:cNvPr>
          <p:cNvPicPr>
            <a:picLocks noChangeAspect="1"/>
          </p:cNvPicPr>
          <p:nvPr/>
        </p:nvPicPr>
        <p:blipFill>
          <a:blip r:embed="rId11"/>
          <a:stretch>
            <a:fillRect/>
          </a:stretch>
        </p:blipFill>
        <p:spPr>
          <a:xfrm>
            <a:off x="16381914" y="19076800"/>
            <a:ext cx="3009900" cy="2858770"/>
          </a:xfrm>
          <a:prstGeom prst="rect">
            <a:avLst/>
          </a:prstGeom>
        </p:spPr>
      </p:pic>
      <p:sp>
        <p:nvSpPr>
          <p:cNvPr id="25" name="Text Box 1">
            <a:extLst>
              <a:ext uri="{FF2B5EF4-FFF2-40B4-BE49-F238E27FC236}">
                <a16:creationId xmlns:a16="http://schemas.microsoft.com/office/drawing/2014/main" id="{3FC62AB6-EB55-8EE4-B815-4DC18B8F78B6}"/>
              </a:ext>
            </a:extLst>
          </p:cNvPr>
          <p:cNvSpPr txBox="1"/>
          <p:nvPr/>
        </p:nvSpPr>
        <p:spPr>
          <a:xfrm>
            <a:off x="16276163" y="22088030"/>
            <a:ext cx="3125625" cy="62693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lnSpc>
                <a:spcPct val="107000"/>
              </a:lnSpc>
              <a:spcBef>
                <a:spcPts val="0"/>
              </a:spcBef>
              <a:spcAft>
                <a:spcPts val="800"/>
              </a:spcAft>
            </a:pPr>
            <a:r>
              <a:rPr lang="en-US" sz="1000" dirty="0">
                <a:effectLst/>
                <a:latin typeface="Arial" panose="020B0604020202020204" pitchFamily="34" charset="0"/>
                <a:ea typeface="Calibri" panose="020F0502020204030204" pitchFamily="34" charset="0"/>
                <a:cs typeface="Times New Roman" panose="02020603050405020304" pitchFamily="18" charset="0"/>
              </a:rPr>
              <a:t>Figure 7. A GLOBE Student taking air temperature and humidity at solar noon. site. The device sensor is also shown.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6" name="Picture 25">
            <a:extLst>
              <a:ext uri="{FF2B5EF4-FFF2-40B4-BE49-F238E27FC236}">
                <a16:creationId xmlns:a16="http://schemas.microsoft.com/office/drawing/2014/main" id="{CD1AD0CA-A3BB-798B-1CE5-5D996B5E0775}"/>
              </a:ext>
            </a:extLst>
          </p:cNvPr>
          <p:cNvPicPr>
            <a:picLocks noChangeAspect="1"/>
          </p:cNvPicPr>
          <p:nvPr/>
        </p:nvPicPr>
        <p:blipFill>
          <a:blip r:embed="rId12"/>
          <a:stretch>
            <a:fillRect/>
          </a:stretch>
        </p:blipFill>
        <p:spPr>
          <a:xfrm>
            <a:off x="19923002" y="19122043"/>
            <a:ext cx="3006354" cy="2883701"/>
          </a:xfrm>
          <a:prstGeom prst="rect">
            <a:avLst/>
          </a:prstGeom>
        </p:spPr>
      </p:pic>
      <p:sp>
        <p:nvSpPr>
          <p:cNvPr id="27" name="Text Box 1">
            <a:extLst>
              <a:ext uri="{FF2B5EF4-FFF2-40B4-BE49-F238E27FC236}">
                <a16:creationId xmlns:a16="http://schemas.microsoft.com/office/drawing/2014/main" id="{B77D0AC7-27B6-F32B-9760-E29211309B84}"/>
              </a:ext>
            </a:extLst>
          </p:cNvPr>
          <p:cNvSpPr txBox="1"/>
          <p:nvPr/>
        </p:nvSpPr>
        <p:spPr>
          <a:xfrm>
            <a:off x="19624756" y="22109789"/>
            <a:ext cx="3228904" cy="52451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000" dirty="0">
                <a:effectLst/>
                <a:latin typeface="Arial" panose="020B0604020202020204" pitchFamily="34" charset="0"/>
                <a:ea typeface="Calibri" panose="020F0502020204030204" pitchFamily="34" charset="0"/>
                <a:cs typeface="Times New Roman" panose="02020603050405020304" pitchFamily="18" charset="0"/>
              </a:rPr>
              <a:t>Figure 8. GLOBE Student observing soil temperature at a depth at the soil study site.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Box 27">
            <a:extLst>
              <a:ext uri="{FF2B5EF4-FFF2-40B4-BE49-F238E27FC236}">
                <a16:creationId xmlns:a16="http://schemas.microsoft.com/office/drawing/2014/main" id="{189013A7-BD36-6CFC-9A6B-A496916FD92C}"/>
              </a:ext>
            </a:extLst>
          </p:cNvPr>
          <p:cNvSpPr txBox="1"/>
          <p:nvPr/>
        </p:nvSpPr>
        <p:spPr>
          <a:xfrm>
            <a:off x="13011476" y="22807447"/>
            <a:ext cx="11658404" cy="5298886"/>
          </a:xfrm>
          <a:prstGeom prst="rect">
            <a:avLst/>
          </a:prstGeom>
          <a:noFill/>
        </p:spPr>
        <p:txBody>
          <a:bodyPr wrap="square" rtlCol="0">
            <a:spAutoFit/>
          </a:bodyPr>
          <a:lstStyle/>
          <a:p>
            <a:pPr marL="342900" marR="0" lvl="0" indent="-342900" algn="just">
              <a:lnSpc>
                <a:spcPct val="150000"/>
              </a:lnSpc>
              <a:spcBef>
                <a:spcPts val="0"/>
              </a:spcBef>
              <a:spcAft>
                <a:spcPts val="0"/>
              </a:spcAft>
              <a:buFont typeface="Arial" panose="020B0604020202020204" pitchFamily="34" charset="0"/>
              <a:buAutoNum type="alphaLcParenR"/>
            </a:pPr>
            <a:r>
              <a:rPr lang="en-US" sz="1800" b="1" dirty="0">
                <a:effectLst/>
                <a:latin typeface="Arial" panose="020B0604020202020204" pitchFamily="34" charset="0"/>
                <a:ea typeface="Arial" panose="020B0604020202020204" pitchFamily="34" charset="0"/>
              </a:rPr>
              <a:t>Research Methods</a:t>
            </a:r>
            <a:endParaRPr lang="en-US" sz="1800" dirty="0">
              <a:effectLst/>
              <a:latin typeface="Arial" panose="020B0604020202020204" pitchFamily="34" charset="0"/>
              <a:ea typeface="Arial" panose="020B0604020202020204" pitchFamily="34" charset="0"/>
            </a:endParaRPr>
          </a:p>
          <a:p>
            <a:pPr marL="57150" marR="0" indent="-57150" algn="just">
              <a:lnSpc>
                <a:spcPct val="150000"/>
              </a:lnSpc>
              <a:spcBef>
                <a:spcPts val="0"/>
              </a:spcBef>
              <a:spcAft>
                <a:spcPts val="800"/>
              </a:spcAft>
              <a:tabLst>
                <a:tab pos="114300" algn="l"/>
              </a:tabLst>
            </a:pPr>
            <a:r>
              <a:rPr lang="en-US" sz="1800" dirty="0">
                <a:solidFill>
                  <a:srgbClr val="000000"/>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rPr>
              <a:t>  The infra-red thermometer (IRT) was used to measure the surface temperatures, the digital hygro-thermometer was used to record the relative humidity values, ambient and air temperatures, digital aneroid barometer was used to measure atmospheric pressure while digital anemometer app was used to measure wind speed, wind gust and wind direction. Cloud cover, sky and surface conditions were also recorded. </a:t>
            </a:r>
            <a:r>
              <a:rPr lang="en-US" sz="1800" dirty="0">
                <a:effectLst/>
                <a:latin typeface="Arial" panose="020B0604020202020204" pitchFamily="34" charset="0"/>
                <a:ea typeface="Calibri" panose="020F0502020204030204" pitchFamily="34" charset="0"/>
                <a:cs typeface="Times New Roman" panose="02020603050405020304" pitchFamily="18" charset="0"/>
              </a:rPr>
              <a:t>Climatic data collected were uploaded to the GLOBE website via the GLOBE Observer app.</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57150" marR="0" indent="-57150" algn="l">
              <a:lnSpc>
                <a:spcPct val="150000"/>
              </a:lnSpc>
              <a:spcBef>
                <a:spcPts val="0"/>
              </a:spcBef>
              <a:spcAft>
                <a:spcPts val="800"/>
              </a:spcAft>
              <a:tabLst>
                <a:tab pos="114300" algn="l"/>
              </a:tabLst>
            </a:pPr>
            <a:r>
              <a:rPr lang="en-US" sz="1800" b="1" dirty="0">
                <a:effectLst/>
                <a:latin typeface="Calibri" panose="020F0502020204030204" pitchFamily="34" charset="0"/>
                <a:ea typeface="Arial" panose="020B0604020202020204" pitchFamily="34" charset="0"/>
                <a:cs typeface="Times New Roman" panose="02020603050405020304" pitchFamily="18" charset="0"/>
              </a:rPr>
              <a:t>-</a:t>
            </a:r>
            <a:r>
              <a:rPr lang="en-US" sz="1800" b="1" dirty="0">
                <a:effectLst/>
                <a:latin typeface="Arial" panose="020B0604020202020204" pitchFamily="34" charset="0"/>
                <a:ea typeface="Arial" panose="020B0604020202020204" pitchFamily="34" charset="0"/>
              </a:rPr>
              <a:t>Data Analysis</a:t>
            </a:r>
            <a:endParaRPr lang="en-US" sz="1800" dirty="0">
              <a:effectLst/>
              <a:latin typeface="Arial" panose="020B0604020202020204" pitchFamily="34" charset="0"/>
              <a:ea typeface="Arial" panose="020B0604020202020204" pitchFamily="34" charset="0"/>
            </a:endParaRPr>
          </a:p>
          <a:p>
            <a:pPr marL="0" marR="0" algn="just">
              <a:lnSpc>
                <a:spcPct val="150000"/>
              </a:lnSpc>
              <a:spcBef>
                <a:spcPts val="0"/>
              </a:spcBef>
              <a:spcAft>
                <a:spcPts val="0"/>
              </a:spcAft>
            </a:pPr>
            <a:r>
              <a:rPr lang="en-US" sz="1800" dirty="0">
                <a:effectLst/>
                <a:latin typeface="Arial" panose="020B0604020202020204" pitchFamily="34" charset="0"/>
                <a:ea typeface="Arial" panose="020B0604020202020204" pitchFamily="34" charset="0"/>
              </a:rPr>
              <a:t>The team was assisted with the data interpretation, analyses and processing procedures by STEAM Professionals and our GLOBE Techer. Statistical graphs were used to illustrate the trends or pattern of surface temperature, ambient temperature, air temperature, atmospheric pressure, wind speed, wind gust wind direction and humidity from the atmospheric sites over time in days in the month of December 2023.  </a:t>
            </a:r>
          </a:p>
          <a:p>
            <a:endParaRPr lang="en-US" sz="2800" dirty="0"/>
          </a:p>
        </p:txBody>
      </p:sp>
      <p:pic>
        <p:nvPicPr>
          <p:cNvPr id="2048" name="Picture 2047">
            <a:extLst>
              <a:ext uri="{FF2B5EF4-FFF2-40B4-BE49-F238E27FC236}">
                <a16:creationId xmlns:a16="http://schemas.microsoft.com/office/drawing/2014/main" id="{49C9AFE8-2051-EAC7-B67F-BEE55605E272}"/>
              </a:ext>
            </a:extLst>
          </p:cNvPr>
          <p:cNvPicPr/>
          <p:nvPr/>
        </p:nvPicPr>
        <p:blipFill>
          <a:blip r:embed="rId13"/>
          <a:srcRect/>
          <a:stretch>
            <a:fillRect/>
          </a:stretch>
        </p:blipFill>
        <p:spPr bwMode="auto">
          <a:xfrm>
            <a:off x="14350168" y="28113001"/>
            <a:ext cx="7728126" cy="4208157"/>
          </a:xfrm>
          <a:prstGeom prst="rect">
            <a:avLst/>
          </a:prstGeom>
          <a:noFill/>
          <a:ln w="9525">
            <a:noFill/>
            <a:miter lim="800000"/>
            <a:headEnd/>
            <a:tailEnd/>
          </a:ln>
        </p:spPr>
      </p:pic>
      <p:sp>
        <p:nvSpPr>
          <p:cNvPr id="2049" name="Text Box 29">
            <a:extLst>
              <a:ext uri="{FF2B5EF4-FFF2-40B4-BE49-F238E27FC236}">
                <a16:creationId xmlns:a16="http://schemas.microsoft.com/office/drawing/2014/main" id="{6D0C55D9-D504-0100-23F2-F7AD4463B8AF}"/>
              </a:ext>
            </a:extLst>
          </p:cNvPr>
          <p:cNvSpPr txBox="1">
            <a:spLocks noChangeArrowheads="1"/>
          </p:cNvSpPr>
          <p:nvPr/>
        </p:nvSpPr>
        <p:spPr bwMode="auto">
          <a:xfrm>
            <a:off x="14038962" y="32645941"/>
            <a:ext cx="7448931" cy="8470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ctr">
              <a:lnSpc>
                <a:spcPct val="107000"/>
              </a:lnSpc>
              <a:spcBef>
                <a:spcPts val="0"/>
              </a:spcBef>
              <a:spcAft>
                <a:spcPts val="80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Figure 11b. Geographical map of Akure city, Nigeria showing the location of the study area – St. Peter’s Unity Secondary School, Akure (SPUSSA). Adapted from Ayeni (2011).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3" name="Chart 12">
            <a:extLst>
              <a:ext uri="{FF2B5EF4-FFF2-40B4-BE49-F238E27FC236}">
                <a16:creationId xmlns:a16="http://schemas.microsoft.com/office/drawing/2014/main" id="{9A7C8A83-4309-8C73-456C-A3848C038F38}"/>
              </a:ext>
            </a:extLst>
          </p:cNvPr>
          <p:cNvGraphicFramePr/>
          <p:nvPr>
            <p:extLst>
              <p:ext uri="{D42A27DB-BD31-4B8C-83A1-F6EECF244321}">
                <p14:modId xmlns:p14="http://schemas.microsoft.com/office/powerpoint/2010/main" val="3603801051"/>
              </p:ext>
            </p:extLst>
          </p:nvPr>
        </p:nvGraphicFramePr>
        <p:xfrm>
          <a:off x="25104811" y="9148404"/>
          <a:ext cx="11427346" cy="3300319"/>
        </p:xfrm>
        <a:graphic>
          <a:graphicData uri="http://schemas.openxmlformats.org/drawingml/2006/chart">
            <c:chart xmlns:c="http://schemas.openxmlformats.org/drawingml/2006/chart" xmlns:r="http://schemas.openxmlformats.org/officeDocument/2006/relationships" r:id="rId14"/>
          </a:graphicData>
        </a:graphic>
      </p:graphicFrame>
      <p:sp>
        <p:nvSpPr>
          <p:cNvPr id="2053" name="Text Box 1">
            <a:extLst>
              <a:ext uri="{FF2B5EF4-FFF2-40B4-BE49-F238E27FC236}">
                <a16:creationId xmlns:a16="http://schemas.microsoft.com/office/drawing/2014/main" id="{A6271C6A-B77A-EF47-5E04-AE458A8EC11E}"/>
              </a:ext>
            </a:extLst>
          </p:cNvPr>
          <p:cNvSpPr txBox="1"/>
          <p:nvPr/>
        </p:nvSpPr>
        <p:spPr>
          <a:xfrm>
            <a:off x="25370428" y="12578187"/>
            <a:ext cx="10593364" cy="4572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Times New Roman" panose="02020603050405020304" pitchFamily="18" charset="0"/>
              </a:rPr>
              <a:t>Figure 12. Surface Land and Air Temperature Variations over time (days) from 'SPUSSA' Atmosphere Study Site, Akure, Nigeria (December 2023).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054" name="Chart 2053">
            <a:extLst>
              <a:ext uri="{FF2B5EF4-FFF2-40B4-BE49-F238E27FC236}">
                <a16:creationId xmlns:a16="http://schemas.microsoft.com/office/drawing/2014/main" id="{BA6396C9-A5FB-335E-BBD7-2C4E22A56E66}"/>
              </a:ext>
            </a:extLst>
          </p:cNvPr>
          <p:cNvGraphicFramePr/>
          <p:nvPr>
            <p:extLst>
              <p:ext uri="{D42A27DB-BD31-4B8C-83A1-F6EECF244321}">
                <p14:modId xmlns:p14="http://schemas.microsoft.com/office/powerpoint/2010/main" val="3069034166"/>
              </p:ext>
            </p:extLst>
          </p:nvPr>
        </p:nvGraphicFramePr>
        <p:xfrm>
          <a:off x="25095241" y="13329521"/>
          <a:ext cx="11436915" cy="3061757"/>
        </p:xfrm>
        <a:graphic>
          <a:graphicData uri="http://schemas.openxmlformats.org/drawingml/2006/chart">
            <c:chart xmlns:c="http://schemas.openxmlformats.org/drawingml/2006/chart" xmlns:r="http://schemas.openxmlformats.org/officeDocument/2006/relationships" r:id="rId15"/>
          </a:graphicData>
        </a:graphic>
      </p:graphicFrame>
      <p:sp>
        <p:nvSpPr>
          <p:cNvPr id="2059" name="Text Box 1">
            <a:extLst>
              <a:ext uri="{FF2B5EF4-FFF2-40B4-BE49-F238E27FC236}">
                <a16:creationId xmlns:a16="http://schemas.microsoft.com/office/drawing/2014/main" id="{BEE52D44-A6F9-D8DA-C78E-8541E52DFA29}"/>
              </a:ext>
            </a:extLst>
          </p:cNvPr>
          <p:cNvSpPr txBox="1"/>
          <p:nvPr/>
        </p:nvSpPr>
        <p:spPr>
          <a:xfrm>
            <a:off x="25070015" y="16604649"/>
            <a:ext cx="11436915" cy="486667"/>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000">
                <a:effectLst/>
                <a:latin typeface="Arial" panose="020B0604020202020204" pitchFamily="34" charset="0"/>
                <a:ea typeface="Calibri" panose="020F0502020204030204" pitchFamily="34" charset="0"/>
                <a:cs typeface="Times New Roman" panose="02020603050405020304" pitchFamily="18" charset="0"/>
              </a:rPr>
              <a:t>Figure 13. Surface Land and Humidity Variations over time (days) from 'SPUSSA' Atmosphere Study Site, Akure, Nigeria (December 2023).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060" name="Chart 2059">
            <a:extLst>
              <a:ext uri="{FF2B5EF4-FFF2-40B4-BE49-F238E27FC236}">
                <a16:creationId xmlns:a16="http://schemas.microsoft.com/office/drawing/2014/main" id="{9AEB0ABA-2D44-FE33-2A8F-D3E44C1F01ED}"/>
              </a:ext>
            </a:extLst>
          </p:cNvPr>
          <p:cNvGraphicFramePr/>
          <p:nvPr>
            <p:extLst>
              <p:ext uri="{D42A27DB-BD31-4B8C-83A1-F6EECF244321}">
                <p14:modId xmlns:p14="http://schemas.microsoft.com/office/powerpoint/2010/main" val="936405994"/>
              </p:ext>
            </p:extLst>
          </p:nvPr>
        </p:nvGraphicFramePr>
        <p:xfrm>
          <a:off x="25398198" y="17025870"/>
          <a:ext cx="10565595" cy="3211549"/>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2061" name="Chart 2060">
            <a:extLst>
              <a:ext uri="{FF2B5EF4-FFF2-40B4-BE49-F238E27FC236}">
                <a16:creationId xmlns:a16="http://schemas.microsoft.com/office/drawing/2014/main" id="{00420976-245A-E403-5ED4-5A603882F27F}"/>
              </a:ext>
            </a:extLst>
          </p:cNvPr>
          <p:cNvGraphicFramePr/>
          <p:nvPr>
            <p:extLst>
              <p:ext uri="{D42A27DB-BD31-4B8C-83A1-F6EECF244321}">
                <p14:modId xmlns:p14="http://schemas.microsoft.com/office/powerpoint/2010/main" val="1932141037"/>
              </p:ext>
            </p:extLst>
          </p:nvPr>
        </p:nvGraphicFramePr>
        <p:xfrm>
          <a:off x="25480326" y="20787360"/>
          <a:ext cx="10483465" cy="3168650"/>
        </p:xfrm>
        <a:graphic>
          <a:graphicData uri="http://schemas.openxmlformats.org/drawingml/2006/chart">
            <c:chart xmlns:c="http://schemas.openxmlformats.org/drawingml/2006/chart" xmlns:r="http://schemas.openxmlformats.org/officeDocument/2006/relationships" r:id="rId17"/>
          </a:graphicData>
        </a:graphic>
      </p:graphicFrame>
      <p:sp>
        <p:nvSpPr>
          <p:cNvPr id="2064" name="Text Box 1">
            <a:extLst>
              <a:ext uri="{FF2B5EF4-FFF2-40B4-BE49-F238E27FC236}">
                <a16:creationId xmlns:a16="http://schemas.microsoft.com/office/drawing/2014/main" id="{4FA36585-5A75-C059-4E72-AB14249A8686}"/>
              </a:ext>
            </a:extLst>
          </p:cNvPr>
          <p:cNvSpPr txBox="1"/>
          <p:nvPr/>
        </p:nvSpPr>
        <p:spPr>
          <a:xfrm>
            <a:off x="25455491" y="23864079"/>
            <a:ext cx="9858111" cy="744212"/>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000">
                <a:effectLst/>
                <a:latin typeface="Arial" panose="020B0604020202020204" pitchFamily="34" charset="0"/>
                <a:ea typeface="Calibri" panose="020F0502020204030204" pitchFamily="34" charset="0"/>
                <a:cs typeface="Times New Roman" panose="02020603050405020304" pitchFamily="18" charset="0"/>
              </a:rPr>
              <a:t>Figure 16. Wind speed variation over time (days) from 'SPUSSA' Atmosphere Study Site, Akure, Nigeria (December 2023).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066" name="Chart 2065">
            <a:extLst>
              <a:ext uri="{FF2B5EF4-FFF2-40B4-BE49-F238E27FC236}">
                <a16:creationId xmlns:a16="http://schemas.microsoft.com/office/drawing/2014/main" id="{B9965A91-04AF-32BB-74EF-049D8A7E0F9F}"/>
              </a:ext>
            </a:extLst>
          </p:cNvPr>
          <p:cNvGraphicFramePr/>
          <p:nvPr>
            <p:extLst>
              <p:ext uri="{D42A27DB-BD31-4B8C-83A1-F6EECF244321}">
                <p14:modId xmlns:p14="http://schemas.microsoft.com/office/powerpoint/2010/main" val="1814177838"/>
              </p:ext>
            </p:extLst>
          </p:nvPr>
        </p:nvGraphicFramePr>
        <p:xfrm>
          <a:off x="25638125" y="24716769"/>
          <a:ext cx="9858110" cy="3518181"/>
        </p:xfrm>
        <a:graphic>
          <a:graphicData uri="http://schemas.openxmlformats.org/drawingml/2006/chart">
            <c:chart xmlns:c="http://schemas.openxmlformats.org/drawingml/2006/chart" xmlns:r="http://schemas.openxmlformats.org/officeDocument/2006/relationships" r:id="rId18"/>
          </a:graphicData>
        </a:graphic>
      </p:graphicFrame>
      <p:sp>
        <p:nvSpPr>
          <p:cNvPr id="2067" name="Text Box 1">
            <a:extLst>
              <a:ext uri="{FF2B5EF4-FFF2-40B4-BE49-F238E27FC236}">
                <a16:creationId xmlns:a16="http://schemas.microsoft.com/office/drawing/2014/main" id="{C440AB06-DF6A-E264-F643-DE1A72CDE5D1}"/>
              </a:ext>
            </a:extLst>
          </p:cNvPr>
          <p:cNvSpPr txBox="1"/>
          <p:nvPr/>
        </p:nvSpPr>
        <p:spPr>
          <a:xfrm>
            <a:off x="26751172" y="28078782"/>
            <a:ext cx="7959452" cy="498146"/>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000" dirty="0">
                <a:effectLst/>
                <a:latin typeface="Arial" panose="020B0604020202020204" pitchFamily="34" charset="0"/>
                <a:ea typeface="Calibri" panose="020F0502020204030204" pitchFamily="34" charset="0"/>
                <a:cs typeface="Times New Roman" panose="02020603050405020304" pitchFamily="18" charset="0"/>
              </a:rPr>
              <a:t>Figure 17. Correlating between surface temperatures and air temperatures.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4938713" rtl="0" eaLnBrk="1" fontAlgn="base" latinLnBrk="0" hangingPunct="1">
          <a:lnSpc>
            <a:spcPct val="100000"/>
          </a:lnSpc>
          <a:spcBef>
            <a:spcPct val="0"/>
          </a:spcBef>
          <a:spcAft>
            <a:spcPct val="0"/>
          </a:spcAft>
          <a:buClrTx/>
          <a:buSzTx/>
          <a:buFontTx/>
          <a:buNone/>
          <a:tabLst/>
          <a:defRPr kumimoji="0" lang="en-US" altLang="en-US" sz="9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4938713" rtl="0" eaLnBrk="1" fontAlgn="base" latinLnBrk="0" hangingPunct="1">
          <a:lnSpc>
            <a:spcPct val="100000"/>
          </a:lnSpc>
          <a:spcBef>
            <a:spcPct val="0"/>
          </a:spcBef>
          <a:spcAft>
            <a:spcPct val="0"/>
          </a:spcAft>
          <a:buClrTx/>
          <a:buSzTx/>
          <a:buFontTx/>
          <a:buNone/>
          <a:tabLst/>
          <a:defRPr kumimoji="0" lang="en-US" altLang="en-US" sz="9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064"/>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8687</TotalTime>
  <Words>1898</Words>
  <Application>Microsoft Office PowerPoint</Application>
  <PresentationFormat>Custom</PresentationFormat>
  <Paragraphs>76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Black</vt:lpstr>
      <vt:lpstr>Calibri</vt:lpstr>
      <vt:lpstr>Garamond</vt:lpstr>
      <vt:lpstr>Helvetica</vt:lpstr>
      <vt:lpstr>Default Design</vt:lpstr>
      <vt:lpstr>PowerPoint Presentation</vt:lpstr>
    </vt:vector>
  </TitlesOfParts>
  <Company>MegaPrint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140x100 cm horizontal poster</dc:title>
  <dc:creator>Ethan Shulda;www.postersession.com</dc:creator>
  <cp:keywords>www.postersession.com</cp:keywords>
  <dc:description>©MegaPrint Inc. 2009-2015</dc:description>
  <cp:lastModifiedBy>user</cp:lastModifiedBy>
  <cp:revision>194</cp:revision>
  <dcterms:created xsi:type="dcterms:W3CDTF">2008-12-04T00:20:37Z</dcterms:created>
  <dcterms:modified xsi:type="dcterms:W3CDTF">2024-03-11T03:31:10Z</dcterms:modified>
</cp:coreProperties>
</file>