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9.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6" Type="http://schemas.openxmlformats.org/officeDocument/2006/relationships/slide" Target="slides/slide11.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5" name="Shape 115"/>
        <p:cNvGrpSpPr/>
        <p:nvPr/>
      </p:nvGrpSpPr>
      <p:grpSpPr>
        <a:xfrm>
          <a:off x="0" y="0"/>
          <a:ext cx="0" cy="0"/>
          <a:chOff x="0" y="0"/>
          <a:chExt cx="0" cy="0"/>
        </a:xfrm>
      </p:grpSpPr>
      <p:sp>
        <p:nvSpPr>
          <p:cNvPr id="116" name="Google Shape;116;g69b9fdda74a3536_4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7" name="Google Shape;117;g69b9fdda74a3536_4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1" name="Shape 121"/>
        <p:cNvGrpSpPr/>
        <p:nvPr/>
      </p:nvGrpSpPr>
      <p:grpSpPr>
        <a:xfrm>
          <a:off x="0" y="0"/>
          <a:ext cx="0" cy="0"/>
          <a:chOff x="0" y="0"/>
          <a:chExt cx="0" cy="0"/>
        </a:xfrm>
      </p:grpSpPr>
      <p:sp>
        <p:nvSpPr>
          <p:cNvPr id="122" name="Google Shape;122;g69b9fdda74a3536_4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3" name="Google Shape;123;g69b9fdda74a3536_4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6" name="Shape 56"/>
        <p:cNvGrpSpPr/>
        <p:nvPr/>
      </p:nvGrpSpPr>
      <p:grpSpPr>
        <a:xfrm>
          <a:off x="0" y="0"/>
          <a:ext cx="0" cy="0"/>
          <a:chOff x="0" y="0"/>
          <a:chExt cx="0" cy="0"/>
        </a:xfrm>
      </p:grpSpPr>
      <p:sp>
        <p:nvSpPr>
          <p:cNvPr id="57" name="Google Shape;57;g69b9fdda74a3536_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8" name="Google Shape;58;g69b9fdda74a3536_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2" name="Shape 62"/>
        <p:cNvGrpSpPr/>
        <p:nvPr/>
      </p:nvGrpSpPr>
      <p:grpSpPr>
        <a:xfrm>
          <a:off x="0" y="0"/>
          <a:ext cx="0" cy="0"/>
          <a:chOff x="0" y="0"/>
          <a:chExt cx="0" cy="0"/>
        </a:xfrm>
      </p:grpSpPr>
      <p:sp>
        <p:nvSpPr>
          <p:cNvPr id="63" name="Google Shape;63;g69b9fdda74a3536_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4" name="Google Shape;64;g69b9fdda74a3536_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8" name="Shape 68"/>
        <p:cNvGrpSpPr/>
        <p:nvPr/>
      </p:nvGrpSpPr>
      <p:grpSpPr>
        <a:xfrm>
          <a:off x="0" y="0"/>
          <a:ext cx="0" cy="0"/>
          <a:chOff x="0" y="0"/>
          <a:chExt cx="0" cy="0"/>
        </a:xfrm>
      </p:grpSpPr>
      <p:sp>
        <p:nvSpPr>
          <p:cNvPr id="69" name="Google Shape;69;g69b9fdda74a3536_1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0" name="Google Shape;70;g69b9fdda74a3536_1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6" name="Shape 76"/>
        <p:cNvGrpSpPr/>
        <p:nvPr/>
      </p:nvGrpSpPr>
      <p:grpSpPr>
        <a:xfrm>
          <a:off x="0" y="0"/>
          <a:ext cx="0" cy="0"/>
          <a:chOff x="0" y="0"/>
          <a:chExt cx="0" cy="0"/>
        </a:xfrm>
      </p:grpSpPr>
      <p:sp>
        <p:nvSpPr>
          <p:cNvPr id="77" name="Google Shape;77;g69b9fdda74a3536_2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8" name="Google Shape;78;g69b9fdda74a3536_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69b9fdda74a3536_2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69b9fdda74a3536_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1" name="Shape 91"/>
        <p:cNvGrpSpPr/>
        <p:nvPr/>
      </p:nvGrpSpPr>
      <p:grpSpPr>
        <a:xfrm>
          <a:off x="0" y="0"/>
          <a:ext cx="0" cy="0"/>
          <a:chOff x="0" y="0"/>
          <a:chExt cx="0" cy="0"/>
        </a:xfrm>
      </p:grpSpPr>
      <p:sp>
        <p:nvSpPr>
          <p:cNvPr id="92" name="Google Shape;92;g69b9fdda74a3536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3" name="Google Shape;93;g69b9fdda74a3536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0" name="Shape 100"/>
        <p:cNvGrpSpPr/>
        <p:nvPr/>
      </p:nvGrpSpPr>
      <p:grpSpPr>
        <a:xfrm>
          <a:off x="0" y="0"/>
          <a:ext cx="0" cy="0"/>
          <a:chOff x="0" y="0"/>
          <a:chExt cx="0" cy="0"/>
        </a:xfrm>
      </p:grpSpPr>
      <p:sp>
        <p:nvSpPr>
          <p:cNvPr id="101" name="Google Shape;101;g4a3fac145a1f0b13_1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2" name="Google Shape;102;g4a3fac145a1f0b13_1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9" name="Shape 109"/>
        <p:cNvGrpSpPr/>
        <p:nvPr/>
      </p:nvGrpSpPr>
      <p:grpSpPr>
        <a:xfrm>
          <a:off x="0" y="0"/>
          <a:ext cx="0" cy="0"/>
          <a:chOff x="0" y="0"/>
          <a:chExt cx="0" cy="0"/>
        </a:xfrm>
      </p:grpSpPr>
      <p:sp>
        <p:nvSpPr>
          <p:cNvPr id="110" name="Google Shape;110;g69b9fdda74a3536_37: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1" name="Google Shape;111;g69b9fdda74a3536_3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algn="ctr">
              <a:spcBef>
                <a:spcPts val="0"/>
              </a:spcBef>
              <a:spcAft>
                <a:spcPts val="0"/>
              </a:spcAft>
              <a:buSzPts val="1800"/>
              <a:buChar char="●"/>
              <a:defRPr/>
            </a:lvl1pPr>
            <a:lvl2pPr indent="-317500" lvl="1" marL="914400" algn="ctr">
              <a:spcBef>
                <a:spcPts val="0"/>
              </a:spcBef>
              <a:spcAft>
                <a:spcPts val="0"/>
              </a:spcAft>
              <a:buSzPts val="1400"/>
              <a:buChar char="○"/>
              <a:defRPr/>
            </a:lvl2pPr>
            <a:lvl3pPr indent="-317500" lvl="2" marL="1371600" algn="ctr">
              <a:spcBef>
                <a:spcPts val="0"/>
              </a:spcBef>
              <a:spcAft>
                <a:spcPts val="0"/>
              </a:spcAft>
              <a:buSzPts val="1400"/>
              <a:buChar char="■"/>
              <a:defRPr/>
            </a:lvl3pPr>
            <a:lvl4pPr indent="-317500" lvl="3" marL="1828800" algn="ctr">
              <a:spcBef>
                <a:spcPts val="0"/>
              </a:spcBef>
              <a:spcAft>
                <a:spcPts val="0"/>
              </a:spcAft>
              <a:buSzPts val="1400"/>
              <a:buChar char="●"/>
              <a:defRPr/>
            </a:lvl4pPr>
            <a:lvl5pPr indent="-317500" lvl="4" marL="2286000" algn="ctr">
              <a:spcBef>
                <a:spcPts val="0"/>
              </a:spcBef>
              <a:spcAft>
                <a:spcPts val="0"/>
              </a:spcAft>
              <a:buSzPts val="1400"/>
              <a:buChar char="○"/>
              <a:defRPr/>
            </a:lvl5pPr>
            <a:lvl6pPr indent="-317500" lvl="5" marL="2743200" algn="ctr">
              <a:spcBef>
                <a:spcPts val="0"/>
              </a:spcBef>
              <a:spcAft>
                <a:spcPts val="0"/>
              </a:spcAft>
              <a:buSzPts val="1400"/>
              <a:buChar char="■"/>
              <a:defRPr/>
            </a:lvl6pPr>
            <a:lvl7pPr indent="-317500" lvl="6" marL="3200400" algn="ctr">
              <a:spcBef>
                <a:spcPts val="0"/>
              </a:spcBef>
              <a:spcAft>
                <a:spcPts val="0"/>
              </a:spcAft>
              <a:buSzPts val="1400"/>
              <a:buChar char="●"/>
              <a:defRPr/>
            </a:lvl7pPr>
            <a:lvl8pPr indent="-317500" lvl="7" marL="3657600" algn="ctr">
              <a:spcBef>
                <a:spcPts val="0"/>
              </a:spcBef>
              <a:spcAft>
                <a:spcPts val="0"/>
              </a:spcAft>
              <a:buSzPts val="1400"/>
              <a:buChar char="○"/>
              <a:defRPr/>
            </a:lvl8pPr>
            <a:lvl9pPr indent="-317500" lvl="8" marL="411480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a:spcBef>
                <a:spcPts val="0"/>
              </a:spcBef>
              <a:spcAft>
                <a:spcPts val="0"/>
              </a:spcAft>
              <a:buSzPts val="1400"/>
              <a:buChar char="●"/>
              <a:defRPr sz="14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a:spcBef>
                <a:spcPts val="0"/>
              </a:spcBef>
              <a:spcAft>
                <a:spcPts val="0"/>
              </a:spcAft>
              <a:buSzPts val="1200"/>
              <a:buChar char="●"/>
              <a:defRPr sz="1200"/>
            </a:lvl1pPr>
            <a:lvl2pPr indent="-304800" lvl="1" marL="914400">
              <a:spcBef>
                <a:spcPts val="0"/>
              </a:spcBef>
              <a:spcAft>
                <a:spcPts val="0"/>
              </a:spcAft>
              <a:buSzPts val="1200"/>
              <a:buChar char="○"/>
              <a:defRPr sz="1200"/>
            </a:lvl2pPr>
            <a:lvl3pPr indent="-304800" lvl="2" marL="1371600">
              <a:spcBef>
                <a:spcPts val="0"/>
              </a:spcBef>
              <a:spcAft>
                <a:spcPts val="0"/>
              </a:spcAft>
              <a:buSzPts val="1200"/>
              <a:buChar char="■"/>
              <a:defRPr sz="1200"/>
            </a:lvl3pPr>
            <a:lvl4pPr indent="-304800" lvl="3" marL="1828800">
              <a:spcBef>
                <a:spcPts val="0"/>
              </a:spcBef>
              <a:spcAft>
                <a:spcPts val="0"/>
              </a:spcAft>
              <a:buSzPts val="1200"/>
              <a:buChar char="●"/>
              <a:defRPr sz="1200"/>
            </a:lvl4pPr>
            <a:lvl5pPr indent="-304800" lvl="4" marL="2286000">
              <a:spcBef>
                <a:spcPts val="0"/>
              </a:spcBef>
              <a:spcAft>
                <a:spcPts val="0"/>
              </a:spcAft>
              <a:buSzPts val="1200"/>
              <a:buChar char="○"/>
              <a:defRPr sz="1200"/>
            </a:lvl5pPr>
            <a:lvl6pPr indent="-304800" lvl="5" marL="2743200">
              <a:spcBef>
                <a:spcPts val="0"/>
              </a:spcBef>
              <a:spcAft>
                <a:spcPts val="0"/>
              </a:spcAft>
              <a:buSzPts val="1200"/>
              <a:buChar char="■"/>
              <a:defRPr sz="1200"/>
            </a:lvl6pPr>
            <a:lvl7pPr indent="-304800" lvl="6" marL="3200400">
              <a:spcBef>
                <a:spcPts val="0"/>
              </a:spcBef>
              <a:spcAft>
                <a:spcPts val="0"/>
              </a:spcAft>
              <a:buSzPts val="1200"/>
              <a:buChar char="●"/>
              <a:defRPr sz="1200"/>
            </a:lvl7pPr>
            <a:lvl8pPr indent="-304800" lvl="7" marL="3657600">
              <a:spcBef>
                <a:spcPts val="0"/>
              </a:spcBef>
              <a:spcAft>
                <a:spcPts val="0"/>
              </a:spcAft>
              <a:buSzPts val="1200"/>
              <a:buChar char="○"/>
              <a:defRPr sz="1200"/>
            </a:lvl8pPr>
            <a:lvl9pPr indent="-304800" lvl="8" marL="411480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a:spcBef>
                <a:spcPts val="0"/>
              </a:spcBef>
              <a:spcAft>
                <a:spcPts val="0"/>
              </a:spcAft>
              <a:buSzPts val="1800"/>
              <a:buChar char="●"/>
              <a:defRPr/>
            </a:lvl1pPr>
            <a:lvl2pPr indent="-317500" lvl="1" marL="914400">
              <a:spcBef>
                <a:spcPts val="0"/>
              </a:spcBef>
              <a:spcAft>
                <a:spcPts val="0"/>
              </a:spcAft>
              <a:buSzPts val="1400"/>
              <a:buChar char="○"/>
              <a:defRPr/>
            </a:lvl2pPr>
            <a:lvl3pPr indent="-317500" lvl="2" marL="1371600">
              <a:spcBef>
                <a:spcPts val="0"/>
              </a:spcBef>
              <a:spcAft>
                <a:spcPts val="0"/>
              </a:spcAft>
              <a:buSzPts val="1400"/>
              <a:buChar char="■"/>
              <a:defRPr/>
            </a:lvl3pPr>
            <a:lvl4pPr indent="-317500" lvl="3" marL="1828800">
              <a:spcBef>
                <a:spcPts val="0"/>
              </a:spcBef>
              <a:spcAft>
                <a:spcPts val="0"/>
              </a:spcAft>
              <a:buSzPts val="1400"/>
              <a:buChar char="●"/>
              <a:defRPr/>
            </a:lvl4pPr>
            <a:lvl5pPr indent="-317500" lvl="4" marL="2286000">
              <a:spcBef>
                <a:spcPts val="0"/>
              </a:spcBef>
              <a:spcAft>
                <a:spcPts val="0"/>
              </a:spcAft>
              <a:buSzPts val="1400"/>
              <a:buChar char="○"/>
              <a:defRPr/>
            </a:lvl5pPr>
            <a:lvl6pPr indent="-317500" lvl="5" marL="2743200">
              <a:spcBef>
                <a:spcPts val="0"/>
              </a:spcBef>
              <a:spcAft>
                <a:spcPts val="0"/>
              </a:spcAft>
              <a:buSzPts val="1400"/>
              <a:buChar char="■"/>
              <a:defRPr/>
            </a:lvl6pPr>
            <a:lvl7pPr indent="-317500" lvl="6" marL="3200400">
              <a:spcBef>
                <a:spcPts val="0"/>
              </a:spcBef>
              <a:spcAft>
                <a:spcPts val="0"/>
              </a:spcAft>
              <a:buSzPts val="1400"/>
              <a:buChar char="●"/>
              <a:defRPr/>
            </a:lvl7pPr>
            <a:lvl8pPr indent="-317500" lvl="7" marL="3657600">
              <a:spcBef>
                <a:spcPts val="0"/>
              </a:spcBef>
              <a:spcAft>
                <a:spcPts val="0"/>
              </a:spcAft>
              <a:buSzPts val="1400"/>
              <a:buChar char="○"/>
              <a:defRPr/>
            </a:lvl8pPr>
            <a:lvl9pPr indent="-317500" lvl="8" marL="411480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a:lnSpc>
                <a:spcPct val="115000"/>
              </a:lnSpc>
              <a:spcBef>
                <a:spcPts val="0"/>
              </a:spcBef>
              <a:spcAft>
                <a:spcPts val="0"/>
              </a:spcAft>
              <a:buClr>
                <a:schemeClr val="dk2"/>
              </a:buClr>
              <a:buSzPts val="1800"/>
              <a:buChar char="●"/>
              <a:defRPr sz="1800">
                <a:solidFill>
                  <a:schemeClr val="dk2"/>
                </a:solidFill>
              </a:defRPr>
            </a:lvl1pPr>
            <a:lvl2pPr indent="-317500" lvl="1" marL="914400">
              <a:lnSpc>
                <a:spcPct val="115000"/>
              </a:lnSpc>
              <a:spcBef>
                <a:spcPts val="0"/>
              </a:spcBef>
              <a:spcAft>
                <a:spcPts val="0"/>
              </a:spcAft>
              <a:buClr>
                <a:schemeClr val="dk2"/>
              </a:buClr>
              <a:buSzPts val="1400"/>
              <a:buChar char="○"/>
              <a:defRPr>
                <a:solidFill>
                  <a:schemeClr val="dk2"/>
                </a:solidFill>
              </a:defRPr>
            </a:lvl2pPr>
            <a:lvl3pPr indent="-317500" lvl="2" marL="1371600">
              <a:lnSpc>
                <a:spcPct val="115000"/>
              </a:lnSpc>
              <a:spcBef>
                <a:spcPts val="0"/>
              </a:spcBef>
              <a:spcAft>
                <a:spcPts val="0"/>
              </a:spcAft>
              <a:buClr>
                <a:schemeClr val="dk2"/>
              </a:buClr>
              <a:buSzPts val="1400"/>
              <a:buChar char="■"/>
              <a:defRPr>
                <a:solidFill>
                  <a:schemeClr val="dk2"/>
                </a:solidFill>
              </a:defRPr>
            </a:lvl3pPr>
            <a:lvl4pPr indent="-317500" lvl="3" marL="1828800">
              <a:lnSpc>
                <a:spcPct val="115000"/>
              </a:lnSpc>
              <a:spcBef>
                <a:spcPts val="0"/>
              </a:spcBef>
              <a:spcAft>
                <a:spcPts val="0"/>
              </a:spcAft>
              <a:buClr>
                <a:schemeClr val="dk2"/>
              </a:buClr>
              <a:buSzPts val="1400"/>
              <a:buChar char="●"/>
              <a:defRPr>
                <a:solidFill>
                  <a:schemeClr val="dk2"/>
                </a:solidFill>
              </a:defRPr>
            </a:lvl4pPr>
            <a:lvl5pPr indent="-317500" lvl="4" marL="2286000">
              <a:lnSpc>
                <a:spcPct val="115000"/>
              </a:lnSpc>
              <a:spcBef>
                <a:spcPts val="0"/>
              </a:spcBef>
              <a:spcAft>
                <a:spcPts val="0"/>
              </a:spcAft>
              <a:buClr>
                <a:schemeClr val="dk2"/>
              </a:buClr>
              <a:buSzPts val="1400"/>
              <a:buChar char="○"/>
              <a:defRPr>
                <a:solidFill>
                  <a:schemeClr val="dk2"/>
                </a:solidFill>
              </a:defRPr>
            </a:lvl5pPr>
            <a:lvl6pPr indent="-317500" lvl="5" marL="2743200">
              <a:lnSpc>
                <a:spcPct val="115000"/>
              </a:lnSpc>
              <a:spcBef>
                <a:spcPts val="0"/>
              </a:spcBef>
              <a:spcAft>
                <a:spcPts val="0"/>
              </a:spcAft>
              <a:buClr>
                <a:schemeClr val="dk2"/>
              </a:buClr>
              <a:buSzPts val="1400"/>
              <a:buChar char="■"/>
              <a:defRPr>
                <a:solidFill>
                  <a:schemeClr val="dk2"/>
                </a:solidFill>
              </a:defRPr>
            </a:lvl6pPr>
            <a:lvl7pPr indent="-317500" lvl="6" marL="3200400">
              <a:lnSpc>
                <a:spcPct val="115000"/>
              </a:lnSpc>
              <a:spcBef>
                <a:spcPts val="0"/>
              </a:spcBef>
              <a:spcAft>
                <a:spcPts val="0"/>
              </a:spcAft>
              <a:buClr>
                <a:schemeClr val="dk2"/>
              </a:buClr>
              <a:buSzPts val="1400"/>
              <a:buChar char="●"/>
              <a:defRPr>
                <a:solidFill>
                  <a:schemeClr val="dk2"/>
                </a:solidFill>
              </a:defRPr>
            </a:lvl7pPr>
            <a:lvl8pPr indent="-317500" lvl="7" marL="3657600">
              <a:lnSpc>
                <a:spcPct val="115000"/>
              </a:lnSpc>
              <a:spcBef>
                <a:spcPts val="0"/>
              </a:spcBef>
              <a:spcAft>
                <a:spcPts val="0"/>
              </a:spcAft>
              <a:buClr>
                <a:schemeClr val="dk2"/>
              </a:buClr>
              <a:buSzPts val="1400"/>
              <a:buChar char="○"/>
              <a:defRPr>
                <a:solidFill>
                  <a:schemeClr val="dk2"/>
                </a:solidFill>
              </a:defRPr>
            </a:lvl8pPr>
            <a:lvl9pPr indent="-317500" lvl="8" marL="411480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hyperlink" Target="https://doi.org/10.1139/f05-077" TargetMode="External"/><Relationship Id="rId4" Type="http://schemas.openxmlformats.org/officeDocument/2006/relationships/hyperlink" Target="https://doi.org/10.1080/10402381.2020.1839606" TargetMode="Externa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notesSlide" Target="../notesSlides/notesSlide4.xml"/><Relationship Id="rId3" Type="http://schemas.openxmlformats.org/officeDocument/2006/relationships/image" Target="../media/image5.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4.jpg"/><Relationship Id="rId4" Type="http://schemas.openxmlformats.org/officeDocument/2006/relationships/image" Target="../media/image1.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3.png"/><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2.png"/><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sp>
        <p:nvSpPr>
          <p:cNvPr id="54" name="Google Shape;54;p13"/>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fontScale="25000" lnSpcReduction="20000"/>
          </a:bodyPr>
          <a:lstStyle/>
          <a:p>
            <a:pPr indent="0" lvl="0" marL="0" rtl="0" algn="ctr">
              <a:spcBef>
                <a:spcPts val="0"/>
              </a:spcBef>
              <a:spcAft>
                <a:spcPts val="0"/>
              </a:spcAft>
              <a:buNone/>
            </a:pPr>
            <a:r>
              <a:rPr lang="en" sz="5600"/>
              <a:t> </a:t>
            </a:r>
            <a:r>
              <a:rPr b="1" lang="en" sz="5600">
                <a:solidFill>
                  <a:schemeClr val="dk1"/>
                </a:solidFill>
                <a:latin typeface="Times New Roman"/>
                <a:ea typeface="Times New Roman"/>
                <a:cs typeface="Times New Roman"/>
                <a:sym typeface="Times New Roman"/>
              </a:rPr>
              <a:t>Apollolee Bidgood</a:t>
            </a:r>
            <a:endParaRPr b="1" sz="5600">
              <a:solidFill>
                <a:schemeClr val="dk1"/>
              </a:solidFill>
              <a:latin typeface="Times New Roman"/>
              <a:ea typeface="Times New Roman"/>
              <a:cs typeface="Times New Roman"/>
              <a:sym typeface="Times New Roman"/>
            </a:endParaRPr>
          </a:p>
          <a:p>
            <a:pPr indent="0" lvl="0" marL="0" rtl="0" algn="ctr">
              <a:lnSpc>
                <a:spcPct val="200000"/>
              </a:lnSpc>
              <a:spcBef>
                <a:spcPts val="0"/>
              </a:spcBef>
              <a:spcAft>
                <a:spcPts val="0"/>
              </a:spcAft>
              <a:buClr>
                <a:schemeClr val="dk1"/>
              </a:buClr>
              <a:buSzPts val="275"/>
              <a:buFont typeface="Arial"/>
              <a:buNone/>
            </a:pPr>
            <a:r>
              <a:rPr b="1" lang="en" sz="4800">
                <a:solidFill>
                  <a:schemeClr val="dk1"/>
                </a:solidFill>
                <a:latin typeface="Times New Roman"/>
                <a:ea typeface="Times New Roman"/>
                <a:cs typeface="Times New Roman"/>
                <a:sym typeface="Times New Roman"/>
              </a:rPr>
              <a:t>Campus Academy High School</a:t>
            </a:r>
            <a:endParaRPr b="1" sz="4800">
              <a:solidFill>
                <a:schemeClr val="dk1"/>
              </a:solidFill>
              <a:latin typeface="Times New Roman"/>
              <a:ea typeface="Times New Roman"/>
              <a:cs typeface="Times New Roman"/>
              <a:sym typeface="Times New Roman"/>
            </a:endParaRPr>
          </a:p>
          <a:p>
            <a:pPr indent="0" lvl="0" marL="0" rtl="0" algn="ctr">
              <a:lnSpc>
                <a:spcPct val="200000"/>
              </a:lnSpc>
              <a:spcBef>
                <a:spcPts val="0"/>
              </a:spcBef>
              <a:spcAft>
                <a:spcPts val="0"/>
              </a:spcAft>
              <a:buClr>
                <a:schemeClr val="dk1"/>
              </a:buClr>
              <a:buSzPts val="275"/>
              <a:buFont typeface="Arial"/>
              <a:buNone/>
            </a:pPr>
            <a:r>
              <a:rPr b="1" lang="en" sz="4800">
                <a:solidFill>
                  <a:schemeClr val="dk1"/>
                </a:solidFill>
                <a:latin typeface="Times New Roman"/>
                <a:ea typeface="Times New Roman"/>
                <a:cs typeface="Times New Roman"/>
                <a:sym typeface="Times New Roman"/>
              </a:rPr>
              <a:t>GLOBE Mentor Katherine Brown</a:t>
            </a:r>
            <a:endParaRPr b="1" sz="4800">
              <a:solidFill>
                <a:schemeClr val="dk1"/>
              </a:solidFill>
              <a:latin typeface="Times New Roman"/>
              <a:ea typeface="Times New Roman"/>
              <a:cs typeface="Times New Roman"/>
              <a:sym typeface="Times New Roman"/>
            </a:endParaRPr>
          </a:p>
          <a:p>
            <a:pPr indent="0" lvl="0" marL="0" rtl="0" algn="ctr">
              <a:lnSpc>
                <a:spcPct val="200000"/>
              </a:lnSpc>
              <a:spcBef>
                <a:spcPts val="0"/>
              </a:spcBef>
              <a:spcAft>
                <a:spcPts val="0"/>
              </a:spcAft>
              <a:buClr>
                <a:schemeClr val="dk1"/>
              </a:buClr>
              <a:buSzPts val="275"/>
              <a:buFont typeface="Arial"/>
              <a:buNone/>
            </a:pPr>
            <a:r>
              <a:rPr b="1" lang="en" sz="4800">
                <a:solidFill>
                  <a:schemeClr val="dk1"/>
                </a:solidFill>
                <a:latin typeface="Times New Roman"/>
                <a:ea typeface="Times New Roman"/>
                <a:cs typeface="Times New Roman"/>
                <a:sym typeface="Times New Roman"/>
              </a:rPr>
              <a:t>2024 GLOBE Virtual Science Symposium</a:t>
            </a:r>
            <a:endParaRPr b="1" sz="4800">
              <a:solidFill>
                <a:schemeClr val="dk1"/>
              </a:solidFill>
              <a:latin typeface="Times New Roman"/>
              <a:ea typeface="Times New Roman"/>
              <a:cs typeface="Times New Roman"/>
              <a:sym typeface="Times New Roman"/>
            </a:endParaRPr>
          </a:p>
          <a:p>
            <a:pPr indent="0" lvl="0" marL="0" rtl="0" algn="ctr">
              <a:lnSpc>
                <a:spcPct val="200000"/>
              </a:lnSpc>
              <a:spcBef>
                <a:spcPts val="0"/>
              </a:spcBef>
              <a:spcAft>
                <a:spcPts val="0"/>
              </a:spcAft>
              <a:buClr>
                <a:schemeClr val="dk1"/>
              </a:buClr>
              <a:buSzPts val="275"/>
              <a:buFont typeface="Arial"/>
              <a:buNone/>
            </a:pPr>
            <a:r>
              <a:rPr b="1" lang="en" sz="4800">
                <a:solidFill>
                  <a:schemeClr val="dk1"/>
                </a:solidFill>
                <a:latin typeface="Times New Roman"/>
                <a:ea typeface="Times New Roman"/>
                <a:cs typeface="Times New Roman"/>
                <a:sym typeface="Times New Roman"/>
              </a:rPr>
              <a:t>March 4, 2024</a:t>
            </a:r>
            <a:endParaRPr b="1" sz="48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ct val="91666"/>
              <a:buFont typeface="Arial"/>
              <a:buNone/>
            </a:pPr>
            <a:r>
              <a:t/>
            </a:r>
            <a:endParaRPr b="1" sz="1200">
              <a:solidFill>
                <a:schemeClr val="dk1"/>
              </a:solidFill>
              <a:latin typeface="Times New Roman"/>
              <a:ea typeface="Times New Roman"/>
              <a:cs typeface="Times New Roman"/>
              <a:sym typeface="Times New Roman"/>
            </a:endParaRPr>
          </a:p>
          <a:p>
            <a:pPr indent="0" lvl="0" marL="0" rtl="0" algn="ctr">
              <a:spcBef>
                <a:spcPts val="0"/>
              </a:spcBef>
              <a:spcAft>
                <a:spcPts val="0"/>
              </a:spcAft>
              <a:buNone/>
            </a:pPr>
            <a:r>
              <a:t/>
            </a:r>
            <a:endParaRPr/>
          </a:p>
        </p:txBody>
      </p:sp>
      <p:sp>
        <p:nvSpPr>
          <p:cNvPr id="55" name="Google Shape;55;p13"/>
          <p:cNvSpPr txBox="1"/>
          <p:nvPr/>
        </p:nvSpPr>
        <p:spPr>
          <a:xfrm>
            <a:off x="921750" y="221230"/>
            <a:ext cx="7300500" cy="2224200"/>
          </a:xfrm>
          <a:prstGeom prst="rect">
            <a:avLst/>
          </a:prstGeom>
          <a:noFill/>
          <a:ln>
            <a:noFill/>
          </a:ln>
        </p:spPr>
        <p:txBody>
          <a:bodyPr anchorCtr="0" anchor="t" bIns="91425" lIns="91425" spcFirstLastPara="1" rIns="91425" wrap="square" tIns="91425">
            <a:spAutoFit/>
          </a:bodyPr>
          <a:lstStyle/>
          <a:p>
            <a:pPr indent="0" lvl="0" marL="0" rtl="0" algn="ctr">
              <a:lnSpc>
                <a:spcPct val="200000"/>
              </a:lnSpc>
              <a:spcBef>
                <a:spcPts val="0"/>
              </a:spcBef>
              <a:spcAft>
                <a:spcPts val="0"/>
              </a:spcAft>
              <a:buClr>
                <a:schemeClr val="dk1"/>
              </a:buClr>
              <a:buSzPts val="1100"/>
              <a:buFont typeface="Arial"/>
              <a:buNone/>
            </a:pPr>
            <a:r>
              <a:rPr b="1" lang="en" sz="1900">
                <a:solidFill>
                  <a:schemeClr val="dk1"/>
                </a:solidFill>
                <a:latin typeface="Times New Roman"/>
                <a:ea typeface="Times New Roman"/>
                <a:cs typeface="Times New Roman"/>
                <a:sym typeface="Times New Roman"/>
              </a:rPr>
              <a:t>How do different levels of detergent and fertilizer affect the process of eutrophication in Ell Pond (Melrose, MA) and Spot Pond (Middlesex County, MA)?</a:t>
            </a:r>
            <a:endParaRPr b="1" sz="19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8" name="Shape 118"/>
        <p:cNvGrpSpPr/>
        <p:nvPr/>
      </p:nvGrpSpPr>
      <p:grpSpPr>
        <a:xfrm>
          <a:off x="0" y="0"/>
          <a:ext cx="0" cy="0"/>
          <a:chOff x="0" y="0"/>
          <a:chExt cx="0" cy="0"/>
        </a:xfrm>
      </p:grpSpPr>
      <p:sp>
        <p:nvSpPr>
          <p:cNvPr id="119" name="Google Shape;119;p22"/>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Conclusion</a:t>
            </a:r>
            <a:r>
              <a:rPr lang="en"/>
              <a:t> </a:t>
            </a:r>
            <a:endParaRPr/>
          </a:p>
        </p:txBody>
      </p:sp>
      <p:sp>
        <p:nvSpPr>
          <p:cNvPr id="120" name="Google Shape;120;p22"/>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Times New Roman"/>
              <a:buChar char="-"/>
            </a:pPr>
            <a:r>
              <a:rPr lang="en">
                <a:latin typeface="Times New Roman"/>
                <a:ea typeface="Times New Roman"/>
                <a:cs typeface="Times New Roman"/>
                <a:sym typeface="Times New Roman"/>
              </a:rPr>
              <a:t>When </a:t>
            </a:r>
            <a:r>
              <a:rPr lang="en">
                <a:latin typeface="Times New Roman"/>
                <a:ea typeface="Times New Roman"/>
                <a:cs typeface="Times New Roman"/>
                <a:sym typeface="Times New Roman"/>
              </a:rPr>
              <a:t>combined</a:t>
            </a:r>
            <a:r>
              <a:rPr lang="en">
                <a:latin typeface="Times New Roman"/>
                <a:ea typeface="Times New Roman"/>
                <a:cs typeface="Times New Roman"/>
                <a:sym typeface="Times New Roman"/>
              </a:rPr>
              <a:t> pond water with </a:t>
            </a:r>
            <a:r>
              <a:rPr lang="en">
                <a:latin typeface="Times New Roman"/>
                <a:ea typeface="Times New Roman"/>
                <a:cs typeface="Times New Roman"/>
                <a:sym typeface="Times New Roman"/>
              </a:rPr>
              <a:t>fertilizer</a:t>
            </a:r>
            <a:r>
              <a:rPr lang="en">
                <a:latin typeface="Times New Roman"/>
                <a:ea typeface="Times New Roman"/>
                <a:cs typeface="Times New Roman"/>
                <a:sym typeface="Times New Roman"/>
              </a:rPr>
              <a:t> and detergent DO levels changed</a:t>
            </a:r>
            <a:endParaRPr>
              <a:latin typeface="Times New Roman"/>
              <a:ea typeface="Times New Roman"/>
              <a:cs typeface="Times New Roman"/>
              <a:sym typeface="Times New Roman"/>
            </a:endParaRPr>
          </a:p>
          <a:p>
            <a:pPr indent="-342900" lvl="0" marL="457200" rtl="0" algn="l">
              <a:spcBef>
                <a:spcPts val="0"/>
              </a:spcBef>
              <a:spcAft>
                <a:spcPts val="0"/>
              </a:spcAft>
              <a:buSzPts val="1800"/>
              <a:buFont typeface="Times New Roman"/>
              <a:buChar char="-"/>
            </a:pPr>
            <a:r>
              <a:rPr lang="en">
                <a:latin typeface="Times New Roman"/>
                <a:ea typeface="Times New Roman"/>
                <a:cs typeface="Times New Roman"/>
                <a:sym typeface="Times New Roman"/>
              </a:rPr>
              <a:t>There are little to no pattern across all results</a:t>
            </a:r>
            <a:endParaRPr>
              <a:latin typeface="Times New Roman"/>
              <a:ea typeface="Times New Roman"/>
              <a:cs typeface="Times New Roman"/>
              <a:sym typeface="Times New Roman"/>
            </a:endParaRPr>
          </a:p>
          <a:p>
            <a:pPr indent="-342900" lvl="0" marL="457200" rtl="0" algn="l">
              <a:spcBef>
                <a:spcPts val="0"/>
              </a:spcBef>
              <a:spcAft>
                <a:spcPts val="0"/>
              </a:spcAft>
              <a:buSzPts val="1800"/>
              <a:buFont typeface="Times New Roman"/>
              <a:buChar char="-"/>
            </a:pPr>
            <a:r>
              <a:rPr lang="en">
                <a:latin typeface="Times New Roman"/>
                <a:ea typeface="Times New Roman"/>
                <a:cs typeface="Times New Roman"/>
                <a:sym typeface="Times New Roman"/>
              </a:rPr>
              <a:t>Titration was used to measure DO levels</a:t>
            </a:r>
            <a:endParaRPr>
              <a:latin typeface="Times New Roman"/>
              <a:ea typeface="Times New Roman"/>
              <a:cs typeface="Times New Roman"/>
              <a:sym typeface="Times New Roman"/>
            </a:endParaRPr>
          </a:p>
          <a:p>
            <a:pPr indent="-342900" lvl="0" marL="457200" rtl="0" algn="l">
              <a:spcBef>
                <a:spcPts val="0"/>
              </a:spcBef>
              <a:spcAft>
                <a:spcPts val="0"/>
              </a:spcAft>
              <a:buSzPts val="1800"/>
              <a:buFont typeface="Times New Roman"/>
              <a:buChar char="-"/>
            </a:pPr>
            <a:r>
              <a:rPr lang="en">
                <a:latin typeface="Times New Roman"/>
                <a:ea typeface="Times New Roman"/>
                <a:cs typeface="Times New Roman"/>
                <a:sym typeface="Times New Roman"/>
              </a:rPr>
              <a:t>Nitrogen was a major factor</a:t>
            </a:r>
            <a:endParaRPr>
              <a:latin typeface="Times New Roman"/>
              <a:ea typeface="Times New Roman"/>
              <a:cs typeface="Times New Roman"/>
              <a:sym typeface="Times New Roman"/>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4" name="Shape 124"/>
        <p:cNvGrpSpPr/>
        <p:nvPr/>
      </p:nvGrpSpPr>
      <p:grpSpPr>
        <a:xfrm>
          <a:off x="0" y="0"/>
          <a:ext cx="0" cy="0"/>
          <a:chOff x="0" y="0"/>
          <a:chExt cx="0" cy="0"/>
        </a:xfrm>
      </p:grpSpPr>
      <p:sp>
        <p:nvSpPr>
          <p:cNvPr id="125" name="Google Shape;125;p23"/>
          <p:cNvSpPr txBox="1"/>
          <p:nvPr>
            <p:ph type="title"/>
          </p:nvPr>
        </p:nvSpPr>
        <p:spPr>
          <a:xfrm>
            <a:off x="324374"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Citations</a:t>
            </a:r>
            <a:r>
              <a:rPr lang="en"/>
              <a:t> </a:t>
            </a:r>
            <a:endParaRPr/>
          </a:p>
        </p:txBody>
      </p:sp>
      <p:sp>
        <p:nvSpPr>
          <p:cNvPr id="126" name="Google Shape;126;p23"/>
          <p:cNvSpPr txBox="1"/>
          <p:nvPr>
            <p:ph idx="1" type="body"/>
          </p:nvPr>
        </p:nvSpPr>
        <p:spPr>
          <a:xfrm>
            <a:off x="311700" y="1152475"/>
            <a:ext cx="8520600" cy="3416400"/>
          </a:xfrm>
          <a:prstGeom prst="rect">
            <a:avLst/>
          </a:prstGeom>
        </p:spPr>
        <p:txBody>
          <a:bodyPr anchorCtr="0" anchor="t" bIns="91425" lIns="91425" spcFirstLastPara="1" rIns="91425" wrap="square" tIns="91425">
            <a:normAutofit fontScale="25000" lnSpcReduction="20000"/>
          </a:bodyPr>
          <a:lstStyle/>
          <a:p>
            <a:pPr indent="0" lvl="0" marL="0" rtl="0" algn="l">
              <a:lnSpc>
                <a:spcPct val="200000"/>
              </a:lnSpc>
              <a:spcBef>
                <a:spcPts val="0"/>
              </a:spcBef>
              <a:spcAft>
                <a:spcPts val="0"/>
              </a:spcAft>
              <a:buClr>
                <a:schemeClr val="dk1"/>
              </a:buClr>
              <a:buSzPct val="91666"/>
              <a:buFont typeface="Arial"/>
              <a:buNone/>
            </a:pPr>
            <a:r>
              <a:rPr b="1" lang="en" sz="1200">
                <a:solidFill>
                  <a:schemeClr val="dk1"/>
                </a:solidFill>
                <a:latin typeface="Times New Roman"/>
                <a:ea typeface="Times New Roman"/>
                <a:cs typeface="Times New Roman"/>
                <a:sym typeface="Times New Roman"/>
              </a:rPr>
              <a:t> </a:t>
            </a:r>
            <a:endParaRPr b="1" sz="1200">
              <a:solidFill>
                <a:schemeClr val="dk1"/>
              </a:solidFill>
              <a:latin typeface="Times New Roman"/>
              <a:ea typeface="Times New Roman"/>
              <a:cs typeface="Times New Roman"/>
              <a:sym typeface="Times New Roman"/>
            </a:endParaRPr>
          </a:p>
          <a:p>
            <a:pPr indent="-457200" lvl="0" marL="457200" rtl="0" algn="l">
              <a:lnSpc>
                <a:spcPct val="200000"/>
              </a:lnSpc>
              <a:spcBef>
                <a:spcPts val="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Beck, Kristen M, et al. </a:t>
            </a:r>
            <a:r>
              <a:rPr i="1" lang="en" sz="3200">
                <a:solidFill>
                  <a:schemeClr val="dk1"/>
                </a:solidFill>
                <a:latin typeface="Times New Roman"/>
                <a:ea typeface="Times New Roman"/>
                <a:cs typeface="Times New Roman"/>
                <a:sym typeface="Times New Roman"/>
              </a:rPr>
              <a:t>Drivers of Change in a 7300-Year Holocene Diatom Record from the Hemi-Boreal Region of Ontario, Canada</a:t>
            </a:r>
            <a:r>
              <a:rPr lang="en" sz="3200">
                <a:solidFill>
                  <a:schemeClr val="dk1"/>
                </a:solidFill>
                <a:latin typeface="Times New Roman"/>
                <a:ea typeface="Times New Roman"/>
                <a:cs typeface="Times New Roman"/>
                <a:sym typeface="Times New Roman"/>
              </a:rPr>
              <a:t>. Vol. 11, no. 8, 17 Aug. 2016, pp. e0159937–e0159937, www.ncbi.nlm.nih.gov/pmc/articles/PMC4988699/, https://doi.org/10.1371/journal.pone.0159937. Accessed 23 May 2023.</a:t>
            </a:r>
            <a:endParaRPr sz="3200">
              <a:solidFill>
                <a:schemeClr val="dk1"/>
              </a:solidFill>
              <a:latin typeface="Times New Roman"/>
              <a:ea typeface="Times New Roman"/>
              <a:cs typeface="Times New Roman"/>
              <a:sym typeface="Times New Roman"/>
            </a:endParaRPr>
          </a:p>
          <a:p>
            <a:pPr indent="-457200" lvl="0" marL="457200" rtl="0" algn="l">
              <a:lnSpc>
                <a:spcPct val="200000"/>
              </a:lnSpc>
              <a:spcBef>
                <a:spcPts val="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BYJU'S. “What Is Eutrophication? - Definition, Classification, Causes, &amp; Effects.” </a:t>
            </a:r>
            <a:r>
              <a:rPr i="1" lang="en" sz="3200">
                <a:solidFill>
                  <a:schemeClr val="dk1"/>
                </a:solidFill>
                <a:latin typeface="Times New Roman"/>
                <a:ea typeface="Times New Roman"/>
                <a:cs typeface="Times New Roman"/>
                <a:sym typeface="Times New Roman"/>
              </a:rPr>
              <a:t>BYJUS</a:t>
            </a:r>
            <a:r>
              <a:rPr lang="en" sz="3200">
                <a:solidFill>
                  <a:schemeClr val="dk1"/>
                </a:solidFill>
                <a:latin typeface="Times New Roman"/>
                <a:ea typeface="Times New Roman"/>
                <a:cs typeface="Times New Roman"/>
                <a:sym typeface="Times New Roman"/>
              </a:rPr>
              <a:t>, byjus.com/chemistry/eutrophication/#:~:text=Eutrophication%20is%20the%20process%20in.</a:t>
            </a:r>
            <a:endParaRPr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Saros, J. E., Michel, T. J., Interlandi, S. J., &amp; Wolfe, A. P. (2001). Resource requirements of </a:t>
            </a:r>
            <a:endParaRPr i="1"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i="1" lang="en" sz="3200">
                <a:solidFill>
                  <a:schemeClr val="dk1"/>
                </a:solidFill>
                <a:latin typeface="Times New Roman"/>
                <a:ea typeface="Times New Roman"/>
                <a:cs typeface="Times New Roman"/>
                <a:sym typeface="Times New Roman"/>
              </a:rPr>
              <a:t>		asterionella formosa</a:t>
            </a:r>
            <a:r>
              <a:rPr lang="en" sz="3200">
                <a:solidFill>
                  <a:schemeClr val="dk1"/>
                </a:solidFill>
                <a:latin typeface="Times New Roman"/>
                <a:ea typeface="Times New Roman"/>
                <a:cs typeface="Times New Roman"/>
                <a:sym typeface="Times New Roman"/>
              </a:rPr>
              <a:t> and </a:t>
            </a:r>
            <a:r>
              <a:rPr i="1" lang="en" sz="3200">
                <a:solidFill>
                  <a:schemeClr val="dk1"/>
                </a:solidFill>
                <a:latin typeface="Times New Roman"/>
                <a:ea typeface="Times New Roman"/>
                <a:cs typeface="Times New Roman"/>
                <a:sym typeface="Times New Roman"/>
              </a:rPr>
              <a:t>fragilaria crotonensis</a:t>
            </a:r>
            <a:r>
              <a:rPr lang="en" sz="3200">
                <a:solidFill>
                  <a:schemeClr val="dk1"/>
                </a:solidFill>
                <a:latin typeface="Times New Roman"/>
                <a:ea typeface="Times New Roman"/>
                <a:cs typeface="Times New Roman"/>
                <a:sym typeface="Times New Roman"/>
              </a:rPr>
              <a:t> in oligotrophic alpine lakes: Implications </a:t>
            </a:r>
            <a:endParaRPr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		for </a:t>
            </a:r>
            <a:r>
              <a:rPr i="1" lang="en" sz="3200">
                <a:solidFill>
                  <a:schemeClr val="dk1"/>
                </a:solidFill>
                <a:latin typeface="Times New Roman"/>
                <a:ea typeface="Times New Roman"/>
                <a:cs typeface="Times New Roman"/>
                <a:sym typeface="Times New Roman"/>
              </a:rPr>
              <a:t>Aquatic Sciences</a:t>
            </a:r>
            <a:r>
              <a:rPr lang="en" sz="3200">
                <a:solidFill>
                  <a:schemeClr val="dk1"/>
                </a:solidFill>
                <a:latin typeface="Times New Roman"/>
                <a:ea typeface="Times New Roman"/>
                <a:cs typeface="Times New Roman"/>
                <a:sym typeface="Times New Roman"/>
              </a:rPr>
              <a:t>, </a:t>
            </a:r>
            <a:r>
              <a:rPr i="1" lang="en" sz="3200">
                <a:solidFill>
                  <a:schemeClr val="dk1"/>
                </a:solidFill>
                <a:latin typeface="Times New Roman"/>
                <a:ea typeface="Times New Roman"/>
                <a:cs typeface="Times New Roman"/>
                <a:sym typeface="Times New Roman"/>
              </a:rPr>
              <a:t>62</a:t>
            </a:r>
            <a:r>
              <a:rPr lang="en" sz="3200">
                <a:solidFill>
                  <a:schemeClr val="dk1"/>
                </a:solidFill>
                <a:latin typeface="Times New Roman"/>
                <a:ea typeface="Times New Roman"/>
                <a:cs typeface="Times New Roman"/>
                <a:sym typeface="Times New Roman"/>
              </a:rPr>
              <a:t>(7), 1681–1689. </a:t>
            </a:r>
            <a:r>
              <a:rPr lang="en" sz="3200" u="sng">
                <a:solidFill>
                  <a:srgbClr val="1155CC"/>
                </a:solidFill>
                <a:latin typeface="Times New Roman"/>
                <a:ea typeface="Times New Roman"/>
                <a:cs typeface="Times New Roman"/>
                <a:sym typeface="Times New Roman"/>
                <a:hlinkClick r:id="rId3">
                  <a:extLst>
                    <a:ext uri="{A12FA001-AC4F-418D-AE19-62706E023703}">
                      <ahyp:hlinkClr val="tx"/>
                    </a:ext>
                  </a:extLst>
                </a:hlinkClick>
              </a:rPr>
              <a:t>https://doi.org/10.1139/f05-077</a:t>
            </a:r>
            <a:endParaRPr sz="3200">
              <a:solidFill>
                <a:schemeClr val="dk1"/>
              </a:solidFill>
              <a:latin typeface="Times New Roman"/>
              <a:ea typeface="Times New Roman"/>
              <a:cs typeface="Times New Roman"/>
              <a:sym typeface="Times New Roman"/>
            </a:endParaRPr>
          </a:p>
          <a:p>
            <a:pPr indent="-12700" lvl="0" marL="482600" rtl="0" algn="l">
              <a:lnSpc>
                <a:spcPct val="200000"/>
              </a:lnSpc>
              <a:spcBef>
                <a:spcPts val="120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recent phytoplankton community reorganizations. </a:t>
            </a:r>
            <a:r>
              <a:rPr i="1" lang="en" sz="3200">
                <a:solidFill>
                  <a:schemeClr val="dk1"/>
                </a:solidFill>
                <a:latin typeface="Times New Roman"/>
                <a:ea typeface="Times New Roman"/>
                <a:cs typeface="Times New Roman"/>
                <a:sym typeface="Times New Roman"/>
              </a:rPr>
              <a:t>Canadian Journal of Fisheries and </a:t>
            </a:r>
            <a:endParaRPr i="1"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Stager, J. C., Harvey, L., &amp; Chimileski, S. (2020). Long-term cultural eutrophication in White </a:t>
            </a:r>
            <a:endParaRPr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lang="en" sz="3200">
                <a:solidFill>
                  <a:schemeClr val="dk1"/>
                </a:solidFill>
                <a:latin typeface="Times New Roman"/>
                <a:ea typeface="Times New Roman"/>
                <a:cs typeface="Times New Roman"/>
                <a:sym typeface="Times New Roman"/>
              </a:rPr>
              <a:t>		and Walden Ponds (Concord, Massachusetts, USA), Thoreau’s lakes of light. </a:t>
            </a:r>
            <a:r>
              <a:rPr i="1" lang="en" sz="3200">
                <a:solidFill>
                  <a:schemeClr val="dk1"/>
                </a:solidFill>
                <a:latin typeface="Times New Roman"/>
                <a:ea typeface="Times New Roman"/>
                <a:cs typeface="Times New Roman"/>
                <a:sym typeface="Times New Roman"/>
              </a:rPr>
              <a:t>Lake and </a:t>
            </a:r>
            <a:endParaRPr i="1" sz="3200">
              <a:solidFill>
                <a:schemeClr val="dk1"/>
              </a:solidFill>
              <a:latin typeface="Times New Roman"/>
              <a:ea typeface="Times New Roman"/>
              <a:cs typeface="Times New Roman"/>
              <a:sym typeface="Times New Roman"/>
            </a:endParaRPr>
          </a:p>
          <a:p>
            <a:pPr indent="-12700" lvl="0" marL="25400" rtl="0" algn="l">
              <a:lnSpc>
                <a:spcPct val="200000"/>
              </a:lnSpc>
              <a:spcBef>
                <a:spcPts val="1200"/>
              </a:spcBef>
              <a:spcAft>
                <a:spcPts val="0"/>
              </a:spcAft>
              <a:buClr>
                <a:schemeClr val="dk1"/>
              </a:buClr>
              <a:buSzPct val="34375"/>
              <a:buFont typeface="Arial"/>
              <a:buNone/>
            </a:pPr>
            <a:r>
              <a:rPr i="1" lang="en" sz="3200">
                <a:solidFill>
                  <a:schemeClr val="dk1"/>
                </a:solidFill>
                <a:latin typeface="Times New Roman"/>
                <a:ea typeface="Times New Roman"/>
                <a:cs typeface="Times New Roman"/>
                <a:sym typeface="Times New Roman"/>
              </a:rPr>
              <a:t>		Reservoir Management</a:t>
            </a:r>
            <a:r>
              <a:rPr lang="en" sz="3200">
                <a:solidFill>
                  <a:schemeClr val="dk1"/>
                </a:solidFill>
                <a:latin typeface="Times New Roman"/>
                <a:ea typeface="Times New Roman"/>
                <a:cs typeface="Times New Roman"/>
                <a:sym typeface="Times New Roman"/>
              </a:rPr>
              <a:t>, </a:t>
            </a:r>
            <a:r>
              <a:rPr i="1" lang="en" sz="3200">
                <a:solidFill>
                  <a:schemeClr val="dk1"/>
                </a:solidFill>
                <a:latin typeface="Times New Roman"/>
                <a:ea typeface="Times New Roman"/>
                <a:cs typeface="Times New Roman"/>
                <a:sym typeface="Times New Roman"/>
              </a:rPr>
              <a:t>37</a:t>
            </a:r>
            <a:r>
              <a:rPr lang="en" sz="3200">
                <a:solidFill>
                  <a:schemeClr val="dk1"/>
                </a:solidFill>
                <a:latin typeface="Times New Roman"/>
                <a:ea typeface="Times New Roman"/>
                <a:cs typeface="Times New Roman"/>
                <a:sym typeface="Times New Roman"/>
              </a:rPr>
              <a:t>(1), 2–18. </a:t>
            </a:r>
            <a:r>
              <a:rPr lang="en" sz="3200" u="sng">
                <a:solidFill>
                  <a:srgbClr val="1155CC"/>
                </a:solidFill>
                <a:latin typeface="Times New Roman"/>
                <a:ea typeface="Times New Roman"/>
                <a:cs typeface="Times New Roman"/>
                <a:sym typeface="Times New Roman"/>
                <a:hlinkClick r:id="rId4">
                  <a:extLst>
                    <a:ext uri="{A12FA001-AC4F-418D-AE19-62706E023703}">
                      <ahyp:hlinkClr val="tx"/>
                    </a:ext>
                  </a:extLst>
                </a:hlinkClick>
              </a:rPr>
              <a:t>https://doi.org/10.1080/10402381.2020.1839606</a:t>
            </a:r>
            <a:endParaRPr i="1" sz="3200">
              <a:solidFill>
                <a:schemeClr val="dk1"/>
              </a:solidFill>
              <a:latin typeface="Times New Roman"/>
              <a:ea typeface="Times New Roman"/>
              <a:cs typeface="Times New Roman"/>
              <a:sym typeface="Times New Roman"/>
            </a:endParaRPr>
          </a:p>
          <a:p>
            <a:pPr indent="0" lvl="0" marL="12700" rtl="0" algn="l">
              <a:lnSpc>
                <a:spcPct val="200000"/>
              </a:lnSpc>
              <a:spcBef>
                <a:spcPts val="1200"/>
              </a:spcBef>
              <a:spcAft>
                <a:spcPts val="0"/>
              </a:spcAft>
              <a:buClr>
                <a:schemeClr val="dk1"/>
              </a:buClr>
              <a:buSzPct val="91666"/>
              <a:buFont typeface="Arial"/>
              <a:buNone/>
            </a:pPr>
            <a:r>
              <a:t/>
            </a:r>
            <a:endParaRPr sz="1200">
              <a:solidFill>
                <a:schemeClr val="dk1"/>
              </a:solidFill>
              <a:latin typeface="Times New Roman"/>
              <a:ea typeface="Times New Roman"/>
              <a:cs typeface="Times New Roman"/>
              <a:sym typeface="Times New Roman"/>
            </a:endParaRPr>
          </a:p>
          <a:p>
            <a:pPr indent="0" lvl="0" marL="12700" rtl="0" algn="l">
              <a:lnSpc>
                <a:spcPct val="200000"/>
              </a:lnSpc>
              <a:spcBef>
                <a:spcPts val="0"/>
              </a:spcBef>
              <a:spcAft>
                <a:spcPts val="0"/>
              </a:spcAft>
              <a:buClr>
                <a:schemeClr val="dk1"/>
              </a:buClr>
              <a:buSzPct val="91666"/>
              <a:buFont typeface="Arial"/>
              <a:buNone/>
            </a:pPr>
            <a:r>
              <a:t/>
            </a:r>
            <a:endParaRPr sz="1200">
              <a:solidFill>
                <a:schemeClr val="dk1"/>
              </a:solidFill>
              <a:latin typeface="Times New Roman"/>
              <a:ea typeface="Times New Roman"/>
              <a:cs typeface="Times New Roman"/>
              <a:sym typeface="Times New Roman"/>
            </a:endParaRPr>
          </a:p>
          <a:p>
            <a:pPr indent="0" lvl="0" marL="0" rtl="0" algn="l">
              <a:lnSpc>
                <a:spcPct val="200000"/>
              </a:lnSpc>
              <a:spcBef>
                <a:spcPts val="1200"/>
              </a:spcBef>
              <a:spcAft>
                <a:spcPts val="0"/>
              </a:spcAft>
              <a:buClr>
                <a:schemeClr val="dk1"/>
              </a:buClr>
              <a:buSzPct val="91666"/>
              <a:buFont typeface="Arial"/>
              <a:buNone/>
            </a:pPr>
            <a:r>
              <a:t/>
            </a:r>
            <a:endParaRPr b="1" sz="1200">
              <a:solidFill>
                <a:schemeClr val="dk1"/>
              </a:solidFill>
              <a:latin typeface="Times New Roman"/>
              <a:ea typeface="Times New Roman"/>
              <a:cs typeface="Times New Roman"/>
              <a:sym typeface="Times New Roman"/>
            </a:endParaRPr>
          </a:p>
          <a:p>
            <a:pPr indent="0" lvl="0" marL="0" rtl="0" algn="l">
              <a:spcBef>
                <a:spcPts val="1200"/>
              </a:spcBef>
              <a:spcAft>
                <a:spcPts val="1200"/>
              </a:spcAft>
              <a:buNone/>
            </a:pPr>
            <a:r>
              <a:t/>
            </a:r>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9" name="Shape 59"/>
        <p:cNvGrpSpPr/>
        <p:nvPr/>
      </p:nvGrpSpPr>
      <p:grpSpPr>
        <a:xfrm>
          <a:off x="0" y="0"/>
          <a:ext cx="0" cy="0"/>
          <a:chOff x="0" y="0"/>
          <a:chExt cx="0" cy="0"/>
        </a:xfrm>
      </p:grpSpPr>
      <p:sp>
        <p:nvSpPr>
          <p:cNvPr id="60" name="Google Shape;60;p14"/>
          <p:cNvSpPr txBox="1"/>
          <p:nvPr/>
        </p:nvSpPr>
        <p:spPr>
          <a:xfrm>
            <a:off x="0" y="0"/>
            <a:ext cx="7300500" cy="5079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2100">
                <a:solidFill>
                  <a:schemeClr val="dk2"/>
                </a:solidFill>
              </a:rPr>
              <a:t>Research Questions</a:t>
            </a:r>
            <a:endParaRPr sz="2100">
              <a:solidFill>
                <a:schemeClr val="dk2"/>
              </a:solidFill>
            </a:endParaRPr>
          </a:p>
        </p:txBody>
      </p:sp>
      <p:sp>
        <p:nvSpPr>
          <p:cNvPr id="61" name="Google Shape;61;p14"/>
          <p:cNvSpPr txBox="1"/>
          <p:nvPr/>
        </p:nvSpPr>
        <p:spPr>
          <a:xfrm>
            <a:off x="802125" y="802800"/>
            <a:ext cx="7300500" cy="43407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Clr>
                <a:schemeClr val="dk1"/>
              </a:buClr>
              <a:buSzPts val="1100"/>
              <a:buFont typeface="Arial"/>
              <a:buNone/>
            </a:pPr>
            <a:r>
              <a:rPr lang="en" sz="1800">
                <a:solidFill>
                  <a:schemeClr val="dk1"/>
                </a:solidFill>
                <a:latin typeface="Times New Roman"/>
                <a:ea typeface="Times New Roman"/>
                <a:cs typeface="Times New Roman"/>
                <a:sym typeface="Times New Roman"/>
              </a:rPr>
              <a:t>Do different amounts of detergents affect the levels of oxygen in Spot and Ell Pond?</a:t>
            </a:r>
            <a:endParaRPr sz="18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t/>
            </a:r>
            <a:endParaRPr b="1" sz="18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rPr lang="en" sz="1800">
                <a:solidFill>
                  <a:schemeClr val="dk1"/>
                </a:solidFill>
                <a:latin typeface="Times New Roman"/>
                <a:ea typeface="Times New Roman"/>
                <a:cs typeface="Times New Roman"/>
                <a:sym typeface="Times New Roman"/>
              </a:rPr>
              <a:t>Do different amounts of fertilizer affect the levels of oxygen in Spot and Ell Pond?</a:t>
            </a:r>
            <a:endParaRPr sz="18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t/>
            </a:r>
            <a:endParaRPr sz="18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rPr lang="en" sz="1800">
                <a:solidFill>
                  <a:schemeClr val="dk1"/>
                </a:solidFill>
                <a:latin typeface="Times New Roman"/>
                <a:ea typeface="Times New Roman"/>
                <a:cs typeface="Times New Roman"/>
                <a:sym typeface="Times New Roman"/>
              </a:rPr>
              <a:t>How did ponds’ levels of oxygen relate to eutrophication?</a:t>
            </a:r>
            <a:endParaRPr sz="18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5" name="Shape 65"/>
        <p:cNvGrpSpPr/>
        <p:nvPr/>
      </p:nvGrpSpPr>
      <p:grpSpPr>
        <a:xfrm>
          <a:off x="0" y="0"/>
          <a:ext cx="0" cy="0"/>
          <a:chOff x="0" y="0"/>
          <a:chExt cx="0" cy="0"/>
        </a:xfrm>
      </p:grpSpPr>
      <p:sp>
        <p:nvSpPr>
          <p:cNvPr id="66" name="Google Shape;66;p15"/>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Abstract</a:t>
            </a:r>
            <a:endParaRPr/>
          </a:p>
        </p:txBody>
      </p:sp>
      <p:sp>
        <p:nvSpPr>
          <p:cNvPr id="67" name="Google Shape;67;p15"/>
          <p:cNvSpPr txBox="1"/>
          <p:nvPr>
            <p:ph idx="1" type="body"/>
          </p:nvPr>
        </p:nvSpPr>
        <p:spPr>
          <a:xfrm>
            <a:off x="196478" y="1230826"/>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Font typeface="Times New Roman"/>
              <a:buChar char="-"/>
            </a:pPr>
            <a:r>
              <a:rPr lang="en">
                <a:latin typeface="Times New Roman"/>
                <a:ea typeface="Times New Roman"/>
                <a:cs typeface="Times New Roman"/>
                <a:sym typeface="Times New Roman"/>
              </a:rPr>
              <a:t> </a:t>
            </a:r>
            <a:r>
              <a:rPr lang="en">
                <a:solidFill>
                  <a:schemeClr val="dk1"/>
                </a:solidFill>
                <a:latin typeface="Times New Roman"/>
                <a:ea typeface="Times New Roman"/>
                <a:cs typeface="Times New Roman"/>
                <a:sym typeface="Times New Roman"/>
              </a:rPr>
              <a:t>Eutrophication is overwhelmed with nutrients causing algae blooms and an increase in activity (BYJU’S). </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Spot and Ell pond are both local to Massachusetts</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The samples are mixed with </a:t>
            </a:r>
            <a:r>
              <a:rPr lang="en">
                <a:solidFill>
                  <a:schemeClr val="dk1"/>
                </a:solidFill>
                <a:latin typeface="Times New Roman"/>
                <a:ea typeface="Times New Roman"/>
                <a:cs typeface="Times New Roman"/>
                <a:sym typeface="Times New Roman"/>
              </a:rPr>
              <a:t>Miracle</a:t>
            </a:r>
            <a:r>
              <a:rPr lang="en">
                <a:solidFill>
                  <a:schemeClr val="dk1"/>
                </a:solidFill>
                <a:latin typeface="Times New Roman"/>
                <a:ea typeface="Times New Roman"/>
                <a:cs typeface="Times New Roman"/>
                <a:sym typeface="Times New Roman"/>
              </a:rPr>
              <a:t>-Gro which is high in nitrogen</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The samples are also mixed with borax</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The main part of of the </a:t>
            </a:r>
            <a:r>
              <a:rPr lang="en">
                <a:solidFill>
                  <a:schemeClr val="dk1"/>
                </a:solidFill>
                <a:latin typeface="Times New Roman"/>
                <a:ea typeface="Times New Roman"/>
                <a:cs typeface="Times New Roman"/>
                <a:sym typeface="Times New Roman"/>
              </a:rPr>
              <a:t>experiment</a:t>
            </a:r>
            <a:r>
              <a:rPr lang="en">
                <a:solidFill>
                  <a:schemeClr val="dk1"/>
                </a:solidFill>
                <a:latin typeface="Times New Roman"/>
                <a:ea typeface="Times New Roman"/>
                <a:cs typeface="Times New Roman"/>
                <a:sym typeface="Times New Roman"/>
              </a:rPr>
              <a:t> was using </a:t>
            </a:r>
            <a:r>
              <a:rPr lang="en">
                <a:solidFill>
                  <a:schemeClr val="dk1"/>
                </a:solidFill>
                <a:latin typeface="Times New Roman"/>
                <a:ea typeface="Times New Roman"/>
                <a:cs typeface="Times New Roman"/>
                <a:sym typeface="Times New Roman"/>
              </a:rPr>
              <a:t>titration</a:t>
            </a:r>
            <a:r>
              <a:rPr lang="en">
                <a:solidFill>
                  <a:schemeClr val="dk1"/>
                </a:solidFill>
                <a:latin typeface="Times New Roman"/>
                <a:ea typeface="Times New Roman"/>
                <a:cs typeface="Times New Roman"/>
                <a:sym typeface="Times New Roman"/>
              </a:rPr>
              <a:t> to </a:t>
            </a:r>
            <a:r>
              <a:rPr lang="en">
                <a:solidFill>
                  <a:schemeClr val="dk1"/>
                </a:solidFill>
                <a:latin typeface="Times New Roman"/>
                <a:ea typeface="Times New Roman"/>
                <a:cs typeface="Times New Roman"/>
                <a:sym typeface="Times New Roman"/>
              </a:rPr>
              <a:t>measure</a:t>
            </a:r>
            <a:r>
              <a:rPr lang="en">
                <a:solidFill>
                  <a:schemeClr val="dk1"/>
                </a:solidFill>
                <a:latin typeface="Times New Roman"/>
                <a:ea typeface="Times New Roman"/>
                <a:cs typeface="Times New Roman"/>
                <a:sym typeface="Times New Roman"/>
              </a:rPr>
              <a:t> DO levels</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Detergent levels showed </a:t>
            </a:r>
            <a:r>
              <a:rPr lang="en">
                <a:solidFill>
                  <a:schemeClr val="dk1"/>
                </a:solidFill>
                <a:latin typeface="Times New Roman"/>
                <a:ea typeface="Times New Roman"/>
                <a:cs typeface="Times New Roman"/>
                <a:sym typeface="Times New Roman"/>
              </a:rPr>
              <a:t>little</a:t>
            </a:r>
            <a:r>
              <a:rPr lang="en">
                <a:solidFill>
                  <a:schemeClr val="dk1"/>
                </a:solidFill>
                <a:latin typeface="Times New Roman"/>
                <a:ea typeface="Times New Roman"/>
                <a:cs typeface="Times New Roman"/>
                <a:sym typeface="Times New Roman"/>
              </a:rPr>
              <a:t> to no pattern</a:t>
            </a:r>
            <a:endParaRPr>
              <a:solidFill>
                <a:schemeClr val="dk1"/>
              </a:solidFill>
              <a:latin typeface="Times New Roman"/>
              <a:ea typeface="Times New Roman"/>
              <a:cs typeface="Times New Roman"/>
              <a:sym typeface="Times New Roman"/>
            </a:endParaRPr>
          </a:p>
          <a:p>
            <a:pPr indent="-342900" lvl="0" marL="457200" rtl="0" algn="l">
              <a:spcBef>
                <a:spcPts val="0"/>
              </a:spcBef>
              <a:spcAft>
                <a:spcPts val="0"/>
              </a:spcAft>
              <a:buClr>
                <a:schemeClr val="dk1"/>
              </a:buClr>
              <a:buSzPts val="1800"/>
              <a:buFont typeface="Times New Roman"/>
              <a:buChar char="-"/>
            </a:pPr>
            <a:r>
              <a:rPr lang="en">
                <a:solidFill>
                  <a:schemeClr val="dk1"/>
                </a:solidFill>
                <a:latin typeface="Times New Roman"/>
                <a:ea typeface="Times New Roman"/>
                <a:cs typeface="Times New Roman"/>
                <a:sym typeface="Times New Roman"/>
              </a:rPr>
              <a:t>Fertilizer</a:t>
            </a:r>
            <a:r>
              <a:rPr lang="en">
                <a:solidFill>
                  <a:schemeClr val="dk1"/>
                </a:solidFill>
                <a:latin typeface="Times New Roman"/>
                <a:ea typeface="Times New Roman"/>
                <a:cs typeface="Times New Roman"/>
                <a:sym typeface="Times New Roman"/>
              </a:rPr>
              <a:t> levels of </a:t>
            </a:r>
            <a:r>
              <a:rPr lang="en">
                <a:solidFill>
                  <a:schemeClr val="dk1"/>
                </a:solidFill>
                <a:latin typeface="Times New Roman"/>
                <a:ea typeface="Times New Roman"/>
                <a:cs typeface="Times New Roman"/>
                <a:sym typeface="Times New Roman"/>
              </a:rPr>
              <a:t>nitrogen</a:t>
            </a:r>
            <a:r>
              <a:rPr lang="en">
                <a:solidFill>
                  <a:schemeClr val="dk1"/>
                </a:solidFill>
                <a:latin typeface="Times New Roman"/>
                <a:ea typeface="Times New Roman"/>
                <a:cs typeface="Times New Roman"/>
                <a:sym typeface="Times New Roman"/>
              </a:rPr>
              <a:t> </a:t>
            </a:r>
            <a:r>
              <a:rPr lang="en">
                <a:solidFill>
                  <a:schemeClr val="dk1"/>
                </a:solidFill>
                <a:latin typeface="Times New Roman"/>
                <a:ea typeface="Times New Roman"/>
                <a:cs typeface="Times New Roman"/>
                <a:sym typeface="Times New Roman"/>
              </a:rPr>
              <a:t>affected</a:t>
            </a:r>
            <a:r>
              <a:rPr lang="en">
                <a:solidFill>
                  <a:schemeClr val="dk1"/>
                </a:solidFill>
                <a:latin typeface="Times New Roman"/>
                <a:ea typeface="Times New Roman"/>
                <a:cs typeface="Times New Roman"/>
                <a:sym typeface="Times New Roman"/>
              </a:rPr>
              <a:t> eutrophication giving a more </a:t>
            </a:r>
            <a:r>
              <a:rPr lang="en">
                <a:solidFill>
                  <a:schemeClr val="dk1"/>
                </a:solidFill>
                <a:latin typeface="Times New Roman"/>
                <a:ea typeface="Times New Roman"/>
                <a:cs typeface="Times New Roman"/>
                <a:sym typeface="Times New Roman"/>
              </a:rPr>
              <a:t>noticeable</a:t>
            </a:r>
            <a:r>
              <a:rPr lang="en">
                <a:solidFill>
                  <a:schemeClr val="dk1"/>
                </a:solidFill>
                <a:latin typeface="Times New Roman"/>
                <a:ea typeface="Times New Roman"/>
                <a:cs typeface="Times New Roman"/>
                <a:sym typeface="Times New Roman"/>
              </a:rPr>
              <a:t> pattern</a:t>
            </a:r>
            <a:endParaRPr>
              <a:solidFill>
                <a:schemeClr val="dk1"/>
              </a:solidFill>
              <a:latin typeface="Times New Roman"/>
              <a:ea typeface="Times New Roman"/>
              <a:cs typeface="Times New Roman"/>
              <a:sym typeface="Times New Roman"/>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1" name="Shape 71"/>
        <p:cNvGrpSpPr/>
        <p:nvPr/>
      </p:nvGrpSpPr>
      <p:grpSpPr>
        <a:xfrm>
          <a:off x="0" y="0"/>
          <a:ext cx="0" cy="0"/>
          <a:chOff x="0" y="0"/>
          <a:chExt cx="0" cy="0"/>
        </a:xfrm>
      </p:grpSpPr>
      <p:sp>
        <p:nvSpPr>
          <p:cNvPr id="72" name="Google Shape;72;p16"/>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Introduction</a:t>
            </a:r>
            <a:endParaRPr/>
          </a:p>
        </p:txBody>
      </p:sp>
      <p:pic>
        <p:nvPicPr>
          <p:cNvPr id="73" name="Google Shape;73;p16"/>
          <p:cNvPicPr preferRelativeResize="0"/>
          <p:nvPr/>
        </p:nvPicPr>
        <p:blipFill>
          <a:blip r:embed="rId3">
            <a:alphaModFix/>
          </a:blip>
          <a:stretch>
            <a:fillRect/>
          </a:stretch>
        </p:blipFill>
        <p:spPr>
          <a:xfrm>
            <a:off x="7190146" y="299577"/>
            <a:ext cx="1843250" cy="1843250"/>
          </a:xfrm>
          <a:prstGeom prst="rect">
            <a:avLst/>
          </a:prstGeom>
          <a:noFill/>
          <a:ln>
            <a:noFill/>
          </a:ln>
        </p:spPr>
      </p:pic>
      <p:sp>
        <p:nvSpPr>
          <p:cNvPr id="74" name="Google Shape;74;p16"/>
          <p:cNvSpPr txBox="1"/>
          <p:nvPr/>
        </p:nvSpPr>
        <p:spPr>
          <a:xfrm>
            <a:off x="921774" y="2145890"/>
            <a:ext cx="73005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t/>
            </a:r>
            <a:endParaRPr sz="1800">
              <a:solidFill>
                <a:schemeClr val="dk2"/>
              </a:solidFill>
            </a:endParaRPr>
          </a:p>
        </p:txBody>
      </p:sp>
      <p:sp>
        <p:nvSpPr>
          <p:cNvPr id="75" name="Google Shape;75;p16"/>
          <p:cNvSpPr txBox="1"/>
          <p:nvPr/>
        </p:nvSpPr>
        <p:spPr>
          <a:xfrm>
            <a:off x="-1" y="1735701"/>
            <a:ext cx="7300500" cy="1858500"/>
          </a:xfrm>
          <a:prstGeom prst="rect">
            <a:avLst/>
          </a:prstGeom>
          <a:noFill/>
          <a:ln>
            <a:noFill/>
          </a:ln>
        </p:spPr>
        <p:txBody>
          <a:bodyPr anchorCtr="0" anchor="t" bIns="91425" lIns="91425" spcFirstLastPara="1" rIns="91425" wrap="square" tIns="91425">
            <a:spAutoFit/>
          </a:bodyPr>
          <a:lstStyle/>
          <a:p>
            <a:pPr indent="-342900" lvl="0" marL="457200" rtl="0" algn="l">
              <a:lnSpc>
                <a:spcPct val="100000"/>
              </a:lnSpc>
              <a:spcBef>
                <a:spcPts val="0"/>
              </a:spcBef>
              <a:spcAft>
                <a:spcPts val="0"/>
              </a:spcAft>
              <a:buSzPts val="1800"/>
              <a:buFont typeface="Times New Roman"/>
              <a:buChar char="-"/>
            </a:pPr>
            <a:r>
              <a:rPr lang="en" sz="1800">
                <a:latin typeface="Times New Roman"/>
                <a:ea typeface="Times New Roman"/>
                <a:cs typeface="Times New Roman"/>
                <a:sym typeface="Times New Roman"/>
              </a:rPr>
              <a:t>Both Spot and Ell pond have different levels of DO but both have algae blooms</a:t>
            </a:r>
            <a:endParaRPr sz="1800">
              <a:latin typeface="Times New Roman"/>
              <a:ea typeface="Times New Roman"/>
              <a:cs typeface="Times New Roman"/>
              <a:sym typeface="Times New Roman"/>
            </a:endParaRPr>
          </a:p>
          <a:p>
            <a:pPr indent="-342900" lvl="0" marL="457200" rtl="0" algn="l">
              <a:lnSpc>
                <a:spcPct val="100000"/>
              </a:lnSpc>
              <a:spcBef>
                <a:spcPts val="0"/>
              </a:spcBef>
              <a:spcAft>
                <a:spcPts val="0"/>
              </a:spcAft>
              <a:buSzPts val="1800"/>
              <a:buFont typeface="Times New Roman"/>
              <a:buChar char="-"/>
            </a:pPr>
            <a:r>
              <a:rPr lang="en" sz="1800">
                <a:latin typeface="Times New Roman"/>
                <a:ea typeface="Times New Roman"/>
                <a:cs typeface="Times New Roman"/>
                <a:sym typeface="Times New Roman"/>
              </a:rPr>
              <a:t>Ell Pond has a history of pollutants and invasive species</a:t>
            </a:r>
            <a:endParaRPr sz="1800">
              <a:latin typeface="Times New Roman"/>
              <a:ea typeface="Times New Roman"/>
              <a:cs typeface="Times New Roman"/>
              <a:sym typeface="Times New Roman"/>
            </a:endParaRPr>
          </a:p>
          <a:p>
            <a:pPr indent="-342900" lvl="0" marL="457200" rtl="0" algn="l">
              <a:lnSpc>
                <a:spcPct val="100000"/>
              </a:lnSpc>
              <a:spcBef>
                <a:spcPts val="0"/>
              </a:spcBef>
              <a:spcAft>
                <a:spcPts val="0"/>
              </a:spcAft>
              <a:buSzPts val="1800"/>
              <a:buFont typeface="Times New Roman"/>
              <a:buChar char="-"/>
            </a:pPr>
            <a:r>
              <a:rPr lang="en" sz="1800">
                <a:latin typeface="Times New Roman"/>
                <a:ea typeface="Times New Roman"/>
                <a:cs typeface="Times New Roman"/>
                <a:sym typeface="Times New Roman"/>
              </a:rPr>
              <a:t>Spot Pond is part of the middlesex reservation so is protected</a:t>
            </a:r>
            <a:endParaRPr sz="1800">
              <a:latin typeface="Times New Roman"/>
              <a:ea typeface="Times New Roman"/>
              <a:cs typeface="Times New Roman"/>
              <a:sym typeface="Times New Roman"/>
            </a:endParaRPr>
          </a:p>
          <a:p>
            <a:pPr indent="-342900" lvl="0" marL="457200" rtl="0" algn="l">
              <a:lnSpc>
                <a:spcPct val="100000"/>
              </a:lnSpc>
              <a:spcBef>
                <a:spcPts val="0"/>
              </a:spcBef>
              <a:spcAft>
                <a:spcPts val="0"/>
              </a:spcAft>
              <a:buClr>
                <a:schemeClr val="dk2"/>
              </a:buClr>
              <a:buSzPts val="1800"/>
              <a:buChar char="-"/>
            </a:pPr>
            <a:r>
              <a:rPr lang="en" sz="1800">
                <a:solidFill>
                  <a:schemeClr val="dk1"/>
                </a:solidFill>
                <a:latin typeface="Times New Roman"/>
                <a:ea typeface="Times New Roman"/>
                <a:cs typeface="Times New Roman"/>
                <a:sym typeface="Times New Roman"/>
              </a:rPr>
              <a:t>The reason eutrophication is a problem is because the oxygen levels go down which damages productivity. </a:t>
            </a:r>
            <a:endParaRPr sz="1800">
              <a:solidFill>
                <a:schemeClr val="dk2"/>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9" name="Shape 79"/>
        <p:cNvGrpSpPr/>
        <p:nvPr/>
      </p:nvGrpSpPr>
      <p:grpSpPr>
        <a:xfrm>
          <a:off x="0" y="0"/>
          <a:ext cx="0" cy="0"/>
          <a:chOff x="0" y="0"/>
          <a:chExt cx="0" cy="0"/>
        </a:xfrm>
      </p:grpSpPr>
      <p:sp>
        <p:nvSpPr>
          <p:cNvPr id="80" name="Google Shape;80;p17"/>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Maps</a:t>
            </a:r>
            <a:endParaRPr/>
          </a:p>
        </p:txBody>
      </p:sp>
      <p:pic>
        <p:nvPicPr>
          <p:cNvPr id="81" name="Google Shape;81;p17"/>
          <p:cNvPicPr preferRelativeResize="0"/>
          <p:nvPr/>
        </p:nvPicPr>
        <p:blipFill>
          <a:blip r:embed="rId3">
            <a:alphaModFix/>
          </a:blip>
          <a:stretch>
            <a:fillRect/>
          </a:stretch>
        </p:blipFill>
        <p:spPr>
          <a:xfrm>
            <a:off x="-10" y="1354480"/>
            <a:ext cx="3497826" cy="2331876"/>
          </a:xfrm>
          <a:prstGeom prst="rect">
            <a:avLst/>
          </a:prstGeom>
          <a:noFill/>
          <a:ln>
            <a:noFill/>
          </a:ln>
        </p:spPr>
      </p:pic>
      <p:pic>
        <p:nvPicPr>
          <p:cNvPr id="82" name="Google Shape;82;p17"/>
          <p:cNvPicPr preferRelativeResize="0"/>
          <p:nvPr/>
        </p:nvPicPr>
        <p:blipFill>
          <a:blip r:embed="rId4">
            <a:alphaModFix/>
          </a:blip>
          <a:stretch>
            <a:fillRect/>
          </a:stretch>
        </p:blipFill>
        <p:spPr>
          <a:xfrm>
            <a:off x="7340703" y="1249003"/>
            <a:ext cx="1387600" cy="2262950"/>
          </a:xfrm>
          <a:prstGeom prst="rect">
            <a:avLst/>
          </a:prstGeom>
          <a:noFill/>
          <a:ln>
            <a:noFill/>
          </a:ln>
        </p:spPr>
      </p:pic>
      <p:sp>
        <p:nvSpPr>
          <p:cNvPr id="83" name="Google Shape;83;p17"/>
          <p:cNvSpPr txBox="1"/>
          <p:nvPr/>
        </p:nvSpPr>
        <p:spPr>
          <a:xfrm>
            <a:off x="-55307" y="3755806"/>
            <a:ext cx="4032600" cy="19395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Image 1. Map of Ell Pond</a:t>
            </a:r>
            <a:endParaRPr sz="12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Ell Pond is located in the middle of a town, surrounded by much industrialization. The pond is surrounded by invasive animals and plants. Runoff is normal for the pond.</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800">
              <a:solidFill>
                <a:schemeClr val="dk2"/>
              </a:solidFill>
            </a:endParaRPr>
          </a:p>
        </p:txBody>
      </p:sp>
      <p:sp>
        <p:nvSpPr>
          <p:cNvPr id="84" name="Google Shape;84;p17"/>
          <p:cNvSpPr txBox="1"/>
          <p:nvPr/>
        </p:nvSpPr>
        <p:spPr>
          <a:xfrm>
            <a:off x="4673401" y="3157585"/>
            <a:ext cx="4470600" cy="1939500"/>
          </a:xfrm>
          <a:prstGeom prst="rect">
            <a:avLst/>
          </a:prstGeom>
          <a:noFill/>
          <a:ln>
            <a:noFill/>
          </a:ln>
        </p:spPr>
        <p:txBody>
          <a:bodyPr anchorCtr="0" anchor="t" bIns="91425" lIns="91425" spcFirstLastPara="1" rIns="91425" wrap="square" tIns="91425">
            <a:spAutoFit/>
          </a:bodyPr>
          <a:lstStyle/>
          <a:p>
            <a:pPr indent="0" lvl="0" marL="0" rtl="0" algn="l">
              <a:lnSpc>
                <a:spcPct val="20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Image 2. Map of Spot Pond</a:t>
            </a:r>
            <a:endParaRPr sz="1200">
              <a:solidFill>
                <a:schemeClr val="dk1"/>
              </a:solidFill>
              <a:latin typeface="Times New Roman"/>
              <a:ea typeface="Times New Roman"/>
              <a:cs typeface="Times New Roman"/>
              <a:sym typeface="Times New Roman"/>
            </a:endParaRPr>
          </a:p>
          <a:p>
            <a:pPr indent="0" lvl="0" marL="0" rtl="0" algn="l">
              <a:lnSpc>
                <a:spcPct val="200000"/>
              </a:lnSpc>
              <a:spcBef>
                <a:spcPts val="0"/>
              </a:spcBef>
              <a:spcAft>
                <a:spcPts val="0"/>
              </a:spcAft>
              <a:buClr>
                <a:schemeClr val="dk1"/>
              </a:buClr>
              <a:buSzPts val="1100"/>
              <a:buFont typeface="Arial"/>
              <a:buNone/>
            </a:pPr>
            <a:r>
              <a:rPr lang="en" sz="1200">
                <a:solidFill>
                  <a:schemeClr val="dk1"/>
                </a:solidFill>
                <a:latin typeface="Times New Roman"/>
                <a:ea typeface="Times New Roman"/>
                <a:cs typeface="Times New Roman"/>
                <a:sym typeface="Times New Roman"/>
              </a:rPr>
              <a:t>Spot Pond is part of the Middlesex Reservation in Stoneham leaving it protected. The pond is home to many fish and other wildlife, both in and surrounding the pond. Little to no runoff enters the pond</a:t>
            </a:r>
            <a:endParaRPr sz="1200">
              <a:solidFill>
                <a:schemeClr val="dk1"/>
              </a:solidFill>
              <a:latin typeface="Times New Roman"/>
              <a:ea typeface="Times New Roman"/>
              <a:cs typeface="Times New Roman"/>
              <a:sym typeface="Times New Roman"/>
            </a:endParaRPr>
          </a:p>
          <a:p>
            <a:pPr indent="0" lvl="0" marL="0" rtl="0" algn="l">
              <a:spcBef>
                <a:spcPts val="0"/>
              </a:spcBef>
              <a:spcAft>
                <a:spcPts val="0"/>
              </a:spcAft>
              <a:buNone/>
            </a:pPr>
            <a:r>
              <a:t/>
            </a:r>
            <a:endParaRPr sz="1800">
              <a:solidFill>
                <a:schemeClr val="dk2"/>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Results</a:t>
            </a:r>
            <a:endParaRPr/>
          </a:p>
        </p:txBody>
      </p:sp>
      <p:sp>
        <p:nvSpPr>
          <p:cNvPr id="90" name="Google Shape;90;p18"/>
          <p:cNvSpPr txBox="1"/>
          <p:nvPr>
            <p:ph idx="1" type="body"/>
          </p:nvPr>
        </p:nvSpPr>
        <p:spPr>
          <a:xfrm>
            <a:off x="311695" y="1516320"/>
            <a:ext cx="8520600" cy="34428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detergent and borax were chosen </a:t>
            </a:r>
            <a:r>
              <a:rPr lang="en">
                <a:solidFill>
                  <a:srgbClr val="000000"/>
                </a:solidFill>
                <a:latin typeface="Times New Roman"/>
                <a:ea typeface="Times New Roman"/>
                <a:cs typeface="Times New Roman"/>
                <a:sym typeface="Times New Roman"/>
              </a:rPr>
              <a:t>because</a:t>
            </a:r>
            <a:r>
              <a:rPr lang="en">
                <a:solidFill>
                  <a:srgbClr val="000000"/>
                </a:solidFill>
                <a:latin typeface="Times New Roman"/>
                <a:ea typeface="Times New Roman"/>
                <a:cs typeface="Times New Roman"/>
                <a:sym typeface="Times New Roman"/>
              </a:rPr>
              <a:t> they have </a:t>
            </a:r>
            <a:r>
              <a:rPr lang="en">
                <a:solidFill>
                  <a:srgbClr val="000000"/>
                </a:solidFill>
                <a:latin typeface="Times New Roman"/>
                <a:ea typeface="Times New Roman"/>
                <a:cs typeface="Times New Roman"/>
                <a:sym typeface="Times New Roman"/>
              </a:rPr>
              <a:t>nutrients</a:t>
            </a:r>
            <a:r>
              <a:rPr lang="en">
                <a:solidFill>
                  <a:srgbClr val="000000"/>
                </a:solidFill>
                <a:latin typeface="Times New Roman"/>
                <a:ea typeface="Times New Roman"/>
                <a:cs typeface="Times New Roman"/>
                <a:sym typeface="Times New Roman"/>
              </a:rPr>
              <a:t> that affect eutrophication</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Spot Pond had more varied results</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The level of detergent had little effect on the DO</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Commonly the 1 tsp of </a:t>
            </a:r>
            <a:r>
              <a:rPr lang="en">
                <a:solidFill>
                  <a:srgbClr val="000000"/>
                </a:solidFill>
                <a:latin typeface="Times New Roman"/>
                <a:ea typeface="Times New Roman"/>
                <a:cs typeface="Times New Roman"/>
                <a:sym typeface="Times New Roman"/>
              </a:rPr>
              <a:t>fertilizer</a:t>
            </a:r>
            <a:r>
              <a:rPr lang="en">
                <a:solidFill>
                  <a:srgbClr val="000000"/>
                </a:solidFill>
                <a:latin typeface="Times New Roman"/>
                <a:ea typeface="Times New Roman"/>
                <a:cs typeface="Times New Roman"/>
                <a:sym typeface="Times New Roman"/>
              </a:rPr>
              <a:t> wet above the measurable limit</a:t>
            </a:r>
            <a:endParaRPr>
              <a:solidFill>
                <a:srgbClr val="000000"/>
              </a:solidFill>
              <a:latin typeface="Times New Roman"/>
              <a:ea typeface="Times New Roman"/>
              <a:cs typeface="Times New Roman"/>
              <a:sym typeface="Times New Roman"/>
            </a:endParaRPr>
          </a:p>
          <a:p>
            <a:pPr indent="-304800" lvl="0" marL="457200" rtl="0" algn="l">
              <a:spcBef>
                <a:spcPts val="0"/>
              </a:spcBef>
              <a:spcAft>
                <a:spcPts val="0"/>
              </a:spcAft>
              <a:buSzPts val="1200"/>
              <a:buFont typeface="Times New Roman"/>
              <a:buChar char="-"/>
            </a:pPr>
            <a:r>
              <a:t/>
            </a:r>
            <a:endParaRPr sz="1200">
              <a:latin typeface="Times New Roman"/>
              <a:ea typeface="Times New Roman"/>
              <a:cs typeface="Times New Roman"/>
              <a:sym typeface="Times New Roman"/>
            </a:endParaRPr>
          </a:p>
        </p:txBody>
      </p:sp>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4" name="Shape 94"/>
        <p:cNvGrpSpPr/>
        <p:nvPr/>
      </p:nvGrpSpPr>
      <p:grpSpPr>
        <a:xfrm>
          <a:off x="0" y="0"/>
          <a:ext cx="0" cy="0"/>
          <a:chOff x="0" y="0"/>
          <a:chExt cx="0" cy="0"/>
        </a:xfrm>
      </p:grpSpPr>
      <p:sp>
        <p:nvSpPr>
          <p:cNvPr id="95" name="Google Shape;95;p19"/>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Graphs</a:t>
            </a:r>
            <a:endParaRPr/>
          </a:p>
        </p:txBody>
      </p:sp>
      <p:pic>
        <p:nvPicPr>
          <p:cNvPr id="96" name="Google Shape;96;p19"/>
          <p:cNvPicPr preferRelativeResize="0"/>
          <p:nvPr/>
        </p:nvPicPr>
        <p:blipFill>
          <a:blip r:embed="rId3">
            <a:alphaModFix/>
          </a:blip>
          <a:stretch>
            <a:fillRect/>
          </a:stretch>
        </p:blipFill>
        <p:spPr>
          <a:xfrm>
            <a:off x="5940382" y="1131701"/>
            <a:ext cx="3203617" cy="2066850"/>
          </a:xfrm>
          <a:prstGeom prst="rect">
            <a:avLst/>
          </a:prstGeom>
          <a:noFill/>
          <a:ln>
            <a:noFill/>
          </a:ln>
        </p:spPr>
      </p:pic>
      <p:pic>
        <p:nvPicPr>
          <p:cNvPr id="97" name="Google Shape;97;p19"/>
          <p:cNvPicPr preferRelativeResize="0"/>
          <p:nvPr/>
        </p:nvPicPr>
        <p:blipFill>
          <a:blip r:embed="rId4">
            <a:alphaModFix/>
          </a:blip>
          <a:stretch>
            <a:fillRect/>
          </a:stretch>
        </p:blipFill>
        <p:spPr>
          <a:xfrm>
            <a:off x="-5" y="1282881"/>
            <a:ext cx="3267440" cy="1915675"/>
          </a:xfrm>
          <a:prstGeom prst="rect">
            <a:avLst/>
          </a:prstGeom>
          <a:noFill/>
          <a:ln>
            <a:noFill/>
          </a:ln>
        </p:spPr>
      </p:pic>
      <p:sp>
        <p:nvSpPr>
          <p:cNvPr id="98" name="Google Shape;98;p19"/>
          <p:cNvSpPr txBox="1"/>
          <p:nvPr/>
        </p:nvSpPr>
        <p:spPr>
          <a:xfrm>
            <a:off x="-6" y="3198540"/>
            <a:ext cx="73005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Spot Ponds </a:t>
            </a:r>
            <a:r>
              <a:rPr lang="en" sz="1800">
                <a:solidFill>
                  <a:schemeClr val="dk2"/>
                </a:solidFill>
              </a:rPr>
              <a:t>fertilizer</a:t>
            </a:r>
            <a:r>
              <a:rPr lang="en" sz="1800">
                <a:solidFill>
                  <a:schemeClr val="dk2"/>
                </a:solidFill>
              </a:rPr>
              <a:t> DO levels</a:t>
            </a:r>
            <a:endParaRPr sz="1800">
              <a:solidFill>
                <a:schemeClr val="dk2"/>
              </a:solidFill>
            </a:endParaRPr>
          </a:p>
        </p:txBody>
      </p:sp>
      <p:sp>
        <p:nvSpPr>
          <p:cNvPr id="99" name="Google Shape;99;p19"/>
          <p:cNvSpPr txBox="1"/>
          <p:nvPr/>
        </p:nvSpPr>
        <p:spPr>
          <a:xfrm>
            <a:off x="5640801" y="3198550"/>
            <a:ext cx="73005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Spot Ponds detergent  DO levels</a:t>
            </a:r>
            <a:endParaRPr sz="1800">
              <a:solidFill>
                <a:schemeClr val="dk2"/>
              </a:solidFill>
            </a:endParaRPr>
          </a:p>
        </p:txBody>
      </p:sp>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3" name="Shape 103"/>
        <p:cNvGrpSpPr/>
        <p:nvPr/>
      </p:nvGrpSpPr>
      <p:grpSpPr>
        <a:xfrm>
          <a:off x="0" y="0"/>
          <a:ext cx="0" cy="0"/>
          <a:chOff x="0" y="0"/>
          <a:chExt cx="0" cy="0"/>
        </a:xfrm>
      </p:grpSpPr>
      <p:sp>
        <p:nvSpPr>
          <p:cNvPr id="104" name="Google Shape;104;p20"/>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Ell </a:t>
            </a:r>
            <a:r>
              <a:rPr lang="en"/>
              <a:t>Pond</a:t>
            </a:r>
            <a:r>
              <a:rPr lang="en"/>
              <a:t> Charts</a:t>
            </a:r>
            <a:endParaRPr/>
          </a:p>
        </p:txBody>
      </p:sp>
      <p:pic>
        <p:nvPicPr>
          <p:cNvPr id="105" name="Google Shape;105;p20"/>
          <p:cNvPicPr preferRelativeResize="0"/>
          <p:nvPr/>
        </p:nvPicPr>
        <p:blipFill>
          <a:blip r:embed="rId3">
            <a:alphaModFix/>
          </a:blip>
          <a:stretch>
            <a:fillRect/>
          </a:stretch>
        </p:blipFill>
        <p:spPr>
          <a:xfrm>
            <a:off x="69135" y="1613550"/>
            <a:ext cx="3097150" cy="1916400"/>
          </a:xfrm>
          <a:prstGeom prst="rect">
            <a:avLst/>
          </a:prstGeom>
          <a:noFill/>
          <a:ln>
            <a:noFill/>
          </a:ln>
        </p:spPr>
      </p:pic>
      <p:pic>
        <p:nvPicPr>
          <p:cNvPr id="106" name="Google Shape;106;p20"/>
          <p:cNvPicPr preferRelativeResize="0"/>
          <p:nvPr/>
        </p:nvPicPr>
        <p:blipFill>
          <a:blip r:embed="rId4">
            <a:alphaModFix/>
          </a:blip>
          <a:stretch>
            <a:fillRect/>
          </a:stretch>
        </p:blipFill>
        <p:spPr>
          <a:xfrm>
            <a:off x="5935075" y="1448804"/>
            <a:ext cx="3208925" cy="1984800"/>
          </a:xfrm>
          <a:prstGeom prst="rect">
            <a:avLst/>
          </a:prstGeom>
          <a:noFill/>
          <a:ln>
            <a:noFill/>
          </a:ln>
        </p:spPr>
      </p:pic>
      <p:sp>
        <p:nvSpPr>
          <p:cNvPr id="107" name="Google Shape;107;p20"/>
          <p:cNvSpPr txBox="1"/>
          <p:nvPr/>
        </p:nvSpPr>
        <p:spPr>
          <a:xfrm>
            <a:off x="-1" y="3529940"/>
            <a:ext cx="73005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Ell Ponds detergent DO levels</a:t>
            </a:r>
            <a:endParaRPr sz="1800">
              <a:solidFill>
                <a:schemeClr val="dk2"/>
              </a:solidFill>
            </a:endParaRPr>
          </a:p>
        </p:txBody>
      </p:sp>
      <p:sp>
        <p:nvSpPr>
          <p:cNvPr id="108" name="Google Shape;108;p20"/>
          <p:cNvSpPr txBox="1"/>
          <p:nvPr/>
        </p:nvSpPr>
        <p:spPr>
          <a:xfrm>
            <a:off x="5935077" y="3433590"/>
            <a:ext cx="7300500" cy="4638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 sz="1800">
                <a:solidFill>
                  <a:schemeClr val="dk2"/>
                </a:solidFill>
              </a:rPr>
              <a:t>Ell POnds </a:t>
            </a:r>
            <a:r>
              <a:rPr lang="en" sz="1800">
                <a:solidFill>
                  <a:schemeClr val="dk2"/>
                </a:solidFill>
              </a:rPr>
              <a:t>fertilizer</a:t>
            </a:r>
            <a:r>
              <a:rPr lang="en" sz="1800">
                <a:solidFill>
                  <a:schemeClr val="dk2"/>
                </a:solidFill>
              </a:rPr>
              <a:t> DO levels</a:t>
            </a:r>
            <a:endParaRPr sz="1800">
              <a:solidFill>
                <a:schemeClr val="dk2"/>
              </a:solidFill>
            </a:endParaRPr>
          </a:p>
        </p:txBody>
      </p:sp>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2" name="Shape 112"/>
        <p:cNvGrpSpPr/>
        <p:nvPr/>
      </p:nvGrpSpPr>
      <p:grpSpPr>
        <a:xfrm>
          <a:off x="0" y="0"/>
          <a:ext cx="0" cy="0"/>
          <a:chOff x="0" y="0"/>
          <a:chExt cx="0" cy="0"/>
        </a:xfrm>
      </p:grpSpPr>
      <p:sp>
        <p:nvSpPr>
          <p:cNvPr id="113" name="Google Shape;113;p21"/>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lang="en"/>
              <a:t>Discussion</a:t>
            </a:r>
            <a:endParaRPr/>
          </a:p>
        </p:txBody>
      </p:sp>
      <p:sp>
        <p:nvSpPr>
          <p:cNvPr id="114" name="Google Shape;114;p21"/>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Both ponds are </a:t>
            </a:r>
            <a:r>
              <a:rPr lang="en">
                <a:solidFill>
                  <a:srgbClr val="000000"/>
                </a:solidFill>
                <a:latin typeface="Times New Roman"/>
                <a:ea typeface="Times New Roman"/>
                <a:cs typeface="Times New Roman"/>
                <a:sym typeface="Times New Roman"/>
              </a:rPr>
              <a:t>located</a:t>
            </a:r>
            <a:r>
              <a:rPr lang="en">
                <a:solidFill>
                  <a:srgbClr val="000000"/>
                </a:solidFill>
                <a:latin typeface="Times New Roman"/>
                <a:ea typeface="Times New Roman"/>
                <a:cs typeface="Times New Roman"/>
                <a:sym typeface="Times New Roman"/>
              </a:rPr>
              <a:t> in Middlesex County Massachusetts</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The ponds were originally </a:t>
            </a:r>
            <a:r>
              <a:rPr lang="en">
                <a:solidFill>
                  <a:srgbClr val="000000"/>
                </a:solidFill>
                <a:latin typeface="Times New Roman"/>
                <a:ea typeface="Times New Roman"/>
                <a:cs typeface="Times New Roman"/>
                <a:sym typeface="Times New Roman"/>
              </a:rPr>
              <a:t>inhabited</a:t>
            </a:r>
            <a:r>
              <a:rPr lang="en">
                <a:solidFill>
                  <a:srgbClr val="000000"/>
                </a:solidFill>
                <a:latin typeface="Times New Roman"/>
                <a:ea typeface="Times New Roman"/>
                <a:cs typeface="Times New Roman"/>
                <a:sym typeface="Times New Roman"/>
              </a:rPr>
              <a:t> by </a:t>
            </a:r>
            <a:r>
              <a:rPr lang="en">
                <a:solidFill>
                  <a:srgbClr val="000000"/>
                </a:solidFill>
                <a:latin typeface="Times New Roman"/>
                <a:ea typeface="Times New Roman"/>
                <a:cs typeface="Times New Roman"/>
                <a:sym typeface="Times New Roman"/>
              </a:rPr>
              <a:t>Indigenous</a:t>
            </a:r>
            <a:r>
              <a:rPr lang="en">
                <a:solidFill>
                  <a:srgbClr val="000000"/>
                </a:solidFill>
                <a:latin typeface="Times New Roman"/>
                <a:ea typeface="Times New Roman"/>
                <a:cs typeface="Times New Roman"/>
                <a:sym typeface="Times New Roman"/>
              </a:rPr>
              <a:t> people</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Across the charts 1 tsp commonly went above the readable limit</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There are similar trends of runoff due to the Industrial </a:t>
            </a:r>
            <a:r>
              <a:rPr lang="en">
                <a:solidFill>
                  <a:srgbClr val="000000"/>
                </a:solidFill>
                <a:latin typeface="Times New Roman"/>
                <a:ea typeface="Times New Roman"/>
                <a:cs typeface="Times New Roman"/>
                <a:sym typeface="Times New Roman"/>
              </a:rPr>
              <a:t>Revolution</a:t>
            </a:r>
            <a:endParaRPr>
              <a:solidFill>
                <a:srgbClr val="000000"/>
              </a:solidFill>
              <a:latin typeface="Times New Roman"/>
              <a:ea typeface="Times New Roman"/>
              <a:cs typeface="Times New Roman"/>
              <a:sym typeface="Times New Roman"/>
            </a:endParaRPr>
          </a:p>
          <a:p>
            <a:pPr indent="-342900" lvl="0" marL="457200" rtl="0" algn="l">
              <a:spcBef>
                <a:spcPts val="0"/>
              </a:spcBef>
              <a:spcAft>
                <a:spcPts val="0"/>
              </a:spcAft>
              <a:buClr>
                <a:srgbClr val="000000"/>
              </a:buClr>
              <a:buSzPts val="1800"/>
              <a:buFont typeface="Times New Roman"/>
              <a:buChar char="-"/>
            </a:pPr>
            <a:r>
              <a:rPr lang="en">
                <a:solidFill>
                  <a:srgbClr val="000000"/>
                </a:solidFill>
                <a:latin typeface="Times New Roman"/>
                <a:ea typeface="Times New Roman"/>
                <a:cs typeface="Times New Roman"/>
                <a:sym typeface="Times New Roman"/>
              </a:rPr>
              <a:t>The DO of the original samples are 5 -10 DO levels</a:t>
            </a:r>
            <a:endParaRPr>
              <a:solidFill>
                <a:srgbClr val="000000"/>
              </a:solidFill>
              <a:latin typeface="Times New Roman"/>
              <a:ea typeface="Times New Roman"/>
              <a:cs typeface="Times New Roman"/>
              <a:sym typeface="Times New Roman"/>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