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0401538" cy="35999738"/>
  <p:notesSz cx="6715125" cy="9239250"/>
  <p:defaultTextStyle>
    <a:defPPr>
      <a:defRPr lang="en-US"/>
    </a:defPPr>
    <a:lvl1pPr algn="ctr" rtl="0" fontAlgn="base">
      <a:spcBef>
        <a:spcPct val="0"/>
      </a:spcBef>
      <a:spcAft>
        <a:spcPct val="0"/>
      </a:spcAft>
      <a:defRPr sz="9600" kern="1200">
        <a:solidFill>
          <a:schemeClr val="tx1"/>
        </a:solidFill>
        <a:latin typeface="Arial" charset="0"/>
        <a:ea typeface="+mn-ea"/>
        <a:cs typeface="+mn-cs"/>
      </a:defRPr>
    </a:lvl1pPr>
    <a:lvl2pPr marL="457200" algn="ctr" rtl="0" fontAlgn="base">
      <a:spcBef>
        <a:spcPct val="0"/>
      </a:spcBef>
      <a:spcAft>
        <a:spcPct val="0"/>
      </a:spcAft>
      <a:defRPr sz="9600" kern="1200">
        <a:solidFill>
          <a:schemeClr val="tx1"/>
        </a:solidFill>
        <a:latin typeface="Arial" charset="0"/>
        <a:ea typeface="+mn-ea"/>
        <a:cs typeface="+mn-cs"/>
      </a:defRPr>
    </a:lvl2pPr>
    <a:lvl3pPr marL="914400" algn="ctr" rtl="0" fontAlgn="base">
      <a:spcBef>
        <a:spcPct val="0"/>
      </a:spcBef>
      <a:spcAft>
        <a:spcPct val="0"/>
      </a:spcAft>
      <a:defRPr sz="9600" kern="1200">
        <a:solidFill>
          <a:schemeClr val="tx1"/>
        </a:solidFill>
        <a:latin typeface="Arial" charset="0"/>
        <a:ea typeface="+mn-ea"/>
        <a:cs typeface="+mn-cs"/>
      </a:defRPr>
    </a:lvl3pPr>
    <a:lvl4pPr marL="1371600" algn="ctr" rtl="0" fontAlgn="base">
      <a:spcBef>
        <a:spcPct val="0"/>
      </a:spcBef>
      <a:spcAft>
        <a:spcPct val="0"/>
      </a:spcAft>
      <a:defRPr sz="9600" kern="1200">
        <a:solidFill>
          <a:schemeClr val="tx1"/>
        </a:solidFill>
        <a:latin typeface="Arial" charset="0"/>
        <a:ea typeface="+mn-ea"/>
        <a:cs typeface="+mn-cs"/>
      </a:defRPr>
    </a:lvl4pPr>
    <a:lvl5pPr marL="1828800" algn="ctr" rtl="0" fontAlgn="base">
      <a:spcBef>
        <a:spcPct val="0"/>
      </a:spcBef>
      <a:spcAft>
        <a:spcPct val="0"/>
      </a:spcAft>
      <a:defRPr sz="9600" kern="1200">
        <a:solidFill>
          <a:schemeClr val="tx1"/>
        </a:solidFill>
        <a:latin typeface="Arial" charset="0"/>
        <a:ea typeface="+mn-ea"/>
        <a:cs typeface="+mn-cs"/>
      </a:defRPr>
    </a:lvl5pPr>
    <a:lvl6pPr marL="2286000" algn="l" defTabSz="914400" rtl="0" eaLnBrk="1" latinLnBrk="0" hangingPunct="1">
      <a:defRPr sz="9600" kern="1200">
        <a:solidFill>
          <a:schemeClr val="tx1"/>
        </a:solidFill>
        <a:latin typeface="Arial" charset="0"/>
        <a:ea typeface="+mn-ea"/>
        <a:cs typeface="+mn-cs"/>
      </a:defRPr>
    </a:lvl6pPr>
    <a:lvl7pPr marL="2743200" algn="l" defTabSz="914400" rtl="0" eaLnBrk="1" latinLnBrk="0" hangingPunct="1">
      <a:defRPr sz="9600" kern="1200">
        <a:solidFill>
          <a:schemeClr val="tx1"/>
        </a:solidFill>
        <a:latin typeface="Arial" charset="0"/>
        <a:ea typeface="+mn-ea"/>
        <a:cs typeface="+mn-cs"/>
      </a:defRPr>
    </a:lvl7pPr>
    <a:lvl8pPr marL="3200400" algn="l" defTabSz="914400" rtl="0" eaLnBrk="1" latinLnBrk="0" hangingPunct="1">
      <a:defRPr sz="9600" kern="1200">
        <a:solidFill>
          <a:schemeClr val="tx1"/>
        </a:solidFill>
        <a:latin typeface="Arial" charset="0"/>
        <a:ea typeface="+mn-ea"/>
        <a:cs typeface="+mn-cs"/>
      </a:defRPr>
    </a:lvl8pPr>
    <a:lvl9pPr marL="3657600" algn="l" defTabSz="914400" rtl="0" eaLnBrk="1" latinLnBrk="0" hangingPunct="1">
      <a:defRPr sz="9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195" userDrawn="1">
          <p15:clr>
            <a:srgbClr val="A4A3A4"/>
          </p15:clr>
        </p15:guide>
        <p15:guide id="2" orient="horz" pos="22425">
          <p15:clr>
            <a:srgbClr val="A4A3A4"/>
          </p15:clr>
        </p15:guide>
        <p15:guide id="3" orient="horz" pos="2349">
          <p15:clr>
            <a:srgbClr val="A4A3A4"/>
          </p15:clr>
        </p15:guide>
        <p15:guide id="4" pos="15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A8BE"/>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36" autoAdjust="0"/>
    <p:restoredTop sz="93186" autoAdjust="0"/>
  </p:normalViewPr>
  <p:slideViewPr>
    <p:cSldViewPr snapToGrid="0" showGuides="1">
      <p:cViewPr>
        <p:scale>
          <a:sx n="20" d="100"/>
          <a:sy n="20" d="100"/>
        </p:scale>
        <p:origin x="998" y="10"/>
      </p:cViewPr>
      <p:guideLst>
        <p:guide orient="horz" pos="5195"/>
        <p:guide orient="horz" pos="22425"/>
        <p:guide orient="horz" pos="2349"/>
        <p:guide pos="15875"/>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4096"/>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dirty="0"/>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931863" y="692150"/>
            <a:ext cx="4852987" cy="346551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dirty="0"/>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8F64AA5-5A0D-456F-8AB4-ECE9208990E0}" type="slidenum">
              <a:rPr lang="en-US" altLang="en-US"/>
              <a:pPr>
                <a:defRPr/>
              </a:pPr>
              <a:t>‹nº›</a:t>
            </a:fld>
            <a:endParaRPr lang="en-US" altLang="en-US" dirty="0"/>
          </a:p>
        </p:txBody>
      </p:sp>
    </p:spTree>
    <p:extLst>
      <p:ext uri="{BB962C8B-B14F-4D97-AF65-F5344CB8AC3E}">
        <p14:creationId xmlns:p14="http://schemas.microsoft.com/office/powerpoint/2010/main" val="2988076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fld id="{2D2DCC4E-AF26-4184-ACB8-3F61D0E86D2A}" type="slidenum">
              <a:rPr lang="en-US" altLang="en-US" sz="1200"/>
              <a:pPr eaLnBrk="1" hangingPunct="1"/>
              <a:t>1</a:t>
            </a:fld>
            <a:endParaRPr lang="en-US" alt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51192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9838" y="11183938"/>
            <a:ext cx="42841862" cy="77152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7559675" y="20399375"/>
            <a:ext cx="35282188" cy="92011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9786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519363" y="8399463"/>
            <a:ext cx="45362812" cy="23758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42663" y="1441450"/>
            <a:ext cx="11339512" cy="307165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519363" y="1441450"/>
            <a:ext cx="33870900" cy="307165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497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519363" y="8399463"/>
            <a:ext cx="45362812" cy="23758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24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1450" y="23133050"/>
            <a:ext cx="42841863" cy="715010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981450" y="15257463"/>
            <a:ext cx="42841863" cy="78755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599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519363" y="8399463"/>
            <a:ext cx="22604412"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76175" y="8399463"/>
            <a:ext cx="22606000"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86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19363" y="8058150"/>
            <a:ext cx="22269450"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19363" y="11417300"/>
            <a:ext cx="22269450"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603200" y="8058150"/>
            <a:ext cx="22278975"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5603200" y="11417300"/>
            <a:ext cx="22278975"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37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268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78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33513"/>
            <a:ext cx="16583025" cy="609917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9705638" y="1433513"/>
            <a:ext cx="28176537" cy="30724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3" y="7532688"/>
            <a:ext cx="16583025" cy="24625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408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9013" y="25199975"/>
            <a:ext cx="30240287" cy="297497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9013" y="3216275"/>
            <a:ext cx="30240287" cy="21599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9879013" y="28174950"/>
            <a:ext cx="30240287" cy="42243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93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8713" rtl="0" eaLnBrk="0" fontAlgn="base" hangingPunct="0">
        <a:spcBef>
          <a:spcPct val="0"/>
        </a:spcBef>
        <a:spcAft>
          <a:spcPct val="0"/>
        </a:spcAft>
        <a:defRPr sz="23700">
          <a:solidFill>
            <a:schemeClr val="tx2"/>
          </a:solidFill>
          <a:latin typeface="+mj-lt"/>
          <a:ea typeface="+mj-ea"/>
          <a:cs typeface="+mj-cs"/>
        </a:defRPr>
      </a:lvl1pPr>
      <a:lvl2pPr algn="ctr" defTabSz="4938713" rtl="0" eaLnBrk="0" fontAlgn="base" hangingPunct="0">
        <a:spcBef>
          <a:spcPct val="0"/>
        </a:spcBef>
        <a:spcAft>
          <a:spcPct val="0"/>
        </a:spcAft>
        <a:defRPr sz="23700">
          <a:solidFill>
            <a:schemeClr val="tx2"/>
          </a:solidFill>
          <a:latin typeface="Arial" charset="0"/>
        </a:defRPr>
      </a:lvl2pPr>
      <a:lvl3pPr algn="ctr" defTabSz="4938713" rtl="0" eaLnBrk="0" fontAlgn="base" hangingPunct="0">
        <a:spcBef>
          <a:spcPct val="0"/>
        </a:spcBef>
        <a:spcAft>
          <a:spcPct val="0"/>
        </a:spcAft>
        <a:defRPr sz="23700">
          <a:solidFill>
            <a:schemeClr val="tx2"/>
          </a:solidFill>
          <a:latin typeface="Arial" charset="0"/>
        </a:defRPr>
      </a:lvl3pPr>
      <a:lvl4pPr algn="ctr" defTabSz="4938713" rtl="0" eaLnBrk="0" fontAlgn="base" hangingPunct="0">
        <a:spcBef>
          <a:spcPct val="0"/>
        </a:spcBef>
        <a:spcAft>
          <a:spcPct val="0"/>
        </a:spcAft>
        <a:defRPr sz="23700">
          <a:solidFill>
            <a:schemeClr val="tx2"/>
          </a:solidFill>
          <a:latin typeface="Arial" charset="0"/>
        </a:defRPr>
      </a:lvl4pPr>
      <a:lvl5pPr algn="ctr" defTabSz="4938713" rtl="0" eaLnBrk="0" fontAlgn="base" hangingPunct="0">
        <a:spcBef>
          <a:spcPct val="0"/>
        </a:spcBef>
        <a:spcAft>
          <a:spcPct val="0"/>
        </a:spcAft>
        <a:defRPr sz="23700">
          <a:solidFill>
            <a:schemeClr val="tx2"/>
          </a:solidFill>
          <a:latin typeface="Arial" charset="0"/>
        </a:defRPr>
      </a:lvl5pPr>
      <a:lvl6pPr marL="457200" algn="ctr" defTabSz="4938713" rtl="0" fontAlgn="base">
        <a:spcBef>
          <a:spcPct val="0"/>
        </a:spcBef>
        <a:spcAft>
          <a:spcPct val="0"/>
        </a:spcAft>
        <a:defRPr sz="23700">
          <a:solidFill>
            <a:schemeClr val="tx2"/>
          </a:solidFill>
          <a:latin typeface="Arial" charset="0"/>
        </a:defRPr>
      </a:lvl6pPr>
      <a:lvl7pPr marL="914400" algn="ctr" defTabSz="4938713" rtl="0" fontAlgn="base">
        <a:spcBef>
          <a:spcPct val="0"/>
        </a:spcBef>
        <a:spcAft>
          <a:spcPct val="0"/>
        </a:spcAft>
        <a:defRPr sz="23700">
          <a:solidFill>
            <a:schemeClr val="tx2"/>
          </a:solidFill>
          <a:latin typeface="Arial" charset="0"/>
        </a:defRPr>
      </a:lvl7pPr>
      <a:lvl8pPr marL="1371600" algn="ctr" defTabSz="4938713" rtl="0" fontAlgn="base">
        <a:spcBef>
          <a:spcPct val="0"/>
        </a:spcBef>
        <a:spcAft>
          <a:spcPct val="0"/>
        </a:spcAft>
        <a:defRPr sz="23700">
          <a:solidFill>
            <a:schemeClr val="tx2"/>
          </a:solidFill>
          <a:latin typeface="Arial" charset="0"/>
        </a:defRPr>
      </a:lvl8pPr>
      <a:lvl9pPr marL="1828800" algn="ctr" defTabSz="4938713" rtl="0" fontAlgn="base">
        <a:spcBef>
          <a:spcPct val="0"/>
        </a:spcBef>
        <a:spcAft>
          <a:spcPct val="0"/>
        </a:spcAft>
        <a:defRPr sz="23700">
          <a:solidFill>
            <a:schemeClr val="tx2"/>
          </a:solidFill>
          <a:latin typeface="Arial" charset="0"/>
        </a:defRPr>
      </a:lvl9pPr>
    </p:titleStyle>
    <p:bodyStyle>
      <a:lvl1pPr marL="1852613" indent="-1852613" algn="l" defTabSz="4938713" rtl="0" eaLnBrk="0" fontAlgn="base" hangingPunct="0">
        <a:spcBef>
          <a:spcPct val="20000"/>
        </a:spcBef>
        <a:spcAft>
          <a:spcPct val="0"/>
        </a:spcAft>
        <a:buChar char="•"/>
        <a:defRPr sz="17200">
          <a:solidFill>
            <a:schemeClr val="tx1"/>
          </a:solidFill>
          <a:latin typeface="+mn-lt"/>
          <a:ea typeface="+mn-ea"/>
          <a:cs typeface="+mn-cs"/>
        </a:defRPr>
      </a:lvl1pPr>
      <a:lvl2pPr marL="4011613" indent="-1544638" algn="l" defTabSz="4938713" rtl="0" eaLnBrk="0" fontAlgn="base" hangingPunct="0">
        <a:spcBef>
          <a:spcPct val="20000"/>
        </a:spcBef>
        <a:spcAft>
          <a:spcPct val="0"/>
        </a:spcAft>
        <a:buChar char="–"/>
        <a:defRPr sz="15000">
          <a:solidFill>
            <a:schemeClr val="tx1"/>
          </a:solidFill>
          <a:latin typeface="+mn-lt"/>
        </a:defRPr>
      </a:lvl2pPr>
      <a:lvl3pPr marL="6170613" indent="-1231900" algn="l" defTabSz="4938713" rtl="0" eaLnBrk="0" fontAlgn="base" hangingPunct="0">
        <a:spcBef>
          <a:spcPct val="20000"/>
        </a:spcBef>
        <a:spcAft>
          <a:spcPct val="0"/>
        </a:spcAft>
        <a:buChar char="•"/>
        <a:defRPr sz="13000">
          <a:solidFill>
            <a:schemeClr val="tx1"/>
          </a:solidFill>
          <a:latin typeface="+mn-lt"/>
        </a:defRPr>
      </a:lvl3pPr>
      <a:lvl4pPr marL="8637588" indent="-1231900" algn="l" defTabSz="4938713" rtl="0" eaLnBrk="0" fontAlgn="base" hangingPunct="0">
        <a:spcBef>
          <a:spcPct val="20000"/>
        </a:spcBef>
        <a:spcAft>
          <a:spcPct val="0"/>
        </a:spcAft>
        <a:buChar char="–"/>
        <a:defRPr sz="10700">
          <a:solidFill>
            <a:schemeClr val="tx1"/>
          </a:solidFill>
          <a:latin typeface="+mn-lt"/>
        </a:defRPr>
      </a:lvl4pPr>
      <a:lvl5pPr marL="11109325" indent="-1235075" algn="l" defTabSz="4938713" rtl="0" eaLnBrk="0" fontAlgn="base" hangingPunct="0">
        <a:spcBef>
          <a:spcPct val="20000"/>
        </a:spcBef>
        <a:spcAft>
          <a:spcPct val="0"/>
        </a:spcAft>
        <a:buChar char="»"/>
        <a:defRPr sz="10700">
          <a:solidFill>
            <a:schemeClr val="tx1"/>
          </a:solidFill>
          <a:latin typeface="+mn-lt"/>
        </a:defRPr>
      </a:lvl5pPr>
      <a:lvl6pPr marL="11566525" indent="-1235075" algn="l" defTabSz="4938713" rtl="0" fontAlgn="base">
        <a:spcBef>
          <a:spcPct val="20000"/>
        </a:spcBef>
        <a:spcAft>
          <a:spcPct val="0"/>
        </a:spcAft>
        <a:buChar char="»"/>
        <a:defRPr sz="10700">
          <a:solidFill>
            <a:schemeClr val="tx1"/>
          </a:solidFill>
          <a:latin typeface="+mn-lt"/>
        </a:defRPr>
      </a:lvl6pPr>
      <a:lvl7pPr marL="12023725" indent="-1235075" algn="l" defTabSz="4938713" rtl="0" fontAlgn="base">
        <a:spcBef>
          <a:spcPct val="20000"/>
        </a:spcBef>
        <a:spcAft>
          <a:spcPct val="0"/>
        </a:spcAft>
        <a:buChar char="»"/>
        <a:defRPr sz="10700">
          <a:solidFill>
            <a:schemeClr val="tx1"/>
          </a:solidFill>
          <a:latin typeface="+mn-lt"/>
        </a:defRPr>
      </a:lvl7pPr>
      <a:lvl8pPr marL="12480925" indent="-1235075" algn="l" defTabSz="4938713" rtl="0" fontAlgn="base">
        <a:spcBef>
          <a:spcPct val="20000"/>
        </a:spcBef>
        <a:spcAft>
          <a:spcPct val="0"/>
        </a:spcAft>
        <a:buChar char="»"/>
        <a:defRPr sz="10700">
          <a:solidFill>
            <a:schemeClr val="tx1"/>
          </a:solidFill>
          <a:latin typeface="+mn-lt"/>
        </a:defRPr>
      </a:lvl8pPr>
      <a:lvl9pPr marL="12938125" indent="-1235075" algn="l" defTabSz="4938713" rtl="0" fontAlgn="base">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30"/>
          <p:cNvSpPr>
            <a:spLocks noChangeArrowheads="1"/>
          </p:cNvSpPr>
          <p:nvPr/>
        </p:nvSpPr>
        <p:spPr bwMode="auto">
          <a:xfrm>
            <a:off x="37799323" y="27913060"/>
            <a:ext cx="12188124" cy="788670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1" name="AutoShape 29"/>
          <p:cNvSpPr>
            <a:spLocks noChangeArrowheads="1"/>
          </p:cNvSpPr>
          <p:nvPr/>
        </p:nvSpPr>
        <p:spPr bwMode="auto">
          <a:xfrm>
            <a:off x="12926021" y="6580738"/>
            <a:ext cx="12120407" cy="29149442"/>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spcBef>
                <a:spcPct val="50000"/>
              </a:spcBef>
            </a:pPr>
            <a:endParaRPr lang="en-US" altLang="en-US" sz="4800" b="1" i="1" dirty="0">
              <a:latin typeface="Garamond" panose="02020404030301010803" pitchFamily="18" charset="0"/>
              <a:cs typeface="Cambria"/>
            </a:endParaRPr>
          </a:p>
        </p:txBody>
      </p:sp>
      <p:sp>
        <p:nvSpPr>
          <p:cNvPr id="2052" name="AutoShape 31"/>
          <p:cNvSpPr>
            <a:spLocks noChangeArrowheads="1"/>
          </p:cNvSpPr>
          <p:nvPr/>
        </p:nvSpPr>
        <p:spPr bwMode="auto">
          <a:xfrm>
            <a:off x="25293387" y="6580738"/>
            <a:ext cx="12355921" cy="2908783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7" name="AutoShape 13"/>
          <p:cNvSpPr>
            <a:spLocks noChangeArrowheads="1"/>
          </p:cNvSpPr>
          <p:nvPr/>
        </p:nvSpPr>
        <p:spPr bwMode="auto">
          <a:xfrm>
            <a:off x="530791" y="573612"/>
            <a:ext cx="49570709" cy="5729227"/>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2849" tIns="51425" rIns="102849" bIns="51425" anchor="ct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endParaRPr lang="en-US" altLang="en-US" dirty="0">
              <a:solidFill>
                <a:schemeClr val="bg1"/>
              </a:solidFill>
            </a:endParaRPr>
          </a:p>
        </p:txBody>
      </p:sp>
      <p:sp>
        <p:nvSpPr>
          <p:cNvPr id="2058" name="Text Box 14"/>
          <p:cNvSpPr txBox="1">
            <a:spLocks noChangeArrowheads="1"/>
          </p:cNvSpPr>
          <p:nvPr/>
        </p:nvSpPr>
        <p:spPr bwMode="auto">
          <a:xfrm>
            <a:off x="793785" y="702700"/>
            <a:ext cx="48813967" cy="4474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r>
              <a:rPr lang="en-US" sz="6600" b="1" dirty="0"/>
              <a:t>Changes in land use and land cover in Pinheiro, Maranhão (1985–2024): integration between remote sensing and citizen science </a:t>
            </a:r>
          </a:p>
          <a:p>
            <a:pPr rtl="0">
              <a:buNone/>
            </a:pPr>
            <a:r>
              <a:rPr lang="pt-BR" sz="3600" b="0" i="0" u="none" strike="noStrike" dirty="0">
                <a:solidFill>
                  <a:srgbClr val="000000"/>
                </a:solidFill>
                <a:effectLst/>
                <a:latin typeface="+mj-lt"/>
              </a:rPr>
              <a:t>Maria Eduarda Ferreira Moraes</a:t>
            </a:r>
            <a:r>
              <a:rPr lang="pt-BR" sz="3600" b="0" i="0" u="none" strike="noStrike" baseline="30000" dirty="0">
                <a:solidFill>
                  <a:srgbClr val="000000"/>
                </a:solidFill>
                <a:effectLst/>
                <a:latin typeface="+mj-lt"/>
              </a:rPr>
              <a:t>1</a:t>
            </a:r>
            <a:r>
              <a:rPr lang="pt-BR" sz="3600" b="0" i="0" u="none" strike="noStrike" dirty="0">
                <a:solidFill>
                  <a:srgbClr val="000000"/>
                </a:solidFill>
                <a:effectLst/>
                <a:latin typeface="+mj-lt"/>
              </a:rPr>
              <a:t>, Livia </a:t>
            </a:r>
            <a:r>
              <a:rPr lang="pt-BR" sz="3600" b="0" i="0" u="none" strike="noStrike" dirty="0" err="1">
                <a:solidFill>
                  <a:srgbClr val="000000"/>
                </a:solidFill>
                <a:effectLst/>
                <a:latin typeface="+mj-lt"/>
              </a:rPr>
              <a:t>Lourrane</a:t>
            </a:r>
            <a:r>
              <a:rPr lang="pt-BR" sz="3600" b="0" i="0" u="none" strike="noStrike" dirty="0">
                <a:solidFill>
                  <a:srgbClr val="000000"/>
                </a:solidFill>
                <a:effectLst/>
                <a:latin typeface="+mj-lt"/>
              </a:rPr>
              <a:t> Dias de Araújo</a:t>
            </a:r>
            <a:r>
              <a:rPr lang="pt-BR" sz="3600" b="0" i="0" u="none" strike="noStrike" baseline="30000" dirty="0">
                <a:solidFill>
                  <a:srgbClr val="000000"/>
                </a:solidFill>
                <a:effectLst/>
                <a:latin typeface="+mj-lt"/>
              </a:rPr>
              <a:t>1</a:t>
            </a:r>
            <a:r>
              <a:rPr lang="pt-BR" sz="3600" b="0" i="0" u="none" strike="noStrike" dirty="0">
                <a:solidFill>
                  <a:srgbClr val="000000"/>
                </a:solidFill>
                <a:effectLst/>
                <a:latin typeface="+mj-lt"/>
              </a:rPr>
              <a:t>, </a:t>
            </a:r>
            <a:r>
              <a:rPr lang="pt-BR" sz="3600" b="0" i="0" u="none" strike="noStrike" dirty="0" err="1">
                <a:solidFill>
                  <a:srgbClr val="000000"/>
                </a:solidFill>
                <a:effectLst/>
                <a:latin typeface="+mj-lt"/>
              </a:rPr>
              <a:t>Geisiane</a:t>
            </a:r>
            <a:r>
              <a:rPr lang="pt-BR" sz="3600" b="0" i="0" u="none" strike="noStrike" dirty="0">
                <a:solidFill>
                  <a:srgbClr val="000000"/>
                </a:solidFill>
                <a:effectLst/>
                <a:latin typeface="+mj-lt"/>
              </a:rPr>
              <a:t> Sousa Moraes</a:t>
            </a:r>
            <a:r>
              <a:rPr lang="pt-BR" sz="3600" b="0" i="0" u="none" strike="noStrike" baseline="30000" dirty="0">
                <a:solidFill>
                  <a:srgbClr val="000000"/>
                </a:solidFill>
                <a:effectLst/>
                <a:latin typeface="+mj-lt"/>
              </a:rPr>
              <a:t>1</a:t>
            </a:r>
            <a:r>
              <a:rPr lang="pt-BR" sz="3600" b="0" i="0" u="none" strike="noStrike" dirty="0">
                <a:solidFill>
                  <a:srgbClr val="000000"/>
                </a:solidFill>
                <a:effectLst/>
                <a:latin typeface="+mj-lt"/>
              </a:rPr>
              <a:t>, Bruna Eduarda Pinto</a:t>
            </a:r>
            <a:r>
              <a:rPr lang="pt-BR" sz="3600" b="0" i="0" u="none" strike="noStrike" baseline="30000" dirty="0">
                <a:solidFill>
                  <a:srgbClr val="000000"/>
                </a:solidFill>
                <a:effectLst/>
                <a:latin typeface="+mj-lt"/>
              </a:rPr>
              <a:t>1</a:t>
            </a:r>
            <a:r>
              <a:rPr lang="pt-BR" sz="3600" b="0" i="0" u="none" strike="noStrike" dirty="0">
                <a:solidFill>
                  <a:srgbClr val="000000"/>
                </a:solidFill>
                <a:effectLst/>
                <a:latin typeface="+mj-lt"/>
              </a:rPr>
              <a:t>, Wendel Monteiro Braga</a:t>
            </a:r>
            <a:r>
              <a:rPr lang="pt-BR" sz="3600" b="0" i="0" u="none" strike="noStrike" baseline="30000" dirty="0">
                <a:solidFill>
                  <a:srgbClr val="000000"/>
                </a:solidFill>
                <a:effectLst/>
                <a:latin typeface="+mj-lt"/>
              </a:rPr>
              <a:t>1</a:t>
            </a:r>
            <a:r>
              <a:rPr lang="pt-BR" sz="3600" b="0" i="0" u="none" strike="noStrike" dirty="0">
                <a:solidFill>
                  <a:srgbClr val="000000"/>
                </a:solidFill>
                <a:effectLst/>
                <a:latin typeface="+mj-lt"/>
              </a:rPr>
              <a:t>, </a:t>
            </a:r>
            <a:r>
              <a:rPr lang="pt-BR" sz="3600" b="0" i="0" u="none" strike="noStrike" dirty="0" err="1">
                <a:solidFill>
                  <a:srgbClr val="000000"/>
                </a:solidFill>
                <a:effectLst/>
                <a:latin typeface="+mj-lt"/>
              </a:rPr>
              <a:t>Emilly</a:t>
            </a:r>
            <a:r>
              <a:rPr lang="pt-BR" sz="3600" b="0" i="0" u="none" strike="noStrike" dirty="0">
                <a:solidFill>
                  <a:srgbClr val="000000"/>
                </a:solidFill>
                <a:effectLst/>
                <a:latin typeface="+mj-lt"/>
              </a:rPr>
              <a:t> Sophia Gaspar Borges</a:t>
            </a:r>
            <a:r>
              <a:rPr lang="pt-BR" sz="3600" b="0" i="0" u="none" strike="noStrike" baseline="30000" dirty="0">
                <a:solidFill>
                  <a:srgbClr val="000000"/>
                </a:solidFill>
                <a:effectLst/>
                <a:latin typeface="+mj-lt"/>
              </a:rPr>
              <a:t>1</a:t>
            </a:r>
            <a:r>
              <a:rPr lang="pt-BR" sz="3600" b="0" i="0" u="none" strike="noStrike" dirty="0">
                <a:solidFill>
                  <a:srgbClr val="000000"/>
                </a:solidFill>
                <a:effectLst/>
                <a:latin typeface="+mj-lt"/>
              </a:rPr>
              <a:t>, Tayná Almeida Bouéres</a:t>
            </a:r>
            <a:r>
              <a:rPr lang="pt-BR" sz="3600" b="0" i="0" u="none" strike="noStrike" baseline="30000" dirty="0">
                <a:solidFill>
                  <a:srgbClr val="000000"/>
                </a:solidFill>
                <a:effectLst/>
                <a:latin typeface="+mj-lt"/>
              </a:rPr>
              <a:t>1</a:t>
            </a:r>
            <a:r>
              <a:rPr lang="pt-BR" sz="3600" b="0" i="0" u="none" strike="noStrike" dirty="0">
                <a:solidFill>
                  <a:srgbClr val="000000"/>
                </a:solidFill>
                <a:effectLst/>
                <a:latin typeface="+mj-lt"/>
              </a:rPr>
              <a:t>, Sérgio Serra Silva</a:t>
            </a:r>
            <a:r>
              <a:rPr lang="pt-BR" sz="3600" b="0" i="0" u="none" strike="noStrike" baseline="30000" dirty="0">
                <a:solidFill>
                  <a:srgbClr val="000000"/>
                </a:solidFill>
                <a:effectLst/>
                <a:latin typeface="+mj-lt"/>
              </a:rPr>
              <a:t>2</a:t>
            </a:r>
            <a:r>
              <a:rPr lang="pt-BR" sz="3600" b="0" i="0" u="none" strike="noStrike" dirty="0">
                <a:solidFill>
                  <a:srgbClr val="000000"/>
                </a:solidFill>
                <a:effectLst/>
                <a:latin typeface="+mj-lt"/>
              </a:rPr>
              <a:t>, Anderson Diego da Silva Araújo</a:t>
            </a:r>
            <a:r>
              <a:rPr lang="pt-BR" sz="3600" b="0" i="0" u="none" strike="noStrike" baseline="30000" dirty="0">
                <a:solidFill>
                  <a:srgbClr val="000000"/>
                </a:solidFill>
                <a:effectLst/>
                <a:latin typeface="+mj-lt"/>
              </a:rPr>
              <a:t>2</a:t>
            </a:r>
            <a:r>
              <a:rPr lang="pt-BR" sz="3600" b="0" i="0" u="none" strike="noStrike" dirty="0">
                <a:solidFill>
                  <a:srgbClr val="000000"/>
                </a:solidFill>
                <a:effectLst/>
                <a:latin typeface="+mj-lt"/>
              </a:rPr>
              <a:t>, Emanuele Silva Costa</a:t>
            </a:r>
            <a:r>
              <a:rPr lang="pt-BR" sz="3600" b="0" i="0" u="none" strike="noStrike" baseline="30000" dirty="0">
                <a:solidFill>
                  <a:srgbClr val="000000"/>
                </a:solidFill>
                <a:effectLst/>
                <a:latin typeface="+mj-lt"/>
              </a:rPr>
              <a:t>2</a:t>
            </a:r>
            <a:r>
              <a:rPr lang="pt-BR" sz="3600" b="0" i="0" u="none" strike="noStrike" dirty="0">
                <a:solidFill>
                  <a:srgbClr val="000000"/>
                </a:solidFill>
                <a:effectLst/>
                <a:latin typeface="+mj-lt"/>
              </a:rPr>
              <a:t>, Jefferson Juan Silva Sá</a:t>
            </a:r>
            <a:r>
              <a:rPr lang="pt-BR" sz="3600" b="0" i="0" u="none" strike="noStrike" baseline="30000" dirty="0">
                <a:solidFill>
                  <a:srgbClr val="000000"/>
                </a:solidFill>
                <a:effectLst/>
                <a:latin typeface="+mj-lt"/>
              </a:rPr>
              <a:t>2</a:t>
            </a:r>
            <a:r>
              <a:rPr lang="pt-BR" sz="3600" b="0" i="0" u="none" strike="noStrike" dirty="0">
                <a:solidFill>
                  <a:srgbClr val="000000"/>
                </a:solidFill>
                <a:effectLst/>
                <a:latin typeface="+mj-lt"/>
              </a:rPr>
              <a:t>, Efraim Ribeiro Correia</a:t>
            </a:r>
            <a:r>
              <a:rPr lang="pt-BR" sz="3600" b="0" i="0" u="none" strike="noStrike" baseline="30000" dirty="0">
                <a:solidFill>
                  <a:srgbClr val="000000"/>
                </a:solidFill>
                <a:effectLst/>
                <a:latin typeface="+mj-lt"/>
              </a:rPr>
              <a:t>2</a:t>
            </a:r>
            <a:r>
              <a:rPr lang="pt-BR" sz="3600" b="0" i="0" u="none" strike="noStrike" dirty="0">
                <a:solidFill>
                  <a:srgbClr val="000000"/>
                </a:solidFill>
                <a:effectLst/>
                <a:latin typeface="+mj-lt"/>
              </a:rPr>
              <a:t>, Emmily </a:t>
            </a:r>
            <a:r>
              <a:rPr lang="pt-BR" sz="3600" b="0" i="0" u="none" strike="noStrike" dirty="0" err="1">
                <a:solidFill>
                  <a:srgbClr val="000000"/>
                </a:solidFill>
                <a:effectLst/>
                <a:latin typeface="+mj-lt"/>
              </a:rPr>
              <a:t>Suellem</a:t>
            </a:r>
            <a:r>
              <a:rPr lang="pt-BR" sz="3600" b="0" i="0" u="none" strike="noStrike" dirty="0">
                <a:solidFill>
                  <a:srgbClr val="000000"/>
                </a:solidFill>
                <a:effectLst/>
                <a:latin typeface="+mj-lt"/>
              </a:rPr>
              <a:t> Rodrigues Dias, </a:t>
            </a:r>
            <a:r>
              <a:rPr lang="pt-BR" sz="3600" b="0" i="0" u="none" strike="noStrike" dirty="0" err="1">
                <a:solidFill>
                  <a:srgbClr val="000000"/>
                </a:solidFill>
                <a:effectLst/>
                <a:latin typeface="Times New Roman" panose="02020603050405020304" pitchFamily="18" charset="0"/>
              </a:rPr>
              <a:t>Aslei</a:t>
            </a:r>
            <a:r>
              <a:rPr lang="pt-BR" sz="3600" b="0" i="0" u="none" strike="noStrike" dirty="0">
                <a:solidFill>
                  <a:srgbClr val="000000"/>
                </a:solidFill>
                <a:effectLst/>
                <a:latin typeface="Times New Roman" panose="02020603050405020304" pitchFamily="18" charset="0"/>
              </a:rPr>
              <a:t> Andrade da Silva</a:t>
            </a:r>
            <a:r>
              <a:rPr lang="pt-BR" sz="3600" b="0" i="0" u="none" strike="noStrike" baseline="30000" dirty="0">
                <a:solidFill>
                  <a:srgbClr val="000000"/>
                </a:solidFill>
                <a:effectLst/>
                <a:latin typeface="Times New Roman" panose="02020603050405020304" pitchFamily="18" charset="0"/>
              </a:rPr>
              <a:t>3</a:t>
            </a:r>
            <a:r>
              <a:rPr lang="pt-BR" sz="3600" b="0" i="0" u="none" strike="noStrike" dirty="0">
                <a:solidFill>
                  <a:srgbClr val="000000"/>
                </a:solidFill>
                <a:effectLst/>
                <a:latin typeface="Times New Roman" panose="02020603050405020304" pitchFamily="18" charset="0"/>
              </a:rPr>
              <a:t>, Aline Bessa Veloso</a:t>
            </a:r>
            <a:r>
              <a:rPr lang="pt-BR" sz="3600" b="0" i="0" u="none" strike="noStrike" baseline="30000" dirty="0">
                <a:solidFill>
                  <a:srgbClr val="000000"/>
                </a:solidFill>
                <a:effectLst/>
                <a:latin typeface="Times New Roman" panose="02020603050405020304" pitchFamily="18" charset="0"/>
              </a:rPr>
              <a:t>3</a:t>
            </a:r>
            <a:r>
              <a:rPr lang="pt-BR" sz="3600" b="0" i="0" u="none" strike="noStrike" dirty="0">
                <a:solidFill>
                  <a:srgbClr val="000000"/>
                </a:solidFill>
                <a:effectLst/>
                <a:latin typeface="Times New Roman" panose="02020603050405020304" pitchFamily="18" charset="0"/>
              </a:rPr>
              <a:t>, Joel Artur Rodrigues Dias</a:t>
            </a:r>
            <a:r>
              <a:rPr lang="pt-BR" sz="3600" b="0" i="0" u="none" strike="noStrike" baseline="30000" dirty="0">
                <a:solidFill>
                  <a:srgbClr val="000000"/>
                </a:solidFill>
                <a:effectLst/>
                <a:latin typeface="Times New Roman" panose="02020603050405020304" pitchFamily="18" charset="0"/>
              </a:rPr>
              <a:t>5</a:t>
            </a:r>
            <a:r>
              <a:rPr lang="pt-BR" sz="3600" b="0" i="0" u="none" strike="noStrike" dirty="0">
                <a:solidFill>
                  <a:srgbClr val="000000"/>
                </a:solidFill>
                <a:effectLst/>
                <a:latin typeface="Times New Roman" panose="02020603050405020304" pitchFamily="18" charset="0"/>
              </a:rPr>
              <a:t>, </a:t>
            </a:r>
            <a:r>
              <a:rPr lang="pt-BR" sz="3600" b="0" i="0" u="none" strike="noStrike" dirty="0" err="1">
                <a:solidFill>
                  <a:srgbClr val="000000"/>
                </a:solidFill>
                <a:effectLst/>
                <a:latin typeface="Times New Roman" panose="02020603050405020304" pitchFamily="18" charset="0"/>
              </a:rPr>
              <a:t>Yllana</a:t>
            </a:r>
            <a:r>
              <a:rPr lang="pt-BR" sz="3600" b="0" i="0" u="none" strike="noStrike" dirty="0">
                <a:solidFill>
                  <a:srgbClr val="000000"/>
                </a:solidFill>
                <a:effectLst/>
                <a:latin typeface="Times New Roman" panose="02020603050405020304" pitchFamily="18" charset="0"/>
              </a:rPr>
              <a:t> Ferreira Marinho</a:t>
            </a:r>
            <a:r>
              <a:rPr lang="pt-BR" sz="3600" b="0" i="0" u="none" strike="noStrike" baseline="30000" dirty="0">
                <a:solidFill>
                  <a:srgbClr val="000000"/>
                </a:solidFill>
                <a:effectLst/>
                <a:latin typeface="Times New Roman" panose="02020603050405020304" pitchFamily="18" charset="0"/>
              </a:rPr>
              <a:t>5</a:t>
            </a:r>
            <a:r>
              <a:rPr lang="pt-BR" sz="3600" b="0" i="0" u="none" strike="noStrike" dirty="0">
                <a:solidFill>
                  <a:srgbClr val="000000"/>
                </a:solidFill>
                <a:effectLst/>
                <a:latin typeface="Times New Roman" panose="02020603050405020304" pitchFamily="18" charset="0"/>
              </a:rPr>
              <a:t>, Hilton Costa Louzeiro</a:t>
            </a:r>
            <a:r>
              <a:rPr lang="pt-BR" sz="3600" b="0" i="0" u="none" strike="noStrike" baseline="30000" dirty="0">
                <a:solidFill>
                  <a:srgbClr val="000000"/>
                </a:solidFill>
                <a:effectLst/>
                <a:latin typeface="Times New Roman" panose="02020603050405020304" pitchFamily="18" charset="0"/>
              </a:rPr>
              <a:t>4</a:t>
            </a:r>
            <a:r>
              <a:rPr lang="pt-BR" sz="3600" b="0" i="0" u="none" strike="noStrike" dirty="0">
                <a:solidFill>
                  <a:srgbClr val="000000"/>
                </a:solidFill>
                <a:effectLst/>
                <a:latin typeface="Times New Roman" panose="02020603050405020304" pitchFamily="18" charset="0"/>
              </a:rPr>
              <a:t>, Adilson Matheus Borges Machado</a:t>
            </a:r>
            <a:r>
              <a:rPr lang="pt-BR" sz="3600" b="0" i="0" u="none" strike="noStrike" baseline="30000" dirty="0">
                <a:solidFill>
                  <a:srgbClr val="000000"/>
                </a:solidFill>
                <a:effectLst/>
                <a:latin typeface="Times New Roman" panose="02020603050405020304" pitchFamily="18" charset="0"/>
              </a:rPr>
              <a:t>5</a:t>
            </a:r>
            <a:r>
              <a:rPr lang="pt-BR" sz="3600" b="0" i="0" u="none" strike="noStrike" dirty="0">
                <a:solidFill>
                  <a:srgbClr val="000000"/>
                </a:solidFill>
                <a:effectLst/>
                <a:latin typeface="Times New Roman" panose="02020603050405020304" pitchFamily="18" charset="0"/>
              </a:rPr>
              <a:t>, Denise Rodrigues Santiago</a:t>
            </a:r>
            <a:r>
              <a:rPr lang="pt-BR" sz="3600" b="0" i="0" u="none" strike="noStrike" baseline="30000" dirty="0">
                <a:solidFill>
                  <a:srgbClr val="000000"/>
                </a:solidFill>
                <a:effectLst/>
                <a:latin typeface="Times New Roman" panose="02020603050405020304" pitchFamily="18" charset="0"/>
              </a:rPr>
              <a:t>6</a:t>
            </a:r>
            <a:endParaRPr lang="pt-BR" sz="3600" b="0" dirty="0">
              <a:effectLst/>
              <a:latin typeface="+mj-lt"/>
            </a:endParaRPr>
          </a:p>
          <a:p>
            <a:pPr>
              <a:buNone/>
            </a:pPr>
            <a:br>
              <a:rPr lang="pt-BR" sz="800" dirty="0"/>
            </a:br>
            <a:endParaRPr lang="en-US" sz="3600" dirty="0">
              <a:latin typeface="Helvetica" panose="020B0604020202020204" pitchFamily="34" charset="0"/>
              <a:cs typeface="Helvetica" panose="020B0604020202020204" pitchFamily="34" charset="0"/>
            </a:endParaRPr>
          </a:p>
        </p:txBody>
      </p:sp>
      <p:sp>
        <p:nvSpPr>
          <p:cNvPr id="2062" name="Text Box 27"/>
          <p:cNvSpPr txBox="1">
            <a:spLocks noChangeArrowheads="1"/>
          </p:cNvSpPr>
          <p:nvPr/>
        </p:nvSpPr>
        <p:spPr bwMode="auto">
          <a:xfrm>
            <a:off x="37849271" y="27835729"/>
            <a:ext cx="11921930" cy="121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7200" b="1" dirty="0">
                <a:latin typeface="Helvetica" pitchFamily="2" charset="0"/>
                <a:cs typeface="Cambria"/>
              </a:rPr>
              <a:t>References</a:t>
            </a:r>
          </a:p>
        </p:txBody>
      </p:sp>
      <p:sp>
        <p:nvSpPr>
          <p:cNvPr id="2064" name="Text Box 38"/>
          <p:cNvSpPr txBox="1">
            <a:spLocks noChangeArrowheads="1"/>
          </p:cNvSpPr>
          <p:nvPr/>
        </p:nvSpPr>
        <p:spPr bwMode="auto">
          <a:xfrm>
            <a:off x="37952599" y="28945210"/>
            <a:ext cx="11926725" cy="422445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cmpd="thinThick">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802" tIns="34401" rIns="68802" bIns="34401">
            <a:spAutoFit/>
          </a:bodyPr>
          <a:lstStyle>
            <a:lvl1pPr marL="385763" indent="-385763" defTabSz="688975" eaLnBrk="0" hangingPunct="0">
              <a:defRPr sz="9600">
                <a:solidFill>
                  <a:schemeClr val="tx1"/>
                </a:solidFill>
                <a:latin typeface="Arial" charset="0"/>
              </a:defRPr>
            </a:lvl1pPr>
            <a:lvl2pPr marL="728663" indent="-384175" defTabSz="688975" eaLnBrk="0" hangingPunct="0">
              <a:defRPr sz="9600">
                <a:solidFill>
                  <a:schemeClr val="tx1"/>
                </a:solidFill>
                <a:latin typeface="Arial" charset="0"/>
              </a:defRPr>
            </a:lvl2pPr>
            <a:lvl3pPr marL="1073150" indent="-384175" defTabSz="688975" eaLnBrk="0" hangingPunct="0">
              <a:defRPr sz="9600">
                <a:solidFill>
                  <a:schemeClr val="tx1"/>
                </a:solidFill>
                <a:latin typeface="Arial" charset="0"/>
              </a:defRPr>
            </a:lvl3pPr>
            <a:lvl4pPr marL="1414463" indent="-385763" defTabSz="688975" eaLnBrk="0" hangingPunct="0">
              <a:defRPr sz="9600">
                <a:solidFill>
                  <a:schemeClr val="tx1"/>
                </a:solidFill>
                <a:latin typeface="Arial" charset="0"/>
              </a:defRPr>
            </a:lvl4pPr>
            <a:lvl5pPr marL="1762125" indent="-388938" defTabSz="688975" eaLnBrk="0" hangingPunct="0">
              <a:defRPr sz="9600">
                <a:solidFill>
                  <a:schemeClr val="tx1"/>
                </a:solidFill>
                <a:latin typeface="Arial" charset="0"/>
              </a:defRPr>
            </a:lvl5pPr>
            <a:lvl6pPr marL="2219325" indent="-388938" algn="ctr" defTabSz="688975" eaLnBrk="0" fontAlgn="base" hangingPunct="0">
              <a:spcBef>
                <a:spcPct val="0"/>
              </a:spcBef>
              <a:spcAft>
                <a:spcPct val="0"/>
              </a:spcAft>
              <a:defRPr sz="9600">
                <a:solidFill>
                  <a:schemeClr val="tx1"/>
                </a:solidFill>
                <a:latin typeface="Arial" charset="0"/>
              </a:defRPr>
            </a:lvl6pPr>
            <a:lvl7pPr marL="2676525" indent="-388938" algn="ctr" defTabSz="688975" eaLnBrk="0" fontAlgn="base" hangingPunct="0">
              <a:spcBef>
                <a:spcPct val="0"/>
              </a:spcBef>
              <a:spcAft>
                <a:spcPct val="0"/>
              </a:spcAft>
              <a:defRPr sz="9600">
                <a:solidFill>
                  <a:schemeClr val="tx1"/>
                </a:solidFill>
                <a:latin typeface="Arial" charset="0"/>
              </a:defRPr>
            </a:lvl7pPr>
            <a:lvl8pPr marL="3133725" indent="-388938" algn="ctr" defTabSz="688975" eaLnBrk="0" fontAlgn="base" hangingPunct="0">
              <a:spcBef>
                <a:spcPct val="0"/>
              </a:spcBef>
              <a:spcAft>
                <a:spcPct val="0"/>
              </a:spcAft>
              <a:defRPr sz="9600">
                <a:solidFill>
                  <a:schemeClr val="tx1"/>
                </a:solidFill>
                <a:latin typeface="Arial" charset="0"/>
              </a:defRPr>
            </a:lvl8pPr>
            <a:lvl9pPr marL="3590925" indent="-388938" algn="ctr" defTabSz="688975" eaLnBrk="0" fontAlgn="base" hangingPunct="0">
              <a:spcBef>
                <a:spcPct val="0"/>
              </a:spcBef>
              <a:spcAft>
                <a:spcPct val="0"/>
              </a:spcAft>
              <a:defRPr sz="9600">
                <a:solidFill>
                  <a:schemeClr val="tx1"/>
                </a:solidFill>
                <a:latin typeface="Arial" charset="0"/>
              </a:defRPr>
            </a:lvl9pPr>
          </a:lstStyle>
          <a:p>
            <a:pPr algn="just"/>
            <a:r>
              <a:rPr lang="pt-BR" sz="1800" dirty="0">
                <a:latin typeface="+mj-lt"/>
                <a:cs typeface="Times New Roman" panose="02020603050405020304" pitchFamily="18" charset="0"/>
              </a:rPr>
              <a:t>Souza, C. M., Jr., Shimbo, J. Z., Rosa, M. R., Parente, L. L., Alencar, A. A., </a:t>
            </a:r>
            <a:r>
              <a:rPr lang="pt-BR" sz="1800" dirty="0" err="1">
                <a:latin typeface="+mj-lt"/>
                <a:cs typeface="Times New Roman" panose="02020603050405020304" pitchFamily="18" charset="0"/>
              </a:rPr>
              <a:t>Rudorff</a:t>
            </a:r>
            <a:r>
              <a:rPr lang="pt-BR" sz="1800" dirty="0">
                <a:latin typeface="+mj-lt"/>
                <a:cs typeface="Times New Roman" panose="02020603050405020304" pitchFamily="18" charset="0"/>
              </a:rPr>
              <a:t>, B. F. T., </a:t>
            </a:r>
            <a:r>
              <a:rPr lang="pt-BR" sz="1800" dirty="0" err="1">
                <a:latin typeface="+mj-lt"/>
                <a:cs typeface="Times New Roman" panose="02020603050405020304" pitchFamily="18" charset="0"/>
              </a:rPr>
              <a:t>Hasenack</a:t>
            </a:r>
            <a:r>
              <a:rPr lang="pt-BR" sz="1800" dirty="0">
                <a:latin typeface="+mj-lt"/>
                <a:cs typeface="Times New Roman" panose="02020603050405020304" pitchFamily="18" charset="0"/>
              </a:rPr>
              <a:t>, H., Matsumoto, M., Ferreira, L. G., Souza-Filho, P. W. M., de Oliveira, S. W., Rocha, W. F., Fonseca, A. V., Marques, C. B., Diniz, C. G., Costa, D., Monteiro, D., Rosa, E. R., Vélez-Martin, E., &amp; Azevedo, T. (2020). </a:t>
            </a:r>
            <a:r>
              <a:rPr lang="pt-BR" sz="1800" dirty="0" err="1">
                <a:latin typeface="+mj-lt"/>
                <a:cs typeface="Times New Roman" panose="02020603050405020304" pitchFamily="18" charset="0"/>
              </a:rPr>
              <a:t>Reconstructing</a:t>
            </a:r>
            <a:r>
              <a:rPr lang="pt-BR" sz="1800" dirty="0">
                <a:latin typeface="+mj-lt"/>
                <a:cs typeface="Times New Roman" panose="02020603050405020304" pitchFamily="18" charset="0"/>
              </a:rPr>
              <a:t> </a:t>
            </a:r>
            <a:r>
              <a:rPr lang="pt-BR" sz="1800" dirty="0" err="1">
                <a:latin typeface="+mj-lt"/>
                <a:cs typeface="Times New Roman" panose="02020603050405020304" pitchFamily="18" charset="0"/>
              </a:rPr>
              <a:t>three</a:t>
            </a:r>
            <a:r>
              <a:rPr lang="pt-BR" sz="1800" dirty="0">
                <a:latin typeface="+mj-lt"/>
                <a:cs typeface="Times New Roman" panose="02020603050405020304" pitchFamily="18" charset="0"/>
              </a:rPr>
              <a:t> </a:t>
            </a:r>
            <a:r>
              <a:rPr lang="pt-BR" sz="1800" dirty="0" err="1">
                <a:latin typeface="+mj-lt"/>
                <a:cs typeface="Times New Roman" panose="02020603050405020304" pitchFamily="18" charset="0"/>
              </a:rPr>
              <a:t>decades</a:t>
            </a:r>
            <a:r>
              <a:rPr lang="pt-BR" sz="1800" dirty="0">
                <a:latin typeface="+mj-lt"/>
                <a:cs typeface="Times New Roman" panose="02020603050405020304" pitchFamily="18" charset="0"/>
              </a:rPr>
              <a:t> </a:t>
            </a:r>
            <a:r>
              <a:rPr lang="pt-BR" sz="1800" dirty="0" err="1">
                <a:latin typeface="+mj-lt"/>
                <a:cs typeface="Times New Roman" panose="02020603050405020304" pitchFamily="18" charset="0"/>
              </a:rPr>
              <a:t>of</a:t>
            </a:r>
            <a:r>
              <a:rPr lang="pt-BR" sz="1800" dirty="0">
                <a:latin typeface="+mj-lt"/>
                <a:cs typeface="Times New Roman" panose="02020603050405020304" pitchFamily="18" charset="0"/>
              </a:rPr>
              <a:t> </a:t>
            </a:r>
            <a:r>
              <a:rPr lang="pt-BR" sz="1800" dirty="0" err="1">
                <a:latin typeface="+mj-lt"/>
                <a:cs typeface="Times New Roman" panose="02020603050405020304" pitchFamily="18" charset="0"/>
              </a:rPr>
              <a:t>land</a:t>
            </a:r>
            <a:r>
              <a:rPr lang="pt-BR" sz="1800" dirty="0">
                <a:latin typeface="+mj-lt"/>
                <a:cs typeface="Times New Roman" panose="02020603050405020304" pitchFamily="18" charset="0"/>
              </a:rPr>
              <a:t> use </a:t>
            </a:r>
            <a:r>
              <a:rPr lang="pt-BR" sz="1800" dirty="0" err="1">
                <a:latin typeface="+mj-lt"/>
                <a:cs typeface="Times New Roman" panose="02020603050405020304" pitchFamily="18" charset="0"/>
              </a:rPr>
              <a:t>and</a:t>
            </a:r>
            <a:r>
              <a:rPr lang="pt-BR" sz="1800" dirty="0">
                <a:latin typeface="+mj-lt"/>
                <a:cs typeface="Times New Roman" panose="02020603050405020304" pitchFamily="18" charset="0"/>
              </a:rPr>
              <a:t> </a:t>
            </a:r>
            <a:r>
              <a:rPr lang="pt-BR" sz="1800" dirty="0" err="1">
                <a:latin typeface="+mj-lt"/>
                <a:cs typeface="Times New Roman" panose="02020603050405020304" pitchFamily="18" charset="0"/>
              </a:rPr>
              <a:t>land</a:t>
            </a:r>
            <a:r>
              <a:rPr lang="pt-BR" sz="1800" dirty="0">
                <a:latin typeface="+mj-lt"/>
                <a:cs typeface="Times New Roman" panose="02020603050405020304" pitchFamily="18" charset="0"/>
              </a:rPr>
              <a:t> cover </a:t>
            </a:r>
            <a:r>
              <a:rPr lang="pt-BR" sz="1800" dirty="0" err="1">
                <a:latin typeface="+mj-lt"/>
                <a:cs typeface="Times New Roman" panose="02020603050405020304" pitchFamily="18" charset="0"/>
              </a:rPr>
              <a:t>changes</a:t>
            </a:r>
            <a:r>
              <a:rPr lang="pt-BR" sz="1800" dirty="0">
                <a:latin typeface="+mj-lt"/>
                <a:cs typeface="Times New Roman" panose="02020603050405020304" pitchFamily="18" charset="0"/>
              </a:rPr>
              <a:t> in </a:t>
            </a:r>
            <a:r>
              <a:rPr lang="pt-BR" sz="1800" dirty="0" err="1">
                <a:latin typeface="+mj-lt"/>
                <a:cs typeface="Times New Roman" panose="02020603050405020304" pitchFamily="18" charset="0"/>
              </a:rPr>
              <a:t>Brazilian</a:t>
            </a:r>
            <a:r>
              <a:rPr lang="pt-BR" sz="1800" dirty="0">
                <a:latin typeface="+mj-lt"/>
                <a:cs typeface="Times New Roman" panose="02020603050405020304" pitchFamily="18" charset="0"/>
              </a:rPr>
              <a:t> </a:t>
            </a:r>
            <a:r>
              <a:rPr lang="pt-BR" sz="1800" dirty="0" err="1">
                <a:latin typeface="+mj-lt"/>
                <a:cs typeface="Times New Roman" panose="02020603050405020304" pitchFamily="18" charset="0"/>
              </a:rPr>
              <a:t>biomes</a:t>
            </a:r>
            <a:r>
              <a:rPr lang="pt-BR" sz="1800" dirty="0">
                <a:latin typeface="+mj-lt"/>
                <a:cs typeface="Times New Roman" panose="02020603050405020304" pitchFamily="18" charset="0"/>
              </a:rPr>
              <a:t> </a:t>
            </a:r>
            <a:r>
              <a:rPr lang="pt-BR" sz="1800" dirty="0" err="1">
                <a:latin typeface="+mj-lt"/>
                <a:cs typeface="Times New Roman" panose="02020603050405020304" pitchFamily="18" charset="0"/>
              </a:rPr>
              <a:t>with</a:t>
            </a:r>
            <a:r>
              <a:rPr lang="pt-BR" sz="1800" dirty="0">
                <a:latin typeface="+mj-lt"/>
                <a:cs typeface="Times New Roman" panose="02020603050405020304" pitchFamily="18" charset="0"/>
              </a:rPr>
              <a:t> </a:t>
            </a:r>
            <a:r>
              <a:rPr lang="pt-BR" sz="1800" dirty="0" err="1">
                <a:latin typeface="+mj-lt"/>
                <a:cs typeface="Times New Roman" panose="02020603050405020304" pitchFamily="18" charset="0"/>
              </a:rPr>
              <a:t>Landsat</a:t>
            </a:r>
            <a:r>
              <a:rPr lang="pt-BR" sz="1800" dirty="0">
                <a:latin typeface="+mj-lt"/>
                <a:cs typeface="Times New Roman" panose="02020603050405020304" pitchFamily="18" charset="0"/>
              </a:rPr>
              <a:t> </a:t>
            </a:r>
            <a:r>
              <a:rPr lang="pt-BR" sz="1800" dirty="0" err="1">
                <a:latin typeface="+mj-lt"/>
                <a:cs typeface="Times New Roman" panose="02020603050405020304" pitchFamily="18" charset="0"/>
              </a:rPr>
              <a:t>archive</a:t>
            </a:r>
            <a:r>
              <a:rPr lang="pt-BR" sz="1800" dirty="0">
                <a:latin typeface="+mj-lt"/>
                <a:cs typeface="Times New Roman" panose="02020603050405020304" pitchFamily="18" charset="0"/>
              </a:rPr>
              <a:t> </a:t>
            </a:r>
            <a:r>
              <a:rPr lang="pt-BR" sz="1800" dirty="0" err="1">
                <a:latin typeface="+mj-lt"/>
                <a:cs typeface="Times New Roman" panose="02020603050405020304" pitchFamily="18" charset="0"/>
              </a:rPr>
              <a:t>and</a:t>
            </a:r>
            <a:r>
              <a:rPr lang="pt-BR" sz="1800" dirty="0">
                <a:latin typeface="+mj-lt"/>
                <a:cs typeface="Times New Roman" panose="02020603050405020304" pitchFamily="18" charset="0"/>
              </a:rPr>
              <a:t> Earth </a:t>
            </a:r>
            <a:r>
              <a:rPr lang="pt-BR" sz="1800" dirty="0" err="1">
                <a:latin typeface="+mj-lt"/>
                <a:cs typeface="Times New Roman" panose="02020603050405020304" pitchFamily="18" charset="0"/>
              </a:rPr>
              <a:t>Engine</a:t>
            </a:r>
            <a:r>
              <a:rPr lang="pt-BR" sz="1800" dirty="0">
                <a:latin typeface="+mj-lt"/>
                <a:cs typeface="Times New Roman" panose="02020603050405020304" pitchFamily="18" charset="0"/>
              </a:rPr>
              <a:t>. Remote </a:t>
            </a:r>
            <a:r>
              <a:rPr lang="pt-BR" sz="1800" dirty="0" err="1">
                <a:latin typeface="+mj-lt"/>
                <a:cs typeface="Times New Roman" panose="02020603050405020304" pitchFamily="18" charset="0"/>
              </a:rPr>
              <a:t>Sensing</a:t>
            </a:r>
            <a:r>
              <a:rPr lang="pt-BR" sz="1800" dirty="0">
                <a:latin typeface="+mj-lt"/>
                <a:cs typeface="Times New Roman" panose="02020603050405020304" pitchFamily="18" charset="0"/>
              </a:rPr>
              <a:t>, 12(17), 2735.</a:t>
            </a:r>
          </a:p>
          <a:p>
            <a:pPr algn="just"/>
            <a:r>
              <a:rPr lang="pt-BR" sz="1800" dirty="0" err="1">
                <a:latin typeface="+mj-lt"/>
                <a:cs typeface="Times New Roman" panose="02020603050405020304" pitchFamily="18" charset="0"/>
              </a:rPr>
              <a:t>MapBiomas</a:t>
            </a:r>
            <a:r>
              <a:rPr lang="pt-BR" sz="1800" dirty="0">
                <a:latin typeface="+mj-lt"/>
                <a:cs typeface="Times New Roman" panose="02020603050405020304" pitchFamily="18" charset="0"/>
              </a:rPr>
              <a:t>. (2024). Coleção 9 – </a:t>
            </a:r>
            <a:r>
              <a:rPr lang="pt-BR" sz="1800" dirty="0" err="1">
                <a:latin typeface="+mj-lt"/>
                <a:cs typeface="Times New Roman" panose="02020603050405020304" pitchFamily="18" charset="0"/>
              </a:rPr>
              <a:t>MapBiomas</a:t>
            </a:r>
            <a:r>
              <a:rPr lang="pt-BR" sz="1800" dirty="0">
                <a:latin typeface="+mj-lt"/>
                <a:cs typeface="Times New Roman" panose="02020603050405020304" pitchFamily="18" charset="0"/>
              </a:rPr>
              <a:t>. Projeto </a:t>
            </a:r>
            <a:r>
              <a:rPr lang="pt-BR" sz="1800" dirty="0" err="1">
                <a:latin typeface="+mj-lt"/>
                <a:cs typeface="Times New Roman" panose="02020603050405020304" pitchFamily="18" charset="0"/>
              </a:rPr>
              <a:t>MapBiomas</a:t>
            </a:r>
            <a:r>
              <a:rPr lang="pt-BR" sz="1800" dirty="0">
                <a:latin typeface="+mj-lt"/>
                <a:cs typeface="Times New Roman" panose="02020603050405020304" pitchFamily="18" charset="0"/>
              </a:rPr>
              <a:t>.</a:t>
            </a:r>
          </a:p>
          <a:p>
            <a:pPr algn="just"/>
            <a:r>
              <a:rPr lang="pt-BR" sz="1800" dirty="0">
                <a:latin typeface="+mj-lt"/>
                <a:cs typeface="Times New Roman" panose="02020603050405020304" pitchFamily="18" charset="0"/>
              </a:rPr>
              <a:t>Alvim, P. S., Miller, H. A., &amp; Baptista, G. M. M. (2025). Detecção de mudanças no uso da terra nos territórios especiais AMACRO e MATOPIBA. Revista Brasileira de </a:t>
            </a:r>
            <a:r>
              <a:rPr lang="pt-BR" sz="1800" dirty="0" err="1">
                <a:latin typeface="+mj-lt"/>
                <a:cs typeface="Times New Roman" panose="02020603050405020304" pitchFamily="18" charset="0"/>
              </a:rPr>
              <a:t>Geomática</a:t>
            </a:r>
            <a:r>
              <a:rPr lang="pt-BR" sz="1800" dirty="0">
                <a:latin typeface="+mj-lt"/>
                <a:cs typeface="Times New Roman" panose="02020603050405020304" pitchFamily="18" charset="0"/>
              </a:rPr>
              <a:t>, 13(2), 285–303.</a:t>
            </a:r>
          </a:p>
          <a:p>
            <a:pPr algn="just"/>
            <a:r>
              <a:rPr lang="pt-BR" sz="1800" dirty="0">
                <a:latin typeface="+mj-lt"/>
                <a:cs typeface="Times New Roman" panose="02020603050405020304" pitchFamily="18" charset="0"/>
              </a:rPr>
              <a:t>The GLOBE </a:t>
            </a:r>
            <a:r>
              <a:rPr lang="pt-BR" sz="1800" dirty="0" err="1">
                <a:latin typeface="+mj-lt"/>
                <a:cs typeface="Times New Roman" panose="02020603050405020304" pitchFamily="18" charset="0"/>
              </a:rPr>
              <a:t>Program</a:t>
            </a:r>
            <a:r>
              <a:rPr lang="pt-BR" sz="1800" dirty="0">
                <a:latin typeface="+mj-lt"/>
                <a:cs typeface="Times New Roman" panose="02020603050405020304" pitchFamily="18" charset="0"/>
              </a:rPr>
              <a:t>. (2024). </a:t>
            </a:r>
            <a:r>
              <a:rPr lang="pt-BR" sz="1800" dirty="0" err="1">
                <a:latin typeface="+mj-lt"/>
                <a:cs typeface="Times New Roman" panose="02020603050405020304" pitchFamily="18" charset="0"/>
              </a:rPr>
              <a:t>About</a:t>
            </a:r>
            <a:r>
              <a:rPr lang="pt-BR" sz="1800" dirty="0">
                <a:latin typeface="+mj-lt"/>
                <a:cs typeface="Times New Roman" panose="02020603050405020304" pitchFamily="18" charset="0"/>
              </a:rPr>
              <a:t> </a:t>
            </a:r>
            <a:r>
              <a:rPr lang="pt-BR" sz="1800" dirty="0" err="1">
                <a:latin typeface="+mj-lt"/>
                <a:cs typeface="Times New Roman" panose="02020603050405020304" pitchFamily="18" charset="0"/>
              </a:rPr>
              <a:t>the</a:t>
            </a:r>
            <a:r>
              <a:rPr lang="pt-BR" sz="1800" dirty="0">
                <a:latin typeface="+mj-lt"/>
                <a:cs typeface="Times New Roman" panose="02020603050405020304" pitchFamily="18" charset="0"/>
              </a:rPr>
              <a:t> GLOBE </a:t>
            </a:r>
            <a:r>
              <a:rPr lang="pt-BR" sz="1800" dirty="0" err="1">
                <a:latin typeface="+mj-lt"/>
                <a:cs typeface="Times New Roman" panose="02020603050405020304" pitchFamily="18" charset="0"/>
              </a:rPr>
              <a:t>Program</a:t>
            </a:r>
            <a:r>
              <a:rPr lang="pt-BR" sz="1800" dirty="0">
                <a:latin typeface="+mj-lt"/>
                <a:cs typeface="Times New Roman" panose="02020603050405020304" pitchFamily="18" charset="0"/>
              </a:rPr>
              <a:t>.</a:t>
            </a:r>
          </a:p>
          <a:p>
            <a:pPr algn="just"/>
            <a:r>
              <a:rPr lang="pt-BR" sz="1800" dirty="0">
                <a:latin typeface="+mj-lt"/>
              </a:rPr>
              <a:t>Seixas, H. T., Silveira, H. L. F. D., Mendes, A. P. D. S. F., Soares, F. D. S., &amp; da Silva, R. F. B. (2025). </a:t>
            </a:r>
            <a:r>
              <a:rPr lang="pt-BR" sz="1800" dirty="0" err="1">
                <a:latin typeface="+mj-lt"/>
              </a:rPr>
              <a:t>Conversion</a:t>
            </a:r>
            <a:r>
              <a:rPr lang="pt-BR" sz="1800" dirty="0">
                <a:latin typeface="+mj-lt"/>
              </a:rPr>
              <a:t> </a:t>
            </a:r>
            <a:r>
              <a:rPr lang="pt-BR" sz="1800" dirty="0" err="1">
                <a:latin typeface="+mj-lt"/>
              </a:rPr>
              <a:t>from</a:t>
            </a:r>
            <a:r>
              <a:rPr lang="pt-BR" sz="1800" dirty="0">
                <a:latin typeface="+mj-lt"/>
              </a:rPr>
              <a:t> </a:t>
            </a:r>
            <a:r>
              <a:rPr lang="pt-BR" sz="1800" dirty="0" err="1">
                <a:latin typeface="+mj-lt"/>
              </a:rPr>
              <a:t>forest</a:t>
            </a:r>
            <a:r>
              <a:rPr lang="pt-BR" sz="1800" dirty="0">
                <a:latin typeface="+mj-lt"/>
              </a:rPr>
              <a:t> </a:t>
            </a:r>
            <a:r>
              <a:rPr lang="pt-BR" sz="1800" dirty="0" err="1">
                <a:latin typeface="+mj-lt"/>
              </a:rPr>
              <a:t>to</a:t>
            </a:r>
            <a:r>
              <a:rPr lang="pt-BR" sz="1800" dirty="0">
                <a:latin typeface="+mj-lt"/>
              </a:rPr>
              <a:t> </a:t>
            </a:r>
            <a:r>
              <a:rPr lang="pt-BR" sz="1800" dirty="0" err="1">
                <a:latin typeface="+mj-lt"/>
              </a:rPr>
              <a:t>agriculture</a:t>
            </a:r>
            <a:r>
              <a:rPr lang="pt-BR" sz="1800" dirty="0">
                <a:latin typeface="+mj-lt"/>
              </a:rPr>
              <a:t> in </a:t>
            </a:r>
            <a:r>
              <a:rPr lang="pt-BR" sz="1800" dirty="0" err="1">
                <a:latin typeface="+mj-lt"/>
              </a:rPr>
              <a:t>the</a:t>
            </a:r>
            <a:r>
              <a:rPr lang="pt-BR" sz="1800" dirty="0">
                <a:latin typeface="+mj-lt"/>
              </a:rPr>
              <a:t> </a:t>
            </a:r>
            <a:r>
              <a:rPr lang="pt-BR" sz="1800" dirty="0" err="1">
                <a:latin typeface="+mj-lt"/>
              </a:rPr>
              <a:t>Brazilian</a:t>
            </a:r>
            <a:r>
              <a:rPr lang="pt-BR" sz="1800" dirty="0">
                <a:latin typeface="+mj-lt"/>
              </a:rPr>
              <a:t> </a:t>
            </a:r>
            <a:r>
              <a:rPr lang="pt-BR" sz="1800" dirty="0" err="1">
                <a:latin typeface="+mj-lt"/>
              </a:rPr>
              <a:t>Amazon</a:t>
            </a:r>
            <a:r>
              <a:rPr lang="pt-BR" sz="1800" dirty="0">
                <a:latin typeface="+mj-lt"/>
              </a:rPr>
              <a:t> </a:t>
            </a:r>
            <a:r>
              <a:rPr lang="pt-BR" sz="1800" dirty="0" err="1">
                <a:latin typeface="+mj-lt"/>
              </a:rPr>
              <a:t>from</a:t>
            </a:r>
            <a:r>
              <a:rPr lang="pt-BR" sz="1800" dirty="0">
                <a:latin typeface="+mj-lt"/>
              </a:rPr>
              <a:t> 1985 </a:t>
            </a:r>
            <a:r>
              <a:rPr lang="pt-BR" sz="1800" dirty="0" err="1">
                <a:latin typeface="+mj-lt"/>
              </a:rPr>
              <a:t>to</a:t>
            </a:r>
            <a:r>
              <a:rPr lang="pt-BR" sz="1800" dirty="0">
                <a:latin typeface="+mj-lt"/>
              </a:rPr>
              <a:t> 2021. Land, 14(2), 300.</a:t>
            </a:r>
          </a:p>
          <a:p>
            <a:pPr algn="just"/>
            <a:r>
              <a:rPr lang="pt-BR" sz="1800" dirty="0">
                <a:latin typeface="+mj-lt"/>
              </a:rPr>
              <a:t>Silva, R. F. B., et al. (2026). Land use </a:t>
            </a:r>
            <a:r>
              <a:rPr lang="pt-BR" sz="1800" dirty="0" err="1">
                <a:latin typeface="+mj-lt"/>
              </a:rPr>
              <a:t>and</a:t>
            </a:r>
            <a:r>
              <a:rPr lang="pt-BR" sz="1800" dirty="0">
                <a:latin typeface="+mj-lt"/>
              </a:rPr>
              <a:t> </a:t>
            </a:r>
            <a:r>
              <a:rPr lang="pt-BR" sz="1800" dirty="0" err="1">
                <a:latin typeface="+mj-lt"/>
              </a:rPr>
              <a:t>land</a:t>
            </a:r>
            <a:r>
              <a:rPr lang="pt-BR" sz="1800" dirty="0">
                <a:latin typeface="+mj-lt"/>
              </a:rPr>
              <a:t> cover dynamics </a:t>
            </a:r>
            <a:r>
              <a:rPr lang="pt-BR" sz="1800" dirty="0" err="1">
                <a:latin typeface="+mj-lt"/>
              </a:rPr>
              <a:t>and</a:t>
            </a:r>
            <a:r>
              <a:rPr lang="pt-BR" sz="1800" dirty="0">
                <a:latin typeface="+mj-lt"/>
              </a:rPr>
              <a:t> </a:t>
            </a:r>
            <a:r>
              <a:rPr lang="pt-BR" sz="1800" dirty="0" err="1">
                <a:latin typeface="+mj-lt"/>
              </a:rPr>
              <a:t>their</a:t>
            </a:r>
            <a:r>
              <a:rPr lang="pt-BR" sz="1800" dirty="0">
                <a:latin typeface="+mj-lt"/>
              </a:rPr>
              <a:t> </a:t>
            </a:r>
            <a:r>
              <a:rPr lang="pt-BR" sz="1800" dirty="0" err="1">
                <a:latin typeface="+mj-lt"/>
              </a:rPr>
              <a:t>association</a:t>
            </a:r>
            <a:r>
              <a:rPr lang="pt-BR" sz="1800" dirty="0">
                <a:latin typeface="+mj-lt"/>
              </a:rPr>
              <a:t> </a:t>
            </a:r>
            <a:r>
              <a:rPr lang="pt-BR" sz="1800" dirty="0" err="1">
                <a:latin typeface="+mj-lt"/>
              </a:rPr>
              <a:t>with</a:t>
            </a:r>
            <a:r>
              <a:rPr lang="pt-BR" sz="1800" dirty="0">
                <a:latin typeface="+mj-lt"/>
              </a:rPr>
              <a:t> </a:t>
            </a:r>
            <a:r>
              <a:rPr lang="pt-BR" sz="1800" dirty="0" err="1">
                <a:latin typeface="+mj-lt"/>
              </a:rPr>
              <a:t>fire</a:t>
            </a:r>
            <a:r>
              <a:rPr lang="pt-BR" sz="1800" dirty="0">
                <a:latin typeface="+mj-lt"/>
              </a:rPr>
              <a:t> in </a:t>
            </a:r>
            <a:r>
              <a:rPr lang="pt-BR" sz="1800" dirty="0" err="1">
                <a:latin typeface="+mj-lt"/>
              </a:rPr>
              <a:t>Indigenous</a:t>
            </a:r>
            <a:r>
              <a:rPr lang="pt-BR" sz="1800" dirty="0">
                <a:latin typeface="+mj-lt"/>
              </a:rPr>
              <a:t> </a:t>
            </a:r>
            <a:r>
              <a:rPr lang="pt-BR" sz="1800" dirty="0" err="1">
                <a:latin typeface="+mj-lt"/>
              </a:rPr>
              <a:t>Territories</a:t>
            </a:r>
            <a:r>
              <a:rPr lang="pt-BR" sz="1800" dirty="0">
                <a:latin typeface="+mj-lt"/>
              </a:rPr>
              <a:t> </a:t>
            </a:r>
            <a:r>
              <a:rPr lang="pt-BR" sz="1800" dirty="0" err="1">
                <a:latin typeface="+mj-lt"/>
              </a:rPr>
              <a:t>of</a:t>
            </a:r>
            <a:r>
              <a:rPr lang="pt-BR" sz="1800" dirty="0">
                <a:latin typeface="+mj-lt"/>
              </a:rPr>
              <a:t> Maranhão, </a:t>
            </a:r>
            <a:r>
              <a:rPr lang="pt-BR" sz="1800" dirty="0" err="1">
                <a:latin typeface="+mj-lt"/>
              </a:rPr>
              <a:t>Brazil</a:t>
            </a:r>
            <a:r>
              <a:rPr lang="pt-BR" sz="1800" dirty="0">
                <a:latin typeface="+mj-lt"/>
              </a:rPr>
              <a:t> (1985–2023). Land, 15(1), 132.</a:t>
            </a:r>
          </a:p>
          <a:p>
            <a:pPr algn="just"/>
            <a:r>
              <a:rPr lang="pt-BR" sz="1800" dirty="0">
                <a:latin typeface="+mj-lt"/>
              </a:rPr>
              <a:t>Singh, S. (2024). Land use </a:t>
            </a:r>
            <a:r>
              <a:rPr lang="pt-BR" sz="1800" dirty="0" err="1">
                <a:latin typeface="+mj-lt"/>
              </a:rPr>
              <a:t>and</a:t>
            </a:r>
            <a:r>
              <a:rPr lang="pt-BR" sz="1800" dirty="0">
                <a:latin typeface="+mj-lt"/>
              </a:rPr>
              <a:t> </a:t>
            </a:r>
            <a:r>
              <a:rPr lang="pt-BR" sz="1800" dirty="0" err="1">
                <a:latin typeface="+mj-lt"/>
              </a:rPr>
              <a:t>land</a:t>
            </a:r>
            <a:r>
              <a:rPr lang="pt-BR" sz="1800" dirty="0">
                <a:latin typeface="+mj-lt"/>
              </a:rPr>
              <a:t> cover </a:t>
            </a:r>
            <a:r>
              <a:rPr lang="pt-BR" sz="1800" dirty="0" err="1">
                <a:latin typeface="+mj-lt"/>
              </a:rPr>
              <a:t>change</a:t>
            </a:r>
            <a:r>
              <a:rPr lang="pt-BR" sz="1800" dirty="0">
                <a:latin typeface="+mj-lt"/>
              </a:rPr>
              <a:t>: A </a:t>
            </a:r>
            <a:r>
              <a:rPr lang="pt-BR" sz="1800" dirty="0" err="1">
                <a:latin typeface="+mj-lt"/>
              </a:rPr>
              <a:t>comprehensive</a:t>
            </a:r>
            <a:r>
              <a:rPr lang="pt-BR" sz="1800" dirty="0">
                <a:latin typeface="+mj-lt"/>
              </a:rPr>
              <a:t> review </a:t>
            </a:r>
            <a:r>
              <a:rPr lang="pt-BR" sz="1800" dirty="0" err="1">
                <a:latin typeface="+mj-lt"/>
              </a:rPr>
              <a:t>of</a:t>
            </a:r>
            <a:r>
              <a:rPr lang="pt-BR" sz="1800" dirty="0">
                <a:latin typeface="+mj-lt"/>
              </a:rPr>
              <a:t> </a:t>
            </a:r>
            <a:r>
              <a:rPr lang="pt-BR" sz="1800" dirty="0" err="1">
                <a:latin typeface="+mj-lt"/>
              </a:rPr>
              <a:t>environmental</a:t>
            </a:r>
            <a:r>
              <a:rPr lang="pt-BR" sz="1800" dirty="0">
                <a:latin typeface="+mj-lt"/>
              </a:rPr>
              <a:t> </a:t>
            </a:r>
            <a:r>
              <a:rPr lang="pt-BR" sz="1800" dirty="0" err="1">
                <a:latin typeface="+mj-lt"/>
              </a:rPr>
              <a:t>implications</a:t>
            </a:r>
            <a:r>
              <a:rPr lang="pt-BR" sz="1800" dirty="0">
                <a:latin typeface="+mj-lt"/>
              </a:rPr>
              <a:t>. </a:t>
            </a:r>
            <a:r>
              <a:rPr lang="pt-BR" sz="1800" dirty="0" err="1">
                <a:latin typeface="+mj-lt"/>
              </a:rPr>
              <a:t>International</a:t>
            </a:r>
            <a:r>
              <a:rPr lang="pt-BR" sz="1800" dirty="0">
                <a:latin typeface="+mj-lt"/>
              </a:rPr>
              <a:t> </a:t>
            </a:r>
            <a:r>
              <a:rPr lang="pt-BR" sz="1800" dirty="0" err="1">
                <a:latin typeface="+mj-lt"/>
              </a:rPr>
              <a:t>Journal</a:t>
            </a:r>
            <a:r>
              <a:rPr lang="pt-BR" sz="1800" dirty="0">
                <a:latin typeface="+mj-lt"/>
              </a:rPr>
              <a:t> </a:t>
            </a:r>
            <a:r>
              <a:rPr lang="pt-BR" sz="1800" dirty="0" err="1">
                <a:latin typeface="+mj-lt"/>
              </a:rPr>
              <a:t>of</a:t>
            </a:r>
            <a:r>
              <a:rPr lang="pt-BR" sz="1800" dirty="0">
                <a:latin typeface="+mj-lt"/>
              </a:rPr>
              <a:t> Land, 1(2), 1–5.</a:t>
            </a:r>
          </a:p>
        </p:txBody>
      </p:sp>
      <p:sp>
        <p:nvSpPr>
          <p:cNvPr id="2070" name="Text Box 19"/>
          <p:cNvSpPr txBox="1">
            <a:spLocks noChangeArrowheads="1"/>
          </p:cNvSpPr>
          <p:nvPr/>
        </p:nvSpPr>
        <p:spPr bwMode="auto">
          <a:xfrm>
            <a:off x="13162392" y="22139899"/>
            <a:ext cx="11716162" cy="12480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6000" rIns="36000">
            <a:spAutoFit/>
          </a:bodyPr>
          <a:lstStyle>
            <a:lvl1pPr marL="457200" indent="-457200" defTabSz="4389438" eaLnBrk="0" hangingPunct="0">
              <a:defRPr sz="9600">
                <a:solidFill>
                  <a:schemeClr val="tx1"/>
                </a:solidFill>
                <a:latin typeface="Arial" charset="0"/>
              </a:defRPr>
            </a:lvl1pPr>
            <a:lvl2pPr marL="742950" indent="-285750" defTabSz="4389438" eaLnBrk="0" hangingPunct="0">
              <a:defRPr sz="9600">
                <a:solidFill>
                  <a:schemeClr val="tx1"/>
                </a:solidFill>
                <a:latin typeface="Arial" charset="0"/>
              </a:defRPr>
            </a:lvl2pPr>
            <a:lvl3pPr marL="1143000" indent="-228600" defTabSz="4389438" eaLnBrk="0" hangingPunct="0">
              <a:defRPr sz="9600">
                <a:solidFill>
                  <a:schemeClr val="tx1"/>
                </a:solidFill>
                <a:latin typeface="Arial" charset="0"/>
              </a:defRPr>
            </a:lvl3pPr>
            <a:lvl4pPr marL="1600200" indent="-228600" defTabSz="4389438" eaLnBrk="0" hangingPunct="0">
              <a:defRPr sz="9600">
                <a:solidFill>
                  <a:schemeClr val="tx1"/>
                </a:solidFill>
                <a:latin typeface="Arial" charset="0"/>
              </a:defRPr>
            </a:lvl4pPr>
            <a:lvl5pPr marL="2057400" indent="-228600" defTabSz="4389438" eaLnBrk="0" hangingPunct="0">
              <a:defRPr sz="9600">
                <a:solidFill>
                  <a:schemeClr val="tx1"/>
                </a:solidFill>
                <a:latin typeface="Arial" charset="0"/>
              </a:defRPr>
            </a:lvl5pPr>
            <a:lvl6pPr marL="2514600" indent="-228600" algn="ctr" defTabSz="4389438" eaLnBrk="0" fontAlgn="base" hangingPunct="0">
              <a:spcBef>
                <a:spcPct val="0"/>
              </a:spcBef>
              <a:spcAft>
                <a:spcPct val="0"/>
              </a:spcAft>
              <a:defRPr sz="9600">
                <a:solidFill>
                  <a:schemeClr val="tx1"/>
                </a:solidFill>
                <a:latin typeface="Arial" charset="0"/>
              </a:defRPr>
            </a:lvl6pPr>
            <a:lvl7pPr marL="2971800" indent="-228600" algn="ctr" defTabSz="4389438" eaLnBrk="0" fontAlgn="base" hangingPunct="0">
              <a:spcBef>
                <a:spcPct val="0"/>
              </a:spcBef>
              <a:spcAft>
                <a:spcPct val="0"/>
              </a:spcAft>
              <a:defRPr sz="9600">
                <a:solidFill>
                  <a:schemeClr val="tx1"/>
                </a:solidFill>
                <a:latin typeface="Arial" charset="0"/>
              </a:defRPr>
            </a:lvl7pPr>
            <a:lvl8pPr marL="3429000" indent="-228600" algn="ctr" defTabSz="4389438" eaLnBrk="0" fontAlgn="base" hangingPunct="0">
              <a:spcBef>
                <a:spcPct val="0"/>
              </a:spcBef>
              <a:spcAft>
                <a:spcPct val="0"/>
              </a:spcAft>
              <a:defRPr sz="9600">
                <a:solidFill>
                  <a:schemeClr val="tx1"/>
                </a:solidFill>
                <a:latin typeface="Arial" charset="0"/>
              </a:defRPr>
            </a:lvl8pPr>
            <a:lvl9pPr marL="3886200" indent="-228600" algn="ctr" defTabSz="4389438" eaLnBrk="0" fontAlgn="base" hangingPunct="0">
              <a:spcBef>
                <a:spcPct val="0"/>
              </a:spcBef>
              <a:spcAft>
                <a:spcPct val="0"/>
              </a:spcAft>
              <a:defRPr sz="9600">
                <a:solidFill>
                  <a:schemeClr val="tx1"/>
                </a:solidFill>
                <a:latin typeface="Arial" charset="0"/>
              </a:defRPr>
            </a:lvl9pPr>
          </a:lstStyle>
          <a:p>
            <a:pPr algn="l">
              <a:spcBef>
                <a:spcPts val="0"/>
              </a:spcBef>
              <a:spcAft>
                <a:spcPts val="600"/>
              </a:spcAft>
            </a:pPr>
            <a:r>
              <a:rPr lang="en-US" altLang="en-US" sz="4400" b="1" dirty="0">
                <a:latin typeface="Garamond" panose="02020404030301010803" pitchFamily="18" charset="0"/>
                <a:cs typeface="Cambria"/>
              </a:rPr>
              <a:t>GLOBE Badges</a:t>
            </a:r>
          </a:p>
          <a:p>
            <a:pPr algn="l">
              <a:spcBef>
                <a:spcPts val="0"/>
              </a:spcBef>
              <a:spcAft>
                <a:spcPts val="0"/>
              </a:spcAft>
            </a:pPr>
            <a:r>
              <a:rPr lang="en-US" sz="2700" dirty="0">
                <a:latin typeface="Garamond"/>
                <a:cs typeface="Garamond"/>
              </a:rPr>
              <a:t>Be a </a:t>
            </a:r>
            <a:r>
              <a:rPr lang="en-US" sz="2700" b="1" dirty="0">
                <a:latin typeface="Garamond"/>
                <a:cs typeface="Garamond"/>
              </a:rPr>
              <a:t>Collaborator : </a:t>
            </a:r>
            <a:r>
              <a:rPr lang="en-US" sz="2700" dirty="0">
                <a:latin typeface="Garamond" panose="02020404030301010803" pitchFamily="18" charset="0"/>
              </a:rPr>
              <a:t>The project was carried out collaboratively with high school students from the first year of the technical course in Environment at IFMA, Pinheiro campus, applying citizen science tools to record land use and land cover data. Students participated in all stages, from training in GLOBE protocols to field data collection using the GLOBE Observer app. The initiative demonstrated the potential of digital technologies and citizen science to support local environmental monitoring, strengthen scientific education, and contribute to sustainable land management.</a:t>
            </a:r>
          </a:p>
          <a:p>
            <a:pPr algn="l">
              <a:spcBef>
                <a:spcPts val="0"/>
              </a:spcBef>
              <a:spcAft>
                <a:spcPts val="0"/>
              </a:spcAft>
            </a:pPr>
            <a:r>
              <a:rPr lang="en-US" sz="2700" dirty="0">
                <a:latin typeface="Garamond"/>
                <a:cs typeface="Garamond"/>
              </a:rPr>
              <a:t>Be a </a:t>
            </a:r>
            <a:r>
              <a:rPr lang="en-US" sz="2700" b="1" dirty="0">
                <a:latin typeface="Garamond"/>
                <a:cs typeface="Garamond"/>
              </a:rPr>
              <a:t>Data Scientist:  </a:t>
            </a:r>
            <a:r>
              <a:rPr lang="en-US" sz="2700" dirty="0">
                <a:latin typeface="Garamond" panose="02020404030301010803" pitchFamily="18" charset="0"/>
              </a:rPr>
              <a:t>The project involved the collection and organization of land use and land cover data through field observations and georeferenced photographic records following GLOBE Program protocols using the GLOBE Observer application. The data were recorded in a digital environment and analyzed to identify spatial patterns, local variations, and changes in land cover, supporting the interpretation of local-scale environmental processes. Despite limitations related to the sampling period and spatial representativeness, the study demonstrated the critical and systematic use of citizen science data as a complementary tool to remote sensing analyses, contributing to a better understanding of Earth system dynamics..</a:t>
            </a:r>
          </a:p>
          <a:p>
            <a:pPr algn="just">
              <a:spcBef>
                <a:spcPts val="0"/>
              </a:spcBef>
              <a:spcAft>
                <a:spcPts val="0"/>
              </a:spcAft>
            </a:pPr>
            <a:r>
              <a:rPr lang="pt-BR" sz="2700" dirty="0">
                <a:latin typeface="Garamond" panose="02020404030301010803" pitchFamily="18" charset="0"/>
              </a:rPr>
              <a:t>Be an </a:t>
            </a:r>
            <a:r>
              <a:rPr lang="pt-BR" sz="2700" b="1" dirty="0">
                <a:latin typeface="Garamond" panose="02020404030301010803" pitchFamily="18" charset="0"/>
              </a:rPr>
              <a:t>impact maker: </a:t>
            </a:r>
            <a:r>
              <a:rPr lang="en-US" sz="2700" dirty="0">
                <a:latin typeface="Garamond" panose="02020404030301010803" pitchFamily="18" charset="0"/>
              </a:rPr>
              <a:t>The project integrated remote sensing and citizen science to monitor land use and land cover changes in Pinheiro, Maranhão, addressing local environmental challenges associated with anthropogenic activities. Using the GLOBE Observer app, georeferenced field observations were systematically collected, supporting spatial analyses and data validation. The initiative also promoted the active participation of high school students from IFMA–Pinheiro, strengthening scientific skills, environmental awareness, and local engagement in sustainable land management.</a:t>
            </a:r>
            <a:endParaRPr lang="en-US" sz="2700" b="1" dirty="0">
              <a:latin typeface="Garamond" panose="02020404030301010803" pitchFamily="18" charset="0"/>
            </a:endParaRPr>
          </a:p>
          <a:p>
            <a:pPr algn="just">
              <a:spcBef>
                <a:spcPts val="0"/>
              </a:spcBef>
              <a:spcAft>
                <a:spcPts val="0"/>
              </a:spcAft>
            </a:pPr>
            <a:endParaRPr lang="en-US" sz="2700" b="1" dirty="0">
              <a:latin typeface="Garamond" panose="02020404030301010803" pitchFamily="18" charset="0"/>
              <a:cs typeface="Garamond"/>
            </a:endParaRPr>
          </a:p>
          <a:p>
            <a:pPr marL="0" indent="0" algn="just">
              <a:spcBef>
                <a:spcPts val="0"/>
              </a:spcBef>
              <a:spcAft>
                <a:spcPts val="0"/>
              </a:spcAft>
            </a:pPr>
            <a:r>
              <a:rPr lang="en-US" sz="2700" dirty="0">
                <a:latin typeface="Garamond" panose="02020404030301010803" pitchFamily="18" charset="0"/>
              </a:rPr>
              <a:t>      </a:t>
            </a:r>
            <a:endParaRPr lang="en-US" sz="2700" b="1" dirty="0">
              <a:latin typeface="Garamond"/>
              <a:cs typeface="Garamond"/>
            </a:endParaRPr>
          </a:p>
          <a:p>
            <a:pPr marL="0" indent="0" algn="just">
              <a:spcBef>
                <a:spcPts val="0"/>
              </a:spcBef>
              <a:spcAft>
                <a:spcPts val="0"/>
              </a:spcAft>
            </a:pPr>
            <a:endParaRPr lang="en-US" sz="2700" dirty="0">
              <a:latin typeface="Garamond"/>
              <a:cs typeface="Garamond"/>
            </a:endParaRPr>
          </a:p>
        </p:txBody>
      </p:sp>
      <p:sp>
        <p:nvSpPr>
          <p:cNvPr id="29" name="AutoShape 4"/>
          <p:cNvSpPr>
            <a:spLocks noChangeArrowheads="1"/>
          </p:cNvSpPr>
          <p:nvPr/>
        </p:nvSpPr>
        <p:spPr bwMode="auto">
          <a:xfrm>
            <a:off x="683142" y="6785890"/>
            <a:ext cx="12102464" cy="5959572"/>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 name="TextBox 1"/>
          <p:cNvSpPr txBox="1"/>
          <p:nvPr/>
        </p:nvSpPr>
        <p:spPr>
          <a:xfrm>
            <a:off x="1185421" y="6715791"/>
            <a:ext cx="11176821" cy="1200329"/>
          </a:xfrm>
          <a:prstGeom prst="rect">
            <a:avLst/>
          </a:prstGeom>
          <a:noFill/>
        </p:spPr>
        <p:txBody>
          <a:bodyPr wrap="square" rtlCol="0">
            <a:spAutoFit/>
          </a:bodyPr>
          <a:lstStyle/>
          <a:p>
            <a:r>
              <a:rPr lang="en-US" sz="7200" b="1" dirty="0">
                <a:latin typeface="Helvetica" pitchFamily="2" charset="0"/>
                <a:cs typeface="Cambria"/>
              </a:rPr>
              <a:t>Abstract</a:t>
            </a:r>
          </a:p>
        </p:txBody>
      </p:sp>
      <p:sp>
        <p:nvSpPr>
          <p:cNvPr id="30" name="AutoShape 4"/>
          <p:cNvSpPr>
            <a:spLocks noChangeArrowheads="1"/>
          </p:cNvSpPr>
          <p:nvPr/>
        </p:nvSpPr>
        <p:spPr bwMode="auto">
          <a:xfrm>
            <a:off x="677053" y="12963368"/>
            <a:ext cx="12062994" cy="572922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31" name="TextBox 30"/>
          <p:cNvSpPr txBox="1"/>
          <p:nvPr/>
        </p:nvSpPr>
        <p:spPr>
          <a:xfrm>
            <a:off x="1255240" y="12822638"/>
            <a:ext cx="11176821" cy="1200329"/>
          </a:xfrm>
          <a:prstGeom prst="rect">
            <a:avLst/>
          </a:prstGeom>
          <a:noFill/>
        </p:spPr>
        <p:txBody>
          <a:bodyPr wrap="square" rtlCol="0">
            <a:spAutoFit/>
          </a:bodyPr>
          <a:lstStyle/>
          <a:p>
            <a:r>
              <a:rPr lang="en-US" sz="7200" b="1" dirty="0">
                <a:latin typeface="Helvetica" pitchFamily="2" charset="0"/>
                <a:cs typeface="Cambria"/>
              </a:rPr>
              <a:t>Research Question</a:t>
            </a:r>
            <a:endParaRPr lang="en-US" sz="7200" b="1" dirty="0">
              <a:latin typeface="Garamond" panose="02020404030301010803" pitchFamily="18" charset="0"/>
              <a:cs typeface="Cambria"/>
            </a:endParaRPr>
          </a:p>
        </p:txBody>
      </p:sp>
      <p:sp>
        <p:nvSpPr>
          <p:cNvPr id="32" name="AutoShape 4"/>
          <p:cNvSpPr>
            <a:spLocks noChangeArrowheads="1"/>
          </p:cNvSpPr>
          <p:nvPr/>
        </p:nvSpPr>
        <p:spPr bwMode="auto">
          <a:xfrm>
            <a:off x="499738" y="18867636"/>
            <a:ext cx="12155526" cy="1652778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33" name="Text Box 42"/>
          <p:cNvSpPr txBox="1">
            <a:spLocks noChangeArrowheads="1"/>
          </p:cNvSpPr>
          <p:nvPr/>
        </p:nvSpPr>
        <p:spPr bwMode="auto">
          <a:xfrm>
            <a:off x="1129474" y="19544693"/>
            <a:ext cx="11288713" cy="121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7200" b="1" dirty="0">
                <a:latin typeface="Helvetica" pitchFamily="2" charset="0"/>
                <a:cs typeface="Cambria"/>
              </a:rPr>
              <a:t>Introduction</a:t>
            </a:r>
            <a:endParaRPr lang="en-US" altLang="en-US" sz="7200" b="1" dirty="0">
              <a:latin typeface="Garamond" panose="02020404030301010803" pitchFamily="18" charset="0"/>
              <a:cs typeface="Cambria"/>
            </a:endParaRPr>
          </a:p>
        </p:txBody>
      </p:sp>
      <p:sp>
        <p:nvSpPr>
          <p:cNvPr id="34" name="AutoShape 4"/>
          <p:cNvSpPr>
            <a:spLocks noChangeArrowheads="1"/>
          </p:cNvSpPr>
          <p:nvPr/>
        </p:nvSpPr>
        <p:spPr bwMode="auto">
          <a:xfrm>
            <a:off x="37756596" y="6656803"/>
            <a:ext cx="12344903" cy="8958852"/>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35" name="TextBox 34"/>
          <p:cNvSpPr txBox="1"/>
          <p:nvPr/>
        </p:nvSpPr>
        <p:spPr>
          <a:xfrm>
            <a:off x="37907754" y="6605765"/>
            <a:ext cx="11718215" cy="1323439"/>
          </a:xfrm>
          <a:prstGeom prst="rect">
            <a:avLst/>
          </a:prstGeom>
          <a:noFill/>
        </p:spPr>
        <p:txBody>
          <a:bodyPr wrap="square" rtlCol="0">
            <a:spAutoFit/>
          </a:bodyPr>
          <a:lstStyle/>
          <a:p>
            <a:r>
              <a:rPr lang="en-US" sz="8000" b="1" dirty="0">
                <a:latin typeface="Helvetica" pitchFamily="2" charset="0"/>
                <a:cs typeface="Cambria"/>
              </a:rPr>
              <a:t>Discussion</a:t>
            </a:r>
          </a:p>
        </p:txBody>
      </p:sp>
      <p:sp>
        <p:nvSpPr>
          <p:cNvPr id="36" name="AutoShape 4"/>
          <p:cNvSpPr>
            <a:spLocks noChangeArrowheads="1"/>
          </p:cNvSpPr>
          <p:nvPr/>
        </p:nvSpPr>
        <p:spPr bwMode="auto">
          <a:xfrm>
            <a:off x="37896267" y="15813644"/>
            <a:ext cx="12235163" cy="11901427"/>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6" name="Text Box 11"/>
          <p:cNvSpPr txBox="1">
            <a:spLocks noChangeArrowheads="1"/>
          </p:cNvSpPr>
          <p:nvPr/>
        </p:nvSpPr>
        <p:spPr bwMode="auto">
          <a:xfrm>
            <a:off x="38342073" y="15827982"/>
            <a:ext cx="11659195" cy="121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7200" b="1" dirty="0">
                <a:latin typeface="Helvetica" pitchFamily="2" charset="0"/>
                <a:cs typeface="Cambria"/>
              </a:rPr>
              <a:t>Conclusions</a:t>
            </a:r>
          </a:p>
        </p:txBody>
      </p:sp>
      <p:sp>
        <p:nvSpPr>
          <p:cNvPr id="40" name="TextBox 39"/>
          <p:cNvSpPr txBox="1"/>
          <p:nvPr/>
        </p:nvSpPr>
        <p:spPr>
          <a:xfrm>
            <a:off x="38132853" y="17111436"/>
            <a:ext cx="11685387" cy="10895290"/>
          </a:xfrm>
          <a:prstGeom prst="rect">
            <a:avLst/>
          </a:prstGeom>
          <a:noFill/>
        </p:spPr>
        <p:txBody>
          <a:bodyPr wrap="square" rtlCol="0">
            <a:spAutoFit/>
          </a:bodyPr>
          <a:lstStyle/>
          <a:p>
            <a:pPr algn="just"/>
            <a:r>
              <a:rPr lang="en-US" sz="2700" dirty="0">
                <a:latin typeface="Garamond" panose="02020404030301010803" pitchFamily="18" charset="0"/>
              </a:rPr>
              <a:t>	This study analyzed spatial and temporal changes in land use and land cover in the municipality of Pinheiro, Maranhão, between 1985 and 2024, based on the integration of remote sensing data and geoprocessing techniques. The results showed changes in the landscape, with a reduction in natural formations and a significant expansion of pasture and urban areas, indicating increased anthropogenic pressures on the territory over the last few decades. The use of </a:t>
            </a:r>
            <a:r>
              <a:rPr lang="en-US" sz="2700" dirty="0" err="1">
                <a:latin typeface="Garamond" panose="02020404030301010803" pitchFamily="18" charset="0"/>
              </a:rPr>
              <a:t>MapBiomas</a:t>
            </a:r>
            <a:r>
              <a:rPr lang="en-US" sz="2700" dirty="0">
                <a:latin typeface="Garamond" panose="02020404030301010803" pitchFamily="18" charset="0"/>
              </a:rPr>
              <a:t> data at different spatial resolutions enabled a more detailed understanding of land use dynamics, revealing conversion patterns mainly associated with agricultural activities and urban expansion. These transformations reinforce the need for continuous monitoring and territorial planning instruments that consider the environmental specificities of the Baixada </a:t>
            </a:r>
            <a:r>
              <a:rPr lang="en-US" sz="2700" dirty="0" err="1">
                <a:latin typeface="Garamond" panose="02020404030301010803" pitchFamily="18" charset="0"/>
              </a:rPr>
              <a:t>Maranhense</a:t>
            </a:r>
            <a:r>
              <a:rPr lang="en-US" sz="2700" dirty="0">
                <a:latin typeface="Garamond" panose="02020404030301010803" pitchFamily="18" charset="0"/>
              </a:rPr>
              <a:t>.</a:t>
            </a:r>
          </a:p>
          <a:p>
            <a:pPr algn="just"/>
            <a:r>
              <a:rPr lang="en-US" sz="2700" dirty="0">
                <a:latin typeface="Garamond" panose="02020404030301010803" pitchFamily="18" charset="0"/>
              </a:rPr>
              <a:t>         The incorporation of field observations made by high school students using the GLOBE Observer app demonstrated the potential of citizen science as a complementary tool to orbital analysis, especially in supporting local interpretation and visual validation of land use and land cover classes. Photographic records and georeferenced observations broadened the understanding of the spatial dynamics observed and highlighted the contribution of citizen science to environmental monitoring at the municipal level.</a:t>
            </a:r>
          </a:p>
          <a:p>
            <a:pPr algn="just"/>
            <a:r>
              <a:rPr lang="en-US" sz="2700" dirty="0">
                <a:latin typeface="Garamond" panose="02020404030301010803" pitchFamily="18" charset="0"/>
              </a:rPr>
              <a:t>	Finally, the study shows that the integration of remote sensing, field data, and environmental education is a promising approach for monitoring changes in land use and land cover. This strategy contributes both to the production of scientific knowledge and to the training of more aware and engaged students, providing relevant support for sustainable environmental management and planning actions in the municipality of Pinheiro.</a:t>
            </a:r>
          </a:p>
          <a:p>
            <a:r>
              <a:rPr lang="en-US" sz="2700" b="1" dirty="0">
                <a:latin typeface="Garamond" panose="02020404030301010803" pitchFamily="18" charset="0"/>
              </a:rPr>
              <a:t> </a:t>
            </a:r>
            <a:endParaRPr lang="pt-BR" sz="2700" dirty="0">
              <a:latin typeface="Garamond" panose="02020404030301010803" pitchFamily="18" charset="0"/>
            </a:endParaRPr>
          </a:p>
          <a:p>
            <a:pPr marL="95250" lvl="1" indent="628650" algn="just"/>
            <a:endParaRPr lang="en-US" sz="2700" dirty="0">
              <a:latin typeface="Garamond" panose="02020404030301010803" pitchFamily="18" charset="0"/>
            </a:endParaRPr>
          </a:p>
        </p:txBody>
      </p:sp>
      <p:sp>
        <p:nvSpPr>
          <p:cNvPr id="41" name="TextBox 40"/>
          <p:cNvSpPr txBox="1"/>
          <p:nvPr/>
        </p:nvSpPr>
        <p:spPr>
          <a:xfrm>
            <a:off x="38037411" y="7850483"/>
            <a:ext cx="11826323" cy="7063472"/>
          </a:xfrm>
          <a:prstGeom prst="rect">
            <a:avLst/>
          </a:prstGeom>
          <a:noFill/>
        </p:spPr>
        <p:txBody>
          <a:bodyPr wrap="square" rtlCol="0">
            <a:spAutoFit/>
          </a:bodyPr>
          <a:lstStyle/>
          <a:p>
            <a:pPr lvl="1"/>
            <a:r>
              <a:rPr lang="en-US" sz="4800" b="1" dirty="0">
                <a:latin typeface="Garamond" panose="02020404030301010803" pitchFamily="18" charset="0"/>
                <a:cs typeface="Cambria"/>
              </a:rPr>
              <a:t>Interpreting Data</a:t>
            </a:r>
            <a:endParaRPr lang="en-US" sz="4800" dirty="0">
              <a:latin typeface="Garamond" panose="02020404030301010803" pitchFamily="18" charset="0"/>
            </a:endParaRPr>
          </a:p>
          <a:p>
            <a:pPr algn="just"/>
            <a:r>
              <a:rPr lang="en-US" sz="2700" dirty="0">
                <a:latin typeface="Garamond" panose="02020404030301010803" pitchFamily="18" charset="0"/>
              </a:rPr>
              <a:t>	The results reveal marked changes in land use and land cover in Pinheiro between 1985 and 2024, highlighted by a substantial reduction in forest (−345.19 km²), savanna (−8.85 km²), floodplain forest (−39.91 km²), and grassland formations (−15.10 km²). In contrast, pasture areas expanded significantly (+365.05 km²), accompanied by urban growth (+5.95 km²). Wetlands exhibited an opposite trend, increasing by 107.28 km², while mangroves showed minimal variation (+0.71 km²).</a:t>
            </a:r>
          </a:p>
          <a:p>
            <a:pPr algn="just"/>
            <a:r>
              <a:rPr lang="en-US" sz="2700" dirty="0">
                <a:latin typeface="Garamond" panose="02020404030301010803" pitchFamily="18" charset="0"/>
              </a:rPr>
              <a:t>         Analyses based on Landsat (30 m) and Sentinel-2 (10 m) data indicate that, despite the continued predominance of forest formations, the landscape has undergone progressive anthropogenic conversion, particularly toward pasture expansion since 2005. This pattern is consistent with regional and national studies that document the replacement of native vegetation by agricultural and livestock activities (Alvim et al., 2025; Souza Jr. et al., 2020). Urban expansion follows recent demographic trends in Maranhão, intensifying pressure on natural ecosystems and water resources (</a:t>
            </a:r>
            <a:r>
              <a:rPr lang="en-US" sz="2700" dirty="0" err="1">
                <a:latin typeface="Garamond" panose="02020404030301010803" pitchFamily="18" charset="0"/>
              </a:rPr>
              <a:t>MapBiomas</a:t>
            </a:r>
            <a:r>
              <a:rPr lang="en-US" sz="2700" dirty="0">
                <a:latin typeface="Garamond" panose="02020404030301010803" pitchFamily="18" charset="0"/>
              </a:rPr>
              <a:t>, 2024; IBGE, 2024), reinforcing the need for territorial planning instruments such as the Ecological-Economic Zoning of Maranhão (ZEE-MA).</a:t>
            </a:r>
          </a:p>
        </p:txBody>
      </p:sp>
      <p:sp>
        <p:nvSpPr>
          <p:cNvPr id="42" name="TextBox 41"/>
          <p:cNvSpPr txBox="1"/>
          <p:nvPr/>
        </p:nvSpPr>
        <p:spPr>
          <a:xfrm>
            <a:off x="842300" y="7778169"/>
            <a:ext cx="11821470" cy="5078313"/>
          </a:xfrm>
          <a:prstGeom prst="rect">
            <a:avLst/>
          </a:prstGeom>
          <a:noFill/>
        </p:spPr>
        <p:txBody>
          <a:bodyPr wrap="square" rtlCol="0">
            <a:spAutoFit/>
          </a:bodyPr>
          <a:lstStyle/>
          <a:p>
            <a:pPr algn="just"/>
            <a:r>
              <a:rPr lang="en-US" sz="2000" b="0" i="0" u="none" strike="noStrike" dirty="0">
                <a:solidFill>
                  <a:srgbClr val="000000"/>
                </a:solidFill>
                <a:effectLst/>
                <a:latin typeface="Times New Roman" panose="02020603050405020304" pitchFamily="18" charset="0"/>
              </a:rPr>
              <a:t>This study analyzes </a:t>
            </a:r>
            <a:r>
              <a:rPr lang="en-US" sz="2000" b="0" i="0" u="none" strike="noStrike" dirty="0" err="1">
                <a:solidFill>
                  <a:srgbClr val="000000"/>
                </a:solidFill>
                <a:effectLst/>
                <a:latin typeface="Times New Roman" panose="02020603050405020304" pitchFamily="18" charset="0"/>
              </a:rPr>
              <a:t>spatio</a:t>
            </a:r>
            <a:r>
              <a:rPr lang="en-US" sz="2000" b="0" i="0" u="none" strike="noStrike" dirty="0">
                <a:solidFill>
                  <a:srgbClr val="000000"/>
                </a:solidFill>
                <a:effectLst/>
                <a:latin typeface="Times New Roman" panose="02020603050405020304" pitchFamily="18" charset="0"/>
              </a:rPr>
              <a:t>-temporal changes in land use and land cover in the municipality of Pinheiro, Maranhão, from 1985 to 2024, integrating remote sensing data, geoprocessing techniques, and citizen science observations. The dynamics of land use and land cover were assessed using </a:t>
            </a:r>
            <a:r>
              <a:rPr lang="en-US" sz="2000" b="0" i="0" u="none" strike="noStrike" dirty="0" err="1">
                <a:solidFill>
                  <a:srgbClr val="000000"/>
                </a:solidFill>
                <a:effectLst/>
                <a:latin typeface="Times New Roman" panose="02020603050405020304" pitchFamily="18" charset="0"/>
              </a:rPr>
              <a:t>MapBiomas</a:t>
            </a:r>
            <a:r>
              <a:rPr lang="en-US" sz="2000" b="0" i="0" u="none" strike="noStrike" dirty="0">
                <a:solidFill>
                  <a:srgbClr val="000000"/>
                </a:solidFill>
                <a:effectLst/>
                <a:latin typeface="Times New Roman" panose="02020603050405020304" pitchFamily="18" charset="0"/>
              </a:rPr>
              <a:t> data derived from Landsat images (spatial resolution of 30 m) for the entire time series and Sentinel-2 images (10 m) for the most recent years, enabling the identification of long-term trends and more detailed spatial patterns. The results indicate the predominance of forest formations throughout the period analyzed, accompanied by a progressive reduction in natural vegetation and floodplains, in contrast to the significant expansion of pasture areas and the gradual growth of urban areas, highlighting the increase in anthropogenic pressures on the municipal landscape. As a complementary approach, field activities were carried out with high school students from IFMA – Campus Pinheiro, using the GLOBE Observer application. In total, 363 georeferenced observations were recorded, which contributed to the visual validation of land use and land cover classes and to the interpretation of local dynamics. The integration of remote sensing and citizen science proved to be a robust approach for monitoring changes in land use and land cover at the local scale. In addition to generating environmental data, the study highlights the educational potential of citizen science in strengthening scientific literacy, environmental awareness, and student engagement, providing relevant inputs for territorial planning and sustainable environmental management in the Baixada </a:t>
            </a:r>
            <a:r>
              <a:rPr lang="en-US" sz="2000" b="0" i="0" u="none" strike="noStrike" dirty="0" err="1">
                <a:solidFill>
                  <a:srgbClr val="000000"/>
                </a:solidFill>
                <a:effectLst/>
                <a:latin typeface="Times New Roman" panose="02020603050405020304" pitchFamily="18" charset="0"/>
              </a:rPr>
              <a:t>Maranhense</a:t>
            </a:r>
            <a:r>
              <a:rPr lang="en-US" sz="2000" b="0" i="0" u="none" strike="noStrike" dirty="0">
                <a:solidFill>
                  <a:srgbClr val="000000"/>
                </a:solidFill>
                <a:effectLst/>
                <a:latin typeface="Times New Roman" panose="02020603050405020304" pitchFamily="18" charset="0"/>
              </a:rPr>
              <a:t> region.</a:t>
            </a:r>
            <a:endParaRPr lang="pt-BR" sz="2400" dirty="0">
              <a:latin typeface="Garamond" panose="02020404030301010803" pitchFamily="18" charset="0"/>
            </a:endParaRPr>
          </a:p>
        </p:txBody>
      </p:sp>
      <p:sp>
        <p:nvSpPr>
          <p:cNvPr id="43" name="TextBox 42"/>
          <p:cNvSpPr txBox="1"/>
          <p:nvPr/>
        </p:nvSpPr>
        <p:spPr>
          <a:xfrm>
            <a:off x="808926" y="13815465"/>
            <a:ext cx="11799247" cy="3554819"/>
          </a:xfrm>
          <a:prstGeom prst="rect">
            <a:avLst/>
          </a:prstGeom>
          <a:noFill/>
        </p:spPr>
        <p:txBody>
          <a:bodyPr wrap="square" rtlCol="0">
            <a:spAutoFit/>
          </a:bodyPr>
          <a:lstStyle/>
          <a:p>
            <a:pPr algn="just"/>
            <a:r>
              <a:rPr lang="pt-BR" sz="2500" b="1" i="0" u="none" strike="noStrike" dirty="0">
                <a:solidFill>
                  <a:srgbClr val="000000"/>
                </a:solidFill>
                <a:effectLst/>
                <a:latin typeface="Garamond" panose="02020404030301010803" pitchFamily="18" charset="0"/>
              </a:rPr>
              <a:t>Hypothesis: </a:t>
            </a:r>
            <a:r>
              <a:rPr lang="en-US" sz="2500" dirty="0">
                <a:latin typeface="Garamond" panose="02020404030301010803" pitchFamily="18" charset="0"/>
              </a:rPr>
              <a:t>How does the integration of </a:t>
            </a:r>
            <a:r>
              <a:rPr lang="en-US" sz="2500" dirty="0" err="1">
                <a:latin typeface="Garamond" panose="02020404030301010803" pitchFamily="18" charset="0"/>
              </a:rPr>
              <a:t>spatio</a:t>
            </a:r>
            <a:r>
              <a:rPr lang="en-US" sz="2500" dirty="0">
                <a:latin typeface="Garamond" panose="02020404030301010803" pitchFamily="18" charset="0"/>
              </a:rPr>
              <a:t>-temporal analyses of land use and land cover (LULC), derived from remote sensing data, and field observations obtained through citizen science, through the GLOBE Program, contribute to understanding land use dynamics and supporting territorial planning in the municipality of Pinheiro, Maranhão?</a:t>
            </a:r>
          </a:p>
          <a:p>
            <a:pPr algn="just"/>
            <a:endParaRPr lang="pt-BR" sz="2500" b="1" i="0" u="none" strike="noStrike" dirty="0">
              <a:solidFill>
                <a:srgbClr val="000000"/>
              </a:solidFill>
              <a:effectLst/>
              <a:latin typeface="Garamond" panose="02020404030301010803" pitchFamily="18" charset="0"/>
            </a:endParaRPr>
          </a:p>
          <a:p>
            <a:pPr lvl="0" algn="just"/>
            <a:r>
              <a:rPr lang="pt-BR" sz="2500" b="1" i="0" u="none" strike="noStrike" dirty="0">
                <a:solidFill>
                  <a:srgbClr val="000000"/>
                </a:solidFill>
                <a:effectLst/>
                <a:latin typeface="Garamond" panose="02020404030301010803" pitchFamily="18" charset="0"/>
              </a:rPr>
              <a:t>Question: </a:t>
            </a:r>
            <a:r>
              <a:rPr lang="en-US" sz="2500" dirty="0">
                <a:latin typeface="Garamond" panose="02020404030301010803" pitchFamily="18" charset="0"/>
              </a:rPr>
              <a:t>It is hypothesized that, in the municipality of Pinheiro, Maranhão, between 1985 and 2024, there was a significant expansion of pasture and urban areas, to the detriment of forest formations and wetlands, reflecting anthropogenic conversion processes associated with the intensification of agricultural activities and urban expansion.</a:t>
            </a:r>
            <a:endParaRPr lang="pt-BR" sz="2400" dirty="0">
              <a:latin typeface="Garamond" panose="02020404030301010803" pitchFamily="18" charset="0"/>
            </a:endParaRPr>
          </a:p>
        </p:txBody>
      </p:sp>
      <p:sp>
        <p:nvSpPr>
          <p:cNvPr id="45" name="TextBox 44"/>
          <p:cNvSpPr txBox="1"/>
          <p:nvPr/>
        </p:nvSpPr>
        <p:spPr>
          <a:xfrm>
            <a:off x="905268" y="20598464"/>
            <a:ext cx="11606561" cy="6940361"/>
          </a:xfrm>
          <a:prstGeom prst="rect">
            <a:avLst/>
          </a:prstGeom>
          <a:noFill/>
        </p:spPr>
        <p:txBody>
          <a:bodyPr wrap="square" rtlCol="0">
            <a:spAutoFit/>
          </a:bodyPr>
          <a:lstStyle/>
          <a:p>
            <a:pPr marL="0" lvl="1"/>
            <a:r>
              <a:rPr lang="en-US" altLang="en-US" sz="4000" b="1" dirty="0">
                <a:latin typeface="Garamond" panose="02020404030301010803" pitchFamily="18" charset="0"/>
                <a:cs typeface="Cambria"/>
              </a:rPr>
              <a:t>Content Knowledge</a:t>
            </a:r>
          </a:p>
          <a:p>
            <a:pPr algn="just"/>
            <a:r>
              <a:rPr lang="pt-BR" sz="2600" dirty="0">
                <a:latin typeface="Garamond" panose="02020404030301010803" pitchFamily="18" charset="0"/>
              </a:rPr>
              <a:t>	</a:t>
            </a:r>
            <a:r>
              <a:rPr lang="en-US" sz="2700" dirty="0">
                <a:latin typeface="Garamond" panose="02020404030301010803" pitchFamily="18" charset="0"/>
              </a:rPr>
              <a:t>Soil plays a fundamental role in sustaining ecosystems by supporting biodiversity, regulating biogeochemical cycles, and providing essential ecosystem services that underpin environmental balance and human well-being. However, anthropogenic land use and land cover (LULC) changes driven by urban expansion, agricultural conversion, and deforestation have significantly altered environmental processes, resulting in soil degradation, increased erosion, carbon losses, and disruptions in hydrological regimes and ecosystem services.</a:t>
            </a:r>
          </a:p>
          <a:p>
            <a:pPr algn="just"/>
            <a:r>
              <a:rPr lang="en-US" sz="2700" dirty="0">
                <a:latin typeface="Garamond" panose="02020404030301010803" pitchFamily="18" charset="0"/>
              </a:rPr>
              <a:t>	In regions such as the municipality of Pinheiro, Maranhão, where agricultural expansion and urban growth intensify environmental pressures, LULC analysis is essential for supporting sustainable land management and territorial planning. The integration of remote sensing data with field observations collected through the GLOBE Program and the GLOBE Observer application provides an effective approach for monitoring land use dynamics, while also promoting citizen science, environmental education, and community engagement in local-scale environmental monitoring and conservation.</a:t>
            </a:r>
          </a:p>
        </p:txBody>
      </p:sp>
      <p:pic>
        <p:nvPicPr>
          <p:cNvPr id="5" name="Picture 4"/>
          <p:cNvPicPr>
            <a:picLocks noChangeAspect="1"/>
          </p:cNvPicPr>
          <p:nvPr/>
        </p:nvPicPr>
        <p:blipFill>
          <a:blip r:embed="rId3"/>
          <a:stretch>
            <a:fillRect/>
          </a:stretch>
        </p:blipFill>
        <p:spPr>
          <a:xfrm>
            <a:off x="42185739" y="4093624"/>
            <a:ext cx="7706670" cy="2046519"/>
          </a:xfrm>
          <a:prstGeom prst="rect">
            <a:avLst/>
          </a:prstGeom>
          <a:ln>
            <a:solidFill>
              <a:srgbClr val="0046D2"/>
            </a:solidFill>
          </a:ln>
        </p:spPr>
      </p:pic>
      <p:sp>
        <p:nvSpPr>
          <p:cNvPr id="37" name="Text Box 25">
            <a:extLst>
              <a:ext uri="{FF2B5EF4-FFF2-40B4-BE49-F238E27FC236}">
                <a16:creationId xmlns:a16="http://schemas.microsoft.com/office/drawing/2014/main" id="{E34F42CC-8C8C-D544-A015-CEDBC8768286}"/>
              </a:ext>
            </a:extLst>
          </p:cNvPr>
          <p:cNvSpPr txBox="1">
            <a:spLocks noChangeArrowheads="1"/>
          </p:cNvSpPr>
          <p:nvPr/>
        </p:nvSpPr>
        <p:spPr bwMode="auto">
          <a:xfrm>
            <a:off x="26711443" y="10836206"/>
            <a:ext cx="9537700" cy="842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4800" b="1" i="1" dirty="0">
                <a:latin typeface="Garamond" panose="02020404030301010803" pitchFamily="18" charset="0"/>
                <a:cs typeface="Cambria"/>
              </a:rPr>
              <a:t>Figure #3</a:t>
            </a:r>
          </a:p>
        </p:txBody>
      </p:sp>
      <p:pic>
        <p:nvPicPr>
          <p:cNvPr id="10" name="Imagem 9">
            <a:extLst>
              <a:ext uri="{FF2B5EF4-FFF2-40B4-BE49-F238E27FC236}">
                <a16:creationId xmlns:a16="http://schemas.microsoft.com/office/drawing/2014/main" id="{C50A9DF1-0A22-49F7-864F-961E98FB2D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474" y="3960000"/>
            <a:ext cx="2251430" cy="2251430"/>
          </a:xfrm>
          <a:prstGeom prst="rect">
            <a:avLst/>
          </a:prstGeom>
        </p:spPr>
      </p:pic>
      <p:sp>
        <p:nvSpPr>
          <p:cNvPr id="2055" name="Text Box 10"/>
          <p:cNvSpPr txBox="1">
            <a:spLocks noChangeArrowheads="1"/>
          </p:cNvSpPr>
          <p:nvPr/>
        </p:nvSpPr>
        <p:spPr bwMode="auto">
          <a:xfrm>
            <a:off x="1067011" y="27229804"/>
            <a:ext cx="11859010" cy="121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7200" b="1" dirty="0">
                <a:latin typeface="Helvetica" pitchFamily="2" charset="0"/>
                <a:cs typeface="Cambria"/>
              </a:rPr>
              <a:t>Research Methods</a:t>
            </a:r>
          </a:p>
        </p:txBody>
      </p:sp>
      <p:sp>
        <p:nvSpPr>
          <p:cNvPr id="2063" name="Text Box 36"/>
          <p:cNvSpPr txBox="1">
            <a:spLocks noChangeArrowheads="1"/>
          </p:cNvSpPr>
          <p:nvPr/>
        </p:nvSpPr>
        <p:spPr bwMode="auto">
          <a:xfrm>
            <a:off x="753778" y="28145266"/>
            <a:ext cx="11709147" cy="670205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cmpd="thinThick">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lvl="1"/>
            <a:r>
              <a:rPr lang="en-US" altLang="en-US" sz="4800" b="1" dirty="0">
                <a:latin typeface="Garamond" panose="02020404030301010803" pitchFamily="18" charset="0"/>
                <a:cs typeface="Cambria"/>
              </a:rPr>
              <a:t>Planning Investigations</a:t>
            </a:r>
          </a:p>
          <a:p>
            <a:pPr marL="457200" lvl="1" indent="0"/>
            <a:r>
              <a:rPr lang="en-US" sz="3200" b="1" dirty="0">
                <a:latin typeface="Garamond" panose="02020404030301010803" pitchFamily="18" charset="0"/>
              </a:rPr>
              <a:t>Study area</a:t>
            </a:r>
          </a:p>
          <a:p>
            <a:pPr algn="just"/>
            <a:r>
              <a:rPr lang="en-US" sz="2700" dirty="0">
                <a:latin typeface="Garamond" panose="02020404030301010803" pitchFamily="18" charset="0"/>
              </a:rPr>
              <a:t>The research was conducted in the municipality of Pinheiro, Maranhão, located in the Baixada </a:t>
            </a:r>
            <a:r>
              <a:rPr lang="en-US" sz="2700" dirty="0" err="1">
                <a:latin typeface="Garamond" panose="02020404030301010803" pitchFamily="18" charset="0"/>
              </a:rPr>
              <a:t>Maranhense</a:t>
            </a:r>
            <a:r>
              <a:rPr lang="en-US" sz="2700" dirty="0">
                <a:latin typeface="Garamond" panose="02020404030301010803" pitchFamily="18" charset="0"/>
              </a:rPr>
              <a:t> region, characterized by humid environments with floodplains and a transition between the Amazon and Cerrado biomes, under a tropical climate with distinct rainy and dry seasons. The study combined quantitative and qualitative approaches to analyze land use and land cover changes, integrating field observations from the GLOBE Program—especially the Land Cover protocol—with remote sensing data. LULC dynamics from 1985 to 2023 were assessed using </a:t>
            </a:r>
            <a:r>
              <a:rPr lang="en-US" sz="2700" dirty="0" err="1">
                <a:latin typeface="Garamond" panose="02020404030301010803" pitchFamily="18" charset="0"/>
              </a:rPr>
              <a:t>MapBiomas</a:t>
            </a:r>
            <a:r>
              <a:rPr lang="en-US" sz="2700" dirty="0">
                <a:latin typeface="Garamond" panose="02020404030301010803" pitchFamily="18" charset="0"/>
              </a:rPr>
              <a:t> Collection 10 derived from Landsat imagery (30 m resolution), processed through Google Earth Engine and QGIS, with area calculations and statistical analyses supported by Excel Online and Python in Google </a:t>
            </a:r>
            <a:r>
              <a:rPr lang="en-US" sz="2700" dirty="0" err="1">
                <a:latin typeface="Garamond" panose="02020404030301010803" pitchFamily="18" charset="0"/>
              </a:rPr>
              <a:t>Colab</a:t>
            </a:r>
            <a:r>
              <a:rPr lang="en-US" sz="2700" dirty="0">
                <a:latin typeface="Garamond" panose="02020404030301010803" pitchFamily="18" charset="0"/>
              </a:rPr>
              <a:t>. To enhance spatial detail, results were compared with </a:t>
            </a:r>
            <a:r>
              <a:rPr lang="en-US" sz="2700" dirty="0" err="1">
                <a:latin typeface="Garamond" panose="02020404030301010803" pitchFamily="18" charset="0"/>
              </a:rPr>
              <a:t>MapBiomas</a:t>
            </a:r>
            <a:r>
              <a:rPr lang="en-US" sz="2700" dirty="0">
                <a:latin typeface="Garamond" panose="02020404030301010803" pitchFamily="18" charset="0"/>
              </a:rPr>
              <a:t> BETA Collection data (2016–2023), based on Sentinel-2 imagery with 10 m resolution, enabling the identification of spatial patterns and temporal trends in land cover changes.</a:t>
            </a:r>
            <a:endParaRPr lang="pt-BR" sz="2700" dirty="0">
              <a:latin typeface="Garamond" panose="02020404030301010803" pitchFamily="18" charset="0"/>
            </a:endParaRPr>
          </a:p>
        </p:txBody>
      </p:sp>
      <p:sp>
        <p:nvSpPr>
          <p:cNvPr id="44" name="Text Box 25">
            <a:extLst>
              <a:ext uri="{FF2B5EF4-FFF2-40B4-BE49-F238E27FC236}">
                <a16:creationId xmlns:a16="http://schemas.microsoft.com/office/drawing/2014/main" id="{B0B5CF55-499F-4C90-849A-D6998271E91B}"/>
              </a:ext>
            </a:extLst>
          </p:cNvPr>
          <p:cNvSpPr txBox="1">
            <a:spLocks noChangeArrowheads="1"/>
          </p:cNvSpPr>
          <p:nvPr/>
        </p:nvSpPr>
        <p:spPr bwMode="auto">
          <a:xfrm>
            <a:off x="13255000" y="6661663"/>
            <a:ext cx="11789041" cy="842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4800" b="1" i="1" dirty="0">
                <a:latin typeface="Garamond" panose="02020404030301010803" pitchFamily="18" charset="0"/>
                <a:cs typeface="Cambria"/>
              </a:rPr>
              <a:t>Figure #1</a:t>
            </a:r>
          </a:p>
        </p:txBody>
      </p:sp>
      <p:sp>
        <p:nvSpPr>
          <p:cNvPr id="46" name="CaixaDeTexto 45">
            <a:extLst>
              <a:ext uri="{FF2B5EF4-FFF2-40B4-BE49-F238E27FC236}">
                <a16:creationId xmlns:a16="http://schemas.microsoft.com/office/drawing/2014/main" id="{7E7ABEC0-ED45-495D-B4AF-FFC978AA1435}"/>
              </a:ext>
            </a:extLst>
          </p:cNvPr>
          <p:cNvSpPr txBox="1"/>
          <p:nvPr/>
        </p:nvSpPr>
        <p:spPr>
          <a:xfrm>
            <a:off x="13092047" y="15094622"/>
            <a:ext cx="11660960" cy="1692771"/>
          </a:xfrm>
          <a:prstGeom prst="rect">
            <a:avLst/>
          </a:prstGeom>
          <a:noFill/>
        </p:spPr>
        <p:txBody>
          <a:bodyPr wrap="square">
            <a:spAutoFit/>
          </a:bodyPr>
          <a:lstStyle/>
          <a:p>
            <a:pPr lvl="1"/>
            <a:r>
              <a:rPr lang="en-US" altLang="en-US" sz="4800" b="1" i="1" dirty="0">
                <a:latin typeface="Garamond" panose="02020404030301010803" pitchFamily="18" charset="0"/>
                <a:cs typeface="Cambria"/>
              </a:rPr>
              <a:t>Figure #2</a:t>
            </a:r>
          </a:p>
          <a:p>
            <a:pPr lvl="1"/>
            <a:endParaRPr lang="en-US" altLang="en-US" sz="2800" b="1" i="1" dirty="0">
              <a:latin typeface="Garamond" panose="02020404030301010803" pitchFamily="18" charset="0"/>
              <a:cs typeface="Cambria"/>
            </a:endParaRPr>
          </a:p>
          <a:p>
            <a:pPr lvl="1"/>
            <a:r>
              <a:rPr lang="en-US" sz="2700" dirty="0">
                <a:latin typeface="Garamond" panose="02020404030301010803" pitchFamily="18" charset="0"/>
              </a:rPr>
              <a:t>Methodological workflow of the study</a:t>
            </a:r>
            <a:r>
              <a:rPr lang="en-US" sz="2800" dirty="0"/>
              <a:t>.</a:t>
            </a:r>
            <a:endParaRPr lang="en-US" sz="3200" b="1" dirty="0">
              <a:latin typeface="Garamond" panose="02020404030301010803" pitchFamily="18" charset="0"/>
            </a:endParaRPr>
          </a:p>
        </p:txBody>
      </p:sp>
      <p:sp>
        <p:nvSpPr>
          <p:cNvPr id="49" name="Text Box 43">
            <a:extLst>
              <a:ext uri="{FF2B5EF4-FFF2-40B4-BE49-F238E27FC236}">
                <a16:creationId xmlns:a16="http://schemas.microsoft.com/office/drawing/2014/main" id="{34E3080E-9913-4791-AF7E-A7C6E6F5EE43}"/>
              </a:ext>
            </a:extLst>
          </p:cNvPr>
          <p:cNvSpPr txBox="1">
            <a:spLocks noChangeArrowheads="1"/>
          </p:cNvSpPr>
          <p:nvPr/>
        </p:nvSpPr>
        <p:spPr bwMode="auto">
          <a:xfrm>
            <a:off x="25432144" y="6740499"/>
            <a:ext cx="12096299" cy="1334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a:latin typeface="Helvetica" pitchFamily="2" charset="0"/>
                <a:cs typeface="Cambria"/>
              </a:rPr>
              <a:t>Results</a:t>
            </a:r>
          </a:p>
        </p:txBody>
      </p:sp>
      <p:sp>
        <p:nvSpPr>
          <p:cNvPr id="50" name="CaixaDeTexto 49">
            <a:extLst>
              <a:ext uri="{FF2B5EF4-FFF2-40B4-BE49-F238E27FC236}">
                <a16:creationId xmlns:a16="http://schemas.microsoft.com/office/drawing/2014/main" id="{536EAB4D-44A5-44C9-B491-382A6CBAFF3B}"/>
              </a:ext>
            </a:extLst>
          </p:cNvPr>
          <p:cNvSpPr txBox="1"/>
          <p:nvPr/>
        </p:nvSpPr>
        <p:spPr>
          <a:xfrm>
            <a:off x="25410403" y="7935810"/>
            <a:ext cx="11907781" cy="3416320"/>
          </a:xfrm>
          <a:prstGeom prst="rect">
            <a:avLst/>
          </a:prstGeom>
          <a:noFill/>
        </p:spPr>
        <p:txBody>
          <a:bodyPr wrap="square">
            <a:spAutoFit/>
          </a:bodyPr>
          <a:lstStyle/>
          <a:p>
            <a:pPr algn="just"/>
            <a:r>
              <a:rPr lang="en-US" sz="2700" dirty="0">
                <a:latin typeface="Garamond" panose="02020404030301010803" pitchFamily="18" charset="0"/>
              </a:rPr>
              <a:t>	Throughout the analyzed period, forest formations and aquatic environments remained predominant in Pinheiro, Maranhão, with mangroves, flooded fields, wetlands, and pastures forming a heterogeneous landscape mosaic. Higher spatial resolution data revealed increased fragmentation of natural formations and their gradual conversion to pasture, highlighting the influence of anthropogenic activities. Between 1985 and 2024, forest and savanna formations experienced significant reductions, while wetlands expanded and urban areas became more defined, reflecting notable changes in land use and land cover dynamics.</a:t>
            </a:r>
            <a:endParaRPr lang="pt-BR" sz="2700" dirty="0">
              <a:latin typeface="Garamond" panose="02020404030301010803" pitchFamily="18" charset="0"/>
            </a:endParaRPr>
          </a:p>
        </p:txBody>
      </p:sp>
      <p:sp>
        <p:nvSpPr>
          <p:cNvPr id="51" name="Text Box 25">
            <a:extLst>
              <a:ext uri="{FF2B5EF4-FFF2-40B4-BE49-F238E27FC236}">
                <a16:creationId xmlns:a16="http://schemas.microsoft.com/office/drawing/2014/main" id="{5D563E2D-212D-4BBB-AB6C-92940B08F197}"/>
              </a:ext>
            </a:extLst>
          </p:cNvPr>
          <p:cNvSpPr txBox="1">
            <a:spLocks noChangeArrowheads="1"/>
          </p:cNvSpPr>
          <p:nvPr/>
        </p:nvSpPr>
        <p:spPr bwMode="auto">
          <a:xfrm>
            <a:off x="22186237" y="19618215"/>
            <a:ext cx="9537700" cy="842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4800" b="1" i="1" dirty="0">
                <a:latin typeface="Garamond" panose="02020404030301010803" pitchFamily="18" charset="0"/>
                <a:cs typeface="Cambria"/>
              </a:rPr>
              <a:t>Figure #4</a:t>
            </a:r>
          </a:p>
        </p:txBody>
      </p:sp>
      <p:sp>
        <p:nvSpPr>
          <p:cNvPr id="55" name="Text Box 25">
            <a:extLst>
              <a:ext uri="{FF2B5EF4-FFF2-40B4-BE49-F238E27FC236}">
                <a16:creationId xmlns:a16="http://schemas.microsoft.com/office/drawing/2014/main" id="{A16BA4C7-15F9-4AD5-B228-573B3B9A2AB6}"/>
              </a:ext>
            </a:extLst>
          </p:cNvPr>
          <p:cNvSpPr txBox="1">
            <a:spLocks noChangeArrowheads="1"/>
          </p:cNvSpPr>
          <p:nvPr/>
        </p:nvSpPr>
        <p:spPr bwMode="auto">
          <a:xfrm>
            <a:off x="25479329" y="25196712"/>
            <a:ext cx="11907780" cy="3012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algn="just" eaLnBrk="1" hangingPunct="1">
              <a:spcBef>
                <a:spcPct val="50000"/>
              </a:spcBef>
            </a:pPr>
            <a:r>
              <a:rPr lang="en-US" sz="2700" dirty="0">
                <a:latin typeface="Garamond" panose="02020404030301010803" pitchFamily="18" charset="0"/>
              </a:rPr>
              <a:t>The photographic records collected by students using the GLOBE Observer app complemented satellite-based spatial analyses by enabling the visual documentation of local land use and land cover classes, such as pastures, vegetation, wetlands, and urban areas. These images supported the interpretation and validation of mapped classes and strengthened students’ understanding of landscape changes, highlighting the educational and scientific value of citizen science for local environmental monitoring and land use and land cover studies.</a:t>
            </a:r>
            <a:endParaRPr lang="en-US" altLang="en-US" sz="2700" b="1" i="1" dirty="0">
              <a:latin typeface="Garamond" panose="02020404030301010803" pitchFamily="18" charset="0"/>
              <a:cs typeface="Cambria"/>
            </a:endParaRPr>
          </a:p>
        </p:txBody>
      </p:sp>
      <p:sp>
        <p:nvSpPr>
          <p:cNvPr id="54" name="Text Box 25">
            <a:extLst>
              <a:ext uri="{FF2B5EF4-FFF2-40B4-BE49-F238E27FC236}">
                <a16:creationId xmlns:a16="http://schemas.microsoft.com/office/drawing/2014/main" id="{A16BA4C7-15F9-4AD5-B228-573B3B9A2AB6}"/>
              </a:ext>
            </a:extLst>
          </p:cNvPr>
          <p:cNvSpPr txBox="1">
            <a:spLocks noChangeArrowheads="1"/>
          </p:cNvSpPr>
          <p:nvPr/>
        </p:nvSpPr>
        <p:spPr bwMode="auto">
          <a:xfrm>
            <a:off x="25517686" y="17678896"/>
            <a:ext cx="11925213" cy="21813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algn="l" eaLnBrk="1" hangingPunct="1">
              <a:spcBef>
                <a:spcPct val="50000"/>
              </a:spcBef>
            </a:pPr>
            <a:r>
              <a:rPr lang="en-US" sz="2700" dirty="0">
                <a:latin typeface="Garamond" panose="02020404030301010803" pitchFamily="18" charset="0"/>
              </a:rPr>
              <a:t>           Pastureland showed the greatest expansion, increasing by 365.05 km² between 1985 and 2024, indicating the intensification of agricultural activities. Urban areas also expanded, with an increase of 5.95 km², reflecting ongoing urban growth. Other non-vegetated areas showed a slight increase, while the Unobserved class presented a minimal reduction over the analyzed period.</a:t>
            </a:r>
            <a:endParaRPr lang="en-US" altLang="en-US" sz="2700" b="1" i="1" dirty="0">
              <a:latin typeface="Garamond" panose="02020404030301010803" pitchFamily="18" charset="0"/>
              <a:cs typeface="Cambria"/>
            </a:endParaRPr>
          </a:p>
        </p:txBody>
      </p:sp>
      <p:sp>
        <p:nvSpPr>
          <p:cNvPr id="56" name="Text Box 25">
            <a:extLst>
              <a:ext uri="{FF2B5EF4-FFF2-40B4-BE49-F238E27FC236}">
                <a16:creationId xmlns:a16="http://schemas.microsoft.com/office/drawing/2014/main" id="{5D563E2D-212D-4BBB-AB6C-92940B08F197}"/>
              </a:ext>
            </a:extLst>
          </p:cNvPr>
          <p:cNvSpPr txBox="1">
            <a:spLocks noChangeArrowheads="1"/>
          </p:cNvSpPr>
          <p:nvPr/>
        </p:nvSpPr>
        <p:spPr bwMode="auto">
          <a:xfrm>
            <a:off x="31804429" y="31112216"/>
            <a:ext cx="7563361" cy="842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4800" b="1" i="1" dirty="0">
                <a:latin typeface="Garamond" panose="02020404030301010803" pitchFamily="18" charset="0"/>
                <a:cs typeface="Cambria"/>
              </a:rPr>
              <a:t>Figure #5</a:t>
            </a:r>
          </a:p>
        </p:txBody>
      </p:sp>
      <p:sp>
        <p:nvSpPr>
          <p:cNvPr id="8" name="CaixaDeTexto 7">
            <a:extLst>
              <a:ext uri="{FF2B5EF4-FFF2-40B4-BE49-F238E27FC236}">
                <a16:creationId xmlns:a16="http://schemas.microsoft.com/office/drawing/2014/main" id="{833E3443-7A6C-564B-9793-32FEEFABC810}"/>
              </a:ext>
            </a:extLst>
          </p:cNvPr>
          <p:cNvSpPr txBox="1"/>
          <p:nvPr/>
        </p:nvSpPr>
        <p:spPr>
          <a:xfrm>
            <a:off x="5799066" y="4619407"/>
            <a:ext cx="35892925" cy="1200329"/>
          </a:xfrm>
          <a:prstGeom prst="rect">
            <a:avLst/>
          </a:prstGeom>
          <a:noFill/>
        </p:spPr>
        <p:txBody>
          <a:bodyPr wrap="square">
            <a:spAutoFit/>
          </a:bodyPr>
          <a:lstStyle/>
          <a:p>
            <a:pPr>
              <a:tabLst>
                <a:tab pos="1066800" algn="l"/>
                <a:tab pos="2408238" algn="l"/>
                <a:tab pos="34534475" algn="l"/>
                <a:tab pos="37125275" algn="l"/>
              </a:tabLst>
            </a:pPr>
            <a:r>
              <a:rPr lang="pt-BR" altLang="en-US" sz="2400" b="1" i="1" dirty="0">
                <a:latin typeface="Helvetica" pitchFamily="2" charset="0"/>
              </a:rPr>
              <a:t>1 – Estudantes de graduação em Engenharia de Pesca, Universidade Federal do Maranhão (UFMA), Campus Pinheiro, Estado do Maranhão, Brasil; 2 – Professora, Escola Centro Educa Mais Aquiles Batista, Alcântara, Estado do Maranhão, Brasil;</a:t>
            </a:r>
          </a:p>
          <a:p>
            <a:pPr>
              <a:tabLst>
                <a:tab pos="1066800" algn="l"/>
                <a:tab pos="2408238" algn="l"/>
                <a:tab pos="34534475" algn="l"/>
                <a:tab pos="37125275" algn="l"/>
              </a:tabLst>
            </a:pPr>
            <a:r>
              <a:rPr lang="pt-BR" altLang="en-US" sz="2400" b="1" i="1" dirty="0">
                <a:latin typeface="Helvetica" pitchFamily="2" charset="0"/>
              </a:rPr>
              <a:t>3 – Agência Espacial Brasileira (AEB), Brasil; 4 – Professores, Universidade Federal do Maranhão (UFMA), São Luís, Estado do Maranhão, Brasil; 5 – Professores, Universidade Federal do Maranhão (UFMA), Campus Pinheiro, Estado do Maranhão, Brasil; 6 – Doutoranda em Arquitetura e Urbanismo, Universidade Federal de Uberlândia, Estado de Minas Gerais, Brasil;</a:t>
            </a:r>
          </a:p>
        </p:txBody>
      </p:sp>
      <p:sp>
        <p:nvSpPr>
          <p:cNvPr id="9" name="Text Box 27">
            <a:extLst>
              <a:ext uri="{FF2B5EF4-FFF2-40B4-BE49-F238E27FC236}">
                <a16:creationId xmlns:a16="http://schemas.microsoft.com/office/drawing/2014/main" id="{D2CA903D-610F-4331-F643-C4D5A5442FE5}"/>
              </a:ext>
            </a:extLst>
          </p:cNvPr>
          <p:cNvSpPr txBox="1">
            <a:spLocks noChangeArrowheads="1"/>
          </p:cNvSpPr>
          <p:nvPr/>
        </p:nvSpPr>
        <p:spPr bwMode="auto">
          <a:xfrm>
            <a:off x="38508283" y="33092070"/>
            <a:ext cx="11384126" cy="719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pt-BR" sz="4000" b="1" dirty="0" err="1">
                <a:latin typeface="Helvetica" panose="020B0604020202020204" pitchFamily="34" charset="0"/>
                <a:cs typeface="Helvetica" panose="020B0604020202020204" pitchFamily="34" charset="0"/>
              </a:rPr>
              <a:t>Acknowledgements</a:t>
            </a:r>
            <a:endParaRPr lang="en-US" altLang="en-US" sz="4000" b="1" dirty="0">
              <a:latin typeface="Helvetica" panose="020B0604020202020204" pitchFamily="34" charset="0"/>
              <a:cs typeface="Helvetica" panose="020B0604020202020204" pitchFamily="34" charset="0"/>
            </a:endParaRPr>
          </a:p>
        </p:txBody>
      </p:sp>
      <p:sp>
        <p:nvSpPr>
          <p:cNvPr id="13" name="CaixaDeTexto 12">
            <a:extLst>
              <a:ext uri="{FF2B5EF4-FFF2-40B4-BE49-F238E27FC236}">
                <a16:creationId xmlns:a16="http://schemas.microsoft.com/office/drawing/2014/main" id="{80711013-CC87-B97C-0062-DADC313086F5}"/>
              </a:ext>
            </a:extLst>
          </p:cNvPr>
          <p:cNvSpPr txBox="1"/>
          <p:nvPr/>
        </p:nvSpPr>
        <p:spPr>
          <a:xfrm>
            <a:off x="38169921" y="33811478"/>
            <a:ext cx="11817526" cy="1938992"/>
          </a:xfrm>
          <a:prstGeom prst="rect">
            <a:avLst/>
          </a:prstGeom>
          <a:noFill/>
        </p:spPr>
        <p:txBody>
          <a:bodyPr wrap="square">
            <a:spAutoFit/>
          </a:bodyPr>
          <a:lstStyle/>
          <a:p>
            <a:r>
              <a:rPr lang="en-US" sz="2400" dirty="0">
                <a:latin typeface="Garamond" panose="02020404030301010803" pitchFamily="18" charset="0"/>
              </a:rPr>
              <a:t>The authors acknowledge the Federal Institute of Maranhão (Instituto Federal do Maranhão – IFMA), Pinheiro campus, for institutional support and for enabling the development of the activities with high school students. The authors also acknowledge the GLOBE Program for providing the protocols and digital platform that supported the data collection and citizen science activities carried out in this study.</a:t>
            </a:r>
            <a:endParaRPr lang="pt-BR" sz="2400" dirty="0">
              <a:latin typeface="Garamond" panose="02020404030301010803" pitchFamily="18" charset="0"/>
            </a:endParaRPr>
          </a:p>
        </p:txBody>
      </p:sp>
      <p:sp>
        <p:nvSpPr>
          <p:cNvPr id="6" name="Elipse 5">
            <a:extLst>
              <a:ext uri="{FF2B5EF4-FFF2-40B4-BE49-F238E27FC236}">
                <a16:creationId xmlns:a16="http://schemas.microsoft.com/office/drawing/2014/main" id="{5502301F-E793-6646-363B-CBB34C14013B}"/>
              </a:ext>
            </a:extLst>
          </p:cNvPr>
          <p:cNvSpPr/>
          <p:nvPr/>
        </p:nvSpPr>
        <p:spPr bwMode="auto">
          <a:xfrm>
            <a:off x="29771259" y="25735280"/>
            <a:ext cx="406400" cy="347696"/>
          </a:xfrm>
          <a:prstGeom prst="ellips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938713" rtl="0" eaLnBrk="1" fontAlgn="base" latinLnBrk="0" hangingPunct="1">
              <a:lnSpc>
                <a:spcPct val="100000"/>
              </a:lnSpc>
              <a:spcBef>
                <a:spcPct val="0"/>
              </a:spcBef>
              <a:spcAft>
                <a:spcPct val="0"/>
              </a:spcAft>
              <a:buClrTx/>
              <a:buSzTx/>
              <a:buFontTx/>
              <a:buNone/>
              <a:tabLst/>
            </a:pPr>
            <a:endParaRPr kumimoji="0" lang="pt-BR" sz="9600" b="0" i="0" u="none" strike="noStrike" cap="none" normalizeH="0" baseline="0">
              <a:ln>
                <a:noFill/>
              </a:ln>
              <a:solidFill>
                <a:schemeClr val="tx1"/>
              </a:solidFill>
              <a:effectLst/>
              <a:latin typeface="Arial" charset="0"/>
            </a:endParaRPr>
          </a:p>
        </p:txBody>
      </p:sp>
      <p:sp>
        <p:nvSpPr>
          <p:cNvPr id="12" name="Elipse 11">
            <a:extLst>
              <a:ext uri="{FF2B5EF4-FFF2-40B4-BE49-F238E27FC236}">
                <a16:creationId xmlns:a16="http://schemas.microsoft.com/office/drawing/2014/main" id="{A747F9A0-C61B-89A0-F8EF-BE07B9986F91}"/>
              </a:ext>
            </a:extLst>
          </p:cNvPr>
          <p:cNvSpPr/>
          <p:nvPr/>
        </p:nvSpPr>
        <p:spPr bwMode="auto">
          <a:xfrm>
            <a:off x="29303433" y="21899736"/>
            <a:ext cx="264625" cy="226995"/>
          </a:xfrm>
          <a:prstGeom prst="ellips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938713" rtl="0" eaLnBrk="1" fontAlgn="base" latinLnBrk="0" hangingPunct="1">
              <a:lnSpc>
                <a:spcPct val="100000"/>
              </a:lnSpc>
              <a:spcBef>
                <a:spcPct val="0"/>
              </a:spcBef>
              <a:spcAft>
                <a:spcPct val="0"/>
              </a:spcAft>
              <a:buClrTx/>
              <a:buSzTx/>
              <a:buFontTx/>
              <a:buNone/>
              <a:tabLst/>
            </a:pPr>
            <a:endParaRPr kumimoji="0" lang="pt-BR" sz="9600" b="0" i="0" u="none" strike="noStrike" cap="none" normalizeH="0" baseline="0">
              <a:ln>
                <a:noFill/>
              </a:ln>
              <a:solidFill>
                <a:schemeClr val="tx1"/>
              </a:solidFill>
              <a:effectLst/>
              <a:latin typeface="Arial" charset="0"/>
            </a:endParaRPr>
          </a:p>
        </p:txBody>
      </p:sp>
      <p:sp>
        <p:nvSpPr>
          <p:cNvPr id="14" name="Elipse 13">
            <a:extLst>
              <a:ext uri="{FF2B5EF4-FFF2-40B4-BE49-F238E27FC236}">
                <a16:creationId xmlns:a16="http://schemas.microsoft.com/office/drawing/2014/main" id="{430AB9FB-B852-C0B4-AA6F-E98F45967080}"/>
              </a:ext>
            </a:extLst>
          </p:cNvPr>
          <p:cNvSpPr/>
          <p:nvPr/>
        </p:nvSpPr>
        <p:spPr bwMode="auto">
          <a:xfrm>
            <a:off x="32207059" y="22098855"/>
            <a:ext cx="264625" cy="226995"/>
          </a:xfrm>
          <a:prstGeom prst="ellipse">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4938713" rtl="0" eaLnBrk="1" fontAlgn="base" latinLnBrk="0" hangingPunct="1">
              <a:lnSpc>
                <a:spcPct val="100000"/>
              </a:lnSpc>
              <a:spcBef>
                <a:spcPct val="0"/>
              </a:spcBef>
              <a:spcAft>
                <a:spcPct val="0"/>
              </a:spcAft>
              <a:buClrTx/>
              <a:buSzTx/>
              <a:buFontTx/>
              <a:buNone/>
              <a:tabLst/>
            </a:pPr>
            <a:endParaRPr kumimoji="0" lang="pt-BR" sz="9600" b="0" i="0" u="none" strike="noStrike" cap="none" normalizeH="0" baseline="0">
              <a:ln>
                <a:noFill/>
              </a:ln>
              <a:solidFill>
                <a:schemeClr val="tx1"/>
              </a:solidFill>
              <a:effectLst/>
              <a:latin typeface="Arial" charset="0"/>
            </a:endParaRPr>
          </a:p>
        </p:txBody>
      </p:sp>
      <p:pic>
        <p:nvPicPr>
          <p:cNvPr id="1026" name="Picture 2">
            <a:extLst>
              <a:ext uri="{FF2B5EF4-FFF2-40B4-BE49-F238E27FC236}">
                <a16:creationId xmlns:a16="http://schemas.microsoft.com/office/drawing/2014/main" id="{02F94681-917B-84BB-83A4-AB2B94713C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6422" y="7495284"/>
            <a:ext cx="10659604" cy="75334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3C42FEB-C7D3-CEF7-279E-72735A7E87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98874" y="16706980"/>
            <a:ext cx="11740144" cy="51927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49215E5-8F2A-BA6E-8C8E-EC67B00333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99294" y="11763903"/>
            <a:ext cx="7129998" cy="5713139"/>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m 15" descr="Tela de celular com publicação numa rede social&#10;&#10;O conteúdo gerado por IA pode estar incorreto.">
            <a:extLst>
              <a:ext uri="{FF2B5EF4-FFF2-40B4-BE49-F238E27FC236}">
                <a16:creationId xmlns:a16="http://schemas.microsoft.com/office/drawing/2014/main" id="{5903B3CA-5A7C-BE42-4F33-C5531A235F49}"/>
              </a:ext>
            </a:extLst>
          </p:cNvPr>
          <p:cNvPicPr>
            <a:picLocks noChangeAspect="1"/>
          </p:cNvPicPr>
          <p:nvPr/>
        </p:nvPicPr>
        <p:blipFill>
          <a:blip r:embed="rId8"/>
          <a:stretch>
            <a:fillRect/>
          </a:stretch>
        </p:blipFill>
        <p:spPr>
          <a:xfrm>
            <a:off x="25560352" y="28053926"/>
            <a:ext cx="8232078" cy="7372200"/>
          </a:xfrm>
          <a:prstGeom prst="rect">
            <a:avLst/>
          </a:prstGeom>
        </p:spPr>
      </p:pic>
      <p:pic>
        <p:nvPicPr>
          <p:cNvPr id="1036" name="Picture 12">
            <a:extLst>
              <a:ext uri="{FF2B5EF4-FFF2-40B4-BE49-F238E27FC236}">
                <a16:creationId xmlns:a16="http://schemas.microsoft.com/office/drawing/2014/main" id="{18E1B850-F2D6-A63D-9AE8-8F62232924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79329" y="20506696"/>
            <a:ext cx="8313101" cy="4476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7888</TotalTime>
  <Words>2408</Words>
  <Application>Microsoft Office PowerPoint</Application>
  <PresentationFormat>Personalizar</PresentationFormat>
  <Paragraphs>56</Paragraphs>
  <Slides>1</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Garamond</vt:lpstr>
      <vt:lpstr>Helvetica</vt:lpstr>
      <vt:lpstr>Times New Roman</vt:lpstr>
      <vt:lpstr>Default Design</vt:lpstr>
      <vt:lpstr>Apresentação do PowerPoint</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140x100 cm horizontal poster</dc:title>
  <dc:creator>Ethan Shulda;www.postersession.com</dc:creator>
  <cp:keywords>www.postersession.com</cp:keywords>
  <dc:description>©MegaPrint Inc. 2009-2015</dc:description>
  <cp:lastModifiedBy>Kiola Costa</cp:lastModifiedBy>
  <cp:revision>121</cp:revision>
  <dcterms:created xsi:type="dcterms:W3CDTF">2008-12-04T00:20:37Z</dcterms:created>
  <dcterms:modified xsi:type="dcterms:W3CDTF">2026-01-31T02:08:30Z</dcterms:modified>
</cp:coreProperties>
</file>