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95" userDrawn="1">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8BE"/>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84" autoAdjust="0"/>
  </p:normalViewPr>
  <p:slideViewPr>
    <p:cSldViewPr snapToGrid="0" showGuides="1">
      <p:cViewPr varScale="1">
        <p:scale>
          <a:sx n="11" d="100"/>
          <a:sy n="11" d="100"/>
        </p:scale>
        <p:origin x="1548" y="132"/>
      </p:cViewPr>
      <p:guideLst>
        <p:guide orient="horz" pos="5195"/>
        <p:guide orient="horz" pos="22425"/>
        <p:guide orient="horz" pos="2349"/>
        <p:guide pos="158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F64AA5-5A0D-456F-8AB4-ECE9208990E0}" type="slidenum">
              <a:rPr lang="en-US" altLang="en-US"/>
              <a:pPr>
                <a:defRPr/>
              </a:pPr>
              <a:t>‹#›</a:t>
            </a:fld>
            <a:endParaRPr lang="en-US" altLang="en-US"/>
          </a:p>
        </p:txBody>
      </p:sp>
    </p:spTree>
    <p:extLst>
      <p:ext uri="{BB962C8B-B14F-4D97-AF65-F5344CB8AC3E}">
        <p14:creationId xmlns:p14="http://schemas.microsoft.com/office/powerpoint/2010/main" val="298807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1192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2</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75831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3779838" y="11183938"/>
            <a:ext cx="42841862" cy="7715250"/>
          </a:xfrm>
          <a:prstGeom prst="rect">
            <a:avLst/>
          </a:prstGeom>
        </p:spPr>
        <p:txBody>
          <a:bodyPr/>
          <a:lstStyle/>
          <a:p>
            <a:r>
              <a:rPr lang="ar-SA"/>
              <a:t>انقر لتحرير نمط عنوان الشكل الرئيسي</a:t>
            </a:r>
            <a:endParaRPr lang="en-US"/>
          </a:p>
        </p:txBody>
      </p:sp>
      <p:sp>
        <p:nvSpPr>
          <p:cNvPr id="3" name="Subtitle 2"/>
          <p:cNvSpPr>
            <a:spLocks noGrp="1"/>
          </p:cNvSpPr>
          <p:nvPr>
            <p:ph type="subTitle" idx="1"/>
          </p:nvPr>
        </p:nvSpPr>
        <p:spPr>
          <a:xfrm>
            <a:off x="7559675" y="20399375"/>
            <a:ext cx="35282188"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a:t>انقر لتحرير نمط العنوان الفرعي للشكل الرئيسي</a:t>
            </a:r>
            <a:endParaRPr lang="en-US"/>
          </a:p>
        </p:txBody>
      </p:sp>
    </p:spTree>
    <p:extLst>
      <p:ext uri="{BB962C8B-B14F-4D97-AF65-F5344CB8AC3E}">
        <p14:creationId xmlns:p14="http://schemas.microsoft.com/office/powerpoint/2010/main" val="13978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317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2663" y="1441450"/>
            <a:ext cx="11339512" cy="30716538"/>
          </a:xfrm>
          <a:prstGeom prst="rect">
            <a:avLst/>
          </a:prstGeom>
        </p:spPr>
        <p:txBody>
          <a:bodyPr vert="eaVert"/>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1544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ar-SA"/>
              <a:t>انقر لتحرير نمط عنوان الشكل الرئيسي</a:t>
            </a:r>
            <a:endParaRPr lang="en-US"/>
          </a:p>
        </p:txBody>
      </p:sp>
      <p:sp>
        <p:nvSpPr>
          <p:cNvPr id="3" name="Content Placeholder 2"/>
          <p:cNvSpPr>
            <a:spLocks noGrp="1"/>
          </p:cNvSpPr>
          <p:nvPr>
            <p:ph idx="1"/>
          </p:nvPr>
        </p:nvSpPr>
        <p:spPr>
          <a:xfrm>
            <a:off x="2519363" y="8399463"/>
            <a:ext cx="45362812" cy="23758525"/>
          </a:xfrm>
          <a:prstGeom prst="rect">
            <a:avLst/>
          </a:prstGeo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33872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نص الشكل الرئيسي</a:t>
            </a:r>
          </a:p>
        </p:txBody>
      </p:sp>
    </p:spTree>
    <p:extLst>
      <p:ext uri="{BB962C8B-B14F-4D97-AF65-F5344CB8AC3E}">
        <p14:creationId xmlns:p14="http://schemas.microsoft.com/office/powerpoint/2010/main" val="24559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ar-SA"/>
              <a:t>انقر لتحرير نمط عنوان الشكل الرئيسي</a:t>
            </a:r>
            <a:endParaRPr lang="en-US"/>
          </a:p>
        </p:txBody>
      </p:sp>
      <p:sp>
        <p:nvSpPr>
          <p:cNvPr id="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247866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lvl1pPr>
              <a:defRPr/>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extLst>
      <p:ext uri="{BB962C8B-B14F-4D97-AF65-F5344CB8AC3E}">
        <p14:creationId xmlns:p14="http://schemas.microsoft.com/office/powerpoint/2010/main" val="3288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ar-SA"/>
              <a:t>انقر لتحرير نمط عنوان الشكل الرئيسي</a:t>
            </a:r>
            <a:endParaRPr lang="en-US"/>
          </a:p>
        </p:txBody>
      </p:sp>
    </p:spTree>
    <p:extLst>
      <p:ext uri="{BB962C8B-B14F-4D97-AF65-F5344CB8AC3E}">
        <p14:creationId xmlns:p14="http://schemas.microsoft.com/office/powerpoint/2010/main" val="42268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78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ar-SA"/>
              <a:t>انقر لتحرير نمط عنوان الشكل الرئيسي</a:t>
            </a:r>
            <a:endParaRPr lang="en-US"/>
          </a:p>
        </p:txBody>
      </p:sp>
      <p:sp>
        <p:nvSpPr>
          <p:cNvPr id="3"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Tree>
    <p:extLst>
      <p:ext uri="{BB962C8B-B14F-4D97-AF65-F5344CB8AC3E}">
        <p14:creationId xmlns:p14="http://schemas.microsoft.com/office/powerpoint/2010/main" val="30940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ar-SA"/>
              <a:t>انقر لتحرير نمط عنوان الشكل الرئيسي</a:t>
            </a:r>
            <a:endParaRPr lang="en-US"/>
          </a:p>
        </p:txBody>
      </p:sp>
      <p:sp>
        <p:nvSpPr>
          <p:cNvPr id="3"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a:t>انقر فوق الأيقونة لإضافة صورة</a:t>
            </a:r>
            <a:endParaRPr lang="en-US" noProof="0"/>
          </a:p>
        </p:txBody>
      </p:sp>
      <p:sp>
        <p:nvSpPr>
          <p:cNvPr id="4"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Tree>
    <p:extLst>
      <p:ext uri="{BB962C8B-B14F-4D97-AF65-F5344CB8AC3E}">
        <p14:creationId xmlns:p14="http://schemas.microsoft.com/office/powerpoint/2010/main" val="38693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8713" rtl="1" eaLnBrk="1" fontAlgn="base" hangingPunct="1">
        <a:spcBef>
          <a:spcPct val="0"/>
        </a:spcBef>
        <a:spcAft>
          <a:spcPct val="0"/>
        </a:spcAft>
        <a:defRPr sz="23700">
          <a:solidFill>
            <a:schemeClr val="tx2"/>
          </a:solidFill>
          <a:latin typeface="+mj-lt"/>
          <a:ea typeface="+mj-ea"/>
          <a:cs typeface="+mj-cs"/>
        </a:defRPr>
      </a:lvl1pPr>
      <a:lvl2pPr algn="ctr" defTabSz="4938713" rtl="1" eaLnBrk="1" fontAlgn="base" hangingPunct="1">
        <a:spcBef>
          <a:spcPct val="0"/>
        </a:spcBef>
        <a:spcAft>
          <a:spcPct val="0"/>
        </a:spcAft>
        <a:defRPr sz="23700">
          <a:solidFill>
            <a:schemeClr val="tx2"/>
          </a:solidFill>
          <a:latin typeface="Arial" charset="0"/>
        </a:defRPr>
      </a:lvl2pPr>
      <a:lvl3pPr algn="ctr" defTabSz="4938713" rtl="1" eaLnBrk="1" fontAlgn="base" hangingPunct="1">
        <a:spcBef>
          <a:spcPct val="0"/>
        </a:spcBef>
        <a:spcAft>
          <a:spcPct val="0"/>
        </a:spcAft>
        <a:defRPr sz="23700">
          <a:solidFill>
            <a:schemeClr val="tx2"/>
          </a:solidFill>
          <a:latin typeface="Arial" charset="0"/>
        </a:defRPr>
      </a:lvl3pPr>
      <a:lvl4pPr algn="ctr" defTabSz="4938713" rtl="1" eaLnBrk="1" fontAlgn="base" hangingPunct="1">
        <a:spcBef>
          <a:spcPct val="0"/>
        </a:spcBef>
        <a:spcAft>
          <a:spcPct val="0"/>
        </a:spcAft>
        <a:defRPr sz="23700">
          <a:solidFill>
            <a:schemeClr val="tx2"/>
          </a:solidFill>
          <a:latin typeface="Arial" charset="0"/>
        </a:defRPr>
      </a:lvl4pPr>
      <a:lvl5pPr algn="ctr" defTabSz="4938713" rtl="1" eaLnBrk="1" fontAlgn="base" hangingPunct="1">
        <a:spcBef>
          <a:spcPct val="0"/>
        </a:spcBef>
        <a:spcAft>
          <a:spcPct val="0"/>
        </a:spcAft>
        <a:defRPr sz="23700">
          <a:solidFill>
            <a:schemeClr val="tx2"/>
          </a:solidFill>
          <a:latin typeface="Arial" charset="0"/>
        </a:defRPr>
      </a:lvl5pPr>
      <a:lvl6pPr marL="457200" algn="ctr" defTabSz="4938713" rtl="1" eaLnBrk="1" fontAlgn="base" hangingPunct="1">
        <a:spcBef>
          <a:spcPct val="0"/>
        </a:spcBef>
        <a:spcAft>
          <a:spcPct val="0"/>
        </a:spcAft>
        <a:defRPr sz="23700">
          <a:solidFill>
            <a:schemeClr val="tx2"/>
          </a:solidFill>
          <a:latin typeface="Arial" charset="0"/>
        </a:defRPr>
      </a:lvl6pPr>
      <a:lvl7pPr marL="914400" algn="ctr" defTabSz="4938713" rtl="1" eaLnBrk="1" fontAlgn="base" hangingPunct="1">
        <a:spcBef>
          <a:spcPct val="0"/>
        </a:spcBef>
        <a:spcAft>
          <a:spcPct val="0"/>
        </a:spcAft>
        <a:defRPr sz="23700">
          <a:solidFill>
            <a:schemeClr val="tx2"/>
          </a:solidFill>
          <a:latin typeface="Arial" charset="0"/>
        </a:defRPr>
      </a:lvl7pPr>
      <a:lvl8pPr marL="1371600" algn="ctr" defTabSz="4938713" rtl="1" eaLnBrk="1" fontAlgn="base" hangingPunct="1">
        <a:spcBef>
          <a:spcPct val="0"/>
        </a:spcBef>
        <a:spcAft>
          <a:spcPct val="0"/>
        </a:spcAft>
        <a:defRPr sz="23700">
          <a:solidFill>
            <a:schemeClr val="tx2"/>
          </a:solidFill>
          <a:latin typeface="Arial" charset="0"/>
        </a:defRPr>
      </a:lvl8pPr>
      <a:lvl9pPr marL="1828800" algn="ctr" defTabSz="4938713" rtl="1" eaLnBrk="1" fontAlgn="base" hangingPunct="1">
        <a:spcBef>
          <a:spcPct val="0"/>
        </a:spcBef>
        <a:spcAft>
          <a:spcPct val="0"/>
        </a:spcAft>
        <a:defRPr sz="23700">
          <a:solidFill>
            <a:schemeClr val="tx2"/>
          </a:solidFill>
          <a:latin typeface="Arial" charset="0"/>
        </a:defRPr>
      </a:lvl9pPr>
    </p:titleStyle>
    <p:bodyStyle>
      <a:lvl1pPr marL="1852613" indent="-1852613" algn="r" defTabSz="4938713" rtl="1" eaLnBrk="1" fontAlgn="base" hangingPunct="1">
        <a:spcBef>
          <a:spcPct val="20000"/>
        </a:spcBef>
        <a:spcAft>
          <a:spcPct val="0"/>
        </a:spcAft>
        <a:buChar char="•"/>
        <a:defRPr sz="17200">
          <a:solidFill>
            <a:schemeClr val="tx1"/>
          </a:solidFill>
          <a:latin typeface="+mn-lt"/>
          <a:ea typeface="+mn-ea"/>
          <a:cs typeface="+mn-cs"/>
        </a:defRPr>
      </a:lvl1pPr>
      <a:lvl2pPr marL="4011613" indent="-1544638" algn="r" defTabSz="4938713" rtl="1" eaLnBrk="1" fontAlgn="base" hangingPunct="1">
        <a:spcBef>
          <a:spcPct val="20000"/>
        </a:spcBef>
        <a:spcAft>
          <a:spcPct val="0"/>
        </a:spcAft>
        <a:buChar char="–"/>
        <a:defRPr sz="15000">
          <a:solidFill>
            <a:schemeClr val="tx1"/>
          </a:solidFill>
          <a:latin typeface="+mn-lt"/>
        </a:defRPr>
      </a:lvl2pPr>
      <a:lvl3pPr marL="6170613" indent="-1231900" algn="r" defTabSz="4938713" rtl="1" eaLnBrk="1" fontAlgn="base" hangingPunct="1">
        <a:spcBef>
          <a:spcPct val="20000"/>
        </a:spcBef>
        <a:spcAft>
          <a:spcPct val="0"/>
        </a:spcAft>
        <a:buChar char="•"/>
        <a:defRPr sz="13000">
          <a:solidFill>
            <a:schemeClr val="tx1"/>
          </a:solidFill>
          <a:latin typeface="+mn-lt"/>
        </a:defRPr>
      </a:lvl3pPr>
      <a:lvl4pPr marL="8637588" indent="-1231900" algn="r" defTabSz="4938713" rtl="1" eaLnBrk="1" fontAlgn="base" hangingPunct="1">
        <a:spcBef>
          <a:spcPct val="20000"/>
        </a:spcBef>
        <a:spcAft>
          <a:spcPct val="0"/>
        </a:spcAft>
        <a:buChar char="–"/>
        <a:defRPr sz="10700">
          <a:solidFill>
            <a:schemeClr val="tx1"/>
          </a:solidFill>
          <a:latin typeface="+mn-lt"/>
        </a:defRPr>
      </a:lvl4pPr>
      <a:lvl5pPr marL="11109325" indent="-1235075" algn="r" defTabSz="4938713" rtl="1" eaLnBrk="1" fontAlgn="base" hangingPunct="1">
        <a:spcBef>
          <a:spcPct val="20000"/>
        </a:spcBef>
        <a:spcAft>
          <a:spcPct val="0"/>
        </a:spcAft>
        <a:buChar char="»"/>
        <a:defRPr sz="10700">
          <a:solidFill>
            <a:schemeClr val="tx1"/>
          </a:solidFill>
          <a:latin typeface="+mn-lt"/>
        </a:defRPr>
      </a:lvl5pPr>
      <a:lvl6pPr marL="11566525" indent="-1235075" algn="r" defTabSz="4938713" rtl="1" eaLnBrk="1" fontAlgn="base" hangingPunct="1">
        <a:spcBef>
          <a:spcPct val="20000"/>
        </a:spcBef>
        <a:spcAft>
          <a:spcPct val="0"/>
        </a:spcAft>
        <a:buChar char="»"/>
        <a:defRPr sz="10700">
          <a:solidFill>
            <a:schemeClr val="tx1"/>
          </a:solidFill>
          <a:latin typeface="+mn-lt"/>
        </a:defRPr>
      </a:lvl6pPr>
      <a:lvl7pPr marL="12023725" indent="-1235075" algn="r" defTabSz="4938713" rtl="1" eaLnBrk="1" fontAlgn="base" hangingPunct="1">
        <a:spcBef>
          <a:spcPct val="20000"/>
        </a:spcBef>
        <a:spcAft>
          <a:spcPct val="0"/>
        </a:spcAft>
        <a:buChar char="»"/>
        <a:defRPr sz="10700">
          <a:solidFill>
            <a:schemeClr val="tx1"/>
          </a:solidFill>
          <a:latin typeface="+mn-lt"/>
        </a:defRPr>
      </a:lvl7pPr>
      <a:lvl8pPr marL="12480925" indent="-1235075" algn="r" defTabSz="4938713" rtl="1" eaLnBrk="1" fontAlgn="base" hangingPunct="1">
        <a:spcBef>
          <a:spcPct val="20000"/>
        </a:spcBef>
        <a:spcAft>
          <a:spcPct val="0"/>
        </a:spcAft>
        <a:buChar char="»"/>
        <a:defRPr sz="10700">
          <a:solidFill>
            <a:schemeClr val="tx1"/>
          </a:solidFill>
          <a:latin typeface="+mn-lt"/>
        </a:defRPr>
      </a:lvl8pPr>
      <a:lvl9pPr marL="12938125" indent="-1235075" algn="r" defTabSz="4938713" rtl="1" eaLnBrk="1" fontAlgn="base" hangingPunct="1">
        <a:spcBef>
          <a:spcPct val="20000"/>
        </a:spcBef>
        <a:spcAft>
          <a:spcPct val="0"/>
        </a:spcAft>
        <a:buChar char="»"/>
        <a:defRPr sz="107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719753" y="30777598"/>
            <a:ext cx="11934702" cy="428572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12909974" y="7178675"/>
            <a:ext cx="11899900" cy="2824745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2" name="AutoShape 31"/>
          <p:cNvSpPr>
            <a:spLocks noChangeArrowheads="1"/>
          </p:cNvSpPr>
          <p:nvPr/>
        </p:nvSpPr>
        <p:spPr bwMode="auto">
          <a:xfrm>
            <a:off x="25388491" y="7008289"/>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7"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400175" y="1317625"/>
            <a:ext cx="46988413" cy="6538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algn="ctr" rtl="1">
              <a:lnSpc>
                <a:spcPct val="107000"/>
              </a:lnSpc>
              <a:spcAft>
                <a:spcPts val="800"/>
              </a:spcAft>
              <a:tabLst>
                <a:tab pos="1649095" algn="l"/>
              </a:tabLst>
            </a:pPr>
            <a:r>
              <a:rPr lang="ar-SA" sz="8800" b="1" dirty="0">
                <a:effectLst/>
                <a:latin typeface="Calibri" panose="020F0502020204030204" pitchFamily="34" charset="0"/>
                <a:ea typeface="Calibri" panose="020F0502020204030204" pitchFamily="34" charset="0"/>
                <a:cs typeface="Arial" panose="020B0604020202020204" pitchFamily="34" charset="0"/>
              </a:rPr>
              <a:t>تأثير المجال الكهربائي على التربة</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6600" dirty="0">
                <a:effectLst/>
                <a:latin typeface="Calibri" panose="020F0502020204030204" pitchFamily="34" charset="0"/>
                <a:ea typeface="Calibri" panose="020F0502020204030204" pitchFamily="34" charset="0"/>
                <a:cs typeface="Arial" panose="020B0604020202020204" pitchFamily="34" charset="0"/>
              </a:rPr>
              <a:t>همس  ماجد الزهراني ، راما  معيض القرني ، رنا عبدالله الزهراني ، مياسم  عبدالله العصيمي</a:t>
            </a:r>
            <a:r>
              <a:rPr lang="ar-SA" sz="4800">
                <a:effectLst/>
                <a:latin typeface="Calibri" panose="020F0502020204030204" pitchFamily="34" charset="0"/>
                <a:ea typeface="Calibri" panose="020F0502020204030204" pitchFamily="34" charset="0"/>
                <a:cs typeface="Arial" panose="020B0604020202020204" pitchFamily="34" charset="0"/>
              </a:rPr>
              <a:t>، </a:t>
            </a:r>
            <a:r>
              <a:rPr lang="ar-SA" sz="6600">
                <a:effectLst/>
                <a:latin typeface="Calibri" panose="020F0502020204030204" pitchFamily="34" charset="0"/>
                <a:ea typeface="Calibri" panose="020F0502020204030204" pitchFamily="34" charset="0"/>
                <a:cs typeface="Arial" panose="020B0604020202020204" pitchFamily="34" charset="0"/>
              </a:rPr>
              <a:t>فجر أحمد </a:t>
            </a:r>
            <a:r>
              <a:rPr lang="ar-SA" sz="6600" dirty="0" err="1">
                <a:effectLst/>
                <a:latin typeface="Calibri" panose="020F0502020204030204" pitchFamily="34" charset="0"/>
                <a:ea typeface="Calibri" panose="020F0502020204030204" pitchFamily="34" charset="0"/>
                <a:cs typeface="Arial" panose="020B0604020202020204" pitchFamily="34" charset="0"/>
              </a:rPr>
              <a:t>الوقداني</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lvl="0" rtl="1"/>
            <a:r>
              <a:rPr lang="ar-SA" b="1" dirty="0"/>
              <a:t>الثانوية العاشرة مقررات الطائف</a:t>
            </a:r>
            <a:endParaRPr lang="ar-SA" dirty="0"/>
          </a:p>
          <a:p>
            <a:pPr eaLnBrk="1" hangingPunct="1">
              <a:spcBef>
                <a:spcPct val="50000"/>
              </a:spcBef>
            </a:pPr>
            <a:endParaRPr lang="en-US" altLang="en-US" dirty="0">
              <a:latin typeface="Helvetica" pitchFamily="2" charset="0"/>
            </a:endParaRPr>
          </a:p>
        </p:txBody>
      </p:sp>
      <p:sp>
        <p:nvSpPr>
          <p:cNvPr id="2060" name="Text Box 25"/>
          <p:cNvSpPr txBox="1">
            <a:spLocks noChangeArrowheads="1"/>
          </p:cNvSpPr>
          <p:nvPr/>
        </p:nvSpPr>
        <p:spPr bwMode="auto">
          <a:xfrm>
            <a:off x="25444410" y="11432204"/>
            <a:ext cx="11248515" cy="20196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algn="r" rtl="1">
              <a:lnSpc>
                <a:spcPct val="107000"/>
              </a:lnSpc>
              <a:spcAft>
                <a:spcPts val="800"/>
              </a:spcAft>
              <a:tabLst>
                <a:tab pos="1635760" algn="l"/>
              </a:tabLst>
            </a:pP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من خلال الرجوع للجدول (1) والشكل (1) نلاحظ ان العينة </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B  </a:t>
            </a:r>
            <a:r>
              <a:rPr lang="ar-SA"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وهي العينة التي تم تعريضها لشدة تيار كهربائي بمقدار</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0.02  A </a:t>
            </a:r>
            <a:r>
              <a:rPr lang="ar-SA"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باعتبار ان المقاومة </a:t>
            </a:r>
            <a:r>
              <a:rPr lang="ar-SA" sz="4400" dirty="0" err="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للاسلاك</a:t>
            </a:r>
            <a:r>
              <a:rPr lang="ar-SA"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100  </a:t>
            </a:r>
            <a:r>
              <a:rPr lang="en-US" sz="4400" dirty="0">
                <a:solidFill>
                  <a:srgbClr val="000000"/>
                </a:solidFill>
                <a:effectLst/>
                <a:latin typeface="Cambria" panose="02040503050406030204" pitchFamily="18" charset="0"/>
                <a:ea typeface="Calibri" panose="020F0502020204030204" pitchFamily="34" charset="0"/>
                <a:cs typeface="Cambria" panose="02040503050406030204" pitchFamily="18" charset="0"/>
              </a:rPr>
              <a:t>Ω</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وجهد البطارية </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1.5 v</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فنلاحظ من الجدول أن العينة </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B</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بدات</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تزداد قلويتها عند اليوم الثالث نتيجة لتعرضها لشدة التيار وباعتبار ان كل تيار يصاحبه مجال كهربائي فهذا يعني ان المجال اثر على القلوية بارتفاعها بينما العينة </a:t>
            </a:r>
            <a:r>
              <a:rPr lang="en-US" sz="44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لم تتعرض لمجال كهربائي لذلك القلوية كان مقدراها ثابت خلال الأربع أيام ، ونستنتج من ذلك ان المجال الكهربائي كان له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تاثير</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على القلوية ولكن تم الاعتماد على شدة تيار واحدة خلال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الاريع</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أيام لذلك كان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التاثير</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فقط خلال هذه الأربع أيام بزيادة درجة واحدة في القلوية ، ولكن لو تم اجراء تجربة أخرى وزيادة شدة التيار يمكن ان نلاحظ ان هنالك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تاثير</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على القلوية ولكن لضيق الوقت  تم اجراءه فقط خلال اربع أيام.</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1635760" algn="l"/>
              </a:tabLst>
            </a:pP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1635760" algn="l"/>
              </a:tabLst>
            </a:pPr>
            <a:r>
              <a:rPr lang="ar-SA" sz="4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ينص السؤال الثاني : " هل طول مدة التعرض للمجال الكهربائي يؤثر على التربة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1635760" algn="l"/>
              </a:tabLst>
            </a:pP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بالرجوع الى الشكل (1) والجدول (1) نلاحظ ان خلال الأربع أيام أثر استخدام المجال الكهربائي على القلوية وتم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التاثير</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بالمجال لمدة 4 – 6 يوميا ، لذلك من الممكن عند اجراء دراسة أخرى زيادة الفترة الزمنية لذلك يُتوقع ان يكون هناك </a:t>
            </a:r>
            <a:r>
              <a:rPr lang="ar-SA" sz="44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تاثير</a:t>
            </a:r>
            <a:r>
              <a:rPr lang="ar-SA" sz="4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اكبر ، ولكن نعود لنفس السبب وهو ضيق الوقت وتم اجراءه فقط خلال اربع أيام بمعدل 4 – 6 ساعات ، مع ملاحظة ان تم تثبيت شدة التيار ، لذلك مستقبلا لو تم اجراء التجربة مرة أخرى سيتم تعريض التربة لشدة تيار مختلفة خلال فترات زمنية مختلفة.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5400" dirty="0">
                <a:latin typeface="Calibri" panose="020F0502020204030204" pitchFamily="34" charset="0"/>
                <a:ea typeface="Calibri" panose="020F0502020204030204" pitchFamily="34" charset="0"/>
                <a:cs typeface="Times New Roman" panose="02020603050405020304" pitchFamily="18" charset="0"/>
              </a:rPr>
              <a:t>.</a:t>
            </a:r>
            <a:endParaRPr lang="en-US" sz="4400" dirty="0">
              <a:latin typeface="Calibri" panose="020F0502020204030204" pitchFamily="34" charset="0"/>
              <a:ea typeface="Calibri" panose="020F0502020204030204" pitchFamily="34" charset="0"/>
              <a:cs typeface="Arial" panose="020B0604020202020204" pitchFamily="34" charset="0"/>
            </a:endParaRPr>
          </a:p>
        </p:txBody>
      </p:sp>
      <p:sp>
        <p:nvSpPr>
          <p:cNvPr id="2064" name="Text Box 38"/>
          <p:cNvSpPr txBox="1">
            <a:spLocks noChangeArrowheads="1"/>
          </p:cNvSpPr>
          <p:nvPr/>
        </p:nvSpPr>
        <p:spPr bwMode="auto">
          <a:xfrm>
            <a:off x="37761624" y="31432644"/>
            <a:ext cx="11770323" cy="38464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marL="385763" indent="-385763" defTabSz="688975" eaLnBrk="0" hangingPunct="0">
              <a:defRPr sz="9600">
                <a:solidFill>
                  <a:schemeClr val="tx1"/>
                </a:solidFill>
                <a:latin typeface="Arial" charset="0"/>
              </a:defRPr>
            </a:lvl1pPr>
            <a:lvl2pPr marL="728663" indent="-384175" defTabSz="688975" eaLnBrk="0" hangingPunct="0">
              <a:defRPr sz="9600">
                <a:solidFill>
                  <a:schemeClr val="tx1"/>
                </a:solidFill>
                <a:latin typeface="Arial" charset="0"/>
              </a:defRPr>
            </a:lvl2pPr>
            <a:lvl3pPr marL="1073150" indent="-384175" defTabSz="688975" eaLnBrk="0" hangingPunct="0">
              <a:defRPr sz="9600">
                <a:solidFill>
                  <a:schemeClr val="tx1"/>
                </a:solidFill>
                <a:latin typeface="Arial" charset="0"/>
              </a:defRPr>
            </a:lvl3pPr>
            <a:lvl4pPr marL="1414463" indent="-385763" defTabSz="688975" eaLnBrk="0" hangingPunct="0">
              <a:defRPr sz="9600">
                <a:solidFill>
                  <a:schemeClr val="tx1"/>
                </a:solidFill>
                <a:latin typeface="Arial" charset="0"/>
              </a:defRPr>
            </a:lvl4pPr>
            <a:lvl5pPr marL="1762125" indent="-388938" defTabSz="688975" eaLnBrk="0" hangingPunct="0">
              <a:defRPr sz="9600">
                <a:solidFill>
                  <a:schemeClr val="tx1"/>
                </a:solidFill>
                <a:latin typeface="Arial" charset="0"/>
              </a:defRPr>
            </a:lvl5pPr>
            <a:lvl6pPr marL="2219325" indent="-388938" algn="ctr" defTabSz="688975" eaLnBrk="0" fontAlgn="base" hangingPunct="0">
              <a:spcBef>
                <a:spcPct val="0"/>
              </a:spcBef>
              <a:spcAft>
                <a:spcPct val="0"/>
              </a:spcAft>
              <a:defRPr sz="9600">
                <a:solidFill>
                  <a:schemeClr val="tx1"/>
                </a:solidFill>
                <a:latin typeface="Arial" charset="0"/>
              </a:defRPr>
            </a:lvl6pPr>
            <a:lvl7pPr marL="2676525" indent="-388938" algn="ctr" defTabSz="688975" eaLnBrk="0" fontAlgn="base" hangingPunct="0">
              <a:spcBef>
                <a:spcPct val="0"/>
              </a:spcBef>
              <a:spcAft>
                <a:spcPct val="0"/>
              </a:spcAft>
              <a:defRPr sz="9600">
                <a:solidFill>
                  <a:schemeClr val="tx1"/>
                </a:solidFill>
                <a:latin typeface="Arial" charset="0"/>
              </a:defRPr>
            </a:lvl7pPr>
            <a:lvl8pPr marL="3133725" indent="-388938" algn="ctr" defTabSz="688975" eaLnBrk="0" fontAlgn="base" hangingPunct="0">
              <a:spcBef>
                <a:spcPct val="0"/>
              </a:spcBef>
              <a:spcAft>
                <a:spcPct val="0"/>
              </a:spcAft>
              <a:defRPr sz="9600">
                <a:solidFill>
                  <a:schemeClr val="tx1"/>
                </a:solidFill>
                <a:latin typeface="Arial" charset="0"/>
              </a:defRPr>
            </a:lvl8pPr>
            <a:lvl9pPr marL="3590925" indent="-388938" algn="ctr" defTabSz="688975" eaLnBrk="0" fontAlgn="base" hangingPunct="0">
              <a:spcBef>
                <a:spcPct val="0"/>
              </a:spcBef>
              <a:spcAft>
                <a:spcPct val="0"/>
              </a:spcAft>
              <a:defRPr sz="9600">
                <a:solidFill>
                  <a:schemeClr val="tx1"/>
                </a:solidFill>
                <a:latin typeface="Arial" charset="0"/>
              </a:defRPr>
            </a:lvl9pPr>
          </a:lstStyle>
          <a:p>
            <a:pPr marL="457200" indent="-457200" algn="r" rtl="1">
              <a:lnSpc>
                <a:spcPct val="107000"/>
              </a:lnSpc>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أحمد عبدالقادر المهندس. (2017). التلوث الكهرومغناطيسي. </a:t>
            </a:r>
            <a:r>
              <a:rPr lang="ar-SA" sz="2400" i="1" dirty="0">
                <a:effectLst/>
                <a:latin typeface="Calibri" panose="020F0502020204030204" pitchFamily="34" charset="0"/>
                <a:ea typeface="Calibri" panose="020F0502020204030204" pitchFamily="34" charset="0"/>
                <a:cs typeface="Arial" panose="020B0604020202020204" pitchFamily="34" charset="0"/>
              </a:rPr>
              <a:t>جريدة الرياض </a:t>
            </a:r>
            <a:r>
              <a:rPr lang="ar-SA"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07000"/>
              </a:lnSpc>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الحسن إبراهيم العوض. (23 11, 2019). </a:t>
            </a:r>
            <a:r>
              <a:rPr lang="ar-SA" sz="2400" i="1" dirty="0">
                <a:effectLst/>
                <a:latin typeface="Calibri" panose="020F0502020204030204" pitchFamily="34" charset="0"/>
                <a:ea typeface="Calibri" panose="020F0502020204030204" pitchFamily="34" charset="0"/>
                <a:cs typeface="Arial" panose="020B0604020202020204" pitchFamily="34" charset="0"/>
              </a:rPr>
              <a:t>تأثير الاشعــــــاع الكهـــرومغنطيسي صحة الانسان وعلاقة الموصلية الكهربية بتأين المـــــــــــــــــــــــــــــاء.</a:t>
            </a:r>
            <a:r>
              <a:rPr lang="ar-SA" sz="2400" dirty="0">
                <a:effectLst/>
                <a:latin typeface="Calibri" panose="020F0502020204030204" pitchFamily="34" charset="0"/>
                <a:ea typeface="Calibri" panose="020F0502020204030204" pitchFamily="34" charset="0"/>
                <a:cs typeface="Arial" panose="020B0604020202020204" pitchFamily="34" charset="0"/>
              </a:rPr>
              <a:t> تم الاسترداد من مستودع </a:t>
            </a:r>
            <a:r>
              <a:rPr lang="en-US" sz="2400" dirty="0" err="1">
                <a:effectLst/>
                <a:latin typeface="Calibri" panose="020F0502020204030204" pitchFamily="34" charset="0"/>
                <a:ea typeface="Calibri" panose="020F0502020204030204" pitchFamily="34" charset="0"/>
                <a:cs typeface="Arial" panose="020B0604020202020204" pitchFamily="34" charset="0"/>
              </a:rPr>
              <a:t>sust</a:t>
            </a:r>
            <a:r>
              <a:rPr lang="en-US" sz="2400" dirty="0">
                <a:effectLst/>
                <a:latin typeface="Calibri" panose="020F0502020204030204" pitchFamily="34" charset="0"/>
                <a:ea typeface="Calibri" panose="020F0502020204030204" pitchFamily="34" charset="0"/>
                <a:cs typeface="Arial" panose="020B0604020202020204" pitchFamily="34" charset="0"/>
              </a:rPr>
              <a:t>: https://repository.sustech.edu/handle/123456789/26555</a:t>
            </a:r>
          </a:p>
          <a:p>
            <a:pPr marL="457200" indent="-457200" algn="r" rtl="1">
              <a:lnSpc>
                <a:spcPct val="107000"/>
              </a:lnSpc>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النور. (30 2, 2022). </a:t>
            </a:r>
            <a:r>
              <a:rPr lang="ar-SA" sz="2400" i="1" dirty="0">
                <a:effectLst/>
                <a:latin typeface="Calibri" panose="020F0502020204030204" pitchFamily="34" charset="0"/>
                <a:ea typeface="Calibri" panose="020F0502020204030204" pitchFamily="34" charset="0"/>
                <a:cs typeface="Arial" panose="020B0604020202020204" pitchFamily="34" charset="0"/>
              </a:rPr>
              <a:t>فوائد التحول الرقمي</a:t>
            </a:r>
            <a:r>
              <a:rPr lang="ar-SA" sz="2400" dirty="0">
                <a:effectLst/>
                <a:latin typeface="Calibri" panose="020F0502020204030204" pitchFamily="34" charset="0"/>
                <a:ea typeface="Calibri" panose="020F0502020204030204" pitchFamily="34" charset="0"/>
                <a:cs typeface="Arial" panose="020B0604020202020204" pitchFamily="34" charset="0"/>
              </a:rPr>
              <a:t>. تم الاسترداد من النور أون لاين: </a:t>
            </a:r>
            <a:r>
              <a:rPr lang="en-US" sz="2400" dirty="0">
                <a:effectLst/>
                <a:latin typeface="Calibri" panose="020F0502020204030204" pitchFamily="34" charset="0"/>
                <a:ea typeface="Calibri" panose="020F0502020204030204" pitchFamily="34" charset="0"/>
                <a:cs typeface="Arial" panose="020B0604020202020204" pitchFamily="34" charset="0"/>
              </a:rPr>
              <a:t>https://www.elnooronline.net/%D9%81%D9%88%D8%A7%D8%A6%D8%AF-%D8%A7%D9%84%D8%AA%D8%AD%D9%88%D9%84-%D8%A7%D9%84%D8%B1%D9%82%D9%85% </a:t>
            </a:r>
          </a:p>
          <a:p>
            <a:pPr marL="344488" lvl="1" indent="0"/>
            <a:endParaRPr lang="en-US" sz="2000" dirty="0">
              <a:latin typeface="Garamond" panose="02020404030301010803" pitchFamily="18" charset="0"/>
            </a:endParaRPr>
          </a:p>
        </p:txBody>
      </p:sp>
      <p:sp>
        <p:nvSpPr>
          <p:cNvPr id="2065" name="Text Box 39"/>
          <p:cNvSpPr txBox="1">
            <a:spLocks noChangeArrowheads="1"/>
          </p:cNvSpPr>
          <p:nvPr/>
        </p:nvSpPr>
        <p:spPr bwMode="auto">
          <a:xfrm>
            <a:off x="13256915" y="20745112"/>
            <a:ext cx="11756133" cy="15705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algn="r" rtl="1">
              <a:lnSpc>
                <a:spcPct val="107000"/>
              </a:lnSpc>
              <a:spcAft>
                <a:spcPts val="800"/>
              </a:spcAft>
            </a:pPr>
            <a:r>
              <a:rPr lang="ar-SA" dirty="0"/>
              <a:t>البيانات: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9" name="AutoShape 4"/>
          <p:cNvSpPr>
            <a:spLocks noChangeArrowheads="1"/>
          </p:cNvSpPr>
          <p:nvPr/>
        </p:nvSpPr>
        <p:spPr bwMode="auto">
          <a:xfrm>
            <a:off x="683142" y="7284651"/>
            <a:ext cx="12102464" cy="1428446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0" name="AutoShape 4"/>
          <p:cNvSpPr>
            <a:spLocks noChangeArrowheads="1"/>
          </p:cNvSpPr>
          <p:nvPr/>
        </p:nvSpPr>
        <p:spPr bwMode="auto">
          <a:xfrm>
            <a:off x="677383" y="21788243"/>
            <a:ext cx="12023551" cy="66442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32" name="AutoShape 4"/>
          <p:cNvSpPr>
            <a:spLocks noChangeArrowheads="1"/>
          </p:cNvSpPr>
          <p:nvPr/>
        </p:nvSpPr>
        <p:spPr bwMode="auto">
          <a:xfrm>
            <a:off x="496850" y="28756428"/>
            <a:ext cx="12102464" cy="684326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4" name="AutoShape 4"/>
          <p:cNvSpPr>
            <a:spLocks noChangeArrowheads="1"/>
          </p:cNvSpPr>
          <p:nvPr/>
        </p:nvSpPr>
        <p:spPr bwMode="auto">
          <a:xfrm>
            <a:off x="37498903" y="6911195"/>
            <a:ext cx="12102464" cy="155424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6" name="AutoShape 4"/>
          <p:cNvSpPr>
            <a:spLocks noChangeArrowheads="1"/>
          </p:cNvSpPr>
          <p:nvPr/>
        </p:nvSpPr>
        <p:spPr bwMode="auto">
          <a:xfrm>
            <a:off x="37679436" y="22865517"/>
            <a:ext cx="12102464" cy="773762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40" name="TextBox 39"/>
          <p:cNvSpPr txBox="1"/>
          <p:nvPr/>
        </p:nvSpPr>
        <p:spPr>
          <a:xfrm>
            <a:off x="37831044" y="23117952"/>
            <a:ext cx="11799248" cy="7243008"/>
          </a:xfrm>
          <a:prstGeom prst="rect">
            <a:avLst/>
          </a:prstGeom>
          <a:noFill/>
        </p:spPr>
        <p:txBody>
          <a:bodyPr wrap="square" rtlCol="0">
            <a:spAutoFit/>
          </a:bodyPr>
          <a:lstStyle/>
          <a:p>
            <a:pPr lvl="0" rtl="1"/>
            <a:endParaRPr lang="en-US" sz="4800" dirty="0"/>
          </a:p>
          <a:p>
            <a:pPr lvl="0" rtl="1"/>
            <a:r>
              <a:rPr lang="ar-SA" sz="5400" b="1" dirty="0"/>
              <a:t>التوصيات  "المناقشة"</a:t>
            </a:r>
            <a:endParaRPr lang="en-US" sz="5400" b="1" dirty="0"/>
          </a:p>
          <a:p>
            <a:pPr marL="342900" lvl="0" indent="-342900" algn="r" rtl="1">
              <a:lnSpc>
                <a:spcPct val="115000"/>
              </a:lnSpc>
              <a:buFont typeface="+mj-lt"/>
              <a:buAutoNum type="arabicParenR"/>
            </a:pPr>
            <a:r>
              <a:rPr lang="ar-SA" sz="4000" dirty="0">
                <a:effectLst/>
                <a:latin typeface="Calibri" panose="020F0502020204030204" pitchFamily="34" charset="0"/>
                <a:ea typeface="Calibri" panose="020F0502020204030204" pitchFamily="34" charset="0"/>
                <a:cs typeface="Simplified Arabic" panose="02020603050405020304" pitchFamily="18" charset="-78"/>
              </a:rPr>
              <a:t>اجراء دراسات أخرى تتوسع فيها قيمة المجال الكهربائي ومدة تعريضه للنبات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buFont typeface="+mj-lt"/>
              <a:buAutoNum type="arabicParenR"/>
            </a:pPr>
            <a:r>
              <a:rPr lang="ar-SA" sz="4000" dirty="0">
                <a:effectLst/>
                <a:latin typeface="Calibri" panose="020F0502020204030204" pitchFamily="34" charset="0"/>
                <a:ea typeface="SimplifiedArabic"/>
                <a:cs typeface="Simplified Arabic" panose="02020603050405020304" pitchFamily="18" charset="-78"/>
              </a:rPr>
              <a:t>توسيع الدراسة لتشمل خصائص أخرى للتربة مثل النترات او العناصر المعدنية للتربة.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800"/>
              </a:spcAft>
              <a:buFont typeface="+mj-lt"/>
              <a:buAutoNum type="arabicParenR"/>
            </a:pPr>
            <a:r>
              <a:rPr lang="ar-SA" sz="4000" dirty="0">
                <a:effectLst/>
                <a:latin typeface="Calibri" panose="020F0502020204030204" pitchFamily="34" charset="0"/>
                <a:ea typeface="SimplifiedArabic"/>
                <a:cs typeface="Simplified Arabic" panose="02020603050405020304" pitchFamily="18" charset="-78"/>
              </a:rPr>
              <a:t>اجراء تجارب على الصواعق من خلال مانعات صواعق خلال مساحات معينة وملاحظة مدى </a:t>
            </a:r>
            <a:r>
              <a:rPr lang="ar-SA" sz="4000" dirty="0" err="1">
                <a:effectLst/>
                <a:latin typeface="Calibri" panose="020F0502020204030204" pitchFamily="34" charset="0"/>
                <a:ea typeface="SimplifiedArabic"/>
                <a:cs typeface="Simplified Arabic" panose="02020603050405020304" pitchFamily="18" charset="-78"/>
              </a:rPr>
              <a:t>تاثيرها</a:t>
            </a:r>
            <a:r>
              <a:rPr lang="ar-SA" sz="4000" dirty="0">
                <a:effectLst/>
                <a:latin typeface="Calibri" panose="020F0502020204030204" pitchFamily="34" charset="0"/>
                <a:ea typeface="SimplifiedArabic"/>
                <a:cs typeface="Simplified Arabic" panose="02020603050405020304" pitchFamily="18" charset="-78"/>
              </a:rPr>
              <a:t> على التربة</a:t>
            </a:r>
            <a:r>
              <a:rPr lang="ar-SA" sz="4000" dirty="0">
                <a:effectLst/>
                <a:latin typeface="Calibri" panose="020F0502020204030204" pitchFamily="34" charset="0"/>
                <a:ea typeface="Calibri" panose="020F0502020204030204" pitchFamily="34" charset="0"/>
                <a:cs typeface="Simplified Arabic" panose="02020603050405020304" pitchFamily="18" charset="-78"/>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lvl="0" rtl="1"/>
            <a:endParaRPr lang="ar-SA" sz="4800" dirty="0"/>
          </a:p>
          <a:p>
            <a:pPr lvl="1"/>
            <a:endParaRPr lang="en-US" sz="3200" dirty="0">
              <a:latin typeface="Garamond" panose="02020404030301010803" pitchFamily="18" charset="0"/>
            </a:endParaRPr>
          </a:p>
        </p:txBody>
      </p:sp>
      <p:sp>
        <p:nvSpPr>
          <p:cNvPr id="41" name="TextBox 40"/>
          <p:cNvSpPr txBox="1"/>
          <p:nvPr/>
        </p:nvSpPr>
        <p:spPr>
          <a:xfrm>
            <a:off x="37626051" y="8604948"/>
            <a:ext cx="11905896" cy="12463989"/>
          </a:xfrm>
          <a:prstGeom prst="rect">
            <a:avLst/>
          </a:prstGeom>
          <a:noFill/>
        </p:spPr>
        <p:txBody>
          <a:bodyPr wrap="square" rtlCol="0">
            <a:spAutoFit/>
          </a:bodyPr>
          <a:lstStyle/>
          <a:p>
            <a:pPr lvl="0" rtl="1"/>
            <a:r>
              <a:rPr lang="ar-SA" sz="8800" dirty="0"/>
              <a:t>النتائج:</a:t>
            </a:r>
            <a:endParaRPr lang="en-US" sz="8800" dirty="0"/>
          </a:p>
          <a:p>
            <a:pPr algn="r" rtl="1">
              <a:lnSpc>
                <a:spcPct val="107000"/>
              </a:lnSpc>
              <a:spcAft>
                <a:spcPts val="800"/>
              </a:spcAft>
              <a:tabLst>
                <a:tab pos="1635760" algn="l"/>
              </a:tabLst>
            </a:pPr>
            <a:r>
              <a:rPr lang="ar-SA" sz="3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لقد أسفر هذا البحث عن جملة من النتائج بالرغم من ضيق الوقت وتمثلت  النتائج في </a:t>
            </a:r>
            <a:r>
              <a:rPr lang="ar-SA" sz="36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الأتي</a:t>
            </a:r>
            <a:r>
              <a:rPr lang="ar-SA" sz="3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arenR"/>
              <a:tabLst>
                <a:tab pos="1635760" algn="l"/>
              </a:tabLst>
            </a:pPr>
            <a:r>
              <a:rPr lang="ar-SA" sz="3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ان المجال الكهربائي يؤثر على قلوية التربة .</a:t>
            </a:r>
          </a:p>
          <a:p>
            <a:pPr marL="342900" indent="-342900" algn="r" rtl="1">
              <a:lnSpc>
                <a:spcPct val="115000"/>
              </a:lnSpc>
              <a:spcAft>
                <a:spcPts val="1000"/>
              </a:spcAft>
              <a:buFont typeface="+mj-lt"/>
              <a:buAutoNum type="arabicParenR"/>
              <a:tabLst>
                <a:tab pos="1635760" algn="l"/>
              </a:tabLst>
            </a:pP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اذا كان المجال الكهربائي لشدة تيار مقدارها </a:t>
            </a:r>
            <a:r>
              <a:rPr lang="en-US" sz="3600" dirty="0">
                <a:solidFill>
                  <a:srgbClr val="000000"/>
                </a:solidFill>
                <a:effectLst/>
                <a:latin typeface="Simplified Arabic" panose="02020603050405020304" pitchFamily="18" charset="-78"/>
                <a:ea typeface="Times New Roman" panose="02020603050405020304" pitchFamily="18" charset="0"/>
              </a:rPr>
              <a:t>0.02 A </a:t>
            </a:r>
            <a:r>
              <a:rPr lang="ar-SA" sz="3600" dirty="0">
                <a:solidFill>
                  <a:srgbClr val="000000"/>
                </a:solidFill>
                <a:effectLst/>
                <a:latin typeface="Simplified Arabic" panose="02020603050405020304" pitchFamily="18" charset="-78"/>
                <a:ea typeface="Times New Roman" panose="02020603050405020304" pitchFamily="18" charset="0"/>
              </a:rPr>
              <a:t>اثر على قلوية التربة فمن المؤكد ان الصواعق والتي يتجاوز مقدار مجالها </a:t>
            </a:r>
            <a:r>
              <a:rPr lang="en-US" sz="3600" dirty="0">
                <a:solidFill>
                  <a:srgbClr val="000000"/>
                </a:solidFill>
                <a:effectLst/>
                <a:latin typeface="Simplified Arabic" panose="02020603050405020304" pitchFamily="18" charset="-78"/>
                <a:ea typeface="Times New Roman" panose="02020603050405020304" pitchFamily="18" charset="0"/>
              </a:rPr>
              <a:t>1 A</a:t>
            </a: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سيكون لها </a:t>
            </a:r>
            <a:r>
              <a:rPr lang="ar-SA" sz="3600" dirty="0" err="1">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التاثير</a:t>
            </a: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الكبير على قلوية التربة.</a:t>
            </a:r>
            <a:endParaRPr lang="en-US" sz="3600" dirty="0">
              <a:effectLst/>
              <a:latin typeface="Times New Roman" panose="02020603050405020304" pitchFamily="18" charset="0"/>
              <a:ea typeface="Times New Roman" panose="02020603050405020304" pitchFamily="18" charset="0"/>
            </a:endParaRPr>
          </a:p>
          <a:p>
            <a:pPr marL="342900" indent="-342900" algn="r" rtl="1">
              <a:lnSpc>
                <a:spcPct val="115000"/>
              </a:lnSpc>
              <a:spcAft>
                <a:spcPts val="1000"/>
              </a:spcAft>
              <a:buFont typeface="+mj-lt"/>
              <a:buAutoNum type="arabicParenR"/>
              <a:tabLst>
                <a:tab pos="1635760" algn="l"/>
              </a:tabLst>
            </a:pP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من خلال الاطار النظري لاحظنا ان هناك نوع من النباتات يفضل التربة القلوية خاصة في المناطق الصحراوية لذلك يمكن الاستفادة كثيرا من الصواعق باعتبار ان كل صاعقة لها مجال كهربائي ويحدث التفريغ في الأرض فيمكن استخدام مانعات الصواعق وتثبيتها في مناطق صحراوية حتى تصبح التربة قلوية وثم يمكن الاستفادة منها زراعة النباتات التي تفضل التربة القلوية.</a:t>
            </a:r>
            <a:endParaRPr lang="en-US" sz="3600" dirty="0">
              <a:effectLst/>
              <a:latin typeface="Times New Roman" panose="02020603050405020304" pitchFamily="18" charset="0"/>
              <a:ea typeface="Times New Roman" panose="02020603050405020304" pitchFamily="18" charset="0"/>
            </a:endParaRPr>
          </a:p>
          <a:p>
            <a:pPr marL="342900" indent="-342900" algn="r" rtl="1">
              <a:lnSpc>
                <a:spcPct val="115000"/>
              </a:lnSpc>
              <a:spcAft>
                <a:spcPts val="1000"/>
              </a:spcAft>
              <a:buFont typeface="+mj-lt"/>
              <a:buAutoNum type="arabicParenR"/>
              <a:tabLst>
                <a:tab pos="1635760" algn="l"/>
              </a:tabLst>
            </a:pP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يمكن اجراء دراسة أخرى بزيادة في مقدار المجال الكهربائي او بزيادة مدة التعرض للمجال الكهربائي ورؤية مدى </a:t>
            </a:r>
            <a:r>
              <a:rPr lang="ar-SA" sz="3600" dirty="0" err="1">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تاثير</a:t>
            </a: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ذلك على قلوية التربة  . </a:t>
            </a:r>
            <a:endParaRPr lang="en-US" sz="3600" dirty="0">
              <a:effectLst/>
              <a:latin typeface="Times New Roman" panose="02020603050405020304" pitchFamily="18" charset="0"/>
              <a:ea typeface="Times New Roman" panose="02020603050405020304" pitchFamily="18" charset="0"/>
            </a:endParaRPr>
          </a:p>
          <a:p>
            <a:pPr marL="342900" indent="-342900" algn="r" rtl="1">
              <a:lnSpc>
                <a:spcPct val="115000"/>
              </a:lnSpc>
              <a:spcAft>
                <a:spcPts val="1000"/>
              </a:spcAft>
              <a:buFont typeface="+mj-lt"/>
              <a:buAutoNum type="arabicParenR"/>
              <a:tabLst>
                <a:tab pos="1635760" algn="l"/>
              </a:tabLst>
            </a:pPr>
            <a:r>
              <a:rPr lang="ar-SA" sz="36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نظرا لعدم توفر أجهزة كافية لدراسة خصائص التربة واقتصارنا فقط على القلوية فربما يمكن اجراءها ودراسة خصائص كموضوع النترات والنيتروجين او زيادة وانخفاض العناصر الغذائية في التربة.</a:t>
            </a:r>
            <a:endParaRPr lang="en-US" sz="3600" dirty="0">
              <a:effectLst/>
              <a:latin typeface="Times New Roman" panose="02020603050405020304" pitchFamily="18" charset="0"/>
              <a:ea typeface="Times New Roman" panose="02020603050405020304" pitchFamily="18" charset="0"/>
            </a:endParaRPr>
          </a:p>
          <a:p>
            <a:pPr marL="342900" lvl="0" indent="-342900" algn="r" rtl="1">
              <a:lnSpc>
                <a:spcPct val="115000"/>
              </a:lnSpc>
              <a:spcAft>
                <a:spcPts val="1000"/>
              </a:spcAft>
              <a:buFont typeface="+mj-lt"/>
              <a:buAutoNum type="arabicParenR"/>
              <a:tabLst>
                <a:tab pos="1635760" algn="l"/>
              </a:tabLst>
            </a:pPr>
            <a:endParaRPr lang="en-US" sz="1000" dirty="0">
              <a:latin typeface="Garamond" panose="02020404030301010803" pitchFamily="18" charset="0"/>
            </a:endParaRPr>
          </a:p>
        </p:txBody>
      </p:sp>
      <p:sp>
        <p:nvSpPr>
          <p:cNvPr id="42" name="TextBox 41"/>
          <p:cNvSpPr txBox="1"/>
          <p:nvPr/>
        </p:nvSpPr>
        <p:spPr>
          <a:xfrm>
            <a:off x="1400175" y="7484604"/>
            <a:ext cx="10991240" cy="15162612"/>
          </a:xfrm>
          <a:prstGeom prst="rect">
            <a:avLst/>
          </a:prstGeom>
          <a:noFill/>
        </p:spPr>
        <p:txBody>
          <a:bodyPr wrap="square" rtlCol="0">
            <a:spAutoFit/>
          </a:bodyPr>
          <a:lstStyle/>
          <a:p>
            <a:r>
              <a:rPr lang="ar-SA" dirty="0"/>
              <a:t>الملخص:</a:t>
            </a:r>
            <a:r>
              <a:rPr lang="en-US" dirty="0"/>
              <a:t> </a:t>
            </a:r>
            <a:endParaRPr lang="en-US" sz="41300" dirty="0"/>
          </a:p>
          <a:p>
            <a:pPr algn="r" rtl="0">
              <a:lnSpc>
                <a:spcPct val="107000"/>
              </a:lnSpc>
              <a:spcAft>
                <a:spcPts val="800"/>
              </a:spcAft>
            </a:pP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قمنا بإجراء تجربة على عينتين احدهما معرضة لمجال الكهربائي الناتج عن تيار 0.02 وتوصلنا للنتائج التالية: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r>
              <a:rPr lang="ar-SA" sz="4400" dirty="0"/>
              <a:t>1-</a:t>
            </a: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ان المجال الكهربائي يؤثر على قلوية التربة</a:t>
            </a:r>
          </a:p>
          <a:p>
            <a:r>
              <a:rPr lang="ar-SA" sz="4400" dirty="0">
                <a:solidFill>
                  <a:srgbClr val="000000"/>
                </a:solidFill>
                <a:latin typeface="Calibri" panose="020F0502020204030204" pitchFamily="34" charset="0"/>
                <a:ea typeface="Calibri" panose="020F0502020204030204" pitchFamily="34" charset="0"/>
                <a:cs typeface="Arial" panose="020B0604020202020204" pitchFamily="34" charset="0"/>
              </a:rPr>
              <a:t>2-</a:t>
            </a: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هناك نوع من النباتات يفضل التربة القلوية خاصة في المناطق الصحراوية لذلك يمكن الاستفادة كثيرا من الصواعق باعتبار ان كل صاعقة لها مجال كهربائي </a:t>
            </a:r>
          </a:p>
          <a:p>
            <a:r>
              <a:rPr lang="ar-SA" sz="4400" dirty="0">
                <a:solidFill>
                  <a:srgbClr val="000000"/>
                </a:solidFill>
                <a:latin typeface="Calibri" panose="020F0502020204030204" pitchFamily="34" charset="0"/>
                <a:ea typeface="Calibri" panose="020F0502020204030204" pitchFamily="34" charset="0"/>
                <a:cs typeface="Arial" panose="020B0604020202020204" pitchFamily="34" charset="0"/>
              </a:rPr>
              <a:t>3-</a:t>
            </a: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يمكن اجراء دراسة أخرى بزيادة في مقدار المجال الكهربائي او بزيادة مدة التعرض للمجال الكهربائي ورؤية مدى </a:t>
            </a:r>
            <a:r>
              <a:rPr lang="ar-SA" sz="44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تاثير</a:t>
            </a: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ذلك على قلوية التربة  .</a:t>
            </a:r>
            <a:endParaRPr lang="ar-SA" sz="44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r>
              <a:rPr lang="ar-SA" sz="4400" dirty="0">
                <a:solidFill>
                  <a:srgbClr val="000000"/>
                </a:solidFill>
                <a:latin typeface="Calibri" panose="020F0502020204030204" pitchFamily="34" charset="0"/>
                <a:ea typeface="Calibri" panose="020F0502020204030204" pitchFamily="34" charset="0"/>
                <a:cs typeface="Arial" panose="020B0604020202020204" pitchFamily="34" charset="0"/>
              </a:rPr>
              <a:t>التوصيات</a:t>
            </a:r>
          </a:p>
          <a:p>
            <a:pPr algn="r" rtl="1">
              <a:lnSpc>
                <a:spcPct val="107000"/>
              </a:lnSpc>
              <a:spcAft>
                <a:spcPts val="800"/>
              </a:spcAft>
            </a:pP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اجراء دراسات أخرى تتوسع فيها قيمة المجال الكهربائي ومدة تعريضه للنبات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2)	توسيع الدراسة لتشمل خصائص أخرى للتربة مثل النترات او العناصر المعدنية للتربة.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3)	اجراء تجارب على الصواعق من خلال مانعات صواعق خلال مساحات معينة وملاحظة مدى </a:t>
            </a:r>
            <a:r>
              <a:rPr lang="ar-SA" sz="44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تاثيرها</a:t>
            </a:r>
            <a:r>
              <a:rPr lang="ar-SA" sz="4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على التربة.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br>
              <a:rPr lang="en-US" sz="1600" dirty="0">
                <a:latin typeface="Garamond" panose="02020404030301010803" pitchFamily="18" charset="0"/>
                <a:cs typeface="Arial" panose="020B0604020202020204" pitchFamily="34" charset="0"/>
              </a:rPr>
            </a:br>
            <a:endParaRPr lang="en-US" sz="1600" dirty="0">
              <a:latin typeface="Garamond" panose="02020404030301010803" pitchFamily="18" charset="0"/>
              <a:cs typeface="Arial" panose="020B0604020202020204" pitchFamily="34" charset="0"/>
            </a:endParaRPr>
          </a:p>
        </p:txBody>
      </p:sp>
      <p:sp>
        <p:nvSpPr>
          <p:cNvPr id="43" name="TextBox 42"/>
          <p:cNvSpPr txBox="1"/>
          <p:nvPr/>
        </p:nvSpPr>
        <p:spPr>
          <a:xfrm>
            <a:off x="697827" y="22865517"/>
            <a:ext cx="11901487" cy="4595169"/>
          </a:xfrm>
          <a:prstGeom prst="rect">
            <a:avLst/>
          </a:prstGeom>
          <a:noFill/>
        </p:spPr>
        <p:txBody>
          <a:bodyPr wrap="square" rtlCol="0">
            <a:spAutoFit/>
          </a:bodyPr>
          <a:lstStyle/>
          <a:p>
            <a:pPr lvl="0" rtl="1"/>
            <a:r>
              <a:rPr lang="ar-SA" sz="8000" b="1" dirty="0"/>
              <a:t>أسئلة البحث:</a:t>
            </a:r>
            <a:endParaRPr lang="en-US" sz="8000" dirty="0"/>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السؤال الرئيسي</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ar-SA" sz="3600" dirty="0" err="1">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ماهو</a:t>
            </a: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 تأثير المجال الكهربائي على التربة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الأسئلة الفرعية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arenR"/>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هل المجال الكهربائي يؤثر في قلوية التربة؟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arenR"/>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هل طول مدة التعرض للمجال الكهربائي يؤثر على التربة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5" name="TextBox 44"/>
          <p:cNvSpPr txBox="1"/>
          <p:nvPr/>
        </p:nvSpPr>
        <p:spPr>
          <a:xfrm>
            <a:off x="747083" y="29577346"/>
            <a:ext cx="11915650" cy="4835747"/>
          </a:xfrm>
          <a:prstGeom prst="rect">
            <a:avLst/>
          </a:prstGeom>
          <a:noFill/>
        </p:spPr>
        <p:txBody>
          <a:bodyPr wrap="square" rtlCol="0">
            <a:spAutoFit/>
          </a:bodyPr>
          <a:lstStyle/>
          <a:p>
            <a:pPr lvl="1"/>
            <a:r>
              <a:rPr lang="ar-SA" sz="11500" dirty="0"/>
              <a:t>الفرضية:</a:t>
            </a:r>
            <a:endParaRPr lang="en-US" sz="8800" dirty="0"/>
          </a:p>
          <a:p>
            <a:pPr marL="342900" lvl="0" indent="-342900" algn="r" rtl="1">
              <a:lnSpc>
                <a:spcPct val="107000"/>
              </a:lnSpc>
              <a:spcAft>
                <a:spcPts val="800"/>
              </a:spcAft>
              <a:buFont typeface="+mj-lt"/>
              <a:buAutoNum type="arabicParenR"/>
            </a:pPr>
            <a:r>
              <a:rPr lang="ar-SA" sz="44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المجال الكهربائي يسبب تغير في الخصائص القلوية للتربة.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arenR"/>
            </a:pPr>
            <a:r>
              <a:rPr lang="ar-SA" sz="44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زيادة مدة التعرض للمجال الكهربائي </a:t>
            </a:r>
            <a:r>
              <a:rPr lang="ar-SA" sz="4400" dirty="0" err="1">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لايؤثر</a:t>
            </a:r>
            <a:r>
              <a:rPr lang="ar-SA" sz="44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 في خصائص التربة.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arenR"/>
            </a:pPr>
            <a:r>
              <a:rPr lang="ar-SA" sz="44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زيادة شدة المجال يسبب تغير كبير في خصائص التربة؟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lvl="1"/>
            <a:endParaRPr lang="en-US" sz="3200" dirty="0">
              <a:latin typeface="Garamond" panose="02020404030301010803" pitchFamily="18" charset="0"/>
            </a:endParaRPr>
          </a:p>
        </p:txBody>
      </p:sp>
      <p:pic>
        <p:nvPicPr>
          <p:cNvPr id="5" name="Picture 4"/>
          <p:cNvPicPr>
            <a:picLocks noChangeAspect="1"/>
          </p:cNvPicPr>
          <p:nvPr/>
        </p:nvPicPr>
        <p:blipFill>
          <a:blip r:embed="rId3"/>
          <a:stretch>
            <a:fillRect/>
          </a:stretch>
        </p:blipFill>
        <p:spPr>
          <a:xfrm>
            <a:off x="39932591" y="3327000"/>
            <a:ext cx="8991169" cy="2387620"/>
          </a:xfrm>
          <a:prstGeom prst="rect">
            <a:avLst/>
          </a:prstGeom>
          <a:ln>
            <a:solidFill>
              <a:srgbClr val="0046D2"/>
            </a:solidFill>
          </a:ln>
        </p:spPr>
      </p:pic>
      <p:sp>
        <p:nvSpPr>
          <p:cNvPr id="39" name="Text Box 19"/>
          <p:cNvSpPr txBox="1">
            <a:spLocks noChangeArrowheads="1"/>
          </p:cNvSpPr>
          <p:nvPr/>
        </p:nvSpPr>
        <p:spPr bwMode="auto">
          <a:xfrm>
            <a:off x="12957729" y="8604948"/>
            <a:ext cx="11800627" cy="12077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r>
              <a:rPr lang="ar-SA" sz="4400" dirty="0"/>
              <a:t>خطة البحث:</a:t>
            </a:r>
            <a:endParaRPr lang="ar-SA" sz="4000" dirty="0"/>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عينة البحــــــــث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 عينتان من التربة احدهما تعرض لمجال كهربائي ناتج عن مرور تيار كهربائي من خلال فرق جهد 1.5 </a:t>
            </a:r>
            <a:r>
              <a:rPr lang="en-US" sz="3600" dirty="0">
                <a:solidFill>
                  <a:srgbClr val="0D0D0D"/>
                </a:solidFill>
                <a:effectLst/>
                <a:latin typeface="Simplified Arabic" panose="02020603050405020304" pitchFamily="18" charset="-78"/>
                <a:ea typeface="Calibri" panose="020F0502020204030204" pitchFamily="34" charset="0"/>
                <a:cs typeface="Arial" panose="020B0604020202020204" pitchFamily="34" charset="0"/>
              </a:rPr>
              <a:t>v</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408305" algn="r" rtl="1">
              <a:lnSpc>
                <a:spcPct val="107000"/>
              </a:lnSpc>
              <a:spcAft>
                <a:spcPts val="800"/>
              </a:spcAft>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وتم استخدام نفس عينة الماء وتعريض كليهما للشمس.</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منهج البحــــــث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ينتهج البحث المنهج التجريبي يعتمد على إجراء تجربه على عينتين من </a:t>
            </a:r>
            <a:r>
              <a:rPr lang="ar-SA" sz="3600" dirty="0" err="1">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التربه</a:t>
            </a: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أدوات البحــــــــث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Symbol" panose="05050102010706020507" pitchFamily="18" charset="2"/>
              <a:buChar char=""/>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تربة –بطارية – أسلاك مكشوفة – مقياس للحرارة و</a:t>
            </a:r>
            <a:r>
              <a:rPr lang="en-US"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PH</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متغيرات البحث</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بناء على ما تم ذكره مسبقا فإن متغيرات البحث تتمثل في ما يلي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المتغير المستقل</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arenR"/>
            </a:pP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شدة التيار الكهربائي</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المتغير التابع</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2) درجة الحرارة ، </a:t>
            </a:r>
            <a:r>
              <a:rPr lang="en-US" sz="3600" b="1" dirty="0">
                <a:solidFill>
                  <a:srgbClr val="0D0D0D"/>
                </a:solidFill>
                <a:effectLst/>
                <a:latin typeface="Simplified Arabic" panose="02020603050405020304" pitchFamily="18" charset="-78"/>
                <a:ea typeface="Calibri" panose="020F0502020204030204" pitchFamily="34" charset="0"/>
                <a:cs typeface="Arial" panose="020B0604020202020204" pitchFamily="34" charset="0"/>
              </a:rPr>
              <a:t>PH</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600" b="1"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الأساليب الإحصائية : </a:t>
            </a: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استخدمت </a:t>
            </a:r>
            <a:r>
              <a:rPr lang="ar-SA" sz="3600" dirty="0" err="1">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الباحثاالوصفي</a:t>
            </a:r>
            <a:r>
              <a:rPr lang="ar-SA" sz="3600" dirty="0">
                <a:solidFill>
                  <a:srgbClr val="0D0D0D"/>
                </a:solidFill>
                <a:effectLst/>
                <a:latin typeface="Calibri" panose="020F0502020204030204" pitchFamily="34" charset="0"/>
                <a:ea typeface="Calibri" panose="020F0502020204030204" pitchFamily="34" charset="0"/>
                <a:cs typeface="Simplified Arabic" panose="02020603050405020304" pitchFamily="18" charset="-78"/>
              </a:rPr>
              <a:t> وذلك من خلال جمع البيانات   من قبل عينة البحث وتلخيصها بعمل رسوم بيانية تسهم في فهم واستيعاب النتائج بصورة ادق </a:t>
            </a:r>
            <a:r>
              <a:rPr lang="ar-SA" sz="3600" dirty="0">
                <a:solidFill>
                  <a:srgbClr val="0D0D0D"/>
                </a:solidFill>
                <a:latin typeface="Calibri" panose="020F0502020204030204" pitchFamily="34" charset="0"/>
                <a:ea typeface="Calibri" panose="020F0502020204030204" pitchFamily="34" charset="0"/>
                <a:cs typeface="Simplified Arabic" panose="02020603050405020304" pitchFamily="18" charset="-78"/>
              </a:rPr>
              <a:t>. ت اسلوب الاحصاء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0" name="TextBox 40"/>
          <p:cNvSpPr txBox="1"/>
          <p:nvPr/>
        </p:nvSpPr>
        <p:spPr>
          <a:xfrm>
            <a:off x="24894381" y="9050411"/>
            <a:ext cx="11905896" cy="1015663"/>
          </a:xfrm>
          <a:prstGeom prst="rect">
            <a:avLst/>
          </a:prstGeom>
          <a:noFill/>
        </p:spPr>
        <p:txBody>
          <a:bodyPr wrap="square" rtlCol="0">
            <a:spAutoFit/>
          </a:bodyPr>
          <a:lstStyle/>
          <a:p>
            <a:r>
              <a:rPr lang="ar-SA" sz="6000" dirty="0">
                <a:latin typeface="Garamond" panose="02020404030301010803" pitchFamily="18" charset="0"/>
              </a:rPr>
              <a:t>ملخص البيانات </a:t>
            </a:r>
            <a:endParaRPr lang="en-US" sz="6000" dirty="0">
              <a:latin typeface="Garamond" panose="02020404030301010803" pitchFamily="18" charset="0"/>
            </a:endParaRPr>
          </a:p>
        </p:txBody>
      </p:sp>
      <p:pic>
        <p:nvPicPr>
          <p:cNvPr id="10" name="صورة 9" descr="صورة تحتوي على نص&#10;&#10;تم إنشاء الوصف تلقائياً">
            <a:extLst>
              <a:ext uri="{FF2B5EF4-FFF2-40B4-BE49-F238E27FC236}">
                <a16:creationId xmlns:a16="http://schemas.microsoft.com/office/drawing/2014/main" id="{A2116EDD-94DE-463B-8AAB-230888AC2D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003" y="1731781"/>
            <a:ext cx="6297213" cy="4275168"/>
          </a:xfrm>
          <a:prstGeom prst="rect">
            <a:avLst/>
          </a:prstGeom>
        </p:spPr>
      </p:pic>
      <p:graphicFrame>
        <p:nvGraphicFramePr>
          <p:cNvPr id="21" name="جدول 20">
            <a:extLst>
              <a:ext uri="{FF2B5EF4-FFF2-40B4-BE49-F238E27FC236}">
                <a16:creationId xmlns:a16="http://schemas.microsoft.com/office/drawing/2014/main" id="{B7291818-EB9D-31AD-75FB-66B64FF2C402}"/>
              </a:ext>
            </a:extLst>
          </p:cNvPr>
          <p:cNvGraphicFramePr>
            <a:graphicFrameLocks noGrp="1"/>
          </p:cNvGraphicFramePr>
          <p:nvPr>
            <p:extLst>
              <p:ext uri="{D42A27DB-BD31-4B8C-83A1-F6EECF244321}">
                <p14:modId xmlns:p14="http://schemas.microsoft.com/office/powerpoint/2010/main" val="1844810593"/>
              </p:ext>
            </p:extLst>
          </p:nvPr>
        </p:nvGraphicFramePr>
        <p:xfrm>
          <a:off x="13776961" y="23209462"/>
          <a:ext cx="8573002" cy="4251222"/>
        </p:xfrm>
        <a:graphic>
          <a:graphicData uri="http://schemas.openxmlformats.org/drawingml/2006/table">
            <a:tbl>
              <a:tblPr rtl="1" firstRow="1" firstCol="1" bandRow="1"/>
              <a:tblGrid>
                <a:gridCol w="1713995">
                  <a:extLst>
                    <a:ext uri="{9D8B030D-6E8A-4147-A177-3AD203B41FA5}">
                      <a16:colId xmlns:a16="http://schemas.microsoft.com/office/drawing/2014/main" val="1541858271"/>
                    </a:ext>
                  </a:extLst>
                </a:gridCol>
                <a:gridCol w="1713995">
                  <a:extLst>
                    <a:ext uri="{9D8B030D-6E8A-4147-A177-3AD203B41FA5}">
                      <a16:colId xmlns:a16="http://schemas.microsoft.com/office/drawing/2014/main" val="1554267188"/>
                    </a:ext>
                  </a:extLst>
                </a:gridCol>
                <a:gridCol w="1715004">
                  <a:extLst>
                    <a:ext uri="{9D8B030D-6E8A-4147-A177-3AD203B41FA5}">
                      <a16:colId xmlns:a16="http://schemas.microsoft.com/office/drawing/2014/main" val="962685001"/>
                    </a:ext>
                  </a:extLst>
                </a:gridCol>
                <a:gridCol w="1715004">
                  <a:extLst>
                    <a:ext uri="{9D8B030D-6E8A-4147-A177-3AD203B41FA5}">
                      <a16:colId xmlns:a16="http://schemas.microsoft.com/office/drawing/2014/main" val="2287729612"/>
                    </a:ext>
                  </a:extLst>
                </a:gridCol>
                <a:gridCol w="1715004">
                  <a:extLst>
                    <a:ext uri="{9D8B030D-6E8A-4147-A177-3AD203B41FA5}">
                      <a16:colId xmlns:a16="http://schemas.microsoft.com/office/drawing/2014/main" val="2724047307"/>
                    </a:ext>
                  </a:extLst>
                </a:gridCol>
              </a:tblGrid>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العينة </a:t>
                      </a: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rtl="1"/>
                      <a:endParaRPr lang="ar-SA"/>
                    </a:p>
                  </a:txBody>
                  <a:tcPr/>
                </a:tc>
                <a:tc gridSpan="2">
                  <a:txBody>
                    <a:bodyPr/>
                    <a:lstStyle/>
                    <a:p>
                      <a:pPr algn="ct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العينة </a:t>
                      </a: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rtl="1"/>
                      <a:endParaRPr lang="ar-SA"/>
                    </a:p>
                  </a:txBody>
                  <a:tcPr/>
                </a:tc>
                <a:extLst>
                  <a:ext uri="{0D108BD9-81ED-4DB2-BD59-A6C34878D82A}">
                    <a16:rowId xmlns:a16="http://schemas.microsoft.com/office/drawing/2014/main" val="2774743444"/>
                  </a:ext>
                </a:extLst>
              </a:tr>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اليوم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درجة الحرارة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درجة الحرارة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9722311"/>
                  </a:ext>
                </a:extLst>
              </a:tr>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2273900"/>
                  </a:ext>
                </a:extLst>
              </a:tr>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الثاني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8.5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4163547"/>
                  </a:ext>
                </a:extLst>
              </a:tr>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الثالث</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3282784"/>
                  </a:ext>
                </a:extLst>
              </a:tr>
              <a:tr h="708537">
                <a:tc>
                  <a:txBody>
                    <a:bodyPr/>
                    <a:lstStyle/>
                    <a:p>
                      <a:pPr algn="r" rtl="1">
                        <a:lnSpc>
                          <a:spcPct val="107000"/>
                        </a:lnSpc>
                        <a:spcAft>
                          <a:spcPts val="80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الرابع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07000"/>
                        </a:lnSpc>
                        <a:spcAft>
                          <a:spcPts val="800"/>
                        </a:spcAft>
                      </a:pPr>
                      <a:r>
                        <a:rPr lang="en-US" sz="1400" b="1"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1443528"/>
                  </a:ext>
                </a:extLst>
              </a:tr>
            </a:tbl>
          </a:graphicData>
        </a:graphic>
      </p:graphicFrame>
      <p:pic>
        <p:nvPicPr>
          <p:cNvPr id="22" name="صورة 21" descr="صورة تحتوي على نص, لقطة شاشة, تخطيط, الخط&#10;&#10;تم إنشاء الوصف تلقائياً">
            <a:extLst>
              <a:ext uri="{FF2B5EF4-FFF2-40B4-BE49-F238E27FC236}">
                <a16:creationId xmlns:a16="http://schemas.microsoft.com/office/drawing/2014/main" id="{124ED21A-E999-08F6-858B-3240243F7D8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974627" y="29349666"/>
            <a:ext cx="7375336" cy="443581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626051" y="31003755"/>
            <a:ext cx="11934702" cy="428572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12785606" y="7263867"/>
            <a:ext cx="11899900" cy="2824745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2" name="AutoShape 31"/>
          <p:cNvSpPr>
            <a:spLocks noChangeArrowheads="1"/>
          </p:cNvSpPr>
          <p:nvPr/>
        </p:nvSpPr>
        <p:spPr bwMode="auto">
          <a:xfrm>
            <a:off x="25200769" y="7093481"/>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2057" name="AutoShape 13"/>
          <p:cNvSpPr>
            <a:spLocks noChangeArrowheads="1"/>
          </p:cNvSpPr>
          <p:nvPr/>
        </p:nvSpPr>
        <p:spPr bwMode="auto">
          <a:xfrm>
            <a:off x="787400" y="1199407"/>
            <a:ext cx="48826738" cy="5103432"/>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400175" y="1317625"/>
            <a:ext cx="46988413" cy="5739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algn="l" rtl="1">
              <a:lnSpc>
                <a:spcPct val="107000"/>
              </a:lnSpc>
              <a:spcAft>
                <a:spcPts val="800"/>
              </a:spcAft>
            </a:pPr>
            <a:r>
              <a:rPr lang="en-US" sz="8800" b="1" dirty="0">
                <a:solidFill>
                  <a:srgbClr val="0D0D0D"/>
                </a:solidFill>
                <a:cs typeface="Times New Roman" panose="02020603050405020304" pitchFamily="18" charset="0"/>
              </a:rPr>
              <a:t>The </a:t>
            </a:r>
            <a:r>
              <a:rPr lang="en-US" sz="8800" b="1" dirty="0" err="1">
                <a:solidFill>
                  <a:srgbClr val="0D0D0D"/>
                </a:solidFill>
                <a:cs typeface="Times New Roman" panose="02020603050405020304" pitchFamily="18" charset="0"/>
              </a:rPr>
              <a:t>Glbal</a:t>
            </a:r>
            <a:r>
              <a:rPr lang="en-US" sz="8800" b="1" dirty="0">
                <a:solidFill>
                  <a:srgbClr val="0D0D0D"/>
                </a:solidFill>
                <a:cs typeface="Times New Roman" panose="02020603050405020304" pitchFamily="18" charset="0"/>
              </a:rPr>
              <a:t>                               </a:t>
            </a:r>
            <a:r>
              <a:rPr lang="en-US" sz="8800" b="1" dirty="0">
                <a:effectLst/>
                <a:latin typeface="Calibri" panose="020F0502020204030204" pitchFamily="34" charset="0"/>
                <a:ea typeface="Calibri" panose="020F0502020204030204" pitchFamily="34" charset="0"/>
                <a:cs typeface="Arial" panose="020B0604020202020204" pitchFamily="34" charset="0"/>
              </a:rPr>
              <a:t>The Effect of Electric Field on Soil</a:t>
            </a:r>
          </a:p>
          <a:p>
            <a:pPr algn="ctr" rtl="0">
              <a:lnSpc>
                <a:spcPct val="107000"/>
              </a:lnSpc>
              <a:spcAft>
                <a:spcPts val="800"/>
              </a:spcAft>
            </a:pPr>
            <a:r>
              <a:rPr lang="en-US" sz="7200" b="1" dirty="0">
                <a:effectLst/>
                <a:latin typeface="Calibri" panose="020F0502020204030204" pitchFamily="34" charset="0"/>
                <a:ea typeface="Calibri" panose="020F0502020204030204" pitchFamily="34" charset="0"/>
                <a:cs typeface="Arial" panose="020B0604020202020204" pitchFamily="34" charset="0"/>
              </a:rPr>
              <a:t>Hams Al-Zahrani, Rama Al-Qarni, Rana Al-Zahrani, </a:t>
            </a:r>
            <a:r>
              <a:rPr lang="en-US" sz="7200" b="1" dirty="0" err="1">
                <a:effectLst/>
                <a:latin typeface="Calibri" panose="020F0502020204030204" pitchFamily="34" charset="0"/>
                <a:ea typeface="Calibri" panose="020F0502020204030204" pitchFamily="34" charset="0"/>
                <a:cs typeface="Arial" panose="020B0604020202020204" pitchFamily="34" charset="0"/>
              </a:rPr>
              <a:t>Mayasem</a:t>
            </a:r>
            <a:r>
              <a:rPr lang="en-US" sz="7200" b="1" dirty="0">
                <a:effectLst/>
                <a:latin typeface="Calibri" panose="020F0502020204030204" pitchFamily="34" charset="0"/>
                <a:ea typeface="Calibri" panose="020F0502020204030204" pitchFamily="34" charset="0"/>
                <a:cs typeface="Arial" panose="020B0604020202020204" pitchFamily="34" charset="0"/>
              </a:rPr>
              <a:t> Al-</a:t>
            </a:r>
            <a:r>
              <a:rPr lang="en-US" sz="7200" b="1" dirty="0" err="1">
                <a:effectLst/>
                <a:latin typeface="Calibri" panose="020F0502020204030204" pitchFamily="34" charset="0"/>
                <a:ea typeface="Calibri" panose="020F0502020204030204" pitchFamily="34" charset="0"/>
                <a:cs typeface="Arial" panose="020B0604020202020204" pitchFamily="34" charset="0"/>
              </a:rPr>
              <a:t>Oseimi</a:t>
            </a:r>
            <a:r>
              <a:rPr lang="en-US" sz="7200" b="1" dirty="0">
                <a:effectLst/>
                <a:latin typeface="Calibri" panose="020F0502020204030204" pitchFamily="34" charset="0"/>
                <a:ea typeface="Calibri" panose="020F0502020204030204" pitchFamily="34" charset="0"/>
                <a:cs typeface="Arial" panose="020B0604020202020204" pitchFamily="34" charset="0"/>
              </a:rPr>
              <a:t>, </a:t>
            </a:r>
          </a:p>
          <a:p>
            <a:pPr algn="ctr" rtl="0">
              <a:lnSpc>
                <a:spcPct val="107000"/>
              </a:lnSpc>
              <a:spcAft>
                <a:spcPts val="800"/>
              </a:spcAft>
            </a:pPr>
            <a:r>
              <a:rPr lang="en-US" sz="7200" b="1" dirty="0">
                <a:effectLst/>
                <a:latin typeface="Calibri" panose="020F0502020204030204" pitchFamily="34" charset="0"/>
                <a:ea typeface="Calibri" panose="020F0502020204030204" pitchFamily="34" charset="0"/>
                <a:cs typeface="Arial" panose="020B0604020202020204" pitchFamily="34" charset="0"/>
              </a:rPr>
              <a:t>Fajer Al-</a:t>
            </a:r>
            <a:r>
              <a:rPr lang="en-US" sz="7200" b="1" dirty="0" err="1">
                <a:effectLst/>
                <a:latin typeface="Calibri" panose="020F0502020204030204" pitchFamily="34" charset="0"/>
                <a:ea typeface="Calibri" panose="020F0502020204030204" pitchFamily="34" charset="0"/>
                <a:cs typeface="Arial" panose="020B0604020202020204" pitchFamily="34" charset="0"/>
              </a:rPr>
              <a:t>Waqdani</a:t>
            </a:r>
            <a:r>
              <a:rPr lang="en-US" sz="7200" b="1" dirty="0">
                <a:effectLst/>
                <a:latin typeface="Calibri" panose="020F0502020204030204" pitchFamily="34" charset="0"/>
                <a:ea typeface="Calibri" panose="020F0502020204030204" pitchFamily="34" charset="0"/>
                <a:cs typeface="Arial" panose="020B0604020202020204" pitchFamily="34" charset="0"/>
              </a:rPr>
              <a:t>            </a:t>
            </a:r>
            <a:r>
              <a:rPr lang="en-US" sz="8000" b="1" dirty="0">
                <a:effectLst/>
                <a:latin typeface="Calibri" panose="020F0502020204030204" pitchFamily="34" charset="0"/>
                <a:ea typeface="Calibri" panose="020F0502020204030204" pitchFamily="34" charset="0"/>
                <a:cs typeface="Arial" panose="020B0604020202020204" pitchFamily="34" charset="0"/>
              </a:rPr>
              <a:t>  (</a:t>
            </a:r>
            <a:r>
              <a:rPr lang="en-US" sz="8000" b="1" dirty="0">
                <a:latin typeface="Calibri" panose="020F0502020204030204" pitchFamily="34" charset="0"/>
                <a:ea typeface="Calibri" panose="020F0502020204030204" pitchFamily="34" charset="0"/>
                <a:cs typeface="Arial" panose="020B0604020202020204" pitchFamily="34" charset="0"/>
              </a:rPr>
              <a:t>Tenth secondary)</a:t>
            </a:r>
            <a:endParaRPr lang="en-US" sz="8000" b="1" dirty="0">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endParaRPr lang="ar-SA" sz="8800" dirty="0">
              <a:latin typeface="Calibri" panose="020F0502020204030204" pitchFamily="34" charset="0"/>
              <a:ea typeface="Calibri" panose="020F0502020204030204" pitchFamily="34" charset="0"/>
              <a:cs typeface="Arial" panose="020B0604020202020204" pitchFamily="34" charset="0"/>
            </a:endParaRPr>
          </a:p>
        </p:txBody>
      </p:sp>
      <p:sp>
        <p:nvSpPr>
          <p:cNvPr id="29" name="AutoShape 4"/>
          <p:cNvSpPr>
            <a:spLocks noChangeArrowheads="1"/>
          </p:cNvSpPr>
          <p:nvPr/>
        </p:nvSpPr>
        <p:spPr bwMode="auto">
          <a:xfrm>
            <a:off x="683142" y="7284651"/>
            <a:ext cx="12102464" cy="1428446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0" name="AutoShape 4"/>
          <p:cNvSpPr>
            <a:spLocks noChangeArrowheads="1"/>
          </p:cNvSpPr>
          <p:nvPr/>
        </p:nvSpPr>
        <p:spPr bwMode="auto">
          <a:xfrm>
            <a:off x="677383" y="21788243"/>
            <a:ext cx="12023551" cy="66442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dirty="0"/>
          </a:p>
        </p:txBody>
      </p:sp>
      <p:sp>
        <p:nvSpPr>
          <p:cNvPr id="32" name="AutoShape 4"/>
          <p:cNvSpPr>
            <a:spLocks noChangeArrowheads="1"/>
          </p:cNvSpPr>
          <p:nvPr/>
        </p:nvSpPr>
        <p:spPr bwMode="auto">
          <a:xfrm>
            <a:off x="496850" y="28756428"/>
            <a:ext cx="12102464" cy="684326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4" name="AutoShape 4"/>
          <p:cNvSpPr>
            <a:spLocks noChangeArrowheads="1"/>
          </p:cNvSpPr>
          <p:nvPr/>
        </p:nvSpPr>
        <p:spPr bwMode="auto">
          <a:xfrm>
            <a:off x="37498903" y="6911195"/>
            <a:ext cx="12102464" cy="1554240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36" name="AutoShape 4"/>
          <p:cNvSpPr>
            <a:spLocks noChangeArrowheads="1"/>
          </p:cNvSpPr>
          <p:nvPr/>
        </p:nvSpPr>
        <p:spPr bwMode="auto">
          <a:xfrm>
            <a:off x="37679436" y="22865517"/>
            <a:ext cx="12102464" cy="773762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40" name="TextBox 39"/>
          <p:cNvSpPr txBox="1"/>
          <p:nvPr/>
        </p:nvSpPr>
        <p:spPr>
          <a:xfrm>
            <a:off x="37831044" y="23117952"/>
            <a:ext cx="11799248" cy="7087133"/>
          </a:xfrm>
          <a:prstGeom prst="rect">
            <a:avLst/>
          </a:prstGeom>
          <a:noFill/>
        </p:spPr>
        <p:txBody>
          <a:bodyPr wrap="square" rtlCol="0">
            <a:spAutoFit/>
          </a:bodyPr>
          <a:lstStyle/>
          <a:p>
            <a:pPr lvl="0" rtl="1"/>
            <a:endParaRPr lang="en-US" sz="4800" b="1" dirty="0"/>
          </a:p>
          <a:p>
            <a:pPr lvl="0" rtl="1"/>
            <a:r>
              <a:rPr lang="en-US" sz="4800" b="1" dirty="0"/>
              <a:t>Recommendations "Discussion"</a:t>
            </a:r>
            <a:endParaRPr lang="en-US" b="1" dirty="0"/>
          </a:p>
          <a:p>
            <a:pPr algn="l" rtl="1">
              <a:lnSpc>
                <a:spcPct val="107000"/>
              </a:lnSpc>
              <a:spcAft>
                <a:spcPts val="800"/>
              </a:spcAft>
              <a:tabLst>
                <a:tab pos="4163060" algn="l"/>
              </a:tabLst>
            </a:pPr>
            <a:r>
              <a:rPr lang="ar-SA" sz="4400" dirty="0">
                <a:effectLst/>
                <a:latin typeface="Calibri" panose="020F0502020204030204" pitchFamily="34" charset="0"/>
                <a:ea typeface="Calibri" panose="020F0502020204030204" pitchFamily="34" charset="0"/>
                <a:cs typeface="Arial" panose="020B0604020202020204" pitchFamily="34" charset="0"/>
              </a:rPr>
              <a:t>	</a:t>
            </a:r>
            <a:r>
              <a:rPr lang="en-US" sz="4000" dirty="0">
                <a:effectLst/>
                <a:latin typeface="Calibri" panose="020F0502020204030204" pitchFamily="34" charset="0"/>
                <a:ea typeface="Calibri" panose="020F0502020204030204" pitchFamily="34" charset="0"/>
                <a:cs typeface="Arial" panose="020B0604020202020204" pitchFamily="34" charset="0"/>
              </a:rPr>
              <a:t>Conducting other studies that expand the value of the electric field and the duration of its exposure to the plant.</a:t>
            </a:r>
          </a:p>
          <a:p>
            <a:pPr algn="l" rtl="1">
              <a:lnSpc>
                <a:spcPct val="107000"/>
              </a:lnSpc>
              <a:spcAft>
                <a:spcPts val="800"/>
              </a:spcAft>
              <a:tabLst>
                <a:tab pos="416306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Expanding the study to include other soil properties such as nitrates or mineral elements in the soil.</a:t>
            </a:r>
          </a:p>
          <a:p>
            <a:pPr algn="l" rtl="1">
              <a:lnSpc>
                <a:spcPct val="107000"/>
              </a:lnSpc>
              <a:spcAft>
                <a:spcPts val="800"/>
              </a:spcAft>
              <a:tabLst>
                <a:tab pos="416306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Conducting experiments on lightning through lightning rods in specific areas and observing the extent of its effect on the soil.</a:t>
            </a:r>
            <a:endParaRPr lang="en-US" sz="4000" dirty="0">
              <a:latin typeface="Garamond" panose="02020404030301010803" pitchFamily="18" charset="0"/>
            </a:endParaRPr>
          </a:p>
        </p:txBody>
      </p:sp>
      <p:sp>
        <p:nvSpPr>
          <p:cNvPr id="41" name="TextBox 40"/>
          <p:cNvSpPr txBox="1"/>
          <p:nvPr/>
        </p:nvSpPr>
        <p:spPr>
          <a:xfrm>
            <a:off x="37626051" y="8604948"/>
            <a:ext cx="11905896" cy="12633908"/>
          </a:xfrm>
          <a:prstGeom prst="rect">
            <a:avLst/>
          </a:prstGeom>
          <a:noFill/>
        </p:spPr>
        <p:txBody>
          <a:bodyPr wrap="square" rtlCol="0">
            <a:spAutoFit/>
          </a:bodyPr>
          <a:lstStyle/>
          <a:p>
            <a:pPr lvl="0" rtl="1"/>
            <a:r>
              <a:rPr lang="en-US" sz="6000" b="1" dirty="0"/>
              <a:t>Results:</a:t>
            </a:r>
          </a:p>
          <a:p>
            <a:pPr algn="l" rtl="1">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This research has yielded a number of results despite the limited time and the results are as follows:</a:t>
            </a:r>
          </a:p>
          <a:p>
            <a:pPr algn="l" rtl="1">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The electric field affects the alkalinity of the soil.</a:t>
            </a:r>
          </a:p>
          <a:p>
            <a:pPr algn="l" rtl="1">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If the electric field of a current intensity of 0.02 A affects the alkalinity of the soil, then it is certain that lightning, whose field intensity exceeds 1 A, will have a great effect on the alkalinity of the soil.</a:t>
            </a:r>
          </a:p>
          <a:p>
            <a:pPr algn="l" rtl="1">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Through the theoretical framework, we noticed that there is a type of plant that prefers alkaline soil, especially in desert areas. Therefore, we can greatly benefit from lightning, considering that each lightning has an electric field and the discharge occurs in the ground. Lightning rods can be used and installed in desert areas until the soil becomes alkaline, and then we can benefit from them by planting plants that prefer alkaline soil.</a:t>
            </a:r>
          </a:p>
          <a:p>
            <a:pPr algn="l" rtl="1">
              <a:lnSpc>
                <a:spcPct val="107000"/>
              </a:lnSpc>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Another study can be conducted by increasing the amount of electric field or by increasing the duration of exposure to the electric field and seeing the extent of its effect on the alkalinity of the soil. Since there are not enough devices to study the properties of the soil and we are limited to alkalinity only, perhaps it can be conducted and properties such as nitrates and nitrogen or the increase and decrease of nutrients in the soil can be studied.</a:t>
            </a:r>
          </a:p>
          <a:p>
            <a:pPr algn="l" rtl="1">
              <a:lnSpc>
                <a:spcPct val="107000"/>
              </a:lnSpc>
              <a:spcAft>
                <a:spcPts val="800"/>
              </a:spcAft>
            </a:pPr>
            <a:r>
              <a:rPr lang="en-US" sz="3600" dirty="0">
                <a:effectLst/>
                <a:latin typeface="Calibri" panose="020F0502020204030204" pitchFamily="34" charset="0"/>
                <a:ea typeface="Calibri" panose="020F0502020204030204" pitchFamily="34" charset="0"/>
                <a:cs typeface="Arial" panose="020B0604020202020204" pitchFamily="34" charset="0"/>
              </a:rPr>
              <a:t>.</a:t>
            </a:r>
          </a:p>
        </p:txBody>
      </p:sp>
      <p:sp>
        <p:nvSpPr>
          <p:cNvPr id="42" name="TextBox 41"/>
          <p:cNvSpPr txBox="1"/>
          <p:nvPr/>
        </p:nvSpPr>
        <p:spPr>
          <a:xfrm>
            <a:off x="1238754" y="7436564"/>
            <a:ext cx="10991240" cy="13415980"/>
          </a:xfrm>
          <a:prstGeom prst="rect">
            <a:avLst/>
          </a:prstGeom>
          <a:noFill/>
        </p:spPr>
        <p:txBody>
          <a:bodyPr wrap="square" rtlCol="0">
            <a:spAutoFit/>
          </a:bodyPr>
          <a:lstStyle/>
          <a:p>
            <a:pPr algn="l" rtl="1">
              <a:lnSpc>
                <a:spcPct val="115000"/>
              </a:lnSpc>
              <a:spcAft>
                <a:spcPts val="1000"/>
              </a:spcAft>
            </a:pPr>
            <a:r>
              <a:rPr lang="en-US" sz="4800" b="1" dirty="0">
                <a:effectLst/>
                <a:latin typeface="Calibri" panose="020F0502020204030204" pitchFamily="34" charset="0"/>
                <a:ea typeface="Calibri" panose="020F0502020204030204" pitchFamily="34" charset="0"/>
                <a:cs typeface="Calibri" panose="020F0502020204030204" pitchFamily="34" charset="0"/>
              </a:rPr>
              <a:t>Summary :</a:t>
            </a:r>
          </a:p>
          <a:p>
            <a:pPr algn="l" rtl="1">
              <a:lnSpc>
                <a:spcPct val="115000"/>
              </a:lnSpc>
              <a:spcAft>
                <a:spcPts val="1000"/>
              </a:spcAft>
            </a:pPr>
            <a:r>
              <a:rPr lang="en-US" sz="4000" dirty="0">
                <a:effectLst/>
                <a:latin typeface="Calibri" panose="020F0502020204030204" pitchFamily="34" charset="0"/>
                <a:ea typeface="Calibri" panose="020F0502020204030204" pitchFamily="34" charset="0"/>
                <a:cs typeface="Arial" panose="020B0604020202020204" pitchFamily="34" charset="0"/>
              </a:rPr>
              <a:t>We conducted an experiment on two samples, one</a:t>
            </a:r>
            <a:r>
              <a:rPr lang="en-US" sz="3200" dirty="0">
                <a:effectLst/>
                <a:latin typeface="Calibri" panose="020F0502020204030204" pitchFamily="34" charset="0"/>
                <a:ea typeface="Calibri" panose="020F0502020204030204" pitchFamily="34" charset="0"/>
                <a:cs typeface="Arial" panose="020B0604020202020204" pitchFamily="34" charset="0"/>
              </a:rPr>
              <a:t> of which was exposed to the electric field resulting from a current of 0.02, and we reached the following results:</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1-The electric field affects the alkalinity of the soil</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2-There is a type of plant that prefers alkaline soil, especially in desert areas, so we can benefit greatly from lightning, considering that each lightning has an electric field</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3-Another study can be conducted by increasing the amount of the electric field or increasing the duration of exposure to the electric field and seeing the extent of the effect of this on the alkalinity of the soil.</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Recommendations</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Conduct further studies that expand the value of the electric field and the duration of its exposure to the plant.</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2) Expand the study to include other soil properties such as nitrates or mineral elements in the soil.</a:t>
            </a:r>
          </a:p>
          <a:p>
            <a:pPr algn="l" rtl="1">
              <a:lnSpc>
                <a:spcPct val="115000"/>
              </a:lnSpc>
              <a:spcAft>
                <a:spcPts val="1000"/>
              </a:spcAft>
            </a:pPr>
            <a:r>
              <a:rPr lang="en-US" sz="3200" dirty="0">
                <a:effectLst/>
                <a:latin typeface="Calibri" panose="020F0502020204030204" pitchFamily="34" charset="0"/>
                <a:ea typeface="Calibri" panose="020F0502020204030204" pitchFamily="34" charset="0"/>
                <a:cs typeface="Arial" panose="020B0604020202020204" pitchFamily="34" charset="0"/>
              </a:rPr>
              <a:t>3) Conduct experiments on lightning through lightning rods in specific areas and observe the extent of its effect on the soil.</a:t>
            </a:r>
          </a:p>
          <a:p>
            <a:br>
              <a:rPr lang="en-US" sz="3200" dirty="0">
                <a:latin typeface="Garamond" panose="02020404030301010803" pitchFamily="18" charset="0"/>
                <a:cs typeface="Arial" panose="020B0604020202020204" pitchFamily="34" charset="0"/>
              </a:rPr>
            </a:br>
            <a:endParaRPr lang="en-US" sz="3200" dirty="0">
              <a:latin typeface="Garamond" panose="02020404030301010803" pitchFamily="18" charset="0"/>
              <a:cs typeface="Arial" panose="020B0604020202020204" pitchFamily="34" charset="0"/>
            </a:endParaRPr>
          </a:p>
        </p:txBody>
      </p:sp>
      <p:sp>
        <p:nvSpPr>
          <p:cNvPr id="43" name="TextBox 42"/>
          <p:cNvSpPr txBox="1"/>
          <p:nvPr/>
        </p:nvSpPr>
        <p:spPr>
          <a:xfrm>
            <a:off x="807243" y="21898613"/>
            <a:ext cx="11901487" cy="9929706"/>
          </a:xfrm>
          <a:prstGeom prst="rect">
            <a:avLst/>
          </a:prstGeom>
          <a:noFill/>
        </p:spPr>
        <p:txBody>
          <a:bodyPr wrap="square" rtlCol="0">
            <a:spAutoFit/>
          </a:bodyPr>
          <a:lstStyle/>
          <a:p>
            <a:pPr algn="l" rtl="1">
              <a:lnSpc>
                <a:spcPct val="115000"/>
              </a:lnSpc>
              <a:spcAft>
                <a:spcPts val="1000"/>
              </a:spcAft>
            </a:pP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Research questions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tabLst>
                <a:tab pos="1038860" algn="l"/>
              </a:tabLst>
            </a:pPr>
            <a:r>
              <a:rPr lang="en-US" sz="3600" dirty="0">
                <a:effectLst/>
                <a:latin typeface="Calibri" panose="020F0502020204030204" pitchFamily="34" charset="0"/>
                <a:ea typeface="Calibri" panose="020F0502020204030204" pitchFamily="34" charset="0"/>
                <a:cs typeface="Arial" panose="020B0604020202020204" pitchFamily="34" charset="0"/>
              </a:rPr>
              <a:t>Main question</a:t>
            </a:r>
          </a:p>
          <a:p>
            <a:pPr algn="l" rtl="1">
              <a:lnSpc>
                <a:spcPct val="107000"/>
              </a:lnSpc>
              <a:spcAft>
                <a:spcPts val="800"/>
              </a:spcAft>
              <a:tabLst>
                <a:tab pos="1038860" algn="l"/>
              </a:tabLst>
            </a:pPr>
            <a:r>
              <a:rPr lang="en-US" sz="3600" dirty="0">
                <a:effectLst/>
                <a:latin typeface="Calibri" panose="020F0502020204030204" pitchFamily="34" charset="0"/>
                <a:ea typeface="Calibri" panose="020F0502020204030204" pitchFamily="34" charset="0"/>
                <a:cs typeface="Arial" panose="020B0604020202020204" pitchFamily="34" charset="0"/>
              </a:rPr>
              <a:t>What is the effect of the electric field on the soil?</a:t>
            </a:r>
          </a:p>
          <a:p>
            <a:pPr algn="l" rtl="1">
              <a:lnSpc>
                <a:spcPct val="107000"/>
              </a:lnSpc>
              <a:spcAft>
                <a:spcPts val="800"/>
              </a:spcAft>
              <a:tabLst>
                <a:tab pos="1038860" algn="l"/>
              </a:tabLst>
            </a:pPr>
            <a:r>
              <a:rPr lang="en-US" sz="3600" dirty="0">
                <a:effectLst/>
                <a:latin typeface="Calibri" panose="020F0502020204030204" pitchFamily="34" charset="0"/>
                <a:ea typeface="Calibri" panose="020F0502020204030204" pitchFamily="34" charset="0"/>
                <a:cs typeface="Arial" panose="020B0604020202020204" pitchFamily="34" charset="0"/>
              </a:rPr>
              <a:t>Sub-questions:</a:t>
            </a:r>
          </a:p>
          <a:p>
            <a:pPr algn="l" rtl="1">
              <a:lnSpc>
                <a:spcPct val="107000"/>
              </a:lnSpc>
              <a:spcAft>
                <a:spcPts val="800"/>
              </a:spcAft>
              <a:tabLst>
                <a:tab pos="1038860" algn="l"/>
              </a:tabLst>
            </a:pPr>
            <a:r>
              <a:rPr lang="en-US" sz="3600" dirty="0">
                <a:effectLst/>
                <a:latin typeface="Calibri" panose="020F0502020204030204" pitchFamily="34" charset="0"/>
                <a:ea typeface="Calibri" panose="020F0502020204030204" pitchFamily="34" charset="0"/>
                <a:cs typeface="Arial" panose="020B0604020202020204" pitchFamily="34" charset="0"/>
              </a:rPr>
              <a:t>Does the electric field affect the alkalinity of the soil?</a:t>
            </a:r>
          </a:p>
          <a:p>
            <a:pPr algn="l" rtl="1">
              <a:lnSpc>
                <a:spcPct val="107000"/>
              </a:lnSpc>
              <a:spcAft>
                <a:spcPts val="800"/>
              </a:spcAft>
              <a:tabLst>
                <a:tab pos="1038860" algn="l"/>
              </a:tabLst>
            </a:pPr>
            <a:r>
              <a:rPr lang="en-US" sz="3600" dirty="0">
                <a:effectLst/>
                <a:latin typeface="Calibri" panose="020F0502020204030204" pitchFamily="34" charset="0"/>
                <a:ea typeface="Calibri" panose="020F0502020204030204" pitchFamily="34" charset="0"/>
                <a:cs typeface="Arial" panose="020B0604020202020204" pitchFamily="34" charset="0"/>
              </a:rPr>
              <a:t>Does the length of exposure to the electric field affect the soil?</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3600" b="1" dirty="0">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3600" b="1" dirty="0">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b="1" dirty="0">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b="1" dirty="0">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algn="l" rtl="1">
              <a:lnSpc>
                <a:spcPct val="115000"/>
              </a:lnSpc>
              <a:spcAft>
                <a:spcPts val="10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40224191" y="3327000"/>
            <a:ext cx="8699569" cy="2310185"/>
          </a:xfrm>
          <a:prstGeom prst="rect">
            <a:avLst/>
          </a:prstGeom>
          <a:ln>
            <a:solidFill>
              <a:srgbClr val="0046D2"/>
            </a:solidFill>
          </a:ln>
        </p:spPr>
      </p:pic>
      <p:sp>
        <p:nvSpPr>
          <p:cNvPr id="39" name="Text Box 19"/>
          <p:cNvSpPr txBox="1">
            <a:spLocks noChangeArrowheads="1"/>
          </p:cNvSpPr>
          <p:nvPr/>
        </p:nvSpPr>
        <p:spPr bwMode="auto">
          <a:xfrm>
            <a:off x="12785606" y="8604948"/>
            <a:ext cx="11800627" cy="1743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pPr algn="l" rtl="1">
              <a:lnSpc>
                <a:spcPct val="107000"/>
              </a:lnSpc>
              <a:spcAft>
                <a:spcPts val="800"/>
              </a:spcAft>
              <a:tabLst>
                <a:tab pos="3115310" algn="l"/>
              </a:tabLst>
            </a:pPr>
            <a:r>
              <a:rPr lang="ar-SA" sz="5400" b="1" dirty="0">
                <a:effectLst/>
                <a:latin typeface="Calibri" panose="020F0502020204030204" pitchFamily="34" charset="0"/>
                <a:ea typeface="Calibri" panose="020F0502020204030204" pitchFamily="34" charset="0"/>
                <a:cs typeface="Arial" panose="020B0604020202020204" pitchFamily="34" charset="0"/>
              </a:rPr>
              <a:t>	:</a:t>
            </a:r>
            <a:r>
              <a:rPr lang="en-US" sz="5400" b="1" dirty="0">
                <a:effectLst/>
                <a:latin typeface="Calibri" panose="020F0502020204030204" pitchFamily="34" charset="0"/>
                <a:ea typeface="Calibri" panose="020F0502020204030204" pitchFamily="34" charset="0"/>
                <a:cs typeface="Arial" panose="020B0604020202020204" pitchFamily="34" charset="0"/>
              </a:rPr>
              <a:t>Research sample:</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Two soil samples, one of which was exposed to an electric field resulting from the passage of an electric current through a potential difference of 1.5 V.</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The same water sample was used and both were exposed to the sun.</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Research method:</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Research Methodology:</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The research adopts the experimental method based on conducting an experiment on two soil samples</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Research Tools:</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Soil - Battery - Exposed Wires - Thermometer and PH</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Research Variables</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Based on what was mentioned previously, the research variables are as follows:</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Independent Variable</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Electric Current Intensity</a:t>
            </a:r>
          </a:p>
          <a:p>
            <a:pPr algn="l" rtl="1">
              <a:lnSpc>
                <a:spcPct val="107000"/>
              </a:lnSpc>
              <a:spcAft>
                <a:spcPts val="800"/>
              </a:spcAft>
              <a:tabLst>
                <a:tab pos="3115310" algn="l"/>
              </a:tabLst>
            </a:pPr>
            <a:r>
              <a:rPr lang="ar-SA" sz="4000" dirty="0">
                <a:effectLst/>
                <a:latin typeface="Calibri" panose="020F0502020204030204" pitchFamily="34" charset="0"/>
                <a:ea typeface="Calibri" panose="020F0502020204030204" pitchFamily="34" charset="0"/>
                <a:cs typeface="Arial" panose="020B0604020202020204" pitchFamily="34" charset="0"/>
              </a:rPr>
              <a:t> </a:t>
            </a:r>
            <a:r>
              <a:rPr lang="en-US" sz="4000" dirty="0">
                <a:effectLst/>
                <a:latin typeface="Calibri" panose="020F0502020204030204" pitchFamily="34" charset="0"/>
                <a:ea typeface="Calibri" panose="020F0502020204030204" pitchFamily="34" charset="0"/>
                <a:cs typeface="Arial" panose="020B0604020202020204" pitchFamily="34" charset="0"/>
              </a:rPr>
              <a:t>) Temperature, PH</a:t>
            </a:r>
          </a:p>
          <a:p>
            <a:pPr algn="l" rtl="1">
              <a:lnSpc>
                <a:spcPct val="107000"/>
              </a:lnSpc>
              <a:spcAft>
                <a:spcPts val="800"/>
              </a:spcAft>
              <a:tabLst>
                <a:tab pos="3115310" algn="l"/>
              </a:tabLst>
            </a:pPr>
            <a:r>
              <a:rPr lang="en-US" sz="4000" dirty="0">
                <a:effectLst/>
                <a:latin typeface="Calibri" panose="020F0502020204030204" pitchFamily="34" charset="0"/>
                <a:ea typeface="Calibri" panose="020F0502020204030204" pitchFamily="34" charset="0"/>
                <a:cs typeface="Arial" panose="020B0604020202020204" pitchFamily="34" charset="0"/>
              </a:rPr>
              <a:t>Statistical methods: The researcher used descriptive methods by collecting data from the research sample and summarizing them by creating graphs that contribute to understanding and comprehending the results more accurately. T Statistical </a:t>
            </a:r>
            <a:r>
              <a:rPr lang="en-US" sz="4000" dirty="0" err="1">
                <a:effectLst/>
                <a:latin typeface="Calibri" panose="020F0502020204030204" pitchFamily="34" charset="0"/>
                <a:ea typeface="Calibri" panose="020F0502020204030204" pitchFamily="34" charset="0"/>
                <a:cs typeface="Arial" panose="020B0604020202020204" pitchFamily="34" charset="0"/>
              </a:rPr>
              <a:t>methodDependent</a:t>
            </a:r>
            <a:r>
              <a:rPr lang="en-US" sz="4000" dirty="0">
                <a:effectLst/>
                <a:latin typeface="Calibri" panose="020F0502020204030204" pitchFamily="34" charset="0"/>
                <a:ea typeface="Calibri" panose="020F0502020204030204" pitchFamily="34" charset="0"/>
                <a:cs typeface="Arial" panose="020B0604020202020204" pitchFamily="34" charset="0"/>
              </a:rPr>
              <a:t> Variable</a:t>
            </a:r>
          </a:p>
        </p:txBody>
      </p:sp>
      <p:pic>
        <p:nvPicPr>
          <p:cNvPr id="10" name="صورة 9" descr="صورة تحتوي على نص&#10;&#10;تم إنشاء الوصف تلقائياً">
            <a:extLst>
              <a:ext uri="{FF2B5EF4-FFF2-40B4-BE49-F238E27FC236}">
                <a16:creationId xmlns:a16="http://schemas.microsoft.com/office/drawing/2014/main" id="{A2116EDD-94DE-463B-8AAB-230888AC2D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004" y="1032534"/>
            <a:ext cx="5750950" cy="4275168"/>
          </a:xfrm>
          <a:prstGeom prst="rect">
            <a:avLst/>
          </a:prstGeom>
        </p:spPr>
      </p:pic>
      <p:graphicFrame>
        <p:nvGraphicFramePr>
          <p:cNvPr id="4" name="جدول 3">
            <a:extLst>
              <a:ext uri="{FF2B5EF4-FFF2-40B4-BE49-F238E27FC236}">
                <a16:creationId xmlns:a16="http://schemas.microsoft.com/office/drawing/2014/main" id="{2F66AF95-1CE3-53DF-36E0-9241E12A6DB5}"/>
              </a:ext>
            </a:extLst>
          </p:cNvPr>
          <p:cNvGraphicFramePr>
            <a:graphicFrameLocks noGrp="1"/>
          </p:cNvGraphicFramePr>
          <p:nvPr>
            <p:extLst>
              <p:ext uri="{D42A27DB-BD31-4B8C-83A1-F6EECF244321}">
                <p14:modId xmlns:p14="http://schemas.microsoft.com/office/powerpoint/2010/main" val="260435798"/>
              </p:ext>
            </p:extLst>
          </p:nvPr>
        </p:nvGraphicFramePr>
        <p:xfrm>
          <a:off x="992646" y="29577346"/>
          <a:ext cx="11237348" cy="5290609"/>
        </p:xfrm>
        <a:graphic>
          <a:graphicData uri="http://schemas.openxmlformats.org/drawingml/2006/table">
            <a:tbl>
              <a:tblPr rtl="1" firstRow="1" firstCol="1" bandRow="1"/>
              <a:tblGrid>
                <a:gridCol w="11237348">
                  <a:extLst>
                    <a:ext uri="{9D8B030D-6E8A-4147-A177-3AD203B41FA5}">
                      <a16:colId xmlns:a16="http://schemas.microsoft.com/office/drawing/2014/main" val="3525215548"/>
                    </a:ext>
                  </a:extLst>
                </a:gridCol>
              </a:tblGrid>
              <a:tr h="5290609">
                <a:tc>
                  <a:txBody>
                    <a:bodyPr/>
                    <a:lstStyle/>
                    <a:p>
                      <a:pPr algn="l" rtl="1">
                        <a:lnSpc>
                          <a:spcPct val="115000"/>
                        </a:lnSpc>
                        <a:spcAft>
                          <a:spcPts val="100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Hypothesis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gn="l" defTabSz="914400" rtl="1" eaLnBrk="1" fontAlgn="auto" latinLnBrk="0" hangingPunct="1">
                        <a:lnSpc>
                          <a:spcPct val="106000"/>
                        </a:lnSpc>
                        <a:spcBef>
                          <a:spcPts val="0"/>
                        </a:spcBef>
                        <a:spcAft>
                          <a:spcPts val="800"/>
                        </a:spcAft>
                        <a:buClrTx/>
                        <a:buSzTx/>
                        <a:buFont typeface="Arial" panose="020B0604020202020204" pitchFamily="34" charset="0"/>
                        <a:buChar char="•"/>
                        <a:tabLst>
                          <a:tab pos="914400" algn="l"/>
                        </a:tabLst>
                        <a:defRPr/>
                      </a:pPr>
                      <a:r>
                        <a:rPr lang="en-US" sz="3600" kern="1200" dirty="0">
                          <a:solidFill>
                            <a:schemeClr val="tx1"/>
                          </a:solidFill>
                          <a:effectLst/>
                          <a:latin typeface="+mn-lt"/>
                          <a:ea typeface="+mn-ea"/>
                          <a:cs typeface="+mn-cs"/>
                        </a:rPr>
                        <a:t>Electric field causes a change in the alkaline properties of the soil. </a:t>
                      </a:r>
                    </a:p>
                    <a:p>
                      <a:pPr marL="742950" marR="0" lvl="1" indent="-285750" algn="l" defTabSz="914400" rtl="1" eaLnBrk="1" fontAlgn="auto" latinLnBrk="0" hangingPunct="1">
                        <a:lnSpc>
                          <a:spcPct val="106000"/>
                        </a:lnSpc>
                        <a:spcBef>
                          <a:spcPts val="0"/>
                        </a:spcBef>
                        <a:spcAft>
                          <a:spcPts val="800"/>
                        </a:spcAft>
                        <a:buClrTx/>
                        <a:buSzTx/>
                        <a:buFont typeface="Arial" panose="020B0604020202020204" pitchFamily="34" charset="0"/>
                        <a:buChar char="•"/>
                        <a:tabLst>
                          <a:tab pos="914400" algn="l"/>
                        </a:tabLst>
                        <a:defRPr/>
                      </a:pPr>
                      <a:r>
                        <a:rPr lang="en-US" sz="3600" kern="1200" dirty="0">
                          <a:solidFill>
                            <a:schemeClr val="tx1"/>
                          </a:solidFill>
                          <a:effectLst/>
                          <a:latin typeface="+mn-lt"/>
                          <a:ea typeface="+mn-ea"/>
                          <a:cs typeface="+mn-cs"/>
                        </a:rPr>
                        <a:t>Increasing the duration of exposure to the electric field does not affect the properties of the soil. </a:t>
                      </a:r>
                    </a:p>
                    <a:p>
                      <a:pPr marL="742950" marR="0" lvl="1" indent="-285750" algn="l" defTabSz="914400" rtl="1" eaLnBrk="1" fontAlgn="auto" latinLnBrk="0" hangingPunct="1">
                        <a:lnSpc>
                          <a:spcPct val="106000"/>
                        </a:lnSpc>
                        <a:spcBef>
                          <a:spcPts val="0"/>
                        </a:spcBef>
                        <a:spcAft>
                          <a:spcPts val="800"/>
                        </a:spcAft>
                        <a:buClrTx/>
                        <a:buSzTx/>
                        <a:buFont typeface="Arial" panose="020B0604020202020204" pitchFamily="34" charset="0"/>
                        <a:buChar char="•"/>
                        <a:tabLst>
                          <a:tab pos="914400" algn="l"/>
                        </a:tabLst>
                        <a:defRPr/>
                      </a:pPr>
                      <a:r>
                        <a:rPr lang="en-US" sz="3600" kern="1200" dirty="0">
                          <a:solidFill>
                            <a:schemeClr val="tx1"/>
                          </a:solidFill>
                          <a:effectLst/>
                          <a:latin typeface="+mn-lt"/>
                          <a:ea typeface="+mn-ea"/>
                          <a:cs typeface="+mn-cs"/>
                        </a:rPr>
                        <a:t>Increasing the field strength causes a significant change in the properties of the soil?</a:t>
                      </a:r>
                      <a:r>
                        <a:rPr lang="ar-SA" sz="1400" dirty="0">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761525"/>
                  </a:ext>
                </a:extLst>
              </a:tr>
            </a:tbl>
          </a:graphicData>
        </a:graphic>
      </p:graphicFrame>
      <p:graphicFrame>
        <p:nvGraphicFramePr>
          <p:cNvPr id="7" name="جدول 6">
            <a:extLst>
              <a:ext uri="{FF2B5EF4-FFF2-40B4-BE49-F238E27FC236}">
                <a16:creationId xmlns:a16="http://schemas.microsoft.com/office/drawing/2014/main" id="{F3FB7FAD-8A3F-2D1D-26FA-62B0617A63C1}"/>
              </a:ext>
            </a:extLst>
          </p:cNvPr>
          <p:cNvGraphicFramePr>
            <a:graphicFrameLocks noGrp="1"/>
          </p:cNvGraphicFramePr>
          <p:nvPr>
            <p:extLst>
              <p:ext uri="{D42A27DB-BD31-4B8C-83A1-F6EECF244321}">
                <p14:modId xmlns:p14="http://schemas.microsoft.com/office/powerpoint/2010/main" val="2254316857"/>
              </p:ext>
            </p:extLst>
          </p:nvPr>
        </p:nvGraphicFramePr>
        <p:xfrm>
          <a:off x="13428244" y="27672163"/>
          <a:ext cx="9519465" cy="4356678"/>
        </p:xfrm>
        <a:graphic>
          <a:graphicData uri="http://schemas.openxmlformats.org/drawingml/2006/table">
            <a:tbl>
              <a:tblPr rtl="1" firstRow="1" firstCol="1" bandRow="1"/>
              <a:tblGrid>
                <a:gridCol w="1903893">
                  <a:extLst>
                    <a:ext uri="{9D8B030D-6E8A-4147-A177-3AD203B41FA5}">
                      <a16:colId xmlns:a16="http://schemas.microsoft.com/office/drawing/2014/main" val="3191449904"/>
                    </a:ext>
                  </a:extLst>
                </a:gridCol>
                <a:gridCol w="1903893">
                  <a:extLst>
                    <a:ext uri="{9D8B030D-6E8A-4147-A177-3AD203B41FA5}">
                      <a16:colId xmlns:a16="http://schemas.microsoft.com/office/drawing/2014/main" val="1028300658"/>
                    </a:ext>
                  </a:extLst>
                </a:gridCol>
                <a:gridCol w="1903893">
                  <a:extLst>
                    <a:ext uri="{9D8B030D-6E8A-4147-A177-3AD203B41FA5}">
                      <a16:colId xmlns:a16="http://schemas.microsoft.com/office/drawing/2014/main" val="746388160"/>
                    </a:ext>
                  </a:extLst>
                </a:gridCol>
                <a:gridCol w="1903893">
                  <a:extLst>
                    <a:ext uri="{9D8B030D-6E8A-4147-A177-3AD203B41FA5}">
                      <a16:colId xmlns:a16="http://schemas.microsoft.com/office/drawing/2014/main" val="2239978063"/>
                    </a:ext>
                  </a:extLst>
                </a:gridCol>
                <a:gridCol w="1903893">
                  <a:extLst>
                    <a:ext uri="{9D8B030D-6E8A-4147-A177-3AD203B41FA5}">
                      <a16:colId xmlns:a16="http://schemas.microsoft.com/office/drawing/2014/main" val="458994145"/>
                    </a:ext>
                  </a:extLst>
                </a:gridCol>
              </a:tblGrid>
              <a:tr h="726113">
                <a:tc>
                  <a:txBody>
                    <a:bodyPr/>
                    <a:lstStyle/>
                    <a:p>
                      <a:pPr algn="r" rtl="1">
                        <a:lnSpc>
                          <a:spcPct val="107000"/>
                        </a:lnSpc>
                        <a:spcAft>
                          <a:spcPts val="800"/>
                        </a:spcAft>
                      </a:pPr>
                      <a:r>
                        <a:rPr lang="ar-SA" sz="1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rtl="0"/>
                      <a:r>
                        <a:rPr lang="en-US" sz="1900" b="1" i="0">
                          <a:effectLst/>
                          <a:latin typeface="UICTFontTextStyleEmphasizedBody"/>
                          <a:ea typeface="Times New Roman" panose="02020603050405020304" pitchFamily="18" charset="0"/>
                          <a:cs typeface="Times New Roman" panose="02020603050405020304" pitchFamily="18" charset="0"/>
                        </a:rPr>
                        <a:t>Sample A</a:t>
                      </a:r>
                      <a:endParaRPr lang="en-US" sz="1900">
                        <a:effectLst/>
                        <a:latin typeface=".AppleSystemUIFon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rtl="0"/>
                      <a:r>
                        <a:rPr lang="en-US" sz="1900" b="1" i="0">
                          <a:effectLst/>
                          <a:latin typeface="UICTFontTextStyleEmphasizedBody"/>
                          <a:ea typeface="Times New Roman" panose="02020603050405020304" pitchFamily="18" charset="0"/>
                          <a:cs typeface="Times New Roman" panose="02020603050405020304" pitchFamily="18" charset="0"/>
                        </a:rPr>
                        <a:t>Sample</a:t>
                      </a:r>
                      <a:r>
                        <a:rPr lang="en-US" sz="1400" b="1">
                          <a:solidFill>
                            <a:srgbClr val="000000"/>
                          </a:solidFill>
                          <a:effectLst/>
                          <a:latin typeface="Simplified Arabic" panose="02020603050405020304" pitchFamily="18" charset="-78"/>
                          <a:ea typeface="Times New Roman" panose="02020603050405020304" pitchFamily="18" charset="0"/>
                          <a:cs typeface="Times New Roman" panose="02020603050405020304" pitchFamily="18" charset="0"/>
                        </a:rPr>
                        <a:t> </a:t>
                      </a:r>
                      <a:r>
                        <a:rPr lang="en-US" sz="1900" b="1">
                          <a:solidFill>
                            <a:srgbClr val="000000"/>
                          </a:solidFill>
                          <a:effectLst/>
                          <a:latin typeface="Simplified Arabic" panose="02020603050405020304" pitchFamily="18" charset="-78"/>
                          <a:ea typeface="Times New Roman" panose="02020603050405020304" pitchFamily="18" charset="0"/>
                          <a:cs typeface="Times New Roman" panose="02020603050405020304" pitchFamily="18" charset="0"/>
                        </a:rPr>
                        <a:t>B</a:t>
                      </a:r>
                      <a:endParaRPr lang="en-US" sz="1900">
                        <a:effectLst/>
                        <a:latin typeface=".AppleSystemUIFon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849847"/>
                  </a:ext>
                </a:extLst>
              </a:tr>
              <a:tr h="726113">
                <a:tc>
                  <a:txBody>
                    <a:bodyPr/>
                    <a:lstStyle/>
                    <a:p>
                      <a:pPr algn="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Day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1500" b="1" i="0">
                          <a:effectLst/>
                          <a:latin typeface="UICTFontTextStyleEmphasizedBody"/>
                          <a:ea typeface="Times New Roman" panose="02020603050405020304" pitchFamily="18" charset="0"/>
                          <a:cs typeface="Times New Roman" panose="02020603050405020304" pitchFamily="18" charset="0"/>
                        </a:rPr>
                        <a:t>Temperature</a:t>
                      </a:r>
                      <a:endParaRPr lang="en-US" sz="1900">
                        <a:effectLst/>
                        <a:latin typeface=".AppleSystemUIFon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a:r>
                        <a:rPr lang="en-US" sz="1500" b="1" i="0">
                          <a:effectLst/>
                          <a:latin typeface="UICTFontTextStyleEmphasizedBody"/>
                          <a:ea typeface="Times New Roman" panose="02020603050405020304" pitchFamily="18" charset="0"/>
                          <a:cs typeface="Times New Roman" panose="02020603050405020304" pitchFamily="18" charset="0"/>
                        </a:rPr>
                        <a:t>Temperature</a:t>
                      </a:r>
                      <a:endParaRPr lang="en-US" sz="1900">
                        <a:effectLst/>
                        <a:latin typeface=".AppleSystemUIFon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PH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9306606"/>
                  </a:ext>
                </a:extLst>
              </a:tr>
              <a:tr h="726113">
                <a:tc>
                  <a:txBody>
                    <a:bodyPr/>
                    <a:lstStyle/>
                    <a:p>
                      <a:pPr algn="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First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983637"/>
                  </a:ext>
                </a:extLst>
              </a:tr>
              <a:tr h="726113">
                <a:tc>
                  <a:txBody>
                    <a:bodyPr/>
                    <a:lstStyle/>
                    <a:p>
                      <a:pPr algn="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Second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8.5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6637305"/>
                  </a:ext>
                </a:extLst>
              </a:tr>
              <a:tr h="726113">
                <a:tc>
                  <a:txBody>
                    <a:bodyPr/>
                    <a:lstStyle/>
                    <a:p>
                      <a:pPr algn="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Third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860025"/>
                  </a:ext>
                </a:extLst>
              </a:tr>
              <a:tr h="726113">
                <a:tc>
                  <a:txBody>
                    <a:bodyPr/>
                    <a:lstStyle/>
                    <a:p>
                      <a:pPr algn="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Fourth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en-US" sz="1400" b="1"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533904"/>
                  </a:ext>
                </a:extLst>
              </a:tr>
            </a:tbl>
          </a:graphicData>
        </a:graphic>
      </p:graphicFrame>
      <p:graphicFrame>
        <p:nvGraphicFramePr>
          <p:cNvPr id="9" name="جدول 8">
            <a:extLst>
              <a:ext uri="{FF2B5EF4-FFF2-40B4-BE49-F238E27FC236}">
                <a16:creationId xmlns:a16="http://schemas.microsoft.com/office/drawing/2014/main" id="{C7315A63-4D98-A8C0-D1E6-6DFACE011A14}"/>
              </a:ext>
            </a:extLst>
          </p:cNvPr>
          <p:cNvGraphicFramePr>
            <a:graphicFrameLocks noGrp="1"/>
          </p:cNvGraphicFramePr>
          <p:nvPr>
            <p:extLst>
              <p:ext uri="{D42A27DB-BD31-4B8C-83A1-F6EECF244321}">
                <p14:modId xmlns:p14="http://schemas.microsoft.com/office/powerpoint/2010/main" val="595033390"/>
              </p:ext>
            </p:extLst>
          </p:nvPr>
        </p:nvGraphicFramePr>
        <p:xfrm>
          <a:off x="37788533" y="31489295"/>
          <a:ext cx="11523204" cy="4459796"/>
        </p:xfrm>
        <a:graphic>
          <a:graphicData uri="http://schemas.openxmlformats.org/drawingml/2006/table">
            <a:tbl>
              <a:tblPr rtl="1" firstRow="1" firstCol="1" bandRow="1"/>
              <a:tblGrid>
                <a:gridCol w="11523204">
                  <a:extLst>
                    <a:ext uri="{9D8B030D-6E8A-4147-A177-3AD203B41FA5}">
                      <a16:colId xmlns:a16="http://schemas.microsoft.com/office/drawing/2014/main" val="3375589587"/>
                    </a:ext>
                  </a:extLst>
                </a:gridCol>
              </a:tblGrid>
              <a:tr h="3378660">
                <a:tc>
                  <a:txBody>
                    <a:bodyPr/>
                    <a:lstStyle/>
                    <a:p>
                      <a:pPr marL="457200" indent="-457200" algn="r" rtl="1">
                        <a:lnSpc>
                          <a:spcPct val="107000"/>
                        </a:lnSpc>
                        <a:spcAft>
                          <a:spcPts val="800"/>
                        </a:spcAft>
                      </a:pPr>
                      <a:r>
                        <a:rPr lang="en-US" sz="3200" b="1" dirty="0">
                          <a:effectLst/>
                          <a:latin typeface="Calibri" panose="020F0502020204030204" pitchFamily="34" charset="0"/>
                          <a:ea typeface="Times New Roman" panose="02020603050405020304" pitchFamily="18" charset="0"/>
                          <a:cs typeface="Calibri" panose="020F0502020204030204" pitchFamily="34" charset="0"/>
                        </a:rPr>
                        <a:t>References </a:t>
                      </a:r>
                      <a:r>
                        <a:rPr lang="ar-SA" sz="2400" dirty="0">
                          <a:effectLst/>
                          <a:latin typeface="Calibri" panose="020F0502020204030204" pitchFamily="34" charset="0"/>
                          <a:ea typeface="Calibri" panose="020F0502020204030204" pitchFamily="34" charset="0"/>
                          <a:cs typeface="Arial" panose="020B0604020202020204" pitchFamily="34" charset="0"/>
                        </a:rPr>
                        <a:t>أحمد عبدالقادر المهندس. (2017). التلوث الكهرومغناطيسي. </a:t>
                      </a:r>
                      <a:r>
                        <a:rPr lang="ar-SA" sz="2400" i="1" dirty="0">
                          <a:effectLst/>
                          <a:latin typeface="Calibri" panose="020F0502020204030204" pitchFamily="34" charset="0"/>
                          <a:ea typeface="Calibri" panose="020F0502020204030204" pitchFamily="34" charset="0"/>
                          <a:cs typeface="Arial" panose="020B0604020202020204" pitchFamily="34" charset="0"/>
                        </a:rPr>
                        <a:t>جريدة الرياض </a:t>
                      </a:r>
                      <a:r>
                        <a:rPr lang="ar-SA" sz="2400" dirty="0">
                          <a:effectLst/>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lgn="r" rtl="1">
                        <a:lnSpc>
                          <a:spcPct val="107000"/>
                        </a:lnSpc>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الحسن إبراهيم العوض. (23 11, 2019). </a:t>
                      </a:r>
                      <a:r>
                        <a:rPr lang="ar-SA" sz="2400" i="1" dirty="0">
                          <a:effectLst/>
                          <a:latin typeface="Calibri" panose="020F0502020204030204" pitchFamily="34" charset="0"/>
                          <a:ea typeface="Calibri" panose="020F0502020204030204" pitchFamily="34" charset="0"/>
                          <a:cs typeface="Arial" panose="020B0604020202020204" pitchFamily="34" charset="0"/>
                        </a:rPr>
                        <a:t>تأثير الاشعــــــاع الكهـــرومغنطيسي صحة الانسان وعلاقة الموصلية الكهربية بتأين المـــــــــــــــــــــــــــــاء.</a:t>
                      </a:r>
                      <a:r>
                        <a:rPr lang="ar-SA" sz="2400" dirty="0">
                          <a:effectLst/>
                          <a:latin typeface="Calibri" panose="020F0502020204030204" pitchFamily="34" charset="0"/>
                          <a:ea typeface="Calibri" panose="020F0502020204030204" pitchFamily="34" charset="0"/>
                          <a:cs typeface="Arial" panose="020B0604020202020204" pitchFamily="34" charset="0"/>
                        </a:rPr>
                        <a:t> تم الاسترداد من مستودع </a:t>
                      </a:r>
                      <a:r>
                        <a:rPr lang="en-US" sz="2400" dirty="0" err="1">
                          <a:effectLst/>
                          <a:latin typeface="Calibri" panose="020F0502020204030204" pitchFamily="34" charset="0"/>
                          <a:ea typeface="Calibri" panose="020F0502020204030204" pitchFamily="34" charset="0"/>
                          <a:cs typeface="Arial" panose="020B0604020202020204" pitchFamily="34" charset="0"/>
                        </a:rPr>
                        <a:t>sust</a:t>
                      </a:r>
                      <a:r>
                        <a:rPr lang="en-US" sz="2400" dirty="0">
                          <a:effectLst/>
                          <a:latin typeface="Calibri" panose="020F0502020204030204" pitchFamily="34" charset="0"/>
                          <a:ea typeface="Calibri" panose="020F0502020204030204" pitchFamily="34" charset="0"/>
                          <a:cs typeface="Arial" panose="020B0604020202020204" pitchFamily="34" charset="0"/>
                        </a:rPr>
                        <a:t>: https://repository.sustech.edu/handle/123456789/26555</a:t>
                      </a:r>
                    </a:p>
                    <a:p>
                      <a:pPr marL="457200" indent="-457200" algn="r" rtl="1">
                        <a:lnSpc>
                          <a:spcPct val="107000"/>
                        </a:lnSpc>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النور. (30 2, 2022). </a:t>
                      </a:r>
                      <a:r>
                        <a:rPr lang="ar-SA" sz="2400" i="1" dirty="0">
                          <a:effectLst/>
                          <a:latin typeface="Calibri" panose="020F0502020204030204" pitchFamily="34" charset="0"/>
                          <a:ea typeface="Calibri" panose="020F0502020204030204" pitchFamily="34" charset="0"/>
                          <a:cs typeface="Arial" panose="020B0604020202020204" pitchFamily="34" charset="0"/>
                        </a:rPr>
                        <a:t>فوائد التحول الرقمي</a:t>
                      </a:r>
                      <a:r>
                        <a:rPr lang="ar-SA" sz="2400" dirty="0">
                          <a:effectLst/>
                          <a:latin typeface="Calibri" panose="020F0502020204030204" pitchFamily="34" charset="0"/>
                          <a:ea typeface="Calibri" panose="020F0502020204030204" pitchFamily="34" charset="0"/>
                          <a:cs typeface="Arial" panose="020B0604020202020204" pitchFamily="34" charset="0"/>
                        </a:rPr>
                        <a:t>. تم الاسترداد من النور أون لاين: </a:t>
                      </a:r>
                      <a:r>
                        <a:rPr lang="en-US" sz="2400" dirty="0">
                          <a:effectLst/>
                          <a:latin typeface="Calibri" panose="020F0502020204030204" pitchFamily="34" charset="0"/>
                          <a:ea typeface="Calibri" panose="020F0502020204030204" pitchFamily="34" charset="0"/>
                          <a:cs typeface="Arial" panose="020B0604020202020204" pitchFamily="34" charset="0"/>
                        </a:rPr>
                        <a:t>https://www.elnooronline.net/%D9%81%D9%88%D8%A7%D8%A6%D8%AF-%D8%A7%D9%84%D8%AA%D8%AD%D9%88%D9%84-%D8%A7%D9%84%D8%B1%D9%82%D9%85% </a:t>
                      </a:r>
                    </a:p>
                    <a:p>
                      <a:pPr rtl="0"/>
                      <a:r>
                        <a:rPr lang="en-US" sz="2400" dirty="0">
                          <a:effectLst/>
                          <a:latin typeface="Calibri" panose="020F0502020204030204" pitchFamily="34" charset="0"/>
                          <a:ea typeface="Times New Roman" panose="02020603050405020304" pitchFamily="18" charset="0"/>
                          <a:cs typeface="Arial" panose="020B0604020202020204" pitchFamily="34" charset="0"/>
                        </a:rPr>
                        <a:t> </a:t>
                      </a:r>
                    </a:p>
                    <a:p>
                      <a:pPr algn="r" rtl="1">
                        <a:lnSpc>
                          <a:spcPct val="115000"/>
                        </a:lnSpc>
                        <a:spcAft>
                          <a:spcPts val="10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7159142"/>
                  </a:ext>
                </a:extLst>
              </a:tr>
            </a:tbl>
          </a:graphicData>
        </a:graphic>
      </p:graphicFrame>
      <p:sp>
        <p:nvSpPr>
          <p:cNvPr id="17" name="مربع نص 16">
            <a:extLst>
              <a:ext uri="{FF2B5EF4-FFF2-40B4-BE49-F238E27FC236}">
                <a16:creationId xmlns:a16="http://schemas.microsoft.com/office/drawing/2014/main" id="{1B02E65A-9B9E-9CFE-586E-39EC05F8748F}"/>
              </a:ext>
            </a:extLst>
          </p:cNvPr>
          <p:cNvSpPr txBox="1"/>
          <p:nvPr/>
        </p:nvSpPr>
        <p:spPr>
          <a:xfrm>
            <a:off x="25920283" y="14136270"/>
            <a:ext cx="10460872" cy="19035339"/>
          </a:xfrm>
          <a:prstGeom prst="rect">
            <a:avLst/>
          </a:prstGeom>
          <a:noFill/>
        </p:spPr>
        <p:txBody>
          <a:bodyPr wrap="square" rtlCol="1">
            <a:spAutoFit/>
          </a:bodyPr>
          <a:lstStyle/>
          <a:p>
            <a:pPr algn="l" rtl="1">
              <a:lnSpc>
                <a:spcPct val="107000"/>
              </a:lnSpc>
              <a:spcAft>
                <a:spcPts val="800"/>
              </a:spcAft>
            </a:pPr>
            <a:r>
              <a:rPr lang="en-US" sz="3600" dirty="0">
                <a:effectLst/>
                <a:latin typeface="Calibri" panose="020F0502020204030204" pitchFamily="34" charset="0"/>
                <a:ea typeface="Calibri" panose="020F0502020204030204" pitchFamily="34" charset="0"/>
                <a:cs typeface="Arial" panose="020B0604020202020204" pitchFamily="34" charset="0"/>
              </a:rPr>
              <a:t>By referring to Table (1) and Figure (1), we notice that sample B, which was exposed to an electric current intensity of 0.02 A, considering that the resistance of the wires is 100 Ω and the battery voltage is 1.5 v, we notice from the table that sample B began to increase in alkalinity on the third day as a result of its exposure to the current intensity, and considering that every current is accompanied by an electric field, this means that the field affected the alkalinity by increasing it, while sample A was not exposed to an electric field, so the alkalinity was constant during the four days. We conclude from this that the electric field had an effect on alkalinity, but the current intensity was relied upon for the four days, so the effect was only during these four days by increasing the alkalinity by one degree. However, if another experiment was conducted and the current intensity was increased, we could notice that there was an effect on alkalinity, but due to the lack of time, it was only conducted for four days. The second question states: "Does the length of exposure to the electric field affect the soil?" Referring to Figure (1) and Table (1), we note that during the four days, the use of the electric field affected the alkalinity, and the field was affected for 4-6 </a:t>
            </a:r>
            <a:r>
              <a:rPr lang="en-US" sz="3600" dirty="0" err="1">
                <a:effectLst/>
                <a:latin typeface="Calibri" panose="020F0502020204030204" pitchFamily="34" charset="0"/>
                <a:ea typeface="Calibri" panose="020F0502020204030204" pitchFamily="34" charset="0"/>
                <a:cs typeface="Arial" panose="020B0604020202020204" pitchFamily="34" charset="0"/>
              </a:rPr>
              <a:t>daysTherefore</a:t>
            </a:r>
            <a:r>
              <a:rPr lang="en-US" sz="3600" dirty="0">
                <a:effectLst/>
                <a:latin typeface="Calibri" panose="020F0502020204030204" pitchFamily="34" charset="0"/>
                <a:ea typeface="Calibri" panose="020F0502020204030204" pitchFamily="34" charset="0"/>
                <a:cs typeface="Arial" panose="020B0604020202020204" pitchFamily="34" charset="0"/>
              </a:rPr>
              <a:t>, when conducting another study, it is possible to increase the time period, so it is expected that there will be a greater effect, but we return to the same reason, which is the lack of time, and it was only conducted over four days at a rate of 4-6 hours, noting that the current intensity was fixed, so in the future, if the experiment is conducted again, the soil will be exposed to different current intensities during different time periods..</a:t>
            </a:r>
          </a:p>
        </p:txBody>
      </p:sp>
      <p:pic>
        <p:nvPicPr>
          <p:cNvPr id="3" name="صورة 2" descr="صورة تحتوي على نص, لقطة شاشة, تخطيط, الخط&#10;&#10;تم إنشاء الوصف تلقائياً">
            <a:extLst>
              <a:ext uri="{FF2B5EF4-FFF2-40B4-BE49-F238E27FC236}">
                <a16:creationId xmlns:a16="http://schemas.microsoft.com/office/drawing/2014/main" id="{4E98FE1A-1DFC-D396-9A5E-B98378836DA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778053" y="7735843"/>
            <a:ext cx="9854112" cy="4428569"/>
          </a:xfrm>
          <a:prstGeom prst="rect">
            <a:avLst/>
          </a:prstGeom>
          <a:noFill/>
          <a:ln>
            <a:noFill/>
          </a:ln>
        </p:spPr>
      </p:pic>
    </p:spTree>
    <p:extLst>
      <p:ext uri="{BB962C8B-B14F-4D97-AF65-F5344CB8AC3E}">
        <p14:creationId xmlns:p14="http://schemas.microsoft.com/office/powerpoint/2010/main" val="99628180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بوستر جلوب بالعربي 2021</Template>
  <TotalTime>217</TotalTime>
  <Words>2227</Words>
  <Application>Microsoft Office PowerPoint</Application>
  <PresentationFormat>مخصص</PresentationFormat>
  <Paragraphs>182</Paragraphs>
  <Slides>2</Slides>
  <Notes>2</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vt:i4>
      </vt:variant>
    </vt:vector>
  </HeadingPairs>
  <TitlesOfParts>
    <vt:vector size="14" baseType="lpstr">
      <vt:lpstr>.AppleSystemUIFont</vt:lpstr>
      <vt:lpstr>Arial</vt:lpstr>
      <vt:lpstr>Calibri</vt:lpstr>
      <vt:lpstr>Cambria</vt:lpstr>
      <vt:lpstr>Garamond</vt:lpstr>
      <vt:lpstr>Helvetica</vt:lpstr>
      <vt:lpstr>Simplified Arabic</vt:lpstr>
      <vt:lpstr>Symbol</vt:lpstr>
      <vt:lpstr>Times New Roman</vt:lpstr>
      <vt:lpstr>UICTFontTextStyleEmphasizedBody</vt:lpstr>
      <vt:lpstr>Wingdings</vt:lpstr>
      <vt:lpstr>Default Design</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جوري J</dc:creator>
  <cp:keywords>www.postersession.com</cp:keywords>
  <dc:description>©MegaPrint Inc. 2009-2015</dc:description>
  <cp:lastModifiedBy>جوري J</cp:lastModifiedBy>
  <cp:revision>8</cp:revision>
  <dcterms:created xsi:type="dcterms:W3CDTF">2023-02-02T18:11:32Z</dcterms:created>
  <dcterms:modified xsi:type="dcterms:W3CDTF">2024-12-31T18:25:33Z</dcterms:modified>
</cp:coreProperties>
</file>