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50401538" cy="35999738"/>
  <p:notesSz cx="6715125" cy="9239250"/>
  <p:defaultTextStyle>
    <a:defPPr>
      <a:defRPr lang="en-US"/>
    </a:defPPr>
    <a:lvl1pPr algn="ctr" rtl="0" fontAlgn="base">
      <a:spcBef>
        <a:spcPct val="0"/>
      </a:spcBef>
      <a:spcAft>
        <a:spcPct val="0"/>
      </a:spcAft>
      <a:defRPr sz="9600" kern="1200">
        <a:solidFill>
          <a:schemeClr val="tx1"/>
        </a:solidFill>
        <a:latin typeface="Arial" charset="0"/>
        <a:ea typeface="+mn-ea"/>
        <a:cs typeface="+mn-cs"/>
      </a:defRPr>
    </a:lvl1pPr>
    <a:lvl2pPr marL="457200" algn="ctr" rtl="0" fontAlgn="base">
      <a:spcBef>
        <a:spcPct val="0"/>
      </a:spcBef>
      <a:spcAft>
        <a:spcPct val="0"/>
      </a:spcAft>
      <a:defRPr sz="9600" kern="1200">
        <a:solidFill>
          <a:schemeClr val="tx1"/>
        </a:solidFill>
        <a:latin typeface="Arial" charset="0"/>
        <a:ea typeface="+mn-ea"/>
        <a:cs typeface="+mn-cs"/>
      </a:defRPr>
    </a:lvl2pPr>
    <a:lvl3pPr marL="914400" algn="ctr" rtl="0" fontAlgn="base">
      <a:spcBef>
        <a:spcPct val="0"/>
      </a:spcBef>
      <a:spcAft>
        <a:spcPct val="0"/>
      </a:spcAft>
      <a:defRPr sz="9600" kern="1200">
        <a:solidFill>
          <a:schemeClr val="tx1"/>
        </a:solidFill>
        <a:latin typeface="Arial" charset="0"/>
        <a:ea typeface="+mn-ea"/>
        <a:cs typeface="+mn-cs"/>
      </a:defRPr>
    </a:lvl3pPr>
    <a:lvl4pPr marL="1371600" algn="ctr" rtl="0" fontAlgn="base">
      <a:spcBef>
        <a:spcPct val="0"/>
      </a:spcBef>
      <a:spcAft>
        <a:spcPct val="0"/>
      </a:spcAft>
      <a:defRPr sz="9600" kern="1200">
        <a:solidFill>
          <a:schemeClr val="tx1"/>
        </a:solidFill>
        <a:latin typeface="Arial" charset="0"/>
        <a:ea typeface="+mn-ea"/>
        <a:cs typeface="+mn-cs"/>
      </a:defRPr>
    </a:lvl4pPr>
    <a:lvl5pPr marL="1828800" algn="ctr" rtl="0" fontAlgn="base">
      <a:spcBef>
        <a:spcPct val="0"/>
      </a:spcBef>
      <a:spcAft>
        <a:spcPct val="0"/>
      </a:spcAft>
      <a:defRPr sz="9600" kern="1200">
        <a:solidFill>
          <a:schemeClr val="tx1"/>
        </a:solidFill>
        <a:latin typeface="Arial" charset="0"/>
        <a:ea typeface="+mn-ea"/>
        <a:cs typeface="+mn-cs"/>
      </a:defRPr>
    </a:lvl5pPr>
    <a:lvl6pPr marL="2286000" algn="l" defTabSz="914400" rtl="0" eaLnBrk="1" latinLnBrk="0" hangingPunct="1">
      <a:defRPr sz="9600" kern="1200">
        <a:solidFill>
          <a:schemeClr val="tx1"/>
        </a:solidFill>
        <a:latin typeface="Arial" charset="0"/>
        <a:ea typeface="+mn-ea"/>
        <a:cs typeface="+mn-cs"/>
      </a:defRPr>
    </a:lvl6pPr>
    <a:lvl7pPr marL="2743200" algn="l" defTabSz="914400" rtl="0" eaLnBrk="1" latinLnBrk="0" hangingPunct="1">
      <a:defRPr sz="9600" kern="1200">
        <a:solidFill>
          <a:schemeClr val="tx1"/>
        </a:solidFill>
        <a:latin typeface="Arial" charset="0"/>
        <a:ea typeface="+mn-ea"/>
        <a:cs typeface="+mn-cs"/>
      </a:defRPr>
    </a:lvl7pPr>
    <a:lvl8pPr marL="3200400" algn="l" defTabSz="914400" rtl="0" eaLnBrk="1" latinLnBrk="0" hangingPunct="1">
      <a:defRPr sz="9600" kern="1200">
        <a:solidFill>
          <a:schemeClr val="tx1"/>
        </a:solidFill>
        <a:latin typeface="Arial" charset="0"/>
        <a:ea typeface="+mn-ea"/>
        <a:cs typeface="+mn-cs"/>
      </a:defRPr>
    </a:lvl8pPr>
    <a:lvl9pPr marL="3657600" algn="l" defTabSz="914400" rtl="0" eaLnBrk="1" latinLnBrk="0" hangingPunct="1">
      <a:defRPr sz="9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5195" userDrawn="1">
          <p15:clr>
            <a:srgbClr val="A4A3A4"/>
          </p15:clr>
        </p15:guide>
        <p15:guide id="2" orient="horz" pos="22425">
          <p15:clr>
            <a:srgbClr val="A4A3A4"/>
          </p15:clr>
        </p15:guide>
        <p15:guide id="3" orient="horz" pos="2349">
          <p15:clr>
            <a:srgbClr val="A4A3A4"/>
          </p15:clr>
        </p15:guide>
        <p15:guide id="4" pos="1587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3A8BE"/>
    <a:srgbClr val="C0C0C0"/>
    <a:srgbClr val="0046D2"/>
    <a:srgbClr val="FF0000"/>
    <a:srgbClr val="698ED9"/>
    <a:srgbClr val="A7C4FF"/>
    <a:srgbClr val="003064"/>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484" autoAdjust="0"/>
  </p:normalViewPr>
  <p:slideViewPr>
    <p:cSldViewPr snapToGrid="0" showGuides="1">
      <p:cViewPr varScale="1">
        <p:scale>
          <a:sx n="11" d="100"/>
          <a:sy n="11" d="100"/>
        </p:scale>
        <p:origin x="1548" y="132"/>
      </p:cViewPr>
      <p:guideLst>
        <p:guide orient="horz" pos="5195"/>
        <p:guide orient="horz" pos="22425"/>
        <p:guide orient="horz" pos="2349"/>
        <p:guide pos="1587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09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ltLang="en-US"/>
          </a:p>
        </p:txBody>
      </p:sp>
      <p:sp>
        <p:nvSpPr>
          <p:cNvPr id="3075" name="Rectangle 3"/>
          <p:cNvSpPr>
            <a:spLocks noGrp="1" noChangeArrowheads="1"/>
          </p:cNvSpPr>
          <p:nvPr>
            <p:ph type="dt" idx="1"/>
          </p:nvPr>
        </p:nvSpPr>
        <p:spPr bwMode="auto">
          <a:xfrm>
            <a:off x="3803650" y="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en-US"/>
          </a:p>
        </p:txBody>
      </p:sp>
      <p:sp>
        <p:nvSpPr>
          <p:cNvPr id="3076" name="Rectangle 4"/>
          <p:cNvSpPr>
            <a:spLocks noGrp="1" noRot="1" noChangeAspect="1" noChangeArrowheads="1" noTextEdit="1"/>
          </p:cNvSpPr>
          <p:nvPr>
            <p:ph type="sldImg" idx="2"/>
          </p:nvPr>
        </p:nvSpPr>
        <p:spPr bwMode="auto">
          <a:xfrm>
            <a:off x="931863" y="692150"/>
            <a:ext cx="4852987" cy="346551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lt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18F64AA5-5A0D-456F-8AB4-ECE9208990E0}" type="slidenum">
              <a:rPr lang="en-US" altLang="en-US"/>
              <a:pPr>
                <a:defRPr/>
              </a:pPr>
              <a:t>‹#›</a:t>
            </a:fld>
            <a:endParaRPr lang="en-US" altLang="en-US"/>
          </a:p>
        </p:txBody>
      </p:sp>
    </p:spTree>
    <p:extLst>
      <p:ext uri="{BB962C8B-B14F-4D97-AF65-F5344CB8AC3E}">
        <p14:creationId xmlns:p14="http://schemas.microsoft.com/office/powerpoint/2010/main" val="29880766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fld id="{2D2DCC4E-AF26-4184-ACB8-3F61D0E86D2A}" type="slidenum">
              <a:rPr lang="en-US" altLang="en-US" sz="1200"/>
              <a:pPr eaLnBrk="1" hangingPunct="1"/>
              <a:t>1</a:t>
            </a:fld>
            <a:endParaRPr lang="en-US" altLang="en-US" sz="1200"/>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5119227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fld id="{2D2DCC4E-AF26-4184-ACB8-3F61D0E86D2A}" type="slidenum">
              <a:rPr lang="en-US" altLang="en-US" sz="1200"/>
              <a:pPr eaLnBrk="1" hangingPunct="1"/>
              <a:t>2</a:t>
            </a:fld>
            <a:endParaRPr lang="en-US" altLang="en-US" sz="1200"/>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7583174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3779838" y="11183938"/>
            <a:ext cx="42841862" cy="7715250"/>
          </a:xfrm>
          <a:prstGeom prst="rect">
            <a:avLst/>
          </a:prstGeom>
        </p:spPr>
        <p:txBody>
          <a:bodyPr/>
          <a:lstStyle/>
          <a:p>
            <a:r>
              <a:rPr lang="ar-SA"/>
              <a:t>انقر لتحرير نمط عنوان الشكل الرئيسي</a:t>
            </a:r>
            <a:endParaRPr lang="en-US"/>
          </a:p>
        </p:txBody>
      </p:sp>
      <p:sp>
        <p:nvSpPr>
          <p:cNvPr id="3" name="Subtitle 2"/>
          <p:cNvSpPr>
            <a:spLocks noGrp="1"/>
          </p:cNvSpPr>
          <p:nvPr>
            <p:ph type="subTitle" idx="1"/>
          </p:nvPr>
        </p:nvSpPr>
        <p:spPr>
          <a:xfrm>
            <a:off x="7559675" y="20399375"/>
            <a:ext cx="35282188" cy="920115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ar-SA"/>
              <a:t>انقر لتحرير نمط العنوان الفرعي للشكل الرئيسي</a:t>
            </a:r>
            <a:endParaRPr lang="en-US"/>
          </a:p>
        </p:txBody>
      </p:sp>
    </p:spTree>
    <p:extLst>
      <p:ext uri="{BB962C8B-B14F-4D97-AF65-F5344CB8AC3E}">
        <p14:creationId xmlns:p14="http://schemas.microsoft.com/office/powerpoint/2010/main" val="1397862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a:xfrm>
            <a:off x="2519363" y="1441450"/>
            <a:ext cx="45362812" cy="6000750"/>
          </a:xfrm>
          <a:prstGeom prst="rect">
            <a:avLst/>
          </a:prstGeom>
        </p:spPr>
        <p:txBody>
          <a:bodyPr/>
          <a:lstStyle/>
          <a:p>
            <a:r>
              <a:rPr lang="ar-SA"/>
              <a:t>انقر لتحرير نمط عنوان الشكل الرئيسي</a:t>
            </a:r>
            <a:endParaRPr lang="en-US"/>
          </a:p>
        </p:txBody>
      </p:sp>
      <p:sp>
        <p:nvSpPr>
          <p:cNvPr id="3" name="Vertical Text Placeholder 2"/>
          <p:cNvSpPr>
            <a:spLocks noGrp="1"/>
          </p:cNvSpPr>
          <p:nvPr>
            <p:ph type="body" orient="vert" idx="1"/>
          </p:nvPr>
        </p:nvSpPr>
        <p:spPr>
          <a:xfrm>
            <a:off x="2519363" y="8399463"/>
            <a:ext cx="45362812" cy="23758525"/>
          </a:xfrm>
          <a:prstGeom prst="rect">
            <a:avLst/>
          </a:prstGeo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Tree>
    <p:extLst>
      <p:ext uri="{BB962C8B-B14F-4D97-AF65-F5344CB8AC3E}">
        <p14:creationId xmlns:p14="http://schemas.microsoft.com/office/powerpoint/2010/main" val="31700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542663" y="1441450"/>
            <a:ext cx="11339512" cy="30716538"/>
          </a:xfrm>
          <a:prstGeom prst="rect">
            <a:avLst/>
          </a:prstGeom>
        </p:spPr>
        <p:txBody>
          <a:bodyPr vert="eaVert"/>
          <a:lstStyle/>
          <a:p>
            <a:r>
              <a:rPr lang="ar-SA"/>
              <a:t>انقر لتحرير نمط عنوان الشكل الرئيسي</a:t>
            </a:r>
            <a:endParaRPr lang="en-US"/>
          </a:p>
        </p:txBody>
      </p:sp>
      <p:sp>
        <p:nvSpPr>
          <p:cNvPr id="3" name="Vertical Text Placeholder 2"/>
          <p:cNvSpPr>
            <a:spLocks noGrp="1"/>
          </p:cNvSpPr>
          <p:nvPr>
            <p:ph type="body" orient="vert" idx="1"/>
          </p:nvPr>
        </p:nvSpPr>
        <p:spPr>
          <a:xfrm>
            <a:off x="2519363" y="1441450"/>
            <a:ext cx="33870900" cy="30716538"/>
          </a:xfrm>
          <a:prstGeom prst="rect">
            <a:avLst/>
          </a:prstGeo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Tree>
    <p:extLst>
      <p:ext uri="{BB962C8B-B14F-4D97-AF65-F5344CB8AC3E}">
        <p14:creationId xmlns:p14="http://schemas.microsoft.com/office/powerpoint/2010/main" val="15449714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a:xfrm>
            <a:off x="2519363" y="1441450"/>
            <a:ext cx="45362812" cy="6000750"/>
          </a:xfrm>
          <a:prstGeom prst="rect">
            <a:avLst/>
          </a:prstGeom>
        </p:spPr>
        <p:txBody>
          <a:bodyPr/>
          <a:lstStyle/>
          <a:p>
            <a:r>
              <a:rPr lang="ar-SA"/>
              <a:t>انقر لتحرير نمط عنوان الشكل الرئيسي</a:t>
            </a:r>
            <a:endParaRPr lang="en-US"/>
          </a:p>
        </p:txBody>
      </p:sp>
      <p:sp>
        <p:nvSpPr>
          <p:cNvPr id="3" name="Content Placeholder 2"/>
          <p:cNvSpPr>
            <a:spLocks noGrp="1"/>
          </p:cNvSpPr>
          <p:nvPr>
            <p:ph idx="1"/>
          </p:nvPr>
        </p:nvSpPr>
        <p:spPr>
          <a:xfrm>
            <a:off x="2519363" y="8399463"/>
            <a:ext cx="45362812" cy="23758525"/>
          </a:xfrm>
          <a:prstGeom prst="rect">
            <a:avLst/>
          </a:prstGeo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Tree>
    <p:extLst>
      <p:ext uri="{BB962C8B-B14F-4D97-AF65-F5344CB8AC3E}">
        <p14:creationId xmlns:p14="http://schemas.microsoft.com/office/powerpoint/2010/main" val="3387246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3981450" y="23133050"/>
            <a:ext cx="42841863" cy="7150100"/>
          </a:xfrm>
          <a:prstGeom prst="rect">
            <a:avLst/>
          </a:prstGeom>
        </p:spPr>
        <p:txBody>
          <a:bodyPr anchor="t"/>
          <a:lstStyle>
            <a:lvl1pPr algn="l">
              <a:defRPr sz="4000" b="1" cap="all"/>
            </a:lvl1pPr>
          </a:lstStyle>
          <a:p>
            <a:r>
              <a:rPr lang="ar-SA"/>
              <a:t>انقر لتحرير نمط عنوان الشكل الرئيسي</a:t>
            </a:r>
            <a:endParaRPr lang="en-US"/>
          </a:p>
        </p:txBody>
      </p:sp>
      <p:sp>
        <p:nvSpPr>
          <p:cNvPr id="3" name="Text Placeholder 2"/>
          <p:cNvSpPr>
            <a:spLocks noGrp="1"/>
          </p:cNvSpPr>
          <p:nvPr>
            <p:ph type="body" idx="1"/>
          </p:nvPr>
        </p:nvSpPr>
        <p:spPr>
          <a:xfrm>
            <a:off x="3981450" y="15257463"/>
            <a:ext cx="42841863" cy="78755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ar-SA"/>
              <a:t>انقر لتحرير أنماط نص الشكل الرئيسي</a:t>
            </a:r>
          </a:p>
        </p:txBody>
      </p:sp>
    </p:spTree>
    <p:extLst>
      <p:ext uri="{BB962C8B-B14F-4D97-AF65-F5344CB8AC3E}">
        <p14:creationId xmlns:p14="http://schemas.microsoft.com/office/powerpoint/2010/main" val="24559952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Title 1"/>
          <p:cNvSpPr>
            <a:spLocks noGrp="1"/>
          </p:cNvSpPr>
          <p:nvPr>
            <p:ph type="title"/>
          </p:nvPr>
        </p:nvSpPr>
        <p:spPr>
          <a:xfrm>
            <a:off x="2519363" y="1441450"/>
            <a:ext cx="45362812" cy="6000750"/>
          </a:xfrm>
          <a:prstGeom prst="rect">
            <a:avLst/>
          </a:prstGeom>
        </p:spPr>
        <p:txBody>
          <a:bodyPr/>
          <a:lstStyle/>
          <a:p>
            <a:r>
              <a:rPr lang="ar-SA"/>
              <a:t>انقر لتحرير نمط عنوان الشكل الرئيسي</a:t>
            </a:r>
            <a:endParaRPr lang="en-US"/>
          </a:p>
        </p:txBody>
      </p:sp>
      <p:sp>
        <p:nvSpPr>
          <p:cNvPr id="3" name="Content Placeholder 2"/>
          <p:cNvSpPr>
            <a:spLocks noGrp="1"/>
          </p:cNvSpPr>
          <p:nvPr>
            <p:ph sz="half" idx="1"/>
          </p:nvPr>
        </p:nvSpPr>
        <p:spPr>
          <a:xfrm>
            <a:off x="2519363" y="8399463"/>
            <a:ext cx="22604412" cy="237585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Content Placeholder 3"/>
          <p:cNvSpPr>
            <a:spLocks noGrp="1"/>
          </p:cNvSpPr>
          <p:nvPr>
            <p:ph sz="half" idx="2"/>
          </p:nvPr>
        </p:nvSpPr>
        <p:spPr>
          <a:xfrm>
            <a:off x="25276175" y="8399463"/>
            <a:ext cx="22606000" cy="237585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Tree>
    <p:extLst>
      <p:ext uri="{BB962C8B-B14F-4D97-AF65-F5344CB8AC3E}">
        <p14:creationId xmlns:p14="http://schemas.microsoft.com/office/powerpoint/2010/main" val="2478666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2519363" y="1441450"/>
            <a:ext cx="45362812" cy="6000750"/>
          </a:xfrm>
          <a:prstGeom prst="rect">
            <a:avLst/>
          </a:prstGeom>
        </p:spPr>
        <p:txBody>
          <a:bodyPr/>
          <a:lstStyle>
            <a:lvl1pPr>
              <a:defRPr/>
            </a:lvl1pPr>
          </a:lstStyle>
          <a:p>
            <a:r>
              <a:rPr lang="ar-SA"/>
              <a:t>انقر لتحرير نمط عنوان الشكل الرئيسي</a:t>
            </a:r>
            <a:endParaRPr lang="en-US"/>
          </a:p>
        </p:txBody>
      </p:sp>
      <p:sp>
        <p:nvSpPr>
          <p:cNvPr id="3" name="Text Placeholder 2"/>
          <p:cNvSpPr>
            <a:spLocks noGrp="1"/>
          </p:cNvSpPr>
          <p:nvPr>
            <p:ph type="body" idx="1"/>
          </p:nvPr>
        </p:nvSpPr>
        <p:spPr>
          <a:xfrm>
            <a:off x="2519363" y="8058150"/>
            <a:ext cx="22269450" cy="33591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Content Placeholder 3"/>
          <p:cNvSpPr>
            <a:spLocks noGrp="1"/>
          </p:cNvSpPr>
          <p:nvPr>
            <p:ph sz="half" idx="2"/>
          </p:nvPr>
        </p:nvSpPr>
        <p:spPr>
          <a:xfrm>
            <a:off x="2519363" y="11417300"/>
            <a:ext cx="22269450" cy="207406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Text Placeholder 4"/>
          <p:cNvSpPr>
            <a:spLocks noGrp="1"/>
          </p:cNvSpPr>
          <p:nvPr>
            <p:ph type="body" sz="quarter" idx="3"/>
          </p:nvPr>
        </p:nvSpPr>
        <p:spPr>
          <a:xfrm>
            <a:off x="25603200" y="8058150"/>
            <a:ext cx="22278975" cy="3359150"/>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Content Placeholder 5"/>
          <p:cNvSpPr>
            <a:spLocks noGrp="1"/>
          </p:cNvSpPr>
          <p:nvPr>
            <p:ph sz="quarter" idx="4"/>
          </p:nvPr>
        </p:nvSpPr>
        <p:spPr>
          <a:xfrm>
            <a:off x="25603200" y="11417300"/>
            <a:ext cx="22278975" cy="207406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Tree>
    <p:extLst>
      <p:ext uri="{BB962C8B-B14F-4D97-AF65-F5344CB8AC3E}">
        <p14:creationId xmlns:p14="http://schemas.microsoft.com/office/powerpoint/2010/main" val="3288378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2519363" y="1441450"/>
            <a:ext cx="45362812" cy="6000750"/>
          </a:xfrm>
          <a:prstGeom prst="rect">
            <a:avLst/>
          </a:prstGeom>
        </p:spPr>
        <p:txBody>
          <a:bodyPr/>
          <a:lstStyle/>
          <a:p>
            <a:r>
              <a:rPr lang="ar-SA"/>
              <a:t>انقر لتحرير نمط عنوان الشكل الرئيسي</a:t>
            </a:r>
            <a:endParaRPr lang="en-US"/>
          </a:p>
        </p:txBody>
      </p:sp>
    </p:spTree>
    <p:extLst>
      <p:ext uri="{BB962C8B-B14F-4D97-AF65-F5344CB8AC3E}">
        <p14:creationId xmlns:p14="http://schemas.microsoft.com/office/powerpoint/2010/main" val="422684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Tree>
    <p:extLst>
      <p:ext uri="{BB962C8B-B14F-4D97-AF65-F5344CB8AC3E}">
        <p14:creationId xmlns:p14="http://schemas.microsoft.com/office/powerpoint/2010/main" val="32627822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19363" y="1433513"/>
            <a:ext cx="16583025" cy="6099175"/>
          </a:xfrm>
          <a:prstGeom prst="rect">
            <a:avLst/>
          </a:prstGeom>
        </p:spPr>
        <p:txBody>
          <a:bodyPr anchor="b"/>
          <a:lstStyle>
            <a:lvl1pPr algn="l">
              <a:defRPr sz="2000" b="1"/>
            </a:lvl1pPr>
          </a:lstStyle>
          <a:p>
            <a:r>
              <a:rPr lang="ar-SA"/>
              <a:t>انقر لتحرير نمط عنوان الشكل الرئيسي</a:t>
            </a:r>
            <a:endParaRPr lang="en-US"/>
          </a:p>
        </p:txBody>
      </p:sp>
      <p:sp>
        <p:nvSpPr>
          <p:cNvPr id="3" name="Content Placeholder 2"/>
          <p:cNvSpPr>
            <a:spLocks noGrp="1"/>
          </p:cNvSpPr>
          <p:nvPr>
            <p:ph idx="1"/>
          </p:nvPr>
        </p:nvSpPr>
        <p:spPr>
          <a:xfrm>
            <a:off x="19705638" y="1433513"/>
            <a:ext cx="28176537" cy="3072447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Text Placeholder 3"/>
          <p:cNvSpPr>
            <a:spLocks noGrp="1"/>
          </p:cNvSpPr>
          <p:nvPr>
            <p:ph type="body" sz="half" idx="2"/>
          </p:nvPr>
        </p:nvSpPr>
        <p:spPr>
          <a:xfrm>
            <a:off x="2519363" y="7532688"/>
            <a:ext cx="16583025" cy="246253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Tree>
    <p:extLst>
      <p:ext uri="{BB962C8B-B14F-4D97-AF65-F5344CB8AC3E}">
        <p14:creationId xmlns:p14="http://schemas.microsoft.com/office/powerpoint/2010/main" val="3094088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9879013" y="25199975"/>
            <a:ext cx="30240287" cy="2974975"/>
          </a:xfrm>
          <a:prstGeom prst="rect">
            <a:avLst/>
          </a:prstGeom>
        </p:spPr>
        <p:txBody>
          <a:bodyPr anchor="b"/>
          <a:lstStyle>
            <a:lvl1pPr algn="l">
              <a:defRPr sz="2000" b="1"/>
            </a:lvl1pPr>
          </a:lstStyle>
          <a:p>
            <a:r>
              <a:rPr lang="ar-SA"/>
              <a:t>انقر لتحرير نمط عنوان الشكل الرئيسي</a:t>
            </a:r>
            <a:endParaRPr lang="en-US"/>
          </a:p>
        </p:txBody>
      </p:sp>
      <p:sp>
        <p:nvSpPr>
          <p:cNvPr id="3" name="Picture Placeholder 2"/>
          <p:cNvSpPr>
            <a:spLocks noGrp="1"/>
          </p:cNvSpPr>
          <p:nvPr>
            <p:ph type="pic" idx="1"/>
          </p:nvPr>
        </p:nvSpPr>
        <p:spPr>
          <a:xfrm>
            <a:off x="9879013" y="3216275"/>
            <a:ext cx="30240287" cy="215995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ar-SA" noProof="0"/>
              <a:t>انقر فوق الأيقونة لإضافة صورة</a:t>
            </a:r>
            <a:endParaRPr lang="en-US" noProof="0"/>
          </a:p>
        </p:txBody>
      </p:sp>
      <p:sp>
        <p:nvSpPr>
          <p:cNvPr id="4" name="Text Placeholder 3"/>
          <p:cNvSpPr>
            <a:spLocks noGrp="1"/>
          </p:cNvSpPr>
          <p:nvPr>
            <p:ph type="body" sz="half" idx="2"/>
          </p:nvPr>
        </p:nvSpPr>
        <p:spPr>
          <a:xfrm>
            <a:off x="9879013" y="28174950"/>
            <a:ext cx="30240287" cy="4224338"/>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Tree>
    <p:extLst>
      <p:ext uri="{BB962C8B-B14F-4D97-AF65-F5344CB8AC3E}">
        <p14:creationId xmlns:p14="http://schemas.microsoft.com/office/powerpoint/2010/main" val="386934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938713" rtl="1" eaLnBrk="1" fontAlgn="base" hangingPunct="1">
        <a:spcBef>
          <a:spcPct val="0"/>
        </a:spcBef>
        <a:spcAft>
          <a:spcPct val="0"/>
        </a:spcAft>
        <a:defRPr sz="23700">
          <a:solidFill>
            <a:schemeClr val="tx2"/>
          </a:solidFill>
          <a:latin typeface="+mj-lt"/>
          <a:ea typeface="+mj-ea"/>
          <a:cs typeface="+mj-cs"/>
        </a:defRPr>
      </a:lvl1pPr>
      <a:lvl2pPr algn="ctr" defTabSz="4938713" rtl="1" eaLnBrk="1" fontAlgn="base" hangingPunct="1">
        <a:spcBef>
          <a:spcPct val="0"/>
        </a:spcBef>
        <a:spcAft>
          <a:spcPct val="0"/>
        </a:spcAft>
        <a:defRPr sz="23700">
          <a:solidFill>
            <a:schemeClr val="tx2"/>
          </a:solidFill>
          <a:latin typeface="Arial" charset="0"/>
        </a:defRPr>
      </a:lvl2pPr>
      <a:lvl3pPr algn="ctr" defTabSz="4938713" rtl="1" eaLnBrk="1" fontAlgn="base" hangingPunct="1">
        <a:spcBef>
          <a:spcPct val="0"/>
        </a:spcBef>
        <a:spcAft>
          <a:spcPct val="0"/>
        </a:spcAft>
        <a:defRPr sz="23700">
          <a:solidFill>
            <a:schemeClr val="tx2"/>
          </a:solidFill>
          <a:latin typeface="Arial" charset="0"/>
        </a:defRPr>
      </a:lvl3pPr>
      <a:lvl4pPr algn="ctr" defTabSz="4938713" rtl="1" eaLnBrk="1" fontAlgn="base" hangingPunct="1">
        <a:spcBef>
          <a:spcPct val="0"/>
        </a:spcBef>
        <a:spcAft>
          <a:spcPct val="0"/>
        </a:spcAft>
        <a:defRPr sz="23700">
          <a:solidFill>
            <a:schemeClr val="tx2"/>
          </a:solidFill>
          <a:latin typeface="Arial" charset="0"/>
        </a:defRPr>
      </a:lvl4pPr>
      <a:lvl5pPr algn="ctr" defTabSz="4938713" rtl="1" eaLnBrk="1" fontAlgn="base" hangingPunct="1">
        <a:spcBef>
          <a:spcPct val="0"/>
        </a:spcBef>
        <a:spcAft>
          <a:spcPct val="0"/>
        </a:spcAft>
        <a:defRPr sz="23700">
          <a:solidFill>
            <a:schemeClr val="tx2"/>
          </a:solidFill>
          <a:latin typeface="Arial" charset="0"/>
        </a:defRPr>
      </a:lvl5pPr>
      <a:lvl6pPr marL="457200" algn="ctr" defTabSz="4938713" rtl="1" eaLnBrk="1" fontAlgn="base" hangingPunct="1">
        <a:spcBef>
          <a:spcPct val="0"/>
        </a:spcBef>
        <a:spcAft>
          <a:spcPct val="0"/>
        </a:spcAft>
        <a:defRPr sz="23700">
          <a:solidFill>
            <a:schemeClr val="tx2"/>
          </a:solidFill>
          <a:latin typeface="Arial" charset="0"/>
        </a:defRPr>
      </a:lvl6pPr>
      <a:lvl7pPr marL="914400" algn="ctr" defTabSz="4938713" rtl="1" eaLnBrk="1" fontAlgn="base" hangingPunct="1">
        <a:spcBef>
          <a:spcPct val="0"/>
        </a:spcBef>
        <a:spcAft>
          <a:spcPct val="0"/>
        </a:spcAft>
        <a:defRPr sz="23700">
          <a:solidFill>
            <a:schemeClr val="tx2"/>
          </a:solidFill>
          <a:latin typeface="Arial" charset="0"/>
        </a:defRPr>
      </a:lvl7pPr>
      <a:lvl8pPr marL="1371600" algn="ctr" defTabSz="4938713" rtl="1" eaLnBrk="1" fontAlgn="base" hangingPunct="1">
        <a:spcBef>
          <a:spcPct val="0"/>
        </a:spcBef>
        <a:spcAft>
          <a:spcPct val="0"/>
        </a:spcAft>
        <a:defRPr sz="23700">
          <a:solidFill>
            <a:schemeClr val="tx2"/>
          </a:solidFill>
          <a:latin typeface="Arial" charset="0"/>
        </a:defRPr>
      </a:lvl8pPr>
      <a:lvl9pPr marL="1828800" algn="ctr" defTabSz="4938713" rtl="1" eaLnBrk="1" fontAlgn="base" hangingPunct="1">
        <a:spcBef>
          <a:spcPct val="0"/>
        </a:spcBef>
        <a:spcAft>
          <a:spcPct val="0"/>
        </a:spcAft>
        <a:defRPr sz="23700">
          <a:solidFill>
            <a:schemeClr val="tx2"/>
          </a:solidFill>
          <a:latin typeface="Arial" charset="0"/>
        </a:defRPr>
      </a:lvl9pPr>
    </p:titleStyle>
    <p:bodyStyle>
      <a:lvl1pPr marL="1852613" indent="-1852613" algn="r" defTabSz="4938713" rtl="1" eaLnBrk="1" fontAlgn="base" hangingPunct="1">
        <a:spcBef>
          <a:spcPct val="20000"/>
        </a:spcBef>
        <a:spcAft>
          <a:spcPct val="0"/>
        </a:spcAft>
        <a:buChar char="•"/>
        <a:defRPr sz="17200">
          <a:solidFill>
            <a:schemeClr val="tx1"/>
          </a:solidFill>
          <a:latin typeface="+mn-lt"/>
          <a:ea typeface="+mn-ea"/>
          <a:cs typeface="+mn-cs"/>
        </a:defRPr>
      </a:lvl1pPr>
      <a:lvl2pPr marL="4011613" indent="-1544638" algn="r" defTabSz="4938713" rtl="1" eaLnBrk="1" fontAlgn="base" hangingPunct="1">
        <a:spcBef>
          <a:spcPct val="20000"/>
        </a:spcBef>
        <a:spcAft>
          <a:spcPct val="0"/>
        </a:spcAft>
        <a:buChar char="–"/>
        <a:defRPr sz="15000">
          <a:solidFill>
            <a:schemeClr val="tx1"/>
          </a:solidFill>
          <a:latin typeface="+mn-lt"/>
        </a:defRPr>
      </a:lvl2pPr>
      <a:lvl3pPr marL="6170613" indent="-1231900" algn="r" defTabSz="4938713" rtl="1" eaLnBrk="1" fontAlgn="base" hangingPunct="1">
        <a:spcBef>
          <a:spcPct val="20000"/>
        </a:spcBef>
        <a:spcAft>
          <a:spcPct val="0"/>
        </a:spcAft>
        <a:buChar char="•"/>
        <a:defRPr sz="13000">
          <a:solidFill>
            <a:schemeClr val="tx1"/>
          </a:solidFill>
          <a:latin typeface="+mn-lt"/>
        </a:defRPr>
      </a:lvl3pPr>
      <a:lvl4pPr marL="8637588" indent="-1231900" algn="r" defTabSz="4938713" rtl="1" eaLnBrk="1" fontAlgn="base" hangingPunct="1">
        <a:spcBef>
          <a:spcPct val="20000"/>
        </a:spcBef>
        <a:spcAft>
          <a:spcPct val="0"/>
        </a:spcAft>
        <a:buChar char="–"/>
        <a:defRPr sz="10700">
          <a:solidFill>
            <a:schemeClr val="tx1"/>
          </a:solidFill>
          <a:latin typeface="+mn-lt"/>
        </a:defRPr>
      </a:lvl4pPr>
      <a:lvl5pPr marL="11109325" indent="-1235075" algn="r" defTabSz="4938713" rtl="1" eaLnBrk="1" fontAlgn="base" hangingPunct="1">
        <a:spcBef>
          <a:spcPct val="20000"/>
        </a:spcBef>
        <a:spcAft>
          <a:spcPct val="0"/>
        </a:spcAft>
        <a:buChar char="»"/>
        <a:defRPr sz="10700">
          <a:solidFill>
            <a:schemeClr val="tx1"/>
          </a:solidFill>
          <a:latin typeface="+mn-lt"/>
        </a:defRPr>
      </a:lvl5pPr>
      <a:lvl6pPr marL="11566525" indent="-1235075" algn="r" defTabSz="4938713" rtl="1" eaLnBrk="1" fontAlgn="base" hangingPunct="1">
        <a:spcBef>
          <a:spcPct val="20000"/>
        </a:spcBef>
        <a:spcAft>
          <a:spcPct val="0"/>
        </a:spcAft>
        <a:buChar char="»"/>
        <a:defRPr sz="10700">
          <a:solidFill>
            <a:schemeClr val="tx1"/>
          </a:solidFill>
          <a:latin typeface="+mn-lt"/>
        </a:defRPr>
      </a:lvl6pPr>
      <a:lvl7pPr marL="12023725" indent="-1235075" algn="r" defTabSz="4938713" rtl="1" eaLnBrk="1" fontAlgn="base" hangingPunct="1">
        <a:spcBef>
          <a:spcPct val="20000"/>
        </a:spcBef>
        <a:spcAft>
          <a:spcPct val="0"/>
        </a:spcAft>
        <a:buChar char="»"/>
        <a:defRPr sz="10700">
          <a:solidFill>
            <a:schemeClr val="tx1"/>
          </a:solidFill>
          <a:latin typeface="+mn-lt"/>
        </a:defRPr>
      </a:lvl7pPr>
      <a:lvl8pPr marL="12480925" indent="-1235075" algn="r" defTabSz="4938713" rtl="1" eaLnBrk="1" fontAlgn="base" hangingPunct="1">
        <a:spcBef>
          <a:spcPct val="20000"/>
        </a:spcBef>
        <a:spcAft>
          <a:spcPct val="0"/>
        </a:spcAft>
        <a:buChar char="»"/>
        <a:defRPr sz="10700">
          <a:solidFill>
            <a:schemeClr val="tx1"/>
          </a:solidFill>
          <a:latin typeface="+mn-lt"/>
        </a:defRPr>
      </a:lvl8pPr>
      <a:lvl9pPr marL="12938125" indent="-1235075" algn="r" defTabSz="4938713" rtl="1" eaLnBrk="1" fontAlgn="base" hangingPunct="1">
        <a:spcBef>
          <a:spcPct val="20000"/>
        </a:spcBef>
        <a:spcAft>
          <a:spcPct val="0"/>
        </a:spcAft>
        <a:buChar char="»"/>
        <a:defRPr sz="10700">
          <a:solidFill>
            <a:schemeClr val="tx1"/>
          </a:solidFill>
          <a:latin typeface="+mn-lt"/>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AutoShape 30"/>
          <p:cNvSpPr>
            <a:spLocks noChangeArrowheads="1"/>
          </p:cNvSpPr>
          <p:nvPr/>
        </p:nvSpPr>
        <p:spPr bwMode="auto">
          <a:xfrm>
            <a:off x="37719753" y="30777598"/>
            <a:ext cx="11934702" cy="4285726"/>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a:p>
        </p:txBody>
      </p:sp>
      <p:sp>
        <p:nvSpPr>
          <p:cNvPr id="2051" name="AutoShape 29"/>
          <p:cNvSpPr>
            <a:spLocks noChangeArrowheads="1"/>
          </p:cNvSpPr>
          <p:nvPr/>
        </p:nvSpPr>
        <p:spPr bwMode="auto">
          <a:xfrm>
            <a:off x="12909974" y="7178675"/>
            <a:ext cx="11899900" cy="28247451"/>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dirty="0"/>
          </a:p>
        </p:txBody>
      </p:sp>
      <p:sp>
        <p:nvSpPr>
          <p:cNvPr id="2052" name="AutoShape 31"/>
          <p:cNvSpPr>
            <a:spLocks noChangeArrowheads="1"/>
          </p:cNvSpPr>
          <p:nvPr/>
        </p:nvSpPr>
        <p:spPr bwMode="auto">
          <a:xfrm>
            <a:off x="25388491" y="7008289"/>
            <a:ext cx="11899900" cy="28417837"/>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dirty="0"/>
          </a:p>
        </p:txBody>
      </p:sp>
      <p:sp>
        <p:nvSpPr>
          <p:cNvPr id="2057" name="AutoShape 13"/>
          <p:cNvSpPr>
            <a:spLocks noChangeArrowheads="1"/>
          </p:cNvSpPr>
          <p:nvPr/>
        </p:nvSpPr>
        <p:spPr bwMode="auto">
          <a:xfrm>
            <a:off x="787400" y="1199407"/>
            <a:ext cx="48826738" cy="5103432"/>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849" tIns="51425" rIns="102849" bIns="51425" anchor="ct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endParaRPr lang="en-US" altLang="en-US">
              <a:solidFill>
                <a:schemeClr val="bg1"/>
              </a:solidFill>
            </a:endParaRPr>
          </a:p>
        </p:txBody>
      </p:sp>
      <p:sp>
        <p:nvSpPr>
          <p:cNvPr id="2058" name="Text Box 14"/>
          <p:cNvSpPr txBox="1">
            <a:spLocks noChangeArrowheads="1"/>
          </p:cNvSpPr>
          <p:nvPr/>
        </p:nvSpPr>
        <p:spPr bwMode="auto">
          <a:xfrm>
            <a:off x="1400175" y="1317625"/>
            <a:ext cx="46988413" cy="6538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algn="ctr" rtl="1">
              <a:lnSpc>
                <a:spcPct val="107000"/>
              </a:lnSpc>
              <a:spcAft>
                <a:spcPts val="800"/>
              </a:spcAft>
              <a:tabLst>
                <a:tab pos="1649095" algn="l"/>
              </a:tabLst>
            </a:pPr>
            <a:r>
              <a:rPr lang="ar-SA" sz="8800" b="1" dirty="0">
                <a:effectLst/>
                <a:latin typeface="Calibri" panose="020F0502020204030204" pitchFamily="34" charset="0"/>
                <a:ea typeface="Calibri" panose="020F0502020204030204" pitchFamily="34" charset="0"/>
                <a:cs typeface="Arial" panose="020B0604020202020204" pitchFamily="34" charset="0"/>
              </a:rPr>
              <a:t>تأثير المجال الكهربائي على التربة</a:t>
            </a:r>
            <a:endParaRPr lang="en-US" sz="4800" dirty="0">
              <a:effectLst/>
              <a:latin typeface="Calibri" panose="020F0502020204030204" pitchFamily="34" charset="0"/>
              <a:ea typeface="Calibri" panose="020F0502020204030204" pitchFamily="34" charset="0"/>
              <a:cs typeface="Arial" panose="020B0604020202020204" pitchFamily="34" charset="0"/>
            </a:endParaRPr>
          </a:p>
          <a:p>
            <a:pPr algn="ctr" rtl="1">
              <a:lnSpc>
                <a:spcPct val="107000"/>
              </a:lnSpc>
              <a:spcAft>
                <a:spcPts val="800"/>
              </a:spcAft>
            </a:pPr>
            <a:r>
              <a:rPr lang="ar-SA" sz="6600" dirty="0">
                <a:effectLst/>
                <a:latin typeface="Calibri" panose="020F0502020204030204" pitchFamily="34" charset="0"/>
                <a:ea typeface="Calibri" panose="020F0502020204030204" pitchFamily="34" charset="0"/>
                <a:cs typeface="Arial" panose="020B0604020202020204" pitchFamily="34" charset="0"/>
              </a:rPr>
              <a:t>همس  ماجد الزهراني ، راما  معيض القرني ، رنا عبدالله الزهراني ، مياسم  عبدالله العصيمي</a:t>
            </a:r>
            <a:r>
              <a:rPr lang="ar-SA" sz="4800">
                <a:effectLst/>
                <a:latin typeface="Calibri" panose="020F0502020204030204" pitchFamily="34" charset="0"/>
                <a:ea typeface="Calibri" panose="020F0502020204030204" pitchFamily="34" charset="0"/>
                <a:cs typeface="Arial" panose="020B0604020202020204" pitchFamily="34" charset="0"/>
              </a:rPr>
              <a:t>، </a:t>
            </a:r>
            <a:r>
              <a:rPr lang="ar-SA" sz="6600">
                <a:effectLst/>
                <a:latin typeface="Calibri" panose="020F0502020204030204" pitchFamily="34" charset="0"/>
                <a:ea typeface="Calibri" panose="020F0502020204030204" pitchFamily="34" charset="0"/>
                <a:cs typeface="Arial" panose="020B0604020202020204" pitchFamily="34" charset="0"/>
              </a:rPr>
              <a:t>فجر أحمد </a:t>
            </a:r>
            <a:r>
              <a:rPr lang="ar-SA" sz="6600" dirty="0" err="1">
                <a:effectLst/>
                <a:latin typeface="Calibri" panose="020F0502020204030204" pitchFamily="34" charset="0"/>
                <a:ea typeface="Calibri" panose="020F0502020204030204" pitchFamily="34" charset="0"/>
                <a:cs typeface="Arial" panose="020B0604020202020204" pitchFamily="34" charset="0"/>
              </a:rPr>
              <a:t>الوقداني</a:t>
            </a:r>
            <a:endParaRPr lang="en-US" sz="4800" dirty="0">
              <a:effectLst/>
              <a:latin typeface="Calibri" panose="020F0502020204030204" pitchFamily="34" charset="0"/>
              <a:ea typeface="Calibri" panose="020F0502020204030204" pitchFamily="34" charset="0"/>
              <a:cs typeface="Arial" panose="020B0604020202020204" pitchFamily="34" charset="0"/>
            </a:endParaRPr>
          </a:p>
          <a:p>
            <a:pPr lvl="0" rtl="1"/>
            <a:r>
              <a:rPr lang="ar-SA" b="1" dirty="0"/>
              <a:t>الثانوية العاشرة مقررات الطائف</a:t>
            </a:r>
            <a:endParaRPr lang="ar-SA" dirty="0"/>
          </a:p>
          <a:p>
            <a:pPr eaLnBrk="1" hangingPunct="1">
              <a:spcBef>
                <a:spcPct val="50000"/>
              </a:spcBef>
            </a:pPr>
            <a:endParaRPr lang="en-US" altLang="en-US" dirty="0">
              <a:latin typeface="Helvetica" pitchFamily="2" charset="0"/>
            </a:endParaRPr>
          </a:p>
        </p:txBody>
      </p:sp>
      <p:sp>
        <p:nvSpPr>
          <p:cNvPr id="2060" name="Text Box 25"/>
          <p:cNvSpPr txBox="1">
            <a:spLocks noChangeArrowheads="1"/>
          </p:cNvSpPr>
          <p:nvPr/>
        </p:nvSpPr>
        <p:spPr bwMode="auto">
          <a:xfrm>
            <a:off x="25444410" y="11432204"/>
            <a:ext cx="11248515" cy="201963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algn="r" rtl="1">
              <a:lnSpc>
                <a:spcPct val="107000"/>
              </a:lnSpc>
              <a:spcAft>
                <a:spcPts val="800"/>
              </a:spcAft>
              <a:tabLst>
                <a:tab pos="1635760" algn="l"/>
              </a:tabLst>
            </a:pPr>
            <a:r>
              <a:rPr lang="ar-SA" sz="44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من خلال الرجوع للجدول (1) والشكل (1) نلاحظ ان العينة </a:t>
            </a:r>
            <a:r>
              <a:rPr lang="en-US" sz="4400" dirty="0">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B  </a:t>
            </a:r>
            <a:r>
              <a:rPr lang="ar-SA" sz="4400" dirty="0">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وهي العينة التي تم تعريضها لشدة تيار كهربائي بمقدار</a:t>
            </a:r>
            <a:r>
              <a:rPr lang="en-US" sz="4400" dirty="0">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0.02  A </a:t>
            </a:r>
            <a:r>
              <a:rPr lang="ar-SA" sz="4400" dirty="0">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باعتبار ان المقاومة </a:t>
            </a:r>
            <a:r>
              <a:rPr lang="ar-SA" sz="4400" dirty="0" err="1">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للاسلاك</a:t>
            </a:r>
            <a:r>
              <a:rPr lang="ar-SA" sz="4400" dirty="0">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 </a:t>
            </a:r>
            <a:r>
              <a:rPr lang="en-US" sz="4400" dirty="0">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100  </a:t>
            </a:r>
            <a:r>
              <a:rPr lang="en-US" sz="4400" dirty="0">
                <a:solidFill>
                  <a:srgbClr val="000000"/>
                </a:solidFill>
                <a:effectLst/>
                <a:latin typeface="Cambria" panose="02040503050406030204" pitchFamily="18" charset="0"/>
                <a:ea typeface="Calibri" panose="020F0502020204030204" pitchFamily="34" charset="0"/>
                <a:cs typeface="Cambria" panose="02040503050406030204" pitchFamily="18" charset="0"/>
              </a:rPr>
              <a:t>Ω</a:t>
            </a:r>
            <a:r>
              <a:rPr lang="ar-SA" sz="44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 وجهد البطارية </a:t>
            </a:r>
            <a:r>
              <a:rPr lang="en-US" sz="4400" dirty="0">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1.5 v</a:t>
            </a:r>
            <a:r>
              <a:rPr lang="ar-SA" sz="44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 فنلاحظ من الجدول أن العينة </a:t>
            </a:r>
            <a:r>
              <a:rPr lang="en-US" sz="4400" dirty="0">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B</a:t>
            </a:r>
            <a:r>
              <a:rPr lang="ar-SA" sz="44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 </a:t>
            </a:r>
            <a:r>
              <a:rPr lang="ar-SA" sz="4400" dirty="0" err="1">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بدات</a:t>
            </a:r>
            <a:r>
              <a:rPr lang="ar-SA" sz="44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 تزداد قلويتها عند اليوم الثالث نتيجة لتعرضها لشدة التيار وباعتبار ان كل تيار يصاحبه مجال كهربائي فهذا يعني ان المجال اثر على القلوية بارتفاعها بينما العينة </a:t>
            </a:r>
            <a:r>
              <a:rPr lang="en-US" sz="4400" dirty="0">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A</a:t>
            </a:r>
            <a:r>
              <a:rPr lang="ar-SA" sz="44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 لم تتعرض لمجال كهربائي لذلك القلوية كان مقدراها ثابت خلال الأربع أيام ، ونستنتج من ذلك ان المجال الكهربائي كان له </a:t>
            </a:r>
            <a:r>
              <a:rPr lang="ar-SA" sz="4400" dirty="0" err="1">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تاثير</a:t>
            </a:r>
            <a:r>
              <a:rPr lang="ar-SA" sz="44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 على القلوية ولكن تم الاعتماد على شدة تيار واحدة خلال </a:t>
            </a:r>
            <a:r>
              <a:rPr lang="ar-SA" sz="4400" dirty="0" err="1">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الاريع</a:t>
            </a:r>
            <a:r>
              <a:rPr lang="ar-SA" sz="44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 أيام لذلك كان </a:t>
            </a:r>
            <a:r>
              <a:rPr lang="ar-SA" sz="4400" dirty="0" err="1">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التاثير</a:t>
            </a:r>
            <a:r>
              <a:rPr lang="ar-SA" sz="44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 فقط خلال هذه الأربع أيام بزيادة درجة واحدة في القلوية ، ولكن لو تم اجراء تجربة أخرى وزيادة شدة التيار يمكن ان نلاحظ ان هنالك </a:t>
            </a:r>
            <a:r>
              <a:rPr lang="ar-SA" sz="4400" dirty="0" err="1">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تاثير</a:t>
            </a:r>
            <a:r>
              <a:rPr lang="ar-SA" sz="44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 على القلوية ولكن لضيق الوقت  تم اجراءه فقط خلال اربع أيام.</a:t>
            </a:r>
            <a:endParaRPr lang="en-US" sz="44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tabLst>
                <a:tab pos="1635760" algn="l"/>
              </a:tabLst>
            </a:pPr>
            <a:r>
              <a:rPr lang="ar-SA" sz="44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 </a:t>
            </a:r>
            <a:endParaRPr lang="en-US" sz="44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tabLst>
                <a:tab pos="1635760" algn="l"/>
              </a:tabLst>
            </a:pPr>
            <a:r>
              <a:rPr lang="ar-SA" sz="4400" b="1"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ينص السؤال الثاني : " هل طول مدة التعرض للمجال الكهربائي يؤثر على التربة ؟"</a:t>
            </a:r>
            <a:endParaRPr lang="en-US" sz="44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tabLst>
                <a:tab pos="1635760" algn="l"/>
              </a:tabLst>
            </a:pPr>
            <a:r>
              <a:rPr lang="ar-SA" sz="44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بالرجوع الى الشكل (1) والجدول (1) نلاحظ ان خلال الأربع أيام أثر استخدام المجال الكهربائي على القلوية وتم </a:t>
            </a:r>
            <a:r>
              <a:rPr lang="ar-SA" sz="4400" dirty="0" err="1">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التاثير</a:t>
            </a:r>
            <a:r>
              <a:rPr lang="ar-SA" sz="44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 بالمجال لمدة 4 – 6 يوميا ، لذلك من الممكن عند اجراء دراسة أخرى زيادة الفترة الزمنية لذلك يُتوقع ان يكون هناك </a:t>
            </a:r>
            <a:r>
              <a:rPr lang="ar-SA" sz="4400" dirty="0" err="1">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تاثير</a:t>
            </a:r>
            <a:r>
              <a:rPr lang="ar-SA" sz="44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 اكبر ، ولكن نعود لنفس السبب وهو ضيق الوقت وتم اجراءه فقط خلال اربع أيام بمعدل 4 – 6 ساعات ، مع ملاحظة ان تم تثبيت شدة التيار ، لذلك مستقبلا لو تم اجراء التجربة مرة أخرى سيتم تعريض التربة لشدة تيار مختلفة خلال فترات زمنية مختلفة.</a:t>
            </a:r>
            <a:endParaRPr lang="en-US" sz="44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5400" dirty="0">
                <a:latin typeface="Calibri" panose="020F0502020204030204" pitchFamily="34" charset="0"/>
                <a:ea typeface="Calibri" panose="020F0502020204030204" pitchFamily="34" charset="0"/>
                <a:cs typeface="Times New Roman" panose="02020603050405020304" pitchFamily="18" charset="0"/>
              </a:rPr>
              <a:t>.</a:t>
            </a:r>
            <a:endParaRPr lang="en-US" sz="4400" dirty="0">
              <a:latin typeface="Calibri" panose="020F0502020204030204" pitchFamily="34" charset="0"/>
              <a:ea typeface="Calibri" panose="020F0502020204030204" pitchFamily="34" charset="0"/>
              <a:cs typeface="Arial" panose="020B0604020202020204" pitchFamily="34" charset="0"/>
            </a:endParaRPr>
          </a:p>
        </p:txBody>
      </p:sp>
      <p:sp>
        <p:nvSpPr>
          <p:cNvPr id="2064" name="Text Box 38"/>
          <p:cNvSpPr txBox="1">
            <a:spLocks noChangeArrowheads="1"/>
          </p:cNvSpPr>
          <p:nvPr/>
        </p:nvSpPr>
        <p:spPr bwMode="auto">
          <a:xfrm>
            <a:off x="37761624" y="31432644"/>
            <a:ext cx="11770323" cy="384640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68802" tIns="34401" rIns="68802" bIns="34401">
            <a:spAutoFit/>
          </a:bodyPr>
          <a:lstStyle>
            <a:lvl1pPr marL="385763" indent="-385763" defTabSz="688975" eaLnBrk="0" hangingPunct="0">
              <a:defRPr sz="9600">
                <a:solidFill>
                  <a:schemeClr val="tx1"/>
                </a:solidFill>
                <a:latin typeface="Arial" charset="0"/>
              </a:defRPr>
            </a:lvl1pPr>
            <a:lvl2pPr marL="728663" indent="-384175" defTabSz="688975" eaLnBrk="0" hangingPunct="0">
              <a:defRPr sz="9600">
                <a:solidFill>
                  <a:schemeClr val="tx1"/>
                </a:solidFill>
                <a:latin typeface="Arial" charset="0"/>
              </a:defRPr>
            </a:lvl2pPr>
            <a:lvl3pPr marL="1073150" indent="-384175" defTabSz="688975" eaLnBrk="0" hangingPunct="0">
              <a:defRPr sz="9600">
                <a:solidFill>
                  <a:schemeClr val="tx1"/>
                </a:solidFill>
                <a:latin typeface="Arial" charset="0"/>
              </a:defRPr>
            </a:lvl3pPr>
            <a:lvl4pPr marL="1414463" indent="-385763" defTabSz="688975" eaLnBrk="0" hangingPunct="0">
              <a:defRPr sz="9600">
                <a:solidFill>
                  <a:schemeClr val="tx1"/>
                </a:solidFill>
                <a:latin typeface="Arial" charset="0"/>
              </a:defRPr>
            </a:lvl4pPr>
            <a:lvl5pPr marL="1762125" indent="-388938" defTabSz="688975" eaLnBrk="0" hangingPunct="0">
              <a:defRPr sz="9600">
                <a:solidFill>
                  <a:schemeClr val="tx1"/>
                </a:solidFill>
                <a:latin typeface="Arial" charset="0"/>
              </a:defRPr>
            </a:lvl5pPr>
            <a:lvl6pPr marL="2219325" indent="-388938" algn="ctr" defTabSz="688975" eaLnBrk="0" fontAlgn="base" hangingPunct="0">
              <a:spcBef>
                <a:spcPct val="0"/>
              </a:spcBef>
              <a:spcAft>
                <a:spcPct val="0"/>
              </a:spcAft>
              <a:defRPr sz="9600">
                <a:solidFill>
                  <a:schemeClr val="tx1"/>
                </a:solidFill>
                <a:latin typeface="Arial" charset="0"/>
              </a:defRPr>
            </a:lvl6pPr>
            <a:lvl7pPr marL="2676525" indent="-388938" algn="ctr" defTabSz="688975" eaLnBrk="0" fontAlgn="base" hangingPunct="0">
              <a:spcBef>
                <a:spcPct val="0"/>
              </a:spcBef>
              <a:spcAft>
                <a:spcPct val="0"/>
              </a:spcAft>
              <a:defRPr sz="9600">
                <a:solidFill>
                  <a:schemeClr val="tx1"/>
                </a:solidFill>
                <a:latin typeface="Arial" charset="0"/>
              </a:defRPr>
            </a:lvl7pPr>
            <a:lvl8pPr marL="3133725" indent="-388938" algn="ctr" defTabSz="688975" eaLnBrk="0" fontAlgn="base" hangingPunct="0">
              <a:spcBef>
                <a:spcPct val="0"/>
              </a:spcBef>
              <a:spcAft>
                <a:spcPct val="0"/>
              </a:spcAft>
              <a:defRPr sz="9600">
                <a:solidFill>
                  <a:schemeClr val="tx1"/>
                </a:solidFill>
                <a:latin typeface="Arial" charset="0"/>
              </a:defRPr>
            </a:lvl8pPr>
            <a:lvl9pPr marL="3590925" indent="-388938" algn="ctr" defTabSz="688975" eaLnBrk="0" fontAlgn="base" hangingPunct="0">
              <a:spcBef>
                <a:spcPct val="0"/>
              </a:spcBef>
              <a:spcAft>
                <a:spcPct val="0"/>
              </a:spcAft>
              <a:defRPr sz="9600">
                <a:solidFill>
                  <a:schemeClr val="tx1"/>
                </a:solidFill>
                <a:latin typeface="Arial" charset="0"/>
              </a:defRPr>
            </a:lvl9pPr>
          </a:lstStyle>
          <a:p>
            <a:pPr marL="457200" indent="-457200" algn="r" rtl="1">
              <a:lnSpc>
                <a:spcPct val="107000"/>
              </a:lnSpc>
              <a:spcAft>
                <a:spcPts val="800"/>
              </a:spcAft>
            </a:pPr>
            <a:r>
              <a:rPr lang="ar-SA" sz="2400" dirty="0">
                <a:effectLst/>
                <a:latin typeface="Calibri" panose="020F0502020204030204" pitchFamily="34" charset="0"/>
                <a:ea typeface="Calibri" panose="020F0502020204030204" pitchFamily="34" charset="0"/>
                <a:cs typeface="Arial" panose="020B0604020202020204" pitchFamily="34" charset="0"/>
              </a:rPr>
              <a:t>أحمد عبدالقادر المهندس. (2017). التلوث الكهرومغناطيسي. </a:t>
            </a:r>
            <a:r>
              <a:rPr lang="ar-SA" sz="2400" i="1" dirty="0">
                <a:effectLst/>
                <a:latin typeface="Calibri" panose="020F0502020204030204" pitchFamily="34" charset="0"/>
                <a:ea typeface="Calibri" panose="020F0502020204030204" pitchFamily="34" charset="0"/>
                <a:cs typeface="Arial" panose="020B0604020202020204" pitchFamily="34" charset="0"/>
              </a:rPr>
              <a:t>جريدة الرياض </a:t>
            </a:r>
            <a:r>
              <a:rPr lang="ar-SA" sz="2400" dirty="0">
                <a:effectLst/>
                <a:latin typeface="Calibri" panose="020F0502020204030204" pitchFamily="34" charset="0"/>
                <a:ea typeface="Calibri" panose="020F0502020204030204" pitchFamily="34" charset="0"/>
                <a:cs typeface="Arial" panose="020B0604020202020204" pitchFamily="34" charset="0"/>
              </a:rPr>
              <a:t>.</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457200" indent="-457200" algn="r" rtl="1">
              <a:lnSpc>
                <a:spcPct val="107000"/>
              </a:lnSpc>
              <a:spcAft>
                <a:spcPts val="800"/>
              </a:spcAft>
            </a:pPr>
            <a:r>
              <a:rPr lang="ar-SA" sz="2400" dirty="0">
                <a:effectLst/>
                <a:latin typeface="Calibri" panose="020F0502020204030204" pitchFamily="34" charset="0"/>
                <a:ea typeface="Calibri" panose="020F0502020204030204" pitchFamily="34" charset="0"/>
                <a:cs typeface="Arial" panose="020B0604020202020204" pitchFamily="34" charset="0"/>
              </a:rPr>
              <a:t>الحسن إبراهيم العوض. (23 11, 2019). </a:t>
            </a:r>
            <a:r>
              <a:rPr lang="ar-SA" sz="2400" i="1" dirty="0">
                <a:effectLst/>
                <a:latin typeface="Calibri" panose="020F0502020204030204" pitchFamily="34" charset="0"/>
                <a:ea typeface="Calibri" panose="020F0502020204030204" pitchFamily="34" charset="0"/>
                <a:cs typeface="Arial" panose="020B0604020202020204" pitchFamily="34" charset="0"/>
              </a:rPr>
              <a:t>تأثير الاشعــــــاع الكهـــرومغنطيسي صحة الانسان وعلاقة الموصلية الكهربية بتأين المـــــــــــــــــــــــــــــاء.</a:t>
            </a:r>
            <a:r>
              <a:rPr lang="ar-SA" sz="2400" dirty="0">
                <a:effectLst/>
                <a:latin typeface="Calibri" panose="020F0502020204030204" pitchFamily="34" charset="0"/>
                <a:ea typeface="Calibri" panose="020F0502020204030204" pitchFamily="34" charset="0"/>
                <a:cs typeface="Arial" panose="020B0604020202020204" pitchFamily="34" charset="0"/>
              </a:rPr>
              <a:t> تم الاسترداد من مستودع </a:t>
            </a:r>
            <a:r>
              <a:rPr lang="en-US" sz="2400" dirty="0" err="1">
                <a:effectLst/>
                <a:latin typeface="Calibri" panose="020F0502020204030204" pitchFamily="34" charset="0"/>
                <a:ea typeface="Calibri" panose="020F0502020204030204" pitchFamily="34" charset="0"/>
                <a:cs typeface="Arial" panose="020B0604020202020204" pitchFamily="34" charset="0"/>
              </a:rPr>
              <a:t>sust</a:t>
            </a:r>
            <a:r>
              <a:rPr lang="en-US" sz="2400" dirty="0">
                <a:effectLst/>
                <a:latin typeface="Calibri" panose="020F0502020204030204" pitchFamily="34" charset="0"/>
                <a:ea typeface="Calibri" panose="020F0502020204030204" pitchFamily="34" charset="0"/>
                <a:cs typeface="Arial" panose="020B0604020202020204" pitchFamily="34" charset="0"/>
              </a:rPr>
              <a:t>: https://repository.sustech.edu/handle/123456789/26555</a:t>
            </a:r>
          </a:p>
          <a:p>
            <a:pPr marL="457200" indent="-457200" algn="r" rtl="1">
              <a:lnSpc>
                <a:spcPct val="107000"/>
              </a:lnSpc>
              <a:spcAft>
                <a:spcPts val="800"/>
              </a:spcAft>
            </a:pPr>
            <a:r>
              <a:rPr lang="ar-SA" sz="2400" dirty="0">
                <a:effectLst/>
                <a:latin typeface="Calibri" panose="020F0502020204030204" pitchFamily="34" charset="0"/>
                <a:ea typeface="Calibri" panose="020F0502020204030204" pitchFamily="34" charset="0"/>
                <a:cs typeface="Arial" panose="020B0604020202020204" pitchFamily="34" charset="0"/>
              </a:rPr>
              <a:t>النور. (30 2, 2022). </a:t>
            </a:r>
            <a:r>
              <a:rPr lang="ar-SA" sz="2400" i="1" dirty="0">
                <a:effectLst/>
                <a:latin typeface="Calibri" panose="020F0502020204030204" pitchFamily="34" charset="0"/>
                <a:ea typeface="Calibri" panose="020F0502020204030204" pitchFamily="34" charset="0"/>
                <a:cs typeface="Arial" panose="020B0604020202020204" pitchFamily="34" charset="0"/>
              </a:rPr>
              <a:t>فوائد التحول الرقمي</a:t>
            </a:r>
            <a:r>
              <a:rPr lang="ar-SA" sz="2400" dirty="0">
                <a:effectLst/>
                <a:latin typeface="Calibri" panose="020F0502020204030204" pitchFamily="34" charset="0"/>
                <a:ea typeface="Calibri" panose="020F0502020204030204" pitchFamily="34" charset="0"/>
                <a:cs typeface="Arial" panose="020B0604020202020204" pitchFamily="34" charset="0"/>
              </a:rPr>
              <a:t>. تم الاسترداد من النور أون لاين: </a:t>
            </a:r>
            <a:r>
              <a:rPr lang="en-US" sz="2400" dirty="0">
                <a:effectLst/>
                <a:latin typeface="Calibri" panose="020F0502020204030204" pitchFamily="34" charset="0"/>
                <a:ea typeface="Calibri" panose="020F0502020204030204" pitchFamily="34" charset="0"/>
                <a:cs typeface="Arial" panose="020B0604020202020204" pitchFamily="34" charset="0"/>
              </a:rPr>
              <a:t>https://www.elnooronline.net/%D9%81%D9%88%D8%A7%D8%A6%D8%AF-%D8%A7%D9%84%D8%AA%D8%AD%D9%88%D9%84-%D8%A7%D9%84%D8%B1%D9%82%D9%85% </a:t>
            </a:r>
          </a:p>
          <a:p>
            <a:pPr marL="344488" lvl="1" indent="0"/>
            <a:endParaRPr lang="en-US" sz="2000" dirty="0">
              <a:latin typeface="Garamond" panose="02020404030301010803" pitchFamily="18" charset="0"/>
            </a:endParaRPr>
          </a:p>
        </p:txBody>
      </p:sp>
      <p:sp>
        <p:nvSpPr>
          <p:cNvPr id="2065" name="Text Box 39"/>
          <p:cNvSpPr txBox="1">
            <a:spLocks noChangeArrowheads="1"/>
          </p:cNvSpPr>
          <p:nvPr/>
        </p:nvSpPr>
        <p:spPr bwMode="auto">
          <a:xfrm>
            <a:off x="13256915" y="20745112"/>
            <a:ext cx="11756133" cy="157052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cmpd="thinThick">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68802" tIns="34401" rIns="68802" bIns="34401">
            <a:spAutoFit/>
          </a:bodyPr>
          <a:lstStyle>
            <a:lvl1pPr defTabSz="688975" eaLnBrk="0" hangingPunct="0">
              <a:defRPr sz="9600">
                <a:solidFill>
                  <a:schemeClr val="tx1"/>
                </a:solidFill>
                <a:latin typeface="Arial" charset="0"/>
              </a:defRPr>
            </a:lvl1pPr>
            <a:lvl2pPr marL="742950" indent="-285750" defTabSz="688975" eaLnBrk="0" hangingPunct="0">
              <a:defRPr sz="9600">
                <a:solidFill>
                  <a:schemeClr val="tx1"/>
                </a:solidFill>
                <a:latin typeface="Arial" charset="0"/>
              </a:defRPr>
            </a:lvl2pPr>
            <a:lvl3pPr marL="1143000" indent="-228600" defTabSz="688975" eaLnBrk="0" hangingPunct="0">
              <a:defRPr sz="9600">
                <a:solidFill>
                  <a:schemeClr val="tx1"/>
                </a:solidFill>
                <a:latin typeface="Arial" charset="0"/>
              </a:defRPr>
            </a:lvl3pPr>
            <a:lvl4pPr marL="1600200" indent="-228600" defTabSz="688975" eaLnBrk="0" hangingPunct="0">
              <a:defRPr sz="9600">
                <a:solidFill>
                  <a:schemeClr val="tx1"/>
                </a:solidFill>
                <a:latin typeface="Arial" charset="0"/>
              </a:defRPr>
            </a:lvl4pPr>
            <a:lvl5pPr marL="2057400" indent="-228600" defTabSz="688975" eaLnBrk="0" hangingPunct="0">
              <a:defRPr sz="9600">
                <a:solidFill>
                  <a:schemeClr val="tx1"/>
                </a:solidFill>
                <a:latin typeface="Arial" charset="0"/>
              </a:defRPr>
            </a:lvl5pPr>
            <a:lvl6pPr marL="2514600" indent="-228600" algn="ctr" defTabSz="688975" eaLnBrk="0" fontAlgn="base" hangingPunct="0">
              <a:spcBef>
                <a:spcPct val="0"/>
              </a:spcBef>
              <a:spcAft>
                <a:spcPct val="0"/>
              </a:spcAft>
              <a:defRPr sz="9600">
                <a:solidFill>
                  <a:schemeClr val="tx1"/>
                </a:solidFill>
                <a:latin typeface="Arial" charset="0"/>
              </a:defRPr>
            </a:lvl6pPr>
            <a:lvl7pPr marL="2971800" indent="-228600" algn="ctr" defTabSz="688975" eaLnBrk="0" fontAlgn="base" hangingPunct="0">
              <a:spcBef>
                <a:spcPct val="0"/>
              </a:spcBef>
              <a:spcAft>
                <a:spcPct val="0"/>
              </a:spcAft>
              <a:defRPr sz="9600">
                <a:solidFill>
                  <a:schemeClr val="tx1"/>
                </a:solidFill>
                <a:latin typeface="Arial" charset="0"/>
              </a:defRPr>
            </a:lvl7pPr>
            <a:lvl8pPr marL="3429000" indent="-228600" algn="ctr" defTabSz="688975" eaLnBrk="0" fontAlgn="base" hangingPunct="0">
              <a:spcBef>
                <a:spcPct val="0"/>
              </a:spcBef>
              <a:spcAft>
                <a:spcPct val="0"/>
              </a:spcAft>
              <a:defRPr sz="9600">
                <a:solidFill>
                  <a:schemeClr val="tx1"/>
                </a:solidFill>
                <a:latin typeface="Arial" charset="0"/>
              </a:defRPr>
            </a:lvl8pPr>
            <a:lvl9pPr marL="3886200" indent="-228600" algn="ctr" defTabSz="688975" eaLnBrk="0" fontAlgn="base" hangingPunct="0">
              <a:spcBef>
                <a:spcPct val="0"/>
              </a:spcBef>
              <a:spcAft>
                <a:spcPct val="0"/>
              </a:spcAft>
              <a:defRPr sz="9600">
                <a:solidFill>
                  <a:schemeClr val="tx1"/>
                </a:solidFill>
                <a:latin typeface="Arial" charset="0"/>
              </a:defRPr>
            </a:lvl9pPr>
          </a:lstStyle>
          <a:p>
            <a:pPr algn="r" rtl="1">
              <a:lnSpc>
                <a:spcPct val="107000"/>
              </a:lnSpc>
              <a:spcAft>
                <a:spcPts val="800"/>
              </a:spcAft>
            </a:pPr>
            <a:r>
              <a:rPr lang="ar-SA" dirty="0"/>
              <a:t>البيانات:</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29" name="AutoShape 4"/>
          <p:cNvSpPr>
            <a:spLocks noChangeArrowheads="1"/>
          </p:cNvSpPr>
          <p:nvPr/>
        </p:nvSpPr>
        <p:spPr bwMode="auto">
          <a:xfrm>
            <a:off x="683142" y="7284651"/>
            <a:ext cx="12102464" cy="14284465"/>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a:p>
        </p:txBody>
      </p:sp>
      <p:sp>
        <p:nvSpPr>
          <p:cNvPr id="30" name="AutoShape 4"/>
          <p:cNvSpPr>
            <a:spLocks noChangeArrowheads="1"/>
          </p:cNvSpPr>
          <p:nvPr/>
        </p:nvSpPr>
        <p:spPr bwMode="auto">
          <a:xfrm>
            <a:off x="677383" y="21788243"/>
            <a:ext cx="12023551" cy="6644205"/>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dirty="0"/>
          </a:p>
        </p:txBody>
      </p:sp>
      <p:sp>
        <p:nvSpPr>
          <p:cNvPr id="32" name="AutoShape 4"/>
          <p:cNvSpPr>
            <a:spLocks noChangeArrowheads="1"/>
          </p:cNvSpPr>
          <p:nvPr/>
        </p:nvSpPr>
        <p:spPr bwMode="auto">
          <a:xfrm>
            <a:off x="496850" y="28756428"/>
            <a:ext cx="12102464" cy="684326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a:p>
        </p:txBody>
      </p:sp>
      <p:sp>
        <p:nvSpPr>
          <p:cNvPr id="34" name="AutoShape 4"/>
          <p:cNvSpPr>
            <a:spLocks noChangeArrowheads="1"/>
          </p:cNvSpPr>
          <p:nvPr/>
        </p:nvSpPr>
        <p:spPr bwMode="auto">
          <a:xfrm>
            <a:off x="37498903" y="6911195"/>
            <a:ext cx="12102464" cy="15542405"/>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a:p>
        </p:txBody>
      </p:sp>
      <p:sp>
        <p:nvSpPr>
          <p:cNvPr id="36" name="AutoShape 4"/>
          <p:cNvSpPr>
            <a:spLocks noChangeArrowheads="1"/>
          </p:cNvSpPr>
          <p:nvPr/>
        </p:nvSpPr>
        <p:spPr bwMode="auto">
          <a:xfrm>
            <a:off x="37679436" y="22865517"/>
            <a:ext cx="12102464" cy="773762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a:p>
        </p:txBody>
      </p:sp>
      <p:sp>
        <p:nvSpPr>
          <p:cNvPr id="40" name="TextBox 39"/>
          <p:cNvSpPr txBox="1"/>
          <p:nvPr/>
        </p:nvSpPr>
        <p:spPr>
          <a:xfrm>
            <a:off x="37831044" y="23117952"/>
            <a:ext cx="11799248" cy="7243008"/>
          </a:xfrm>
          <a:prstGeom prst="rect">
            <a:avLst/>
          </a:prstGeom>
          <a:noFill/>
        </p:spPr>
        <p:txBody>
          <a:bodyPr wrap="square" rtlCol="0">
            <a:spAutoFit/>
          </a:bodyPr>
          <a:lstStyle/>
          <a:p>
            <a:pPr lvl="0" rtl="1"/>
            <a:endParaRPr lang="en-US" sz="4800" dirty="0"/>
          </a:p>
          <a:p>
            <a:pPr lvl="0" rtl="1"/>
            <a:r>
              <a:rPr lang="ar-SA" sz="5400" b="1" dirty="0"/>
              <a:t>التوصيات  "المناقشة"</a:t>
            </a:r>
            <a:endParaRPr lang="en-US" sz="5400" b="1" dirty="0"/>
          </a:p>
          <a:p>
            <a:pPr marL="342900" lvl="0" indent="-342900" algn="r" rtl="1">
              <a:lnSpc>
                <a:spcPct val="115000"/>
              </a:lnSpc>
              <a:buFont typeface="+mj-lt"/>
              <a:buAutoNum type="arabicParenR"/>
            </a:pPr>
            <a:r>
              <a:rPr lang="ar-SA" sz="4000" dirty="0">
                <a:effectLst/>
                <a:latin typeface="Calibri" panose="020F0502020204030204" pitchFamily="34" charset="0"/>
                <a:ea typeface="Calibri" panose="020F0502020204030204" pitchFamily="34" charset="0"/>
                <a:cs typeface="Simplified Arabic" panose="02020603050405020304" pitchFamily="18" charset="-78"/>
              </a:rPr>
              <a:t>اجراء دراسات أخرى تتوسع فيها قيمة المجال الكهربائي ومدة تعريضه للنبات .</a:t>
            </a:r>
            <a:endParaRPr lang="en-US" sz="40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15000"/>
              </a:lnSpc>
              <a:buFont typeface="+mj-lt"/>
              <a:buAutoNum type="arabicParenR"/>
            </a:pPr>
            <a:r>
              <a:rPr lang="ar-SA" sz="4000" dirty="0">
                <a:effectLst/>
                <a:latin typeface="Calibri" panose="020F0502020204030204" pitchFamily="34" charset="0"/>
                <a:ea typeface="SimplifiedArabic"/>
                <a:cs typeface="Simplified Arabic" panose="02020603050405020304" pitchFamily="18" charset="-78"/>
              </a:rPr>
              <a:t>توسيع الدراسة لتشمل خصائص أخرى للتربة مثل النترات او العناصر المعدنية للتربة.</a:t>
            </a:r>
            <a:endParaRPr lang="en-US" sz="40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15000"/>
              </a:lnSpc>
              <a:spcAft>
                <a:spcPts val="800"/>
              </a:spcAft>
              <a:buFont typeface="+mj-lt"/>
              <a:buAutoNum type="arabicParenR"/>
            </a:pPr>
            <a:r>
              <a:rPr lang="ar-SA" sz="4000" dirty="0">
                <a:effectLst/>
                <a:latin typeface="Calibri" panose="020F0502020204030204" pitchFamily="34" charset="0"/>
                <a:ea typeface="SimplifiedArabic"/>
                <a:cs typeface="Simplified Arabic" panose="02020603050405020304" pitchFamily="18" charset="-78"/>
              </a:rPr>
              <a:t>اجراء تجارب على الصواعق من خلال مانعات صواعق خلال مساحات معينة وملاحظة مدى </a:t>
            </a:r>
            <a:r>
              <a:rPr lang="ar-SA" sz="4000" dirty="0" err="1">
                <a:effectLst/>
                <a:latin typeface="Calibri" panose="020F0502020204030204" pitchFamily="34" charset="0"/>
                <a:ea typeface="SimplifiedArabic"/>
                <a:cs typeface="Simplified Arabic" panose="02020603050405020304" pitchFamily="18" charset="-78"/>
              </a:rPr>
              <a:t>تاثيرها</a:t>
            </a:r>
            <a:r>
              <a:rPr lang="ar-SA" sz="4000" dirty="0">
                <a:effectLst/>
                <a:latin typeface="Calibri" panose="020F0502020204030204" pitchFamily="34" charset="0"/>
                <a:ea typeface="SimplifiedArabic"/>
                <a:cs typeface="Simplified Arabic" panose="02020603050405020304" pitchFamily="18" charset="-78"/>
              </a:rPr>
              <a:t> على التربة</a:t>
            </a:r>
            <a:r>
              <a:rPr lang="ar-SA" sz="4000" dirty="0">
                <a:effectLst/>
                <a:latin typeface="Calibri" panose="020F0502020204030204" pitchFamily="34" charset="0"/>
                <a:ea typeface="Calibri" panose="020F0502020204030204" pitchFamily="34" charset="0"/>
                <a:cs typeface="Simplified Arabic" panose="02020603050405020304" pitchFamily="18" charset="-78"/>
              </a:rPr>
              <a:t>.</a:t>
            </a:r>
            <a:endParaRPr lang="en-US" sz="4000" dirty="0">
              <a:effectLst/>
              <a:latin typeface="Calibri" panose="020F0502020204030204" pitchFamily="34" charset="0"/>
              <a:ea typeface="Calibri" panose="020F0502020204030204" pitchFamily="34" charset="0"/>
              <a:cs typeface="Arial" panose="020B0604020202020204" pitchFamily="34" charset="0"/>
            </a:endParaRPr>
          </a:p>
          <a:p>
            <a:pPr lvl="0" rtl="1"/>
            <a:endParaRPr lang="ar-SA" sz="4800" dirty="0"/>
          </a:p>
          <a:p>
            <a:pPr lvl="1"/>
            <a:endParaRPr lang="en-US" sz="3200" dirty="0">
              <a:latin typeface="Garamond" panose="02020404030301010803" pitchFamily="18" charset="0"/>
            </a:endParaRPr>
          </a:p>
        </p:txBody>
      </p:sp>
      <p:sp>
        <p:nvSpPr>
          <p:cNvPr id="41" name="TextBox 40"/>
          <p:cNvSpPr txBox="1"/>
          <p:nvPr/>
        </p:nvSpPr>
        <p:spPr>
          <a:xfrm>
            <a:off x="37626051" y="8604948"/>
            <a:ext cx="11905896" cy="12463989"/>
          </a:xfrm>
          <a:prstGeom prst="rect">
            <a:avLst/>
          </a:prstGeom>
          <a:noFill/>
        </p:spPr>
        <p:txBody>
          <a:bodyPr wrap="square" rtlCol="0">
            <a:spAutoFit/>
          </a:bodyPr>
          <a:lstStyle/>
          <a:p>
            <a:pPr lvl="0" rtl="1"/>
            <a:r>
              <a:rPr lang="ar-SA" sz="8800" dirty="0"/>
              <a:t>النتائج:</a:t>
            </a:r>
            <a:endParaRPr lang="en-US" sz="8800" dirty="0"/>
          </a:p>
          <a:p>
            <a:pPr algn="r" rtl="1">
              <a:lnSpc>
                <a:spcPct val="107000"/>
              </a:lnSpc>
              <a:spcAft>
                <a:spcPts val="800"/>
              </a:spcAft>
              <a:tabLst>
                <a:tab pos="1635760" algn="l"/>
              </a:tabLst>
            </a:pPr>
            <a:r>
              <a:rPr lang="ar-SA" sz="36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لقد أسفر هذا البحث عن جملة من النتائج بالرغم من ضيق الوقت وتمثلت  النتائج في </a:t>
            </a:r>
            <a:r>
              <a:rPr lang="ar-SA" sz="3600" dirty="0" err="1">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الأتي</a:t>
            </a:r>
            <a:r>
              <a:rPr lang="ar-SA" sz="36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 :</a:t>
            </a:r>
            <a:endParaRPr lang="en-US" sz="36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15000"/>
              </a:lnSpc>
              <a:spcAft>
                <a:spcPts val="1000"/>
              </a:spcAft>
              <a:buFont typeface="+mj-lt"/>
              <a:buAutoNum type="arabicParenR"/>
              <a:tabLst>
                <a:tab pos="1635760" algn="l"/>
              </a:tabLst>
            </a:pPr>
            <a:r>
              <a:rPr lang="ar-SA" sz="3600"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ان المجال الكهربائي يؤثر على قلوية التربة .</a:t>
            </a:r>
          </a:p>
          <a:p>
            <a:pPr marL="342900" indent="-342900" algn="r" rtl="1">
              <a:lnSpc>
                <a:spcPct val="115000"/>
              </a:lnSpc>
              <a:spcAft>
                <a:spcPts val="1000"/>
              </a:spcAft>
              <a:buFont typeface="+mj-lt"/>
              <a:buAutoNum type="arabicParenR"/>
              <a:tabLst>
                <a:tab pos="1635760" algn="l"/>
              </a:tabLst>
            </a:pPr>
            <a:r>
              <a:rPr lang="ar-SA" sz="3600" dirty="0">
                <a:solidFill>
                  <a:srgbClr val="000000"/>
                </a:solidFill>
                <a:effectLst/>
                <a:latin typeface="Times New Roman" panose="02020603050405020304" pitchFamily="18" charset="0"/>
                <a:ea typeface="Times New Roman" panose="02020603050405020304" pitchFamily="18" charset="0"/>
                <a:cs typeface="Simplified Arabic" panose="02020603050405020304" pitchFamily="18" charset="-78"/>
              </a:rPr>
              <a:t>اذا كان المجال الكهربائي لشدة تيار مقدارها </a:t>
            </a:r>
            <a:r>
              <a:rPr lang="en-US" sz="3600" dirty="0">
                <a:solidFill>
                  <a:srgbClr val="000000"/>
                </a:solidFill>
                <a:effectLst/>
                <a:latin typeface="Simplified Arabic" panose="02020603050405020304" pitchFamily="18" charset="-78"/>
                <a:ea typeface="Times New Roman" panose="02020603050405020304" pitchFamily="18" charset="0"/>
              </a:rPr>
              <a:t>0.02 A </a:t>
            </a:r>
            <a:r>
              <a:rPr lang="ar-SA" sz="3600" dirty="0">
                <a:solidFill>
                  <a:srgbClr val="000000"/>
                </a:solidFill>
                <a:effectLst/>
                <a:latin typeface="Simplified Arabic" panose="02020603050405020304" pitchFamily="18" charset="-78"/>
                <a:ea typeface="Times New Roman" panose="02020603050405020304" pitchFamily="18" charset="0"/>
              </a:rPr>
              <a:t>اثر على قلوية التربة فمن المؤكد ان الصواعق والتي يتجاوز مقدار مجالها </a:t>
            </a:r>
            <a:r>
              <a:rPr lang="en-US" sz="3600" dirty="0">
                <a:solidFill>
                  <a:srgbClr val="000000"/>
                </a:solidFill>
                <a:effectLst/>
                <a:latin typeface="Simplified Arabic" panose="02020603050405020304" pitchFamily="18" charset="-78"/>
                <a:ea typeface="Times New Roman" panose="02020603050405020304" pitchFamily="18" charset="0"/>
              </a:rPr>
              <a:t>1 A</a:t>
            </a:r>
            <a:r>
              <a:rPr lang="ar-SA" sz="3600" dirty="0">
                <a:solidFill>
                  <a:srgbClr val="000000"/>
                </a:solidFill>
                <a:effectLst/>
                <a:latin typeface="Times New Roman" panose="02020603050405020304" pitchFamily="18" charset="0"/>
                <a:ea typeface="Times New Roman" panose="02020603050405020304" pitchFamily="18" charset="0"/>
                <a:cs typeface="Simplified Arabic" panose="02020603050405020304" pitchFamily="18" charset="-78"/>
              </a:rPr>
              <a:t>  سيكون لها </a:t>
            </a:r>
            <a:r>
              <a:rPr lang="ar-SA" sz="3600" dirty="0" err="1">
                <a:solidFill>
                  <a:srgbClr val="000000"/>
                </a:solidFill>
                <a:effectLst/>
                <a:latin typeface="Times New Roman" panose="02020603050405020304" pitchFamily="18" charset="0"/>
                <a:ea typeface="Times New Roman" panose="02020603050405020304" pitchFamily="18" charset="0"/>
                <a:cs typeface="Simplified Arabic" panose="02020603050405020304" pitchFamily="18" charset="-78"/>
              </a:rPr>
              <a:t>التاثير</a:t>
            </a:r>
            <a:r>
              <a:rPr lang="ar-SA" sz="3600" dirty="0">
                <a:solidFill>
                  <a:srgbClr val="000000"/>
                </a:solidFill>
                <a:effectLst/>
                <a:latin typeface="Times New Roman" panose="02020603050405020304" pitchFamily="18" charset="0"/>
                <a:ea typeface="Times New Roman" panose="02020603050405020304" pitchFamily="18" charset="0"/>
                <a:cs typeface="Simplified Arabic" panose="02020603050405020304" pitchFamily="18" charset="-78"/>
              </a:rPr>
              <a:t> الكبير على قلوية التربة.</a:t>
            </a:r>
            <a:endParaRPr lang="en-US" sz="3600" dirty="0">
              <a:effectLst/>
              <a:latin typeface="Times New Roman" panose="02020603050405020304" pitchFamily="18" charset="0"/>
              <a:ea typeface="Times New Roman" panose="02020603050405020304" pitchFamily="18" charset="0"/>
            </a:endParaRPr>
          </a:p>
          <a:p>
            <a:pPr marL="342900" indent="-342900" algn="r" rtl="1">
              <a:lnSpc>
                <a:spcPct val="115000"/>
              </a:lnSpc>
              <a:spcAft>
                <a:spcPts val="1000"/>
              </a:spcAft>
              <a:buFont typeface="+mj-lt"/>
              <a:buAutoNum type="arabicParenR"/>
              <a:tabLst>
                <a:tab pos="1635760" algn="l"/>
              </a:tabLst>
            </a:pPr>
            <a:r>
              <a:rPr lang="ar-SA" sz="3600" dirty="0">
                <a:solidFill>
                  <a:srgbClr val="000000"/>
                </a:solidFill>
                <a:effectLst/>
                <a:latin typeface="Times New Roman" panose="02020603050405020304" pitchFamily="18" charset="0"/>
                <a:ea typeface="Times New Roman" panose="02020603050405020304" pitchFamily="18" charset="0"/>
                <a:cs typeface="Simplified Arabic" panose="02020603050405020304" pitchFamily="18" charset="-78"/>
              </a:rPr>
              <a:t>من خلال الاطار النظري لاحظنا ان هناك نوع من النباتات يفضل التربة القلوية خاصة في المناطق الصحراوية لذلك يمكن الاستفادة كثيرا من الصواعق باعتبار ان كل صاعقة لها مجال كهربائي ويحدث التفريغ في الأرض فيمكن استخدام مانعات الصواعق وتثبيتها في مناطق صحراوية حتى تصبح التربة قلوية وثم يمكن الاستفادة منها زراعة النباتات التي تفضل التربة القلوية.</a:t>
            </a:r>
            <a:endParaRPr lang="en-US" sz="3600" dirty="0">
              <a:effectLst/>
              <a:latin typeface="Times New Roman" panose="02020603050405020304" pitchFamily="18" charset="0"/>
              <a:ea typeface="Times New Roman" panose="02020603050405020304" pitchFamily="18" charset="0"/>
            </a:endParaRPr>
          </a:p>
          <a:p>
            <a:pPr marL="342900" indent="-342900" algn="r" rtl="1">
              <a:lnSpc>
                <a:spcPct val="115000"/>
              </a:lnSpc>
              <a:spcAft>
                <a:spcPts val="1000"/>
              </a:spcAft>
              <a:buFont typeface="+mj-lt"/>
              <a:buAutoNum type="arabicParenR"/>
              <a:tabLst>
                <a:tab pos="1635760" algn="l"/>
              </a:tabLst>
            </a:pPr>
            <a:r>
              <a:rPr lang="ar-SA" sz="3600" dirty="0">
                <a:solidFill>
                  <a:srgbClr val="000000"/>
                </a:solidFill>
                <a:effectLst/>
                <a:latin typeface="Times New Roman" panose="02020603050405020304" pitchFamily="18" charset="0"/>
                <a:ea typeface="Times New Roman" panose="02020603050405020304" pitchFamily="18" charset="0"/>
                <a:cs typeface="Simplified Arabic" panose="02020603050405020304" pitchFamily="18" charset="-78"/>
              </a:rPr>
              <a:t>يمكن اجراء دراسة أخرى بزيادة في مقدار المجال الكهربائي او بزيادة مدة التعرض للمجال الكهربائي ورؤية مدى </a:t>
            </a:r>
            <a:r>
              <a:rPr lang="ar-SA" sz="3600" dirty="0" err="1">
                <a:solidFill>
                  <a:srgbClr val="000000"/>
                </a:solidFill>
                <a:effectLst/>
                <a:latin typeface="Times New Roman" panose="02020603050405020304" pitchFamily="18" charset="0"/>
                <a:ea typeface="Times New Roman" panose="02020603050405020304" pitchFamily="18" charset="0"/>
                <a:cs typeface="Simplified Arabic" panose="02020603050405020304" pitchFamily="18" charset="-78"/>
              </a:rPr>
              <a:t>تاثير</a:t>
            </a:r>
            <a:r>
              <a:rPr lang="ar-SA" sz="3600" dirty="0">
                <a:solidFill>
                  <a:srgbClr val="000000"/>
                </a:solidFill>
                <a:effectLst/>
                <a:latin typeface="Times New Roman" panose="02020603050405020304" pitchFamily="18" charset="0"/>
                <a:ea typeface="Times New Roman" panose="02020603050405020304" pitchFamily="18" charset="0"/>
                <a:cs typeface="Simplified Arabic" panose="02020603050405020304" pitchFamily="18" charset="-78"/>
              </a:rPr>
              <a:t> ذلك على قلوية التربة  . </a:t>
            </a:r>
            <a:endParaRPr lang="en-US" sz="3600" dirty="0">
              <a:effectLst/>
              <a:latin typeface="Times New Roman" panose="02020603050405020304" pitchFamily="18" charset="0"/>
              <a:ea typeface="Times New Roman" panose="02020603050405020304" pitchFamily="18" charset="0"/>
            </a:endParaRPr>
          </a:p>
          <a:p>
            <a:pPr marL="342900" indent="-342900" algn="r" rtl="1">
              <a:lnSpc>
                <a:spcPct val="115000"/>
              </a:lnSpc>
              <a:spcAft>
                <a:spcPts val="1000"/>
              </a:spcAft>
              <a:buFont typeface="+mj-lt"/>
              <a:buAutoNum type="arabicParenR"/>
              <a:tabLst>
                <a:tab pos="1635760" algn="l"/>
              </a:tabLst>
            </a:pPr>
            <a:r>
              <a:rPr lang="ar-SA" sz="3600" dirty="0">
                <a:solidFill>
                  <a:srgbClr val="000000"/>
                </a:solidFill>
                <a:effectLst/>
                <a:latin typeface="Times New Roman" panose="02020603050405020304" pitchFamily="18" charset="0"/>
                <a:ea typeface="Times New Roman" panose="02020603050405020304" pitchFamily="18" charset="0"/>
                <a:cs typeface="Simplified Arabic" panose="02020603050405020304" pitchFamily="18" charset="-78"/>
              </a:rPr>
              <a:t>نظرا لعدم توفر أجهزة كافية لدراسة خصائص التربة واقتصارنا فقط على القلوية فربما يمكن اجراءها ودراسة خصائص كموضوع النترات والنيتروجين او زيادة وانخفاض العناصر الغذائية في التربة.</a:t>
            </a:r>
            <a:endParaRPr lang="en-US" sz="3600" dirty="0">
              <a:effectLst/>
              <a:latin typeface="Times New Roman" panose="02020603050405020304" pitchFamily="18" charset="0"/>
              <a:ea typeface="Times New Roman" panose="02020603050405020304" pitchFamily="18" charset="0"/>
            </a:endParaRPr>
          </a:p>
          <a:p>
            <a:pPr marL="342900" lvl="0" indent="-342900" algn="r" rtl="1">
              <a:lnSpc>
                <a:spcPct val="115000"/>
              </a:lnSpc>
              <a:spcAft>
                <a:spcPts val="1000"/>
              </a:spcAft>
              <a:buFont typeface="+mj-lt"/>
              <a:buAutoNum type="arabicParenR"/>
              <a:tabLst>
                <a:tab pos="1635760" algn="l"/>
              </a:tabLst>
            </a:pPr>
            <a:endParaRPr lang="en-US" sz="1000" dirty="0">
              <a:latin typeface="Garamond" panose="02020404030301010803" pitchFamily="18" charset="0"/>
            </a:endParaRPr>
          </a:p>
        </p:txBody>
      </p:sp>
      <p:sp>
        <p:nvSpPr>
          <p:cNvPr id="42" name="TextBox 41"/>
          <p:cNvSpPr txBox="1"/>
          <p:nvPr/>
        </p:nvSpPr>
        <p:spPr>
          <a:xfrm>
            <a:off x="1400175" y="7484604"/>
            <a:ext cx="10991240" cy="15162612"/>
          </a:xfrm>
          <a:prstGeom prst="rect">
            <a:avLst/>
          </a:prstGeom>
          <a:noFill/>
        </p:spPr>
        <p:txBody>
          <a:bodyPr wrap="square" rtlCol="0">
            <a:spAutoFit/>
          </a:bodyPr>
          <a:lstStyle/>
          <a:p>
            <a:r>
              <a:rPr lang="ar-SA" dirty="0"/>
              <a:t>الملخص:</a:t>
            </a:r>
            <a:r>
              <a:rPr lang="en-US" dirty="0"/>
              <a:t> </a:t>
            </a:r>
            <a:endParaRPr lang="en-US" sz="41300" dirty="0"/>
          </a:p>
          <a:p>
            <a:pPr algn="r" rtl="0">
              <a:lnSpc>
                <a:spcPct val="107000"/>
              </a:lnSpc>
              <a:spcAft>
                <a:spcPts val="800"/>
              </a:spcAft>
            </a:pPr>
            <a:r>
              <a:rPr lang="ar-SA" sz="44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قمنا بإجراء تجربة على عينتين احدهما معرضة لمجال الكهربائي الناتج عن تيار 0.02 وتوصلنا للنتائج التالية:</a:t>
            </a:r>
            <a:endParaRPr lang="en-US" sz="4400" dirty="0">
              <a:effectLst/>
              <a:latin typeface="Calibri" panose="020F0502020204030204" pitchFamily="34" charset="0"/>
              <a:ea typeface="Calibri" panose="020F0502020204030204" pitchFamily="34" charset="0"/>
              <a:cs typeface="Arial" panose="020B0604020202020204" pitchFamily="34" charset="0"/>
            </a:endParaRPr>
          </a:p>
          <a:p>
            <a:r>
              <a:rPr lang="ar-SA" sz="4400" dirty="0"/>
              <a:t>1-</a:t>
            </a:r>
            <a:r>
              <a:rPr lang="ar-SA" sz="44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ان المجال الكهربائي يؤثر على قلوية التربة</a:t>
            </a:r>
          </a:p>
          <a:p>
            <a:r>
              <a:rPr lang="ar-SA" sz="4400" dirty="0">
                <a:solidFill>
                  <a:srgbClr val="000000"/>
                </a:solidFill>
                <a:latin typeface="Calibri" panose="020F0502020204030204" pitchFamily="34" charset="0"/>
                <a:ea typeface="Calibri" panose="020F0502020204030204" pitchFamily="34" charset="0"/>
                <a:cs typeface="Arial" panose="020B0604020202020204" pitchFamily="34" charset="0"/>
              </a:rPr>
              <a:t>2-</a:t>
            </a:r>
            <a:r>
              <a:rPr lang="ar-SA" sz="44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هناك نوع من النباتات يفضل التربة القلوية خاصة في المناطق الصحراوية لذلك يمكن الاستفادة كثيرا من الصواعق باعتبار ان كل صاعقة لها مجال كهربائي </a:t>
            </a:r>
          </a:p>
          <a:p>
            <a:r>
              <a:rPr lang="ar-SA" sz="4400" dirty="0">
                <a:solidFill>
                  <a:srgbClr val="000000"/>
                </a:solidFill>
                <a:latin typeface="Calibri" panose="020F0502020204030204" pitchFamily="34" charset="0"/>
                <a:ea typeface="Calibri" panose="020F0502020204030204" pitchFamily="34" charset="0"/>
                <a:cs typeface="Arial" panose="020B0604020202020204" pitchFamily="34" charset="0"/>
              </a:rPr>
              <a:t>3-</a:t>
            </a:r>
            <a:r>
              <a:rPr lang="ar-SA" sz="44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يمكن اجراء دراسة أخرى بزيادة في مقدار المجال الكهربائي او بزيادة مدة التعرض للمجال الكهربائي ورؤية مدى </a:t>
            </a:r>
            <a:r>
              <a:rPr lang="ar-SA" sz="4400" dirty="0" err="1">
                <a:solidFill>
                  <a:srgbClr val="000000"/>
                </a:solidFill>
                <a:effectLst/>
                <a:latin typeface="Calibri" panose="020F0502020204030204" pitchFamily="34" charset="0"/>
                <a:ea typeface="Calibri" panose="020F0502020204030204" pitchFamily="34" charset="0"/>
                <a:cs typeface="Arial" panose="020B0604020202020204" pitchFamily="34" charset="0"/>
              </a:rPr>
              <a:t>تاثير</a:t>
            </a:r>
            <a:r>
              <a:rPr lang="ar-SA" sz="44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 ذلك على قلوية التربة  .</a:t>
            </a:r>
            <a:endParaRPr lang="ar-SA" sz="4400" dirty="0">
              <a:solidFill>
                <a:srgbClr val="000000"/>
              </a:solidFill>
              <a:latin typeface="Calibri" panose="020F0502020204030204" pitchFamily="34" charset="0"/>
              <a:ea typeface="Calibri" panose="020F0502020204030204" pitchFamily="34" charset="0"/>
              <a:cs typeface="Arial" panose="020B0604020202020204" pitchFamily="34" charset="0"/>
            </a:endParaRPr>
          </a:p>
          <a:p>
            <a:r>
              <a:rPr lang="ar-SA" sz="4400" dirty="0">
                <a:solidFill>
                  <a:srgbClr val="000000"/>
                </a:solidFill>
                <a:latin typeface="Calibri" panose="020F0502020204030204" pitchFamily="34" charset="0"/>
                <a:ea typeface="Calibri" panose="020F0502020204030204" pitchFamily="34" charset="0"/>
                <a:cs typeface="Arial" panose="020B0604020202020204" pitchFamily="34" charset="0"/>
              </a:rPr>
              <a:t>التوصيات</a:t>
            </a:r>
          </a:p>
          <a:p>
            <a:pPr algn="r" rtl="1">
              <a:lnSpc>
                <a:spcPct val="107000"/>
              </a:lnSpc>
              <a:spcAft>
                <a:spcPts val="800"/>
              </a:spcAft>
            </a:pPr>
            <a:r>
              <a:rPr lang="ar-SA" sz="44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	اجراء دراسات أخرى تتوسع فيها قيمة المجال الكهربائي ومدة تعريضه للنبات .</a:t>
            </a:r>
            <a:endParaRPr lang="en-US" sz="44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44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2)	توسيع الدراسة لتشمل خصائص أخرى للتربة مثل النترات او العناصر المعدنية للتربة.</a:t>
            </a:r>
            <a:endParaRPr lang="en-US" sz="44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44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3)	اجراء تجارب على الصواعق من خلال مانعات صواعق خلال مساحات معينة وملاحظة مدى </a:t>
            </a:r>
            <a:r>
              <a:rPr lang="ar-SA" sz="4400" dirty="0" err="1">
                <a:solidFill>
                  <a:srgbClr val="000000"/>
                </a:solidFill>
                <a:effectLst/>
                <a:latin typeface="Calibri" panose="020F0502020204030204" pitchFamily="34" charset="0"/>
                <a:ea typeface="Calibri" panose="020F0502020204030204" pitchFamily="34" charset="0"/>
                <a:cs typeface="Arial" panose="020B0604020202020204" pitchFamily="34" charset="0"/>
              </a:rPr>
              <a:t>تاثيرها</a:t>
            </a:r>
            <a:r>
              <a:rPr lang="ar-SA" sz="44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 على التربة.</a:t>
            </a:r>
            <a:endParaRPr lang="en-US" sz="44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a:p>
            <a:br>
              <a:rPr lang="en-US" sz="1600" dirty="0">
                <a:latin typeface="Garamond" panose="02020404030301010803" pitchFamily="18" charset="0"/>
                <a:cs typeface="Arial" panose="020B0604020202020204" pitchFamily="34" charset="0"/>
              </a:rPr>
            </a:br>
            <a:endParaRPr lang="en-US" sz="1600" dirty="0">
              <a:latin typeface="Garamond" panose="02020404030301010803" pitchFamily="18" charset="0"/>
              <a:cs typeface="Arial" panose="020B0604020202020204" pitchFamily="34" charset="0"/>
            </a:endParaRPr>
          </a:p>
        </p:txBody>
      </p:sp>
      <p:sp>
        <p:nvSpPr>
          <p:cNvPr id="43" name="TextBox 42"/>
          <p:cNvSpPr txBox="1"/>
          <p:nvPr/>
        </p:nvSpPr>
        <p:spPr>
          <a:xfrm>
            <a:off x="697827" y="22865517"/>
            <a:ext cx="11901487" cy="4595169"/>
          </a:xfrm>
          <a:prstGeom prst="rect">
            <a:avLst/>
          </a:prstGeom>
          <a:noFill/>
        </p:spPr>
        <p:txBody>
          <a:bodyPr wrap="square" rtlCol="0">
            <a:spAutoFit/>
          </a:bodyPr>
          <a:lstStyle/>
          <a:p>
            <a:pPr lvl="0" rtl="1"/>
            <a:r>
              <a:rPr lang="ar-SA" sz="8000" b="1" dirty="0"/>
              <a:t>أسئلة البحث:</a:t>
            </a:r>
            <a:endParaRPr lang="en-US" sz="8000" dirty="0"/>
          </a:p>
          <a:p>
            <a:pPr algn="r" rtl="1">
              <a:lnSpc>
                <a:spcPct val="107000"/>
              </a:lnSpc>
              <a:spcAft>
                <a:spcPts val="800"/>
              </a:spcAft>
            </a:pPr>
            <a:r>
              <a:rPr lang="ar-SA" sz="3600" b="1" dirty="0">
                <a:solidFill>
                  <a:srgbClr val="0D0D0D"/>
                </a:solidFill>
                <a:effectLst/>
                <a:latin typeface="Calibri" panose="020F0502020204030204" pitchFamily="34" charset="0"/>
                <a:ea typeface="Calibri" panose="020F0502020204030204" pitchFamily="34" charset="0"/>
                <a:cs typeface="Simplified Arabic" panose="02020603050405020304" pitchFamily="18" charset="-78"/>
              </a:rPr>
              <a:t>السؤال الرئيسي</a:t>
            </a:r>
            <a:endParaRPr lang="en-US" sz="36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Wingdings" panose="05000000000000000000" pitchFamily="2" charset="2"/>
              <a:buChar char=""/>
            </a:pPr>
            <a:r>
              <a:rPr lang="ar-SA" sz="3600" dirty="0" err="1">
                <a:solidFill>
                  <a:srgbClr val="0D0D0D"/>
                </a:solidFill>
                <a:effectLst/>
                <a:latin typeface="Calibri" panose="020F0502020204030204" pitchFamily="34" charset="0"/>
                <a:ea typeface="Calibri" panose="020F0502020204030204" pitchFamily="34" charset="0"/>
                <a:cs typeface="Simplified Arabic" panose="02020603050405020304" pitchFamily="18" charset="-78"/>
              </a:rPr>
              <a:t>ماهو</a:t>
            </a:r>
            <a:r>
              <a:rPr lang="ar-SA" sz="3600" dirty="0">
                <a:solidFill>
                  <a:srgbClr val="0D0D0D"/>
                </a:solidFill>
                <a:effectLst/>
                <a:latin typeface="Calibri" panose="020F0502020204030204" pitchFamily="34" charset="0"/>
                <a:ea typeface="Calibri" panose="020F0502020204030204" pitchFamily="34" charset="0"/>
                <a:cs typeface="Simplified Arabic" panose="02020603050405020304" pitchFamily="18" charset="-78"/>
              </a:rPr>
              <a:t> تأثير المجال الكهربائي على التربة ؟</a:t>
            </a:r>
            <a:endParaRPr lang="en-US" sz="36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3600" b="1" dirty="0">
                <a:solidFill>
                  <a:srgbClr val="0D0D0D"/>
                </a:solidFill>
                <a:effectLst/>
                <a:latin typeface="Calibri" panose="020F0502020204030204" pitchFamily="34" charset="0"/>
                <a:ea typeface="Calibri" panose="020F0502020204030204" pitchFamily="34" charset="0"/>
                <a:cs typeface="Simplified Arabic" panose="02020603050405020304" pitchFamily="18" charset="-78"/>
              </a:rPr>
              <a:t>الأسئلة الفرعية :</a:t>
            </a:r>
            <a:endParaRPr lang="en-US" sz="36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buFont typeface="+mj-lt"/>
              <a:buAutoNum type="arabicParenR"/>
            </a:pPr>
            <a:r>
              <a:rPr lang="ar-SA" sz="3600" dirty="0">
                <a:solidFill>
                  <a:srgbClr val="0D0D0D"/>
                </a:solidFill>
                <a:effectLst/>
                <a:latin typeface="Calibri" panose="020F0502020204030204" pitchFamily="34" charset="0"/>
                <a:ea typeface="Calibri" panose="020F0502020204030204" pitchFamily="34" charset="0"/>
                <a:cs typeface="Simplified Arabic" panose="02020603050405020304" pitchFamily="18" charset="-78"/>
              </a:rPr>
              <a:t>هل المجال الكهربائي يؤثر في قلوية التربة؟ </a:t>
            </a:r>
            <a:endParaRPr lang="en-US" sz="36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lt"/>
              <a:buAutoNum type="arabicParenR"/>
            </a:pPr>
            <a:r>
              <a:rPr lang="ar-SA" sz="3600" dirty="0">
                <a:solidFill>
                  <a:srgbClr val="0D0D0D"/>
                </a:solidFill>
                <a:effectLst/>
                <a:latin typeface="Calibri" panose="020F0502020204030204" pitchFamily="34" charset="0"/>
                <a:ea typeface="Calibri" panose="020F0502020204030204" pitchFamily="34" charset="0"/>
                <a:cs typeface="Simplified Arabic" panose="02020603050405020304" pitchFamily="18" charset="-78"/>
              </a:rPr>
              <a:t>هل طول مدة التعرض للمجال الكهربائي يؤثر على التربة ؟</a:t>
            </a:r>
            <a:endParaRPr lang="en-US" sz="3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5" name="TextBox 44"/>
          <p:cNvSpPr txBox="1"/>
          <p:nvPr/>
        </p:nvSpPr>
        <p:spPr>
          <a:xfrm>
            <a:off x="747083" y="29577346"/>
            <a:ext cx="11915650" cy="4835747"/>
          </a:xfrm>
          <a:prstGeom prst="rect">
            <a:avLst/>
          </a:prstGeom>
          <a:noFill/>
        </p:spPr>
        <p:txBody>
          <a:bodyPr wrap="square" rtlCol="0">
            <a:spAutoFit/>
          </a:bodyPr>
          <a:lstStyle/>
          <a:p>
            <a:pPr lvl="1"/>
            <a:r>
              <a:rPr lang="ar-SA" sz="11500" dirty="0"/>
              <a:t>الفرضية:</a:t>
            </a:r>
            <a:endParaRPr lang="en-US" sz="8800" dirty="0"/>
          </a:p>
          <a:p>
            <a:pPr marL="342900" lvl="0" indent="-342900" algn="r" rtl="1">
              <a:lnSpc>
                <a:spcPct val="107000"/>
              </a:lnSpc>
              <a:spcAft>
                <a:spcPts val="800"/>
              </a:spcAft>
              <a:buFont typeface="+mj-lt"/>
              <a:buAutoNum type="arabicParenR"/>
            </a:pPr>
            <a:r>
              <a:rPr lang="ar-SA" sz="4400" dirty="0">
                <a:solidFill>
                  <a:srgbClr val="0D0D0D"/>
                </a:solidFill>
                <a:effectLst/>
                <a:latin typeface="Calibri" panose="020F0502020204030204" pitchFamily="34" charset="0"/>
                <a:ea typeface="Calibri" panose="020F0502020204030204" pitchFamily="34" charset="0"/>
                <a:cs typeface="Simplified Arabic" panose="02020603050405020304" pitchFamily="18" charset="-78"/>
              </a:rPr>
              <a:t>المجال الكهربائي يسبب تغير في الخصائص القلوية للتربة. </a:t>
            </a:r>
            <a:endParaRPr lang="en-US" sz="44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lt"/>
              <a:buAutoNum type="arabicParenR"/>
            </a:pPr>
            <a:r>
              <a:rPr lang="ar-SA" sz="4400" dirty="0">
                <a:solidFill>
                  <a:srgbClr val="0D0D0D"/>
                </a:solidFill>
                <a:effectLst/>
                <a:latin typeface="Calibri" panose="020F0502020204030204" pitchFamily="34" charset="0"/>
                <a:ea typeface="Calibri" panose="020F0502020204030204" pitchFamily="34" charset="0"/>
                <a:cs typeface="Simplified Arabic" panose="02020603050405020304" pitchFamily="18" charset="-78"/>
              </a:rPr>
              <a:t>زيادة مدة التعرض للمجال الكهربائي </a:t>
            </a:r>
            <a:r>
              <a:rPr lang="ar-SA" sz="4400" dirty="0" err="1">
                <a:solidFill>
                  <a:srgbClr val="0D0D0D"/>
                </a:solidFill>
                <a:effectLst/>
                <a:latin typeface="Calibri" panose="020F0502020204030204" pitchFamily="34" charset="0"/>
                <a:ea typeface="Calibri" panose="020F0502020204030204" pitchFamily="34" charset="0"/>
                <a:cs typeface="Simplified Arabic" panose="02020603050405020304" pitchFamily="18" charset="-78"/>
              </a:rPr>
              <a:t>لايؤثر</a:t>
            </a:r>
            <a:r>
              <a:rPr lang="ar-SA" sz="4400" dirty="0">
                <a:solidFill>
                  <a:srgbClr val="0D0D0D"/>
                </a:solidFill>
                <a:effectLst/>
                <a:latin typeface="Calibri" panose="020F0502020204030204" pitchFamily="34" charset="0"/>
                <a:ea typeface="Calibri" panose="020F0502020204030204" pitchFamily="34" charset="0"/>
                <a:cs typeface="Simplified Arabic" panose="02020603050405020304" pitchFamily="18" charset="-78"/>
              </a:rPr>
              <a:t> في خصائص التربة.</a:t>
            </a:r>
            <a:endParaRPr lang="en-US" sz="44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lt"/>
              <a:buAutoNum type="arabicParenR"/>
            </a:pPr>
            <a:r>
              <a:rPr lang="ar-SA" sz="4400" dirty="0">
                <a:solidFill>
                  <a:srgbClr val="0D0D0D"/>
                </a:solidFill>
                <a:effectLst/>
                <a:latin typeface="Calibri" panose="020F0502020204030204" pitchFamily="34" charset="0"/>
                <a:ea typeface="Calibri" panose="020F0502020204030204" pitchFamily="34" charset="0"/>
                <a:cs typeface="Simplified Arabic" panose="02020603050405020304" pitchFamily="18" charset="-78"/>
              </a:rPr>
              <a:t>زيادة شدة المجال يسبب تغير كبير في خصائص التربة؟</a:t>
            </a:r>
            <a:endParaRPr lang="en-US" sz="4400" dirty="0">
              <a:effectLst/>
              <a:latin typeface="Calibri" panose="020F0502020204030204" pitchFamily="34" charset="0"/>
              <a:ea typeface="Calibri" panose="020F0502020204030204" pitchFamily="34" charset="0"/>
              <a:cs typeface="Arial" panose="020B0604020202020204" pitchFamily="34" charset="0"/>
            </a:endParaRPr>
          </a:p>
          <a:p>
            <a:pPr lvl="1"/>
            <a:endParaRPr lang="en-US" sz="3200" dirty="0">
              <a:latin typeface="Garamond" panose="02020404030301010803" pitchFamily="18" charset="0"/>
            </a:endParaRPr>
          </a:p>
        </p:txBody>
      </p:sp>
      <p:pic>
        <p:nvPicPr>
          <p:cNvPr id="5" name="Picture 4"/>
          <p:cNvPicPr>
            <a:picLocks noChangeAspect="1"/>
          </p:cNvPicPr>
          <p:nvPr/>
        </p:nvPicPr>
        <p:blipFill>
          <a:blip r:embed="rId3"/>
          <a:stretch>
            <a:fillRect/>
          </a:stretch>
        </p:blipFill>
        <p:spPr>
          <a:xfrm>
            <a:off x="39932591" y="3327000"/>
            <a:ext cx="8991169" cy="2387620"/>
          </a:xfrm>
          <a:prstGeom prst="rect">
            <a:avLst/>
          </a:prstGeom>
          <a:ln>
            <a:solidFill>
              <a:srgbClr val="0046D2"/>
            </a:solidFill>
          </a:ln>
        </p:spPr>
      </p:pic>
      <p:sp>
        <p:nvSpPr>
          <p:cNvPr id="39" name="Text Box 19"/>
          <p:cNvSpPr txBox="1">
            <a:spLocks noChangeArrowheads="1"/>
          </p:cNvSpPr>
          <p:nvPr/>
        </p:nvSpPr>
        <p:spPr bwMode="auto">
          <a:xfrm>
            <a:off x="12957729" y="8604948"/>
            <a:ext cx="11800627" cy="12077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57200" indent="-457200" defTabSz="4389438" eaLnBrk="0" hangingPunct="0">
              <a:defRPr sz="9600">
                <a:solidFill>
                  <a:schemeClr val="tx1"/>
                </a:solidFill>
                <a:latin typeface="Arial" charset="0"/>
              </a:defRPr>
            </a:lvl1pPr>
            <a:lvl2pPr marL="742950" indent="-285750" defTabSz="4389438" eaLnBrk="0" hangingPunct="0">
              <a:defRPr sz="9600">
                <a:solidFill>
                  <a:schemeClr val="tx1"/>
                </a:solidFill>
                <a:latin typeface="Arial" charset="0"/>
              </a:defRPr>
            </a:lvl2pPr>
            <a:lvl3pPr marL="1143000" indent="-228600" defTabSz="4389438" eaLnBrk="0" hangingPunct="0">
              <a:defRPr sz="9600">
                <a:solidFill>
                  <a:schemeClr val="tx1"/>
                </a:solidFill>
                <a:latin typeface="Arial" charset="0"/>
              </a:defRPr>
            </a:lvl3pPr>
            <a:lvl4pPr marL="1600200" indent="-228600" defTabSz="4389438" eaLnBrk="0" hangingPunct="0">
              <a:defRPr sz="9600">
                <a:solidFill>
                  <a:schemeClr val="tx1"/>
                </a:solidFill>
                <a:latin typeface="Arial" charset="0"/>
              </a:defRPr>
            </a:lvl4pPr>
            <a:lvl5pPr marL="2057400" indent="-228600" defTabSz="4389438" eaLnBrk="0" hangingPunct="0">
              <a:defRPr sz="9600">
                <a:solidFill>
                  <a:schemeClr val="tx1"/>
                </a:solidFill>
                <a:latin typeface="Arial" charset="0"/>
              </a:defRPr>
            </a:lvl5pPr>
            <a:lvl6pPr marL="2514600" indent="-228600" algn="ctr" defTabSz="4389438" eaLnBrk="0" fontAlgn="base" hangingPunct="0">
              <a:spcBef>
                <a:spcPct val="0"/>
              </a:spcBef>
              <a:spcAft>
                <a:spcPct val="0"/>
              </a:spcAft>
              <a:defRPr sz="9600">
                <a:solidFill>
                  <a:schemeClr val="tx1"/>
                </a:solidFill>
                <a:latin typeface="Arial" charset="0"/>
              </a:defRPr>
            </a:lvl6pPr>
            <a:lvl7pPr marL="2971800" indent="-228600" algn="ctr" defTabSz="4389438" eaLnBrk="0" fontAlgn="base" hangingPunct="0">
              <a:spcBef>
                <a:spcPct val="0"/>
              </a:spcBef>
              <a:spcAft>
                <a:spcPct val="0"/>
              </a:spcAft>
              <a:defRPr sz="9600">
                <a:solidFill>
                  <a:schemeClr val="tx1"/>
                </a:solidFill>
                <a:latin typeface="Arial" charset="0"/>
              </a:defRPr>
            </a:lvl7pPr>
            <a:lvl8pPr marL="3429000" indent="-228600" algn="ctr" defTabSz="4389438" eaLnBrk="0" fontAlgn="base" hangingPunct="0">
              <a:spcBef>
                <a:spcPct val="0"/>
              </a:spcBef>
              <a:spcAft>
                <a:spcPct val="0"/>
              </a:spcAft>
              <a:defRPr sz="9600">
                <a:solidFill>
                  <a:schemeClr val="tx1"/>
                </a:solidFill>
                <a:latin typeface="Arial" charset="0"/>
              </a:defRPr>
            </a:lvl8pPr>
            <a:lvl9pPr marL="3886200" indent="-228600" algn="ctr" defTabSz="4389438" eaLnBrk="0" fontAlgn="base" hangingPunct="0">
              <a:spcBef>
                <a:spcPct val="0"/>
              </a:spcBef>
              <a:spcAft>
                <a:spcPct val="0"/>
              </a:spcAft>
              <a:defRPr sz="9600">
                <a:solidFill>
                  <a:schemeClr val="tx1"/>
                </a:solidFill>
                <a:latin typeface="Arial" charset="0"/>
              </a:defRPr>
            </a:lvl9pPr>
          </a:lstStyle>
          <a:p>
            <a:r>
              <a:rPr lang="ar-SA" sz="4400" dirty="0"/>
              <a:t>خطة البحث:</a:t>
            </a:r>
            <a:endParaRPr lang="ar-SA" sz="4000" dirty="0"/>
          </a:p>
          <a:p>
            <a:pPr algn="r" rtl="1">
              <a:lnSpc>
                <a:spcPct val="107000"/>
              </a:lnSpc>
              <a:spcAft>
                <a:spcPts val="800"/>
              </a:spcAft>
            </a:pPr>
            <a:r>
              <a:rPr lang="ar-SA" sz="3600" b="1" dirty="0">
                <a:solidFill>
                  <a:srgbClr val="0D0D0D"/>
                </a:solidFill>
                <a:effectLst/>
                <a:latin typeface="Calibri" panose="020F0502020204030204" pitchFamily="34" charset="0"/>
                <a:ea typeface="Calibri" panose="020F0502020204030204" pitchFamily="34" charset="0"/>
                <a:cs typeface="Simplified Arabic" panose="02020603050405020304" pitchFamily="18" charset="-78"/>
              </a:rPr>
              <a:t>عينة البحــــــــث :</a:t>
            </a:r>
            <a:endParaRPr lang="en-US" sz="36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3600" dirty="0">
                <a:solidFill>
                  <a:srgbClr val="0D0D0D"/>
                </a:solidFill>
                <a:effectLst/>
                <a:latin typeface="Calibri" panose="020F0502020204030204" pitchFamily="34" charset="0"/>
                <a:ea typeface="Calibri" panose="020F0502020204030204" pitchFamily="34" charset="0"/>
                <a:cs typeface="Simplified Arabic" panose="02020603050405020304" pitchFamily="18" charset="-78"/>
              </a:rPr>
              <a:t> عينتان من التربة احدهما تعرض لمجال كهربائي ناتج عن مرور تيار كهربائي من خلال فرق جهد 1.5 </a:t>
            </a:r>
            <a:r>
              <a:rPr lang="en-US" sz="3600" dirty="0">
                <a:solidFill>
                  <a:srgbClr val="0D0D0D"/>
                </a:solidFill>
                <a:effectLst/>
                <a:latin typeface="Simplified Arabic" panose="02020603050405020304" pitchFamily="18" charset="-78"/>
                <a:ea typeface="Calibri" panose="020F0502020204030204" pitchFamily="34" charset="0"/>
                <a:cs typeface="Arial" panose="020B0604020202020204" pitchFamily="34" charset="0"/>
              </a:rPr>
              <a:t>v</a:t>
            </a:r>
            <a:endParaRPr lang="en-US" sz="3600" dirty="0">
              <a:effectLst/>
              <a:latin typeface="Calibri" panose="020F0502020204030204" pitchFamily="34" charset="0"/>
              <a:ea typeface="Calibri" panose="020F0502020204030204" pitchFamily="34" charset="0"/>
              <a:cs typeface="Arial" panose="020B0604020202020204" pitchFamily="34" charset="0"/>
            </a:endParaRPr>
          </a:p>
          <a:p>
            <a:pPr marL="408305" algn="r" rtl="1">
              <a:lnSpc>
                <a:spcPct val="107000"/>
              </a:lnSpc>
              <a:spcAft>
                <a:spcPts val="800"/>
              </a:spcAft>
            </a:pPr>
            <a:r>
              <a:rPr lang="ar-SA" sz="3600" dirty="0">
                <a:solidFill>
                  <a:srgbClr val="0D0D0D"/>
                </a:solidFill>
                <a:effectLst/>
                <a:latin typeface="Calibri" panose="020F0502020204030204" pitchFamily="34" charset="0"/>
                <a:ea typeface="Calibri" panose="020F0502020204030204" pitchFamily="34" charset="0"/>
                <a:cs typeface="Simplified Arabic" panose="02020603050405020304" pitchFamily="18" charset="-78"/>
              </a:rPr>
              <a:t>وتم استخدام نفس عينة الماء وتعريض كليهما للشمس.</a:t>
            </a:r>
            <a:endParaRPr lang="en-US" sz="36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3600" b="1" dirty="0">
                <a:solidFill>
                  <a:srgbClr val="0D0D0D"/>
                </a:solidFill>
                <a:effectLst/>
                <a:latin typeface="Calibri" panose="020F0502020204030204" pitchFamily="34" charset="0"/>
                <a:ea typeface="Calibri" panose="020F0502020204030204" pitchFamily="34" charset="0"/>
                <a:cs typeface="Simplified Arabic" panose="02020603050405020304" pitchFamily="18" charset="-78"/>
              </a:rPr>
              <a:t>منهج البحــــــث :</a:t>
            </a:r>
            <a:endParaRPr lang="en-US" sz="36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3600" dirty="0">
                <a:solidFill>
                  <a:srgbClr val="0D0D0D"/>
                </a:solidFill>
                <a:effectLst/>
                <a:latin typeface="Calibri" panose="020F0502020204030204" pitchFamily="34" charset="0"/>
                <a:ea typeface="Calibri" panose="020F0502020204030204" pitchFamily="34" charset="0"/>
                <a:cs typeface="Simplified Arabic" panose="02020603050405020304" pitchFamily="18" charset="-78"/>
              </a:rPr>
              <a:t>ينتهج البحث المنهج التجريبي يعتمد على إجراء تجربه على عينتين من </a:t>
            </a:r>
            <a:r>
              <a:rPr lang="ar-SA" sz="3600" dirty="0" err="1">
                <a:solidFill>
                  <a:srgbClr val="0D0D0D"/>
                </a:solidFill>
                <a:effectLst/>
                <a:latin typeface="Calibri" panose="020F0502020204030204" pitchFamily="34" charset="0"/>
                <a:ea typeface="Calibri" panose="020F0502020204030204" pitchFamily="34" charset="0"/>
                <a:cs typeface="Simplified Arabic" panose="02020603050405020304" pitchFamily="18" charset="-78"/>
              </a:rPr>
              <a:t>التربه</a:t>
            </a:r>
            <a:r>
              <a:rPr lang="ar-SA" sz="3600" dirty="0">
                <a:solidFill>
                  <a:srgbClr val="0D0D0D"/>
                </a:solidFill>
                <a:effectLst/>
                <a:latin typeface="Calibri" panose="020F0502020204030204" pitchFamily="34" charset="0"/>
                <a:ea typeface="Calibri" panose="020F0502020204030204" pitchFamily="34" charset="0"/>
                <a:cs typeface="Simplified Arabic" panose="02020603050405020304" pitchFamily="18" charset="-78"/>
              </a:rPr>
              <a:t> </a:t>
            </a:r>
            <a:endParaRPr lang="en-US" sz="36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3600" b="1" dirty="0">
                <a:solidFill>
                  <a:srgbClr val="0D0D0D"/>
                </a:solidFill>
                <a:effectLst/>
                <a:latin typeface="Calibri" panose="020F0502020204030204" pitchFamily="34" charset="0"/>
                <a:ea typeface="Calibri" panose="020F0502020204030204" pitchFamily="34" charset="0"/>
                <a:cs typeface="Simplified Arabic" panose="02020603050405020304" pitchFamily="18" charset="-78"/>
              </a:rPr>
              <a:t>أدوات البحــــــــث :</a:t>
            </a:r>
            <a:endParaRPr lang="en-US" sz="36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buFont typeface="Symbol" panose="05050102010706020507" pitchFamily="18" charset="2"/>
              <a:buChar char=""/>
            </a:pPr>
            <a:r>
              <a:rPr lang="ar-SA" sz="3600" b="1" dirty="0">
                <a:solidFill>
                  <a:srgbClr val="0D0D0D"/>
                </a:solidFill>
                <a:effectLst/>
                <a:latin typeface="Calibri" panose="020F0502020204030204" pitchFamily="34" charset="0"/>
                <a:ea typeface="Calibri" panose="020F0502020204030204" pitchFamily="34" charset="0"/>
                <a:cs typeface="Simplified Arabic" panose="02020603050405020304" pitchFamily="18" charset="-78"/>
              </a:rPr>
              <a:t>تربة –بطارية – أسلاك مكشوفة – مقياس للحرارة و</a:t>
            </a:r>
            <a:r>
              <a:rPr lang="en-US" sz="3600" b="1" dirty="0">
                <a:solidFill>
                  <a:srgbClr val="0D0D0D"/>
                </a:solidFill>
                <a:effectLst/>
                <a:latin typeface="Calibri" panose="020F0502020204030204" pitchFamily="34" charset="0"/>
                <a:ea typeface="Calibri" panose="020F0502020204030204" pitchFamily="34" charset="0"/>
                <a:cs typeface="Simplified Arabic" panose="02020603050405020304" pitchFamily="18" charset="-78"/>
              </a:rPr>
              <a:t>PH</a:t>
            </a:r>
            <a:endParaRPr lang="en-US" sz="36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3600" b="1" dirty="0">
                <a:solidFill>
                  <a:srgbClr val="0D0D0D"/>
                </a:solidFill>
                <a:effectLst/>
                <a:latin typeface="Calibri" panose="020F0502020204030204" pitchFamily="34" charset="0"/>
                <a:ea typeface="Calibri" panose="020F0502020204030204" pitchFamily="34" charset="0"/>
                <a:cs typeface="Simplified Arabic" panose="02020603050405020304" pitchFamily="18" charset="-78"/>
              </a:rPr>
              <a:t>متغيرات البحث</a:t>
            </a:r>
            <a:endParaRPr lang="en-US" sz="36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3600" dirty="0">
                <a:solidFill>
                  <a:srgbClr val="0D0D0D"/>
                </a:solidFill>
                <a:effectLst/>
                <a:latin typeface="Calibri" panose="020F0502020204030204" pitchFamily="34" charset="0"/>
                <a:ea typeface="Calibri" panose="020F0502020204030204" pitchFamily="34" charset="0"/>
                <a:cs typeface="Simplified Arabic" panose="02020603050405020304" pitchFamily="18" charset="-78"/>
              </a:rPr>
              <a:t>بناء على ما تم ذكره مسبقا فإن متغيرات البحث تتمثل في ما يلي :</a:t>
            </a:r>
            <a:endParaRPr lang="en-US" sz="36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3600" b="1" dirty="0">
                <a:solidFill>
                  <a:srgbClr val="0D0D0D"/>
                </a:solidFill>
                <a:effectLst/>
                <a:latin typeface="Calibri" panose="020F0502020204030204" pitchFamily="34" charset="0"/>
                <a:ea typeface="Calibri" panose="020F0502020204030204" pitchFamily="34" charset="0"/>
                <a:cs typeface="Simplified Arabic" panose="02020603050405020304" pitchFamily="18" charset="-78"/>
              </a:rPr>
              <a:t>المتغير المستقل</a:t>
            </a:r>
            <a:endParaRPr lang="en-US" sz="36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lt"/>
              <a:buAutoNum type="arabicParenR"/>
            </a:pPr>
            <a:r>
              <a:rPr lang="ar-SA" sz="3600" dirty="0">
                <a:solidFill>
                  <a:srgbClr val="0D0D0D"/>
                </a:solidFill>
                <a:effectLst/>
                <a:latin typeface="Calibri" panose="020F0502020204030204" pitchFamily="34" charset="0"/>
                <a:ea typeface="Calibri" panose="020F0502020204030204" pitchFamily="34" charset="0"/>
                <a:cs typeface="Simplified Arabic" panose="02020603050405020304" pitchFamily="18" charset="-78"/>
              </a:rPr>
              <a:t>شدة التيار الكهربائي</a:t>
            </a:r>
            <a:endParaRPr lang="en-US" sz="36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3600" b="1" dirty="0">
                <a:solidFill>
                  <a:srgbClr val="0D0D0D"/>
                </a:solidFill>
                <a:effectLst/>
                <a:latin typeface="Calibri" panose="020F0502020204030204" pitchFamily="34" charset="0"/>
                <a:ea typeface="Calibri" panose="020F0502020204030204" pitchFamily="34" charset="0"/>
                <a:cs typeface="Simplified Arabic" panose="02020603050405020304" pitchFamily="18" charset="-78"/>
              </a:rPr>
              <a:t>المتغير التابع</a:t>
            </a:r>
            <a:endParaRPr lang="en-US" sz="36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3600" b="1" dirty="0">
                <a:solidFill>
                  <a:srgbClr val="0D0D0D"/>
                </a:solidFill>
                <a:effectLst/>
                <a:latin typeface="Calibri" panose="020F0502020204030204" pitchFamily="34" charset="0"/>
                <a:ea typeface="Calibri" panose="020F0502020204030204" pitchFamily="34" charset="0"/>
                <a:cs typeface="Simplified Arabic" panose="02020603050405020304" pitchFamily="18" charset="-78"/>
              </a:rPr>
              <a:t>2) درجة الحرارة ، </a:t>
            </a:r>
            <a:r>
              <a:rPr lang="en-US" sz="3600" b="1" dirty="0">
                <a:solidFill>
                  <a:srgbClr val="0D0D0D"/>
                </a:solidFill>
                <a:effectLst/>
                <a:latin typeface="Simplified Arabic" panose="02020603050405020304" pitchFamily="18" charset="-78"/>
                <a:ea typeface="Calibri" panose="020F0502020204030204" pitchFamily="34" charset="0"/>
                <a:cs typeface="Arial" panose="020B0604020202020204" pitchFamily="34" charset="0"/>
              </a:rPr>
              <a:t>PH</a:t>
            </a:r>
            <a:endParaRPr lang="en-US" sz="36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sz="3600" b="1" dirty="0">
                <a:solidFill>
                  <a:srgbClr val="0D0D0D"/>
                </a:solidFill>
                <a:effectLst/>
                <a:latin typeface="Calibri" panose="020F0502020204030204" pitchFamily="34" charset="0"/>
                <a:ea typeface="Calibri" panose="020F0502020204030204" pitchFamily="34" charset="0"/>
                <a:cs typeface="Simplified Arabic" panose="02020603050405020304" pitchFamily="18" charset="-78"/>
              </a:rPr>
              <a:t>الأساليب الإحصائية : </a:t>
            </a:r>
            <a:r>
              <a:rPr lang="ar-SA" sz="3600" dirty="0">
                <a:solidFill>
                  <a:srgbClr val="0D0D0D"/>
                </a:solidFill>
                <a:effectLst/>
                <a:latin typeface="Calibri" panose="020F0502020204030204" pitchFamily="34" charset="0"/>
                <a:ea typeface="Calibri" panose="020F0502020204030204" pitchFamily="34" charset="0"/>
                <a:cs typeface="Simplified Arabic" panose="02020603050405020304" pitchFamily="18" charset="-78"/>
              </a:rPr>
              <a:t>استخدمت </a:t>
            </a:r>
            <a:r>
              <a:rPr lang="ar-SA" sz="3600" dirty="0" err="1">
                <a:solidFill>
                  <a:srgbClr val="0D0D0D"/>
                </a:solidFill>
                <a:effectLst/>
                <a:latin typeface="Calibri" panose="020F0502020204030204" pitchFamily="34" charset="0"/>
                <a:ea typeface="Calibri" panose="020F0502020204030204" pitchFamily="34" charset="0"/>
                <a:cs typeface="Simplified Arabic" panose="02020603050405020304" pitchFamily="18" charset="-78"/>
              </a:rPr>
              <a:t>الباحثاالوصفي</a:t>
            </a:r>
            <a:r>
              <a:rPr lang="ar-SA" sz="3600" dirty="0">
                <a:solidFill>
                  <a:srgbClr val="0D0D0D"/>
                </a:solidFill>
                <a:effectLst/>
                <a:latin typeface="Calibri" panose="020F0502020204030204" pitchFamily="34" charset="0"/>
                <a:ea typeface="Calibri" panose="020F0502020204030204" pitchFamily="34" charset="0"/>
                <a:cs typeface="Simplified Arabic" panose="02020603050405020304" pitchFamily="18" charset="-78"/>
              </a:rPr>
              <a:t> وذلك من خلال جمع البيانات   من قبل عينة البحث وتلخيصها بعمل رسوم بيانية تسهم في فهم واستيعاب النتائج بصورة ادق </a:t>
            </a:r>
            <a:r>
              <a:rPr lang="ar-SA" sz="3600" dirty="0">
                <a:solidFill>
                  <a:srgbClr val="0D0D0D"/>
                </a:solidFill>
                <a:latin typeface="Calibri" panose="020F0502020204030204" pitchFamily="34" charset="0"/>
                <a:ea typeface="Calibri" panose="020F0502020204030204" pitchFamily="34" charset="0"/>
                <a:cs typeface="Simplified Arabic" panose="02020603050405020304" pitchFamily="18" charset="-78"/>
              </a:rPr>
              <a:t>. ت اسلوب الاحصاء </a:t>
            </a:r>
            <a:endParaRPr lang="en-US" sz="3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50" name="TextBox 40"/>
          <p:cNvSpPr txBox="1"/>
          <p:nvPr/>
        </p:nvSpPr>
        <p:spPr>
          <a:xfrm>
            <a:off x="24894381" y="9050411"/>
            <a:ext cx="11905896" cy="1015663"/>
          </a:xfrm>
          <a:prstGeom prst="rect">
            <a:avLst/>
          </a:prstGeom>
          <a:noFill/>
        </p:spPr>
        <p:txBody>
          <a:bodyPr wrap="square" rtlCol="0">
            <a:spAutoFit/>
          </a:bodyPr>
          <a:lstStyle/>
          <a:p>
            <a:r>
              <a:rPr lang="ar-SA" sz="6000" dirty="0">
                <a:latin typeface="Garamond" panose="02020404030301010803" pitchFamily="18" charset="0"/>
              </a:rPr>
              <a:t>ملخص البيانات </a:t>
            </a:r>
            <a:endParaRPr lang="en-US" sz="6000" dirty="0">
              <a:latin typeface="Garamond" panose="02020404030301010803" pitchFamily="18" charset="0"/>
            </a:endParaRPr>
          </a:p>
        </p:txBody>
      </p:sp>
      <p:pic>
        <p:nvPicPr>
          <p:cNvPr id="10" name="صورة 9" descr="صورة تحتوي على نص&#10;&#10;تم إنشاء الوصف تلقائياً">
            <a:extLst>
              <a:ext uri="{FF2B5EF4-FFF2-40B4-BE49-F238E27FC236}">
                <a16:creationId xmlns:a16="http://schemas.microsoft.com/office/drawing/2014/main" id="{A2116EDD-94DE-463B-8AAB-230888AC2D5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5003" y="1731781"/>
            <a:ext cx="6297213" cy="4275168"/>
          </a:xfrm>
          <a:prstGeom prst="rect">
            <a:avLst/>
          </a:prstGeom>
        </p:spPr>
      </p:pic>
      <p:graphicFrame>
        <p:nvGraphicFramePr>
          <p:cNvPr id="21" name="جدول 20">
            <a:extLst>
              <a:ext uri="{FF2B5EF4-FFF2-40B4-BE49-F238E27FC236}">
                <a16:creationId xmlns:a16="http://schemas.microsoft.com/office/drawing/2014/main" id="{B7291818-EB9D-31AD-75FB-66B64FF2C402}"/>
              </a:ext>
            </a:extLst>
          </p:cNvPr>
          <p:cNvGraphicFramePr>
            <a:graphicFrameLocks noGrp="1"/>
          </p:cNvGraphicFramePr>
          <p:nvPr>
            <p:extLst>
              <p:ext uri="{D42A27DB-BD31-4B8C-83A1-F6EECF244321}">
                <p14:modId xmlns:p14="http://schemas.microsoft.com/office/powerpoint/2010/main" val="1844810593"/>
              </p:ext>
            </p:extLst>
          </p:nvPr>
        </p:nvGraphicFramePr>
        <p:xfrm>
          <a:off x="13776961" y="23209462"/>
          <a:ext cx="8573002" cy="4251222"/>
        </p:xfrm>
        <a:graphic>
          <a:graphicData uri="http://schemas.openxmlformats.org/drawingml/2006/table">
            <a:tbl>
              <a:tblPr rtl="1" firstRow="1" firstCol="1" bandRow="1"/>
              <a:tblGrid>
                <a:gridCol w="1713995">
                  <a:extLst>
                    <a:ext uri="{9D8B030D-6E8A-4147-A177-3AD203B41FA5}">
                      <a16:colId xmlns:a16="http://schemas.microsoft.com/office/drawing/2014/main" val="1541858271"/>
                    </a:ext>
                  </a:extLst>
                </a:gridCol>
                <a:gridCol w="1713995">
                  <a:extLst>
                    <a:ext uri="{9D8B030D-6E8A-4147-A177-3AD203B41FA5}">
                      <a16:colId xmlns:a16="http://schemas.microsoft.com/office/drawing/2014/main" val="1554267188"/>
                    </a:ext>
                  </a:extLst>
                </a:gridCol>
                <a:gridCol w="1715004">
                  <a:extLst>
                    <a:ext uri="{9D8B030D-6E8A-4147-A177-3AD203B41FA5}">
                      <a16:colId xmlns:a16="http://schemas.microsoft.com/office/drawing/2014/main" val="962685001"/>
                    </a:ext>
                  </a:extLst>
                </a:gridCol>
                <a:gridCol w="1715004">
                  <a:extLst>
                    <a:ext uri="{9D8B030D-6E8A-4147-A177-3AD203B41FA5}">
                      <a16:colId xmlns:a16="http://schemas.microsoft.com/office/drawing/2014/main" val="2287729612"/>
                    </a:ext>
                  </a:extLst>
                </a:gridCol>
                <a:gridCol w="1715004">
                  <a:extLst>
                    <a:ext uri="{9D8B030D-6E8A-4147-A177-3AD203B41FA5}">
                      <a16:colId xmlns:a16="http://schemas.microsoft.com/office/drawing/2014/main" val="2724047307"/>
                    </a:ext>
                  </a:extLst>
                </a:gridCol>
              </a:tblGrid>
              <a:tr h="708537">
                <a:tc>
                  <a:txBody>
                    <a:bodyPr/>
                    <a:lstStyle/>
                    <a:p>
                      <a:pPr algn="r" rtl="1">
                        <a:lnSpc>
                          <a:spcPct val="107000"/>
                        </a:lnSpc>
                        <a:spcAft>
                          <a:spcPts val="800"/>
                        </a:spcAft>
                      </a:pPr>
                      <a:r>
                        <a:rPr lang="ar-SA" sz="1400" b="1">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ctr" rtl="1">
                        <a:lnSpc>
                          <a:spcPct val="107000"/>
                        </a:lnSpc>
                        <a:spcAft>
                          <a:spcPts val="800"/>
                        </a:spcAft>
                      </a:pPr>
                      <a:r>
                        <a:rPr lang="ar-SA" sz="1400" b="1">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العينة </a:t>
                      </a:r>
                      <a:r>
                        <a:rPr lang="en-US" sz="1400" b="1">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A</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rtl="1"/>
                      <a:endParaRPr lang="ar-SA"/>
                    </a:p>
                  </a:txBody>
                  <a:tcPr/>
                </a:tc>
                <a:tc gridSpan="2">
                  <a:txBody>
                    <a:bodyPr/>
                    <a:lstStyle/>
                    <a:p>
                      <a:pPr algn="ctr" rtl="1">
                        <a:lnSpc>
                          <a:spcPct val="107000"/>
                        </a:lnSpc>
                        <a:spcAft>
                          <a:spcPts val="800"/>
                        </a:spcAft>
                      </a:pPr>
                      <a:r>
                        <a:rPr lang="ar-SA" sz="1400" b="1">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العينة </a:t>
                      </a:r>
                      <a:r>
                        <a:rPr lang="en-US" sz="1400" b="1">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B</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rtl="1"/>
                      <a:endParaRPr lang="ar-SA"/>
                    </a:p>
                  </a:txBody>
                  <a:tcPr/>
                </a:tc>
                <a:extLst>
                  <a:ext uri="{0D108BD9-81ED-4DB2-BD59-A6C34878D82A}">
                    <a16:rowId xmlns:a16="http://schemas.microsoft.com/office/drawing/2014/main" val="2774743444"/>
                  </a:ext>
                </a:extLst>
              </a:tr>
              <a:tr h="708537">
                <a:tc>
                  <a:txBody>
                    <a:bodyPr/>
                    <a:lstStyle/>
                    <a:p>
                      <a:pPr algn="r" rtl="1">
                        <a:lnSpc>
                          <a:spcPct val="107000"/>
                        </a:lnSpc>
                        <a:spcAft>
                          <a:spcPts val="800"/>
                        </a:spcAft>
                      </a:pPr>
                      <a:r>
                        <a:rPr lang="ar-SA" sz="1400" b="1">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اليوم</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1">
                        <a:lnSpc>
                          <a:spcPct val="107000"/>
                        </a:lnSpc>
                        <a:spcAft>
                          <a:spcPts val="800"/>
                        </a:spcAft>
                      </a:pPr>
                      <a:r>
                        <a:rPr lang="ar-SA" sz="1400" b="1">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درجة الحرارة</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1">
                        <a:lnSpc>
                          <a:spcPct val="107000"/>
                        </a:lnSpc>
                        <a:spcAft>
                          <a:spcPts val="800"/>
                        </a:spcAft>
                      </a:pPr>
                      <a:r>
                        <a:rPr lang="en-US" sz="1400" b="1">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PH</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1">
                        <a:lnSpc>
                          <a:spcPct val="107000"/>
                        </a:lnSpc>
                        <a:spcAft>
                          <a:spcPts val="800"/>
                        </a:spcAft>
                      </a:pPr>
                      <a:r>
                        <a:rPr lang="ar-SA" sz="1400" b="1">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درجة الحرارة</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1">
                        <a:lnSpc>
                          <a:spcPct val="107000"/>
                        </a:lnSpc>
                        <a:spcAft>
                          <a:spcPts val="800"/>
                        </a:spcAft>
                      </a:pPr>
                      <a:r>
                        <a:rPr lang="en-US" sz="1400" b="1">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PH</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69722311"/>
                  </a:ext>
                </a:extLst>
              </a:tr>
              <a:tr h="708537">
                <a:tc>
                  <a:txBody>
                    <a:bodyPr/>
                    <a:lstStyle/>
                    <a:p>
                      <a:pPr algn="r" rtl="1">
                        <a:lnSpc>
                          <a:spcPct val="107000"/>
                        </a:lnSpc>
                        <a:spcAft>
                          <a:spcPts val="800"/>
                        </a:spcAft>
                      </a:pPr>
                      <a:r>
                        <a:rPr lang="ar-SA" sz="1400" b="1">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الاول</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a:lnSpc>
                          <a:spcPct val="107000"/>
                        </a:lnSpc>
                        <a:spcAft>
                          <a:spcPts val="800"/>
                        </a:spcAft>
                      </a:pPr>
                      <a:r>
                        <a:rPr lang="en-US" sz="1400" b="1">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20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1">
                        <a:lnSpc>
                          <a:spcPct val="107000"/>
                        </a:lnSpc>
                        <a:spcAft>
                          <a:spcPts val="800"/>
                        </a:spcAft>
                      </a:pPr>
                      <a:r>
                        <a:rPr lang="en-US" sz="1400" b="1">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1">
                        <a:lnSpc>
                          <a:spcPct val="107000"/>
                        </a:lnSpc>
                        <a:spcAft>
                          <a:spcPts val="800"/>
                        </a:spcAft>
                      </a:pPr>
                      <a:r>
                        <a:rPr lang="en-US" sz="1400" b="1">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20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1">
                        <a:lnSpc>
                          <a:spcPct val="107000"/>
                        </a:lnSpc>
                        <a:spcAft>
                          <a:spcPts val="800"/>
                        </a:spcAft>
                      </a:pPr>
                      <a:r>
                        <a:rPr lang="en-US" sz="1400" b="1">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22273900"/>
                  </a:ext>
                </a:extLst>
              </a:tr>
              <a:tr h="708537">
                <a:tc>
                  <a:txBody>
                    <a:bodyPr/>
                    <a:lstStyle/>
                    <a:p>
                      <a:pPr algn="r" rtl="1">
                        <a:lnSpc>
                          <a:spcPct val="107000"/>
                        </a:lnSpc>
                        <a:spcAft>
                          <a:spcPts val="800"/>
                        </a:spcAft>
                      </a:pPr>
                      <a:r>
                        <a:rPr lang="ar-SA" sz="1400" b="1">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الثاني</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a:lnSpc>
                          <a:spcPct val="107000"/>
                        </a:lnSpc>
                        <a:spcAft>
                          <a:spcPts val="800"/>
                        </a:spcAft>
                      </a:pPr>
                      <a:r>
                        <a:rPr lang="en-US" sz="1400" b="1">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21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1">
                        <a:lnSpc>
                          <a:spcPct val="107000"/>
                        </a:lnSpc>
                        <a:spcAft>
                          <a:spcPts val="800"/>
                        </a:spcAft>
                      </a:pPr>
                      <a:r>
                        <a:rPr lang="en-US" sz="1400" b="1">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7.5</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1">
                        <a:lnSpc>
                          <a:spcPct val="107000"/>
                        </a:lnSpc>
                        <a:spcAft>
                          <a:spcPts val="800"/>
                        </a:spcAft>
                      </a:pPr>
                      <a:r>
                        <a:rPr lang="en-US" sz="1400" b="1">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21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1">
                        <a:lnSpc>
                          <a:spcPct val="107000"/>
                        </a:lnSpc>
                        <a:spcAft>
                          <a:spcPts val="800"/>
                        </a:spcAft>
                      </a:pPr>
                      <a:r>
                        <a:rPr lang="en-US" sz="1400" b="1">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8.5</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34163547"/>
                  </a:ext>
                </a:extLst>
              </a:tr>
              <a:tr h="708537">
                <a:tc>
                  <a:txBody>
                    <a:bodyPr/>
                    <a:lstStyle/>
                    <a:p>
                      <a:pPr algn="r" rtl="1">
                        <a:lnSpc>
                          <a:spcPct val="107000"/>
                        </a:lnSpc>
                        <a:spcAft>
                          <a:spcPts val="800"/>
                        </a:spcAft>
                      </a:pPr>
                      <a:r>
                        <a:rPr lang="ar-SA" sz="1400" b="1">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الثالث</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a:lnSpc>
                          <a:spcPct val="107000"/>
                        </a:lnSpc>
                        <a:spcAft>
                          <a:spcPts val="800"/>
                        </a:spcAft>
                      </a:pPr>
                      <a:r>
                        <a:rPr lang="en-US" sz="1400" b="1">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18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1">
                        <a:lnSpc>
                          <a:spcPct val="107000"/>
                        </a:lnSpc>
                        <a:spcAft>
                          <a:spcPts val="800"/>
                        </a:spcAft>
                      </a:pPr>
                      <a:r>
                        <a:rPr lang="en-US" sz="1400" b="1">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7.5</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1">
                        <a:lnSpc>
                          <a:spcPct val="107000"/>
                        </a:lnSpc>
                        <a:spcAft>
                          <a:spcPts val="800"/>
                        </a:spcAft>
                      </a:pPr>
                      <a:r>
                        <a:rPr lang="en-US" sz="1400" b="1">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18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1">
                        <a:lnSpc>
                          <a:spcPct val="107000"/>
                        </a:lnSpc>
                        <a:spcAft>
                          <a:spcPts val="800"/>
                        </a:spcAft>
                      </a:pPr>
                      <a:r>
                        <a:rPr lang="en-US" sz="1400" b="1">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9</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33282784"/>
                  </a:ext>
                </a:extLst>
              </a:tr>
              <a:tr h="708537">
                <a:tc>
                  <a:txBody>
                    <a:bodyPr/>
                    <a:lstStyle/>
                    <a:p>
                      <a:pPr algn="r" rtl="1">
                        <a:lnSpc>
                          <a:spcPct val="107000"/>
                        </a:lnSpc>
                        <a:spcAft>
                          <a:spcPts val="800"/>
                        </a:spcAft>
                      </a:pPr>
                      <a:r>
                        <a:rPr lang="ar-SA" sz="1400" b="1">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الرابع</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a:lnSpc>
                          <a:spcPct val="107000"/>
                        </a:lnSpc>
                        <a:spcAft>
                          <a:spcPts val="800"/>
                        </a:spcAft>
                      </a:pPr>
                      <a:r>
                        <a:rPr lang="en-US" sz="1400" b="1">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17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1">
                        <a:lnSpc>
                          <a:spcPct val="107000"/>
                        </a:lnSpc>
                        <a:spcAft>
                          <a:spcPts val="800"/>
                        </a:spcAft>
                      </a:pPr>
                      <a:r>
                        <a:rPr lang="en-US" sz="1400" b="1">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7.5</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1">
                        <a:lnSpc>
                          <a:spcPct val="107000"/>
                        </a:lnSpc>
                        <a:spcAft>
                          <a:spcPts val="800"/>
                        </a:spcAft>
                      </a:pPr>
                      <a:r>
                        <a:rPr lang="en-US" sz="1400" b="1">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17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1">
                        <a:lnSpc>
                          <a:spcPct val="107000"/>
                        </a:lnSpc>
                        <a:spcAft>
                          <a:spcPts val="800"/>
                        </a:spcAft>
                      </a:pPr>
                      <a:r>
                        <a:rPr lang="en-US" sz="1400" b="1" dirty="0">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9</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01443528"/>
                  </a:ext>
                </a:extLst>
              </a:tr>
            </a:tbl>
          </a:graphicData>
        </a:graphic>
      </p:graphicFrame>
      <p:pic>
        <p:nvPicPr>
          <p:cNvPr id="22" name="صورة 21" descr="صورة تحتوي على نص, لقطة شاشة, تخطيط, الخط&#10;&#10;تم إنشاء الوصف تلقائياً">
            <a:extLst>
              <a:ext uri="{FF2B5EF4-FFF2-40B4-BE49-F238E27FC236}">
                <a16:creationId xmlns:a16="http://schemas.microsoft.com/office/drawing/2014/main" id="{124ED21A-E999-08F6-858B-3240243F7D8B}"/>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4974627" y="29349666"/>
            <a:ext cx="7375336" cy="4435817"/>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AutoShape 30"/>
          <p:cNvSpPr>
            <a:spLocks noChangeArrowheads="1"/>
          </p:cNvSpPr>
          <p:nvPr/>
        </p:nvSpPr>
        <p:spPr bwMode="auto">
          <a:xfrm>
            <a:off x="37626051" y="31003755"/>
            <a:ext cx="11934702" cy="4285726"/>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a:p>
        </p:txBody>
      </p:sp>
      <p:sp>
        <p:nvSpPr>
          <p:cNvPr id="2051" name="AutoShape 29"/>
          <p:cNvSpPr>
            <a:spLocks noChangeArrowheads="1"/>
          </p:cNvSpPr>
          <p:nvPr/>
        </p:nvSpPr>
        <p:spPr bwMode="auto">
          <a:xfrm>
            <a:off x="12785606" y="7263867"/>
            <a:ext cx="11899900" cy="28247451"/>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dirty="0"/>
          </a:p>
        </p:txBody>
      </p:sp>
      <p:sp>
        <p:nvSpPr>
          <p:cNvPr id="2052" name="AutoShape 31"/>
          <p:cNvSpPr>
            <a:spLocks noChangeArrowheads="1"/>
          </p:cNvSpPr>
          <p:nvPr/>
        </p:nvSpPr>
        <p:spPr bwMode="auto">
          <a:xfrm>
            <a:off x="25200769" y="7093481"/>
            <a:ext cx="11899900" cy="28417837"/>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dirty="0"/>
          </a:p>
        </p:txBody>
      </p:sp>
      <p:sp>
        <p:nvSpPr>
          <p:cNvPr id="2057" name="AutoShape 13"/>
          <p:cNvSpPr>
            <a:spLocks noChangeArrowheads="1"/>
          </p:cNvSpPr>
          <p:nvPr/>
        </p:nvSpPr>
        <p:spPr bwMode="auto">
          <a:xfrm>
            <a:off x="787400" y="1199407"/>
            <a:ext cx="48826738" cy="5103432"/>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2849" tIns="51425" rIns="102849" bIns="51425" anchor="ct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eaLnBrk="1" hangingPunct="1"/>
            <a:endParaRPr lang="en-US" altLang="en-US">
              <a:solidFill>
                <a:schemeClr val="bg1"/>
              </a:solidFill>
            </a:endParaRPr>
          </a:p>
        </p:txBody>
      </p:sp>
      <p:sp>
        <p:nvSpPr>
          <p:cNvPr id="2058" name="Text Box 14"/>
          <p:cNvSpPr txBox="1">
            <a:spLocks noChangeArrowheads="1"/>
          </p:cNvSpPr>
          <p:nvPr/>
        </p:nvSpPr>
        <p:spPr bwMode="auto">
          <a:xfrm>
            <a:off x="1400175" y="1317625"/>
            <a:ext cx="46988413" cy="57394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2849" tIns="51425" rIns="102849" bIns="51425">
            <a:spAutoFit/>
          </a:bodyPr>
          <a:lstStyle>
            <a:lvl1pPr defTabSz="4938713" eaLnBrk="0" hangingPunct="0">
              <a:defRPr sz="9600">
                <a:solidFill>
                  <a:schemeClr val="tx1"/>
                </a:solidFill>
                <a:latin typeface="Arial" charset="0"/>
              </a:defRPr>
            </a:lvl1pPr>
            <a:lvl2pPr marL="742950" indent="-285750" defTabSz="4938713" eaLnBrk="0" hangingPunct="0">
              <a:defRPr sz="9600">
                <a:solidFill>
                  <a:schemeClr val="tx1"/>
                </a:solidFill>
                <a:latin typeface="Arial" charset="0"/>
              </a:defRPr>
            </a:lvl2pPr>
            <a:lvl3pPr marL="1143000" indent="-228600" defTabSz="4938713" eaLnBrk="0" hangingPunct="0">
              <a:defRPr sz="9600">
                <a:solidFill>
                  <a:schemeClr val="tx1"/>
                </a:solidFill>
                <a:latin typeface="Arial" charset="0"/>
              </a:defRPr>
            </a:lvl3pPr>
            <a:lvl4pPr marL="1600200" indent="-228600" defTabSz="4938713" eaLnBrk="0" hangingPunct="0">
              <a:defRPr sz="9600">
                <a:solidFill>
                  <a:schemeClr val="tx1"/>
                </a:solidFill>
                <a:latin typeface="Arial" charset="0"/>
              </a:defRPr>
            </a:lvl4pPr>
            <a:lvl5pPr marL="2057400" indent="-228600" defTabSz="4938713" eaLnBrk="0" hangingPunct="0">
              <a:defRPr sz="9600">
                <a:solidFill>
                  <a:schemeClr val="tx1"/>
                </a:solidFill>
                <a:latin typeface="Arial" charset="0"/>
              </a:defRPr>
            </a:lvl5pPr>
            <a:lvl6pPr marL="2514600" indent="-228600" algn="ctr" defTabSz="4938713" eaLnBrk="0" fontAlgn="base" hangingPunct="0">
              <a:spcBef>
                <a:spcPct val="0"/>
              </a:spcBef>
              <a:spcAft>
                <a:spcPct val="0"/>
              </a:spcAft>
              <a:defRPr sz="9600">
                <a:solidFill>
                  <a:schemeClr val="tx1"/>
                </a:solidFill>
                <a:latin typeface="Arial" charset="0"/>
              </a:defRPr>
            </a:lvl6pPr>
            <a:lvl7pPr marL="2971800" indent="-228600" algn="ctr" defTabSz="4938713" eaLnBrk="0" fontAlgn="base" hangingPunct="0">
              <a:spcBef>
                <a:spcPct val="0"/>
              </a:spcBef>
              <a:spcAft>
                <a:spcPct val="0"/>
              </a:spcAft>
              <a:defRPr sz="9600">
                <a:solidFill>
                  <a:schemeClr val="tx1"/>
                </a:solidFill>
                <a:latin typeface="Arial" charset="0"/>
              </a:defRPr>
            </a:lvl7pPr>
            <a:lvl8pPr marL="3429000" indent="-228600" algn="ctr" defTabSz="4938713" eaLnBrk="0" fontAlgn="base" hangingPunct="0">
              <a:spcBef>
                <a:spcPct val="0"/>
              </a:spcBef>
              <a:spcAft>
                <a:spcPct val="0"/>
              </a:spcAft>
              <a:defRPr sz="9600">
                <a:solidFill>
                  <a:schemeClr val="tx1"/>
                </a:solidFill>
                <a:latin typeface="Arial" charset="0"/>
              </a:defRPr>
            </a:lvl8pPr>
            <a:lvl9pPr marL="3886200" indent="-228600" algn="ctr" defTabSz="4938713" eaLnBrk="0" fontAlgn="base" hangingPunct="0">
              <a:spcBef>
                <a:spcPct val="0"/>
              </a:spcBef>
              <a:spcAft>
                <a:spcPct val="0"/>
              </a:spcAft>
              <a:defRPr sz="9600">
                <a:solidFill>
                  <a:schemeClr val="tx1"/>
                </a:solidFill>
                <a:latin typeface="Arial" charset="0"/>
              </a:defRPr>
            </a:lvl9pPr>
          </a:lstStyle>
          <a:p>
            <a:pPr algn="l" rtl="1">
              <a:lnSpc>
                <a:spcPct val="107000"/>
              </a:lnSpc>
              <a:spcAft>
                <a:spcPts val="800"/>
              </a:spcAft>
            </a:pPr>
            <a:r>
              <a:rPr lang="en-US" sz="8800" b="1" dirty="0">
                <a:solidFill>
                  <a:srgbClr val="0D0D0D"/>
                </a:solidFill>
                <a:cs typeface="Times New Roman" panose="02020603050405020304" pitchFamily="18" charset="0"/>
              </a:rPr>
              <a:t>The </a:t>
            </a:r>
            <a:r>
              <a:rPr lang="en-US" sz="8800" b="1" dirty="0" err="1">
                <a:solidFill>
                  <a:srgbClr val="0D0D0D"/>
                </a:solidFill>
                <a:cs typeface="Times New Roman" panose="02020603050405020304" pitchFamily="18" charset="0"/>
              </a:rPr>
              <a:t>Glbal</a:t>
            </a:r>
            <a:r>
              <a:rPr lang="en-US" sz="8800" b="1" dirty="0">
                <a:solidFill>
                  <a:srgbClr val="0D0D0D"/>
                </a:solidFill>
                <a:cs typeface="Times New Roman" panose="02020603050405020304" pitchFamily="18" charset="0"/>
              </a:rPr>
              <a:t>                               </a:t>
            </a:r>
            <a:r>
              <a:rPr lang="en-US" sz="8800" b="1" dirty="0">
                <a:effectLst/>
                <a:latin typeface="Calibri" panose="020F0502020204030204" pitchFamily="34" charset="0"/>
                <a:ea typeface="Calibri" panose="020F0502020204030204" pitchFamily="34" charset="0"/>
                <a:cs typeface="Arial" panose="020B0604020202020204" pitchFamily="34" charset="0"/>
              </a:rPr>
              <a:t>The Effect of Electric Field on Soil</a:t>
            </a:r>
          </a:p>
          <a:p>
            <a:pPr algn="ctr" rtl="0">
              <a:lnSpc>
                <a:spcPct val="107000"/>
              </a:lnSpc>
              <a:spcAft>
                <a:spcPts val="800"/>
              </a:spcAft>
            </a:pPr>
            <a:r>
              <a:rPr lang="en-US" sz="7200" b="1" dirty="0">
                <a:effectLst/>
                <a:latin typeface="Calibri" panose="020F0502020204030204" pitchFamily="34" charset="0"/>
                <a:ea typeface="Calibri" panose="020F0502020204030204" pitchFamily="34" charset="0"/>
                <a:cs typeface="Arial" panose="020B0604020202020204" pitchFamily="34" charset="0"/>
              </a:rPr>
              <a:t>Hams Al-Zahrani, Rama Al-Qarni, Rana Al-Zahrani, </a:t>
            </a:r>
            <a:r>
              <a:rPr lang="en-US" sz="7200" b="1" dirty="0" err="1">
                <a:effectLst/>
                <a:latin typeface="Calibri" panose="020F0502020204030204" pitchFamily="34" charset="0"/>
                <a:ea typeface="Calibri" panose="020F0502020204030204" pitchFamily="34" charset="0"/>
                <a:cs typeface="Arial" panose="020B0604020202020204" pitchFamily="34" charset="0"/>
              </a:rPr>
              <a:t>Mayasem</a:t>
            </a:r>
            <a:r>
              <a:rPr lang="en-US" sz="7200" b="1" dirty="0">
                <a:effectLst/>
                <a:latin typeface="Calibri" panose="020F0502020204030204" pitchFamily="34" charset="0"/>
                <a:ea typeface="Calibri" panose="020F0502020204030204" pitchFamily="34" charset="0"/>
                <a:cs typeface="Arial" panose="020B0604020202020204" pitchFamily="34" charset="0"/>
              </a:rPr>
              <a:t> Al-</a:t>
            </a:r>
            <a:r>
              <a:rPr lang="en-US" sz="7200" b="1" dirty="0" err="1">
                <a:effectLst/>
                <a:latin typeface="Calibri" panose="020F0502020204030204" pitchFamily="34" charset="0"/>
                <a:ea typeface="Calibri" panose="020F0502020204030204" pitchFamily="34" charset="0"/>
                <a:cs typeface="Arial" panose="020B0604020202020204" pitchFamily="34" charset="0"/>
              </a:rPr>
              <a:t>Oseimi</a:t>
            </a:r>
            <a:r>
              <a:rPr lang="en-US" sz="7200" b="1" dirty="0">
                <a:effectLst/>
                <a:latin typeface="Calibri" panose="020F0502020204030204" pitchFamily="34" charset="0"/>
                <a:ea typeface="Calibri" panose="020F0502020204030204" pitchFamily="34" charset="0"/>
                <a:cs typeface="Arial" panose="020B0604020202020204" pitchFamily="34" charset="0"/>
              </a:rPr>
              <a:t>, </a:t>
            </a:r>
          </a:p>
          <a:p>
            <a:pPr algn="ctr" rtl="0">
              <a:lnSpc>
                <a:spcPct val="107000"/>
              </a:lnSpc>
              <a:spcAft>
                <a:spcPts val="800"/>
              </a:spcAft>
            </a:pPr>
            <a:r>
              <a:rPr lang="en-US" sz="7200" b="1" dirty="0">
                <a:effectLst/>
                <a:latin typeface="Calibri" panose="020F0502020204030204" pitchFamily="34" charset="0"/>
                <a:ea typeface="Calibri" panose="020F0502020204030204" pitchFamily="34" charset="0"/>
                <a:cs typeface="Arial" panose="020B0604020202020204" pitchFamily="34" charset="0"/>
              </a:rPr>
              <a:t>Fajer Al-</a:t>
            </a:r>
            <a:r>
              <a:rPr lang="en-US" sz="7200" b="1" dirty="0" err="1">
                <a:effectLst/>
                <a:latin typeface="Calibri" panose="020F0502020204030204" pitchFamily="34" charset="0"/>
                <a:ea typeface="Calibri" panose="020F0502020204030204" pitchFamily="34" charset="0"/>
                <a:cs typeface="Arial" panose="020B0604020202020204" pitchFamily="34" charset="0"/>
              </a:rPr>
              <a:t>Waqdani</a:t>
            </a:r>
            <a:r>
              <a:rPr lang="en-US" sz="7200" b="1" dirty="0">
                <a:effectLst/>
                <a:latin typeface="Calibri" panose="020F0502020204030204" pitchFamily="34" charset="0"/>
                <a:ea typeface="Calibri" panose="020F0502020204030204" pitchFamily="34" charset="0"/>
                <a:cs typeface="Arial" panose="020B0604020202020204" pitchFamily="34" charset="0"/>
              </a:rPr>
              <a:t>            </a:t>
            </a:r>
            <a:r>
              <a:rPr lang="en-US" sz="8000" b="1" dirty="0">
                <a:effectLst/>
                <a:latin typeface="Calibri" panose="020F0502020204030204" pitchFamily="34" charset="0"/>
                <a:ea typeface="Calibri" panose="020F0502020204030204" pitchFamily="34" charset="0"/>
                <a:cs typeface="Arial" panose="020B0604020202020204" pitchFamily="34" charset="0"/>
              </a:rPr>
              <a:t>  (</a:t>
            </a:r>
            <a:r>
              <a:rPr lang="en-US" sz="8000" b="1" dirty="0">
                <a:latin typeface="Calibri" panose="020F0502020204030204" pitchFamily="34" charset="0"/>
                <a:ea typeface="Calibri" panose="020F0502020204030204" pitchFamily="34" charset="0"/>
                <a:cs typeface="Arial" panose="020B0604020202020204" pitchFamily="34" charset="0"/>
              </a:rPr>
              <a:t>Tenth secondary)</a:t>
            </a:r>
            <a:endParaRPr lang="en-US" sz="8000" b="1" dirty="0">
              <a:effectLst/>
              <a:latin typeface="Calibri" panose="020F0502020204030204" pitchFamily="34" charset="0"/>
              <a:ea typeface="Calibri" panose="020F0502020204030204" pitchFamily="34" charset="0"/>
              <a:cs typeface="Arial" panose="020B0604020202020204" pitchFamily="34" charset="0"/>
            </a:endParaRPr>
          </a:p>
          <a:p>
            <a:pPr algn="l" rtl="1">
              <a:lnSpc>
                <a:spcPct val="107000"/>
              </a:lnSpc>
              <a:spcAft>
                <a:spcPts val="800"/>
              </a:spcAft>
            </a:pPr>
            <a:endParaRPr lang="ar-SA" sz="8800" dirty="0">
              <a:latin typeface="Calibri" panose="020F0502020204030204" pitchFamily="34" charset="0"/>
              <a:ea typeface="Calibri" panose="020F0502020204030204" pitchFamily="34" charset="0"/>
              <a:cs typeface="Arial" panose="020B0604020202020204" pitchFamily="34" charset="0"/>
            </a:endParaRPr>
          </a:p>
        </p:txBody>
      </p:sp>
      <p:sp>
        <p:nvSpPr>
          <p:cNvPr id="29" name="AutoShape 4"/>
          <p:cNvSpPr>
            <a:spLocks noChangeArrowheads="1"/>
          </p:cNvSpPr>
          <p:nvPr/>
        </p:nvSpPr>
        <p:spPr bwMode="auto">
          <a:xfrm>
            <a:off x="683142" y="7284651"/>
            <a:ext cx="12102464" cy="14284465"/>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a:p>
        </p:txBody>
      </p:sp>
      <p:sp>
        <p:nvSpPr>
          <p:cNvPr id="30" name="AutoShape 4"/>
          <p:cNvSpPr>
            <a:spLocks noChangeArrowheads="1"/>
          </p:cNvSpPr>
          <p:nvPr/>
        </p:nvSpPr>
        <p:spPr bwMode="auto">
          <a:xfrm>
            <a:off x="677383" y="21788243"/>
            <a:ext cx="12023551" cy="6644205"/>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dirty="0"/>
          </a:p>
        </p:txBody>
      </p:sp>
      <p:sp>
        <p:nvSpPr>
          <p:cNvPr id="32" name="AutoShape 4"/>
          <p:cNvSpPr>
            <a:spLocks noChangeArrowheads="1"/>
          </p:cNvSpPr>
          <p:nvPr/>
        </p:nvSpPr>
        <p:spPr bwMode="auto">
          <a:xfrm>
            <a:off x="496850" y="28756428"/>
            <a:ext cx="12102464" cy="684326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a:p>
        </p:txBody>
      </p:sp>
      <p:sp>
        <p:nvSpPr>
          <p:cNvPr id="34" name="AutoShape 4"/>
          <p:cNvSpPr>
            <a:spLocks noChangeArrowheads="1"/>
          </p:cNvSpPr>
          <p:nvPr/>
        </p:nvSpPr>
        <p:spPr bwMode="auto">
          <a:xfrm>
            <a:off x="37498903" y="6911195"/>
            <a:ext cx="12102464" cy="15542405"/>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a:p>
        </p:txBody>
      </p:sp>
      <p:sp>
        <p:nvSpPr>
          <p:cNvPr id="36" name="AutoShape 4"/>
          <p:cNvSpPr>
            <a:spLocks noChangeArrowheads="1"/>
          </p:cNvSpPr>
          <p:nvPr/>
        </p:nvSpPr>
        <p:spPr bwMode="auto">
          <a:xfrm>
            <a:off x="37679436" y="22865517"/>
            <a:ext cx="12102464" cy="7737620"/>
          </a:xfrm>
          <a:prstGeom prst="roundRect">
            <a:avLst>
              <a:gd name="adj" fmla="val 7000"/>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9600">
                <a:solidFill>
                  <a:schemeClr val="tx1"/>
                </a:solidFill>
                <a:latin typeface="Arial" charset="0"/>
              </a:defRPr>
            </a:lvl1pPr>
            <a:lvl2pPr marL="742950" indent="-285750" eaLnBrk="0" hangingPunct="0">
              <a:defRPr sz="9600">
                <a:solidFill>
                  <a:schemeClr val="tx1"/>
                </a:solidFill>
                <a:latin typeface="Arial" charset="0"/>
              </a:defRPr>
            </a:lvl2pPr>
            <a:lvl3pPr marL="1143000" indent="-228600" eaLnBrk="0" hangingPunct="0">
              <a:defRPr sz="9600">
                <a:solidFill>
                  <a:schemeClr val="tx1"/>
                </a:solidFill>
                <a:latin typeface="Arial" charset="0"/>
              </a:defRPr>
            </a:lvl3pPr>
            <a:lvl4pPr marL="1600200" indent="-228600" eaLnBrk="0" hangingPunct="0">
              <a:defRPr sz="9600">
                <a:solidFill>
                  <a:schemeClr val="tx1"/>
                </a:solidFill>
                <a:latin typeface="Arial" charset="0"/>
              </a:defRPr>
            </a:lvl4pPr>
            <a:lvl5pPr marL="2057400" indent="-228600" eaLnBrk="0" hangingPunct="0">
              <a:defRPr sz="9600">
                <a:solidFill>
                  <a:schemeClr val="tx1"/>
                </a:solidFill>
                <a:latin typeface="Arial" charset="0"/>
              </a:defRPr>
            </a:lvl5pPr>
            <a:lvl6pPr marL="2514600" indent="-228600" algn="ctr" eaLnBrk="0" fontAlgn="base" hangingPunct="0">
              <a:spcBef>
                <a:spcPct val="0"/>
              </a:spcBef>
              <a:spcAft>
                <a:spcPct val="0"/>
              </a:spcAft>
              <a:defRPr sz="9600">
                <a:solidFill>
                  <a:schemeClr val="tx1"/>
                </a:solidFill>
                <a:latin typeface="Arial" charset="0"/>
              </a:defRPr>
            </a:lvl6pPr>
            <a:lvl7pPr marL="2971800" indent="-228600" algn="ctr" eaLnBrk="0" fontAlgn="base" hangingPunct="0">
              <a:spcBef>
                <a:spcPct val="0"/>
              </a:spcBef>
              <a:spcAft>
                <a:spcPct val="0"/>
              </a:spcAft>
              <a:defRPr sz="9600">
                <a:solidFill>
                  <a:schemeClr val="tx1"/>
                </a:solidFill>
                <a:latin typeface="Arial" charset="0"/>
              </a:defRPr>
            </a:lvl7pPr>
            <a:lvl8pPr marL="3429000" indent="-228600" algn="ctr" eaLnBrk="0" fontAlgn="base" hangingPunct="0">
              <a:spcBef>
                <a:spcPct val="0"/>
              </a:spcBef>
              <a:spcAft>
                <a:spcPct val="0"/>
              </a:spcAft>
              <a:defRPr sz="9600">
                <a:solidFill>
                  <a:schemeClr val="tx1"/>
                </a:solidFill>
                <a:latin typeface="Arial" charset="0"/>
              </a:defRPr>
            </a:lvl8pPr>
            <a:lvl9pPr marL="3886200" indent="-228600" algn="ctr" eaLnBrk="0" fontAlgn="base" hangingPunct="0">
              <a:spcBef>
                <a:spcPct val="0"/>
              </a:spcBef>
              <a:spcAft>
                <a:spcPct val="0"/>
              </a:spcAft>
              <a:defRPr sz="9600">
                <a:solidFill>
                  <a:schemeClr val="tx1"/>
                </a:solidFill>
                <a:latin typeface="Arial" charset="0"/>
              </a:defRPr>
            </a:lvl9pPr>
          </a:lstStyle>
          <a:p>
            <a:pPr eaLnBrk="1" hangingPunct="1"/>
            <a:endParaRPr lang="en-US" altLang="en-US"/>
          </a:p>
        </p:txBody>
      </p:sp>
      <p:sp>
        <p:nvSpPr>
          <p:cNvPr id="40" name="TextBox 39"/>
          <p:cNvSpPr txBox="1"/>
          <p:nvPr/>
        </p:nvSpPr>
        <p:spPr>
          <a:xfrm>
            <a:off x="37831044" y="23117952"/>
            <a:ext cx="11799248" cy="7087133"/>
          </a:xfrm>
          <a:prstGeom prst="rect">
            <a:avLst/>
          </a:prstGeom>
          <a:noFill/>
        </p:spPr>
        <p:txBody>
          <a:bodyPr wrap="square" rtlCol="0">
            <a:spAutoFit/>
          </a:bodyPr>
          <a:lstStyle/>
          <a:p>
            <a:pPr lvl="0" rtl="1"/>
            <a:endParaRPr lang="en-US" sz="4800" b="1" dirty="0"/>
          </a:p>
          <a:p>
            <a:pPr lvl="0" rtl="1"/>
            <a:r>
              <a:rPr lang="en-US" sz="4800" b="1" dirty="0"/>
              <a:t>Recommendations "Discussion"</a:t>
            </a:r>
            <a:endParaRPr lang="en-US" b="1" dirty="0"/>
          </a:p>
          <a:p>
            <a:pPr algn="l" rtl="1">
              <a:lnSpc>
                <a:spcPct val="107000"/>
              </a:lnSpc>
              <a:spcAft>
                <a:spcPts val="800"/>
              </a:spcAft>
              <a:tabLst>
                <a:tab pos="4163060" algn="l"/>
              </a:tabLst>
            </a:pPr>
            <a:r>
              <a:rPr lang="ar-SA" sz="4400" dirty="0">
                <a:effectLst/>
                <a:latin typeface="Calibri" panose="020F0502020204030204" pitchFamily="34" charset="0"/>
                <a:ea typeface="Calibri" panose="020F0502020204030204" pitchFamily="34" charset="0"/>
                <a:cs typeface="Arial" panose="020B0604020202020204" pitchFamily="34" charset="0"/>
              </a:rPr>
              <a:t>	</a:t>
            </a:r>
            <a:r>
              <a:rPr lang="en-US" sz="4000" dirty="0">
                <a:effectLst/>
                <a:latin typeface="Calibri" panose="020F0502020204030204" pitchFamily="34" charset="0"/>
                <a:ea typeface="Calibri" panose="020F0502020204030204" pitchFamily="34" charset="0"/>
                <a:cs typeface="Arial" panose="020B0604020202020204" pitchFamily="34" charset="0"/>
              </a:rPr>
              <a:t>Conducting other studies that expand the value of the electric field and the duration of its exposure to the plant.</a:t>
            </a:r>
          </a:p>
          <a:p>
            <a:pPr algn="l" rtl="1">
              <a:lnSpc>
                <a:spcPct val="107000"/>
              </a:lnSpc>
              <a:spcAft>
                <a:spcPts val="800"/>
              </a:spcAft>
              <a:tabLst>
                <a:tab pos="4163060" algn="l"/>
              </a:tabLst>
            </a:pPr>
            <a:r>
              <a:rPr lang="en-US" sz="4000" dirty="0">
                <a:effectLst/>
                <a:latin typeface="Calibri" panose="020F0502020204030204" pitchFamily="34" charset="0"/>
                <a:ea typeface="Calibri" panose="020F0502020204030204" pitchFamily="34" charset="0"/>
                <a:cs typeface="Arial" panose="020B0604020202020204" pitchFamily="34" charset="0"/>
              </a:rPr>
              <a:t>Expanding the study to include other soil properties such as nitrates or mineral elements in the soil.</a:t>
            </a:r>
          </a:p>
          <a:p>
            <a:pPr algn="l" rtl="1">
              <a:lnSpc>
                <a:spcPct val="107000"/>
              </a:lnSpc>
              <a:spcAft>
                <a:spcPts val="800"/>
              </a:spcAft>
              <a:tabLst>
                <a:tab pos="4163060" algn="l"/>
              </a:tabLst>
            </a:pPr>
            <a:r>
              <a:rPr lang="en-US" sz="4000" dirty="0">
                <a:effectLst/>
                <a:latin typeface="Calibri" panose="020F0502020204030204" pitchFamily="34" charset="0"/>
                <a:ea typeface="Calibri" panose="020F0502020204030204" pitchFamily="34" charset="0"/>
                <a:cs typeface="Arial" panose="020B0604020202020204" pitchFamily="34" charset="0"/>
              </a:rPr>
              <a:t>Conducting experiments on lightning through lightning rods in specific areas and observing the extent of its effect on the soil.</a:t>
            </a:r>
            <a:endParaRPr lang="en-US" sz="4000" dirty="0">
              <a:latin typeface="Garamond" panose="02020404030301010803" pitchFamily="18" charset="0"/>
            </a:endParaRPr>
          </a:p>
        </p:txBody>
      </p:sp>
      <p:sp>
        <p:nvSpPr>
          <p:cNvPr id="41" name="TextBox 40"/>
          <p:cNvSpPr txBox="1"/>
          <p:nvPr/>
        </p:nvSpPr>
        <p:spPr>
          <a:xfrm>
            <a:off x="37626051" y="8604948"/>
            <a:ext cx="11905896" cy="12633908"/>
          </a:xfrm>
          <a:prstGeom prst="rect">
            <a:avLst/>
          </a:prstGeom>
          <a:noFill/>
        </p:spPr>
        <p:txBody>
          <a:bodyPr wrap="square" rtlCol="0">
            <a:spAutoFit/>
          </a:bodyPr>
          <a:lstStyle/>
          <a:p>
            <a:pPr lvl="0" rtl="1"/>
            <a:r>
              <a:rPr lang="en-US" sz="6000" b="1" dirty="0"/>
              <a:t>Results:</a:t>
            </a:r>
          </a:p>
          <a:p>
            <a:pPr algn="l" rtl="1">
              <a:lnSpc>
                <a:spcPct val="107000"/>
              </a:lnSpc>
              <a:spcAft>
                <a:spcPts val="800"/>
              </a:spcAft>
            </a:pPr>
            <a:r>
              <a:rPr lang="en-US" sz="3200" dirty="0">
                <a:effectLst/>
                <a:latin typeface="Calibri" panose="020F0502020204030204" pitchFamily="34" charset="0"/>
                <a:ea typeface="Calibri" panose="020F0502020204030204" pitchFamily="34" charset="0"/>
                <a:cs typeface="Arial" panose="020B0604020202020204" pitchFamily="34" charset="0"/>
              </a:rPr>
              <a:t>This research has yielded a number of results despite the limited time and the results are as follows:</a:t>
            </a:r>
          </a:p>
          <a:p>
            <a:pPr algn="l" rtl="1">
              <a:lnSpc>
                <a:spcPct val="107000"/>
              </a:lnSpc>
              <a:spcAft>
                <a:spcPts val="800"/>
              </a:spcAft>
            </a:pPr>
            <a:r>
              <a:rPr lang="en-US" sz="3200" dirty="0">
                <a:effectLst/>
                <a:latin typeface="Calibri" panose="020F0502020204030204" pitchFamily="34" charset="0"/>
                <a:ea typeface="Calibri" panose="020F0502020204030204" pitchFamily="34" charset="0"/>
                <a:cs typeface="Arial" panose="020B0604020202020204" pitchFamily="34" charset="0"/>
              </a:rPr>
              <a:t>The electric field affects the alkalinity of the soil.</a:t>
            </a:r>
          </a:p>
          <a:p>
            <a:pPr algn="l" rtl="1">
              <a:lnSpc>
                <a:spcPct val="107000"/>
              </a:lnSpc>
              <a:spcAft>
                <a:spcPts val="800"/>
              </a:spcAft>
            </a:pPr>
            <a:r>
              <a:rPr lang="en-US" sz="3200" dirty="0">
                <a:effectLst/>
                <a:latin typeface="Calibri" panose="020F0502020204030204" pitchFamily="34" charset="0"/>
                <a:ea typeface="Calibri" panose="020F0502020204030204" pitchFamily="34" charset="0"/>
                <a:cs typeface="Arial" panose="020B0604020202020204" pitchFamily="34" charset="0"/>
              </a:rPr>
              <a:t>If the electric field of a current intensity of 0.02 A affects the alkalinity of the soil, then it is certain that lightning, whose field intensity exceeds 1 A, will have a great effect on the alkalinity of the soil.</a:t>
            </a:r>
          </a:p>
          <a:p>
            <a:pPr algn="l" rtl="1">
              <a:lnSpc>
                <a:spcPct val="107000"/>
              </a:lnSpc>
              <a:spcAft>
                <a:spcPts val="800"/>
              </a:spcAft>
            </a:pPr>
            <a:r>
              <a:rPr lang="en-US" sz="3200" dirty="0">
                <a:effectLst/>
                <a:latin typeface="Calibri" panose="020F0502020204030204" pitchFamily="34" charset="0"/>
                <a:ea typeface="Calibri" panose="020F0502020204030204" pitchFamily="34" charset="0"/>
                <a:cs typeface="Arial" panose="020B0604020202020204" pitchFamily="34" charset="0"/>
              </a:rPr>
              <a:t>Through the theoretical framework, we noticed that there is a type of plant that prefers alkaline soil, especially in desert areas. Therefore, we can greatly benefit from lightning, considering that each lightning has an electric field and the discharge occurs in the ground. Lightning rods can be used and installed in desert areas until the soil becomes alkaline, and then we can benefit from them by planting plants that prefer alkaline soil.</a:t>
            </a:r>
          </a:p>
          <a:p>
            <a:pPr algn="l" rtl="1">
              <a:lnSpc>
                <a:spcPct val="107000"/>
              </a:lnSpc>
              <a:spcAft>
                <a:spcPts val="800"/>
              </a:spcAft>
            </a:pPr>
            <a:r>
              <a:rPr lang="en-US" sz="3200" dirty="0">
                <a:effectLst/>
                <a:latin typeface="Calibri" panose="020F0502020204030204" pitchFamily="34" charset="0"/>
                <a:ea typeface="Calibri" panose="020F0502020204030204" pitchFamily="34" charset="0"/>
                <a:cs typeface="Arial" panose="020B0604020202020204" pitchFamily="34" charset="0"/>
              </a:rPr>
              <a:t>Another study can be conducted by increasing the amount of electric field or by increasing the duration of exposure to the electric field and seeing the extent of its effect on the alkalinity of the soil. Since there are not enough devices to study the properties of the soil and we are limited to alkalinity only, perhaps it can be conducted and properties such as nitrates and nitrogen or the increase and decrease of nutrients in the soil can be studied.</a:t>
            </a:r>
          </a:p>
          <a:p>
            <a:pPr algn="l" rtl="1">
              <a:lnSpc>
                <a:spcPct val="107000"/>
              </a:lnSpc>
              <a:spcAft>
                <a:spcPts val="800"/>
              </a:spcAft>
            </a:pPr>
            <a:r>
              <a:rPr lang="en-US" sz="3600" dirty="0">
                <a:effectLst/>
                <a:latin typeface="Calibri" panose="020F0502020204030204" pitchFamily="34" charset="0"/>
                <a:ea typeface="Calibri" panose="020F0502020204030204" pitchFamily="34" charset="0"/>
                <a:cs typeface="Arial" panose="020B0604020202020204" pitchFamily="34" charset="0"/>
              </a:rPr>
              <a:t>.</a:t>
            </a:r>
          </a:p>
        </p:txBody>
      </p:sp>
      <p:sp>
        <p:nvSpPr>
          <p:cNvPr id="42" name="TextBox 41"/>
          <p:cNvSpPr txBox="1"/>
          <p:nvPr/>
        </p:nvSpPr>
        <p:spPr>
          <a:xfrm>
            <a:off x="1238754" y="7436564"/>
            <a:ext cx="10991240" cy="13415980"/>
          </a:xfrm>
          <a:prstGeom prst="rect">
            <a:avLst/>
          </a:prstGeom>
          <a:noFill/>
        </p:spPr>
        <p:txBody>
          <a:bodyPr wrap="square" rtlCol="0">
            <a:spAutoFit/>
          </a:bodyPr>
          <a:lstStyle/>
          <a:p>
            <a:pPr algn="l" rtl="1">
              <a:lnSpc>
                <a:spcPct val="115000"/>
              </a:lnSpc>
              <a:spcAft>
                <a:spcPts val="1000"/>
              </a:spcAft>
            </a:pPr>
            <a:r>
              <a:rPr lang="en-US" sz="4800" b="1" dirty="0">
                <a:effectLst/>
                <a:latin typeface="Calibri" panose="020F0502020204030204" pitchFamily="34" charset="0"/>
                <a:ea typeface="Calibri" panose="020F0502020204030204" pitchFamily="34" charset="0"/>
                <a:cs typeface="Calibri" panose="020F0502020204030204" pitchFamily="34" charset="0"/>
              </a:rPr>
              <a:t>Summary :</a:t>
            </a:r>
          </a:p>
          <a:p>
            <a:pPr algn="l" rtl="1">
              <a:lnSpc>
                <a:spcPct val="115000"/>
              </a:lnSpc>
              <a:spcAft>
                <a:spcPts val="1000"/>
              </a:spcAft>
            </a:pPr>
            <a:r>
              <a:rPr lang="en-US" sz="4000" dirty="0">
                <a:effectLst/>
                <a:latin typeface="Calibri" panose="020F0502020204030204" pitchFamily="34" charset="0"/>
                <a:ea typeface="Calibri" panose="020F0502020204030204" pitchFamily="34" charset="0"/>
                <a:cs typeface="Arial" panose="020B0604020202020204" pitchFamily="34" charset="0"/>
              </a:rPr>
              <a:t>We conducted an experiment on two samples, one</a:t>
            </a:r>
            <a:r>
              <a:rPr lang="en-US" sz="3200" dirty="0">
                <a:effectLst/>
                <a:latin typeface="Calibri" panose="020F0502020204030204" pitchFamily="34" charset="0"/>
                <a:ea typeface="Calibri" panose="020F0502020204030204" pitchFamily="34" charset="0"/>
                <a:cs typeface="Arial" panose="020B0604020202020204" pitchFamily="34" charset="0"/>
              </a:rPr>
              <a:t> of which was exposed to the electric field resulting from a current of 0.02, and we reached the following results:</a:t>
            </a:r>
          </a:p>
          <a:p>
            <a:pPr algn="l" rtl="1">
              <a:lnSpc>
                <a:spcPct val="115000"/>
              </a:lnSpc>
              <a:spcAft>
                <a:spcPts val="1000"/>
              </a:spcAft>
            </a:pPr>
            <a:r>
              <a:rPr lang="en-US" sz="3200" dirty="0">
                <a:effectLst/>
                <a:latin typeface="Calibri" panose="020F0502020204030204" pitchFamily="34" charset="0"/>
                <a:ea typeface="Calibri" panose="020F0502020204030204" pitchFamily="34" charset="0"/>
                <a:cs typeface="Arial" panose="020B0604020202020204" pitchFamily="34" charset="0"/>
              </a:rPr>
              <a:t>1-The electric field affects the alkalinity of the soil</a:t>
            </a:r>
          </a:p>
          <a:p>
            <a:pPr algn="l" rtl="1">
              <a:lnSpc>
                <a:spcPct val="115000"/>
              </a:lnSpc>
              <a:spcAft>
                <a:spcPts val="1000"/>
              </a:spcAft>
            </a:pPr>
            <a:r>
              <a:rPr lang="en-US" sz="3200" dirty="0">
                <a:effectLst/>
                <a:latin typeface="Calibri" panose="020F0502020204030204" pitchFamily="34" charset="0"/>
                <a:ea typeface="Calibri" panose="020F0502020204030204" pitchFamily="34" charset="0"/>
                <a:cs typeface="Arial" panose="020B0604020202020204" pitchFamily="34" charset="0"/>
              </a:rPr>
              <a:t>2-There is a type of plant that prefers alkaline soil, especially in desert areas, so we can benefit greatly from lightning, considering that each lightning has an electric field</a:t>
            </a:r>
          </a:p>
          <a:p>
            <a:pPr algn="l" rtl="1">
              <a:lnSpc>
                <a:spcPct val="115000"/>
              </a:lnSpc>
              <a:spcAft>
                <a:spcPts val="1000"/>
              </a:spcAft>
            </a:pPr>
            <a:r>
              <a:rPr lang="en-US" sz="3200" dirty="0">
                <a:effectLst/>
                <a:latin typeface="Calibri" panose="020F0502020204030204" pitchFamily="34" charset="0"/>
                <a:ea typeface="Calibri" panose="020F0502020204030204" pitchFamily="34" charset="0"/>
                <a:cs typeface="Arial" panose="020B0604020202020204" pitchFamily="34" charset="0"/>
              </a:rPr>
              <a:t>3-Another study can be conducted by increasing the amount of the electric field or increasing the duration of exposure to the electric field and seeing the extent of the effect of this on the alkalinity of the soil.</a:t>
            </a:r>
          </a:p>
          <a:p>
            <a:pPr algn="l" rtl="1">
              <a:lnSpc>
                <a:spcPct val="115000"/>
              </a:lnSpc>
              <a:spcAft>
                <a:spcPts val="1000"/>
              </a:spcAft>
            </a:pPr>
            <a:r>
              <a:rPr lang="en-US" sz="3200" dirty="0">
                <a:effectLst/>
                <a:latin typeface="Calibri" panose="020F0502020204030204" pitchFamily="34" charset="0"/>
                <a:ea typeface="Calibri" panose="020F0502020204030204" pitchFamily="34" charset="0"/>
                <a:cs typeface="Arial" panose="020B0604020202020204" pitchFamily="34" charset="0"/>
              </a:rPr>
              <a:t>Recommendations</a:t>
            </a:r>
          </a:p>
          <a:p>
            <a:pPr algn="l" rtl="1">
              <a:lnSpc>
                <a:spcPct val="115000"/>
              </a:lnSpc>
              <a:spcAft>
                <a:spcPts val="1000"/>
              </a:spcAft>
            </a:pPr>
            <a:r>
              <a:rPr lang="en-US" sz="3200" dirty="0">
                <a:effectLst/>
                <a:latin typeface="Calibri" panose="020F0502020204030204" pitchFamily="34" charset="0"/>
                <a:ea typeface="Calibri" panose="020F0502020204030204" pitchFamily="34" charset="0"/>
                <a:cs typeface="Arial" panose="020B0604020202020204" pitchFamily="34" charset="0"/>
              </a:rPr>
              <a:t>Conduct further studies that expand the value of the electric field and the duration of its exposure to the plant.</a:t>
            </a:r>
          </a:p>
          <a:p>
            <a:pPr algn="l" rtl="1">
              <a:lnSpc>
                <a:spcPct val="115000"/>
              </a:lnSpc>
              <a:spcAft>
                <a:spcPts val="1000"/>
              </a:spcAft>
            </a:pPr>
            <a:r>
              <a:rPr lang="en-US" sz="3200" dirty="0">
                <a:effectLst/>
                <a:latin typeface="Calibri" panose="020F0502020204030204" pitchFamily="34" charset="0"/>
                <a:ea typeface="Calibri" panose="020F0502020204030204" pitchFamily="34" charset="0"/>
                <a:cs typeface="Arial" panose="020B0604020202020204" pitchFamily="34" charset="0"/>
              </a:rPr>
              <a:t>2) Expand the study to include other soil properties such as nitrates or mineral elements in the soil.</a:t>
            </a:r>
          </a:p>
          <a:p>
            <a:pPr algn="l" rtl="1">
              <a:lnSpc>
                <a:spcPct val="115000"/>
              </a:lnSpc>
              <a:spcAft>
                <a:spcPts val="1000"/>
              </a:spcAft>
            </a:pPr>
            <a:r>
              <a:rPr lang="en-US" sz="3200" dirty="0">
                <a:effectLst/>
                <a:latin typeface="Calibri" panose="020F0502020204030204" pitchFamily="34" charset="0"/>
                <a:ea typeface="Calibri" panose="020F0502020204030204" pitchFamily="34" charset="0"/>
                <a:cs typeface="Arial" panose="020B0604020202020204" pitchFamily="34" charset="0"/>
              </a:rPr>
              <a:t>3) Conduct experiments on lightning through lightning rods in specific areas and observe the extent of its effect on the soil.</a:t>
            </a:r>
          </a:p>
          <a:p>
            <a:br>
              <a:rPr lang="en-US" sz="3200" dirty="0">
                <a:latin typeface="Garamond" panose="02020404030301010803" pitchFamily="18" charset="0"/>
                <a:cs typeface="Arial" panose="020B0604020202020204" pitchFamily="34" charset="0"/>
              </a:rPr>
            </a:br>
            <a:endParaRPr lang="en-US" sz="3200" dirty="0">
              <a:latin typeface="Garamond" panose="02020404030301010803" pitchFamily="18" charset="0"/>
              <a:cs typeface="Arial" panose="020B0604020202020204" pitchFamily="34" charset="0"/>
            </a:endParaRPr>
          </a:p>
        </p:txBody>
      </p:sp>
      <p:sp>
        <p:nvSpPr>
          <p:cNvPr id="43" name="TextBox 42"/>
          <p:cNvSpPr txBox="1"/>
          <p:nvPr/>
        </p:nvSpPr>
        <p:spPr>
          <a:xfrm>
            <a:off x="807243" y="21898613"/>
            <a:ext cx="11901487" cy="9929706"/>
          </a:xfrm>
          <a:prstGeom prst="rect">
            <a:avLst/>
          </a:prstGeom>
          <a:noFill/>
        </p:spPr>
        <p:txBody>
          <a:bodyPr wrap="square" rtlCol="0">
            <a:spAutoFit/>
          </a:bodyPr>
          <a:lstStyle/>
          <a:p>
            <a:pPr algn="l" rtl="1">
              <a:lnSpc>
                <a:spcPct val="115000"/>
              </a:lnSpc>
              <a:spcAft>
                <a:spcPts val="1000"/>
              </a:spcAft>
            </a:pPr>
            <a:endParaRPr lang="en-US" sz="3600" b="1" dirty="0">
              <a:effectLst/>
              <a:latin typeface="Calibri" panose="020F0502020204030204" pitchFamily="34" charset="0"/>
              <a:ea typeface="Calibri" panose="020F0502020204030204" pitchFamily="34" charset="0"/>
              <a:cs typeface="Calibri" panose="020F0502020204030204" pitchFamily="34" charset="0"/>
            </a:endParaRPr>
          </a:p>
          <a:p>
            <a:pPr algn="l" rtl="1">
              <a:lnSpc>
                <a:spcPct val="115000"/>
              </a:lnSpc>
              <a:spcAft>
                <a:spcPts val="1000"/>
              </a:spcAft>
            </a:pPr>
            <a:r>
              <a:rPr lang="en-US" sz="3600" b="1" dirty="0">
                <a:effectLst/>
                <a:latin typeface="Calibri" panose="020F0502020204030204" pitchFamily="34" charset="0"/>
                <a:ea typeface="Calibri" panose="020F0502020204030204" pitchFamily="34" charset="0"/>
                <a:cs typeface="Calibri" panose="020F0502020204030204" pitchFamily="34" charset="0"/>
              </a:rPr>
              <a:t>Research questions :</a:t>
            </a:r>
            <a:endParaRPr lang="en-US" sz="3600" dirty="0">
              <a:effectLst/>
              <a:latin typeface="Calibri" panose="020F0502020204030204" pitchFamily="34" charset="0"/>
              <a:ea typeface="Calibri" panose="020F0502020204030204" pitchFamily="34" charset="0"/>
              <a:cs typeface="Arial" panose="020B0604020202020204" pitchFamily="34" charset="0"/>
            </a:endParaRPr>
          </a:p>
          <a:p>
            <a:pPr algn="l" rtl="1">
              <a:lnSpc>
                <a:spcPct val="107000"/>
              </a:lnSpc>
              <a:spcAft>
                <a:spcPts val="800"/>
              </a:spcAft>
              <a:tabLst>
                <a:tab pos="1038860" algn="l"/>
              </a:tabLst>
            </a:pPr>
            <a:r>
              <a:rPr lang="en-US" sz="3600" dirty="0">
                <a:effectLst/>
                <a:latin typeface="Calibri" panose="020F0502020204030204" pitchFamily="34" charset="0"/>
                <a:ea typeface="Calibri" panose="020F0502020204030204" pitchFamily="34" charset="0"/>
                <a:cs typeface="Arial" panose="020B0604020202020204" pitchFamily="34" charset="0"/>
              </a:rPr>
              <a:t>Main question</a:t>
            </a:r>
          </a:p>
          <a:p>
            <a:pPr algn="l" rtl="1">
              <a:lnSpc>
                <a:spcPct val="107000"/>
              </a:lnSpc>
              <a:spcAft>
                <a:spcPts val="800"/>
              </a:spcAft>
              <a:tabLst>
                <a:tab pos="1038860" algn="l"/>
              </a:tabLst>
            </a:pPr>
            <a:r>
              <a:rPr lang="en-US" sz="3600" dirty="0">
                <a:effectLst/>
                <a:latin typeface="Calibri" panose="020F0502020204030204" pitchFamily="34" charset="0"/>
                <a:ea typeface="Calibri" panose="020F0502020204030204" pitchFamily="34" charset="0"/>
                <a:cs typeface="Arial" panose="020B0604020202020204" pitchFamily="34" charset="0"/>
              </a:rPr>
              <a:t>What is the effect of the electric field on the soil?</a:t>
            </a:r>
          </a:p>
          <a:p>
            <a:pPr algn="l" rtl="1">
              <a:lnSpc>
                <a:spcPct val="107000"/>
              </a:lnSpc>
              <a:spcAft>
                <a:spcPts val="800"/>
              </a:spcAft>
              <a:tabLst>
                <a:tab pos="1038860" algn="l"/>
              </a:tabLst>
            </a:pPr>
            <a:r>
              <a:rPr lang="en-US" sz="3600" dirty="0">
                <a:effectLst/>
                <a:latin typeface="Calibri" panose="020F0502020204030204" pitchFamily="34" charset="0"/>
                <a:ea typeface="Calibri" panose="020F0502020204030204" pitchFamily="34" charset="0"/>
                <a:cs typeface="Arial" panose="020B0604020202020204" pitchFamily="34" charset="0"/>
              </a:rPr>
              <a:t>Sub-questions:</a:t>
            </a:r>
          </a:p>
          <a:p>
            <a:pPr algn="l" rtl="1">
              <a:lnSpc>
                <a:spcPct val="107000"/>
              </a:lnSpc>
              <a:spcAft>
                <a:spcPts val="800"/>
              </a:spcAft>
              <a:tabLst>
                <a:tab pos="1038860" algn="l"/>
              </a:tabLst>
            </a:pPr>
            <a:r>
              <a:rPr lang="en-US" sz="3600" dirty="0">
                <a:effectLst/>
                <a:latin typeface="Calibri" panose="020F0502020204030204" pitchFamily="34" charset="0"/>
                <a:ea typeface="Calibri" panose="020F0502020204030204" pitchFamily="34" charset="0"/>
                <a:cs typeface="Arial" panose="020B0604020202020204" pitchFamily="34" charset="0"/>
              </a:rPr>
              <a:t>Does the electric field affect the alkalinity of the soil?</a:t>
            </a:r>
          </a:p>
          <a:p>
            <a:pPr algn="l" rtl="1">
              <a:lnSpc>
                <a:spcPct val="107000"/>
              </a:lnSpc>
              <a:spcAft>
                <a:spcPts val="800"/>
              </a:spcAft>
              <a:tabLst>
                <a:tab pos="1038860" algn="l"/>
              </a:tabLst>
            </a:pPr>
            <a:r>
              <a:rPr lang="en-US" sz="3600" dirty="0">
                <a:effectLst/>
                <a:latin typeface="Calibri" panose="020F0502020204030204" pitchFamily="34" charset="0"/>
                <a:ea typeface="Calibri" panose="020F0502020204030204" pitchFamily="34" charset="0"/>
                <a:cs typeface="Arial" panose="020B0604020202020204" pitchFamily="34" charset="0"/>
              </a:rPr>
              <a:t>Does the length of exposure to the electric field affect the soil?</a:t>
            </a:r>
            <a:endParaRPr lang="en-US" sz="3600" b="1" dirty="0">
              <a:effectLst/>
              <a:latin typeface="Calibri" panose="020F0502020204030204" pitchFamily="34" charset="0"/>
              <a:ea typeface="Calibri" panose="020F0502020204030204" pitchFamily="34" charset="0"/>
              <a:cs typeface="Calibri" panose="020F0502020204030204" pitchFamily="34" charset="0"/>
            </a:endParaRPr>
          </a:p>
          <a:p>
            <a:pPr algn="l" rtl="1">
              <a:lnSpc>
                <a:spcPct val="115000"/>
              </a:lnSpc>
              <a:spcAft>
                <a:spcPts val="1000"/>
              </a:spcAft>
            </a:pPr>
            <a:endParaRPr lang="en-US" sz="3600" b="1" dirty="0">
              <a:latin typeface="Calibri" panose="020F0502020204030204" pitchFamily="34" charset="0"/>
              <a:ea typeface="Calibri" panose="020F0502020204030204" pitchFamily="34" charset="0"/>
              <a:cs typeface="Calibri" panose="020F0502020204030204" pitchFamily="34" charset="0"/>
            </a:endParaRPr>
          </a:p>
          <a:p>
            <a:pPr algn="l" rtl="1">
              <a:lnSpc>
                <a:spcPct val="115000"/>
              </a:lnSpc>
              <a:spcAft>
                <a:spcPts val="1000"/>
              </a:spcAft>
            </a:pPr>
            <a:endParaRPr lang="en-US" sz="3600" b="1" dirty="0">
              <a:effectLst/>
              <a:latin typeface="Calibri" panose="020F0502020204030204" pitchFamily="34" charset="0"/>
              <a:ea typeface="Calibri" panose="020F0502020204030204" pitchFamily="34" charset="0"/>
              <a:cs typeface="Calibri" panose="020F0502020204030204" pitchFamily="34" charset="0"/>
            </a:endParaRPr>
          </a:p>
          <a:p>
            <a:pPr algn="l" rtl="1">
              <a:lnSpc>
                <a:spcPct val="115000"/>
              </a:lnSpc>
              <a:spcAft>
                <a:spcPts val="1000"/>
              </a:spcAft>
            </a:pPr>
            <a:endParaRPr lang="en-US" sz="3600" b="1" dirty="0">
              <a:latin typeface="Calibri" panose="020F0502020204030204" pitchFamily="34" charset="0"/>
              <a:ea typeface="Calibri" panose="020F0502020204030204" pitchFamily="34" charset="0"/>
              <a:cs typeface="Calibri" panose="020F0502020204030204" pitchFamily="34" charset="0"/>
            </a:endParaRPr>
          </a:p>
          <a:p>
            <a:pPr algn="l" rtl="1">
              <a:lnSpc>
                <a:spcPct val="115000"/>
              </a:lnSpc>
              <a:spcAft>
                <a:spcPts val="1000"/>
              </a:spcAft>
            </a:pPr>
            <a:endParaRPr lang="en-US" sz="1800" b="1" dirty="0">
              <a:effectLst/>
              <a:latin typeface="Calibri" panose="020F0502020204030204" pitchFamily="34" charset="0"/>
              <a:ea typeface="Calibri" panose="020F0502020204030204" pitchFamily="34" charset="0"/>
              <a:cs typeface="Calibri" panose="020F0502020204030204" pitchFamily="34" charset="0"/>
            </a:endParaRPr>
          </a:p>
          <a:p>
            <a:pPr algn="l" rtl="1">
              <a:lnSpc>
                <a:spcPct val="115000"/>
              </a:lnSpc>
              <a:spcAft>
                <a:spcPts val="1000"/>
              </a:spcAft>
            </a:pPr>
            <a:endParaRPr lang="en-US" sz="1800" b="1" dirty="0">
              <a:latin typeface="Calibri" panose="020F0502020204030204" pitchFamily="34" charset="0"/>
              <a:ea typeface="Calibri" panose="020F0502020204030204" pitchFamily="34" charset="0"/>
              <a:cs typeface="Calibri" panose="020F0502020204030204" pitchFamily="34" charset="0"/>
            </a:endParaRPr>
          </a:p>
          <a:p>
            <a:pPr algn="l" rtl="1">
              <a:lnSpc>
                <a:spcPct val="115000"/>
              </a:lnSpc>
              <a:spcAft>
                <a:spcPts val="1000"/>
              </a:spcAft>
            </a:pPr>
            <a:endParaRPr lang="en-US" sz="1800" b="1" dirty="0">
              <a:effectLst/>
              <a:latin typeface="Calibri" panose="020F0502020204030204" pitchFamily="34" charset="0"/>
              <a:ea typeface="Calibri" panose="020F0502020204030204" pitchFamily="34" charset="0"/>
              <a:cs typeface="Calibri" panose="020F0502020204030204" pitchFamily="34" charset="0"/>
            </a:endParaRPr>
          </a:p>
          <a:p>
            <a:pPr algn="l" rtl="1">
              <a:lnSpc>
                <a:spcPct val="115000"/>
              </a:lnSpc>
              <a:spcAft>
                <a:spcPts val="1000"/>
              </a:spcAft>
            </a:pPr>
            <a:endParaRPr lang="en-US" sz="1800" b="1" dirty="0">
              <a:latin typeface="Calibri" panose="020F0502020204030204" pitchFamily="34" charset="0"/>
              <a:ea typeface="Calibri" panose="020F0502020204030204" pitchFamily="34" charset="0"/>
              <a:cs typeface="Calibri" panose="020F0502020204030204" pitchFamily="34" charset="0"/>
            </a:endParaRPr>
          </a:p>
          <a:p>
            <a:pPr algn="l" rtl="1">
              <a:lnSpc>
                <a:spcPct val="115000"/>
              </a:lnSpc>
              <a:spcAft>
                <a:spcPts val="1000"/>
              </a:spcAft>
            </a:pPr>
            <a:endParaRPr lang="en-US" sz="1800" b="1" dirty="0">
              <a:effectLst/>
              <a:latin typeface="Calibri" panose="020F0502020204030204" pitchFamily="34" charset="0"/>
              <a:ea typeface="Calibri" panose="020F0502020204030204" pitchFamily="34" charset="0"/>
              <a:cs typeface="Calibri" panose="020F0502020204030204" pitchFamily="34" charset="0"/>
            </a:endParaRPr>
          </a:p>
          <a:p>
            <a:pPr algn="l" rtl="1">
              <a:lnSpc>
                <a:spcPct val="115000"/>
              </a:lnSpc>
              <a:spcAft>
                <a:spcPts val="100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5" name="Picture 4"/>
          <p:cNvPicPr>
            <a:picLocks noChangeAspect="1"/>
          </p:cNvPicPr>
          <p:nvPr/>
        </p:nvPicPr>
        <p:blipFill>
          <a:blip r:embed="rId3"/>
          <a:stretch>
            <a:fillRect/>
          </a:stretch>
        </p:blipFill>
        <p:spPr>
          <a:xfrm>
            <a:off x="40224191" y="3327000"/>
            <a:ext cx="8699569" cy="2310185"/>
          </a:xfrm>
          <a:prstGeom prst="rect">
            <a:avLst/>
          </a:prstGeom>
          <a:ln>
            <a:solidFill>
              <a:srgbClr val="0046D2"/>
            </a:solidFill>
          </a:ln>
        </p:spPr>
      </p:pic>
      <p:sp>
        <p:nvSpPr>
          <p:cNvPr id="39" name="Text Box 19"/>
          <p:cNvSpPr txBox="1">
            <a:spLocks noChangeArrowheads="1"/>
          </p:cNvSpPr>
          <p:nvPr/>
        </p:nvSpPr>
        <p:spPr bwMode="auto">
          <a:xfrm>
            <a:off x="12785606" y="8604948"/>
            <a:ext cx="11800627" cy="17434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57200" indent="-457200" defTabSz="4389438" eaLnBrk="0" hangingPunct="0">
              <a:defRPr sz="9600">
                <a:solidFill>
                  <a:schemeClr val="tx1"/>
                </a:solidFill>
                <a:latin typeface="Arial" charset="0"/>
              </a:defRPr>
            </a:lvl1pPr>
            <a:lvl2pPr marL="742950" indent="-285750" defTabSz="4389438" eaLnBrk="0" hangingPunct="0">
              <a:defRPr sz="9600">
                <a:solidFill>
                  <a:schemeClr val="tx1"/>
                </a:solidFill>
                <a:latin typeface="Arial" charset="0"/>
              </a:defRPr>
            </a:lvl2pPr>
            <a:lvl3pPr marL="1143000" indent="-228600" defTabSz="4389438" eaLnBrk="0" hangingPunct="0">
              <a:defRPr sz="9600">
                <a:solidFill>
                  <a:schemeClr val="tx1"/>
                </a:solidFill>
                <a:latin typeface="Arial" charset="0"/>
              </a:defRPr>
            </a:lvl3pPr>
            <a:lvl4pPr marL="1600200" indent="-228600" defTabSz="4389438" eaLnBrk="0" hangingPunct="0">
              <a:defRPr sz="9600">
                <a:solidFill>
                  <a:schemeClr val="tx1"/>
                </a:solidFill>
                <a:latin typeface="Arial" charset="0"/>
              </a:defRPr>
            </a:lvl4pPr>
            <a:lvl5pPr marL="2057400" indent="-228600" defTabSz="4389438" eaLnBrk="0" hangingPunct="0">
              <a:defRPr sz="9600">
                <a:solidFill>
                  <a:schemeClr val="tx1"/>
                </a:solidFill>
                <a:latin typeface="Arial" charset="0"/>
              </a:defRPr>
            </a:lvl5pPr>
            <a:lvl6pPr marL="2514600" indent="-228600" algn="ctr" defTabSz="4389438" eaLnBrk="0" fontAlgn="base" hangingPunct="0">
              <a:spcBef>
                <a:spcPct val="0"/>
              </a:spcBef>
              <a:spcAft>
                <a:spcPct val="0"/>
              </a:spcAft>
              <a:defRPr sz="9600">
                <a:solidFill>
                  <a:schemeClr val="tx1"/>
                </a:solidFill>
                <a:latin typeface="Arial" charset="0"/>
              </a:defRPr>
            </a:lvl6pPr>
            <a:lvl7pPr marL="2971800" indent="-228600" algn="ctr" defTabSz="4389438" eaLnBrk="0" fontAlgn="base" hangingPunct="0">
              <a:spcBef>
                <a:spcPct val="0"/>
              </a:spcBef>
              <a:spcAft>
                <a:spcPct val="0"/>
              </a:spcAft>
              <a:defRPr sz="9600">
                <a:solidFill>
                  <a:schemeClr val="tx1"/>
                </a:solidFill>
                <a:latin typeface="Arial" charset="0"/>
              </a:defRPr>
            </a:lvl7pPr>
            <a:lvl8pPr marL="3429000" indent="-228600" algn="ctr" defTabSz="4389438" eaLnBrk="0" fontAlgn="base" hangingPunct="0">
              <a:spcBef>
                <a:spcPct val="0"/>
              </a:spcBef>
              <a:spcAft>
                <a:spcPct val="0"/>
              </a:spcAft>
              <a:defRPr sz="9600">
                <a:solidFill>
                  <a:schemeClr val="tx1"/>
                </a:solidFill>
                <a:latin typeface="Arial" charset="0"/>
              </a:defRPr>
            </a:lvl8pPr>
            <a:lvl9pPr marL="3886200" indent="-228600" algn="ctr" defTabSz="4389438" eaLnBrk="0" fontAlgn="base" hangingPunct="0">
              <a:spcBef>
                <a:spcPct val="0"/>
              </a:spcBef>
              <a:spcAft>
                <a:spcPct val="0"/>
              </a:spcAft>
              <a:defRPr sz="9600">
                <a:solidFill>
                  <a:schemeClr val="tx1"/>
                </a:solidFill>
                <a:latin typeface="Arial" charset="0"/>
              </a:defRPr>
            </a:lvl9pPr>
          </a:lstStyle>
          <a:p>
            <a:pPr algn="l" rtl="1">
              <a:lnSpc>
                <a:spcPct val="107000"/>
              </a:lnSpc>
              <a:spcAft>
                <a:spcPts val="800"/>
              </a:spcAft>
              <a:tabLst>
                <a:tab pos="3115310" algn="l"/>
              </a:tabLst>
            </a:pPr>
            <a:r>
              <a:rPr lang="ar-SA" sz="5400" b="1" dirty="0">
                <a:effectLst/>
                <a:latin typeface="Calibri" panose="020F0502020204030204" pitchFamily="34" charset="0"/>
                <a:ea typeface="Calibri" panose="020F0502020204030204" pitchFamily="34" charset="0"/>
                <a:cs typeface="Arial" panose="020B0604020202020204" pitchFamily="34" charset="0"/>
              </a:rPr>
              <a:t>	:</a:t>
            </a:r>
            <a:r>
              <a:rPr lang="en-US" sz="5400" b="1" dirty="0">
                <a:effectLst/>
                <a:latin typeface="Calibri" panose="020F0502020204030204" pitchFamily="34" charset="0"/>
                <a:ea typeface="Calibri" panose="020F0502020204030204" pitchFamily="34" charset="0"/>
                <a:cs typeface="Arial" panose="020B0604020202020204" pitchFamily="34" charset="0"/>
              </a:rPr>
              <a:t>Research sample:</a:t>
            </a:r>
            <a:endParaRPr lang="en-US" sz="4000" dirty="0">
              <a:effectLst/>
              <a:latin typeface="Calibri" panose="020F0502020204030204" pitchFamily="34" charset="0"/>
              <a:ea typeface="Calibri" panose="020F0502020204030204" pitchFamily="34" charset="0"/>
              <a:cs typeface="Arial" panose="020B0604020202020204" pitchFamily="34" charset="0"/>
            </a:endParaRPr>
          </a:p>
          <a:p>
            <a:pPr algn="l" rtl="1">
              <a:lnSpc>
                <a:spcPct val="107000"/>
              </a:lnSpc>
              <a:spcAft>
                <a:spcPts val="800"/>
              </a:spcAft>
              <a:tabLst>
                <a:tab pos="3115310" algn="l"/>
              </a:tabLst>
            </a:pPr>
            <a:r>
              <a:rPr lang="en-US" sz="4000" dirty="0">
                <a:effectLst/>
                <a:latin typeface="Calibri" panose="020F0502020204030204" pitchFamily="34" charset="0"/>
                <a:ea typeface="Calibri" panose="020F0502020204030204" pitchFamily="34" charset="0"/>
                <a:cs typeface="Arial" panose="020B0604020202020204" pitchFamily="34" charset="0"/>
              </a:rPr>
              <a:t>Two soil samples, one of which was exposed to an electric field resulting from the passage of an electric current through a potential difference of 1.5 V.</a:t>
            </a:r>
          </a:p>
          <a:p>
            <a:pPr algn="l" rtl="1">
              <a:lnSpc>
                <a:spcPct val="107000"/>
              </a:lnSpc>
              <a:spcAft>
                <a:spcPts val="800"/>
              </a:spcAft>
              <a:tabLst>
                <a:tab pos="3115310" algn="l"/>
              </a:tabLst>
            </a:pPr>
            <a:r>
              <a:rPr lang="en-US" sz="4000" dirty="0">
                <a:effectLst/>
                <a:latin typeface="Calibri" panose="020F0502020204030204" pitchFamily="34" charset="0"/>
                <a:ea typeface="Calibri" panose="020F0502020204030204" pitchFamily="34" charset="0"/>
                <a:cs typeface="Arial" panose="020B0604020202020204" pitchFamily="34" charset="0"/>
              </a:rPr>
              <a:t>The same water sample was used and both were exposed to the sun.</a:t>
            </a:r>
          </a:p>
          <a:p>
            <a:pPr algn="l" rtl="1">
              <a:lnSpc>
                <a:spcPct val="107000"/>
              </a:lnSpc>
              <a:spcAft>
                <a:spcPts val="800"/>
              </a:spcAft>
              <a:tabLst>
                <a:tab pos="3115310" algn="l"/>
              </a:tabLst>
            </a:pPr>
            <a:r>
              <a:rPr lang="en-US" sz="4000" dirty="0">
                <a:effectLst/>
                <a:latin typeface="Calibri" panose="020F0502020204030204" pitchFamily="34" charset="0"/>
                <a:ea typeface="Calibri" panose="020F0502020204030204" pitchFamily="34" charset="0"/>
                <a:cs typeface="Arial" panose="020B0604020202020204" pitchFamily="34" charset="0"/>
              </a:rPr>
              <a:t>Research method:</a:t>
            </a:r>
          </a:p>
          <a:p>
            <a:pPr algn="l" rtl="1">
              <a:lnSpc>
                <a:spcPct val="107000"/>
              </a:lnSpc>
              <a:spcAft>
                <a:spcPts val="800"/>
              </a:spcAft>
              <a:tabLst>
                <a:tab pos="3115310" algn="l"/>
              </a:tabLst>
            </a:pPr>
            <a:r>
              <a:rPr lang="en-US" sz="4000" dirty="0">
                <a:effectLst/>
                <a:latin typeface="Calibri" panose="020F0502020204030204" pitchFamily="34" charset="0"/>
                <a:ea typeface="Calibri" panose="020F0502020204030204" pitchFamily="34" charset="0"/>
                <a:cs typeface="Arial" panose="020B0604020202020204" pitchFamily="34" charset="0"/>
              </a:rPr>
              <a:t>Research Methodology:</a:t>
            </a:r>
          </a:p>
          <a:p>
            <a:pPr algn="l" rtl="1">
              <a:lnSpc>
                <a:spcPct val="107000"/>
              </a:lnSpc>
              <a:spcAft>
                <a:spcPts val="800"/>
              </a:spcAft>
              <a:tabLst>
                <a:tab pos="3115310" algn="l"/>
              </a:tabLst>
            </a:pPr>
            <a:r>
              <a:rPr lang="en-US" sz="4000" dirty="0">
                <a:effectLst/>
                <a:latin typeface="Calibri" panose="020F0502020204030204" pitchFamily="34" charset="0"/>
                <a:ea typeface="Calibri" panose="020F0502020204030204" pitchFamily="34" charset="0"/>
                <a:cs typeface="Arial" panose="020B0604020202020204" pitchFamily="34" charset="0"/>
              </a:rPr>
              <a:t>The research adopts the experimental method based on conducting an experiment on two soil samples</a:t>
            </a:r>
          </a:p>
          <a:p>
            <a:pPr algn="l" rtl="1">
              <a:lnSpc>
                <a:spcPct val="107000"/>
              </a:lnSpc>
              <a:spcAft>
                <a:spcPts val="800"/>
              </a:spcAft>
              <a:tabLst>
                <a:tab pos="3115310" algn="l"/>
              </a:tabLst>
            </a:pPr>
            <a:r>
              <a:rPr lang="en-US" sz="4000" dirty="0">
                <a:effectLst/>
                <a:latin typeface="Calibri" panose="020F0502020204030204" pitchFamily="34" charset="0"/>
                <a:ea typeface="Calibri" panose="020F0502020204030204" pitchFamily="34" charset="0"/>
                <a:cs typeface="Arial" panose="020B0604020202020204" pitchFamily="34" charset="0"/>
              </a:rPr>
              <a:t>Research Tools:</a:t>
            </a:r>
          </a:p>
          <a:p>
            <a:pPr algn="l" rtl="1">
              <a:lnSpc>
                <a:spcPct val="107000"/>
              </a:lnSpc>
              <a:spcAft>
                <a:spcPts val="800"/>
              </a:spcAft>
              <a:tabLst>
                <a:tab pos="3115310" algn="l"/>
              </a:tabLst>
            </a:pPr>
            <a:r>
              <a:rPr lang="en-US" sz="4000" dirty="0">
                <a:effectLst/>
                <a:latin typeface="Calibri" panose="020F0502020204030204" pitchFamily="34" charset="0"/>
                <a:ea typeface="Calibri" panose="020F0502020204030204" pitchFamily="34" charset="0"/>
                <a:cs typeface="Arial" panose="020B0604020202020204" pitchFamily="34" charset="0"/>
              </a:rPr>
              <a:t>Soil - Battery - Exposed Wires - Thermometer and PH</a:t>
            </a:r>
          </a:p>
          <a:p>
            <a:pPr algn="l" rtl="1">
              <a:lnSpc>
                <a:spcPct val="107000"/>
              </a:lnSpc>
              <a:spcAft>
                <a:spcPts val="800"/>
              </a:spcAft>
              <a:tabLst>
                <a:tab pos="3115310" algn="l"/>
              </a:tabLst>
            </a:pPr>
            <a:r>
              <a:rPr lang="en-US" sz="4000" dirty="0">
                <a:effectLst/>
                <a:latin typeface="Calibri" panose="020F0502020204030204" pitchFamily="34" charset="0"/>
                <a:ea typeface="Calibri" panose="020F0502020204030204" pitchFamily="34" charset="0"/>
                <a:cs typeface="Arial" panose="020B0604020202020204" pitchFamily="34" charset="0"/>
              </a:rPr>
              <a:t>Research Variables</a:t>
            </a:r>
          </a:p>
          <a:p>
            <a:pPr algn="l" rtl="1">
              <a:lnSpc>
                <a:spcPct val="107000"/>
              </a:lnSpc>
              <a:spcAft>
                <a:spcPts val="800"/>
              </a:spcAft>
              <a:tabLst>
                <a:tab pos="3115310" algn="l"/>
              </a:tabLst>
            </a:pPr>
            <a:r>
              <a:rPr lang="en-US" sz="4000" dirty="0">
                <a:effectLst/>
                <a:latin typeface="Calibri" panose="020F0502020204030204" pitchFamily="34" charset="0"/>
                <a:ea typeface="Calibri" panose="020F0502020204030204" pitchFamily="34" charset="0"/>
                <a:cs typeface="Arial" panose="020B0604020202020204" pitchFamily="34" charset="0"/>
              </a:rPr>
              <a:t>Based on what was mentioned previously, the research variables are as follows:</a:t>
            </a:r>
          </a:p>
          <a:p>
            <a:pPr algn="l" rtl="1">
              <a:lnSpc>
                <a:spcPct val="107000"/>
              </a:lnSpc>
              <a:spcAft>
                <a:spcPts val="800"/>
              </a:spcAft>
              <a:tabLst>
                <a:tab pos="3115310" algn="l"/>
              </a:tabLst>
            </a:pPr>
            <a:r>
              <a:rPr lang="en-US" sz="4000" dirty="0">
                <a:effectLst/>
                <a:latin typeface="Calibri" panose="020F0502020204030204" pitchFamily="34" charset="0"/>
                <a:ea typeface="Calibri" panose="020F0502020204030204" pitchFamily="34" charset="0"/>
                <a:cs typeface="Arial" panose="020B0604020202020204" pitchFamily="34" charset="0"/>
              </a:rPr>
              <a:t>Independent Variable</a:t>
            </a:r>
          </a:p>
          <a:p>
            <a:pPr algn="l" rtl="1">
              <a:lnSpc>
                <a:spcPct val="107000"/>
              </a:lnSpc>
              <a:spcAft>
                <a:spcPts val="800"/>
              </a:spcAft>
              <a:tabLst>
                <a:tab pos="3115310" algn="l"/>
              </a:tabLst>
            </a:pPr>
            <a:r>
              <a:rPr lang="en-US" sz="4000" dirty="0">
                <a:effectLst/>
                <a:latin typeface="Calibri" panose="020F0502020204030204" pitchFamily="34" charset="0"/>
                <a:ea typeface="Calibri" panose="020F0502020204030204" pitchFamily="34" charset="0"/>
                <a:cs typeface="Arial" panose="020B0604020202020204" pitchFamily="34" charset="0"/>
              </a:rPr>
              <a:t>Electric Current Intensity</a:t>
            </a:r>
          </a:p>
          <a:p>
            <a:pPr algn="l" rtl="1">
              <a:lnSpc>
                <a:spcPct val="107000"/>
              </a:lnSpc>
              <a:spcAft>
                <a:spcPts val="800"/>
              </a:spcAft>
              <a:tabLst>
                <a:tab pos="3115310" algn="l"/>
              </a:tabLst>
            </a:pPr>
            <a:r>
              <a:rPr lang="ar-SA" sz="4000" dirty="0">
                <a:effectLst/>
                <a:latin typeface="Calibri" panose="020F0502020204030204" pitchFamily="34" charset="0"/>
                <a:ea typeface="Calibri" panose="020F0502020204030204" pitchFamily="34" charset="0"/>
                <a:cs typeface="Arial" panose="020B0604020202020204" pitchFamily="34" charset="0"/>
              </a:rPr>
              <a:t> </a:t>
            </a:r>
            <a:r>
              <a:rPr lang="en-US" sz="4000" dirty="0">
                <a:effectLst/>
                <a:latin typeface="Calibri" panose="020F0502020204030204" pitchFamily="34" charset="0"/>
                <a:ea typeface="Calibri" panose="020F0502020204030204" pitchFamily="34" charset="0"/>
                <a:cs typeface="Arial" panose="020B0604020202020204" pitchFamily="34" charset="0"/>
              </a:rPr>
              <a:t>) Temperature, PH</a:t>
            </a:r>
          </a:p>
          <a:p>
            <a:pPr algn="l" rtl="1">
              <a:lnSpc>
                <a:spcPct val="107000"/>
              </a:lnSpc>
              <a:spcAft>
                <a:spcPts val="800"/>
              </a:spcAft>
              <a:tabLst>
                <a:tab pos="3115310" algn="l"/>
              </a:tabLst>
            </a:pPr>
            <a:r>
              <a:rPr lang="en-US" sz="4000" dirty="0">
                <a:effectLst/>
                <a:latin typeface="Calibri" panose="020F0502020204030204" pitchFamily="34" charset="0"/>
                <a:ea typeface="Calibri" panose="020F0502020204030204" pitchFamily="34" charset="0"/>
                <a:cs typeface="Arial" panose="020B0604020202020204" pitchFamily="34" charset="0"/>
              </a:rPr>
              <a:t>Statistical methods: The researcher used descriptive methods by collecting data from the research sample and summarizing them by creating graphs that contribute to understanding and comprehending the results more accurately. T Statistical </a:t>
            </a:r>
            <a:r>
              <a:rPr lang="en-US" sz="4000" dirty="0" err="1">
                <a:effectLst/>
                <a:latin typeface="Calibri" panose="020F0502020204030204" pitchFamily="34" charset="0"/>
                <a:ea typeface="Calibri" panose="020F0502020204030204" pitchFamily="34" charset="0"/>
                <a:cs typeface="Arial" panose="020B0604020202020204" pitchFamily="34" charset="0"/>
              </a:rPr>
              <a:t>methodDependent</a:t>
            </a:r>
            <a:r>
              <a:rPr lang="en-US" sz="4000" dirty="0">
                <a:effectLst/>
                <a:latin typeface="Calibri" panose="020F0502020204030204" pitchFamily="34" charset="0"/>
                <a:ea typeface="Calibri" panose="020F0502020204030204" pitchFamily="34" charset="0"/>
                <a:cs typeface="Arial" panose="020B0604020202020204" pitchFamily="34" charset="0"/>
              </a:rPr>
              <a:t> Variable</a:t>
            </a:r>
          </a:p>
        </p:txBody>
      </p:sp>
      <p:pic>
        <p:nvPicPr>
          <p:cNvPr id="10" name="صورة 9" descr="صورة تحتوي على نص&#10;&#10;تم إنشاء الوصف تلقائياً">
            <a:extLst>
              <a:ext uri="{FF2B5EF4-FFF2-40B4-BE49-F238E27FC236}">
                <a16:creationId xmlns:a16="http://schemas.microsoft.com/office/drawing/2014/main" id="{A2116EDD-94DE-463B-8AAB-230888AC2D5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5004" y="1032534"/>
            <a:ext cx="5750950" cy="4275168"/>
          </a:xfrm>
          <a:prstGeom prst="rect">
            <a:avLst/>
          </a:prstGeom>
        </p:spPr>
      </p:pic>
      <p:graphicFrame>
        <p:nvGraphicFramePr>
          <p:cNvPr id="4" name="جدول 3">
            <a:extLst>
              <a:ext uri="{FF2B5EF4-FFF2-40B4-BE49-F238E27FC236}">
                <a16:creationId xmlns:a16="http://schemas.microsoft.com/office/drawing/2014/main" id="{2F66AF95-1CE3-53DF-36E0-9241E12A6DB5}"/>
              </a:ext>
            </a:extLst>
          </p:cNvPr>
          <p:cNvGraphicFramePr>
            <a:graphicFrameLocks noGrp="1"/>
          </p:cNvGraphicFramePr>
          <p:nvPr>
            <p:extLst>
              <p:ext uri="{D42A27DB-BD31-4B8C-83A1-F6EECF244321}">
                <p14:modId xmlns:p14="http://schemas.microsoft.com/office/powerpoint/2010/main" val="260435798"/>
              </p:ext>
            </p:extLst>
          </p:nvPr>
        </p:nvGraphicFramePr>
        <p:xfrm>
          <a:off x="992646" y="29577346"/>
          <a:ext cx="11237348" cy="5290609"/>
        </p:xfrm>
        <a:graphic>
          <a:graphicData uri="http://schemas.openxmlformats.org/drawingml/2006/table">
            <a:tbl>
              <a:tblPr rtl="1" firstRow="1" firstCol="1" bandRow="1"/>
              <a:tblGrid>
                <a:gridCol w="11237348">
                  <a:extLst>
                    <a:ext uri="{9D8B030D-6E8A-4147-A177-3AD203B41FA5}">
                      <a16:colId xmlns:a16="http://schemas.microsoft.com/office/drawing/2014/main" val="3525215548"/>
                    </a:ext>
                  </a:extLst>
                </a:gridCol>
              </a:tblGrid>
              <a:tr h="5290609">
                <a:tc>
                  <a:txBody>
                    <a:bodyPr/>
                    <a:lstStyle/>
                    <a:p>
                      <a:pPr algn="l" rtl="1">
                        <a:lnSpc>
                          <a:spcPct val="115000"/>
                        </a:lnSpc>
                        <a:spcAft>
                          <a:spcPts val="1000"/>
                        </a:spcAft>
                      </a:pPr>
                      <a:r>
                        <a:rPr lang="en-US" sz="4400" b="1" dirty="0">
                          <a:effectLst/>
                          <a:latin typeface="Calibri" panose="020F0502020204030204" pitchFamily="34" charset="0"/>
                          <a:ea typeface="Calibri" panose="020F0502020204030204" pitchFamily="34" charset="0"/>
                          <a:cs typeface="Calibri" panose="020F0502020204030204" pitchFamily="34" charset="0"/>
                        </a:rPr>
                        <a:t>Hypothesis : </a:t>
                      </a:r>
                      <a:endParaRPr lang="en-US" sz="3600" dirty="0">
                        <a:effectLst/>
                        <a:latin typeface="Calibri" panose="020F0502020204030204" pitchFamily="34" charset="0"/>
                        <a:ea typeface="Calibri" panose="020F0502020204030204" pitchFamily="34" charset="0"/>
                        <a:cs typeface="Arial" panose="020B0604020202020204" pitchFamily="34" charset="0"/>
                      </a:endParaRPr>
                    </a:p>
                    <a:p>
                      <a:pPr marL="742950" marR="0" lvl="1" indent="-285750" algn="l" defTabSz="914400" rtl="1" eaLnBrk="1" fontAlgn="auto" latinLnBrk="0" hangingPunct="1">
                        <a:lnSpc>
                          <a:spcPct val="106000"/>
                        </a:lnSpc>
                        <a:spcBef>
                          <a:spcPts val="0"/>
                        </a:spcBef>
                        <a:spcAft>
                          <a:spcPts val="800"/>
                        </a:spcAft>
                        <a:buClrTx/>
                        <a:buSzTx/>
                        <a:buFont typeface="Arial" panose="020B0604020202020204" pitchFamily="34" charset="0"/>
                        <a:buChar char="•"/>
                        <a:tabLst>
                          <a:tab pos="914400" algn="l"/>
                        </a:tabLst>
                        <a:defRPr/>
                      </a:pPr>
                      <a:r>
                        <a:rPr lang="en-US" sz="3600" kern="1200" dirty="0">
                          <a:solidFill>
                            <a:schemeClr val="tx1"/>
                          </a:solidFill>
                          <a:effectLst/>
                          <a:latin typeface="+mn-lt"/>
                          <a:ea typeface="+mn-ea"/>
                          <a:cs typeface="+mn-cs"/>
                        </a:rPr>
                        <a:t>Electric field causes a change in the alkaline properties of the soil. </a:t>
                      </a:r>
                    </a:p>
                    <a:p>
                      <a:pPr marL="742950" marR="0" lvl="1" indent="-285750" algn="l" defTabSz="914400" rtl="1" eaLnBrk="1" fontAlgn="auto" latinLnBrk="0" hangingPunct="1">
                        <a:lnSpc>
                          <a:spcPct val="106000"/>
                        </a:lnSpc>
                        <a:spcBef>
                          <a:spcPts val="0"/>
                        </a:spcBef>
                        <a:spcAft>
                          <a:spcPts val="800"/>
                        </a:spcAft>
                        <a:buClrTx/>
                        <a:buSzTx/>
                        <a:buFont typeface="Arial" panose="020B0604020202020204" pitchFamily="34" charset="0"/>
                        <a:buChar char="•"/>
                        <a:tabLst>
                          <a:tab pos="914400" algn="l"/>
                        </a:tabLst>
                        <a:defRPr/>
                      </a:pPr>
                      <a:r>
                        <a:rPr lang="en-US" sz="3600" kern="1200" dirty="0">
                          <a:solidFill>
                            <a:schemeClr val="tx1"/>
                          </a:solidFill>
                          <a:effectLst/>
                          <a:latin typeface="+mn-lt"/>
                          <a:ea typeface="+mn-ea"/>
                          <a:cs typeface="+mn-cs"/>
                        </a:rPr>
                        <a:t>Increasing the duration of exposure to the electric field does not affect the properties of the soil. </a:t>
                      </a:r>
                    </a:p>
                    <a:p>
                      <a:pPr marL="742950" marR="0" lvl="1" indent="-285750" algn="l" defTabSz="914400" rtl="1" eaLnBrk="1" fontAlgn="auto" latinLnBrk="0" hangingPunct="1">
                        <a:lnSpc>
                          <a:spcPct val="106000"/>
                        </a:lnSpc>
                        <a:spcBef>
                          <a:spcPts val="0"/>
                        </a:spcBef>
                        <a:spcAft>
                          <a:spcPts val="800"/>
                        </a:spcAft>
                        <a:buClrTx/>
                        <a:buSzTx/>
                        <a:buFont typeface="Arial" panose="020B0604020202020204" pitchFamily="34" charset="0"/>
                        <a:buChar char="•"/>
                        <a:tabLst>
                          <a:tab pos="914400" algn="l"/>
                        </a:tabLst>
                        <a:defRPr/>
                      </a:pPr>
                      <a:r>
                        <a:rPr lang="en-US" sz="3600" kern="1200" dirty="0">
                          <a:solidFill>
                            <a:schemeClr val="tx1"/>
                          </a:solidFill>
                          <a:effectLst/>
                          <a:latin typeface="+mn-lt"/>
                          <a:ea typeface="+mn-ea"/>
                          <a:cs typeface="+mn-cs"/>
                        </a:rPr>
                        <a:t>Increasing the field strength causes a significant change in the properties of the soil?</a:t>
                      </a:r>
                      <a:r>
                        <a:rPr lang="ar-SA" sz="1400" dirty="0">
                          <a:effectLst/>
                          <a:latin typeface="Calibri" panose="020F0502020204030204" pitchFamily="34" charset="0"/>
                          <a:ea typeface="Calibri" panose="020F0502020204030204" pitchFamily="34" charset="0"/>
                          <a:cs typeface="Calibri" panose="020F0502020204030204" pitchFamily="34" charset="0"/>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51761525"/>
                  </a:ext>
                </a:extLst>
              </a:tr>
            </a:tbl>
          </a:graphicData>
        </a:graphic>
      </p:graphicFrame>
      <p:graphicFrame>
        <p:nvGraphicFramePr>
          <p:cNvPr id="7" name="جدول 6">
            <a:extLst>
              <a:ext uri="{FF2B5EF4-FFF2-40B4-BE49-F238E27FC236}">
                <a16:creationId xmlns:a16="http://schemas.microsoft.com/office/drawing/2014/main" id="{F3FB7FAD-8A3F-2D1D-26FA-62B0617A63C1}"/>
              </a:ext>
            </a:extLst>
          </p:cNvPr>
          <p:cNvGraphicFramePr>
            <a:graphicFrameLocks noGrp="1"/>
          </p:cNvGraphicFramePr>
          <p:nvPr>
            <p:extLst>
              <p:ext uri="{D42A27DB-BD31-4B8C-83A1-F6EECF244321}">
                <p14:modId xmlns:p14="http://schemas.microsoft.com/office/powerpoint/2010/main" val="2254316857"/>
              </p:ext>
            </p:extLst>
          </p:nvPr>
        </p:nvGraphicFramePr>
        <p:xfrm>
          <a:off x="13428244" y="27672163"/>
          <a:ext cx="9519465" cy="4356678"/>
        </p:xfrm>
        <a:graphic>
          <a:graphicData uri="http://schemas.openxmlformats.org/drawingml/2006/table">
            <a:tbl>
              <a:tblPr rtl="1" firstRow="1" firstCol="1" bandRow="1"/>
              <a:tblGrid>
                <a:gridCol w="1903893">
                  <a:extLst>
                    <a:ext uri="{9D8B030D-6E8A-4147-A177-3AD203B41FA5}">
                      <a16:colId xmlns:a16="http://schemas.microsoft.com/office/drawing/2014/main" val="3191449904"/>
                    </a:ext>
                  </a:extLst>
                </a:gridCol>
                <a:gridCol w="1903893">
                  <a:extLst>
                    <a:ext uri="{9D8B030D-6E8A-4147-A177-3AD203B41FA5}">
                      <a16:colId xmlns:a16="http://schemas.microsoft.com/office/drawing/2014/main" val="1028300658"/>
                    </a:ext>
                  </a:extLst>
                </a:gridCol>
                <a:gridCol w="1903893">
                  <a:extLst>
                    <a:ext uri="{9D8B030D-6E8A-4147-A177-3AD203B41FA5}">
                      <a16:colId xmlns:a16="http://schemas.microsoft.com/office/drawing/2014/main" val="746388160"/>
                    </a:ext>
                  </a:extLst>
                </a:gridCol>
                <a:gridCol w="1903893">
                  <a:extLst>
                    <a:ext uri="{9D8B030D-6E8A-4147-A177-3AD203B41FA5}">
                      <a16:colId xmlns:a16="http://schemas.microsoft.com/office/drawing/2014/main" val="2239978063"/>
                    </a:ext>
                  </a:extLst>
                </a:gridCol>
                <a:gridCol w="1903893">
                  <a:extLst>
                    <a:ext uri="{9D8B030D-6E8A-4147-A177-3AD203B41FA5}">
                      <a16:colId xmlns:a16="http://schemas.microsoft.com/office/drawing/2014/main" val="458994145"/>
                    </a:ext>
                  </a:extLst>
                </a:gridCol>
              </a:tblGrid>
              <a:tr h="726113">
                <a:tc>
                  <a:txBody>
                    <a:bodyPr/>
                    <a:lstStyle/>
                    <a:p>
                      <a:pPr algn="r" rtl="1">
                        <a:lnSpc>
                          <a:spcPct val="107000"/>
                        </a:lnSpc>
                        <a:spcAft>
                          <a:spcPts val="800"/>
                        </a:spcAft>
                      </a:pPr>
                      <a:r>
                        <a:rPr lang="ar-SA" sz="1400" b="1" dirty="0">
                          <a:solidFill>
                            <a:srgbClr val="000000"/>
                          </a:solidFill>
                          <a:effectLst/>
                          <a:latin typeface="Calibri" panose="020F0502020204030204" pitchFamily="34" charset="0"/>
                          <a:ea typeface="Calibri" panose="020F0502020204030204" pitchFamily="34" charset="0"/>
                          <a:cs typeface="Simplified Arabic" panose="02020603050405020304" pitchFamily="18" charset="-78"/>
                        </a:rPr>
                        <a:t>--------</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rtl="0"/>
                      <a:r>
                        <a:rPr lang="en-US" sz="1900" b="1" i="0">
                          <a:effectLst/>
                          <a:latin typeface="UICTFontTextStyleEmphasizedBody"/>
                          <a:ea typeface="Times New Roman" panose="02020603050405020304" pitchFamily="18" charset="0"/>
                          <a:cs typeface="Times New Roman" panose="02020603050405020304" pitchFamily="18" charset="0"/>
                        </a:rPr>
                        <a:t>Sample A</a:t>
                      </a:r>
                      <a:endParaRPr lang="en-US" sz="1900">
                        <a:effectLst/>
                        <a:latin typeface=".AppleSystemUIFont"/>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S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rtl="0"/>
                      <a:r>
                        <a:rPr lang="en-US" sz="1900" b="1" i="0">
                          <a:effectLst/>
                          <a:latin typeface="UICTFontTextStyleEmphasizedBody"/>
                          <a:ea typeface="Times New Roman" panose="02020603050405020304" pitchFamily="18" charset="0"/>
                          <a:cs typeface="Times New Roman" panose="02020603050405020304" pitchFamily="18" charset="0"/>
                        </a:rPr>
                        <a:t>Sample</a:t>
                      </a:r>
                      <a:r>
                        <a:rPr lang="en-US" sz="1400" b="1">
                          <a:solidFill>
                            <a:srgbClr val="000000"/>
                          </a:solidFill>
                          <a:effectLst/>
                          <a:latin typeface="Simplified Arabic" panose="02020603050405020304" pitchFamily="18" charset="-78"/>
                          <a:ea typeface="Times New Roman" panose="02020603050405020304" pitchFamily="18" charset="0"/>
                          <a:cs typeface="Times New Roman" panose="02020603050405020304" pitchFamily="18" charset="0"/>
                        </a:rPr>
                        <a:t> </a:t>
                      </a:r>
                      <a:r>
                        <a:rPr lang="en-US" sz="1900" b="1">
                          <a:solidFill>
                            <a:srgbClr val="000000"/>
                          </a:solidFill>
                          <a:effectLst/>
                          <a:latin typeface="Simplified Arabic" panose="02020603050405020304" pitchFamily="18" charset="-78"/>
                          <a:ea typeface="Times New Roman" panose="02020603050405020304" pitchFamily="18" charset="0"/>
                          <a:cs typeface="Times New Roman" panose="02020603050405020304" pitchFamily="18" charset="0"/>
                        </a:rPr>
                        <a:t>B</a:t>
                      </a:r>
                      <a:endParaRPr lang="en-US" sz="1900">
                        <a:effectLst/>
                        <a:latin typeface=".AppleSystemUIFont"/>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SA"/>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4849847"/>
                  </a:ext>
                </a:extLst>
              </a:tr>
              <a:tr h="726113">
                <a:tc>
                  <a:txBody>
                    <a:bodyPr/>
                    <a:lstStyle/>
                    <a:p>
                      <a:pPr algn="r" rtl="1">
                        <a:lnSpc>
                          <a:spcPct val="107000"/>
                        </a:lnSpc>
                        <a:spcAft>
                          <a:spcPts val="800"/>
                        </a:spcAft>
                      </a:pPr>
                      <a:r>
                        <a:rPr lang="en-US" sz="1400" b="1">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Day</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a:r>
                        <a:rPr lang="en-US" sz="1500" b="1" i="0">
                          <a:effectLst/>
                          <a:latin typeface="UICTFontTextStyleEmphasizedBody"/>
                          <a:ea typeface="Times New Roman" panose="02020603050405020304" pitchFamily="18" charset="0"/>
                          <a:cs typeface="Times New Roman" panose="02020603050405020304" pitchFamily="18" charset="0"/>
                        </a:rPr>
                        <a:t>Temperature</a:t>
                      </a:r>
                      <a:endParaRPr lang="en-US" sz="1900">
                        <a:effectLst/>
                        <a:latin typeface=".AppleSystemUIFont"/>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07000"/>
                        </a:lnSpc>
                        <a:spcAft>
                          <a:spcPts val="800"/>
                        </a:spcAft>
                      </a:pPr>
                      <a:r>
                        <a:rPr lang="en-US" sz="1400" b="1">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PH</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a:r>
                        <a:rPr lang="en-US" sz="1500" b="1" i="0">
                          <a:effectLst/>
                          <a:latin typeface="UICTFontTextStyleEmphasizedBody"/>
                          <a:ea typeface="Times New Roman" panose="02020603050405020304" pitchFamily="18" charset="0"/>
                          <a:cs typeface="Times New Roman" panose="02020603050405020304" pitchFamily="18" charset="0"/>
                        </a:rPr>
                        <a:t>Temperature</a:t>
                      </a:r>
                      <a:endParaRPr lang="en-US" sz="1900">
                        <a:effectLst/>
                        <a:latin typeface=".AppleSystemUIFont"/>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07000"/>
                        </a:lnSpc>
                        <a:spcAft>
                          <a:spcPts val="800"/>
                        </a:spcAft>
                      </a:pPr>
                      <a:r>
                        <a:rPr lang="en-US" sz="1400" b="1">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PH</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09306606"/>
                  </a:ext>
                </a:extLst>
              </a:tr>
              <a:tr h="726113">
                <a:tc>
                  <a:txBody>
                    <a:bodyPr/>
                    <a:lstStyle/>
                    <a:p>
                      <a:pPr algn="r" rtl="1">
                        <a:lnSpc>
                          <a:spcPct val="107000"/>
                        </a:lnSpc>
                        <a:spcAft>
                          <a:spcPts val="800"/>
                        </a:spcAft>
                      </a:pPr>
                      <a:r>
                        <a:rPr lang="en-US" sz="1400" b="1">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First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07000"/>
                        </a:lnSpc>
                        <a:spcAft>
                          <a:spcPts val="800"/>
                        </a:spcAft>
                      </a:pPr>
                      <a:r>
                        <a:rPr lang="en-US" sz="1400" b="1">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20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07000"/>
                        </a:lnSpc>
                        <a:spcAft>
                          <a:spcPts val="800"/>
                        </a:spcAft>
                      </a:pPr>
                      <a:r>
                        <a:rPr lang="en-US" sz="1400" b="1">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07000"/>
                        </a:lnSpc>
                        <a:spcAft>
                          <a:spcPts val="800"/>
                        </a:spcAft>
                      </a:pPr>
                      <a:r>
                        <a:rPr lang="en-US" sz="1400" b="1">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20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07000"/>
                        </a:lnSpc>
                        <a:spcAft>
                          <a:spcPts val="800"/>
                        </a:spcAft>
                      </a:pPr>
                      <a:r>
                        <a:rPr lang="en-US" sz="1400" b="1">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14983637"/>
                  </a:ext>
                </a:extLst>
              </a:tr>
              <a:tr h="726113">
                <a:tc>
                  <a:txBody>
                    <a:bodyPr/>
                    <a:lstStyle/>
                    <a:p>
                      <a:pPr algn="r" rtl="1">
                        <a:lnSpc>
                          <a:spcPct val="107000"/>
                        </a:lnSpc>
                        <a:spcAft>
                          <a:spcPts val="800"/>
                        </a:spcAft>
                      </a:pPr>
                      <a:r>
                        <a:rPr lang="en-US" sz="1400" b="1">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Second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07000"/>
                        </a:lnSpc>
                        <a:spcAft>
                          <a:spcPts val="800"/>
                        </a:spcAft>
                      </a:pPr>
                      <a:r>
                        <a:rPr lang="en-US" sz="1400" b="1">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21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07000"/>
                        </a:lnSpc>
                        <a:spcAft>
                          <a:spcPts val="800"/>
                        </a:spcAft>
                      </a:pPr>
                      <a:r>
                        <a:rPr lang="en-US" sz="1400" b="1">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7.5</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07000"/>
                        </a:lnSpc>
                        <a:spcAft>
                          <a:spcPts val="800"/>
                        </a:spcAft>
                      </a:pPr>
                      <a:r>
                        <a:rPr lang="en-US" sz="1400" b="1">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21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07000"/>
                        </a:lnSpc>
                        <a:spcAft>
                          <a:spcPts val="800"/>
                        </a:spcAft>
                      </a:pPr>
                      <a:r>
                        <a:rPr lang="en-US" sz="1400" b="1">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8.5</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86637305"/>
                  </a:ext>
                </a:extLst>
              </a:tr>
              <a:tr h="726113">
                <a:tc>
                  <a:txBody>
                    <a:bodyPr/>
                    <a:lstStyle/>
                    <a:p>
                      <a:pPr algn="r" rtl="1">
                        <a:lnSpc>
                          <a:spcPct val="107000"/>
                        </a:lnSpc>
                        <a:spcAft>
                          <a:spcPts val="800"/>
                        </a:spcAft>
                      </a:pPr>
                      <a:r>
                        <a:rPr lang="en-US" sz="1400" b="1">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Third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07000"/>
                        </a:lnSpc>
                        <a:spcAft>
                          <a:spcPts val="800"/>
                        </a:spcAft>
                      </a:pPr>
                      <a:r>
                        <a:rPr lang="en-US" sz="1400" b="1">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18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07000"/>
                        </a:lnSpc>
                        <a:spcAft>
                          <a:spcPts val="800"/>
                        </a:spcAft>
                      </a:pPr>
                      <a:r>
                        <a:rPr lang="en-US" sz="1400" b="1">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7.5</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07000"/>
                        </a:lnSpc>
                        <a:spcAft>
                          <a:spcPts val="800"/>
                        </a:spcAft>
                      </a:pPr>
                      <a:r>
                        <a:rPr lang="en-US" sz="1400" b="1">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18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07000"/>
                        </a:lnSpc>
                        <a:spcAft>
                          <a:spcPts val="800"/>
                        </a:spcAft>
                      </a:pPr>
                      <a:r>
                        <a:rPr lang="en-US" sz="1400" b="1">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9</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90860025"/>
                  </a:ext>
                </a:extLst>
              </a:tr>
              <a:tr h="726113">
                <a:tc>
                  <a:txBody>
                    <a:bodyPr/>
                    <a:lstStyle/>
                    <a:p>
                      <a:pPr algn="r" rtl="1">
                        <a:lnSpc>
                          <a:spcPct val="107000"/>
                        </a:lnSpc>
                        <a:spcAft>
                          <a:spcPts val="800"/>
                        </a:spcAft>
                      </a:pPr>
                      <a:r>
                        <a:rPr lang="en-US" sz="1400" b="1">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Fourth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07000"/>
                        </a:lnSpc>
                        <a:spcAft>
                          <a:spcPts val="800"/>
                        </a:spcAft>
                      </a:pPr>
                      <a:r>
                        <a:rPr lang="en-US" sz="1400" b="1">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17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07000"/>
                        </a:lnSpc>
                        <a:spcAft>
                          <a:spcPts val="800"/>
                        </a:spcAft>
                      </a:pPr>
                      <a:r>
                        <a:rPr lang="en-US" sz="1400" b="1">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7.5</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07000"/>
                        </a:lnSpc>
                        <a:spcAft>
                          <a:spcPts val="800"/>
                        </a:spcAft>
                      </a:pPr>
                      <a:r>
                        <a:rPr lang="en-US" sz="1400" b="1">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17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07000"/>
                        </a:lnSpc>
                        <a:spcAft>
                          <a:spcPts val="800"/>
                        </a:spcAft>
                      </a:pPr>
                      <a:r>
                        <a:rPr lang="en-US" sz="1400" b="1" dirty="0">
                          <a:solidFill>
                            <a:srgbClr val="000000"/>
                          </a:solidFill>
                          <a:effectLst/>
                          <a:latin typeface="Simplified Arabic" panose="02020603050405020304" pitchFamily="18" charset="-78"/>
                          <a:ea typeface="Calibri" panose="020F0502020204030204" pitchFamily="34" charset="0"/>
                          <a:cs typeface="Arial" panose="020B0604020202020204" pitchFamily="34" charset="0"/>
                        </a:rPr>
                        <a:t>9</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74533904"/>
                  </a:ext>
                </a:extLst>
              </a:tr>
            </a:tbl>
          </a:graphicData>
        </a:graphic>
      </p:graphicFrame>
      <p:graphicFrame>
        <p:nvGraphicFramePr>
          <p:cNvPr id="9" name="جدول 8">
            <a:extLst>
              <a:ext uri="{FF2B5EF4-FFF2-40B4-BE49-F238E27FC236}">
                <a16:creationId xmlns:a16="http://schemas.microsoft.com/office/drawing/2014/main" id="{C7315A63-4D98-A8C0-D1E6-6DFACE011A14}"/>
              </a:ext>
            </a:extLst>
          </p:cNvPr>
          <p:cNvGraphicFramePr>
            <a:graphicFrameLocks noGrp="1"/>
          </p:cNvGraphicFramePr>
          <p:nvPr>
            <p:extLst>
              <p:ext uri="{D42A27DB-BD31-4B8C-83A1-F6EECF244321}">
                <p14:modId xmlns:p14="http://schemas.microsoft.com/office/powerpoint/2010/main" val="595033390"/>
              </p:ext>
            </p:extLst>
          </p:nvPr>
        </p:nvGraphicFramePr>
        <p:xfrm>
          <a:off x="37788533" y="31489295"/>
          <a:ext cx="11523204" cy="4459796"/>
        </p:xfrm>
        <a:graphic>
          <a:graphicData uri="http://schemas.openxmlformats.org/drawingml/2006/table">
            <a:tbl>
              <a:tblPr rtl="1" firstRow="1" firstCol="1" bandRow="1"/>
              <a:tblGrid>
                <a:gridCol w="11523204">
                  <a:extLst>
                    <a:ext uri="{9D8B030D-6E8A-4147-A177-3AD203B41FA5}">
                      <a16:colId xmlns:a16="http://schemas.microsoft.com/office/drawing/2014/main" val="3375589587"/>
                    </a:ext>
                  </a:extLst>
                </a:gridCol>
              </a:tblGrid>
              <a:tr h="3378660">
                <a:tc>
                  <a:txBody>
                    <a:bodyPr/>
                    <a:lstStyle/>
                    <a:p>
                      <a:pPr marL="457200" indent="-457200" algn="r" rtl="1">
                        <a:lnSpc>
                          <a:spcPct val="107000"/>
                        </a:lnSpc>
                        <a:spcAft>
                          <a:spcPts val="800"/>
                        </a:spcAft>
                      </a:pPr>
                      <a:r>
                        <a:rPr lang="en-US" sz="3200" b="1" dirty="0">
                          <a:effectLst/>
                          <a:latin typeface="Calibri" panose="020F0502020204030204" pitchFamily="34" charset="0"/>
                          <a:ea typeface="Times New Roman" panose="02020603050405020304" pitchFamily="18" charset="0"/>
                          <a:cs typeface="Calibri" panose="020F0502020204030204" pitchFamily="34" charset="0"/>
                        </a:rPr>
                        <a:t>References </a:t>
                      </a:r>
                      <a:r>
                        <a:rPr lang="ar-SA" sz="2400" dirty="0">
                          <a:effectLst/>
                          <a:latin typeface="Calibri" panose="020F0502020204030204" pitchFamily="34" charset="0"/>
                          <a:ea typeface="Calibri" panose="020F0502020204030204" pitchFamily="34" charset="0"/>
                          <a:cs typeface="Arial" panose="020B0604020202020204" pitchFamily="34" charset="0"/>
                        </a:rPr>
                        <a:t>أحمد عبدالقادر المهندس. (2017). التلوث الكهرومغناطيسي. </a:t>
                      </a:r>
                      <a:r>
                        <a:rPr lang="ar-SA" sz="2400" i="1" dirty="0">
                          <a:effectLst/>
                          <a:latin typeface="Calibri" panose="020F0502020204030204" pitchFamily="34" charset="0"/>
                          <a:ea typeface="Calibri" panose="020F0502020204030204" pitchFamily="34" charset="0"/>
                          <a:cs typeface="Arial" panose="020B0604020202020204" pitchFamily="34" charset="0"/>
                        </a:rPr>
                        <a:t>جريدة الرياض </a:t>
                      </a:r>
                      <a:r>
                        <a:rPr lang="ar-SA" sz="2400" dirty="0">
                          <a:effectLst/>
                          <a:latin typeface="Calibri" panose="020F0502020204030204" pitchFamily="34" charset="0"/>
                          <a:ea typeface="Calibri" panose="020F0502020204030204" pitchFamily="34" charset="0"/>
                          <a:cs typeface="Arial" panose="020B0604020202020204" pitchFamily="34" charset="0"/>
                        </a:rPr>
                        <a:t>.</a:t>
                      </a:r>
                      <a:endParaRPr lang="en-US" sz="2400" dirty="0">
                        <a:effectLst/>
                        <a:latin typeface="Calibri" panose="020F0502020204030204" pitchFamily="34" charset="0"/>
                        <a:ea typeface="Calibri" panose="020F0502020204030204" pitchFamily="34" charset="0"/>
                        <a:cs typeface="Arial" panose="020B0604020202020204" pitchFamily="34" charset="0"/>
                      </a:endParaRPr>
                    </a:p>
                    <a:p>
                      <a:pPr marL="457200" indent="-457200" algn="r" rtl="1">
                        <a:lnSpc>
                          <a:spcPct val="107000"/>
                        </a:lnSpc>
                        <a:spcAft>
                          <a:spcPts val="800"/>
                        </a:spcAft>
                      </a:pPr>
                      <a:r>
                        <a:rPr lang="ar-SA" sz="2400" dirty="0">
                          <a:effectLst/>
                          <a:latin typeface="Calibri" panose="020F0502020204030204" pitchFamily="34" charset="0"/>
                          <a:ea typeface="Calibri" panose="020F0502020204030204" pitchFamily="34" charset="0"/>
                          <a:cs typeface="Arial" panose="020B0604020202020204" pitchFamily="34" charset="0"/>
                        </a:rPr>
                        <a:t>الحسن إبراهيم العوض. (23 11, 2019). </a:t>
                      </a:r>
                      <a:r>
                        <a:rPr lang="ar-SA" sz="2400" i="1" dirty="0">
                          <a:effectLst/>
                          <a:latin typeface="Calibri" panose="020F0502020204030204" pitchFamily="34" charset="0"/>
                          <a:ea typeface="Calibri" panose="020F0502020204030204" pitchFamily="34" charset="0"/>
                          <a:cs typeface="Arial" panose="020B0604020202020204" pitchFamily="34" charset="0"/>
                        </a:rPr>
                        <a:t>تأثير الاشعــــــاع الكهـــرومغنطيسي صحة الانسان وعلاقة الموصلية الكهربية بتأين المـــــــــــــــــــــــــــــاء.</a:t>
                      </a:r>
                      <a:r>
                        <a:rPr lang="ar-SA" sz="2400" dirty="0">
                          <a:effectLst/>
                          <a:latin typeface="Calibri" panose="020F0502020204030204" pitchFamily="34" charset="0"/>
                          <a:ea typeface="Calibri" panose="020F0502020204030204" pitchFamily="34" charset="0"/>
                          <a:cs typeface="Arial" panose="020B0604020202020204" pitchFamily="34" charset="0"/>
                        </a:rPr>
                        <a:t> تم الاسترداد من مستودع </a:t>
                      </a:r>
                      <a:r>
                        <a:rPr lang="en-US" sz="2400" dirty="0" err="1">
                          <a:effectLst/>
                          <a:latin typeface="Calibri" panose="020F0502020204030204" pitchFamily="34" charset="0"/>
                          <a:ea typeface="Calibri" panose="020F0502020204030204" pitchFamily="34" charset="0"/>
                          <a:cs typeface="Arial" panose="020B0604020202020204" pitchFamily="34" charset="0"/>
                        </a:rPr>
                        <a:t>sust</a:t>
                      </a:r>
                      <a:r>
                        <a:rPr lang="en-US" sz="2400" dirty="0">
                          <a:effectLst/>
                          <a:latin typeface="Calibri" panose="020F0502020204030204" pitchFamily="34" charset="0"/>
                          <a:ea typeface="Calibri" panose="020F0502020204030204" pitchFamily="34" charset="0"/>
                          <a:cs typeface="Arial" panose="020B0604020202020204" pitchFamily="34" charset="0"/>
                        </a:rPr>
                        <a:t>: https://repository.sustech.edu/handle/123456789/26555</a:t>
                      </a:r>
                    </a:p>
                    <a:p>
                      <a:pPr marL="457200" indent="-457200" algn="r" rtl="1">
                        <a:lnSpc>
                          <a:spcPct val="107000"/>
                        </a:lnSpc>
                        <a:spcAft>
                          <a:spcPts val="800"/>
                        </a:spcAft>
                      </a:pPr>
                      <a:r>
                        <a:rPr lang="ar-SA" sz="2400" dirty="0">
                          <a:effectLst/>
                          <a:latin typeface="Calibri" panose="020F0502020204030204" pitchFamily="34" charset="0"/>
                          <a:ea typeface="Calibri" panose="020F0502020204030204" pitchFamily="34" charset="0"/>
                          <a:cs typeface="Arial" panose="020B0604020202020204" pitchFamily="34" charset="0"/>
                        </a:rPr>
                        <a:t>النور. (30 2, 2022). </a:t>
                      </a:r>
                      <a:r>
                        <a:rPr lang="ar-SA" sz="2400" i="1" dirty="0">
                          <a:effectLst/>
                          <a:latin typeface="Calibri" panose="020F0502020204030204" pitchFamily="34" charset="0"/>
                          <a:ea typeface="Calibri" panose="020F0502020204030204" pitchFamily="34" charset="0"/>
                          <a:cs typeface="Arial" panose="020B0604020202020204" pitchFamily="34" charset="0"/>
                        </a:rPr>
                        <a:t>فوائد التحول الرقمي</a:t>
                      </a:r>
                      <a:r>
                        <a:rPr lang="ar-SA" sz="2400" dirty="0">
                          <a:effectLst/>
                          <a:latin typeface="Calibri" panose="020F0502020204030204" pitchFamily="34" charset="0"/>
                          <a:ea typeface="Calibri" panose="020F0502020204030204" pitchFamily="34" charset="0"/>
                          <a:cs typeface="Arial" panose="020B0604020202020204" pitchFamily="34" charset="0"/>
                        </a:rPr>
                        <a:t>. تم الاسترداد من النور أون لاين: </a:t>
                      </a:r>
                      <a:r>
                        <a:rPr lang="en-US" sz="2400" dirty="0">
                          <a:effectLst/>
                          <a:latin typeface="Calibri" panose="020F0502020204030204" pitchFamily="34" charset="0"/>
                          <a:ea typeface="Calibri" panose="020F0502020204030204" pitchFamily="34" charset="0"/>
                          <a:cs typeface="Arial" panose="020B0604020202020204" pitchFamily="34" charset="0"/>
                        </a:rPr>
                        <a:t>https://www.elnooronline.net/%D9%81%D9%88%D8%A7%D8%A6%D8%AF-%D8%A7%D9%84%D8%AA%D8%AD%D9%88%D9%84-%D8%A7%D9%84%D8%B1%D9%82%D9%85% </a:t>
                      </a:r>
                    </a:p>
                    <a:p>
                      <a:pPr rtl="0"/>
                      <a:r>
                        <a:rPr lang="en-US" sz="2400" dirty="0">
                          <a:effectLst/>
                          <a:latin typeface="Calibri" panose="020F0502020204030204" pitchFamily="34" charset="0"/>
                          <a:ea typeface="Times New Roman" panose="02020603050405020304" pitchFamily="18" charset="0"/>
                          <a:cs typeface="Arial" panose="020B0604020202020204" pitchFamily="34" charset="0"/>
                        </a:rPr>
                        <a:t> </a:t>
                      </a:r>
                    </a:p>
                    <a:p>
                      <a:pPr algn="r" rtl="1">
                        <a:lnSpc>
                          <a:spcPct val="115000"/>
                        </a:lnSpc>
                        <a:spcAft>
                          <a:spcPts val="1000"/>
                        </a:spcAft>
                      </a:pPr>
                      <a:r>
                        <a:rPr lang="en-US" sz="3200" b="1" dirty="0">
                          <a:effectLst/>
                          <a:latin typeface="Calibri" panose="020F0502020204030204" pitchFamily="34" charset="0"/>
                          <a:ea typeface="Calibri" panose="020F0502020204030204" pitchFamily="34" charset="0"/>
                          <a:cs typeface="Calibri" panose="020F0502020204030204" pitchFamily="34" charset="0"/>
                        </a:rPr>
                        <a:t> </a:t>
                      </a:r>
                      <a:endParaRPr lang="en-US" sz="2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67159142"/>
                  </a:ext>
                </a:extLst>
              </a:tr>
            </a:tbl>
          </a:graphicData>
        </a:graphic>
      </p:graphicFrame>
      <p:sp>
        <p:nvSpPr>
          <p:cNvPr id="17" name="مربع نص 16">
            <a:extLst>
              <a:ext uri="{FF2B5EF4-FFF2-40B4-BE49-F238E27FC236}">
                <a16:creationId xmlns:a16="http://schemas.microsoft.com/office/drawing/2014/main" id="{1B02E65A-9B9E-9CFE-586E-39EC05F8748F}"/>
              </a:ext>
            </a:extLst>
          </p:cNvPr>
          <p:cNvSpPr txBox="1"/>
          <p:nvPr/>
        </p:nvSpPr>
        <p:spPr>
          <a:xfrm>
            <a:off x="25920283" y="14136270"/>
            <a:ext cx="10460872" cy="19035339"/>
          </a:xfrm>
          <a:prstGeom prst="rect">
            <a:avLst/>
          </a:prstGeom>
          <a:noFill/>
        </p:spPr>
        <p:txBody>
          <a:bodyPr wrap="square" rtlCol="1">
            <a:spAutoFit/>
          </a:bodyPr>
          <a:lstStyle/>
          <a:p>
            <a:pPr algn="l" rtl="1">
              <a:lnSpc>
                <a:spcPct val="107000"/>
              </a:lnSpc>
              <a:spcAft>
                <a:spcPts val="800"/>
              </a:spcAft>
            </a:pPr>
            <a:r>
              <a:rPr lang="en-US" sz="3600" dirty="0">
                <a:effectLst/>
                <a:latin typeface="Calibri" panose="020F0502020204030204" pitchFamily="34" charset="0"/>
                <a:ea typeface="Calibri" panose="020F0502020204030204" pitchFamily="34" charset="0"/>
                <a:cs typeface="Arial" panose="020B0604020202020204" pitchFamily="34" charset="0"/>
              </a:rPr>
              <a:t>By referring to Table (1) and Figure (1), we notice that sample B, which was exposed to an electric current intensity of 0.02 A, considering that the resistance of the wires is 100 Ω and the battery voltage is 1.5 v, we notice from the table that sample B began to increase in alkalinity on the third day as a result of its exposure to the current intensity, and considering that every current is accompanied by an electric field, this means that the field affected the alkalinity by increasing it, while sample A was not exposed to an electric field, so the alkalinity was constant during the four days. We conclude from this that the electric field had an effect on alkalinity, but the current intensity was relied upon for the four days, so the effect was only during these four days by increasing the alkalinity by one degree. However, if another experiment was conducted and the current intensity was increased, we could notice that there was an effect on alkalinity, but due to the lack of time, it was only conducted for four days. The second question states: "Does the length of exposure to the electric field affect the soil?" Referring to Figure (1) and Table (1), we note that during the four days, the use of the electric field affected the alkalinity, and the field was affected for 4-6 </a:t>
            </a:r>
            <a:r>
              <a:rPr lang="en-US" sz="3600" dirty="0" err="1">
                <a:effectLst/>
                <a:latin typeface="Calibri" panose="020F0502020204030204" pitchFamily="34" charset="0"/>
                <a:ea typeface="Calibri" panose="020F0502020204030204" pitchFamily="34" charset="0"/>
                <a:cs typeface="Arial" panose="020B0604020202020204" pitchFamily="34" charset="0"/>
              </a:rPr>
              <a:t>daysTherefore</a:t>
            </a:r>
            <a:r>
              <a:rPr lang="en-US" sz="3600" dirty="0">
                <a:effectLst/>
                <a:latin typeface="Calibri" panose="020F0502020204030204" pitchFamily="34" charset="0"/>
                <a:ea typeface="Calibri" panose="020F0502020204030204" pitchFamily="34" charset="0"/>
                <a:cs typeface="Arial" panose="020B0604020202020204" pitchFamily="34" charset="0"/>
              </a:rPr>
              <a:t>, when conducting another study, it is possible to increase the time period, so it is expected that there will be a greater effect, but we return to the same reason, which is the lack of time, and it was only conducted over four days at a rate of 4-6 hours, noting that the current intensity was fixed, so in the future, if the experiment is conducted again, the soil will be exposed to different current intensities during different time periods..</a:t>
            </a:r>
          </a:p>
        </p:txBody>
      </p:sp>
      <p:pic>
        <p:nvPicPr>
          <p:cNvPr id="3" name="صورة 2" descr="صورة تحتوي على نص, لقطة شاشة, تخطيط, الخط&#10;&#10;تم إنشاء الوصف تلقائياً">
            <a:extLst>
              <a:ext uri="{FF2B5EF4-FFF2-40B4-BE49-F238E27FC236}">
                <a16:creationId xmlns:a16="http://schemas.microsoft.com/office/drawing/2014/main" id="{4E98FE1A-1DFC-D396-9A5E-B98378836DA6}"/>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5778053" y="7735843"/>
            <a:ext cx="9854112" cy="4428569"/>
          </a:xfrm>
          <a:prstGeom prst="rect">
            <a:avLst/>
          </a:prstGeom>
          <a:noFill/>
          <a:ln>
            <a:noFill/>
          </a:ln>
        </p:spPr>
      </p:pic>
    </p:spTree>
    <p:extLst>
      <p:ext uri="{BB962C8B-B14F-4D97-AF65-F5344CB8AC3E}">
        <p14:creationId xmlns:p14="http://schemas.microsoft.com/office/powerpoint/2010/main" val="996281807"/>
      </p:ext>
    </p:extLst>
  </p:cSld>
  <p:clrMapOvr>
    <a:masterClrMapping/>
  </p:clrMapOvr>
</p:sld>
</file>

<file path=ppt/theme/theme1.xml><?xml version="1.0" encoding="utf-8"?>
<a:theme xmlns:a="http://schemas.openxmlformats.org/drawingml/2006/main" name="Default Design">
  <a:themeElements>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4938713" rtl="0" eaLnBrk="1" fontAlgn="base" latinLnBrk="0" hangingPunct="1">
          <a:lnSpc>
            <a:spcPct val="100000"/>
          </a:lnSpc>
          <a:spcBef>
            <a:spcPct val="0"/>
          </a:spcBef>
          <a:spcAft>
            <a:spcPct val="0"/>
          </a:spcAft>
          <a:buClrTx/>
          <a:buSzTx/>
          <a:buFontTx/>
          <a:buNone/>
          <a:tabLst/>
          <a:defRPr kumimoji="0" lang="en-US" altLang="en-US" sz="9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4938713" rtl="0" eaLnBrk="1" fontAlgn="base" latinLnBrk="0" hangingPunct="1">
          <a:lnSpc>
            <a:spcPct val="100000"/>
          </a:lnSpc>
          <a:spcBef>
            <a:spcPct val="0"/>
          </a:spcBef>
          <a:spcAft>
            <a:spcPct val="0"/>
          </a:spcAft>
          <a:buClrTx/>
          <a:buSzTx/>
          <a:buFontTx/>
          <a:buNone/>
          <a:tabLst/>
          <a:defRPr kumimoji="0" lang="en-US" altLang="en-US" sz="96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بوستر جلوب بالعربي 2021</Template>
  <TotalTime>217</TotalTime>
  <Words>2227</Words>
  <Application>Microsoft Office PowerPoint</Application>
  <PresentationFormat>مخصص</PresentationFormat>
  <Paragraphs>182</Paragraphs>
  <Slides>2</Slides>
  <Notes>2</Notes>
  <HiddenSlides>0</HiddenSlides>
  <MMClips>0</MMClips>
  <ScaleCrop>false</ScaleCrop>
  <HeadingPairs>
    <vt:vector size="6" baseType="variant">
      <vt:variant>
        <vt:lpstr>الخطوط المستخدمة</vt:lpstr>
      </vt:variant>
      <vt:variant>
        <vt:i4>11</vt:i4>
      </vt:variant>
      <vt:variant>
        <vt:lpstr>نسق</vt:lpstr>
      </vt:variant>
      <vt:variant>
        <vt:i4>1</vt:i4>
      </vt:variant>
      <vt:variant>
        <vt:lpstr>عناوين الشرائح</vt:lpstr>
      </vt:variant>
      <vt:variant>
        <vt:i4>2</vt:i4>
      </vt:variant>
    </vt:vector>
  </HeadingPairs>
  <TitlesOfParts>
    <vt:vector size="14" baseType="lpstr">
      <vt:lpstr>.AppleSystemUIFont</vt:lpstr>
      <vt:lpstr>Arial</vt:lpstr>
      <vt:lpstr>Calibri</vt:lpstr>
      <vt:lpstr>Cambria</vt:lpstr>
      <vt:lpstr>Garamond</vt:lpstr>
      <vt:lpstr>Helvetica</vt:lpstr>
      <vt:lpstr>Simplified Arabic</vt:lpstr>
      <vt:lpstr>Symbol</vt:lpstr>
      <vt:lpstr>Times New Roman</vt:lpstr>
      <vt:lpstr>UICTFontTextStyleEmphasizedBody</vt:lpstr>
      <vt:lpstr>Wingdings</vt:lpstr>
      <vt:lpstr>Default Design</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جوري J</dc:creator>
  <cp:keywords>www.postersession.com</cp:keywords>
  <dc:description>©MegaPrint Inc. 2009-2015</dc:description>
  <cp:lastModifiedBy>جوري J</cp:lastModifiedBy>
  <cp:revision>8</cp:revision>
  <dcterms:created xsi:type="dcterms:W3CDTF">2023-02-02T18:11:32Z</dcterms:created>
  <dcterms:modified xsi:type="dcterms:W3CDTF">2024-12-31T18:25:33Z</dcterms:modified>
</cp:coreProperties>
</file>