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36"/>
  </p:notesMasterIdLst>
  <p:sldIdLst>
    <p:sldId id="256" r:id="rId2"/>
    <p:sldId id="259" r:id="rId3"/>
    <p:sldId id="266" r:id="rId4"/>
    <p:sldId id="267" r:id="rId5"/>
    <p:sldId id="268" r:id="rId6"/>
    <p:sldId id="260" r:id="rId7"/>
    <p:sldId id="293" r:id="rId8"/>
    <p:sldId id="261" r:id="rId9"/>
    <p:sldId id="269" r:id="rId10"/>
    <p:sldId id="270" r:id="rId11"/>
    <p:sldId id="271" r:id="rId12"/>
    <p:sldId id="272" r:id="rId13"/>
    <p:sldId id="273" r:id="rId14"/>
    <p:sldId id="262" r:id="rId15"/>
    <p:sldId id="275" r:id="rId16"/>
    <p:sldId id="276" r:id="rId17"/>
    <p:sldId id="277" r:id="rId18"/>
    <p:sldId id="278" r:id="rId19"/>
    <p:sldId id="279" r:id="rId20"/>
    <p:sldId id="280" r:id="rId21"/>
    <p:sldId id="281" r:id="rId22"/>
    <p:sldId id="282" r:id="rId23"/>
    <p:sldId id="283" r:id="rId24"/>
    <p:sldId id="263" r:id="rId25"/>
    <p:sldId id="284" r:id="rId26"/>
    <p:sldId id="286" r:id="rId27"/>
    <p:sldId id="287" r:id="rId28"/>
    <p:sldId id="288" r:id="rId29"/>
    <p:sldId id="289" r:id="rId30"/>
    <p:sldId id="290" r:id="rId31"/>
    <p:sldId id="264" r:id="rId32"/>
    <p:sldId id="291" r:id="rId33"/>
    <p:sldId id="292" r:id="rId34"/>
    <p:sldId id="25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6" autoAdjust="0"/>
    <p:restoredTop sz="95063" autoAdjust="0"/>
  </p:normalViewPr>
  <p:slideViewPr>
    <p:cSldViewPr snapToGrid="0" snapToObjects="1">
      <p:cViewPr varScale="1">
        <p:scale>
          <a:sx n="131" d="100"/>
          <a:sy n="131" d="100"/>
        </p:scale>
        <p:origin x="2024" y="184"/>
      </p:cViewPr>
      <p:guideLst/>
    </p:cSldViewPr>
  </p:slideViewPr>
  <p:outlineViewPr>
    <p:cViewPr>
      <p:scale>
        <a:sx n="33" d="100"/>
        <a:sy n="33" d="100"/>
      </p:scale>
      <p:origin x="0" y="-22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08E47-AB67-8B40-A26E-6B1A5678BBAD}" type="datetimeFigureOut">
              <a:rPr lang="en-US" smtClean="0"/>
              <a:t>3/6/20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26CA0-7C17-A641-AB16-A26935B48A97}" type="slidenum">
              <a:rPr lang="en-US" smtClean="0"/>
              <a:t>‹#›</a:t>
            </a:fld>
            <a:endParaRPr lang="en-US"/>
          </a:p>
        </p:txBody>
      </p:sp>
    </p:spTree>
    <p:extLst>
      <p:ext uri="{BB962C8B-B14F-4D97-AF65-F5344CB8AC3E}">
        <p14:creationId xmlns:p14="http://schemas.microsoft.com/office/powerpoint/2010/main" val="171744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926CA0-7C17-A641-AB16-A26935B48A97}" type="slidenum">
              <a:rPr lang="en-US" smtClean="0"/>
              <a:t>0</a:t>
            </a:fld>
            <a:endParaRPr lang="en-US"/>
          </a:p>
        </p:txBody>
      </p:sp>
    </p:spTree>
    <p:extLst>
      <p:ext uri="{BB962C8B-B14F-4D97-AF65-F5344CB8AC3E}">
        <p14:creationId xmlns:p14="http://schemas.microsoft.com/office/powerpoint/2010/main" val="72017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E9F7B0-9755-0341-994B-4C9B7EB6832C}"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120767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D5849-A513-EB4D-AC64-3617AF944257}"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14244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EF8C2-C124-CE4A-B633-726D13005005}"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184403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7CFF63-A9E1-494D-841A-FD2F70884BD2}"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155569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C7870B-E67F-9942-9FA3-58E00A14C970}"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92999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5122" y="766907"/>
            <a:ext cx="7886700" cy="1325563"/>
          </a:xfrm>
        </p:spPr>
        <p:txBody>
          <a:bodyPr>
            <a:normAutofit/>
          </a:bodyPr>
          <a:lstStyle>
            <a:lvl1pPr>
              <a:defRPr sz="2800"/>
            </a:lvl1pPr>
          </a:lstStyle>
          <a:p>
            <a:r>
              <a:rPr lang="en-US" dirty="0"/>
              <a:t>Soil</a:t>
            </a:r>
          </a:p>
        </p:txBody>
      </p:sp>
      <p:sp>
        <p:nvSpPr>
          <p:cNvPr id="3" name="Content Placeholder 2"/>
          <p:cNvSpPr>
            <a:spLocks noGrp="1"/>
          </p:cNvSpPr>
          <p:nvPr>
            <p:ph sz="half" idx="1"/>
          </p:nvPr>
        </p:nvSpPr>
        <p:spPr>
          <a:xfrm>
            <a:off x="1155122" y="1649204"/>
            <a:ext cx="3886200" cy="4351338"/>
          </a:xfrm>
        </p:spPr>
        <p:txBody>
          <a:bodyPr/>
          <a:lstStyle>
            <a:lvl1pPr marL="0" indent="0">
              <a:buNone/>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49204"/>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00FC91-4115-3B47-B63D-395EA4BAE279}" type="datetime1">
              <a:rPr lang="en-US" smtClean="0"/>
              <a:t>3/6/20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98646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F3F16E-B98C-FE46-92BA-A2DB25706AEC}" type="datetime1">
              <a:rPr lang="en-US" smtClean="0"/>
              <a:t>3/6/20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100477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E011BE-7404-6942-8257-CD3A8E645DA7}" type="datetime1">
              <a:rPr lang="en-US" smtClean="0"/>
              <a:t>3/6/20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164803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DEDA6-1E91-A044-95AF-3A57733CAEE0}" type="datetime1">
              <a:rPr lang="en-US" smtClean="0"/>
              <a:t>3/6/20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20643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4652CA-79A9-A847-970B-692E819D216B}" type="datetime1">
              <a:rPr lang="en-US" smtClean="0"/>
              <a:t>3/6/20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134485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DB45D-EB5E-F748-8845-D4EFA89D1EB2}" type="datetime1">
              <a:rPr lang="en-US" smtClean="0"/>
              <a:t>3/6/20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5829C6-360E-1246-ABDF-EF7E2BA96354}" type="slidenum">
              <a:rPr lang="en-US" smtClean="0"/>
              <a:t>‹#›</a:t>
            </a:fld>
            <a:endParaRPr lang="en-US" dirty="0"/>
          </a:p>
        </p:txBody>
      </p:sp>
    </p:spTree>
    <p:extLst>
      <p:ext uri="{BB962C8B-B14F-4D97-AF65-F5344CB8AC3E}">
        <p14:creationId xmlns:p14="http://schemas.microsoft.com/office/powerpoint/2010/main" val="69394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9ECF4-914A-6843-8825-9D41A8FEE033}" type="datetime1">
              <a:rPr lang="en-US" smtClean="0"/>
              <a:t>3/6/20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829C6-360E-1246-ABDF-EF7E2BA96354}" type="slidenum">
              <a:rPr lang="en-US" smtClean="0"/>
              <a:t>‹#›</a:t>
            </a:fld>
            <a:endParaRPr lang="en-US" dirty="0"/>
          </a:p>
        </p:txBody>
      </p:sp>
    </p:spTree>
    <p:extLst>
      <p:ext uri="{BB962C8B-B14F-4D97-AF65-F5344CB8AC3E}">
        <p14:creationId xmlns:p14="http://schemas.microsoft.com/office/powerpoint/2010/main" val="1351273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mailto:help@globe.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hyperlink" Target="http://www.nasa.gov/topics/earth/index.html" TargetMode="External"/><Relationship Id="rId3" Type="http://schemas.openxmlformats.org/officeDocument/2006/relationships/image" Target="../media/image2.jpg"/><Relationship Id="rId7" Type="http://schemas.openxmlformats.org/officeDocument/2006/relationships/hyperlink" Target="http://www.globe.gov/" TargetMode="Externa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hyperlink" Target="mailto:help@globe.gov" TargetMode="External"/><Relationship Id="rId5" Type="http://schemas.openxmlformats.org/officeDocument/2006/relationships/hyperlink" Target="https://docs.google.com/forms/d/1nF4DOebsUPFN2I3Sl73HZkrN_BzFnjAgCBdAQAt_E0I/viewform?c=0&amp;w=1" TargetMode="External"/><Relationship Id="rId10" Type="http://schemas.openxmlformats.org/officeDocument/2006/relationships/image" Target="../media/image45.png"/><Relationship Id="rId4" Type="http://schemas.openxmlformats.org/officeDocument/2006/relationships/image" Target="../media/image41.jpg"/><Relationship Id="rId9" Type="http://schemas.openxmlformats.org/officeDocument/2006/relationships/hyperlink" Target="http://climate.nas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hyperlink" Target="http://www.globe.gov/documents/352961/d17e6192-3631-4f2b-94d8-fcff6b96f308" TargetMode="External"/><Relationship Id="rId5" Type="http://schemas.openxmlformats.org/officeDocument/2006/relationships/hyperlink" Target="http://www.globe.gov/documents/352961/87a3491a-25af-4123-9e0c-08f341bfc004" TargetMode="External"/><Relationship Id="rId4" Type="http://schemas.openxmlformats.org/officeDocument/2006/relationships/hyperlink" Target="http://www.globe.gov/documents/352961/a3624505-f6c3-4f22-be4c-75d2b6e98d7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image of two hands clutching a clump of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73309" cy="6954982"/>
          </a:xfrm>
          <a:prstGeom prst="rect">
            <a:avLst/>
          </a:prstGeom>
        </p:spPr>
      </p:pic>
      <p:sp>
        <p:nvSpPr>
          <p:cNvPr id="2" name="Title 1" hidden="1"/>
          <p:cNvSpPr>
            <a:spLocks noGrp="1"/>
          </p:cNvSpPr>
          <p:nvPr>
            <p:ph type="ctrTitle"/>
          </p:nvPr>
        </p:nvSpPr>
        <p:spPr/>
        <p:txBody>
          <a:bodyPr/>
          <a:lstStyle/>
          <a:p>
            <a:r>
              <a:rPr lang="en-US" dirty="0"/>
              <a:t>Intro Slide</a:t>
            </a:r>
          </a:p>
        </p:txBody>
      </p:sp>
    </p:spTree>
    <p:extLst>
      <p:ext uri="{BB962C8B-B14F-4D97-AF65-F5344CB8AC3E}">
        <p14:creationId xmlns:p14="http://schemas.microsoft.com/office/powerpoint/2010/main" val="163648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9</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Preparing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79280" cy="6858000"/>
          </a:xfrm>
        </p:spPr>
      </p:pic>
      <p:sp>
        <p:nvSpPr>
          <p:cNvPr id="2" name="Title 1"/>
          <p:cNvSpPr>
            <a:spLocks noGrp="1"/>
          </p:cNvSpPr>
          <p:nvPr>
            <p:ph type="title"/>
          </p:nvPr>
        </p:nvSpPr>
        <p:spPr>
          <a:xfrm>
            <a:off x="199839" y="609569"/>
            <a:ext cx="7886700" cy="1325563"/>
          </a:xfrm>
        </p:spPr>
        <p:txBody>
          <a:bodyPr>
            <a:normAutofit/>
          </a:bodyPr>
          <a:lstStyle/>
          <a:p>
            <a:pPr algn="ctr">
              <a:lnSpc>
                <a:spcPct val="93000"/>
              </a:lnSpc>
              <a:buSzPct val="100000"/>
              <a:defRPr/>
            </a:pPr>
            <a:r>
              <a:rPr lang="en-US" altLang="en-US" sz="3600" b="1" dirty="0">
                <a:solidFill>
                  <a:srgbClr val="000000"/>
                </a:solidFill>
              </a:rPr>
              <a:t>Soil Thermometer Spacers</a:t>
            </a:r>
          </a:p>
        </p:txBody>
      </p:sp>
      <p:sp>
        <p:nvSpPr>
          <p:cNvPr id="7" name="Content Placeholder 2"/>
          <p:cNvSpPr txBox="1">
            <a:spLocks/>
          </p:cNvSpPr>
          <p:nvPr/>
        </p:nvSpPr>
        <p:spPr>
          <a:xfrm>
            <a:off x="1397385" y="1608671"/>
            <a:ext cx="5305871" cy="48266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defRPr/>
            </a:pPr>
            <a:r>
              <a:rPr lang="en-US" altLang="en-US" sz="1600" dirty="0">
                <a:solidFill>
                  <a:srgbClr val="000000"/>
                </a:solidFill>
              </a:rPr>
              <a:t>The temperature sensor in the soil thermometer is 2 cm up from the tip so it is helpful to make spacers to position the thermometer correctly when inserting it into the soil.</a:t>
            </a:r>
          </a:p>
          <a:p>
            <a:pPr>
              <a:lnSpc>
                <a:spcPct val="93000"/>
              </a:lnSpc>
              <a:buSzPct val="100000"/>
              <a:defRPr/>
            </a:pPr>
            <a:r>
              <a:rPr lang="en-US" altLang="en-US" sz="1600" dirty="0">
                <a:solidFill>
                  <a:srgbClr val="000000"/>
                </a:solidFill>
              </a:rPr>
              <a:t>To measure at 5 cm depth, the thermometer’s tip must go 7 cm into the soil. </a:t>
            </a:r>
          </a:p>
          <a:p>
            <a:pPr>
              <a:lnSpc>
                <a:spcPct val="93000"/>
              </a:lnSpc>
              <a:buSzPct val="100000"/>
              <a:defRPr/>
            </a:pPr>
            <a:r>
              <a:rPr lang="en-US" altLang="en-US" sz="1600" dirty="0">
                <a:solidFill>
                  <a:srgbClr val="000000"/>
                </a:solidFill>
              </a:rPr>
              <a:t>To measure at 10 cm depth, the thermometer’s tip must go 12 cm into the soil.</a:t>
            </a:r>
          </a:p>
          <a:p>
            <a:pPr>
              <a:lnSpc>
                <a:spcPct val="93000"/>
              </a:lnSpc>
              <a:buSzPct val="100000"/>
              <a:defRPr/>
            </a:pPr>
            <a:r>
              <a:rPr lang="en-US" altLang="en-US" sz="1600" dirty="0">
                <a:solidFill>
                  <a:srgbClr val="000000"/>
                </a:solidFill>
              </a:rPr>
              <a:t>PVC pipe that is 1.5 cm to 4.0 cm in diameter may be used. It will fit around the calibration screw under the face of the thermometer.</a:t>
            </a:r>
          </a:p>
          <a:p>
            <a:pPr marL="0" lvl="1" indent="0">
              <a:lnSpc>
                <a:spcPct val="93000"/>
              </a:lnSpc>
              <a:buClr>
                <a:srgbClr val="000000"/>
              </a:buClr>
              <a:buSzPct val="100000"/>
              <a:buNone/>
              <a:defRPr/>
            </a:pPr>
            <a:r>
              <a:rPr lang="en-US" altLang="en-US" sz="1600" dirty="0">
                <a:solidFill>
                  <a:srgbClr val="000000"/>
                </a:solidFill>
              </a:rPr>
              <a:t>You may also use wood blocks as your spacers. </a:t>
            </a:r>
          </a:p>
          <a:p>
            <a:pPr marL="0" lvl="1" indent="0">
              <a:lnSpc>
                <a:spcPct val="93000"/>
              </a:lnSpc>
              <a:buClr>
                <a:srgbClr val="000000"/>
              </a:buClr>
              <a:buSzPct val="100000"/>
              <a:buNone/>
              <a:defRPr/>
            </a:pPr>
            <a:r>
              <a:rPr lang="en-US" altLang="en-US" sz="1600" dirty="0">
                <a:solidFill>
                  <a:srgbClr val="000000"/>
                </a:solidFill>
              </a:rPr>
              <a:t>Drill holes in wood blocks that will allow both 7 cm and 12 cm to poke through the blocks. </a:t>
            </a:r>
          </a:p>
          <a:p>
            <a:pPr>
              <a:buSzPct val="100000"/>
              <a:defRPr/>
            </a:pPr>
            <a:r>
              <a:rPr lang="en-US" altLang="en-US" sz="1600" dirty="0">
                <a:solidFill>
                  <a:srgbClr val="000000"/>
                </a:solidFill>
              </a:rPr>
              <a:t>Note that the holes in wood blocks will not accommodate the calibration screw under the face of the thermometer.</a:t>
            </a:r>
          </a:p>
          <a:p>
            <a:pPr>
              <a:lnSpc>
                <a:spcPct val="93000"/>
              </a:lnSpc>
              <a:buSzPct val="100000"/>
              <a:defRPr/>
            </a:pPr>
            <a:endParaRPr lang="en-US" altLang="en-US" sz="1600" dirty="0">
              <a:solidFill>
                <a:srgbClr val="000000"/>
              </a:solidFill>
            </a:endParaRPr>
          </a:p>
          <a:p>
            <a:pPr>
              <a:lnSpc>
                <a:spcPct val="93000"/>
              </a:lnSpc>
              <a:buSzPct val="100000"/>
              <a:defRPr/>
            </a:pPr>
            <a:endParaRPr lang="en-US" altLang="en-US" dirty="0">
              <a:solidFill>
                <a:srgbClr val="000000"/>
              </a:solidFill>
            </a:endParaRPr>
          </a:p>
          <a:p>
            <a:pPr>
              <a:lnSpc>
                <a:spcPct val="93000"/>
              </a:lnSpc>
              <a:buSzPct val="100000"/>
              <a:defRPr/>
            </a:pPr>
            <a:endParaRPr lang="en-US" altLang="en-US" dirty="0">
              <a:solidFill>
                <a:srgbClr val="000000"/>
              </a:solidFill>
            </a:endParaRPr>
          </a:p>
          <a:p>
            <a:pPr>
              <a:lnSpc>
                <a:spcPct val="93000"/>
              </a:lnSpc>
              <a:buSzPct val="100000"/>
              <a:defRPr/>
            </a:pPr>
            <a:endParaRPr lang="en-US" altLang="en-US" dirty="0">
              <a:solidFill>
                <a:srgbClr val="000000"/>
              </a:solidFill>
            </a:endParaRPr>
          </a:p>
        </p:txBody>
      </p:sp>
      <p:pic>
        <p:nvPicPr>
          <p:cNvPr id="14" name="Picture 9" descr="Photograph of a temperture sensor next to a cm ruler, showing that the sensor location is 2 cm up fro the tip.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616" y="1793471"/>
            <a:ext cx="2036618" cy="32710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5" name="Straight Arrow Connector 4" descr="arrow pointing to the position of the sensor on the thermometer"/>
          <p:cNvCxnSpPr/>
          <p:nvPr/>
        </p:nvCxnSpPr>
        <p:spPr>
          <a:xfrm flipH="1" flipV="1">
            <a:off x="7786680" y="4750359"/>
            <a:ext cx="801393" cy="628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08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10</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Preparing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79280" cy="6858000"/>
          </a:xfrm>
        </p:spPr>
      </p:pic>
      <p:sp>
        <p:nvSpPr>
          <p:cNvPr id="2" name="Title 1"/>
          <p:cNvSpPr>
            <a:spLocks noGrp="1"/>
          </p:cNvSpPr>
          <p:nvPr>
            <p:ph type="title"/>
          </p:nvPr>
        </p:nvSpPr>
        <p:spPr>
          <a:xfrm>
            <a:off x="1279280" y="896001"/>
            <a:ext cx="11816620" cy="749082"/>
          </a:xfrm>
        </p:spPr>
        <p:txBody>
          <a:bodyPr>
            <a:normAutofit/>
          </a:bodyPr>
          <a:lstStyle/>
          <a:p>
            <a:pPr>
              <a:lnSpc>
                <a:spcPct val="93000"/>
              </a:lnSpc>
              <a:buSzPct val="100000"/>
              <a:defRPr/>
            </a:pPr>
            <a:r>
              <a:rPr lang="en-US" altLang="en-US" b="1" dirty="0">
                <a:solidFill>
                  <a:srgbClr val="000000"/>
                </a:solidFill>
              </a:rPr>
              <a:t>Constructing the Spacer for Measuring at 5 cm Depth</a:t>
            </a:r>
            <a:endParaRPr lang="en-US" altLang="en-US" dirty="0">
              <a:solidFill>
                <a:srgbClr val="000000"/>
              </a:solidFill>
            </a:endParaRPr>
          </a:p>
        </p:txBody>
      </p:sp>
      <p:sp>
        <p:nvSpPr>
          <p:cNvPr id="7" name="Content Placeholder 2"/>
          <p:cNvSpPr txBox="1">
            <a:spLocks/>
          </p:cNvSpPr>
          <p:nvPr/>
        </p:nvSpPr>
        <p:spPr>
          <a:xfrm>
            <a:off x="1397385" y="1608671"/>
            <a:ext cx="7556834" cy="2635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sz="1600" dirty="0">
                <a:solidFill>
                  <a:srgbClr val="000000"/>
                </a:solidFill>
              </a:rPr>
              <a:t>To measure soil temperature at a 5 cm depth, the thermometer must be inserted 7 cm into the soil. </a:t>
            </a:r>
          </a:p>
          <a:p>
            <a:pPr>
              <a:lnSpc>
                <a:spcPct val="93000"/>
              </a:lnSpc>
              <a:buSzPct val="100000"/>
              <a:defRPr/>
            </a:pPr>
            <a:endParaRPr lang="en-US" altLang="en-US" sz="900" dirty="0">
              <a:solidFill>
                <a:srgbClr val="000000"/>
              </a:solidFill>
            </a:endParaRPr>
          </a:p>
          <a:p>
            <a:pPr>
              <a:lnSpc>
                <a:spcPct val="93000"/>
              </a:lnSpc>
              <a:buSzPct val="100000"/>
              <a:defRPr/>
            </a:pPr>
            <a:r>
              <a:rPr lang="en-US" altLang="en-US" sz="1600" dirty="0">
                <a:solidFill>
                  <a:srgbClr val="000000"/>
                </a:solidFill>
              </a:rPr>
              <a:t>The tip of the probe on the standard GLOBE Soil Thermometer is 20.5 cm from the underside of the instruments face, so to make the 5 cm measurement spacer the appropriate length, cut the PVC pipe to a length of 13.5 cm.</a:t>
            </a:r>
          </a:p>
          <a:p>
            <a:pPr>
              <a:lnSpc>
                <a:spcPct val="93000"/>
              </a:lnSpc>
              <a:buSzPct val="100000"/>
              <a:defRPr/>
            </a:pPr>
            <a:endParaRPr lang="en-US" altLang="en-US" sz="900" dirty="0">
              <a:solidFill>
                <a:srgbClr val="000000"/>
              </a:solidFill>
            </a:endParaRPr>
          </a:p>
          <a:p>
            <a:pPr>
              <a:lnSpc>
                <a:spcPct val="93000"/>
              </a:lnSpc>
              <a:buSzPct val="100000"/>
              <a:defRPr/>
            </a:pPr>
            <a:r>
              <a:rPr lang="en-US" altLang="en-US" sz="1600" dirty="0">
                <a:solidFill>
                  <a:srgbClr val="000000"/>
                </a:solidFill>
              </a:rPr>
              <a:t>Label the spacer, “For 5 cm Temperature,” to ensure that you and those you instruct will measure the correct depth with it.</a:t>
            </a:r>
          </a:p>
          <a:p>
            <a:pPr>
              <a:lnSpc>
                <a:spcPct val="93000"/>
              </a:lnSpc>
              <a:buSzPct val="100000"/>
              <a:defRPr/>
            </a:pPr>
            <a:endParaRPr lang="en-US" altLang="en-US" sz="1600" dirty="0">
              <a:solidFill>
                <a:srgbClr val="000000"/>
              </a:solidFill>
            </a:endParaRPr>
          </a:p>
          <a:p>
            <a:pPr>
              <a:lnSpc>
                <a:spcPct val="93000"/>
              </a:lnSpc>
              <a:buSzPct val="100000"/>
              <a:defRPr/>
            </a:pPr>
            <a:endParaRPr lang="en-US" altLang="en-US" dirty="0">
              <a:solidFill>
                <a:srgbClr val="000000"/>
              </a:solidFill>
            </a:endParaRPr>
          </a:p>
          <a:p>
            <a:pPr>
              <a:lnSpc>
                <a:spcPct val="93000"/>
              </a:lnSpc>
              <a:buSzPct val="100000"/>
              <a:defRPr/>
            </a:pPr>
            <a:endParaRPr lang="en-US" altLang="en-US" dirty="0">
              <a:solidFill>
                <a:srgbClr val="000000"/>
              </a:solidFill>
            </a:endParaRPr>
          </a:p>
          <a:p>
            <a:pPr>
              <a:lnSpc>
                <a:spcPct val="93000"/>
              </a:lnSpc>
              <a:buSzPct val="100000"/>
              <a:defRPr/>
            </a:pPr>
            <a:endParaRPr lang="en-US" altLang="en-US" dirty="0">
              <a:solidFill>
                <a:srgbClr val="000000"/>
              </a:solidFill>
            </a:endParaRPr>
          </a:p>
        </p:txBody>
      </p:sp>
      <p:pic>
        <p:nvPicPr>
          <p:cNvPr id="10" name="Picture 9" descr="Photograph of a length of PVC pipe cut to 13.5 cm lengt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121" y="4188747"/>
            <a:ext cx="1853738" cy="22319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 name="Picture 10" descr=" photograph of close up of pvc pipe spacer for use in measuring soil temperature at 5 cm dep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409" y="4188747"/>
            <a:ext cx="4117349" cy="22874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4" name="Straight Arrow Connector 3" descr="Arrow connecting the images of the spacer for 5 cm"/>
          <p:cNvCxnSpPr/>
          <p:nvPr/>
        </p:nvCxnSpPr>
        <p:spPr>
          <a:xfrm>
            <a:off x="3761964" y="5304730"/>
            <a:ext cx="478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11</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Preparing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79280" cy="6858000"/>
          </a:xfrm>
        </p:spPr>
      </p:pic>
      <p:sp>
        <p:nvSpPr>
          <p:cNvPr id="2" name="Title 1"/>
          <p:cNvSpPr>
            <a:spLocks noGrp="1"/>
          </p:cNvSpPr>
          <p:nvPr>
            <p:ph type="title"/>
          </p:nvPr>
        </p:nvSpPr>
        <p:spPr>
          <a:xfrm>
            <a:off x="1204587" y="859589"/>
            <a:ext cx="11816620" cy="749082"/>
          </a:xfrm>
        </p:spPr>
        <p:txBody>
          <a:bodyPr>
            <a:normAutofit/>
          </a:bodyPr>
          <a:lstStyle/>
          <a:p>
            <a:pPr>
              <a:lnSpc>
                <a:spcPct val="93000"/>
              </a:lnSpc>
              <a:buSzPct val="100000"/>
              <a:defRPr/>
            </a:pPr>
            <a:r>
              <a:rPr lang="en-US" altLang="en-US" b="1" dirty="0">
                <a:solidFill>
                  <a:srgbClr val="000000"/>
                </a:solidFill>
              </a:rPr>
              <a:t>Constructing the Spacer for Measuring at 10 cm Depth</a:t>
            </a:r>
            <a:endParaRPr lang="en-US" altLang="en-US" dirty="0">
              <a:solidFill>
                <a:srgbClr val="000000"/>
              </a:solidFill>
            </a:endParaRPr>
          </a:p>
        </p:txBody>
      </p:sp>
      <p:sp>
        <p:nvSpPr>
          <p:cNvPr id="7" name="Content Placeholder 2"/>
          <p:cNvSpPr txBox="1">
            <a:spLocks/>
          </p:cNvSpPr>
          <p:nvPr/>
        </p:nvSpPr>
        <p:spPr>
          <a:xfrm>
            <a:off x="1397385" y="1608671"/>
            <a:ext cx="7556834" cy="2635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sz="1800" dirty="0">
                <a:solidFill>
                  <a:srgbClr val="000000"/>
                </a:solidFill>
              </a:rPr>
              <a:t>To measure soil temperature at a 10 cm depth, the thermometer must be inserted 12 cm into the soil. </a:t>
            </a:r>
          </a:p>
          <a:p>
            <a:pPr>
              <a:lnSpc>
                <a:spcPct val="93000"/>
              </a:lnSpc>
              <a:buSzPct val="100000"/>
              <a:defRPr/>
            </a:pPr>
            <a:r>
              <a:rPr lang="en-US" altLang="en-US" sz="1800" dirty="0">
                <a:solidFill>
                  <a:srgbClr val="000000"/>
                </a:solidFill>
              </a:rPr>
              <a:t>To make the 10 cm measurement spacer the appropriate length, cut the PVC pipe to a length of 8.5 cm.</a:t>
            </a:r>
          </a:p>
          <a:p>
            <a:pPr>
              <a:lnSpc>
                <a:spcPct val="93000"/>
              </a:lnSpc>
              <a:buSzPct val="100000"/>
              <a:defRPr/>
            </a:pPr>
            <a:r>
              <a:rPr lang="en-US" altLang="en-US" sz="1800" dirty="0">
                <a:solidFill>
                  <a:srgbClr val="000000"/>
                </a:solidFill>
              </a:rPr>
              <a:t>Label it, “For 10 cm Temperature,” to ensure that you will measure the correct depth with it.</a:t>
            </a:r>
          </a:p>
          <a:p>
            <a:pPr>
              <a:lnSpc>
                <a:spcPct val="93000"/>
              </a:lnSpc>
              <a:buSzPct val="100000"/>
              <a:defRPr/>
            </a:pPr>
            <a:endParaRPr lang="en-US" altLang="en-US" sz="1600" dirty="0">
              <a:solidFill>
                <a:srgbClr val="000000"/>
              </a:solidFill>
            </a:endParaRPr>
          </a:p>
          <a:p>
            <a:pPr>
              <a:lnSpc>
                <a:spcPct val="93000"/>
              </a:lnSpc>
              <a:buSzPct val="100000"/>
              <a:defRPr/>
            </a:pPr>
            <a:endParaRPr lang="en-US" altLang="en-US" dirty="0">
              <a:solidFill>
                <a:srgbClr val="000000"/>
              </a:solidFill>
            </a:endParaRPr>
          </a:p>
          <a:p>
            <a:pPr>
              <a:lnSpc>
                <a:spcPct val="93000"/>
              </a:lnSpc>
              <a:buSzPct val="100000"/>
              <a:defRPr/>
            </a:pPr>
            <a:endParaRPr lang="en-US" altLang="en-US" dirty="0">
              <a:solidFill>
                <a:srgbClr val="000000"/>
              </a:solidFill>
            </a:endParaRPr>
          </a:p>
          <a:p>
            <a:pPr>
              <a:lnSpc>
                <a:spcPct val="93000"/>
              </a:lnSpc>
              <a:buSzPct val="100000"/>
              <a:defRPr/>
            </a:pPr>
            <a:endParaRPr lang="en-US" altLang="en-US" dirty="0">
              <a:solidFill>
                <a:srgbClr val="000000"/>
              </a:solidFill>
            </a:endParaRPr>
          </a:p>
        </p:txBody>
      </p:sp>
      <p:pic>
        <p:nvPicPr>
          <p:cNvPr id="9" name="Picture 8" descr="Photograph of a piece of PVC pipe cut to a length of 8.5 cm.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787" y="3561676"/>
            <a:ext cx="1584771" cy="17122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4" name="Straight Arrow Connector 3" descr="Arrow connecting images of the 10 cm spacer"/>
          <p:cNvCxnSpPr/>
          <p:nvPr/>
        </p:nvCxnSpPr>
        <p:spPr>
          <a:xfrm>
            <a:off x="4193285" y="4244196"/>
            <a:ext cx="478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9" descr="picture of a labeled piece of PVC pipe, 10 cm temperature 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065" y="3561676"/>
            <a:ext cx="3266603" cy="17122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Content Placeholder 25"/>
          <p:cNvSpPr txBox="1">
            <a:spLocks/>
          </p:cNvSpPr>
          <p:nvPr/>
        </p:nvSpPr>
        <p:spPr>
          <a:xfrm>
            <a:off x="1397385" y="5659757"/>
            <a:ext cx="4641106" cy="1190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600" dirty="0">
                <a:solidFill>
                  <a:srgbClr val="000000"/>
                </a:solidFill>
              </a:rPr>
              <a:t>Remember, the longer PVC pipe spacer helps measure the more shallow depth, and the shorter PVC pipe helps measure the deeper depth.</a:t>
            </a:r>
          </a:p>
          <a:p>
            <a:endParaRPr lang="en-US" dirty="0"/>
          </a:p>
        </p:txBody>
      </p:sp>
      <p:pic>
        <p:nvPicPr>
          <p:cNvPr id="13" name="Picture 10" descr="photograph of a short and long spacer along for each oth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8491" y="5527066"/>
            <a:ext cx="2335726" cy="922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786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12</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Preparing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79280" cy="6858000"/>
          </a:xfrm>
        </p:spPr>
      </p:pic>
      <p:sp>
        <p:nvSpPr>
          <p:cNvPr id="2" name="Title 1"/>
          <p:cNvSpPr>
            <a:spLocks noGrp="1"/>
          </p:cNvSpPr>
          <p:nvPr>
            <p:ph type="title"/>
          </p:nvPr>
        </p:nvSpPr>
        <p:spPr>
          <a:xfrm>
            <a:off x="1298044" y="859589"/>
            <a:ext cx="11816620" cy="749082"/>
          </a:xfrm>
        </p:spPr>
        <p:txBody>
          <a:bodyPr>
            <a:normAutofit/>
          </a:bodyPr>
          <a:lstStyle/>
          <a:p>
            <a:pPr>
              <a:lnSpc>
                <a:spcPct val="93000"/>
              </a:lnSpc>
              <a:buSzPct val="100000"/>
              <a:defRPr/>
            </a:pPr>
            <a:r>
              <a:rPr lang="en-US" altLang="en-US" b="1" dirty="0">
                <a:solidFill>
                  <a:srgbClr val="000000"/>
                </a:solidFill>
              </a:rPr>
              <a:t>Preparing a Nail to Make Pilot Holes in Hard Soils</a:t>
            </a:r>
          </a:p>
        </p:txBody>
      </p:sp>
      <p:sp>
        <p:nvSpPr>
          <p:cNvPr id="7" name="Content Placeholder 2"/>
          <p:cNvSpPr txBox="1">
            <a:spLocks/>
          </p:cNvSpPr>
          <p:nvPr/>
        </p:nvSpPr>
        <p:spPr>
          <a:xfrm>
            <a:off x="1483650" y="1858692"/>
            <a:ext cx="4106268" cy="48052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defRPr/>
            </a:pPr>
            <a:r>
              <a:rPr lang="en-US" altLang="en-US" sz="1800" dirty="0">
                <a:solidFill>
                  <a:srgbClr val="000000"/>
                </a:solidFill>
              </a:rPr>
              <a:t>When the soil is hard, pushing the thermometer into the ground can damage the instrument. Use a nail to make sure that the thermometer is not damaged.</a:t>
            </a:r>
          </a:p>
          <a:p>
            <a:pPr>
              <a:buSzPct val="100000"/>
            </a:pPr>
            <a:r>
              <a:rPr lang="en-US" altLang="en-US" sz="1800" dirty="0">
                <a:solidFill>
                  <a:srgbClr val="000000"/>
                </a:solidFill>
              </a:rPr>
              <a:t>A nail that is the same diameter as the thermometer probe is used to make a pilot hole.</a:t>
            </a:r>
          </a:p>
          <a:p>
            <a:pPr>
              <a:buSzPct val="100000"/>
            </a:pPr>
            <a:r>
              <a:rPr lang="en-US" altLang="en-US" sz="1800" dirty="0">
                <a:solidFill>
                  <a:srgbClr val="000000"/>
                </a:solidFill>
              </a:rPr>
              <a:t>Mark a nail at 5 cm, 7 cm, 10 cm, and 12 cm from its tip.</a:t>
            </a:r>
          </a:p>
          <a:p>
            <a:pPr>
              <a:buSzPct val="100000"/>
            </a:pPr>
            <a:r>
              <a:rPr lang="en-US" altLang="en-US" sz="1800" dirty="0">
                <a:solidFill>
                  <a:srgbClr val="000000"/>
                </a:solidFill>
              </a:rPr>
              <a:t>Depending on the situation, pilot holes may be needed at these depths.</a:t>
            </a:r>
          </a:p>
          <a:p>
            <a:pPr>
              <a:lnSpc>
                <a:spcPct val="93000"/>
              </a:lnSpc>
              <a:buSzPct val="100000"/>
              <a:defRPr/>
            </a:pPr>
            <a:endParaRPr lang="en-US" altLang="en-US" sz="1600" dirty="0">
              <a:solidFill>
                <a:srgbClr val="000000"/>
              </a:solidFill>
            </a:endParaRPr>
          </a:p>
          <a:p>
            <a:pPr>
              <a:lnSpc>
                <a:spcPct val="93000"/>
              </a:lnSpc>
              <a:buSzPct val="100000"/>
              <a:defRPr/>
            </a:pPr>
            <a:endParaRPr lang="en-US" altLang="en-US" dirty="0">
              <a:solidFill>
                <a:srgbClr val="000000"/>
              </a:solidFill>
            </a:endParaRPr>
          </a:p>
          <a:p>
            <a:pPr>
              <a:lnSpc>
                <a:spcPct val="93000"/>
              </a:lnSpc>
              <a:buSzPct val="100000"/>
              <a:defRPr/>
            </a:pPr>
            <a:endParaRPr lang="en-US" altLang="en-US" dirty="0">
              <a:solidFill>
                <a:srgbClr val="000000"/>
              </a:solidFill>
            </a:endParaRPr>
          </a:p>
          <a:p>
            <a:pPr>
              <a:lnSpc>
                <a:spcPct val="93000"/>
              </a:lnSpc>
              <a:buSzPct val="100000"/>
              <a:defRPr/>
            </a:pPr>
            <a:endParaRPr lang="en-US" altLang="en-US" dirty="0">
              <a:solidFill>
                <a:srgbClr val="000000"/>
              </a:solidFill>
            </a:endParaRPr>
          </a:p>
        </p:txBody>
      </p:sp>
      <p:pic>
        <p:nvPicPr>
          <p:cNvPr id="14" name="Picture 4" descr="Photograph of a large nail marked in increments of 5 cm, 7 cm, 10 cm, and 12 cm.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288" y="1874961"/>
            <a:ext cx="2286000" cy="41071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2951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13</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4" name="Content Placeholder 3" descr="Menu: How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9280" cy="6858000"/>
          </a:xfrm>
        </p:spPr>
      </p:pic>
      <p:sp>
        <p:nvSpPr>
          <p:cNvPr id="2" name="Title 1"/>
          <p:cNvSpPr>
            <a:spLocks noGrp="1"/>
          </p:cNvSpPr>
          <p:nvPr>
            <p:ph type="title"/>
          </p:nvPr>
        </p:nvSpPr>
        <p:spPr>
          <a:xfrm>
            <a:off x="1459295" y="775539"/>
            <a:ext cx="7886700" cy="1325563"/>
          </a:xfrm>
        </p:spPr>
        <p:txBody>
          <a:bodyPr/>
          <a:lstStyle/>
          <a:p>
            <a:pPr>
              <a:lnSpc>
                <a:spcPct val="93000"/>
              </a:lnSpc>
              <a:defRPr/>
            </a:pPr>
            <a:r>
              <a:rPr lang="en-US" altLang="en-US" b="1" dirty="0">
                <a:solidFill>
                  <a:srgbClr val="000000"/>
                </a:solidFill>
              </a:rPr>
              <a:t>Soil Temperature Protocol </a:t>
            </a:r>
            <a:r>
              <a:rPr lang="en-US" altLang="en-US" b="1" dirty="0">
                <a:solidFill>
                  <a:schemeClr val="bg1"/>
                </a:solidFill>
              </a:rPr>
              <a:t>1</a:t>
            </a:r>
            <a:endParaRPr lang="en-US" altLang="en-US" dirty="0">
              <a:solidFill>
                <a:schemeClr val="bg1"/>
              </a:solidFill>
            </a:endParaRPr>
          </a:p>
        </p:txBody>
      </p:sp>
      <p:sp>
        <p:nvSpPr>
          <p:cNvPr id="9" name="Content Placeholder 2"/>
          <p:cNvSpPr txBox="1">
            <a:spLocks/>
          </p:cNvSpPr>
          <p:nvPr/>
        </p:nvSpPr>
        <p:spPr>
          <a:xfrm>
            <a:off x="1516445" y="1911321"/>
            <a:ext cx="4107978" cy="44032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charset="0"/>
              <a:buChar char="•"/>
            </a:pPr>
            <a:r>
              <a:rPr lang="en-US" altLang="en-US" dirty="0"/>
              <a:t>Define a Soil Moisture and Temperature Study Site following the procedures presented in the Pedosphere Introduction module. </a:t>
            </a:r>
          </a:p>
          <a:p>
            <a:pPr marL="342900" indent="-342900">
              <a:buFont typeface="Arial" charset="0"/>
              <a:buChar char="•"/>
            </a:pPr>
            <a:r>
              <a:rPr lang="en-US" altLang="en-US" dirty="0">
                <a:solidFill>
                  <a:srgbClr val="000000"/>
                </a:solidFill>
              </a:rPr>
              <a:t>At close to local solar noon or other measurement time, go to your site and locate your sampling point. </a:t>
            </a:r>
          </a:p>
          <a:p>
            <a:pPr marL="342900" indent="-342900">
              <a:buFont typeface="Arial" charset="0"/>
              <a:buChar char="•"/>
            </a:pPr>
            <a:r>
              <a:rPr lang="en-US" altLang="en-US" dirty="0">
                <a:solidFill>
                  <a:srgbClr val="000000"/>
                </a:solidFill>
              </a:rPr>
              <a:t>Enter the appropriate sample date and sampling event in the Data Entry app or record it on the Data Sheet.</a:t>
            </a:r>
          </a:p>
          <a:p>
            <a:pPr marL="342900" indent="-342900">
              <a:buFont typeface="Arial" charset="0"/>
              <a:buChar char="•"/>
            </a:pPr>
            <a:r>
              <a:rPr lang="en-US" altLang="en-US" dirty="0">
                <a:solidFill>
                  <a:srgbClr val="000000"/>
                </a:solidFill>
              </a:rPr>
              <a:t>See Soil Temperature Data Entry towards the end of this slide set.</a:t>
            </a: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10" name="Picture 5" descr="Photograph of a stick flag used to identify and locate a soil temperature sampling poin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034" y="1911321"/>
            <a:ext cx="2758943" cy="3296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7934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14</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4" name="Content Placeholder 3" descr="Menu: How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9280" cy="6858000"/>
          </a:xfrm>
        </p:spPr>
      </p:pic>
      <p:sp>
        <p:nvSpPr>
          <p:cNvPr id="2" name="Title 1"/>
          <p:cNvSpPr>
            <a:spLocks noGrp="1"/>
          </p:cNvSpPr>
          <p:nvPr>
            <p:ph type="title"/>
          </p:nvPr>
        </p:nvSpPr>
        <p:spPr>
          <a:xfrm>
            <a:off x="1459295" y="775539"/>
            <a:ext cx="7886700" cy="1325563"/>
          </a:xfrm>
        </p:spPr>
        <p:txBody>
          <a:bodyPr/>
          <a:lstStyle/>
          <a:p>
            <a:pPr>
              <a:lnSpc>
                <a:spcPct val="93000"/>
              </a:lnSpc>
              <a:defRPr/>
            </a:pPr>
            <a:r>
              <a:rPr lang="en-US" altLang="en-US" b="1" dirty="0">
                <a:solidFill>
                  <a:srgbClr val="000000"/>
                </a:solidFill>
              </a:rPr>
              <a:t>Soil Temperature Protocol </a:t>
            </a:r>
            <a:r>
              <a:rPr lang="en-US" altLang="en-US" b="1" dirty="0">
                <a:solidFill>
                  <a:schemeClr val="bg1"/>
                </a:solidFill>
              </a:rPr>
              <a:t>2</a:t>
            </a:r>
            <a:endParaRPr lang="en-US" altLang="en-US" dirty="0">
              <a:solidFill>
                <a:schemeClr val="bg1"/>
              </a:solidFill>
            </a:endParaRPr>
          </a:p>
        </p:txBody>
      </p:sp>
      <p:sp>
        <p:nvSpPr>
          <p:cNvPr id="9" name="Content Placeholder 2"/>
          <p:cNvSpPr txBox="1">
            <a:spLocks/>
          </p:cNvSpPr>
          <p:nvPr/>
        </p:nvSpPr>
        <p:spPr>
          <a:xfrm>
            <a:off x="1516445" y="1911321"/>
            <a:ext cx="4107978" cy="44032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spcBef>
                <a:spcPts val="1200"/>
              </a:spcBef>
              <a:spcAft>
                <a:spcPts val="1000"/>
              </a:spcAft>
              <a:buSzPct val="100000"/>
              <a:defRPr/>
            </a:pPr>
            <a:r>
              <a:rPr lang="en-US" altLang="en-US" dirty="0">
                <a:solidFill>
                  <a:srgbClr val="000000"/>
                </a:solidFill>
              </a:rPr>
              <a:t>Use the nail to make a 5 cm deep pilot hole for the thermometer. </a:t>
            </a:r>
          </a:p>
          <a:p>
            <a:pPr>
              <a:lnSpc>
                <a:spcPct val="93000"/>
              </a:lnSpc>
              <a:spcBef>
                <a:spcPts val="1200"/>
              </a:spcBef>
              <a:spcAft>
                <a:spcPts val="1000"/>
              </a:spcAft>
              <a:buSzPct val="100000"/>
              <a:defRPr/>
            </a:pPr>
            <a:r>
              <a:rPr lang="en-US" altLang="en-US" dirty="0">
                <a:solidFill>
                  <a:srgbClr val="000000"/>
                </a:solidFill>
              </a:rPr>
              <a:t>If the soil is so firm that you have to use a hammer, make the hole 7 cm deep. </a:t>
            </a:r>
          </a:p>
          <a:p>
            <a:pPr>
              <a:lnSpc>
                <a:spcPct val="93000"/>
              </a:lnSpc>
              <a:spcBef>
                <a:spcPts val="1200"/>
              </a:spcBef>
              <a:spcAft>
                <a:spcPts val="1000"/>
              </a:spcAft>
              <a:buSzPct val="100000"/>
              <a:defRPr/>
            </a:pPr>
            <a:r>
              <a:rPr lang="en-US" altLang="en-US" dirty="0">
                <a:solidFill>
                  <a:srgbClr val="000000"/>
                </a:solidFill>
              </a:rPr>
              <a:t>Pull the nail out carefully, disturbing the soil as little as possible. Twisting as you pull may help. If the soil cracks or bulges up, move 25 cm and try again. </a:t>
            </a: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7" name="Picture 12" descr="photograph of soil pilot hole, where soil is disturbed and buckled at the sur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034" y="1301140"/>
            <a:ext cx="2485394" cy="21871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Text Box 15"/>
          <p:cNvSpPr txBox="1">
            <a:spLocks noChangeArrowheads="1"/>
          </p:cNvSpPr>
          <p:nvPr/>
        </p:nvSpPr>
        <p:spPr bwMode="auto">
          <a:xfrm>
            <a:off x="5824262" y="3553769"/>
            <a:ext cx="3059113"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eaLnBrk="1">
              <a:lnSpc>
                <a:spcPct val="93000"/>
              </a:lnSpc>
              <a:buSzPct val="100000"/>
              <a:defRPr/>
            </a:pPr>
            <a:r>
              <a:rPr lang="en-US" altLang="en-US" dirty="0">
                <a:solidFill>
                  <a:srgbClr val="000000"/>
                </a:solidFill>
              </a:rPr>
              <a:t>Broken, bulging hole. Move over 25 cm and try again.</a:t>
            </a:r>
          </a:p>
          <a:p>
            <a:pPr eaLnBrk="1">
              <a:lnSpc>
                <a:spcPct val="93000"/>
              </a:lnSpc>
              <a:buSzPct val="100000"/>
              <a:defRPr/>
            </a:pPr>
            <a:endParaRPr lang="en-US" altLang="en-US" dirty="0">
              <a:solidFill>
                <a:srgbClr val="000000"/>
              </a:solidFill>
            </a:endParaRPr>
          </a:p>
        </p:txBody>
      </p:sp>
      <p:pic>
        <p:nvPicPr>
          <p:cNvPr id="11" name="Picture 13" descr="photograph of a pilot hole where the soil is still intact and ready for taking temperature readin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5034" y="4207819"/>
            <a:ext cx="2485394" cy="1921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Text Box 17"/>
          <p:cNvSpPr txBox="1">
            <a:spLocks noChangeArrowheads="1"/>
          </p:cNvSpPr>
          <p:nvPr/>
        </p:nvSpPr>
        <p:spPr bwMode="auto">
          <a:xfrm>
            <a:off x="5824262" y="6271404"/>
            <a:ext cx="3059112"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eaLnBrk="1">
              <a:lnSpc>
                <a:spcPct val="93000"/>
              </a:lnSpc>
              <a:buSzPct val="100000"/>
              <a:defRPr/>
            </a:pPr>
            <a:r>
              <a:rPr lang="en-US" altLang="en-US" dirty="0">
                <a:solidFill>
                  <a:srgbClr val="000000"/>
                </a:solidFill>
              </a:rPr>
              <a:t>Unbroken, non-bulging hole. </a:t>
            </a:r>
          </a:p>
        </p:txBody>
      </p:sp>
    </p:spTree>
    <p:extLst>
      <p:ext uri="{BB962C8B-B14F-4D97-AF65-F5344CB8AC3E}">
        <p14:creationId xmlns:p14="http://schemas.microsoft.com/office/powerpoint/2010/main" val="16249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5829C6-360E-1246-ABDF-EF7E2BA96354}" type="slidenum">
              <a:rPr lang="en-US" smtClean="0"/>
              <a:t>15</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1141" y="0"/>
            <a:ext cx="7952859" cy="999103"/>
          </a:xfrm>
        </p:spPr>
      </p:pic>
      <p:pic>
        <p:nvPicPr>
          <p:cNvPr id="4" name="Content Placeholder 3" descr="Menu: How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9280" cy="6858000"/>
          </a:xfrm>
        </p:spPr>
      </p:pic>
      <p:sp>
        <p:nvSpPr>
          <p:cNvPr id="2" name="Title 1"/>
          <p:cNvSpPr>
            <a:spLocks noGrp="1"/>
          </p:cNvSpPr>
          <p:nvPr>
            <p:ph type="title"/>
          </p:nvPr>
        </p:nvSpPr>
        <p:spPr>
          <a:xfrm>
            <a:off x="1432403" y="636317"/>
            <a:ext cx="8916184" cy="1325563"/>
          </a:xfrm>
        </p:spPr>
        <p:txBody>
          <a:bodyPr>
            <a:normAutofit/>
          </a:bodyPr>
          <a:lstStyle/>
          <a:p>
            <a:pPr>
              <a:lnSpc>
                <a:spcPct val="93000"/>
              </a:lnSpc>
              <a:buSzPct val="100000"/>
              <a:defRPr/>
            </a:pPr>
            <a:r>
              <a:rPr lang="en-US" altLang="en-US" sz="2400" b="1" dirty="0">
                <a:solidFill>
                  <a:srgbClr val="000000"/>
                </a:solidFill>
              </a:rPr>
              <a:t>Inserting the Soil Thermometer for the 5 cm Measurement</a:t>
            </a:r>
          </a:p>
        </p:txBody>
      </p:sp>
      <p:sp>
        <p:nvSpPr>
          <p:cNvPr id="9" name="Content Placeholder 2"/>
          <p:cNvSpPr txBox="1">
            <a:spLocks/>
          </p:cNvSpPr>
          <p:nvPr/>
        </p:nvSpPr>
        <p:spPr>
          <a:xfrm>
            <a:off x="1731425" y="1726944"/>
            <a:ext cx="3642151" cy="44032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spcBef>
                <a:spcPts val="1200"/>
              </a:spcBef>
              <a:spcAft>
                <a:spcPts val="1000"/>
              </a:spcAft>
              <a:buSzPct val="100000"/>
              <a:defRPr/>
            </a:pPr>
            <a:r>
              <a:rPr lang="en-US" altLang="en-US" dirty="0">
                <a:solidFill>
                  <a:srgbClr val="000000"/>
                </a:solidFill>
              </a:rPr>
              <a:t>Insert the thermometer through the longer spacer so that 7 cm of the probe extends below the bottom of the guide. </a:t>
            </a:r>
          </a:p>
          <a:p>
            <a:pPr>
              <a:lnSpc>
                <a:spcPct val="93000"/>
              </a:lnSpc>
              <a:spcBef>
                <a:spcPts val="1200"/>
              </a:spcBef>
              <a:spcAft>
                <a:spcPts val="1000"/>
              </a:spcAft>
              <a:buSzPct val="100000"/>
              <a:defRPr/>
            </a:pPr>
            <a:r>
              <a:rPr lang="en-US" altLang="en-US" dirty="0">
                <a:solidFill>
                  <a:srgbClr val="000000"/>
                </a:solidFill>
              </a:rPr>
              <a:t>The back of the dial should be against the top of the spacer. </a:t>
            </a:r>
          </a:p>
          <a:p>
            <a:pPr>
              <a:lnSpc>
                <a:spcPct val="93000"/>
              </a:lnSpc>
              <a:spcBef>
                <a:spcPts val="1200"/>
              </a:spcBef>
              <a:spcAft>
                <a:spcPts val="1000"/>
              </a:spcAft>
              <a:buSzPct val="100000"/>
              <a:defRPr/>
            </a:pPr>
            <a:r>
              <a:rPr lang="en-US" altLang="en-US" dirty="0">
                <a:solidFill>
                  <a:srgbClr val="000000"/>
                </a:solidFill>
              </a:rPr>
              <a:t>Gently push the thermometer into the soil.</a:t>
            </a: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14" name="Picture 5" descr="photograph of the temperature sensor in the spacer PVC slee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495" y="1702482"/>
            <a:ext cx="2358880" cy="2028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 name="Picture 6" descr="photograph of a hand pushing the probe into the soil, next to the stick flag identifying the sample sp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495" y="3847381"/>
            <a:ext cx="2028569" cy="2735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3630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5829C6-360E-1246-ABDF-EF7E2BA96354}" type="slidenum">
              <a:rPr lang="en-US" smtClean="0"/>
              <a:t>16</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1141" y="0"/>
            <a:ext cx="7952859" cy="999103"/>
          </a:xfrm>
        </p:spPr>
      </p:pic>
      <p:pic>
        <p:nvPicPr>
          <p:cNvPr id="4" name="Content Placeholder 3" descr="Menu: How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9280" cy="6858000"/>
          </a:xfrm>
        </p:spPr>
      </p:pic>
      <p:sp>
        <p:nvSpPr>
          <p:cNvPr id="2" name="Title 1"/>
          <p:cNvSpPr>
            <a:spLocks noGrp="1"/>
          </p:cNvSpPr>
          <p:nvPr>
            <p:ph type="title"/>
          </p:nvPr>
        </p:nvSpPr>
        <p:spPr>
          <a:xfrm>
            <a:off x="1432403" y="636317"/>
            <a:ext cx="8916184" cy="1325563"/>
          </a:xfrm>
        </p:spPr>
        <p:txBody>
          <a:bodyPr>
            <a:normAutofit fontScale="90000"/>
          </a:bodyPr>
          <a:lstStyle/>
          <a:p>
            <a:pPr>
              <a:lnSpc>
                <a:spcPct val="93000"/>
              </a:lnSpc>
              <a:buSzPct val="100000"/>
              <a:defRPr/>
            </a:pPr>
            <a:br>
              <a:rPr lang="en-US" altLang="en-US" sz="2400" dirty="0">
                <a:solidFill>
                  <a:srgbClr val="000000"/>
                </a:solidFill>
              </a:rPr>
            </a:br>
            <a:br>
              <a:rPr lang="en-US" altLang="en-US" sz="2400" dirty="0">
                <a:solidFill>
                  <a:srgbClr val="000000"/>
                </a:solidFill>
              </a:rPr>
            </a:br>
            <a:r>
              <a:rPr lang="en-US" altLang="en-US" sz="3600" b="1" dirty="0">
                <a:solidFill>
                  <a:srgbClr val="000000"/>
                </a:solidFill>
              </a:rPr>
              <a:t>Reading the 5 cm Soil Temperature</a:t>
            </a:r>
            <a:br>
              <a:rPr lang="en-US" altLang="en-US" sz="2400" dirty="0">
                <a:solidFill>
                  <a:srgbClr val="000000"/>
                </a:solidFill>
              </a:rPr>
            </a:br>
            <a:br>
              <a:rPr lang="en-US" altLang="en-US" sz="2400" dirty="0">
                <a:solidFill>
                  <a:srgbClr val="000000"/>
                </a:solidFill>
              </a:rPr>
            </a:br>
            <a:endParaRPr lang="en-US" altLang="en-US" sz="2400" dirty="0">
              <a:solidFill>
                <a:srgbClr val="000000"/>
              </a:solidFill>
            </a:endParaRPr>
          </a:p>
        </p:txBody>
      </p:sp>
      <p:sp>
        <p:nvSpPr>
          <p:cNvPr id="9" name="Content Placeholder 2"/>
          <p:cNvSpPr txBox="1">
            <a:spLocks/>
          </p:cNvSpPr>
          <p:nvPr/>
        </p:nvSpPr>
        <p:spPr>
          <a:xfrm>
            <a:off x="1432403" y="1726944"/>
            <a:ext cx="4778616" cy="489814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sz="2100" dirty="0">
                <a:solidFill>
                  <a:srgbClr val="000000"/>
                </a:solidFill>
              </a:rPr>
              <a:t>Wait 2 minutes. Record the temperature and time in your Science Log.</a:t>
            </a:r>
          </a:p>
          <a:p>
            <a:pPr>
              <a:lnSpc>
                <a:spcPct val="93000"/>
              </a:lnSpc>
              <a:buSzPct val="100000"/>
              <a:defRPr/>
            </a:pPr>
            <a:r>
              <a:rPr lang="en-US" altLang="en-US" sz="2100" dirty="0">
                <a:solidFill>
                  <a:srgbClr val="000000"/>
                </a:solidFill>
              </a:rPr>
              <a:t>Wait an additional minute. Record the temperature and time in your Science Log. </a:t>
            </a:r>
          </a:p>
          <a:p>
            <a:pPr>
              <a:lnSpc>
                <a:spcPct val="93000"/>
              </a:lnSpc>
              <a:buSzPct val="100000"/>
              <a:defRPr/>
            </a:pPr>
            <a:r>
              <a:rPr lang="en-US" altLang="en-US" sz="2100" dirty="0">
                <a:solidFill>
                  <a:srgbClr val="000000"/>
                </a:solidFill>
              </a:rPr>
              <a:t>If the 2 readings are within 1.0 ̊ C of each other, record this value and the time on the Soil Temperature Data Sheet as Sample 1, 5 cm reading. </a:t>
            </a:r>
          </a:p>
          <a:p>
            <a:pPr>
              <a:lnSpc>
                <a:spcPct val="93000"/>
              </a:lnSpc>
              <a:buSzPct val="100000"/>
              <a:defRPr/>
            </a:pPr>
            <a:r>
              <a:rPr lang="en-US" altLang="en-US" sz="2100" dirty="0">
                <a:solidFill>
                  <a:srgbClr val="000000"/>
                </a:solidFill>
              </a:rPr>
              <a:t>If the 2 temperatures are not within 1.0 ̊ C, continue taking temperature readings at 1-minute intervals until 2 consecutive readings are within 1.0 ̊ C.</a:t>
            </a:r>
          </a:p>
          <a:p>
            <a:pPr>
              <a:lnSpc>
                <a:spcPct val="93000"/>
              </a:lnSpc>
              <a:buSzPct val="100000"/>
              <a:defRPr/>
            </a:pPr>
            <a:r>
              <a:rPr lang="en-US" altLang="en-US" sz="2100" dirty="0">
                <a:solidFill>
                  <a:srgbClr val="000000"/>
                </a:solidFill>
              </a:rPr>
              <a:t>Enter that final temperature and the time into the Data Entry app under 5 cm Temperature. </a:t>
            </a:r>
          </a:p>
          <a:p>
            <a:pPr>
              <a:lnSpc>
                <a:spcPct val="93000"/>
              </a:lnSpc>
              <a:buSzPct val="100000"/>
              <a:defRPr/>
            </a:pPr>
            <a:r>
              <a:rPr lang="en-US" altLang="en-US" sz="2100" dirty="0">
                <a:solidFill>
                  <a:srgbClr val="000000"/>
                </a:solidFill>
              </a:rPr>
              <a:t>Remove the thermometer from the hole.</a:t>
            </a: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15" name="Picture 6" descr="photograph of a hand pushing the probe into the soil, next to the stick flag identifying the sample sp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019" y="1961880"/>
            <a:ext cx="2615150" cy="35260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55569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347559"/>
            <a:ext cx="2057400" cy="365125"/>
          </a:xfrm>
        </p:spPr>
        <p:txBody>
          <a:bodyPr/>
          <a:lstStyle/>
          <a:p>
            <a:fld id="{D05829C6-360E-1246-ABDF-EF7E2BA96354}" type="slidenum">
              <a:rPr lang="en-US" smtClean="0"/>
              <a:t>17</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1141" y="-8792"/>
            <a:ext cx="7952859" cy="999103"/>
          </a:xfrm>
        </p:spPr>
      </p:pic>
      <p:pic>
        <p:nvPicPr>
          <p:cNvPr id="4" name="Content Placeholder 3" descr="Menu: How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9280" cy="6858000"/>
          </a:xfrm>
        </p:spPr>
      </p:pic>
      <p:sp>
        <p:nvSpPr>
          <p:cNvPr id="2" name="Title 1"/>
          <p:cNvSpPr>
            <a:spLocks noGrp="1"/>
          </p:cNvSpPr>
          <p:nvPr>
            <p:ph type="title"/>
          </p:nvPr>
        </p:nvSpPr>
        <p:spPr>
          <a:xfrm>
            <a:off x="1265834" y="1002406"/>
            <a:ext cx="8916184" cy="1325563"/>
          </a:xfrm>
        </p:spPr>
        <p:txBody>
          <a:bodyPr>
            <a:normAutofit fontScale="90000"/>
          </a:bodyPr>
          <a:lstStyle/>
          <a:p>
            <a:pPr>
              <a:lnSpc>
                <a:spcPct val="93000"/>
              </a:lnSpc>
              <a:buSzPct val="100000"/>
              <a:defRPr/>
            </a:pPr>
            <a:br>
              <a:rPr lang="en-US" altLang="en-US" sz="2200" b="1" dirty="0">
                <a:solidFill>
                  <a:srgbClr val="000000"/>
                </a:solidFill>
                <a:latin typeface="+mn-lt"/>
              </a:rPr>
            </a:br>
            <a:br>
              <a:rPr lang="en-US" altLang="en-US" sz="2200" b="1" dirty="0">
                <a:solidFill>
                  <a:srgbClr val="000000"/>
                </a:solidFill>
                <a:latin typeface="+mn-lt"/>
              </a:rPr>
            </a:br>
            <a:r>
              <a:rPr lang="en-US" altLang="en-US" sz="2700" b="1" dirty="0">
                <a:solidFill>
                  <a:srgbClr val="000000"/>
                </a:solidFill>
                <a:latin typeface="+mn-lt"/>
              </a:rPr>
              <a:t>Extending the Guide Hole for the 10 cm Measurement</a:t>
            </a:r>
            <a:br>
              <a:rPr lang="en-US" altLang="en-US" sz="2700" b="1" dirty="0">
                <a:solidFill>
                  <a:srgbClr val="000000"/>
                </a:solidFill>
                <a:latin typeface="+mn-lt"/>
              </a:rPr>
            </a:br>
            <a:r>
              <a:rPr lang="en-US" altLang="en-US" sz="2700" b="1" dirty="0">
                <a:solidFill>
                  <a:srgbClr val="000000"/>
                </a:solidFill>
                <a:latin typeface="+mn-lt"/>
              </a:rPr>
              <a:t>in Firm Soil</a:t>
            </a:r>
            <a:br>
              <a:rPr lang="en-US" altLang="en-US" sz="3600" dirty="0">
                <a:solidFill>
                  <a:srgbClr val="000000"/>
                </a:solidFill>
              </a:rPr>
            </a:br>
            <a:br>
              <a:rPr lang="en-US" altLang="en-US" sz="2400" dirty="0">
                <a:solidFill>
                  <a:srgbClr val="000000"/>
                </a:solidFill>
              </a:rPr>
            </a:br>
            <a:br>
              <a:rPr lang="en-US" altLang="en-US" sz="2400" dirty="0">
                <a:solidFill>
                  <a:srgbClr val="000000"/>
                </a:solidFill>
              </a:rPr>
            </a:br>
            <a:endParaRPr lang="en-US" altLang="en-US" sz="2400" dirty="0">
              <a:solidFill>
                <a:srgbClr val="000000"/>
              </a:solidFill>
            </a:endParaRPr>
          </a:p>
        </p:txBody>
      </p:sp>
      <p:sp>
        <p:nvSpPr>
          <p:cNvPr id="9" name="Content Placeholder 2"/>
          <p:cNvSpPr txBox="1">
            <a:spLocks/>
          </p:cNvSpPr>
          <p:nvPr/>
        </p:nvSpPr>
        <p:spPr>
          <a:xfrm>
            <a:off x="1358199" y="1959857"/>
            <a:ext cx="4778616" cy="48981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93000"/>
              </a:lnSpc>
              <a:spcBef>
                <a:spcPts val="1200"/>
              </a:spcBef>
              <a:spcAft>
                <a:spcPts val="1000"/>
              </a:spcAft>
              <a:buSzPct val="100000"/>
              <a:buFont typeface="Arial" charset="0"/>
              <a:buChar char="•"/>
              <a:defRPr/>
            </a:pPr>
            <a:r>
              <a:rPr lang="en-US" altLang="en-US" sz="1800" dirty="0">
                <a:solidFill>
                  <a:srgbClr val="000000"/>
                </a:solidFill>
              </a:rPr>
              <a:t>In the same hole, use the nail to make a 10 cm deep pilot hole for the thermometer. </a:t>
            </a:r>
          </a:p>
          <a:p>
            <a:pPr marL="342900" indent="-342900">
              <a:lnSpc>
                <a:spcPct val="93000"/>
              </a:lnSpc>
              <a:spcBef>
                <a:spcPts val="1200"/>
              </a:spcBef>
              <a:spcAft>
                <a:spcPts val="1000"/>
              </a:spcAft>
              <a:buSzPct val="100000"/>
              <a:buFont typeface="Arial" charset="0"/>
              <a:buChar char="•"/>
              <a:defRPr/>
            </a:pPr>
            <a:r>
              <a:rPr lang="en-US" altLang="en-US" sz="1800" dirty="0">
                <a:solidFill>
                  <a:srgbClr val="000000"/>
                </a:solidFill>
              </a:rPr>
              <a:t>If the soil is extra firm and you have to use a hammer, make the hole 12 cm deep. </a:t>
            </a:r>
          </a:p>
          <a:p>
            <a:pPr marL="342900" indent="-342900">
              <a:lnSpc>
                <a:spcPct val="93000"/>
              </a:lnSpc>
              <a:spcBef>
                <a:spcPts val="1200"/>
              </a:spcBef>
              <a:spcAft>
                <a:spcPts val="1000"/>
              </a:spcAft>
              <a:buSzPct val="100000"/>
              <a:buFont typeface="Arial" charset="0"/>
              <a:buChar char="•"/>
              <a:defRPr/>
            </a:pPr>
            <a:r>
              <a:rPr lang="en-US" altLang="en-US" sz="1800" dirty="0">
                <a:solidFill>
                  <a:srgbClr val="000000"/>
                </a:solidFill>
              </a:rPr>
              <a:t>Again, pull the nail out carefully, disturbing the soil as little as possible. Twisting as you pull may help. </a:t>
            </a: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10" name="Picture 6" descr="photograph of soil pilot hole, where soil is disturbed and buckled at the sur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384" y="1757982"/>
            <a:ext cx="2230665" cy="19629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Text Box 11"/>
          <p:cNvSpPr txBox="1">
            <a:spLocks noChangeArrowheads="1"/>
          </p:cNvSpPr>
          <p:nvPr/>
        </p:nvSpPr>
        <p:spPr bwMode="auto">
          <a:xfrm>
            <a:off x="6211019" y="3781152"/>
            <a:ext cx="2951163"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eaLnBrk="1">
              <a:lnSpc>
                <a:spcPct val="93000"/>
              </a:lnSpc>
              <a:buSzPct val="100000"/>
              <a:defRPr/>
            </a:pPr>
            <a:r>
              <a:rPr lang="en-US" altLang="en-US" sz="1400" dirty="0">
                <a:solidFill>
                  <a:srgbClr val="000000"/>
                </a:solidFill>
              </a:rPr>
              <a:t>Broken, bulging hole. Move over 25 cm and try again.</a:t>
            </a:r>
          </a:p>
        </p:txBody>
      </p:sp>
      <p:pic>
        <p:nvPicPr>
          <p:cNvPr id="11" name="Picture 7" descr="photograph of a pilot hole where the soil is still intact and ready for taking temperature readin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384" y="4335244"/>
            <a:ext cx="2323031" cy="17958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Text Box 9"/>
          <p:cNvSpPr txBox="1">
            <a:spLocks noChangeArrowheads="1"/>
          </p:cNvSpPr>
          <p:nvPr/>
        </p:nvSpPr>
        <p:spPr bwMode="auto">
          <a:xfrm>
            <a:off x="6229323" y="6223857"/>
            <a:ext cx="3132137"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eaLnBrk="1">
              <a:lnSpc>
                <a:spcPct val="93000"/>
              </a:lnSpc>
              <a:buSzPct val="100000"/>
              <a:defRPr/>
            </a:pPr>
            <a:r>
              <a:rPr lang="en-US" altLang="en-US" sz="1400" dirty="0">
                <a:solidFill>
                  <a:srgbClr val="000000"/>
                </a:solidFill>
              </a:rPr>
              <a:t>Unbroken, non-bulging hole.</a:t>
            </a:r>
          </a:p>
        </p:txBody>
      </p:sp>
    </p:spTree>
    <p:extLst>
      <p:ext uri="{BB962C8B-B14F-4D97-AF65-F5344CB8AC3E}">
        <p14:creationId xmlns:p14="http://schemas.microsoft.com/office/powerpoint/2010/main" val="137689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1141" y="0"/>
            <a:ext cx="7952859" cy="999103"/>
          </a:xfrm>
        </p:spPr>
      </p:pic>
      <p:pic>
        <p:nvPicPr>
          <p:cNvPr id="4" name="Content Placeholder 3" descr="Menu: How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9280" cy="6858000"/>
          </a:xfrm>
        </p:spPr>
      </p:pic>
      <p:sp>
        <p:nvSpPr>
          <p:cNvPr id="2" name="Slide Number Placeholder 1"/>
          <p:cNvSpPr>
            <a:spLocks noGrp="1"/>
          </p:cNvSpPr>
          <p:nvPr>
            <p:ph type="sldNum" sz="quarter" idx="12"/>
          </p:nvPr>
        </p:nvSpPr>
        <p:spPr/>
        <p:txBody>
          <a:bodyPr/>
          <a:lstStyle/>
          <a:p>
            <a:fld id="{D05829C6-360E-1246-ABDF-EF7E2BA96354}" type="slidenum">
              <a:rPr lang="en-US" smtClean="0"/>
              <a:t>18</a:t>
            </a:fld>
            <a:endParaRPr lang="en-US" dirty="0"/>
          </a:p>
        </p:txBody>
      </p:sp>
      <p:sp>
        <p:nvSpPr>
          <p:cNvPr id="5" name="Title 4"/>
          <p:cNvSpPr>
            <a:spLocks noGrp="1"/>
          </p:cNvSpPr>
          <p:nvPr>
            <p:ph type="title"/>
          </p:nvPr>
        </p:nvSpPr>
        <p:spPr>
          <a:xfrm>
            <a:off x="1275482" y="765704"/>
            <a:ext cx="7886700" cy="1325563"/>
          </a:xfrm>
        </p:spPr>
        <p:txBody>
          <a:bodyPr/>
          <a:lstStyle/>
          <a:p>
            <a:r>
              <a:rPr lang="en-US" b="1" dirty="0">
                <a:latin typeface="+mn-lt"/>
              </a:rPr>
              <a:t>Inserting the Soil Thermometer for the 10 cm Measurement </a:t>
            </a:r>
          </a:p>
        </p:txBody>
      </p:sp>
      <p:sp>
        <p:nvSpPr>
          <p:cNvPr id="9" name="Content Placeholder 2"/>
          <p:cNvSpPr txBox="1">
            <a:spLocks/>
          </p:cNvSpPr>
          <p:nvPr/>
        </p:nvSpPr>
        <p:spPr>
          <a:xfrm>
            <a:off x="1404525" y="1959857"/>
            <a:ext cx="4778616" cy="48981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spcBef>
                <a:spcPts val="1200"/>
              </a:spcBef>
              <a:spcAft>
                <a:spcPts val="1000"/>
              </a:spcAft>
              <a:buSzPct val="100000"/>
              <a:defRPr/>
            </a:pPr>
            <a:r>
              <a:rPr lang="en-US" altLang="en-US" sz="2400" dirty="0">
                <a:solidFill>
                  <a:srgbClr val="000000"/>
                </a:solidFill>
              </a:rPr>
              <a:t>Insert the thermometer through the shorter spacer so that 12 cm of the probe extends below the bottom of the guide.</a:t>
            </a:r>
          </a:p>
          <a:p>
            <a:pPr>
              <a:lnSpc>
                <a:spcPct val="93000"/>
              </a:lnSpc>
              <a:buSzPct val="100000"/>
              <a:defRPr/>
            </a:pPr>
            <a:r>
              <a:rPr lang="en-US" altLang="en-US" sz="2400" dirty="0">
                <a:solidFill>
                  <a:srgbClr val="000000"/>
                </a:solidFill>
              </a:rPr>
              <a:t>The dial should be against the top of the spacer. </a:t>
            </a:r>
          </a:p>
          <a:p>
            <a:pPr>
              <a:lnSpc>
                <a:spcPct val="93000"/>
              </a:lnSpc>
              <a:buSzPct val="100000"/>
              <a:defRPr/>
            </a:pPr>
            <a:endParaRPr lang="en-US" altLang="en-US" sz="1100" dirty="0">
              <a:solidFill>
                <a:srgbClr val="000000"/>
              </a:solidFill>
            </a:endParaRPr>
          </a:p>
          <a:p>
            <a:pPr>
              <a:lnSpc>
                <a:spcPct val="93000"/>
              </a:lnSpc>
              <a:buSzPct val="100000"/>
              <a:defRPr/>
            </a:pPr>
            <a:r>
              <a:rPr lang="en-US" altLang="en-US" sz="2400" dirty="0">
                <a:solidFill>
                  <a:srgbClr val="000000"/>
                </a:solidFill>
              </a:rPr>
              <a:t>Gently push the thermometer into the soil. </a:t>
            </a:r>
          </a:p>
          <a:p>
            <a:pPr>
              <a:lnSpc>
                <a:spcPct val="93000"/>
              </a:lnSpc>
              <a:spcBef>
                <a:spcPts val="1200"/>
              </a:spcBef>
              <a:spcAft>
                <a:spcPts val="1000"/>
              </a:spcAft>
              <a:buSzPct val="100000"/>
              <a:defRPr/>
            </a:pPr>
            <a:r>
              <a:rPr lang="en-US" altLang="en-US" sz="2400" dirty="0">
                <a:solidFill>
                  <a:srgbClr val="000000"/>
                </a:solidFill>
              </a:rPr>
              <a:t> </a:t>
            </a: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14" name="Picture 6" descr="photograph of a hand pushing the probe into the soil, next to the stick flag identifying the sample sp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384" y="1759239"/>
            <a:ext cx="1907516" cy="18757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 name="Picture 7" descr="photograph of pushing the probe into the soi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384" y="3847381"/>
            <a:ext cx="1889068" cy="2468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5349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1</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2784" y="0"/>
            <a:ext cx="7871216" cy="988846"/>
          </a:xfrm>
        </p:spPr>
      </p:pic>
      <p:pic>
        <p:nvPicPr>
          <p:cNvPr id="9" name="Content Placeholder 8" descr="Menu: Why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7" y="0"/>
            <a:ext cx="1290918" cy="6858000"/>
          </a:xfrm>
        </p:spPr>
      </p:pic>
      <p:sp>
        <p:nvSpPr>
          <p:cNvPr id="2" name="Title 1"/>
          <p:cNvSpPr>
            <a:spLocks noGrp="1"/>
          </p:cNvSpPr>
          <p:nvPr>
            <p:ph type="title"/>
          </p:nvPr>
        </p:nvSpPr>
        <p:spPr>
          <a:xfrm>
            <a:off x="1317812" y="748603"/>
            <a:ext cx="7886700" cy="1325563"/>
          </a:xfrm>
        </p:spPr>
        <p:txBody>
          <a:bodyPr/>
          <a:lstStyle/>
          <a:p>
            <a:r>
              <a:rPr lang="en-US" b="1" dirty="0"/>
              <a:t>Soil Temperature Overview</a:t>
            </a:r>
          </a:p>
        </p:txBody>
      </p:sp>
      <p:sp>
        <p:nvSpPr>
          <p:cNvPr id="10" name="Content Placeholder 2"/>
          <p:cNvSpPr txBox="1">
            <a:spLocks/>
          </p:cNvSpPr>
          <p:nvPr/>
        </p:nvSpPr>
        <p:spPr>
          <a:xfrm>
            <a:off x="1581842" y="1411383"/>
            <a:ext cx="7257358" cy="54466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endParaRPr lang="en-US" dirty="0">
              <a:solidFill>
                <a:srgbClr val="000000"/>
              </a:solidFill>
              <a:cs typeface="Times New Roman" pitchFamily="16" charset="0"/>
            </a:endParaRPr>
          </a:p>
          <a:p>
            <a:pPr>
              <a:lnSpc>
                <a:spcPct val="93000"/>
              </a:lnSpc>
              <a:buSzPct val="100000"/>
              <a:defRPr/>
            </a:pPr>
            <a:r>
              <a:rPr lang="en-US" sz="1800" b="1" dirty="0">
                <a:solidFill>
                  <a:srgbClr val="000000"/>
                </a:solidFill>
                <a:cs typeface="Times New Roman" pitchFamily="16" charset="0"/>
              </a:rPr>
              <a:t>This module:</a:t>
            </a:r>
          </a:p>
          <a:p>
            <a:pPr marL="342900" indent="-342900">
              <a:lnSpc>
                <a:spcPct val="93000"/>
              </a:lnSpc>
              <a:buSzPct val="100000"/>
              <a:buFont typeface="Arial" panose="020B0604020202020204" pitchFamily="34" charset="0"/>
              <a:buChar char="•"/>
              <a:defRPr/>
            </a:pPr>
            <a:r>
              <a:rPr lang="en-US" sz="1800" dirty="0">
                <a:solidFill>
                  <a:srgbClr val="000000"/>
                </a:solidFill>
                <a:cs typeface="Times New Roman" pitchFamily="16" charset="0"/>
              </a:rPr>
              <a:t>Tells why to measure soil temperature</a:t>
            </a:r>
          </a:p>
          <a:p>
            <a:pPr marL="342900" indent="-342900">
              <a:lnSpc>
                <a:spcPct val="93000"/>
              </a:lnSpc>
              <a:buSzPct val="100000"/>
              <a:buFont typeface="Arial" panose="020B0604020202020204" pitchFamily="34" charset="0"/>
              <a:buChar char="•"/>
              <a:defRPr/>
            </a:pPr>
            <a:r>
              <a:rPr lang="en-US" sz="1800" dirty="0">
                <a:solidFill>
                  <a:srgbClr val="000000"/>
                </a:solidFill>
                <a:cs typeface="Times New Roman" pitchFamily="16" charset="0"/>
              </a:rPr>
              <a:t>Provides a step-by-step introduction of the protocol</a:t>
            </a:r>
          </a:p>
          <a:p>
            <a:pPr>
              <a:lnSpc>
                <a:spcPct val="93000"/>
              </a:lnSpc>
              <a:buSzPct val="100000"/>
              <a:defRPr/>
            </a:pPr>
            <a:r>
              <a:rPr lang="en-US" sz="1800" b="1" dirty="0"/>
              <a:t>Learning Objectives</a:t>
            </a:r>
            <a:endParaRPr lang="en-US" sz="1800" b="1" dirty="0">
              <a:cs typeface="Times New Roman" pitchFamily="16" charset="0"/>
            </a:endParaRPr>
          </a:p>
          <a:p>
            <a:pPr>
              <a:lnSpc>
                <a:spcPct val="93000"/>
              </a:lnSpc>
              <a:buSzPct val="100000"/>
              <a:defRPr/>
            </a:pPr>
            <a:r>
              <a:rPr lang="en-US" sz="1800" dirty="0">
                <a:solidFill>
                  <a:srgbClr val="000000"/>
                </a:solidFill>
                <a:cs typeface="Times New Roman" pitchFamily="16" charset="0"/>
              </a:rPr>
              <a:t>After completing this module, you will be able to:</a:t>
            </a:r>
          </a:p>
          <a:p>
            <a:pPr marL="342900" indent="-342900">
              <a:lnSpc>
                <a:spcPct val="93000"/>
              </a:lnSpc>
              <a:buSzPct val="100000"/>
              <a:buFont typeface="Arial" panose="020B0604020202020204" pitchFamily="34" charset="0"/>
              <a:buChar char="•"/>
              <a:defRPr/>
            </a:pPr>
            <a:r>
              <a:rPr lang="en-US" sz="1800" dirty="0">
                <a:solidFill>
                  <a:srgbClr val="000000"/>
                </a:solidFill>
                <a:cs typeface="Times New Roman" pitchFamily="16" charset="0"/>
              </a:rPr>
              <a:t>Explain the role of soil temperature in the environment</a:t>
            </a:r>
          </a:p>
          <a:p>
            <a:pPr marL="342900" indent="-342900">
              <a:lnSpc>
                <a:spcPct val="93000"/>
              </a:lnSpc>
              <a:buSzPct val="100000"/>
              <a:buFont typeface="Arial" panose="020B0604020202020204" pitchFamily="34" charset="0"/>
              <a:buChar char="•"/>
              <a:defRPr/>
            </a:pPr>
            <a:r>
              <a:rPr lang="en-US" sz="1800" dirty="0">
                <a:solidFill>
                  <a:srgbClr val="000000"/>
                </a:solidFill>
                <a:cs typeface="Times New Roman" pitchFamily="16" charset="0"/>
              </a:rPr>
              <a:t>Decide when and where to take soil temperature measurements</a:t>
            </a:r>
          </a:p>
          <a:p>
            <a:pPr marL="342900" indent="-342900">
              <a:lnSpc>
                <a:spcPct val="93000"/>
              </a:lnSpc>
              <a:buSzPct val="100000"/>
              <a:buFont typeface="Arial" panose="020B0604020202020204" pitchFamily="34" charset="0"/>
              <a:buChar char="•"/>
              <a:defRPr/>
            </a:pPr>
            <a:r>
              <a:rPr lang="en-US" sz="1800" dirty="0">
                <a:solidFill>
                  <a:srgbClr val="000000"/>
                </a:solidFill>
                <a:cs typeface="Times New Roman" pitchFamily="16" charset="0"/>
              </a:rPr>
              <a:t>Correctly take soil temperature measurements</a:t>
            </a:r>
          </a:p>
          <a:p>
            <a:pPr marL="342900" indent="-342900">
              <a:lnSpc>
                <a:spcPct val="93000"/>
              </a:lnSpc>
              <a:buSzPct val="100000"/>
              <a:buFont typeface="Arial" panose="020B0604020202020204" pitchFamily="34" charset="0"/>
              <a:buChar char="•"/>
              <a:defRPr/>
            </a:pPr>
            <a:r>
              <a:rPr lang="en-US" sz="1800" dirty="0">
                <a:solidFill>
                  <a:srgbClr val="000000"/>
                </a:solidFill>
                <a:cs typeface="Times New Roman" pitchFamily="16" charset="0"/>
              </a:rPr>
              <a:t>Upload these data to the GLOBE database</a:t>
            </a:r>
          </a:p>
          <a:p>
            <a:pPr marL="342900" indent="-342900">
              <a:lnSpc>
                <a:spcPct val="93000"/>
              </a:lnSpc>
              <a:buSzPct val="100000"/>
              <a:buFont typeface="Arial" panose="020B0604020202020204" pitchFamily="34" charset="0"/>
              <a:buChar char="•"/>
              <a:defRPr/>
            </a:pPr>
            <a:r>
              <a:rPr lang="en-US" sz="1800" dirty="0">
                <a:solidFill>
                  <a:srgbClr val="000000"/>
                </a:solidFill>
                <a:cs typeface="Times New Roman" pitchFamily="16" charset="0"/>
              </a:rPr>
              <a:t>Visualize these data using GLOBE’s Visualization Site</a:t>
            </a:r>
          </a:p>
          <a:p>
            <a:pPr marL="342900" indent="-342900">
              <a:lnSpc>
                <a:spcPct val="93000"/>
              </a:lnSpc>
              <a:buSzPct val="100000"/>
              <a:buFont typeface="Arial" panose="020B0604020202020204" pitchFamily="34" charset="0"/>
              <a:buChar char="•"/>
              <a:defRPr/>
            </a:pPr>
            <a:endParaRPr lang="en-US" sz="1800" dirty="0">
              <a:solidFill>
                <a:srgbClr val="000000"/>
              </a:solidFill>
              <a:cs typeface="Times New Roman" pitchFamily="16" charset="0"/>
            </a:endParaRPr>
          </a:p>
          <a:p>
            <a:pPr>
              <a:lnSpc>
                <a:spcPct val="93000"/>
              </a:lnSpc>
              <a:buSzPct val="100000"/>
              <a:defRPr/>
            </a:pPr>
            <a:r>
              <a:rPr lang="en-US" sz="1800" i="1" dirty="0">
                <a:solidFill>
                  <a:srgbClr val="000000"/>
                </a:solidFill>
                <a:cs typeface="Times New Roman" pitchFamily="16" charset="0"/>
              </a:rPr>
              <a:t>Estimated time needed for completion of this module: 1.5 hours</a:t>
            </a:r>
          </a:p>
        </p:txBody>
      </p:sp>
      <p:pic>
        <p:nvPicPr>
          <p:cNvPr id="5" name="Picture 4" descr="watermark of hands holding a clump of soil"/>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988846"/>
            <a:ext cx="9144000" cy="5921969"/>
          </a:xfrm>
          <a:prstGeom prst="rect">
            <a:avLst/>
          </a:prstGeom>
        </p:spPr>
      </p:pic>
    </p:spTree>
    <p:extLst>
      <p:ext uri="{BB962C8B-B14F-4D97-AF65-F5344CB8AC3E}">
        <p14:creationId xmlns:p14="http://schemas.microsoft.com/office/powerpoint/2010/main" val="169237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5829C6-360E-1246-ABDF-EF7E2BA96354}" type="slidenum">
              <a:rPr lang="en-US" smtClean="0"/>
              <a:t>19</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1141" y="0"/>
            <a:ext cx="7952859" cy="999103"/>
          </a:xfrm>
        </p:spPr>
      </p:pic>
      <p:pic>
        <p:nvPicPr>
          <p:cNvPr id="4" name="Content Placeholder 3" descr="Menu: How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9280" cy="6858000"/>
          </a:xfrm>
        </p:spPr>
      </p:pic>
      <p:sp>
        <p:nvSpPr>
          <p:cNvPr id="5" name="Title 4"/>
          <p:cNvSpPr>
            <a:spLocks noGrp="1"/>
          </p:cNvSpPr>
          <p:nvPr>
            <p:ph type="title"/>
          </p:nvPr>
        </p:nvSpPr>
        <p:spPr>
          <a:xfrm>
            <a:off x="1275482" y="765704"/>
            <a:ext cx="7886700" cy="1325563"/>
          </a:xfrm>
        </p:spPr>
        <p:txBody>
          <a:bodyPr/>
          <a:lstStyle/>
          <a:p>
            <a:pPr>
              <a:lnSpc>
                <a:spcPct val="93000"/>
              </a:lnSpc>
              <a:buSzPct val="100000"/>
              <a:defRPr/>
            </a:pPr>
            <a:r>
              <a:rPr lang="en-US" altLang="en-US" b="1" dirty="0">
                <a:solidFill>
                  <a:srgbClr val="000000"/>
                </a:solidFill>
                <a:latin typeface="+mn-lt"/>
              </a:rPr>
              <a:t>Reading the 10 cm Soil Temperature</a:t>
            </a:r>
            <a:endParaRPr lang="en-US" altLang="en-US" dirty="0">
              <a:solidFill>
                <a:srgbClr val="000000"/>
              </a:solidFill>
              <a:latin typeface="+mn-lt"/>
            </a:endParaRPr>
          </a:p>
        </p:txBody>
      </p:sp>
      <p:sp>
        <p:nvSpPr>
          <p:cNvPr id="9" name="Content Placeholder 2"/>
          <p:cNvSpPr txBox="1">
            <a:spLocks/>
          </p:cNvSpPr>
          <p:nvPr/>
        </p:nvSpPr>
        <p:spPr>
          <a:xfrm>
            <a:off x="1358199" y="1759239"/>
            <a:ext cx="4778616" cy="489814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sz="1900" dirty="0">
                <a:solidFill>
                  <a:srgbClr val="000000"/>
                </a:solidFill>
              </a:rPr>
              <a:t>Wait 2 minutes. Record the temperature and time in your Science Log.</a:t>
            </a:r>
          </a:p>
          <a:p>
            <a:pPr>
              <a:lnSpc>
                <a:spcPct val="93000"/>
              </a:lnSpc>
              <a:buSzPct val="100000"/>
              <a:defRPr/>
            </a:pPr>
            <a:r>
              <a:rPr lang="en-US" altLang="en-US" sz="1900" dirty="0">
                <a:solidFill>
                  <a:srgbClr val="000000"/>
                </a:solidFill>
              </a:rPr>
              <a:t>Wait an additional minute. Record the temperature and time in your Science Log. </a:t>
            </a:r>
          </a:p>
          <a:p>
            <a:pPr>
              <a:lnSpc>
                <a:spcPct val="93000"/>
              </a:lnSpc>
              <a:buSzPct val="100000"/>
              <a:defRPr/>
            </a:pPr>
            <a:r>
              <a:rPr lang="en-US" altLang="en-US" sz="1900" dirty="0">
                <a:solidFill>
                  <a:srgbClr val="000000"/>
                </a:solidFill>
              </a:rPr>
              <a:t>If the 2 readings are within 1.0 ̊ C of each other, record this value and the time on the Soil Temperature Data Sheet as Sample 1, 10 cm reading. </a:t>
            </a:r>
          </a:p>
          <a:p>
            <a:pPr>
              <a:lnSpc>
                <a:spcPct val="93000"/>
              </a:lnSpc>
              <a:buSzPct val="100000"/>
              <a:defRPr/>
            </a:pPr>
            <a:r>
              <a:rPr lang="en-US" altLang="en-US" sz="1900" dirty="0">
                <a:solidFill>
                  <a:srgbClr val="000000"/>
                </a:solidFill>
              </a:rPr>
              <a:t>If the 2 temperatures are not within 1.0 ̊ C, continue taking temperature readings at 1-minute intervals until 2 consecutive readings are within 1.0 ̊ C.</a:t>
            </a:r>
          </a:p>
          <a:p>
            <a:pPr>
              <a:lnSpc>
                <a:spcPct val="93000"/>
              </a:lnSpc>
              <a:buSzPct val="100000"/>
              <a:defRPr/>
            </a:pPr>
            <a:r>
              <a:rPr lang="en-US" altLang="en-US" sz="1900" dirty="0">
                <a:solidFill>
                  <a:srgbClr val="000000"/>
                </a:solidFill>
              </a:rPr>
              <a:t>Enter that final temperature into the Data Entry app under the 10 cm Temperature. </a:t>
            </a:r>
          </a:p>
          <a:p>
            <a:pPr>
              <a:lnSpc>
                <a:spcPct val="93000"/>
              </a:lnSpc>
              <a:buSzPct val="100000"/>
              <a:defRPr/>
            </a:pPr>
            <a:r>
              <a:rPr lang="en-US" altLang="en-US" sz="1900" dirty="0">
                <a:solidFill>
                  <a:srgbClr val="000000"/>
                </a:solidFill>
              </a:rPr>
              <a:t>Remove the thermometer from the hole. </a:t>
            </a:r>
          </a:p>
          <a:p>
            <a:pPr>
              <a:lnSpc>
                <a:spcPct val="93000"/>
              </a:lnSpc>
              <a:spcBef>
                <a:spcPts val="1200"/>
              </a:spcBef>
              <a:spcAft>
                <a:spcPts val="1000"/>
              </a:spcAft>
              <a:buSzPct val="100000"/>
              <a:defRPr/>
            </a:pPr>
            <a:r>
              <a:rPr lang="en-US" altLang="en-US" sz="1900" dirty="0">
                <a:solidFill>
                  <a:srgbClr val="000000"/>
                </a:solidFill>
              </a:rPr>
              <a:t> </a:t>
            </a: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10" name="Picture 5" descr="Photograph of the soil temperature sensor in soil next to marke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463" y="1759239"/>
            <a:ext cx="2591297" cy="3036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1868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5829C6-360E-1246-ABDF-EF7E2BA96354}" type="slidenum">
              <a:rPr lang="en-US" smtClean="0"/>
              <a:t>20</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1141" y="0"/>
            <a:ext cx="7952859" cy="999103"/>
          </a:xfrm>
        </p:spPr>
      </p:pic>
      <p:pic>
        <p:nvPicPr>
          <p:cNvPr id="4" name="Content Placeholder 3" descr="Menu: How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9280" cy="6858000"/>
          </a:xfrm>
        </p:spPr>
      </p:pic>
      <p:sp>
        <p:nvSpPr>
          <p:cNvPr id="5" name="Title 4"/>
          <p:cNvSpPr>
            <a:spLocks noGrp="1"/>
          </p:cNvSpPr>
          <p:nvPr>
            <p:ph type="title"/>
          </p:nvPr>
        </p:nvSpPr>
        <p:spPr>
          <a:xfrm>
            <a:off x="1191141" y="625653"/>
            <a:ext cx="7886700" cy="1325563"/>
          </a:xfrm>
        </p:spPr>
        <p:txBody>
          <a:bodyPr/>
          <a:lstStyle/>
          <a:p>
            <a:pPr algn="ctr">
              <a:lnSpc>
                <a:spcPct val="93000"/>
              </a:lnSpc>
              <a:buSzPct val="100000"/>
              <a:defRPr/>
            </a:pPr>
            <a:r>
              <a:rPr lang="en-US" altLang="en-US" b="1" dirty="0">
                <a:solidFill>
                  <a:srgbClr val="000000"/>
                </a:solidFill>
              </a:rPr>
              <a:t>Take Two More Pairs of Soil Temperature Readings</a:t>
            </a:r>
            <a:endParaRPr lang="en-US" altLang="en-US" dirty="0">
              <a:solidFill>
                <a:srgbClr val="000000"/>
              </a:solidFill>
            </a:endParaRPr>
          </a:p>
        </p:txBody>
      </p:sp>
      <p:sp>
        <p:nvSpPr>
          <p:cNvPr id="9" name="Content Placeholder 2"/>
          <p:cNvSpPr txBox="1">
            <a:spLocks/>
          </p:cNvSpPr>
          <p:nvPr/>
        </p:nvSpPr>
        <p:spPr>
          <a:xfrm>
            <a:off x="1358198" y="1759239"/>
            <a:ext cx="4957293" cy="489814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spcBef>
                <a:spcPts val="1200"/>
              </a:spcBef>
              <a:spcAft>
                <a:spcPts val="1000"/>
              </a:spcAft>
              <a:buSzPct val="100000"/>
              <a:defRPr/>
            </a:pPr>
            <a:r>
              <a:rPr lang="en-US" altLang="en-US" sz="1800" dirty="0">
                <a:solidFill>
                  <a:srgbClr val="000000"/>
                </a:solidFill>
              </a:rPr>
              <a:t>Repeat steps above for 2 other holes 25 cm away from the first hole. Record these data on the Soil Temperature Data Sheet as Sample 2, 5 and 10 cm and Sample 3, 5 and 10 cm. </a:t>
            </a:r>
          </a:p>
          <a:p>
            <a:pPr>
              <a:lnSpc>
                <a:spcPct val="93000"/>
              </a:lnSpc>
              <a:spcBef>
                <a:spcPts val="1200"/>
              </a:spcBef>
              <a:spcAft>
                <a:spcPts val="1000"/>
              </a:spcAft>
              <a:buSzPct val="100000"/>
              <a:defRPr/>
            </a:pPr>
            <a:r>
              <a:rPr lang="en-US" altLang="en-US" sz="1800" dirty="0">
                <a:solidFill>
                  <a:srgbClr val="000000"/>
                </a:solidFill>
              </a:rPr>
              <a:t>These three sets of measurements must all be taken within 20 minutes. </a:t>
            </a:r>
          </a:p>
          <a:p>
            <a:pPr>
              <a:lnSpc>
                <a:spcPct val="93000"/>
              </a:lnSpc>
              <a:spcBef>
                <a:spcPts val="1200"/>
              </a:spcBef>
              <a:spcAft>
                <a:spcPts val="1000"/>
              </a:spcAft>
              <a:buSzPct val="100000"/>
              <a:defRPr/>
            </a:pPr>
            <a:r>
              <a:rPr lang="en-US" altLang="en-US" sz="1800" dirty="0">
                <a:solidFill>
                  <a:srgbClr val="000000"/>
                </a:solidFill>
              </a:rPr>
              <a:t>If possible, read and record the current air temperature from the thermometer in the instrument shelter or by following the Current Temperature Protocol in the Atmosphere Investigation. </a:t>
            </a:r>
          </a:p>
          <a:p>
            <a:pPr>
              <a:lnSpc>
                <a:spcPct val="93000"/>
              </a:lnSpc>
              <a:spcBef>
                <a:spcPts val="1200"/>
              </a:spcBef>
              <a:spcAft>
                <a:spcPts val="1000"/>
              </a:spcAft>
              <a:buSzPct val="100000"/>
              <a:defRPr/>
            </a:pPr>
            <a:r>
              <a:rPr lang="en-US" altLang="en-US" sz="1800" dirty="0">
                <a:solidFill>
                  <a:srgbClr val="000000"/>
                </a:solidFill>
              </a:rPr>
              <a:t>Also if possible measure, record, and report the surface temperature following the Surface Temperature Protocol in the Atmosphere Investigation.</a:t>
            </a:r>
          </a:p>
          <a:p>
            <a:pPr>
              <a:lnSpc>
                <a:spcPct val="93000"/>
              </a:lnSpc>
              <a:spcBef>
                <a:spcPts val="1200"/>
              </a:spcBef>
              <a:spcAft>
                <a:spcPts val="1000"/>
              </a:spcAft>
              <a:buSzPct val="100000"/>
              <a:defRPr/>
            </a:pPr>
            <a:r>
              <a:rPr lang="en-US" altLang="en-US" sz="1800" dirty="0">
                <a:solidFill>
                  <a:srgbClr val="000000"/>
                </a:solidFill>
              </a:rPr>
              <a:t>Wipe and clean all the equipment.</a:t>
            </a:r>
          </a:p>
          <a:p>
            <a:pPr>
              <a:lnSpc>
                <a:spcPct val="93000"/>
              </a:lnSpc>
              <a:spcBef>
                <a:spcPts val="1200"/>
              </a:spcBef>
              <a:spcAft>
                <a:spcPts val="1000"/>
              </a:spcAft>
              <a:buSzPct val="100000"/>
              <a:defRPr/>
            </a:pPr>
            <a:endParaRPr lang="en-US" altLang="en-US" sz="1800"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10" name="Picture 5" descr="Photograph of the soil temperature sensor in soil next to marker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491" y="1759239"/>
            <a:ext cx="2486824" cy="29137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762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5829C6-360E-1246-ABDF-EF7E2BA96354}" type="slidenum">
              <a:rPr lang="en-US" smtClean="0"/>
              <a:t>21</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1141" y="0"/>
            <a:ext cx="7952859" cy="999103"/>
          </a:xfrm>
        </p:spPr>
      </p:pic>
      <p:pic>
        <p:nvPicPr>
          <p:cNvPr id="4" name="Content Placeholder 3" descr="Menu: How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9280" cy="6858000"/>
          </a:xfrm>
        </p:spPr>
      </p:pic>
      <p:sp>
        <p:nvSpPr>
          <p:cNvPr id="5" name="Title 4"/>
          <p:cNvSpPr>
            <a:spLocks noGrp="1"/>
          </p:cNvSpPr>
          <p:nvPr>
            <p:ph type="title"/>
          </p:nvPr>
        </p:nvSpPr>
        <p:spPr>
          <a:xfrm>
            <a:off x="1358198" y="612282"/>
            <a:ext cx="9131028" cy="1325563"/>
          </a:xfrm>
        </p:spPr>
        <p:txBody>
          <a:bodyPr>
            <a:normAutofit/>
          </a:bodyPr>
          <a:lstStyle/>
          <a:p>
            <a:pPr>
              <a:lnSpc>
                <a:spcPct val="93000"/>
              </a:lnSpc>
              <a:buSzPct val="100000"/>
              <a:defRPr/>
            </a:pPr>
            <a:r>
              <a:rPr lang="en-US" altLang="en-US" sz="2400" b="1" dirty="0">
                <a:solidFill>
                  <a:srgbClr val="000000"/>
                </a:solidFill>
                <a:latin typeface="+mn-lt"/>
              </a:rPr>
              <a:t>Diurnal Soil Temperature Sampling Frequency and Location</a:t>
            </a:r>
          </a:p>
        </p:txBody>
      </p:sp>
      <p:sp>
        <p:nvSpPr>
          <p:cNvPr id="9" name="Content Placeholder 2"/>
          <p:cNvSpPr txBox="1">
            <a:spLocks/>
          </p:cNvSpPr>
          <p:nvPr/>
        </p:nvSpPr>
        <p:spPr>
          <a:xfrm>
            <a:off x="1358199" y="1759239"/>
            <a:ext cx="3476170" cy="489814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93000"/>
              </a:lnSpc>
              <a:buSzPct val="100000"/>
              <a:buFont typeface="Arial" charset="0"/>
              <a:buChar char="•"/>
              <a:defRPr/>
            </a:pPr>
            <a:r>
              <a:rPr lang="en-US" altLang="en-US" sz="1800" dirty="0">
                <a:solidFill>
                  <a:srgbClr val="000000"/>
                </a:solidFill>
              </a:rPr>
              <a:t>Seasonally (4 times a year), measure soil temperature every few hours during the day for 2 consecutive days.</a:t>
            </a:r>
          </a:p>
          <a:p>
            <a:pPr marL="171450" indent="-171450">
              <a:lnSpc>
                <a:spcPct val="93000"/>
              </a:lnSpc>
              <a:buSzPct val="100000"/>
              <a:buFont typeface="Arial" charset="0"/>
              <a:buChar char="•"/>
              <a:defRPr/>
            </a:pPr>
            <a:endParaRPr lang="en-US" altLang="en-US" sz="1000" dirty="0">
              <a:solidFill>
                <a:srgbClr val="000000"/>
              </a:solidFill>
            </a:endParaRPr>
          </a:p>
          <a:p>
            <a:pPr marL="285750" indent="-285750">
              <a:lnSpc>
                <a:spcPct val="93000"/>
              </a:lnSpc>
              <a:buSzPct val="100000"/>
              <a:buFont typeface="Arial" charset="0"/>
              <a:buChar char="•"/>
              <a:defRPr/>
            </a:pPr>
            <a:r>
              <a:rPr lang="en-US" altLang="en-US" sz="1800" dirty="0">
                <a:solidFill>
                  <a:srgbClr val="000000"/>
                </a:solidFill>
              </a:rPr>
              <a:t>If you can, take the diurnal soil temperature measurements in March, June, September, and December.</a:t>
            </a:r>
          </a:p>
          <a:p>
            <a:pPr marL="171450" indent="-171450">
              <a:lnSpc>
                <a:spcPct val="93000"/>
              </a:lnSpc>
              <a:buSzPct val="100000"/>
              <a:buFont typeface="Arial" charset="0"/>
              <a:buChar char="•"/>
              <a:defRPr/>
            </a:pPr>
            <a:endParaRPr lang="en-US" altLang="en-US" sz="1000" dirty="0">
              <a:solidFill>
                <a:srgbClr val="000000"/>
              </a:solidFill>
            </a:endParaRPr>
          </a:p>
          <a:p>
            <a:pPr marL="285750" indent="-285750">
              <a:lnSpc>
                <a:spcPct val="93000"/>
              </a:lnSpc>
              <a:buSzPct val="100000"/>
              <a:buFont typeface="Arial" charset="0"/>
              <a:buChar char="•"/>
              <a:defRPr/>
            </a:pPr>
            <a:r>
              <a:rPr lang="en-US" altLang="en-US" sz="1800" dirty="0">
                <a:solidFill>
                  <a:srgbClr val="000000"/>
                </a:solidFill>
              </a:rPr>
              <a:t>Take data within 10 m of the atmosphere shelter or near the soil moisture site if you are taking either of those measurements. </a:t>
            </a:r>
          </a:p>
          <a:p>
            <a:pPr marL="285750" indent="-285750">
              <a:lnSpc>
                <a:spcPct val="93000"/>
              </a:lnSpc>
              <a:buSzPct val="100000"/>
              <a:buFont typeface="Arial" charset="0"/>
              <a:buChar char="•"/>
              <a:defRPr/>
            </a:pPr>
            <a:endParaRPr lang="en-US" altLang="en-US" sz="1800" dirty="0">
              <a:solidFill>
                <a:srgbClr val="000000"/>
              </a:solidFill>
            </a:endParaRPr>
          </a:p>
          <a:p>
            <a:pPr marL="285750" indent="-285750">
              <a:lnSpc>
                <a:spcPct val="93000"/>
              </a:lnSpc>
              <a:buSzPct val="100000"/>
              <a:buFont typeface="Arial" charset="0"/>
              <a:buChar char="•"/>
              <a:defRPr/>
            </a:pPr>
            <a:r>
              <a:rPr lang="en-US" altLang="en-US" sz="1800" dirty="0">
                <a:solidFill>
                  <a:srgbClr val="000000"/>
                </a:solidFill>
              </a:rPr>
              <a:t>Offset the measurement locations by 10 cm. </a:t>
            </a:r>
          </a:p>
          <a:p>
            <a:pPr>
              <a:lnSpc>
                <a:spcPct val="93000"/>
              </a:lnSpc>
              <a:buSzPct val="100000"/>
              <a:defRPr/>
            </a:pPr>
            <a:endParaRPr lang="en-US" altLang="en-US" sz="1800" dirty="0">
              <a:solidFill>
                <a:srgbClr val="000000"/>
              </a:solidFill>
            </a:endParaRPr>
          </a:p>
          <a:p>
            <a:pPr>
              <a:lnSpc>
                <a:spcPct val="93000"/>
              </a:lnSpc>
              <a:spcBef>
                <a:spcPts val="1200"/>
              </a:spcBef>
              <a:spcAft>
                <a:spcPts val="1000"/>
              </a:spcAft>
              <a:buSzPct val="100000"/>
              <a:defRPr/>
            </a:pPr>
            <a:endParaRPr lang="en-US" altLang="en-US" sz="1800"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13" name="Content Placeholder 28" descr="Illustration of atmosphere shelter with a 10 m diameter circ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369" y="1611385"/>
            <a:ext cx="3886200" cy="2768917"/>
          </a:xfrm>
          <a:prstGeom prst="rect">
            <a:avLst/>
          </a:prstGeom>
        </p:spPr>
      </p:pic>
      <p:pic>
        <p:nvPicPr>
          <p:cNvPr id="12" name="Picture 6" descr="diagram showing sample diurnal soil temperature measurement times and sampling sites space 10 cm a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6734" y="4757093"/>
            <a:ext cx="3886200" cy="12460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643328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5829C6-360E-1246-ABDF-EF7E2BA96354}" type="slidenum">
              <a:rPr lang="en-US" smtClean="0"/>
              <a:t>22</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1141" y="0"/>
            <a:ext cx="7952859" cy="999103"/>
          </a:xfrm>
        </p:spPr>
      </p:pic>
      <p:pic>
        <p:nvPicPr>
          <p:cNvPr id="4" name="Content Placeholder 3" descr="Menu: How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9280" cy="6858000"/>
          </a:xfrm>
        </p:spPr>
      </p:pic>
      <p:sp>
        <p:nvSpPr>
          <p:cNvPr id="5" name="Title 4"/>
          <p:cNvSpPr>
            <a:spLocks noGrp="1"/>
          </p:cNvSpPr>
          <p:nvPr>
            <p:ph type="title"/>
          </p:nvPr>
        </p:nvSpPr>
        <p:spPr>
          <a:xfrm>
            <a:off x="-189248" y="642823"/>
            <a:ext cx="9131028" cy="1325563"/>
          </a:xfrm>
        </p:spPr>
        <p:txBody>
          <a:bodyPr>
            <a:normAutofit/>
          </a:bodyPr>
          <a:lstStyle/>
          <a:p>
            <a:pPr algn="ctr">
              <a:lnSpc>
                <a:spcPct val="93000"/>
              </a:lnSpc>
              <a:buSzPct val="100000"/>
              <a:defRPr/>
            </a:pPr>
            <a:r>
              <a:rPr lang="en-US" altLang="en-US" sz="3200" b="1" dirty="0">
                <a:solidFill>
                  <a:srgbClr val="000000"/>
                </a:solidFill>
              </a:rPr>
              <a:t>Diurnal Soil Temperature Sampling</a:t>
            </a:r>
            <a:endParaRPr lang="en-US" altLang="en-US" sz="3200" dirty="0">
              <a:solidFill>
                <a:srgbClr val="000000"/>
              </a:solidFill>
            </a:endParaRPr>
          </a:p>
        </p:txBody>
      </p:sp>
      <p:sp>
        <p:nvSpPr>
          <p:cNvPr id="9" name="Content Placeholder 2"/>
          <p:cNvSpPr txBox="1">
            <a:spLocks/>
          </p:cNvSpPr>
          <p:nvPr/>
        </p:nvSpPr>
        <p:spPr>
          <a:xfrm>
            <a:off x="1509845" y="1713297"/>
            <a:ext cx="7187924" cy="48981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spcBef>
                <a:spcPts val="1200"/>
              </a:spcBef>
              <a:spcAft>
                <a:spcPts val="1000"/>
              </a:spcAft>
              <a:buSzPct val="100000"/>
              <a:defRPr/>
            </a:pPr>
            <a:r>
              <a:rPr lang="en-US" altLang="en-US" sz="1900" dirty="0">
                <a:solidFill>
                  <a:srgbClr val="000000"/>
                </a:solidFill>
              </a:rPr>
              <a:t>When finished, wipe clean all the equipment.</a:t>
            </a:r>
          </a:p>
          <a:p>
            <a:pPr>
              <a:lnSpc>
                <a:spcPct val="93000"/>
              </a:lnSpc>
              <a:spcBef>
                <a:spcPts val="1200"/>
              </a:spcBef>
              <a:spcAft>
                <a:spcPts val="1000"/>
              </a:spcAft>
              <a:buSzPct val="100000"/>
              <a:defRPr/>
            </a:pPr>
            <a:r>
              <a:rPr lang="en-US" altLang="en-US" sz="1900" dirty="0">
                <a:solidFill>
                  <a:srgbClr val="000000"/>
                </a:solidFill>
              </a:rPr>
              <a:t>The second day, repeat the measurements at about the same times.</a:t>
            </a:r>
          </a:p>
          <a:p>
            <a:pPr>
              <a:lnSpc>
                <a:spcPct val="93000"/>
              </a:lnSpc>
              <a:spcBef>
                <a:spcPts val="1200"/>
              </a:spcBef>
              <a:spcAft>
                <a:spcPts val="1000"/>
              </a:spcAft>
              <a:buSzPct val="100000"/>
              <a:defRPr/>
            </a:pPr>
            <a:r>
              <a:rPr lang="en-US" altLang="en-US" sz="1900" dirty="0">
                <a:solidFill>
                  <a:srgbClr val="000000"/>
                </a:solidFill>
              </a:rPr>
              <a:t>Each time, if possible, measure, record and report:</a:t>
            </a:r>
          </a:p>
          <a:p>
            <a:pPr marL="457200" indent="-457200">
              <a:lnSpc>
                <a:spcPct val="93000"/>
              </a:lnSpc>
              <a:spcBef>
                <a:spcPts val="1200"/>
              </a:spcBef>
              <a:spcAft>
                <a:spcPts val="1000"/>
              </a:spcAft>
              <a:buSzPct val="100000"/>
              <a:buFont typeface="Arial" charset="0"/>
              <a:buChar char="•"/>
              <a:defRPr/>
            </a:pPr>
            <a:r>
              <a:rPr lang="en-US" altLang="en-US" sz="1900" dirty="0">
                <a:solidFill>
                  <a:srgbClr val="000000"/>
                </a:solidFill>
              </a:rPr>
              <a:t>Surface temperature following the Surface Temperature Protocol from the Atmosphere Investigation and</a:t>
            </a:r>
          </a:p>
          <a:p>
            <a:pPr marL="457200" indent="-457200">
              <a:lnSpc>
                <a:spcPct val="93000"/>
              </a:lnSpc>
              <a:spcBef>
                <a:spcPts val="1200"/>
              </a:spcBef>
              <a:spcAft>
                <a:spcPts val="1000"/>
              </a:spcAft>
              <a:buSzPct val="100000"/>
              <a:buFont typeface="Arial" charset="0"/>
              <a:buChar char="•"/>
              <a:defRPr/>
            </a:pPr>
            <a:r>
              <a:rPr lang="en-US" altLang="en-US" sz="1900" dirty="0">
                <a:solidFill>
                  <a:srgbClr val="000000"/>
                </a:solidFill>
              </a:rPr>
              <a:t>Current air temperature from the thermometer in the instrument shelter or by following the Current Temperature Protocol in the Atmosphere Investigation.</a:t>
            </a:r>
          </a:p>
          <a:p>
            <a:pPr>
              <a:lnSpc>
                <a:spcPct val="93000"/>
              </a:lnSpc>
              <a:buSzPct val="100000"/>
              <a:defRPr/>
            </a:pPr>
            <a:r>
              <a:rPr lang="en-US" altLang="en-US" sz="1900" dirty="0">
                <a:solidFill>
                  <a:srgbClr val="000000"/>
                </a:solidFill>
              </a:rPr>
              <a:t>Be sure to record all measurements in degrees Celsius.</a:t>
            </a:r>
          </a:p>
          <a:p>
            <a:pPr>
              <a:lnSpc>
                <a:spcPct val="93000"/>
              </a:lnSpc>
              <a:buSzPct val="100000"/>
              <a:defRPr/>
            </a:pPr>
            <a:r>
              <a:rPr lang="en-US" altLang="en-US" sz="1900" dirty="0">
                <a:solidFill>
                  <a:srgbClr val="000000"/>
                </a:solidFill>
              </a:rPr>
              <a:t>While a typical diurnal cycle is a full 24 hours, the intention for this protocol is to measure soil temperature during the day.</a:t>
            </a:r>
            <a:endParaRPr lang="en-US" altLang="en-US" sz="1900" dirty="0"/>
          </a:p>
          <a:p>
            <a:pPr>
              <a:lnSpc>
                <a:spcPct val="93000"/>
              </a:lnSpc>
              <a:buSzPct val="100000"/>
              <a:defRPr/>
            </a:pPr>
            <a:endParaRPr lang="en-US" altLang="en-US" sz="1200" dirty="0">
              <a:solidFill>
                <a:srgbClr val="000000"/>
              </a:solidFill>
            </a:endParaRPr>
          </a:p>
          <a:p>
            <a:pPr>
              <a:lnSpc>
                <a:spcPct val="93000"/>
              </a:lnSpc>
              <a:buSzPct val="100000"/>
              <a:defRPr/>
            </a:pPr>
            <a:endParaRPr lang="en-US" altLang="en-US" sz="1800" dirty="0">
              <a:solidFill>
                <a:srgbClr val="000000"/>
              </a:solidFill>
            </a:endParaRPr>
          </a:p>
          <a:p>
            <a:pPr>
              <a:lnSpc>
                <a:spcPct val="93000"/>
              </a:lnSpc>
              <a:spcBef>
                <a:spcPts val="1200"/>
              </a:spcBef>
              <a:spcAft>
                <a:spcPts val="1000"/>
              </a:spcAft>
              <a:buSzPct val="100000"/>
              <a:defRPr/>
            </a:pPr>
            <a:endParaRPr lang="en-US" altLang="en-US" sz="1800"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spTree>
    <p:extLst>
      <p:ext uri="{BB962C8B-B14F-4D97-AF65-F5344CB8AC3E}">
        <p14:creationId xmlns:p14="http://schemas.microsoft.com/office/powerpoint/2010/main" val="50253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23</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How to report these data to GLOB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6824" cy="6858000"/>
          </a:xfrm>
        </p:spPr>
      </p:pic>
      <p:sp>
        <p:nvSpPr>
          <p:cNvPr id="2" name="Title 1"/>
          <p:cNvSpPr>
            <a:spLocks noGrp="1"/>
          </p:cNvSpPr>
          <p:nvPr>
            <p:ph type="title"/>
          </p:nvPr>
        </p:nvSpPr>
        <p:spPr>
          <a:xfrm>
            <a:off x="1526979" y="692260"/>
            <a:ext cx="7886700" cy="1325563"/>
          </a:xfrm>
        </p:spPr>
        <p:txBody>
          <a:bodyPr/>
          <a:lstStyle/>
          <a:p>
            <a:r>
              <a:rPr lang="en-US" altLang="en-US" b="1" dirty="0">
                <a:solidFill>
                  <a:srgbClr val="000000"/>
                </a:solidFill>
              </a:rPr>
              <a:t>Soil Temperature: Entering a New Observation</a:t>
            </a:r>
            <a:endParaRPr lang="en-US" dirty="0"/>
          </a:p>
        </p:txBody>
      </p:sp>
      <p:sp>
        <p:nvSpPr>
          <p:cNvPr id="9" name="Content Placeholder 2"/>
          <p:cNvSpPr txBox="1">
            <a:spLocks/>
          </p:cNvSpPr>
          <p:nvPr/>
        </p:nvSpPr>
        <p:spPr>
          <a:xfrm>
            <a:off x="1441636" y="1767642"/>
            <a:ext cx="7187924" cy="6590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Clr>
                <a:srgbClr val="000000"/>
              </a:buClr>
              <a:buSzPct val="100000"/>
            </a:pPr>
            <a:r>
              <a:rPr lang="en-US" altLang="en-US" sz="1800" dirty="0"/>
              <a:t>On the GLOBE home page or in the GLOBE Data Entry app select “Live Data Entry”.</a:t>
            </a:r>
          </a:p>
          <a:p>
            <a:pPr>
              <a:lnSpc>
                <a:spcPct val="93000"/>
              </a:lnSpc>
              <a:buSzPct val="100000"/>
              <a:defRPr/>
            </a:pPr>
            <a:endParaRPr lang="en-US" altLang="en-US" sz="1200" dirty="0">
              <a:solidFill>
                <a:srgbClr val="000000"/>
              </a:solidFill>
            </a:endParaRPr>
          </a:p>
          <a:p>
            <a:pPr>
              <a:lnSpc>
                <a:spcPct val="93000"/>
              </a:lnSpc>
              <a:buSzPct val="100000"/>
              <a:defRPr/>
            </a:pPr>
            <a:endParaRPr lang="en-US" altLang="en-US" sz="1800" dirty="0">
              <a:solidFill>
                <a:srgbClr val="000000"/>
              </a:solidFill>
            </a:endParaRPr>
          </a:p>
          <a:p>
            <a:pPr>
              <a:lnSpc>
                <a:spcPct val="93000"/>
              </a:lnSpc>
              <a:spcBef>
                <a:spcPts val="1200"/>
              </a:spcBef>
              <a:spcAft>
                <a:spcPts val="1000"/>
              </a:spcAft>
              <a:buSzPct val="100000"/>
              <a:defRPr/>
            </a:pPr>
            <a:endParaRPr lang="en-US" altLang="en-US" sz="1800"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10" name="Picture 7" descr="Screenshot of GLOBE data entry. Navigate to soil moisture and temperatue and click on &quot;New Observati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636" y="2814693"/>
            <a:ext cx="7457092" cy="18190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Text Box 8"/>
          <p:cNvSpPr txBox="1">
            <a:spLocks noChangeArrowheads="1"/>
          </p:cNvSpPr>
          <p:nvPr/>
        </p:nvSpPr>
        <p:spPr bwMode="auto">
          <a:xfrm>
            <a:off x="883687" y="5680778"/>
            <a:ext cx="82232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128"/>
              </a:defRPr>
            </a:lvl9pPr>
          </a:lstStyle>
          <a:p>
            <a:pPr algn="ctr" eaLnBrk="1">
              <a:lnSpc>
                <a:spcPct val="93000"/>
              </a:lnSpc>
              <a:buSzPct val="100000"/>
              <a:defRPr/>
            </a:pPr>
            <a:r>
              <a:rPr lang="en-US" altLang="en-US" dirty="0">
                <a:solidFill>
                  <a:srgbClr val="000000"/>
                </a:solidFill>
              </a:rPr>
              <a:t>Under Soil Moisture And Temperature, click “New Observation”.</a:t>
            </a:r>
          </a:p>
        </p:txBody>
      </p:sp>
      <p:sp>
        <p:nvSpPr>
          <p:cNvPr id="12" name="Line 9" descr="Arrow from text stating &quot;Under soil moisture and temperature, click &quot;New Observation&quot;, to the button for New Observation"/>
          <p:cNvSpPr>
            <a:spLocks noChangeShapeType="1"/>
          </p:cNvSpPr>
          <p:nvPr/>
        </p:nvSpPr>
        <p:spPr bwMode="auto">
          <a:xfrm flipV="1">
            <a:off x="2467097" y="4808326"/>
            <a:ext cx="504825" cy="841375"/>
          </a:xfrm>
          <a:prstGeom prst="line">
            <a:avLst/>
          </a:prstGeom>
          <a:noFill/>
          <a:ln w="3672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dirty="0"/>
          </a:p>
        </p:txBody>
      </p:sp>
    </p:spTree>
    <p:extLst>
      <p:ext uri="{BB962C8B-B14F-4D97-AF65-F5344CB8AC3E}">
        <p14:creationId xmlns:p14="http://schemas.microsoft.com/office/powerpoint/2010/main" val="2001545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24</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How to report these data to GLOB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6824" cy="6858000"/>
          </a:xfrm>
        </p:spPr>
      </p:pic>
      <p:sp>
        <p:nvSpPr>
          <p:cNvPr id="2" name="Title 1"/>
          <p:cNvSpPr>
            <a:spLocks noGrp="1"/>
          </p:cNvSpPr>
          <p:nvPr>
            <p:ph type="title"/>
          </p:nvPr>
        </p:nvSpPr>
        <p:spPr>
          <a:xfrm>
            <a:off x="1526979" y="692260"/>
            <a:ext cx="7886700" cy="1325563"/>
          </a:xfrm>
        </p:spPr>
        <p:txBody>
          <a:bodyPr/>
          <a:lstStyle/>
          <a:p>
            <a:r>
              <a:rPr lang="en-US" altLang="en-US" b="1" dirty="0">
                <a:solidFill>
                  <a:srgbClr val="000000"/>
                </a:solidFill>
              </a:rPr>
              <a:t>Entering Data and Time of your Measurements</a:t>
            </a:r>
            <a:endParaRPr lang="en-US" dirty="0"/>
          </a:p>
        </p:txBody>
      </p:sp>
      <p:sp>
        <p:nvSpPr>
          <p:cNvPr id="9" name="Content Placeholder 2"/>
          <p:cNvSpPr txBox="1">
            <a:spLocks/>
          </p:cNvSpPr>
          <p:nvPr/>
        </p:nvSpPr>
        <p:spPr>
          <a:xfrm>
            <a:off x="1441636" y="1767642"/>
            <a:ext cx="7187924" cy="6590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Clr>
                <a:srgbClr val="000000"/>
              </a:buClr>
              <a:buSzPct val="100000"/>
            </a:pPr>
            <a:r>
              <a:rPr lang="en-US" altLang="en-US" sz="1800" dirty="0"/>
              <a:t>On the GLOBE home page or in the GLOBE Data Entry app select “Live Data Entry”.</a:t>
            </a:r>
          </a:p>
          <a:p>
            <a:pPr>
              <a:lnSpc>
                <a:spcPct val="93000"/>
              </a:lnSpc>
              <a:buSzPct val="100000"/>
              <a:defRPr/>
            </a:pPr>
            <a:endParaRPr lang="en-US" altLang="en-US" sz="1200" dirty="0">
              <a:solidFill>
                <a:srgbClr val="000000"/>
              </a:solidFill>
            </a:endParaRPr>
          </a:p>
          <a:p>
            <a:pPr>
              <a:lnSpc>
                <a:spcPct val="93000"/>
              </a:lnSpc>
              <a:buSzPct val="100000"/>
              <a:defRPr/>
            </a:pPr>
            <a:endParaRPr lang="en-US" altLang="en-US" sz="1800" dirty="0">
              <a:solidFill>
                <a:srgbClr val="000000"/>
              </a:solidFill>
            </a:endParaRPr>
          </a:p>
          <a:p>
            <a:pPr>
              <a:lnSpc>
                <a:spcPct val="93000"/>
              </a:lnSpc>
              <a:spcBef>
                <a:spcPts val="1200"/>
              </a:spcBef>
              <a:spcAft>
                <a:spcPts val="1000"/>
              </a:spcAft>
              <a:buSzPct val="100000"/>
              <a:defRPr/>
            </a:pPr>
            <a:endParaRPr lang="en-US" altLang="en-US" sz="1800"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pPr>
              <a:lnSpc>
                <a:spcPct val="93000"/>
              </a:lnSpc>
              <a:spcBef>
                <a:spcPts val="1200"/>
              </a:spcBef>
              <a:spcAft>
                <a:spcPts val="1000"/>
              </a:spcAft>
              <a:buSzPct val="100000"/>
              <a:defRPr/>
            </a:pPr>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p>
        </p:txBody>
      </p:sp>
      <p:pic>
        <p:nvPicPr>
          <p:cNvPr id="13" name="Picture 12" descr=" Screenshot of GLOBE Data Entry page- enter the data and time of the observation perio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636" y="3056857"/>
            <a:ext cx="6221238" cy="11963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 name="Line 10" descr="arrow pointing to where you enter the date"/>
          <p:cNvSpPr>
            <a:spLocks noChangeShapeType="1"/>
          </p:cNvSpPr>
          <p:nvPr/>
        </p:nvSpPr>
        <p:spPr bwMode="auto">
          <a:xfrm flipH="1" flipV="1">
            <a:off x="2150225" y="4050316"/>
            <a:ext cx="225425" cy="555625"/>
          </a:xfrm>
          <a:prstGeom prst="line">
            <a:avLst/>
          </a:prstGeom>
          <a:noFill/>
          <a:ln w="3672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dirty="0"/>
          </a:p>
        </p:txBody>
      </p:sp>
      <p:sp>
        <p:nvSpPr>
          <p:cNvPr id="15" name="Line 10" descr="arrow pointing to where you enter the time. "/>
          <p:cNvSpPr>
            <a:spLocks noChangeShapeType="1"/>
          </p:cNvSpPr>
          <p:nvPr/>
        </p:nvSpPr>
        <p:spPr bwMode="auto">
          <a:xfrm flipH="1" flipV="1">
            <a:off x="3171400" y="3946704"/>
            <a:ext cx="0" cy="555625"/>
          </a:xfrm>
          <a:prstGeom prst="line">
            <a:avLst/>
          </a:prstGeom>
          <a:noFill/>
          <a:ln w="3672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dirty="0"/>
          </a:p>
        </p:txBody>
      </p:sp>
      <p:sp>
        <p:nvSpPr>
          <p:cNvPr id="16" name="Content Placeholder 2"/>
          <p:cNvSpPr txBox="1">
            <a:spLocks/>
          </p:cNvSpPr>
          <p:nvPr/>
        </p:nvSpPr>
        <p:spPr>
          <a:xfrm>
            <a:off x="1526979" y="4605941"/>
            <a:ext cx="7404447" cy="16014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dirty="0">
                <a:solidFill>
                  <a:srgbClr val="000000"/>
                </a:solidFill>
              </a:rPr>
              <a:t>Enter the date and time you took the measurements. </a:t>
            </a:r>
          </a:p>
          <a:p>
            <a:pPr>
              <a:lnSpc>
                <a:spcPct val="93000"/>
              </a:lnSpc>
              <a:buSzPct val="100000"/>
              <a:defRPr/>
            </a:pPr>
            <a:r>
              <a:rPr lang="en-US" altLang="en-US" dirty="0">
                <a:solidFill>
                  <a:srgbClr val="000000"/>
                </a:solidFill>
              </a:rPr>
              <a:t>Be sure to choose Local or UTC time.</a:t>
            </a:r>
          </a:p>
          <a:p>
            <a:pPr>
              <a:lnSpc>
                <a:spcPct val="93000"/>
              </a:lnSpc>
              <a:buSzPct val="100000"/>
              <a:defRPr/>
            </a:pPr>
            <a:r>
              <a:rPr lang="en-US" altLang="en-US" dirty="0">
                <a:solidFill>
                  <a:srgbClr val="000000"/>
                </a:solidFill>
              </a:rPr>
              <a:t>Once you enter the date, the soil temperature data entry page will appear.</a:t>
            </a:r>
          </a:p>
          <a:p>
            <a:endParaRPr lang="en-US" dirty="0"/>
          </a:p>
        </p:txBody>
      </p:sp>
    </p:spTree>
    <p:extLst>
      <p:ext uri="{BB962C8B-B14F-4D97-AF65-F5344CB8AC3E}">
        <p14:creationId xmlns:p14="http://schemas.microsoft.com/office/powerpoint/2010/main" val="214743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25</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How to report these data to GLOB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6824" cy="6858000"/>
          </a:xfrm>
        </p:spPr>
      </p:pic>
      <p:sp>
        <p:nvSpPr>
          <p:cNvPr id="2" name="Title 1"/>
          <p:cNvSpPr>
            <a:spLocks noGrp="1"/>
          </p:cNvSpPr>
          <p:nvPr>
            <p:ph type="title"/>
          </p:nvPr>
        </p:nvSpPr>
        <p:spPr>
          <a:xfrm>
            <a:off x="1441636" y="659937"/>
            <a:ext cx="7886700" cy="1325563"/>
          </a:xfrm>
        </p:spPr>
        <p:txBody>
          <a:bodyPr>
            <a:normAutofit/>
          </a:bodyPr>
          <a:lstStyle/>
          <a:p>
            <a:pPr>
              <a:lnSpc>
                <a:spcPct val="93000"/>
              </a:lnSpc>
              <a:buSzPct val="100000"/>
              <a:defRPr/>
            </a:pPr>
            <a:r>
              <a:rPr lang="en-US" altLang="en-US" sz="2400" b="1" dirty="0">
                <a:solidFill>
                  <a:srgbClr val="000000"/>
                </a:solidFill>
                <a:latin typeface="+mn-lt"/>
              </a:rPr>
              <a:t>Entering the First Pair of Soil Temperature Observations</a:t>
            </a:r>
            <a:endParaRPr lang="en-US" altLang="en-US" sz="2400" dirty="0">
              <a:solidFill>
                <a:srgbClr val="000000"/>
              </a:solidFill>
              <a:latin typeface="+mn-lt"/>
            </a:endParaRPr>
          </a:p>
        </p:txBody>
      </p:sp>
      <p:pic>
        <p:nvPicPr>
          <p:cNvPr id="10" name="Content Placeholder 7" descr="Screenshot of Data Entry. Select current soil temperature and select thermometer type. Enter the soil temperature at both depth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035" y="2038205"/>
            <a:ext cx="7345962" cy="3780692"/>
          </a:xfrm>
          <a:prstGeom prst="rect">
            <a:avLst/>
          </a:prstGeom>
        </p:spPr>
      </p:pic>
    </p:spTree>
    <p:extLst>
      <p:ext uri="{BB962C8B-B14F-4D97-AF65-F5344CB8AC3E}">
        <p14:creationId xmlns:p14="http://schemas.microsoft.com/office/powerpoint/2010/main" val="131065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26</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How to report these data to GLOB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6824" cy="6858000"/>
          </a:xfrm>
        </p:spPr>
      </p:pic>
      <p:sp>
        <p:nvSpPr>
          <p:cNvPr id="2" name="Title 1"/>
          <p:cNvSpPr>
            <a:spLocks noGrp="1"/>
          </p:cNvSpPr>
          <p:nvPr>
            <p:ph type="title"/>
          </p:nvPr>
        </p:nvSpPr>
        <p:spPr>
          <a:xfrm>
            <a:off x="1441636" y="659937"/>
            <a:ext cx="7886700" cy="1325563"/>
          </a:xfrm>
        </p:spPr>
        <p:txBody>
          <a:bodyPr>
            <a:normAutofit/>
          </a:bodyPr>
          <a:lstStyle/>
          <a:p>
            <a:pPr>
              <a:lnSpc>
                <a:spcPct val="93000"/>
              </a:lnSpc>
              <a:buSzPct val="100000"/>
              <a:defRPr/>
            </a:pPr>
            <a:r>
              <a:rPr lang="en-US" altLang="en-US" sz="2400" b="1" dirty="0">
                <a:solidFill>
                  <a:srgbClr val="000000"/>
                </a:solidFill>
                <a:latin typeface="+mn-lt"/>
              </a:rPr>
              <a:t>Adding More Soil Temperature Observations</a:t>
            </a:r>
            <a:endParaRPr lang="en-US" altLang="en-US" sz="2400" dirty="0">
              <a:solidFill>
                <a:srgbClr val="000000"/>
              </a:solidFill>
              <a:latin typeface="+mn-lt"/>
            </a:endParaRPr>
          </a:p>
        </p:txBody>
      </p:sp>
      <p:pic>
        <p:nvPicPr>
          <p:cNvPr id="7" name="Content Placeholder 9" descr="Screenshot of GLOBE Data Entry: Once ou have entered the 5 cm and 10 cm soil temperature depths for sample 1, click &quot;Add sampe&quot; to enter data for samples two and thre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688" y="1782132"/>
            <a:ext cx="6743525" cy="4231806"/>
          </a:xfrm>
          <a:prstGeom prst="rect">
            <a:avLst/>
          </a:prstGeom>
        </p:spPr>
      </p:pic>
    </p:spTree>
    <p:extLst>
      <p:ext uri="{BB962C8B-B14F-4D97-AF65-F5344CB8AC3E}">
        <p14:creationId xmlns:p14="http://schemas.microsoft.com/office/powerpoint/2010/main" val="1755193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27</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How to report these data to GLOB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6824" cy="6858000"/>
          </a:xfrm>
        </p:spPr>
      </p:pic>
      <p:sp>
        <p:nvSpPr>
          <p:cNvPr id="2" name="Title 1"/>
          <p:cNvSpPr>
            <a:spLocks noGrp="1"/>
          </p:cNvSpPr>
          <p:nvPr>
            <p:ph type="title"/>
          </p:nvPr>
        </p:nvSpPr>
        <p:spPr>
          <a:xfrm>
            <a:off x="1441636" y="659937"/>
            <a:ext cx="7886700" cy="1325563"/>
          </a:xfrm>
        </p:spPr>
        <p:txBody>
          <a:bodyPr>
            <a:normAutofit/>
          </a:bodyPr>
          <a:lstStyle/>
          <a:p>
            <a:pPr>
              <a:lnSpc>
                <a:spcPct val="93000"/>
              </a:lnSpc>
              <a:buSzPct val="100000"/>
              <a:defRPr/>
            </a:pPr>
            <a:r>
              <a:rPr lang="en-US" altLang="en-US" sz="2400" b="1" dirty="0">
                <a:solidFill>
                  <a:srgbClr val="000000"/>
                </a:solidFill>
                <a:latin typeface="+mn-lt"/>
              </a:rPr>
              <a:t>Recording Current Temperature</a:t>
            </a:r>
            <a:endParaRPr lang="en-US" altLang="en-US" sz="2400" dirty="0">
              <a:solidFill>
                <a:srgbClr val="000000"/>
              </a:solidFill>
              <a:latin typeface="+mn-lt"/>
            </a:endParaRPr>
          </a:p>
        </p:txBody>
      </p:sp>
      <p:pic>
        <p:nvPicPr>
          <p:cNvPr id="9" name="Picture 4" descr="Screenshot of GLOBE data entry, pointing to the icon for current air temper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764" y="1821772"/>
            <a:ext cx="6431573" cy="39534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Content Placeholder 2"/>
          <p:cNvSpPr txBox="1">
            <a:spLocks/>
          </p:cNvSpPr>
          <p:nvPr/>
        </p:nvSpPr>
        <p:spPr>
          <a:xfrm>
            <a:off x="1441636" y="5939850"/>
            <a:ext cx="764521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dirty="0">
                <a:solidFill>
                  <a:srgbClr val="000000"/>
                </a:solidFill>
              </a:rPr>
              <a:t>If you are also entering the current air temperature measurement, click the thermometer to bring up that data entry page.</a:t>
            </a:r>
          </a:p>
          <a:p>
            <a:endParaRPr lang="en-US" dirty="0"/>
          </a:p>
        </p:txBody>
      </p:sp>
      <p:sp>
        <p:nvSpPr>
          <p:cNvPr id="11" name="Line 6" descr="arrow pointing to the current air temperature icon"/>
          <p:cNvSpPr>
            <a:spLocks noChangeShapeType="1"/>
          </p:cNvSpPr>
          <p:nvPr/>
        </p:nvSpPr>
        <p:spPr bwMode="auto">
          <a:xfrm flipV="1">
            <a:off x="1639764" y="2489423"/>
            <a:ext cx="190500" cy="3450427"/>
          </a:xfrm>
          <a:prstGeom prst="line">
            <a:avLst/>
          </a:prstGeom>
          <a:noFill/>
          <a:ln w="3672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US" dirty="0"/>
          </a:p>
        </p:txBody>
      </p:sp>
    </p:spTree>
    <p:extLst>
      <p:ext uri="{BB962C8B-B14F-4D97-AF65-F5344CB8AC3E}">
        <p14:creationId xmlns:p14="http://schemas.microsoft.com/office/powerpoint/2010/main" val="5828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28</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How to report these data to GLOB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6824" cy="6858000"/>
          </a:xfrm>
        </p:spPr>
      </p:pic>
      <p:sp>
        <p:nvSpPr>
          <p:cNvPr id="2" name="Title 1"/>
          <p:cNvSpPr>
            <a:spLocks noGrp="1"/>
          </p:cNvSpPr>
          <p:nvPr>
            <p:ph type="title"/>
          </p:nvPr>
        </p:nvSpPr>
        <p:spPr>
          <a:xfrm>
            <a:off x="1441636" y="659937"/>
            <a:ext cx="7886700" cy="1325563"/>
          </a:xfrm>
        </p:spPr>
        <p:txBody>
          <a:bodyPr>
            <a:normAutofit/>
          </a:bodyPr>
          <a:lstStyle/>
          <a:p>
            <a:pPr>
              <a:lnSpc>
                <a:spcPct val="93000"/>
              </a:lnSpc>
              <a:buSzPct val="100000"/>
              <a:defRPr/>
            </a:pPr>
            <a:r>
              <a:rPr lang="en-US" altLang="en-US" sz="2400" b="1" dirty="0">
                <a:solidFill>
                  <a:srgbClr val="000000"/>
                </a:solidFill>
                <a:latin typeface="+mn-lt"/>
              </a:rPr>
              <a:t>Entering Diurnal Soil Temperature Data</a:t>
            </a:r>
            <a:endParaRPr lang="en-US" altLang="en-US" sz="2400" dirty="0">
              <a:solidFill>
                <a:srgbClr val="000000"/>
              </a:solidFill>
              <a:latin typeface="+mn-lt"/>
            </a:endParaRPr>
          </a:p>
        </p:txBody>
      </p:sp>
      <p:pic>
        <p:nvPicPr>
          <p:cNvPr id="12" name="Content Placeholder 14" descr="Screenshot of GLOBE Data Entry. Image of screen where diurnal soil temperature is entered.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309" y="1659040"/>
            <a:ext cx="5693322" cy="4058006"/>
          </a:xfrm>
          <a:prstGeom prst="rect">
            <a:avLst/>
          </a:prstGeom>
        </p:spPr>
      </p:pic>
      <p:sp>
        <p:nvSpPr>
          <p:cNvPr id="10" name="Content Placeholder 2"/>
          <p:cNvSpPr txBox="1">
            <a:spLocks/>
          </p:cNvSpPr>
          <p:nvPr/>
        </p:nvSpPr>
        <p:spPr>
          <a:xfrm>
            <a:off x="1498786" y="5717046"/>
            <a:ext cx="7645214" cy="9651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sz="1800" dirty="0">
                <a:solidFill>
                  <a:srgbClr val="000000"/>
                </a:solidFill>
              </a:rPr>
              <a:t>If you are entering diurnal soil temperature measurements, go back to the beginning of data entry for each new observation time. Select “New Observation” and enter the data.</a:t>
            </a:r>
          </a:p>
          <a:p>
            <a:endParaRPr lang="en-US" dirty="0"/>
          </a:p>
        </p:txBody>
      </p:sp>
    </p:spTree>
    <p:extLst>
      <p:ext uri="{BB962C8B-B14F-4D97-AF65-F5344CB8AC3E}">
        <p14:creationId xmlns:p14="http://schemas.microsoft.com/office/powerpoint/2010/main" val="63797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5829C6-360E-1246-ABDF-EF7E2BA96354}" type="slidenum">
              <a:rPr lang="en-US" smtClean="0"/>
              <a:t>2</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2784" y="0"/>
            <a:ext cx="7871216" cy="988846"/>
          </a:xfrm>
        </p:spPr>
      </p:pic>
      <p:pic>
        <p:nvPicPr>
          <p:cNvPr id="9" name="Content Placeholder 8" descr="Menu: Why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7" y="0"/>
            <a:ext cx="1290918" cy="6858000"/>
          </a:xfrm>
        </p:spPr>
      </p:pic>
      <p:sp>
        <p:nvSpPr>
          <p:cNvPr id="2" name="Title 1"/>
          <p:cNvSpPr>
            <a:spLocks noGrp="1"/>
          </p:cNvSpPr>
          <p:nvPr>
            <p:ph type="title"/>
          </p:nvPr>
        </p:nvSpPr>
        <p:spPr>
          <a:xfrm>
            <a:off x="1317812" y="748603"/>
            <a:ext cx="7886700" cy="1325563"/>
          </a:xfrm>
        </p:spPr>
        <p:txBody>
          <a:bodyPr/>
          <a:lstStyle/>
          <a:p>
            <a:r>
              <a:rPr lang="en-US" b="1" dirty="0"/>
              <a:t>The Importance of Soil Temperature</a:t>
            </a:r>
          </a:p>
        </p:txBody>
      </p:sp>
      <p:sp>
        <p:nvSpPr>
          <p:cNvPr id="10" name="Content Placeholder 2"/>
          <p:cNvSpPr txBox="1">
            <a:spLocks/>
          </p:cNvSpPr>
          <p:nvPr/>
        </p:nvSpPr>
        <p:spPr>
          <a:xfrm>
            <a:off x="1581842" y="1411383"/>
            <a:ext cx="7257358" cy="84413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endParaRPr lang="en-US" dirty="0">
              <a:solidFill>
                <a:srgbClr val="000000"/>
              </a:solidFill>
              <a:cs typeface="Times New Roman" pitchFamily="16" charset="0"/>
            </a:endParaRPr>
          </a:p>
          <a:p>
            <a:pPr>
              <a:lnSpc>
                <a:spcPct val="93000"/>
              </a:lnSpc>
              <a:buSzPct val="100000"/>
              <a:defRPr/>
            </a:pPr>
            <a:r>
              <a:rPr lang="en-US" altLang="en-US" sz="2400" dirty="0">
                <a:solidFill>
                  <a:srgbClr val="000000"/>
                </a:solidFill>
              </a:rPr>
              <a:t>Soil Temperature is a physical property that regulates chemical and biological processes taking place within the soil.</a:t>
            </a:r>
            <a:endParaRPr lang="en-US" sz="2400" dirty="0">
              <a:solidFill>
                <a:srgbClr val="000000"/>
              </a:solidFill>
              <a:cs typeface="Times New Roman" pitchFamily="16" charset="0"/>
            </a:endParaRPr>
          </a:p>
        </p:txBody>
      </p:sp>
      <p:pic>
        <p:nvPicPr>
          <p:cNvPr id="3" name="Picture 2" descr="Photos show what soil temperature affects, including weather and climate, green-up and green down, plant growth, and evaporation and decomposition rate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9084" y="2177074"/>
            <a:ext cx="4946254" cy="4216000"/>
          </a:xfrm>
          <a:prstGeom prst="rect">
            <a:avLst/>
          </a:prstGeom>
        </p:spPr>
      </p:pic>
      <p:sp>
        <p:nvSpPr>
          <p:cNvPr id="11" name="Text Box 12"/>
          <p:cNvSpPr txBox="1">
            <a:spLocks noChangeArrowheads="1"/>
          </p:cNvSpPr>
          <p:nvPr/>
        </p:nvSpPr>
        <p:spPr bwMode="auto">
          <a:xfrm>
            <a:off x="5298123" y="6420062"/>
            <a:ext cx="23177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eaLnBrk="1">
              <a:lnSpc>
                <a:spcPct val="93000"/>
              </a:lnSpc>
              <a:buSzPct val="100000"/>
              <a:defRPr/>
            </a:pPr>
            <a:r>
              <a:rPr lang="en-US" altLang="en-US" sz="800" dirty="0">
                <a:solidFill>
                  <a:srgbClr val="000000"/>
                </a:solidFill>
              </a:rPr>
              <a:t>http://creativecommons.org/licenses/by/2.5/</a:t>
            </a:r>
          </a:p>
        </p:txBody>
      </p:sp>
      <p:sp>
        <p:nvSpPr>
          <p:cNvPr id="12" name="Text Box 15"/>
          <p:cNvSpPr txBox="1">
            <a:spLocks noChangeArrowheads="1"/>
          </p:cNvSpPr>
          <p:nvPr/>
        </p:nvSpPr>
        <p:spPr bwMode="auto">
          <a:xfrm>
            <a:off x="2096135" y="6393074"/>
            <a:ext cx="2570163"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algn="ctr" eaLnBrk="1">
              <a:lnSpc>
                <a:spcPct val="93000"/>
              </a:lnSpc>
              <a:buSzPct val="100000"/>
              <a:defRPr/>
            </a:pPr>
            <a:r>
              <a:rPr lang="en-US" altLang="en-US" sz="800" dirty="0">
                <a:solidFill>
                  <a:srgbClr val="000000"/>
                </a:solidFill>
              </a:rPr>
              <a:t>Other Images courtesy, Izolda Trakhtenberg</a:t>
            </a:r>
          </a:p>
        </p:txBody>
      </p:sp>
    </p:spTree>
    <p:extLst>
      <p:ext uri="{BB962C8B-B14F-4D97-AF65-F5344CB8AC3E}">
        <p14:creationId xmlns:p14="http://schemas.microsoft.com/office/powerpoint/2010/main" val="193561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29</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How to report these data to GLOB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6" y="0"/>
            <a:ext cx="1276824" cy="6858000"/>
          </a:xfrm>
        </p:spPr>
      </p:pic>
      <p:sp>
        <p:nvSpPr>
          <p:cNvPr id="2" name="Title 1"/>
          <p:cNvSpPr>
            <a:spLocks noGrp="1"/>
          </p:cNvSpPr>
          <p:nvPr>
            <p:ph type="title"/>
          </p:nvPr>
        </p:nvSpPr>
        <p:spPr>
          <a:xfrm>
            <a:off x="1441636" y="659937"/>
            <a:ext cx="7886700" cy="1325563"/>
          </a:xfrm>
        </p:spPr>
        <p:txBody>
          <a:bodyPr>
            <a:normAutofit/>
          </a:bodyPr>
          <a:lstStyle/>
          <a:p>
            <a:pPr>
              <a:lnSpc>
                <a:spcPct val="93000"/>
              </a:lnSpc>
              <a:buSzPct val="100000"/>
              <a:defRPr/>
            </a:pPr>
            <a:r>
              <a:rPr lang="en-US" altLang="en-US" sz="2400" b="1" dirty="0">
                <a:solidFill>
                  <a:srgbClr val="000000"/>
                </a:solidFill>
                <a:latin typeface="+mn-lt"/>
              </a:rPr>
              <a:t>GLOBE Website Responses to Data Entry</a:t>
            </a:r>
            <a:endParaRPr lang="en-US" altLang="en-US" sz="2400" dirty="0">
              <a:solidFill>
                <a:srgbClr val="000000"/>
              </a:solidFill>
              <a:latin typeface="+mn-lt"/>
            </a:endParaRPr>
          </a:p>
        </p:txBody>
      </p:sp>
      <p:sp>
        <p:nvSpPr>
          <p:cNvPr id="10" name="Content Placeholder 2"/>
          <p:cNvSpPr txBox="1">
            <a:spLocks/>
          </p:cNvSpPr>
          <p:nvPr/>
        </p:nvSpPr>
        <p:spPr>
          <a:xfrm>
            <a:off x="1441636" y="1665126"/>
            <a:ext cx="7645214" cy="49842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sz="1800" dirty="0">
                <a:solidFill>
                  <a:srgbClr val="000000"/>
                </a:solidFill>
              </a:rPr>
              <a:t>If your data is within the appropriate ranges for Soil Temperature, you will see the image below.</a:t>
            </a:r>
          </a:p>
          <a:p>
            <a:pPr>
              <a:lnSpc>
                <a:spcPct val="93000"/>
              </a:lnSpc>
              <a:buSzPct val="100000"/>
              <a:defRPr/>
            </a:pPr>
            <a:endParaRPr lang="en-US" altLang="en-US" sz="1800" dirty="0">
              <a:solidFill>
                <a:srgbClr val="000000"/>
              </a:solidFill>
            </a:endParaRPr>
          </a:p>
          <a:p>
            <a:pPr>
              <a:lnSpc>
                <a:spcPct val="93000"/>
              </a:lnSpc>
              <a:buSzPct val="100000"/>
              <a:defRPr/>
            </a:pPr>
            <a:endParaRPr lang="en-US" altLang="en-US" sz="1800" dirty="0">
              <a:solidFill>
                <a:srgbClr val="000000"/>
              </a:solidFill>
            </a:endParaRPr>
          </a:p>
          <a:p>
            <a:pPr>
              <a:lnSpc>
                <a:spcPct val="93000"/>
              </a:lnSpc>
              <a:buSzPct val="100000"/>
              <a:defRPr/>
            </a:pPr>
            <a:endParaRPr lang="en-US" altLang="en-US" sz="1800" dirty="0">
              <a:solidFill>
                <a:srgbClr val="000000"/>
              </a:solidFill>
            </a:endParaRPr>
          </a:p>
          <a:p>
            <a:pPr>
              <a:lnSpc>
                <a:spcPct val="93000"/>
              </a:lnSpc>
              <a:buSzPct val="100000"/>
              <a:defRPr/>
            </a:pPr>
            <a:r>
              <a:rPr lang="en-US" altLang="en-US" sz="1800" dirty="0">
                <a:solidFill>
                  <a:srgbClr val="000000"/>
                </a:solidFill>
              </a:rPr>
              <a:t>If your data is not within the appropriate range or has other issues, you will see the following.</a:t>
            </a:r>
          </a:p>
          <a:p>
            <a:pPr>
              <a:lnSpc>
                <a:spcPct val="93000"/>
              </a:lnSpc>
              <a:buSzPct val="100000"/>
              <a:defRPr/>
            </a:pPr>
            <a:endParaRPr lang="en-US" altLang="en-US" sz="1800" dirty="0">
              <a:solidFill>
                <a:srgbClr val="000000"/>
              </a:solidFill>
            </a:endParaRPr>
          </a:p>
          <a:p>
            <a:pPr>
              <a:lnSpc>
                <a:spcPct val="93000"/>
              </a:lnSpc>
              <a:buSzPct val="100000"/>
              <a:defRPr/>
            </a:pPr>
            <a:endParaRPr lang="en-US" altLang="en-US" sz="1800" dirty="0">
              <a:solidFill>
                <a:srgbClr val="000000"/>
              </a:solidFill>
            </a:endParaRPr>
          </a:p>
          <a:p>
            <a:pPr>
              <a:lnSpc>
                <a:spcPct val="93000"/>
              </a:lnSpc>
              <a:buSzPct val="100000"/>
              <a:defRPr/>
            </a:pPr>
            <a:r>
              <a:rPr lang="en-US" altLang="en-US" sz="1800" dirty="0">
                <a:solidFill>
                  <a:srgbClr val="000000"/>
                </a:solidFill>
              </a:rPr>
              <a:t>Address the errors identified in the message and resubmit your data.</a:t>
            </a:r>
          </a:p>
          <a:p>
            <a:pPr>
              <a:lnSpc>
                <a:spcPct val="93000"/>
              </a:lnSpc>
              <a:buSzPct val="100000"/>
              <a:defRPr/>
            </a:pPr>
            <a:r>
              <a:rPr lang="en-US" altLang="en-US" sz="1800" dirty="0"/>
              <a:t>If your data are outside the accepted range of values, contact </a:t>
            </a:r>
            <a:r>
              <a:rPr lang="en-US" altLang="en-US" sz="1800" dirty="0">
                <a:hlinkClick r:id="rId4"/>
              </a:rPr>
              <a:t>GLOBE Community Support</a:t>
            </a:r>
            <a:r>
              <a:rPr lang="en-US" altLang="en-US" sz="1800" dirty="0"/>
              <a:t>. </a:t>
            </a:r>
          </a:p>
          <a:p>
            <a:pPr>
              <a:lnSpc>
                <a:spcPct val="93000"/>
              </a:lnSpc>
              <a:buSzPct val="100000"/>
              <a:defRPr/>
            </a:pPr>
            <a:r>
              <a:rPr lang="en-US" altLang="en-US" sz="1800" dirty="0"/>
              <a:t>Sometimes this has led to GLOBE updating the acceptable ranges for data entry.</a:t>
            </a:r>
          </a:p>
          <a:p>
            <a:pPr>
              <a:lnSpc>
                <a:spcPct val="93000"/>
              </a:lnSpc>
              <a:buSzPct val="100000"/>
              <a:defRPr/>
            </a:pPr>
            <a:endParaRPr lang="en-US" altLang="en-US" sz="1800" dirty="0">
              <a:solidFill>
                <a:srgbClr val="000000"/>
              </a:solidFill>
            </a:endParaRPr>
          </a:p>
          <a:p>
            <a:endParaRPr lang="en-US" dirty="0"/>
          </a:p>
        </p:txBody>
      </p:sp>
      <p:pic>
        <p:nvPicPr>
          <p:cNvPr id="11" name="Picture 5" descr="Screenshot, GLOBE data entry.  If you are succesful you get a message, &quot;observation created successfully&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786" y="2269355"/>
            <a:ext cx="7240768" cy="7007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7" descr="Screenshot from GLOBE data entry. If you data is not correct, you will receive a message with a frown, saying that the observation creation failed with (a number) of err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786" y="4021895"/>
            <a:ext cx="7240768" cy="5043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51438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30</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9" name="Content Placeholder 8" descr="Menu: Visualizing soil temperature dat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39714" cy="6858000"/>
          </a:xfrm>
        </p:spPr>
      </p:pic>
      <p:sp>
        <p:nvSpPr>
          <p:cNvPr id="2" name="Title 1"/>
          <p:cNvSpPr>
            <a:spLocks noGrp="1"/>
          </p:cNvSpPr>
          <p:nvPr>
            <p:ph type="title"/>
          </p:nvPr>
        </p:nvSpPr>
        <p:spPr>
          <a:xfrm>
            <a:off x="1362806" y="999102"/>
            <a:ext cx="7886700" cy="1325563"/>
          </a:xfrm>
        </p:spPr>
        <p:txBody>
          <a:bodyPr/>
          <a:lstStyle/>
          <a:p>
            <a:r>
              <a:rPr lang="en-US" altLang="en-US" b="1" dirty="0">
                <a:solidFill>
                  <a:srgbClr val="000000"/>
                </a:solidFill>
                <a:latin typeface="+mn-lt"/>
              </a:rPr>
              <a:t>Soil Temperature Data Visualization – 5 cm </a:t>
            </a:r>
            <a:r>
              <a:rPr lang="en-US" altLang="en-US" b="1" dirty="0">
                <a:solidFill>
                  <a:schemeClr val="bg1"/>
                </a:solidFill>
                <a:latin typeface="+mn-lt"/>
              </a:rPr>
              <a:t>1</a:t>
            </a:r>
            <a:br>
              <a:rPr lang="en-US" altLang="en-US" b="1" dirty="0">
                <a:solidFill>
                  <a:srgbClr val="000000"/>
                </a:solidFill>
              </a:rPr>
            </a:br>
            <a:endParaRPr lang="en-US" dirty="0"/>
          </a:p>
        </p:txBody>
      </p:sp>
      <p:pic>
        <p:nvPicPr>
          <p:cNvPr id="10" name="Content Placeholder 22" descr="screenshot of GLOBE Visualization System, Map Interface. Enter the date in the upper left, the legend can be pulled up from the bottom and on the right side, there is a bar you can use to zoom in on the map.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672" y="1769605"/>
            <a:ext cx="7205297" cy="4828074"/>
          </a:xfrm>
          <a:prstGeom prst="rect">
            <a:avLst/>
          </a:prstGeom>
        </p:spPr>
      </p:pic>
    </p:spTree>
    <p:extLst>
      <p:ext uri="{BB962C8B-B14F-4D97-AF65-F5344CB8AC3E}">
        <p14:creationId xmlns:p14="http://schemas.microsoft.com/office/powerpoint/2010/main" val="55132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31</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9" name="Content Placeholder 8" descr="Menu: Visualizing soil temperature dat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39714" cy="6858000"/>
          </a:xfrm>
        </p:spPr>
      </p:pic>
      <p:sp>
        <p:nvSpPr>
          <p:cNvPr id="2" name="Title 1"/>
          <p:cNvSpPr>
            <a:spLocks noGrp="1"/>
          </p:cNvSpPr>
          <p:nvPr>
            <p:ph type="title"/>
          </p:nvPr>
        </p:nvSpPr>
        <p:spPr>
          <a:xfrm>
            <a:off x="1362806" y="999102"/>
            <a:ext cx="7886700" cy="1325563"/>
          </a:xfrm>
        </p:spPr>
        <p:txBody>
          <a:bodyPr/>
          <a:lstStyle/>
          <a:p>
            <a:r>
              <a:rPr lang="en-US" altLang="en-US" b="1" dirty="0">
                <a:solidFill>
                  <a:srgbClr val="000000"/>
                </a:solidFill>
                <a:latin typeface="+mn-lt"/>
              </a:rPr>
              <a:t>Soil Temperature Data Visualization – 10 cm</a:t>
            </a:r>
            <a:r>
              <a:rPr lang="en-US" altLang="en-US" b="1" dirty="0">
                <a:solidFill>
                  <a:schemeClr val="bg1"/>
                </a:solidFill>
                <a:latin typeface="+mn-lt"/>
              </a:rPr>
              <a:t>2</a:t>
            </a:r>
            <a:br>
              <a:rPr lang="en-US" altLang="en-US" b="1" dirty="0">
                <a:solidFill>
                  <a:srgbClr val="000000"/>
                </a:solidFill>
              </a:rPr>
            </a:br>
            <a:endParaRPr lang="en-US" dirty="0"/>
          </a:p>
        </p:txBody>
      </p:sp>
      <p:pic>
        <p:nvPicPr>
          <p:cNvPr id="6" name="Picture 2" descr="screenshot of GLOBE Visualization System, Map Interface. Select data layer, such as 10 cm soil daily average temperature Celsius, and icons will appear at locations  where there is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083" y="1962403"/>
            <a:ext cx="7011865" cy="39322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extBox 3"/>
          <p:cNvSpPr txBox="1">
            <a:spLocks noChangeArrowheads="1"/>
          </p:cNvSpPr>
          <p:nvPr/>
        </p:nvSpPr>
        <p:spPr bwMode="auto">
          <a:xfrm>
            <a:off x="2501837" y="6063641"/>
            <a:ext cx="5136342"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charset="0"/>
              <a:buNone/>
            </a:pPr>
            <a:r>
              <a:rPr lang="en-US" altLang="en-US" dirty="0">
                <a:solidFill>
                  <a:schemeClr val="tx1"/>
                </a:solidFill>
              </a:rPr>
              <a:t>Data for December 4, 2015 for the Arabian Peninsula</a:t>
            </a:r>
          </a:p>
        </p:txBody>
      </p:sp>
    </p:spTree>
    <p:extLst>
      <p:ext uri="{BB962C8B-B14F-4D97-AF65-F5344CB8AC3E}">
        <p14:creationId xmlns:p14="http://schemas.microsoft.com/office/powerpoint/2010/main" val="1403788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32</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9" name="Content Placeholder 8" descr="Menu: Visualizing soil temperature dat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39714" cy="6858000"/>
          </a:xfrm>
        </p:spPr>
      </p:pic>
      <p:sp>
        <p:nvSpPr>
          <p:cNvPr id="2" name="Title 1"/>
          <p:cNvSpPr>
            <a:spLocks noGrp="1"/>
          </p:cNvSpPr>
          <p:nvPr>
            <p:ph type="title"/>
          </p:nvPr>
        </p:nvSpPr>
        <p:spPr>
          <a:xfrm>
            <a:off x="1362806" y="999102"/>
            <a:ext cx="7886700" cy="1325563"/>
          </a:xfrm>
        </p:spPr>
        <p:txBody>
          <a:bodyPr/>
          <a:lstStyle/>
          <a:p>
            <a:r>
              <a:rPr lang="en-US" altLang="en-US" b="1" dirty="0">
                <a:solidFill>
                  <a:srgbClr val="000000"/>
                </a:solidFill>
                <a:latin typeface="+mn-lt"/>
              </a:rPr>
              <a:t>Soil Temperature Data Visualization –10 cm (Cont’d)</a:t>
            </a:r>
            <a:br>
              <a:rPr lang="en-US" altLang="en-US" b="1" dirty="0">
                <a:solidFill>
                  <a:srgbClr val="000000"/>
                </a:solidFill>
              </a:rPr>
            </a:br>
            <a:endParaRPr lang="en-US" dirty="0"/>
          </a:p>
        </p:txBody>
      </p:sp>
      <p:pic>
        <p:nvPicPr>
          <p:cNvPr id="10" name="Picture 2" descr="screenshot of GLOBE Visualization System, Map Interface. Select data layer, such as 10 cm soil daily average temperature Celsius, and icons will appear at locations  where there is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595" y="1998205"/>
            <a:ext cx="6941527" cy="402869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TextBox 3"/>
          <p:cNvSpPr txBox="1">
            <a:spLocks noChangeArrowheads="1"/>
          </p:cNvSpPr>
          <p:nvPr/>
        </p:nvSpPr>
        <p:spPr bwMode="auto">
          <a:xfrm>
            <a:off x="2892362" y="6186732"/>
            <a:ext cx="4521815"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charset="0"/>
              <a:buNone/>
            </a:pPr>
            <a:r>
              <a:rPr lang="en-US" altLang="en-US" dirty="0">
                <a:solidFill>
                  <a:schemeClr val="tx1"/>
                </a:solidFill>
              </a:rPr>
              <a:t>Data for December 2, 2015 for North America</a:t>
            </a:r>
          </a:p>
        </p:txBody>
      </p:sp>
    </p:spTree>
    <p:extLst>
      <p:ext uri="{BB962C8B-B14F-4D97-AF65-F5344CB8AC3E}">
        <p14:creationId xmlns:p14="http://schemas.microsoft.com/office/powerpoint/2010/main" val="1104320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termark of hands holding a clump of soil"/>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57287" y="994291"/>
            <a:ext cx="8886713" cy="5863709"/>
          </a:xfrm>
          <a:prstGeom prst="rect">
            <a:avLst/>
          </a:prstGeom>
        </p:spPr>
      </p:pic>
      <p:sp>
        <p:nvSpPr>
          <p:cNvPr id="4" name="Slide Number Placeholder 3"/>
          <p:cNvSpPr>
            <a:spLocks noGrp="1"/>
          </p:cNvSpPr>
          <p:nvPr>
            <p:ph type="sldNum" sz="quarter" idx="12"/>
          </p:nvPr>
        </p:nvSpPr>
        <p:spPr/>
        <p:txBody>
          <a:bodyPr/>
          <a:lstStyle/>
          <a:p>
            <a:fld id="{D05829C6-360E-1246-ABDF-EF7E2BA96354}" type="slidenum">
              <a:rPr lang="en-US" smtClean="0"/>
              <a:t>33</a:t>
            </a:fld>
            <a:endParaRPr lang="en-US" dirty="0"/>
          </a:p>
        </p:txBody>
      </p:sp>
      <p:pic>
        <p:nvPicPr>
          <p:cNvPr id="7" name="Content Placeholder 7" title="Banner: Soil Tempera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587" y="-1"/>
            <a:ext cx="7952859" cy="999103"/>
          </a:xfrm>
          <a:prstGeom prst="rect">
            <a:avLst/>
          </a:prstGeom>
        </p:spPr>
      </p:pic>
      <p:pic>
        <p:nvPicPr>
          <p:cNvPr id="8" name="Content Placeholder 8" descr="Menu: Visualizing soil temperature d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39714" cy="6858000"/>
          </a:xfrm>
          <a:prstGeom prst="rect">
            <a:avLst/>
          </a:prstGeom>
        </p:spPr>
      </p:pic>
      <p:sp>
        <p:nvSpPr>
          <p:cNvPr id="2" name="Title 1"/>
          <p:cNvSpPr>
            <a:spLocks noGrp="1"/>
          </p:cNvSpPr>
          <p:nvPr>
            <p:ph type="title"/>
          </p:nvPr>
        </p:nvSpPr>
        <p:spPr>
          <a:xfrm>
            <a:off x="1264023" y="1071338"/>
            <a:ext cx="7886700" cy="1325563"/>
          </a:xfrm>
        </p:spPr>
        <p:txBody>
          <a:bodyPr>
            <a:normAutofit fontScale="90000"/>
          </a:bodyPr>
          <a:lstStyle/>
          <a:p>
            <a:r>
              <a:rPr lang="en-US" sz="2000" b="1" dirty="0">
                <a:latin typeface="+mn-lt"/>
              </a:rPr>
              <a:t>Please provide us with feedback about this module. This is a community project and we welcome your comments, suggestions and edits! Comment here: </a:t>
            </a:r>
            <a:r>
              <a:rPr lang="en-US" sz="2000" b="1" dirty="0">
                <a:latin typeface="+mn-lt"/>
                <a:hlinkClick r:id="rId5"/>
              </a:rPr>
              <a:t>eTraining Feedback</a:t>
            </a:r>
            <a:br>
              <a:rPr lang="en-US" sz="2000" b="1" dirty="0">
                <a:latin typeface="+mn-lt"/>
              </a:rPr>
            </a:br>
            <a:r>
              <a:rPr lang="en-US" sz="2000" b="1" dirty="0">
                <a:latin typeface="+mn-lt"/>
              </a:rPr>
              <a:t>Questions after reviewing this module? Contact GLOBE: </a:t>
            </a:r>
            <a:r>
              <a:rPr lang="en-US" sz="2000" b="1" dirty="0">
                <a:latin typeface="+mn-lt"/>
                <a:hlinkClick r:id="rId6"/>
              </a:rPr>
              <a:t>help@globe.gov</a:t>
            </a:r>
            <a:br>
              <a:rPr lang="en-US" sz="2000" b="1" i="1" dirty="0"/>
            </a:br>
            <a:endParaRPr lang="en-US" sz="2000" b="1" dirty="0">
              <a:latin typeface="+mn-lt"/>
            </a:endParaRPr>
          </a:p>
        </p:txBody>
      </p:sp>
      <p:sp>
        <p:nvSpPr>
          <p:cNvPr id="3" name="Content Placeholder 2"/>
          <p:cNvSpPr>
            <a:spLocks noGrp="1"/>
          </p:cNvSpPr>
          <p:nvPr>
            <p:ph sz="half" idx="1"/>
          </p:nvPr>
        </p:nvSpPr>
        <p:spPr>
          <a:xfrm>
            <a:off x="1264023" y="2246711"/>
            <a:ext cx="7425395" cy="4351338"/>
          </a:xfrm>
        </p:spPr>
        <p:txBody>
          <a:bodyPr>
            <a:noAutofit/>
          </a:bodyPr>
          <a:lstStyle/>
          <a:p>
            <a:r>
              <a:rPr lang="en-US" sz="2400" b="1" dirty="0"/>
              <a:t>Credits </a:t>
            </a:r>
          </a:p>
          <a:p>
            <a:r>
              <a:rPr lang="en-US" sz="1800" b="1" dirty="0"/>
              <a:t>Slides: Izolda </a:t>
            </a:r>
            <a:r>
              <a:rPr lang="en-US" sz="1800" dirty="0"/>
              <a:t>Trachtenberg, Dixon Butler, Russanne Low</a:t>
            </a:r>
          </a:p>
          <a:p>
            <a:r>
              <a:rPr lang="en-US" sz="1800" b="1" dirty="0"/>
              <a:t>Photographs: </a:t>
            </a:r>
            <a:r>
              <a:rPr lang="en-US" sz="1800" dirty="0"/>
              <a:t>Izolda Trachtenberg</a:t>
            </a:r>
          </a:p>
          <a:p>
            <a:r>
              <a:rPr lang="en-US" sz="1800" b="1" i="1" dirty="0"/>
              <a:t>Cover Art: </a:t>
            </a:r>
            <a:r>
              <a:rPr lang="en-US" sz="1800" dirty="0"/>
              <a:t>Jenn Glaser, </a:t>
            </a:r>
            <a:r>
              <a:rPr lang="en-US" sz="1800" i="1" dirty="0"/>
              <a:t>ScribeArts</a:t>
            </a:r>
          </a:p>
          <a:p>
            <a:r>
              <a:rPr lang="en-US" sz="2400" b="1" dirty="0"/>
              <a:t>More Information</a:t>
            </a:r>
            <a:r>
              <a:rPr lang="en-US" sz="1800" b="1" dirty="0"/>
              <a:t>:</a:t>
            </a:r>
          </a:p>
          <a:p>
            <a:r>
              <a:rPr lang="en-US" sz="1800" dirty="0">
                <a:hlinkClick r:id="rId7"/>
              </a:rPr>
              <a:t>The GLOBE Program</a:t>
            </a:r>
            <a:endParaRPr lang="en-US" sz="1800" dirty="0"/>
          </a:p>
          <a:p>
            <a:r>
              <a:rPr lang="en-US" sz="1800" dirty="0">
                <a:hlinkClick r:id="rId8"/>
              </a:rPr>
              <a:t>NASA Earth Science </a:t>
            </a:r>
            <a:endParaRPr lang="en-US" sz="1800" dirty="0"/>
          </a:p>
          <a:p>
            <a:r>
              <a:rPr lang="en-US" sz="1800" dirty="0">
                <a:hlinkClick r:id="rId9"/>
              </a:rPr>
              <a:t>NASA Global Climate Change: Vital Signs of the Planet</a:t>
            </a:r>
            <a:endParaRPr lang="en-US" sz="1800" dirty="0"/>
          </a:p>
          <a:p>
            <a:r>
              <a:rPr lang="en-US" sz="1800" dirty="0"/>
              <a:t>The GLOBE Program is sponsored by these organizations:</a:t>
            </a:r>
          </a:p>
          <a:p>
            <a:endParaRPr lang="en-US" sz="1400" dirty="0"/>
          </a:p>
          <a:p>
            <a:r>
              <a:rPr lang="en-US" altLang="en-US" sz="1400" i="1" dirty="0">
                <a:solidFill>
                  <a:srgbClr val="000000"/>
                </a:solidFill>
              </a:rPr>
              <a:t>Version 3/6/20. If you edit and modify this slide set for use for educational purposes,  please note “modified by (and your name and date) “ on this page. Thank you.</a:t>
            </a:r>
            <a:endParaRPr lang="en-US" sz="1400" b="1" dirty="0"/>
          </a:p>
          <a:p>
            <a:r>
              <a:rPr lang="en-US" sz="1800" dirty="0"/>
              <a:t> </a:t>
            </a:r>
          </a:p>
        </p:txBody>
      </p:sp>
      <p:pic>
        <p:nvPicPr>
          <p:cNvPr id="5" name="Content Placeholder 4" descr="Logos for NASA, NOAA, NSF and the U.S. Department of State."/>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3471430" y="5669457"/>
            <a:ext cx="2458426" cy="514487"/>
          </a:xfrm>
          <a:prstGeom prst="rect">
            <a:avLst/>
          </a:prstGeom>
        </p:spPr>
      </p:pic>
    </p:spTree>
    <p:extLst>
      <p:ext uri="{BB962C8B-B14F-4D97-AF65-F5344CB8AC3E}">
        <p14:creationId xmlns:p14="http://schemas.microsoft.com/office/powerpoint/2010/main" val="82853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3</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2784" y="0"/>
            <a:ext cx="7871216" cy="988846"/>
          </a:xfrm>
        </p:spPr>
      </p:pic>
      <p:pic>
        <p:nvPicPr>
          <p:cNvPr id="9" name="Content Placeholder 8" descr="Menu: Why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7" y="0"/>
            <a:ext cx="1290918" cy="6858000"/>
          </a:xfrm>
        </p:spPr>
      </p:pic>
      <p:sp>
        <p:nvSpPr>
          <p:cNvPr id="2" name="Title 1"/>
          <p:cNvSpPr>
            <a:spLocks noGrp="1"/>
          </p:cNvSpPr>
          <p:nvPr>
            <p:ph type="title"/>
          </p:nvPr>
        </p:nvSpPr>
        <p:spPr>
          <a:xfrm>
            <a:off x="1595503" y="655755"/>
            <a:ext cx="7886700" cy="1325563"/>
          </a:xfrm>
        </p:spPr>
        <p:txBody>
          <a:bodyPr/>
          <a:lstStyle/>
          <a:p>
            <a:r>
              <a:rPr lang="en-US" b="1" dirty="0"/>
              <a:t>Soil Temperature is Linked to Air Temperature</a:t>
            </a:r>
          </a:p>
        </p:txBody>
      </p:sp>
      <p:sp>
        <p:nvSpPr>
          <p:cNvPr id="10" name="Content Placeholder 2"/>
          <p:cNvSpPr txBox="1">
            <a:spLocks/>
          </p:cNvSpPr>
          <p:nvPr/>
        </p:nvSpPr>
        <p:spPr>
          <a:xfrm>
            <a:off x="1595503" y="3595373"/>
            <a:ext cx="7257358" cy="3047043"/>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endParaRPr lang="en-US" dirty="0">
              <a:solidFill>
                <a:srgbClr val="000000"/>
              </a:solidFill>
              <a:cs typeface="Times New Roman" pitchFamily="16" charset="0"/>
            </a:endParaRPr>
          </a:p>
          <a:p>
            <a:pPr>
              <a:lnSpc>
                <a:spcPct val="93000"/>
              </a:lnSpc>
              <a:buSzPct val="100000"/>
              <a:defRPr/>
            </a:pPr>
            <a:r>
              <a:rPr lang="en-US" altLang="en-US" dirty="0">
                <a:solidFill>
                  <a:srgbClr val="000000"/>
                </a:solidFill>
              </a:rPr>
              <a:t>The temperature of soil is directly linked to the temperature of the atmosphere because solar energy is primarily absorbed at Earth’s surface.</a:t>
            </a:r>
          </a:p>
          <a:p>
            <a:pPr>
              <a:lnSpc>
                <a:spcPct val="93000"/>
              </a:lnSpc>
              <a:buSzPct val="100000"/>
              <a:defRPr/>
            </a:pPr>
            <a:endParaRPr lang="en-US" altLang="en-US" sz="1050" dirty="0">
              <a:solidFill>
                <a:srgbClr val="000000"/>
              </a:solidFill>
            </a:endParaRPr>
          </a:p>
          <a:p>
            <a:pPr>
              <a:lnSpc>
                <a:spcPct val="93000"/>
              </a:lnSpc>
              <a:buSzPct val="100000"/>
              <a:defRPr/>
            </a:pPr>
            <a:r>
              <a:rPr lang="en-US" altLang="en-US" dirty="0">
                <a:solidFill>
                  <a:srgbClr val="000000"/>
                </a:solidFill>
              </a:rPr>
              <a:t>Soil is an insulator for heat flowing between the surface and the solid earth. </a:t>
            </a:r>
          </a:p>
          <a:p>
            <a:pPr>
              <a:lnSpc>
                <a:spcPct val="93000"/>
              </a:lnSpc>
              <a:buSzPct val="100000"/>
              <a:defRPr/>
            </a:pPr>
            <a:endParaRPr lang="en-US" altLang="en-US" sz="1050" dirty="0">
              <a:solidFill>
                <a:srgbClr val="000000"/>
              </a:solidFill>
            </a:endParaRPr>
          </a:p>
          <a:p>
            <a:pPr>
              <a:lnSpc>
                <a:spcPct val="93000"/>
              </a:lnSpc>
              <a:buSzPct val="100000"/>
              <a:defRPr/>
            </a:pPr>
            <a:r>
              <a:rPr lang="en-US" altLang="en-US" dirty="0">
                <a:solidFill>
                  <a:srgbClr val="000000"/>
                </a:solidFill>
              </a:rPr>
              <a:t>Soil and rocks have greater heat capacity (heat capacity is </a:t>
            </a:r>
            <a:r>
              <a:rPr lang="en-US" dirty="0"/>
              <a:t>the number of heat units needed to raise the temperature of a body by one degree Celsius) </a:t>
            </a:r>
            <a:r>
              <a:rPr lang="en-US" altLang="en-US" dirty="0">
                <a:solidFill>
                  <a:srgbClr val="000000"/>
                </a:solidFill>
              </a:rPr>
              <a:t>than air, so soil temperatures are often cooler than the air in the summer and warmer than the air in the winter. </a:t>
            </a:r>
          </a:p>
          <a:p>
            <a:pPr>
              <a:lnSpc>
                <a:spcPct val="93000"/>
              </a:lnSpc>
              <a:buSzPct val="100000"/>
              <a:defRPr/>
            </a:pPr>
            <a:endParaRPr lang="en-US" altLang="en-US" sz="1050" dirty="0">
              <a:solidFill>
                <a:srgbClr val="000000"/>
              </a:solidFill>
            </a:endParaRPr>
          </a:p>
          <a:p>
            <a:pPr>
              <a:lnSpc>
                <a:spcPct val="93000"/>
              </a:lnSpc>
              <a:buSzPct val="100000"/>
              <a:defRPr/>
            </a:pPr>
            <a:r>
              <a:rPr lang="en-US" altLang="en-US" dirty="0">
                <a:solidFill>
                  <a:srgbClr val="000000"/>
                </a:solidFill>
              </a:rPr>
              <a:t>Soil temperatures can range from 50 ̊ C for near-surface desert soils in summer (warmer than the maximum air temperature) to values below freezing in the winter.</a:t>
            </a:r>
          </a:p>
        </p:txBody>
      </p:sp>
      <p:pic>
        <p:nvPicPr>
          <p:cNvPr id="13" name="Picture 5" descr="Photograph of landscape of sand and rock in a des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710" y="1737449"/>
            <a:ext cx="2922588" cy="1944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Text Box 12"/>
          <p:cNvSpPr txBox="1">
            <a:spLocks noChangeArrowheads="1"/>
          </p:cNvSpPr>
          <p:nvPr/>
        </p:nvSpPr>
        <p:spPr bwMode="auto">
          <a:xfrm>
            <a:off x="1759324" y="3693884"/>
            <a:ext cx="23177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eaLnBrk="1">
              <a:lnSpc>
                <a:spcPct val="93000"/>
              </a:lnSpc>
              <a:buSzPct val="100000"/>
              <a:defRPr/>
            </a:pPr>
            <a:r>
              <a:rPr lang="en-US" altLang="en-US" sz="800" dirty="0">
                <a:solidFill>
                  <a:srgbClr val="000000"/>
                </a:solidFill>
              </a:rPr>
              <a:t>http://creativecommons.org/licenses/by/2.5/</a:t>
            </a:r>
          </a:p>
        </p:txBody>
      </p:sp>
      <p:pic>
        <p:nvPicPr>
          <p:cNvPr id="14" name="Content Placeholder 6" descr="Photograph of a forest right after a snowfal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6367" y="1773827"/>
            <a:ext cx="2470710" cy="18983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Text Box 15"/>
          <p:cNvSpPr txBox="1">
            <a:spLocks noChangeArrowheads="1"/>
          </p:cNvSpPr>
          <p:nvPr/>
        </p:nvSpPr>
        <p:spPr bwMode="auto">
          <a:xfrm>
            <a:off x="5171916" y="3711738"/>
            <a:ext cx="2570163"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algn="ctr" eaLnBrk="1">
              <a:lnSpc>
                <a:spcPct val="93000"/>
              </a:lnSpc>
              <a:buSzPct val="100000"/>
              <a:defRPr/>
            </a:pPr>
            <a:r>
              <a:rPr lang="en-US" altLang="en-US" sz="800" dirty="0">
                <a:solidFill>
                  <a:srgbClr val="000000"/>
                </a:solidFill>
              </a:rPr>
              <a:t>Other Images courtesy, Izolda Trakhtenberg</a:t>
            </a:r>
          </a:p>
        </p:txBody>
      </p:sp>
    </p:spTree>
    <p:extLst>
      <p:ext uri="{BB962C8B-B14F-4D97-AF65-F5344CB8AC3E}">
        <p14:creationId xmlns:p14="http://schemas.microsoft.com/office/powerpoint/2010/main" val="202843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4</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2784" y="0"/>
            <a:ext cx="7871216" cy="988846"/>
          </a:xfrm>
        </p:spPr>
      </p:pic>
      <p:pic>
        <p:nvPicPr>
          <p:cNvPr id="9" name="Content Placeholder 8" descr="Menu: Why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7" y="0"/>
            <a:ext cx="1290918" cy="6858000"/>
          </a:xfrm>
        </p:spPr>
      </p:pic>
      <p:sp>
        <p:nvSpPr>
          <p:cNvPr id="2" name="Title 1"/>
          <p:cNvSpPr>
            <a:spLocks noGrp="1"/>
          </p:cNvSpPr>
          <p:nvPr>
            <p:ph type="title"/>
          </p:nvPr>
        </p:nvSpPr>
        <p:spPr>
          <a:xfrm>
            <a:off x="1595503" y="655755"/>
            <a:ext cx="7886700" cy="1325563"/>
          </a:xfrm>
        </p:spPr>
        <p:txBody>
          <a:bodyPr/>
          <a:lstStyle/>
          <a:p>
            <a:r>
              <a:rPr lang="en-US" b="1" dirty="0"/>
              <a:t>Soil Temperature</a:t>
            </a:r>
          </a:p>
        </p:txBody>
      </p:sp>
      <p:sp>
        <p:nvSpPr>
          <p:cNvPr id="10" name="Content Placeholder 2"/>
          <p:cNvSpPr txBox="1">
            <a:spLocks/>
          </p:cNvSpPr>
          <p:nvPr/>
        </p:nvSpPr>
        <p:spPr>
          <a:xfrm>
            <a:off x="1595503" y="4049694"/>
            <a:ext cx="7257358" cy="274167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dirty="0">
                <a:solidFill>
                  <a:srgbClr val="000000"/>
                </a:solidFill>
              </a:rPr>
              <a:t>Soil temperature has a significant effect on the budding and growth rates of plants as well as leaf fall and decomposition. </a:t>
            </a:r>
          </a:p>
          <a:p>
            <a:pPr>
              <a:lnSpc>
                <a:spcPct val="93000"/>
              </a:lnSpc>
              <a:buSzPct val="100000"/>
              <a:defRPr/>
            </a:pPr>
            <a:endParaRPr lang="en-US" altLang="en-US" dirty="0">
              <a:solidFill>
                <a:srgbClr val="000000"/>
              </a:solidFill>
            </a:endParaRPr>
          </a:p>
          <a:p>
            <a:pPr>
              <a:lnSpc>
                <a:spcPct val="93000"/>
              </a:lnSpc>
              <a:buSzPct val="100000"/>
              <a:defRPr/>
            </a:pPr>
            <a:r>
              <a:rPr lang="en-US" altLang="en-US" dirty="0">
                <a:solidFill>
                  <a:srgbClr val="000000"/>
                </a:solidFill>
              </a:rPr>
              <a:t>As soil temperature rises, it signals seeds that it is time to sprout. Farmers use soil temperature data to predict when to plant crops.</a:t>
            </a:r>
          </a:p>
          <a:p>
            <a:pPr>
              <a:lnSpc>
                <a:spcPct val="93000"/>
              </a:lnSpc>
              <a:buSzPct val="100000"/>
              <a:defRPr/>
            </a:pPr>
            <a:endParaRPr lang="en-US" altLang="en-US" dirty="0">
              <a:solidFill>
                <a:srgbClr val="000000"/>
              </a:solidFill>
            </a:endParaRPr>
          </a:p>
          <a:p>
            <a:pPr>
              <a:lnSpc>
                <a:spcPct val="93000"/>
              </a:lnSpc>
              <a:buSzPct val="100000"/>
              <a:defRPr/>
            </a:pPr>
            <a:r>
              <a:rPr lang="en-US" altLang="en-US" dirty="0">
                <a:solidFill>
                  <a:srgbClr val="000000"/>
                </a:solidFill>
              </a:rPr>
              <a:t>At higher temperatures, chemical reactions speed up. Bacteria, worms, and fungi become more active  and this accelerates decomposition of organic materials.</a:t>
            </a:r>
          </a:p>
        </p:txBody>
      </p:sp>
      <p:pic>
        <p:nvPicPr>
          <p:cNvPr id="15" name="Picture 6" descr="Photograph of a wheat fiel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553" y="1589275"/>
            <a:ext cx="2631440" cy="19735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Text Box 12"/>
          <p:cNvSpPr txBox="1">
            <a:spLocks noChangeArrowheads="1"/>
          </p:cNvSpPr>
          <p:nvPr/>
        </p:nvSpPr>
        <p:spPr bwMode="auto">
          <a:xfrm>
            <a:off x="1948553" y="3682280"/>
            <a:ext cx="23177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eaLnBrk="1">
              <a:lnSpc>
                <a:spcPct val="93000"/>
              </a:lnSpc>
              <a:buSzPct val="100000"/>
              <a:defRPr/>
            </a:pPr>
            <a:r>
              <a:rPr lang="en-US" altLang="en-US" sz="800" dirty="0">
                <a:solidFill>
                  <a:srgbClr val="000000"/>
                </a:solidFill>
              </a:rPr>
              <a:t>http://creativecommons.org/licenses/by/2.5/</a:t>
            </a:r>
          </a:p>
        </p:txBody>
      </p:sp>
      <p:pic>
        <p:nvPicPr>
          <p:cNvPr id="16" name="Picture 5" descr="Photograph of flow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182" y="1589275"/>
            <a:ext cx="3004834" cy="2028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Text Box 15"/>
          <p:cNvSpPr txBox="1">
            <a:spLocks noChangeArrowheads="1"/>
          </p:cNvSpPr>
          <p:nvPr/>
        </p:nvSpPr>
        <p:spPr bwMode="auto">
          <a:xfrm>
            <a:off x="5171916" y="3711738"/>
            <a:ext cx="2570163"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algn="ctr" eaLnBrk="1">
              <a:lnSpc>
                <a:spcPct val="93000"/>
              </a:lnSpc>
              <a:buSzPct val="100000"/>
              <a:defRPr/>
            </a:pPr>
            <a:r>
              <a:rPr lang="en-US" altLang="en-US" sz="800" dirty="0">
                <a:solidFill>
                  <a:srgbClr val="000000"/>
                </a:solidFill>
              </a:rPr>
              <a:t>Other Images courtesy, Izolda Trakhtenberg</a:t>
            </a:r>
          </a:p>
        </p:txBody>
      </p:sp>
    </p:spTree>
    <p:extLst>
      <p:ext uri="{BB962C8B-B14F-4D97-AF65-F5344CB8AC3E}">
        <p14:creationId xmlns:p14="http://schemas.microsoft.com/office/powerpoint/2010/main" val="54221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5</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4" name="Content Placeholder 3" descr="Menu: When and Where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447" y="0"/>
            <a:ext cx="1292468" cy="6858000"/>
          </a:xfrm>
        </p:spPr>
      </p:pic>
      <p:sp>
        <p:nvSpPr>
          <p:cNvPr id="2" name="Title 1"/>
          <p:cNvSpPr>
            <a:spLocks noGrp="1"/>
          </p:cNvSpPr>
          <p:nvPr>
            <p:ph type="title"/>
          </p:nvPr>
        </p:nvSpPr>
        <p:spPr>
          <a:xfrm>
            <a:off x="1442041" y="868816"/>
            <a:ext cx="7886700" cy="1325563"/>
          </a:xfrm>
        </p:spPr>
        <p:txBody>
          <a:bodyPr/>
          <a:lstStyle/>
          <a:p>
            <a:pPr>
              <a:lnSpc>
                <a:spcPct val="93000"/>
              </a:lnSpc>
              <a:defRPr/>
            </a:pPr>
            <a:r>
              <a:rPr lang="en-US" altLang="en-US" sz="2400" b="1" dirty="0">
                <a:solidFill>
                  <a:srgbClr val="000000"/>
                </a:solidFill>
              </a:rPr>
              <a:t>Soil Temperature: Measurement Frequency and Location</a:t>
            </a:r>
            <a:br>
              <a:rPr lang="en-US" altLang="en-US" b="1" dirty="0">
                <a:solidFill>
                  <a:srgbClr val="000000"/>
                </a:solidFill>
              </a:rPr>
            </a:br>
            <a:endParaRPr lang="en-US" dirty="0"/>
          </a:p>
        </p:txBody>
      </p:sp>
      <p:sp>
        <p:nvSpPr>
          <p:cNvPr id="10" name="Content Placeholder 2"/>
          <p:cNvSpPr txBox="1">
            <a:spLocks/>
          </p:cNvSpPr>
          <p:nvPr/>
        </p:nvSpPr>
        <p:spPr>
          <a:xfrm>
            <a:off x="1442041" y="4423456"/>
            <a:ext cx="7247993"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sz="1800" dirty="0">
                <a:solidFill>
                  <a:srgbClr val="000000"/>
                </a:solidFill>
              </a:rPr>
              <a:t>Measure Soil Temperature at least weekly at approximately the same time of day each time.</a:t>
            </a:r>
          </a:p>
          <a:p>
            <a:pPr>
              <a:lnSpc>
                <a:spcPct val="93000"/>
              </a:lnSpc>
              <a:buSzPct val="100000"/>
              <a:defRPr/>
            </a:pPr>
            <a:r>
              <a:rPr lang="en-US" altLang="en-US" sz="1800" dirty="0">
                <a:solidFill>
                  <a:srgbClr val="000000"/>
                </a:solidFill>
              </a:rPr>
              <a:t>Take data within 10 m of the atmosphere shelter or near the soil moisture site if you are taking either of those measurements.</a:t>
            </a:r>
          </a:p>
          <a:p>
            <a:pPr>
              <a:lnSpc>
                <a:spcPct val="93000"/>
              </a:lnSpc>
              <a:buSzPct val="100000"/>
              <a:defRPr/>
            </a:pPr>
            <a:r>
              <a:rPr lang="en-US" altLang="en-US" sz="1800" dirty="0">
                <a:solidFill>
                  <a:srgbClr val="000000"/>
                </a:solidFill>
              </a:rPr>
              <a:t>GLOBE encourages you to take Soil Temperature measurements daily, if you can, and to conduct the Soil Temperature Diurnal Measurement Protocol every three months.</a:t>
            </a:r>
          </a:p>
          <a:p>
            <a:pPr>
              <a:lnSpc>
                <a:spcPct val="93000"/>
              </a:lnSpc>
              <a:buSzPct val="100000"/>
              <a:defRPr/>
            </a:pPr>
            <a:endParaRPr lang="en-US" altLang="en-US" dirty="0">
              <a:solidFill>
                <a:srgbClr val="000000"/>
              </a:solidFill>
            </a:endParaRPr>
          </a:p>
        </p:txBody>
      </p:sp>
      <p:pic>
        <p:nvPicPr>
          <p:cNvPr id="11" name="Content Placeholder 12" descr="Illustration of atmosphere shelter with a 10 m diameter circle and a second illustration of a circular  sampling scheme with 2 samples taken along each of 8 radii and in the cen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084" y="1673525"/>
            <a:ext cx="6879906" cy="2749931"/>
          </a:xfrm>
          <a:prstGeom prst="rect">
            <a:avLst/>
          </a:prstGeom>
        </p:spPr>
      </p:pic>
    </p:spTree>
    <p:extLst>
      <p:ext uri="{BB962C8B-B14F-4D97-AF65-F5344CB8AC3E}">
        <p14:creationId xmlns:p14="http://schemas.microsoft.com/office/powerpoint/2010/main" val="100555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5829C6-360E-1246-ABDF-EF7E2BA96354}" type="slidenum">
              <a:rPr lang="en-US" smtClean="0"/>
              <a:t>6</a:t>
            </a:fld>
            <a:endParaRPr lang="en-US" dirty="0"/>
          </a:p>
        </p:txBody>
      </p:sp>
      <p:pic>
        <p:nvPicPr>
          <p:cNvPr id="6" name="Content Placeholder 7" title="Banner: Soil Tempera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a:prstGeom prst="rect">
            <a:avLst/>
          </a:prstGeom>
        </p:spPr>
      </p:pic>
      <p:pic>
        <p:nvPicPr>
          <p:cNvPr id="7" name="Content Placeholder 3" descr="Menu: When and Where to measure soil tempera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 y="0"/>
            <a:ext cx="1292468" cy="6858000"/>
          </a:xfrm>
          <a:prstGeom prst="rect">
            <a:avLst/>
          </a:prstGeom>
        </p:spPr>
      </p:pic>
      <p:sp>
        <p:nvSpPr>
          <p:cNvPr id="2" name="Title 1"/>
          <p:cNvSpPr>
            <a:spLocks noGrp="1"/>
          </p:cNvSpPr>
          <p:nvPr>
            <p:ph type="title"/>
          </p:nvPr>
        </p:nvSpPr>
        <p:spPr>
          <a:xfrm>
            <a:off x="1274884" y="692129"/>
            <a:ext cx="7886700" cy="1325563"/>
          </a:xfrm>
        </p:spPr>
        <p:txBody>
          <a:bodyPr/>
          <a:lstStyle/>
          <a:p>
            <a:r>
              <a:rPr lang="en-US" b="1" dirty="0"/>
              <a:t>Summary of Protocol</a:t>
            </a:r>
          </a:p>
        </p:txBody>
      </p:sp>
      <p:graphicFrame>
        <p:nvGraphicFramePr>
          <p:cNvPr id="10" name="Content Placeholder 9" descr="Where - Soil temperature site&#10;Main instrument used - dial or digital soil thermometer&#10;Prerequisites - Soil definition using the Site Definition Sheet&#10;Needed documents - Soil temperature Protocol and soil temperature data sheet&#10;Time required - 1-15 minutes&#10;Level - all&#10;Frequency - Soil temperature measurements can be taken daily or weekly. Seasonal measurements are taken every three months at 2-3 hour intervals for two consecutive days (diurnal cycle measurement)."/>
          <p:cNvGraphicFramePr>
            <a:graphicFrameLocks noGrp="1"/>
          </p:cNvGraphicFramePr>
          <p:nvPr>
            <p:ph sz="half" idx="1"/>
            <p:extLst>
              <p:ext uri="{D42A27DB-BD31-4B8C-83A1-F6EECF244321}">
                <p14:modId xmlns:p14="http://schemas.microsoft.com/office/powerpoint/2010/main" val="1820583263"/>
              </p:ext>
            </p:extLst>
          </p:nvPr>
        </p:nvGraphicFramePr>
        <p:xfrm>
          <a:off x="1577729" y="1734773"/>
          <a:ext cx="6937620" cy="4856354"/>
        </p:xfrm>
        <a:graphic>
          <a:graphicData uri="http://schemas.openxmlformats.org/drawingml/2006/table">
            <a:tbl>
              <a:tblPr firstRow="1" bandRow="1">
                <a:tableStyleId>{0505E3EF-67EA-436B-97B2-0124C06EBD24}</a:tableStyleId>
              </a:tblPr>
              <a:tblGrid>
                <a:gridCol w="3468810">
                  <a:extLst>
                    <a:ext uri="{9D8B030D-6E8A-4147-A177-3AD203B41FA5}">
                      <a16:colId xmlns:a16="http://schemas.microsoft.com/office/drawing/2014/main" val="20000"/>
                    </a:ext>
                  </a:extLst>
                </a:gridCol>
                <a:gridCol w="3468810">
                  <a:extLst>
                    <a:ext uri="{9D8B030D-6E8A-4147-A177-3AD203B41FA5}">
                      <a16:colId xmlns:a16="http://schemas.microsoft.com/office/drawing/2014/main" val="20001"/>
                    </a:ext>
                  </a:extLst>
                </a:gridCol>
              </a:tblGrid>
              <a:tr h="528302">
                <a:tc>
                  <a:txBody>
                    <a:bodyPr/>
                    <a:lstStyle/>
                    <a:p>
                      <a:r>
                        <a:rPr lang="en-US" sz="1400" dirty="0"/>
                        <a:t>Where</a:t>
                      </a:r>
                    </a:p>
                  </a:txBody>
                  <a:tcPr/>
                </a:tc>
                <a:tc>
                  <a:txBody>
                    <a:bodyPr/>
                    <a:lstStyle/>
                    <a:p>
                      <a:r>
                        <a:rPr lang="en-US" sz="1400" b="0" dirty="0"/>
                        <a:t>Soil Temperature</a:t>
                      </a:r>
                      <a:r>
                        <a:rPr lang="en-US" sz="1400" b="0" baseline="0" dirty="0"/>
                        <a:t> Site</a:t>
                      </a:r>
                      <a:endParaRPr lang="en-US" sz="1400" b="0" dirty="0"/>
                    </a:p>
                  </a:txBody>
                  <a:tcPr/>
                </a:tc>
                <a:extLst>
                  <a:ext uri="{0D108BD9-81ED-4DB2-BD59-A6C34878D82A}">
                    <a16:rowId xmlns:a16="http://schemas.microsoft.com/office/drawing/2014/main" val="10000"/>
                  </a:ext>
                </a:extLst>
              </a:tr>
              <a:tr h="528302">
                <a:tc>
                  <a:txBody>
                    <a:bodyPr/>
                    <a:lstStyle/>
                    <a:p>
                      <a:r>
                        <a:rPr lang="en-US" sz="1400" b="1" dirty="0"/>
                        <a:t>Main instrument used</a:t>
                      </a:r>
                    </a:p>
                  </a:txBody>
                  <a:tcPr/>
                </a:tc>
                <a:tc>
                  <a:txBody>
                    <a:bodyPr/>
                    <a:lstStyle/>
                    <a:p>
                      <a:r>
                        <a:rPr lang="en-US" sz="1400" dirty="0"/>
                        <a:t>Dial or digital soil thermometer</a:t>
                      </a:r>
                    </a:p>
                  </a:txBody>
                  <a:tcPr/>
                </a:tc>
                <a:extLst>
                  <a:ext uri="{0D108BD9-81ED-4DB2-BD59-A6C34878D82A}">
                    <a16:rowId xmlns:a16="http://schemas.microsoft.com/office/drawing/2014/main" val="10001"/>
                  </a:ext>
                </a:extLst>
              </a:tr>
              <a:tr h="528302">
                <a:tc>
                  <a:txBody>
                    <a:bodyPr/>
                    <a:lstStyle/>
                    <a:p>
                      <a:r>
                        <a:rPr lang="en-US" sz="1400" b="1" dirty="0"/>
                        <a:t>Prerequisites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Site definition</a:t>
                      </a:r>
                      <a:r>
                        <a:rPr lang="en-US" sz="1400" baseline="0" dirty="0"/>
                        <a:t> using the </a:t>
                      </a:r>
                      <a:r>
                        <a:rPr lang="en-US" sz="1400" baseline="0" dirty="0">
                          <a:hlinkClick r:id="rId4"/>
                        </a:rPr>
                        <a:t>Site Definition Sheet</a:t>
                      </a:r>
                      <a:endParaRPr lang="en-US" sz="1400" dirty="0"/>
                    </a:p>
                    <a:p>
                      <a:endParaRPr lang="en-US" sz="1400" dirty="0"/>
                    </a:p>
                  </a:txBody>
                  <a:tcPr/>
                </a:tc>
                <a:extLst>
                  <a:ext uri="{0D108BD9-81ED-4DB2-BD59-A6C34878D82A}">
                    <a16:rowId xmlns:a16="http://schemas.microsoft.com/office/drawing/2014/main" val="10002"/>
                  </a:ext>
                </a:extLst>
              </a:tr>
              <a:tr h="528302">
                <a:tc>
                  <a:txBody>
                    <a:bodyPr/>
                    <a:lstStyle/>
                    <a:p>
                      <a:r>
                        <a:rPr lang="en-US" sz="1400" b="1" dirty="0"/>
                        <a:t>Needed Documents</a:t>
                      </a:r>
                    </a:p>
                  </a:txBody>
                  <a:tcPr/>
                </a:tc>
                <a:tc>
                  <a:txBody>
                    <a:bodyPr/>
                    <a:lstStyle/>
                    <a:p>
                      <a:pPr algn="l"/>
                      <a:r>
                        <a:rPr lang="en-US" sz="1400" dirty="0">
                          <a:hlinkClick r:id="rId5"/>
                        </a:rPr>
                        <a:t>Soil Temperature </a:t>
                      </a:r>
                      <a:r>
                        <a:rPr lang="en-US" sz="1400" u="sng" dirty="0">
                          <a:hlinkClick r:id="rId5"/>
                        </a:rPr>
                        <a:t>Protocol</a:t>
                      </a:r>
                      <a:endParaRPr lang="en-US" sz="1400" u="sng" dirty="0"/>
                    </a:p>
                  </a:txBody>
                  <a:tcPr/>
                </a:tc>
                <a:extLst>
                  <a:ext uri="{0D108BD9-81ED-4DB2-BD59-A6C34878D82A}">
                    <a16:rowId xmlns:a16="http://schemas.microsoft.com/office/drawing/2014/main" val="10003"/>
                  </a:ext>
                </a:extLst>
              </a:tr>
              <a:tr h="528302">
                <a:tc>
                  <a:txBody>
                    <a:bodyPr/>
                    <a:lstStyle/>
                    <a:p>
                      <a:endParaRPr lang="en-US" sz="1400"/>
                    </a:p>
                  </a:txBody>
                  <a:tcPr/>
                </a:tc>
                <a:tc>
                  <a:txBody>
                    <a:bodyPr/>
                    <a:lstStyle/>
                    <a:p>
                      <a:r>
                        <a:rPr lang="en-US" sz="1400" dirty="0">
                          <a:hlinkClick r:id="rId6"/>
                        </a:rPr>
                        <a:t>Soil Temperature</a:t>
                      </a:r>
                      <a:r>
                        <a:rPr lang="en-US" sz="1400" baseline="0" dirty="0">
                          <a:hlinkClick r:id="rId6"/>
                        </a:rPr>
                        <a:t> Data Sheet</a:t>
                      </a:r>
                      <a:endParaRPr lang="en-US" sz="1400" dirty="0"/>
                    </a:p>
                  </a:txBody>
                  <a:tcPr/>
                </a:tc>
                <a:extLst>
                  <a:ext uri="{0D108BD9-81ED-4DB2-BD59-A6C34878D82A}">
                    <a16:rowId xmlns:a16="http://schemas.microsoft.com/office/drawing/2014/main" val="10004"/>
                  </a:ext>
                </a:extLst>
              </a:tr>
              <a:tr h="528302">
                <a:tc>
                  <a:txBody>
                    <a:bodyPr/>
                    <a:lstStyle/>
                    <a:p>
                      <a:r>
                        <a:rPr lang="en-US" sz="1400" b="1" dirty="0"/>
                        <a:t>Time Required</a:t>
                      </a:r>
                    </a:p>
                  </a:txBody>
                  <a:tcPr/>
                </a:tc>
                <a:tc>
                  <a:txBody>
                    <a:bodyPr/>
                    <a:lstStyle/>
                    <a:p>
                      <a:r>
                        <a:rPr lang="en-US" sz="1400" dirty="0"/>
                        <a:t>1—15</a:t>
                      </a:r>
                      <a:r>
                        <a:rPr lang="en-US" sz="1400" baseline="0" dirty="0"/>
                        <a:t> minutes</a:t>
                      </a:r>
                      <a:endParaRPr lang="en-US" sz="1400" dirty="0"/>
                    </a:p>
                  </a:txBody>
                  <a:tcPr/>
                </a:tc>
                <a:extLst>
                  <a:ext uri="{0D108BD9-81ED-4DB2-BD59-A6C34878D82A}">
                    <a16:rowId xmlns:a16="http://schemas.microsoft.com/office/drawing/2014/main" val="10005"/>
                  </a:ext>
                </a:extLst>
              </a:tr>
              <a:tr h="528302">
                <a:tc>
                  <a:txBody>
                    <a:bodyPr/>
                    <a:lstStyle/>
                    <a:p>
                      <a:r>
                        <a:rPr lang="en-US" sz="1400" b="1" dirty="0"/>
                        <a:t>Level</a:t>
                      </a:r>
                    </a:p>
                  </a:txBody>
                  <a:tcPr/>
                </a:tc>
                <a:tc>
                  <a:txBody>
                    <a:bodyPr/>
                    <a:lstStyle/>
                    <a:p>
                      <a:r>
                        <a:rPr lang="en-US" sz="1400" dirty="0"/>
                        <a:t>All</a:t>
                      </a:r>
                    </a:p>
                  </a:txBody>
                  <a:tcPr/>
                </a:tc>
                <a:extLst>
                  <a:ext uri="{0D108BD9-81ED-4DB2-BD59-A6C34878D82A}">
                    <a16:rowId xmlns:a16="http://schemas.microsoft.com/office/drawing/2014/main" val="10006"/>
                  </a:ext>
                </a:extLst>
              </a:tr>
              <a:tr h="1158240">
                <a:tc>
                  <a:txBody>
                    <a:bodyPr/>
                    <a:lstStyle/>
                    <a:p>
                      <a:r>
                        <a:rPr lang="en-US" sz="1400" b="1" dirty="0"/>
                        <a:t>Frequency</a:t>
                      </a:r>
                    </a:p>
                  </a:txBody>
                  <a:tcPr/>
                </a:tc>
                <a:tc>
                  <a:txBody>
                    <a:bodyPr/>
                    <a:lstStyle/>
                    <a:p>
                      <a:r>
                        <a:rPr lang="en-US" sz="1400" dirty="0"/>
                        <a:t>Soil temperature measurements can be taken daily or weekly. Seasonal measurements are taken every three months at 2-3 hour intervals for two consecutive days (diurnal cycle measurement).</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5923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7</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Preparing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79280" cy="6858000"/>
          </a:xfrm>
        </p:spPr>
      </p:pic>
      <p:sp>
        <p:nvSpPr>
          <p:cNvPr id="2" name="Title 1"/>
          <p:cNvSpPr>
            <a:spLocks noGrp="1"/>
          </p:cNvSpPr>
          <p:nvPr>
            <p:ph type="title"/>
          </p:nvPr>
        </p:nvSpPr>
        <p:spPr>
          <a:xfrm>
            <a:off x="1407537" y="741033"/>
            <a:ext cx="7886700" cy="1325563"/>
          </a:xfrm>
        </p:spPr>
        <p:txBody>
          <a:bodyPr>
            <a:normAutofit/>
          </a:bodyPr>
          <a:lstStyle/>
          <a:p>
            <a:r>
              <a:rPr lang="en-US" b="1" dirty="0"/>
              <a:t>Required Equipment</a:t>
            </a:r>
          </a:p>
        </p:txBody>
      </p:sp>
      <p:sp>
        <p:nvSpPr>
          <p:cNvPr id="9" name="Content Placeholder 2"/>
          <p:cNvSpPr txBox="1">
            <a:spLocks/>
          </p:cNvSpPr>
          <p:nvPr/>
        </p:nvSpPr>
        <p:spPr>
          <a:xfrm>
            <a:off x="1492099" y="1740135"/>
            <a:ext cx="7439081" cy="511786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buSzPct val="100000"/>
              <a:defRPr/>
            </a:pPr>
            <a:r>
              <a:rPr lang="en-US" altLang="en-US" sz="1500" b="1" dirty="0">
                <a:solidFill>
                  <a:srgbClr val="000000"/>
                </a:solidFill>
              </a:rPr>
              <a:t>For Soil Thermometer Calibration:</a:t>
            </a:r>
            <a:endParaRPr lang="en-US" altLang="en-US" sz="1500" dirty="0">
              <a:solidFill>
                <a:srgbClr val="000000"/>
              </a:solidFill>
            </a:endParaRPr>
          </a:p>
          <a:p>
            <a:pPr marL="342900" indent="-342900">
              <a:lnSpc>
                <a:spcPct val="93000"/>
              </a:lnSpc>
              <a:buSzPct val="100000"/>
              <a:buFont typeface="Arial" charset="0"/>
              <a:buChar char="•"/>
              <a:defRPr/>
            </a:pPr>
            <a:r>
              <a:rPr lang="en-US" altLang="en-US" sz="1500" dirty="0">
                <a:solidFill>
                  <a:srgbClr val="000000"/>
                </a:solidFill>
              </a:rPr>
              <a:t>Calibrated Soil thermometer </a:t>
            </a:r>
          </a:p>
          <a:p>
            <a:pPr marL="342900" indent="-342900">
              <a:lnSpc>
                <a:spcPct val="93000"/>
              </a:lnSpc>
              <a:buSzPct val="100000"/>
              <a:buFont typeface="Arial" charset="0"/>
              <a:buChar char="•"/>
              <a:defRPr/>
            </a:pPr>
            <a:r>
              <a:rPr lang="en-US" altLang="en-US" sz="1500" dirty="0">
                <a:solidFill>
                  <a:srgbClr val="000000"/>
                </a:solidFill>
              </a:rPr>
              <a:t>Calibration thermometer (determined to be accurate to + 0.5 ̊ C using the ice bath method) </a:t>
            </a:r>
          </a:p>
          <a:p>
            <a:pPr marL="342900" indent="-342900">
              <a:lnSpc>
                <a:spcPct val="93000"/>
              </a:lnSpc>
              <a:buSzPct val="100000"/>
              <a:buFont typeface="Arial" charset="0"/>
              <a:buChar char="•"/>
              <a:defRPr/>
            </a:pPr>
            <a:r>
              <a:rPr lang="en-US" altLang="en-US" sz="1500" dirty="0">
                <a:solidFill>
                  <a:srgbClr val="000000"/>
                </a:solidFill>
              </a:rPr>
              <a:t>500-mL beaker </a:t>
            </a:r>
          </a:p>
          <a:p>
            <a:pPr marL="342900" indent="-342900">
              <a:lnSpc>
                <a:spcPct val="93000"/>
              </a:lnSpc>
              <a:buSzPct val="100000"/>
              <a:buFont typeface="Arial" charset="0"/>
              <a:buChar char="•"/>
              <a:defRPr/>
            </a:pPr>
            <a:r>
              <a:rPr lang="en-US" altLang="en-US" sz="1500" dirty="0">
                <a:solidFill>
                  <a:srgbClr val="000000"/>
                </a:solidFill>
              </a:rPr>
              <a:t>Water </a:t>
            </a:r>
          </a:p>
          <a:p>
            <a:pPr marL="342900" indent="-342900">
              <a:lnSpc>
                <a:spcPct val="93000"/>
              </a:lnSpc>
              <a:buSzPct val="100000"/>
              <a:buFont typeface="Arial" charset="0"/>
              <a:buChar char="•"/>
              <a:defRPr/>
            </a:pPr>
            <a:r>
              <a:rPr lang="en-US" altLang="en-US" sz="1500" dirty="0">
                <a:solidFill>
                  <a:srgbClr val="000000"/>
                </a:solidFill>
              </a:rPr>
              <a:t>Wrench that fits nut on soil thermometer </a:t>
            </a:r>
          </a:p>
          <a:p>
            <a:pPr marL="342900" indent="-342900">
              <a:lnSpc>
                <a:spcPct val="93000"/>
              </a:lnSpc>
              <a:buSzPct val="100000"/>
              <a:buFont typeface="Arial" charset="0"/>
              <a:buChar char="•"/>
              <a:defRPr/>
            </a:pPr>
            <a:endParaRPr lang="en-US" altLang="en-US" sz="1500" dirty="0">
              <a:solidFill>
                <a:srgbClr val="000000"/>
              </a:solidFill>
            </a:endParaRPr>
          </a:p>
          <a:p>
            <a:pPr>
              <a:lnSpc>
                <a:spcPct val="93000"/>
              </a:lnSpc>
              <a:buSzPct val="100000"/>
              <a:defRPr/>
            </a:pPr>
            <a:r>
              <a:rPr lang="en-US" altLang="en-US" sz="1500" b="1" dirty="0">
                <a:solidFill>
                  <a:srgbClr val="000000"/>
                </a:solidFill>
              </a:rPr>
              <a:t>For Soil Temperature Measurement: </a:t>
            </a:r>
            <a:endParaRPr lang="en-US" altLang="en-US" sz="1500" dirty="0">
              <a:solidFill>
                <a:srgbClr val="000000"/>
              </a:solidFill>
            </a:endParaRPr>
          </a:p>
          <a:p>
            <a:pPr marL="342900" indent="-342900">
              <a:lnSpc>
                <a:spcPct val="93000"/>
              </a:lnSpc>
              <a:buSzPct val="100000"/>
              <a:buFont typeface="Arial" charset="0"/>
              <a:buChar char="•"/>
              <a:defRPr/>
            </a:pPr>
            <a:r>
              <a:rPr lang="en-US" altLang="en-US" sz="1500" dirty="0">
                <a:solidFill>
                  <a:srgbClr val="000000"/>
                </a:solidFill>
              </a:rPr>
              <a:t>A Defined Soil Temperature Sampling Site </a:t>
            </a:r>
          </a:p>
          <a:p>
            <a:pPr marL="342900" indent="-342900">
              <a:lnSpc>
                <a:spcPct val="93000"/>
              </a:lnSpc>
              <a:buSzPct val="100000"/>
              <a:buFont typeface="Arial" charset="0"/>
              <a:buChar char="•"/>
              <a:defRPr/>
            </a:pPr>
            <a:r>
              <a:rPr lang="en-US" altLang="en-US" sz="1500" dirty="0">
                <a:solidFill>
                  <a:srgbClr val="000000"/>
                </a:solidFill>
              </a:rPr>
              <a:t>Soil Thermometer</a:t>
            </a:r>
          </a:p>
          <a:p>
            <a:pPr marL="342900" indent="-342900">
              <a:lnSpc>
                <a:spcPct val="93000"/>
              </a:lnSpc>
              <a:buSzPct val="100000"/>
              <a:buFont typeface="Arial" charset="0"/>
              <a:buChar char="•"/>
              <a:defRPr/>
            </a:pPr>
            <a:r>
              <a:rPr lang="en-US" altLang="en-US" sz="1500" dirty="0">
                <a:solidFill>
                  <a:srgbClr val="000000"/>
                </a:solidFill>
              </a:rPr>
              <a:t>Soil Calibration Thermometer </a:t>
            </a:r>
          </a:p>
          <a:p>
            <a:pPr marL="342900" indent="-342900">
              <a:lnSpc>
                <a:spcPct val="93000"/>
              </a:lnSpc>
              <a:buSzPct val="100000"/>
              <a:buFont typeface="Arial" charset="0"/>
              <a:buChar char="•"/>
              <a:defRPr/>
            </a:pPr>
            <a:r>
              <a:rPr lang="en-US" altLang="en-US" sz="1500" dirty="0">
                <a:solidFill>
                  <a:srgbClr val="000000"/>
                </a:solidFill>
              </a:rPr>
              <a:t>Thermometer spacers (for both 5 cm and 10 cm temperature measurements) </a:t>
            </a:r>
          </a:p>
          <a:p>
            <a:pPr marL="342900" indent="-342900">
              <a:lnSpc>
                <a:spcPct val="93000"/>
              </a:lnSpc>
              <a:buSzPct val="100000"/>
              <a:buFont typeface="Arial" charset="0"/>
              <a:buChar char="•"/>
              <a:defRPr/>
            </a:pPr>
            <a:r>
              <a:rPr lang="en-US" altLang="en-US" sz="1500" dirty="0">
                <a:solidFill>
                  <a:srgbClr val="000000"/>
                </a:solidFill>
              </a:rPr>
              <a:t>12 cm or longer nail marked at 5 cm, 7 cm, 10 cm and 12 cm from its point (if the soil is firm)</a:t>
            </a:r>
          </a:p>
          <a:p>
            <a:pPr marL="342900" indent="-342900">
              <a:lnSpc>
                <a:spcPct val="93000"/>
              </a:lnSpc>
              <a:buSzPct val="100000"/>
              <a:buFont typeface="Arial" charset="0"/>
              <a:buChar char="•"/>
              <a:defRPr/>
            </a:pPr>
            <a:r>
              <a:rPr lang="en-US" altLang="en-US" sz="1500" dirty="0">
                <a:solidFill>
                  <a:srgbClr val="000000"/>
                </a:solidFill>
              </a:rPr>
              <a:t>Watch </a:t>
            </a:r>
          </a:p>
          <a:p>
            <a:pPr marL="342900" indent="-342900">
              <a:lnSpc>
                <a:spcPct val="93000"/>
              </a:lnSpc>
              <a:buSzPct val="100000"/>
              <a:buFont typeface="Arial" charset="0"/>
              <a:buChar char="•"/>
              <a:defRPr/>
            </a:pPr>
            <a:r>
              <a:rPr lang="en-US" altLang="en-US" sz="1500" dirty="0">
                <a:solidFill>
                  <a:srgbClr val="000000"/>
                </a:solidFill>
              </a:rPr>
              <a:t>Science Log/Data Entry App </a:t>
            </a:r>
          </a:p>
          <a:p>
            <a:pPr marL="342900" indent="-342900">
              <a:lnSpc>
                <a:spcPct val="93000"/>
              </a:lnSpc>
              <a:buSzPct val="100000"/>
              <a:buFont typeface="Arial" charset="0"/>
              <a:buChar char="•"/>
              <a:defRPr/>
            </a:pPr>
            <a:r>
              <a:rPr lang="en-US" altLang="en-US" sz="1500" dirty="0">
                <a:solidFill>
                  <a:srgbClr val="000000"/>
                </a:solidFill>
              </a:rPr>
              <a:t>Pen or pencil </a:t>
            </a:r>
          </a:p>
          <a:p>
            <a:pPr marL="342900" indent="-342900">
              <a:lnSpc>
                <a:spcPct val="93000"/>
              </a:lnSpc>
              <a:buSzPct val="100000"/>
              <a:buFont typeface="Arial" charset="0"/>
              <a:buChar char="•"/>
              <a:defRPr/>
            </a:pPr>
            <a:r>
              <a:rPr lang="en-US" altLang="en-US" sz="1500" dirty="0">
                <a:solidFill>
                  <a:srgbClr val="000000"/>
                </a:solidFill>
              </a:rPr>
              <a:t>Hammer (if soil is extra firm) </a:t>
            </a:r>
          </a:p>
          <a:p>
            <a:pPr>
              <a:lnSpc>
                <a:spcPct val="93000"/>
              </a:lnSpc>
              <a:buSzPct val="100000"/>
              <a:defRPr/>
            </a:pPr>
            <a:endParaRPr lang="en-US" altLang="en-US" dirty="0">
              <a:solidFill>
                <a:srgbClr val="000000"/>
              </a:solidFill>
            </a:endParaRPr>
          </a:p>
        </p:txBody>
      </p:sp>
      <p:pic>
        <p:nvPicPr>
          <p:cNvPr id="5" name="Picture 4" descr="watermark of hands holding a clump of soil"/>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936030"/>
            <a:ext cx="9144000" cy="5921969"/>
          </a:xfrm>
          <a:prstGeom prst="rect">
            <a:avLst/>
          </a:prstGeom>
        </p:spPr>
      </p:pic>
    </p:spTree>
    <p:extLst>
      <p:ext uri="{BB962C8B-B14F-4D97-AF65-F5344CB8AC3E}">
        <p14:creationId xmlns:p14="http://schemas.microsoft.com/office/powerpoint/2010/main" val="130587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829C6-360E-1246-ABDF-EF7E2BA96354}" type="slidenum">
              <a:rPr lang="en-US" smtClean="0"/>
              <a:t>8</a:t>
            </a:fld>
            <a:endParaRPr lang="en-US" dirty="0"/>
          </a:p>
        </p:txBody>
      </p:sp>
      <p:pic>
        <p:nvPicPr>
          <p:cNvPr id="8" name="Content Placeholder 7" title="Banner: Soil Temperatu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587" y="-1"/>
            <a:ext cx="7952859" cy="999103"/>
          </a:xfrm>
        </p:spPr>
      </p:pic>
      <p:pic>
        <p:nvPicPr>
          <p:cNvPr id="6" name="Content Placeholder 5" descr="Menu: Preparing to measure soil tempera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1279280" cy="6858000"/>
          </a:xfrm>
        </p:spPr>
      </p:pic>
      <p:sp>
        <p:nvSpPr>
          <p:cNvPr id="2" name="Title 1"/>
          <p:cNvSpPr>
            <a:spLocks noGrp="1"/>
          </p:cNvSpPr>
          <p:nvPr>
            <p:ph type="title"/>
          </p:nvPr>
        </p:nvSpPr>
        <p:spPr>
          <a:xfrm>
            <a:off x="199839" y="609569"/>
            <a:ext cx="7886700" cy="1325563"/>
          </a:xfrm>
        </p:spPr>
        <p:txBody>
          <a:bodyPr>
            <a:normAutofit/>
          </a:bodyPr>
          <a:lstStyle/>
          <a:p>
            <a:pPr algn="ctr">
              <a:lnSpc>
                <a:spcPct val="93000"/>
              </a:lnSpc>
              <a:buSzPct val="100000"/>
              <a:defRPr/>
            </a:pPr>
            <a:r>
              <a:rPr lang="en-US" altLang="en-US" sz="3600" b="1" dirty="0">
                <a:solidFill>
                  <a:srgbClr val="000000"/>
                </a:solidFill>
              </a:rPr>
              <a:t>Soil Thermometer Calibration</a:t>
            </a:r>
          </a:p>
        </p:txBody>
      </p:sp>
      <p:sp>
        <p:nvSpPr>
          <p:cNvPr id="7" name="Content Placeholder 2"/>
          <p:cNvSpPr txBox="1">
            <a:spLocks/>
          </p:cNvSpPr>
          <p:nvPr/>
        </p:nvSpPr>
        <p:spPr>
          <a:xfrm>
            <a:off x="1397385" y="1608671"/>
            <a:ext cx="4882645" cy="48266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93000"/>
              </a:lnSpc>
              <a:buSzPct val="100000"/>
              <a:buFont typeface="+mj-lt"/>
              <a:buAutoNum type="arabicPeriod"/>
              <a:defRPr/>
            </a:pPr>
            <a:r>
              <a:rPr lang="en-US" altLang="en-US" sz="1600" dirty="0">
                <a:solidFill>
                  <a:srgbClr val="000000"/>
                </a:solidFill>
              </a:rPr>
              <a:t>Pour about 250 mL of water at room temperature into a beaker (enough to cover the lower 4 cm of your thermometers). </a:t>
            </a:r>
          </a:p>
          <a:p>
            <a:pPr marL="457200" indent="-457200">
              <a:lnSpc>
                <a:spcPct val="93000"/>
              </a:lnSpc>
              <a:buSzPct val="100000"/>
              <a:buFont typeface="+mj-lt"/>
              <a:buAutoNum type="arabicPeriod"/>
              <a:defRPr/>
            </a:pPr>
            <a:r>
              <a:rPr lang="en-US" altLang="en-US" sz="1600" dirty="0">
                <a:solidFill>
                  <a:srgbClr val="000000"/>
                </a:solidFill>
              </a:rPr>
              <a:t>Place both the calibration thermometer and the soil thermometer into the water.</a:t>
            </a:r>
          </a:p>
          <a:p>
            <a:pPr marL="457200" indent="-457200">
              <a:lnSpc>
                <a:spcPct val="93000"/>
              </a:lnSpc>
              <a:buSzPct val="100000"/>
              <a:buFont typeface="+mj-lt"/>
              <a:buAutoNum type="arabicPeriod"/>
              <a:defRPr/>
            </a:pPr>
            <a:r>
              <a:rPr lang="en-US" altLang="en-US" sz="1600" dirty="0">
                <a:solidFill>
                  <a:srgbClr val="000000"/>
                </a:solidFill>
              </a:rPr>
              <a:t>Wait 2 minutes. </a:t>
            </a:r>
          </a:p>
          <a:p>
            <a:pPr marL="457200" indent="-457200">
              <a:lnSpc>
                <a:spcPct val="93000"/>
              </a:lnSpc>
              <a:buSzPct val="100000"/>
              <a:buFont typeface="+mj-lt"/>
              <a:buAutoNum type="arabicPeriod"/>
              <a:defRPr/>
            </a:pPr>
            <a:r>
              <a:rPr lang="en-US" altLang="en-US" sz="1600" dirty="0">
                <a:solidFill>
                  <a:srgbClr val="000000"/>
                </a:solidFill>
              </a:rPr>
              <a:t>Read the temperatures from both thermometers. If the temperature difference between the thermometers is less than 2 ̊ C, stop; your soil thermometer is calibrated. </a:t>
            </a:r>
          </a:p>
          <a:p>
            <a:pPr marL="457200" indent="-457200">
              <a:lnSpc>
                <a:spcPct val="93000"/>
              </a:lnSpc>
              <a:buSzPct val="100000"/>
              <a:buFont typeface="+mj-lt"/>
              <a:buAutoNum type="arabicPeriod"/>
              <a:defRPr/>
            </a:pPr>
            <a:r>
              <a:rPr lang="en-US" altLang="en-US" sz="1600" dirty="0">
                <a:solidFill>
                  <a:srgbClr val="000000"/>
                </a:solidFill>
              </a:rPr>
              <a:t>If the temperature difference is greater than 2 ̊ C, wait two more minutes. </a:t>
            </a:r>
          </a:p>
          <a:p>
            <a:pPr marL="457200" indent="-457200">
              <a:lnSpc>
                <a:spcPct val="93000"/>
              </a:lnSpc>
              <a:buSzPct val="100000"/>
              <a:buFont typeface="+mj-lt"/>
              <a:buAutoNum type="arabicPeriod"/>
              <a:defRPr/>
            </a:pPr>
            <a:r>
              <a:rPr lang="en-US" altLang="en-US" sz="1600" dirty="0">
                <a:solidFill>
                  <a:srgbClr val="000000"/>
                </a:solidFill>
              </a:rPr>
              <a:t>If the temperature difference is still greater than 2 ̊ C, adjust the soil thermometer by turning the calibration nut at the base of the dial with the wrench until the soil thermometer reading matches the calibration thermometer.</a:t>
            </a:r>
          </a:p>
          <a:p>
            <a:pPr>
              <a:lnSpc>
                <a:spcPct val="93000"/>
              </a:lnSpc>
              <a:buSzPct val="100000"/>
              <a:defRPr/>
            </a:pPr>
            <a:endParaRPr lang="en-US" altLang="en-US" dirty="0">
              <a:solidFill>
                <a:srgbClr val="000000"/>
              </a:solidFill>
            </a:endParaRPr>
          </a:p>
          <a:p>
            <a:pPr>
              <a:lnSpc>
                <a:spcPct val="93000"/>
              </a:lnSpc>
              <a:buSzPct val="100000"/>
              <a:defRPr/>
            </a:pPr>
            <a:endParaRPr lang="en-US" altLang="en-US" dirty="0">
              <a:solidFill>
                <a:srgbClr val="000000"/>
              </a:solidFill>
            </a:endParaRPr>
          </a:p>
          <a:p>
            <a:pPr>
              <a:lnSpc>
                <a:spcPct val="93000"/>
              </a:lnSpc>
              <a:buSzPct val="100000"/>
              <a:defRPr/>
            </a:pPr>
            <a:endParaRPr lang="en-US" altLang="en-US" dirty="0">
              <a:solidFill>
                <a:srgbClr val="000000"/>
              </a:solidFill>
            </a:endParaRPr>
          </a:p>
        </p:txBody>
      </p:sp>
      <p:pic>
        <p:nvPicPr>
          <p:cNvPr id="10" name="Picture 7" descr="Photograph of the back of the soil thermometer, showing how you can calibrate the thermometer by turning the calibration n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134" y="1753662"/>
            <a:ext cx="2294993" cy="24553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Text Box 10"/>
          <p:cNvSpPr txBox="1">
            <a:spLocks noChangeArrowheads="1"/>
          </p:cNvSpPr>
          <p:nvPr/>
        </p:nvSpPr>
        <p:spPr bwMode="auto">
          <a:xfrm>
            <a:off x="1478232" y="6201372"/>
            <a:ext cx="7214895"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ＭＳ Ｐゴシック" charset="-128"/>
              </a:defRPr>
            </a:lvl9pPr>
          </a:lstStyle>
          <a:p>
            <a:pPr eaLnBrk="1">
              <a:buSzPct val="100000"/>
              <a:defRPr/>
            </a:pPr>
            <a:r>
              <a:rPr lang="en-US" altLang="en-US" sz="1400" dirty="0">
                <a:solidFill>
                  <a:srgbClr val="000000"/>
                </a:solidFill>
              </a:rPr>
              <a:t>Keep the thermometer sensor (the lower 4 cm) in the water as you adjust the calibration.</a:t>
            </a:r>
          </a:p>
        </p:txBody>
      </p:sp>
    </p:spTree>
    <p:extLst>
      <p:ext uri="{BB962C8B-B14F-4D97-AF65-F5344CB8AC3E}">
        <p14:creationId xmlns:p14="http://schemas.microsoft.com/office/powerpoint/2010/main" val="405035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895</TotalTime>
  <Words>2609</Words>
  <Application>Microsoft Macintosh PowerPoint</Application>
  <PresentationFormat>On-screen Show (4:3)</PresentationFormat>
  <Paragraphs>315</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Arial</vt:lpstr>
      <vt:lpstr>Calibri</vt:lpstr>
      <vt:lpstr>Calibri Light</vt:lpstr>
      <vt:lpstr>Times New Roman</vt:lpstr>
      <vt:lpstr>Office Theme</vt:lpstr>
      <vt:lpstr>Intro Slide</vt:lpstr>
      <vt:lpstr>Soil Temperature Overview</vt:lpstr>
      <vt:lpstr>The Importance of Soil Temperature</vt:lpstr>
      <vt:lpstr>Soil Temperature is Linked to Air Temperature</vt:lpstr>
      <vt:lpstr>Soil Temperature</vt:lpstr>
      <vt:lpstr>Soil Temperature: Measurement Frequency and Location </vt:lpstr>
      <vt:lpstr>Summary of Protocol</vt:lpstr>
      <vt:lpstr>Required Equipment</vt:lpstr>
      <vt:lpstr>Soil Thermometer Calibration</vt:lpstr>
      <vt:lpstr>Soil Thermometer Spacers</vt:lpstr>
      <vt:lpstr>Constructing the Spacer for Measuring at 5 cm Depth</vt:lpstr>
      <vt:lpstr>Constructing the Spacer for Measuring at 10 cm Depth</vt:lpstr>
      <vt:lpstr>Preparing a Nail to Make Pilot Holes in Hard Soils</vt:lpstr>
      <vt:lpstr>Soil Temperature Protocol 1</vt:lpstr>
      <vt:lpstr>Soil Temperature Protocol 2</vt:lpstr>
      <vt:lpstr>Inserting the Soil Thermometer for the 5 cm Measurement</vt:lpstr>
      <vt:lpstr>  Reading the 5 cm Soil Temperature  </vt:lpstr>
      <vt:lpstr>  Extending the Guide Hole for the 10 cm Measurement in Firm Soil   </vt:lpstr>
      <vt:lpstr>Inserting the Soil Thermometer for the 10 cm Measurement </vt:lpstr>
      <vt:lpstr>Reading the 10 cm Soil Temperature</vt:lpstr>
      <vt:lpstr>Take Two More Pairs of Soil Temperature Readings</vt:lpstr>
      <vt:lpstr>Diurnal Soil Temperature Sampling Frequency and Location</vt:lpstr>
      <vt:lpstr>Diurnal Soil Temperature Sampling</vt:lpstr>
      <vt:lpstr>Soil Temperature: Entering a New Observation</vt:lpstr>
      <vt:lpstr>Entering Data and Time of your Measurements</vt:lpstr>
      <vt:lpstr>Entering the First Pair of Soil Temperature Observations</vt:lpstr>
      <vt:lpstr>Adding More Soil Temperature Observations</vt:lpstr>
      <vt:lpstr>Recording Current Temperature</vt:lpstr>
      <vt:lpstr>Entering Diurnal Soil Temperature Data</vt:lpstr>
      <vt:lpstr>GLOBE Website Responses to Data Entry</vt:lpstr>
      <vt:lpstr>Soil Temperature Data Visualization – 5 cm 1 </vt:lpstr>
      <vt:lpstr>Soil Temperature Data Visualization – 10 cm2 </vt:lpstr>
      <vt:lpstr>Soil Temperature Data Visualization –10 cm (Cont’d) </vt:lpstr>
      <vt:lpstr>Please provide us with feedback about this module. This is a community project and we welcome your comments, suggestions and edits! Comment here: eTraining Feedback Questions after reviewing this module? Contact GLOBE: help@globe.gov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Microsoft Office User</cp:lastModifiedBy>
  <cp:revision>50</cp:revision>
  <dcterms:created xsi:type="dcterms:W3CDTF">2016-05-07T01:23:45Z</dcterms:created>
  <dcterms:modified xsi:type="dcterms:W3CDTF">2020-03-06T22:53:55Z</dcterms:modified>
</cp:coreProperties>
</file>