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Lato" panose="020F0502020204030203" pitchFamily="34" charset="77"/>
      <p:regular r:id="rId25"/>
      <p:bold r:id="rId26"/>
      <p:italic r:id="rId27"/>
      <p:boldItalic r:id="rId28"/>
    </p:embeddedFont>
    <p:embeddedFont>
      <p:font typeface="Raleway" pitchFamily="2" charset="77"/>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9CA5B5-CC0E-4F96-9DFA-20CC9DF28FD8}">
  <a:tblStyle styleId="{689CA5B5-CC0E-4F96-9DFA-20CC9DF28FD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137" d="100"/>
          <a:sy n="137" d="100"/>
        </p:scale>
        <p:origin x="82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02ed6e779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902ed6e77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Maie vaatluskohad Sammuli tiik ja Viljandi järv. Käisime paadiga järve keskel.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02ed6e779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02ed6e77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Arvasime, et järvega ühenduses olevas Sammuli tiigis on kõrgem temperatuur ja rohkem toitaineid, kui järves, sest tiik on väiksem. See hüpotees ei leidnud kinnitust. Temperatuurid on peaaegu sarnased. Tulemustest on näha, hapniku lahustuvuse sõltuvust vee temperatuurist. Kõrgemal temperatuuril on vees vähem lahustunud hapnikku. Nitraate leidus hoopis järves ja mitte tiigis. See võib olla seotud suure taimede hulgaga tiigis. Taimed ja vetikad on toitained ära kasutanud. Järve keskel ei ole taimi näha. Üldiselt on nendes veekogudes sarnane vesi, sest need on omavahel ühendatud.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02ed6e779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02ed6e77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Raudna jõe algus maantesilla juures ja mõõtmiskoht Viljandi järve keskel.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02ed6e779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02ed6e77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Raudna jõkke tuleb vesi Viljandi järvest. Arvasime, et vesi on üsna sarnane, aga Raudna jões on madalam temperatuur ja rohkem hapnikku kui järves, sest jões on voolav vesi. See hüpotees ei leidnud samuti täielikult kinnitust. Tulemustest on näha, et hapnikusisaldus on suurem hoopis järves. Temperatuur on tõesti jões natuke madalam, aga mõõtsime seda mitu tundi varem. Kuna vee temperatuurid ei ole väga erinevad ja fotosünteesivaid taimi on jões rohkem, siis me ei oska seda olukorda seletada. Märkasime, et meie tulemuste põhjal on jões vähem nitraate. See võib olla tingitud just suurest hulgast taimedest, kes kasutavad lämmastikku kasvamiseks.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02ed6e779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902ed6e77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Kopratammi ees on paksu muda ja setetega tiik, kust tuleb mädamuna lõhna.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02ed6e779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02ed6e77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Väga huvitav vaatluskoht oli kopratammi juures. Ühel pool tammi vesi seisab ja põhjas on väga paks mudakiht, mille peal on umbes 20 cm paksune veekiht. Tiiki astudes vajusid jalad pool meetrit mudasse. Mudast eraldus mädamuna lõhna. Teisel pool tammi voolas oja edasi. Meie hüpotees oli, et setted jäävad kopratammi taha kinni ja selle tagajärjel on allavoolu läbipaistvam vesi. Tegelikult oli vesi mõlemal pool ühtemoodi läbipaistev. </a:t>
            </a:r>
            <a:endParaRPr/>
          </a:p>
          <a:p>
            <a:pPr marL="0" lvl="0" indent="0" algn="l" rtl="0">
              <a:spcBef>
                <a:spcPts val="0"/>
              </a:spcBef>
              <a:spcAft>
                <a:spcPts val="0"/>
              </a:spcAft>
              <a:buNone/>
            </a:pPr>
            <a:r>
              <a:rPr lang="et"/>
              <a:t>Teine hüpotees oli, et kopratammi ees ta jaga on vee omadused erinevad. See leidis osaliselt kinnitust. Tegelikult oli peamine erinevus hapnikusisalduses. Voolavas vees oli hapnikku ligi 2 korda rohkem. Sellegipoolest on hapniku hulk mõlemas mõõtmiskohas väga madal. Meie seletame seda paksus mudas toimuva lagunemisprotsessiga, kus bakterid kasutavad hapniku ära. Seda tõestanb ka mädamuna lõhn. Vee temperatuur oli üllatavalt madal, arvatavasti toovad allikad sinna külma ja hapnikuvaest vett. Teised vee omadused olid sarnased.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02ed6e779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02ed6e77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Meie rühm hobusekopli tiigi juures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02ed6e779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02ed6e77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Meie hüpotees oli, et hobusekopli tiigi vette satub vihmaveega hobusesõnnikut, mis suurendab lämmastikusisaldust ja tiigis on veeõitseng. Vett analüüsides me ei leidnud nitraate ega fosfaate, aga vee läbipaistvus oli väga väike. Ainult 39 cm. Seal võis olla palju taimplanktonit, kes on toitained ära tarbinud. Seega leidis viimane hüpotees osaliselt kinnitust.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02ed6e77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02ed6e77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Tegime veeanalüüse viies veekogus kuues mõõtmiskohas. Püüdsime aru saada, kas erinevad keskkonnategurid (loomad, vee voolamine, veekogu suurus, inimtegevus) mõjutavad vee omadusi. Püstitasime viis hüpoteesi, millest üks leidis kinnitust ja kaks osaliselt kinnitust. See on väga huvitav, sest see näitab, et meil on veel palju vaja juurde õppida. Kui hüpoteesid ei leia kinnitust, siis on tarvis rohkem mõtelda ja uurida.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03cfaa2b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03cfaa2b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Saime veekogude vee võrdlemisel huvitavaid tulemusi, mille kohta ei osanudki alguses hüpoteesi püstitada. Näiteks et kopraojas on nii madal hapnikusisaldus. Mõnda tulemust me ei osanud seletada.</a:t>
            </a:r>
            <a:endParaRPr/>
          </a:p>
          <a:p>
            <a:pPr marL="0" lvl="0" indent="0" algn="l" rtl="0">
              <a:spcBef>
                <a:spcPts val="0"/>
              </a:spcBef>
              <a:spcAft>
                <a:spcPts val="0"/>
              </a:spcAft>
              <a:buNone/>
            </a:pPr>
            <a:r>
              <a:rPr lang="et"/>
              <a:t> Meie jaoks oli uurimisretk väga huvitav ja me õppisime tegema teaduslikku uurimistööd.</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902ed6e779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902ed6e77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Kõik elusolendid sõltuvad oma elukeskkonnast. Ilma veeta ei saa olla elu ja vesi on elukeskkond veeorganismidele. Kui me tahame keskkonda hoida ja hoolime teistest elusolenditest, siis on vaja seda tundma õppida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902ed6e779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902ed6e77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Õppisime tegema veeanalüüse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02ed6e779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02ed6e77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Need on meie töökad jänesed.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02ed6e8da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02ed6e8d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02ed6e8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02ed6e8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Leidsime kolm vaatluskohtade paari, kus on sama vesi, aga seda mõjutavad erinevad keskkonnategurid. 1) </a:t>
            </a:r>
            <a:endParaRPr/>
          </a:p>
          <a:p>
            <a:pPr marL="0" lvl="0" indent="0" algn="l" rtl="0">
              <a:spcBef>
                <a:spcPts val="0"/>
              </a:spcBef>
              <a:spcAft>
                <a:spcPts val="0"/>
              </a:spcAft>
              <a:buNone/>
            </a:pPr>
            <a:r>
              <a:rPr lang="et"/>
              <a:t>Viljandi järv ja sellega kanali kaudu ühenduses olev väike tiik. </a:t>
            </a:r>
            <a:endParaRPr/>
          </a:p>
          <a:p>
            <a:pPr marL="0" lvl="0" indent="0" algn="l" rtl="0">
              <a:spcBef>
                <a:spcPts val="0"/>
              </a:spcBef>
              <a:spcAft>
                <a:spcPts val="0"/>
              </a:spcAft>
              <a:buNone/>
            </a:pPr>
            <a:r>
              <a:rPr lang="et"/>
              <a:t>2) Viljandi järv ja sellest välja voolava Raudna jõe algusosa. </a:t>
            </a:r>
            <a:endParaRPr/>
          </a:p>
          <a:p>
            <a:pPr marL="0" lvl="0" indent="0" algn="l" rtl="0">
              <a:spcBef>
                <a:spcPts val="0"/>
              </a:spcBef>
              <a:spcAft>
                <a:spcPts val="0"/>
              </a:spcAft>
              <a:buNone/>
            </a:pPr>
            <a:r>
              <a:rPr lang="et"/>
              <a:t>3) Kopratammist ülesvoolu asuv paisutatud vesi ja tammi taga voolav oja. Ühele vaatluskohale ei leidnud paarilist, aga seal on huvitavad mõjud - tiik asub suures hobusekoplis.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02ed6e8da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02ed6e8d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Meie uurimisküsimus oli: Kuidas keskkonnategurid mõjutavad vee omadusi?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02ed6e77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902ed6e77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Püstitasime järgmised hüpoteesid:</a:t>
            </a:r>
            <a:endParaRPr/>
          </a:p>
          <a:p>
            <a:pPr marL="457200" lvl="0" indent="-298450" algn="l" rtl="0">
              <a:spcBef>
                <a:spcPts val="0"/>
              </a:spcBef>
              <a:spcAft>
                <a:spcPts val="0"/>
              </a:spcAft>
              <a:buSzPts val="1100"/>
              <a:buAutoNum type="arabicPeriod"/>
            </a:pPr>
            <a:r>
              <a:rPr lang="et"/>
              <a:t>Sammuli tiigis on kõrgem temperatuur ja rohkem toitaineid, kui järves.. 2. Raudna jões on madalam temperatuur ja rohkem hapnikku kui järves. 3. Setted jäävad kopratammi taha kinni ja allavoolu on läbipaistvam vesi. 4. Kopratammi ees ta jaga on vee omadused erinevad. 5. Hobusekopli tiigi vette satub vihmaveega hobusesõnnikut, mis suurendab lämmastikusisaldust ja tiigis on veeõitseng..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02ed6e77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02ed6e77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Sellel kaardil näete meie vaatluskohti.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02ed6e77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02ed6e77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02ed6e779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02ed6e77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Andmed kogusime 12. augustil 2020. aastal kella 9 ja 13 vahel. Vaatluskohtades defineerisime GLOBE äpis vaatluskoha, mõõtsime vee temperatuuri, hapnikusisalduse, pH ja elektrijuhtivuse ja läbipaistvuse. Võtsime pudeliga kaasa veeproovid ja nitraate, fosf ja alkaliinsust määrasime hiljem samal päeval.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02ed6e779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02ed6e77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Kasutasime nii digitaalseid kui keemilisi mõõtmismeetodeid.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t" sz="3200" b="0">
                <a:solidFill>
                  <a:schemeClr val="accent1"/>
                </a:solidFill>
                <a:latin typeface="Lato"/>
                <a:ea typeface="Lato"/>
                <a:cs typeface="Lato"/>
                <a:sym typeface="Lato"/>
              </a:rPr>
              <a:t>The impact of ecological factors on the quality of water</a:t>
            </a:r>
            <a:r>
              <a:rPr lang="et" sz="1850">
                <a:solidFill>
                  <a:srgbClr val="000000"/>
                </a:solidFill>
                <a:highlight>
                  <a:srgbClr val="FFFFFF"/>
                </a:highlight>
                <a:latin typeface="Arial"/>
                <a:ea typeface="Arial"/>
                <a:cs typeface="Arial"/>
                <a:sym typeface="Arial"/>
              </a:rPr>
              <a:t> </a:t>
            </a:r>
            <a:endParaRPr sz="1850">
              <a:solidFill>
                <a:srgbClr val="000000"/>
              </a:solidFill>
              <a:highlight>
                <a:srgbClr val="FFFFFF"/>
              </a:highlight>
              <a:latin typeface="Arial"/>
              <a:ea typeface="Arial"/>
              <a:cs typeface="Arial"/>
              <a:sym typeface="Arial"/>
            </a:endParaRPr>
          </a:p>
          <a:p>
            <a:pPr marL="0" lvl="0" indent="0" algn="ctr" rtl="0">
              <a:spcBef>
                <a:spcPts val="0"/>
              </a:spcBef>
              <a:spcAft>
                <a:spcPts val="0"/>
              </a:spcAft>
              <a:buNone/>
            </a:pPr>
            <a:endParaRPr/>
          </a:p>
        </p:txBody>
      </p:sp>
      <p:sp>
        <p:nvSpPr>
          <p:cNvPr id="87" name="Google Shape;87;p13"/>
          <p:cNvSpPr txBox="1">
            <a:spLocks noGrp="1"/>
          </p:cNvSpPr>
          <p:nvPr>
            <p:ph type="subTitle" idx="1"/>
          </p:nvPr>
        </p:nvSpPr>
        <p:spPr>
          <a:xfrm>
            <a:off x="5648950" y="2834125"/>
            <a:ext cx="3183300" cy="164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3200"/>
              <a:t>Team: Jänesed</a:t>
            </a:r>
            <a:endParaRPr sz="3200"/>
          </a:p>
          <a:p>
            <a:pPr marL="0" lvl="0" indent="0" algn="l" rtl="0">
              <a:spcBef>
                <a:spcPts val="0"/>
              </a:spcBef>
              <a:spcAft>
                <a:spcPts val="0"/>
              </a:spcAft>
              <a:buNone/>
            </a:pPr>
            <a:endParaRPr sz="3200"/>
          </a:p>
          <a:p>
            <a:pPr marL="0" lvl="0" indent="0" algn="l" rtl="0">
              <a:spcBef>
                <a:spcPts val="0"/>
              </a:spcBef>
              <a:spcAft>
                <a:spcPts val="0"/>
              </a:spcAft>
              <a:buNone/>
            </a:pPr>
            <a:r>
              <a:rPr lang="et" sz="3200"/>
              <a:t>Sammuli 2020</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Sites 1 and 6</a:t>
            </a:r>
            <a:endParaRPr/>
          </a:p>
        </p:txBody>
      </p:sp>
      <p:sp>
        <p:nvSpPr>
          <p:cNvPr id="144" name="Google Shape;144;p22"/>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45" name="Google Shape;145;p22"/>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6" name="Google Shape;146;p22"/>
          <p:cNvPicPr preferRelativeResize="0"/>
          <p:nvPr/>
        </p:nvPicPr>
        <p:blipFill>
          <a:blip r:embed="rId3">
            <a:alphaModFix/>
          </a:blip>
          <a:stretch>
            <a:fillRect/>
          </a:stretch>
        </p:blipFill>
        <p:spPr>
          <a:xfrm>
            <a:off x="139777" y="1791377"/>
            <a:ext cx="4003603" cy="3002702"/>
          </a:xfrm>
          <a:prstGeom prst="rect">
            <a:avLst/>
          </a:prstGeom>
          <a:noFill/>
          <a:ln>
            <a:noFill/>
          </a:ln>
        </p:spPr>
      </p:pic>
      <p:pic>
        <p:nvPicPr>
          <p:cNvPr id="147" name="Google Shape;147;p22"/>
          <p:cNvPicPr preferRelativeResize="0"/>
          <p:nvPr/>
        </p:nvPicPr>
        <p:blipFill>
          <a:blip r:embed="rId4">
            <a:alphaModFix/>
          </a:blip>
          <a:stretch>
            <a:fillRect/>
          </a:stretch>
        </p:blipFill>
        <p:spPr>
          <a:xfrm>
            <a:off x="4356125" y="1441950"/>
            <a:ext cx="4469495" cy="33521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Results and discussion 1. Sites 1 and 6</a:t>
            </a:r>
            <a:endParaRPr/>
          </a:p>
        </p:txBody>
      </p:sp>
      <p:sp>
        <p:nvSpPr>
          <p:cNvPr id="153" name="Google Shape;153;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4" name="Google Shape;154;p23"/>
          <p:cNvPicPr preferRelativeResize="0"/>
          <p:nvPr/>
        </p:nvPicPr>
        <p:blipFill>
          <a:blip r:embed="rId3">
            <a:alphaModFix/>
          </a:blip>
          <a:stretch>
            <a:fillRect/>
          </a:stretch>
        </p:blipFill>
        <p:spPr>
          <a:xfrm>
            <a:off x="179600" y="1742025"/>
            <a:ext cx="8784799" cy="1752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4572000" lvl="0" indent="457200" algn="l" rtl="0">
              <a:spcBef>
                <a:spcPts val="0"/>
              </a:spcBef>
              <a:spcAft>
                <a:spcPts val="0"/>
              </a:spcAft>
              <a:buNone/>
            </a:pPr>
            <a:r>
              <a:rPr lang="et"/>
              <a:t>Sites 3 and 6</a:t>
            </a:r>
            <a:endParaRPr/>
          </a:p>
        </p:txBody>
      </p:sp>
      <p:sp>
        <p:nvSpPr>
          <p:cNvPr id="160" name="Google Shape;160;p24"/>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61" name="Google Shape;161;p24"/>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2" name="Google Shape;162;p24"/>
          <p:cNvPicPr preferRelativeResize="0"/>
          <p:nvPr/>
        </p:nvPicPr>
        <p:blipFill>
          <a:blip r:embed="rId3">
            <a:alphaModFix/>
          </a:blip>
          <a:stretch>
            <a:fillRect/>
          </a:stretch>
        </p:blipFill>
        <p:spPr>
          <a:xfrm>
            <a:off x="613175" y="437150"/>
            <a:ext cx="3482050" cy="4642744"/>
          </a:xfrm>
          <a:prstGeom prst="rect">
            <a:avLst/>
          </a:prstGeom>
          <a:noFill/>
          <a:ln>
            <a:noFill/>
          </a:ln>
        </p:spPr>
      </p:pic>
      <p:pic>
        <p:nvPicPr>
          <p:cNvPr id="163" name="Google Shape;163;p24"/>
          <p:cNvPicPr preferRelativeResize="0"/>
          <p:nvPr/>
        </p:nvPicPr>
        <p:blipFill>
          <a:blip r:embed="rId4">
            <a:alphaModFix/>
          </a:blip>
          <a:stretch>
            <a:fillRect/>
          </a:stretch>
        </p:blipFill>
        <p:spPr>
          <a:xfrm>
            <a:off x="4724174" y="2214168"/>
            <a:ext cx="3905778" cy="29293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Results and discussion 3. Sites 3 and 6</a:t>
            </a:r>
            <a:endParaRPr/>
          </a:p>
        </p:txBody>
      </p:sp>
      <p:sp>
        <p:nvSpPr>
          <p:cNvPr id="169" name="Google Shape;169;p2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0" name="Google Shape;170;p25"/>
          <p:cNvPicPr preferRelativeResize="0"/>
          <p:nvPr/>
        </p:nvPicPr>
        <p:blipFill>
          <a:blip r:embed="rId3">
            <a:alphaModFix/>
          </a:blip>
          <a:stretch>
            <a:fillRect/>
          </a:stretch>
        </p:blipFill>
        <p:spPr>
          <a:xfrm>
            <a:off x="114450" y="1853850"/>
            <a:ext cx="8856199" cy="190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27800" y="134660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                                                                  Sites 4 and 5</a:t>
            </a:r>
            <a:endParaRPr/>
          </a:p>
        </p:txBody>
      </p:sp>
      <p:sp>
        <p:nvSpPr>
          <p:cNvPr id="176" name="Google Shape;176;p26"/>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77" name="Google Shape;177;p26"/>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8" name="Google Shape;178;p26"/>
          <p:cNvPicPr preferRelativeResize="0"/>
          <p:nvPr/>
        </p:nvPicPr>
        <p:blipFill>
          <a:blip r:embed="rId3">
            <a:alphaModFix/>
          </a:blip>
          <a:stretch>
            <a:fillRect/>
          </a:stretch>
        </p:blipFill>
        <p:spPr>
          <a:xfrm>
            <a:off x="153750" y="1098175"/>
            <a:ext cx="5115548" cy="3836652"/>
          </a:xfrm>
          <a:prstGeom prst="rect">
            <a:avLst/>
          </a:prstGeom>
          <a:noFill/>
          <a:ln>
            <a:noFill/>
          </a:ln>
        </p:spPr>
      </p:pic>
      <p:pic>
        <p:nvPicPr>
          <p:cNvPr id="179" name="Google Shape;179;p26"/>
          <p:cNvPicPr preferRelativeResize="0"/>
          <p:nvPr/>
        </p:nvPicPr>
        <p:blipFill>
          <a:blip r:embed="rId4">
            <a:alphaModFix/>
          </a:blip>
          <a:stretch>
            <a:fillRect/>
          </a:stretch>
        </p:blipFill>
        <p:spPr>
          <a:xfrm>
            <a:off x="5349850" y="2078875"/>
            <a:ext cx="3634698" cy="2726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Results and discussion 4. Site 4 and 5</a:t>
            </a:r>
            <a:endParaRPr/>
          </a:p>
        </p:txBody>
      </p:sp>
      <p:sp>
        <p:nvSpPr>
          <p:cNvPr id="185" name="Google Shape;185;p2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6" name="Google Shape;186;p27"/>
          <p:cNvPicPr preferRelativeResize="0"/>
          <p:nvPr/>
        </p:nvPicPr>
        <p:blipFill>
          <a:blip r:embed="rId3">
            <a:alphaModFix/>
          </a:blip>
          <a:stretch>
            <a:fillRect/>
          </a:stretch>
        </p:blipFill>
        <p:spPr>
          <a:xfrm>
            <a:off x="72525" y="1853850"/>
            <a:ext cx="8878501" cy="1933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Site 2</a:t>
            </a:r>
            <a:endParaRPr/>
          </a:p>
        </p:txBody>
      </p:sp>
      <p:sp>
        <p:nvSpPr>
          <p:cNvPr id="192" name="Google Shape;192;p2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3" name="Google Shape;193;p28"/>
          <p:cNvPicPr preferRelativeResize="0"/>
          <p:nvPr/>
        </p:nvPicPr>
        <p:blipFill>
          <a:blip r:embed="rId3">
            <a:alphaModFix/>
          </a:blip>
          <a:stretch>
            <a:fillRect/>
          </a:stretch>
        </p:blipFill>
        <p:spPr>
          <a:xfrm>
            <a:off x="2096124" y="759899"/>
            <a:ext cx="6236773" cy="41578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Site 2</a:t>
            </a:r>
            <a:endParaRPr/>
          </a:p>
        </p:txBody>
      </p:sp>
      <p:sp>
        <p:nvSpPr>
          <p:cNvPr id="199" name="Google Shape;199;p2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0" name="Google Shape;200;p29"/>
          <p:cNvPicPr preferRelativeResize="0"/>
          <p:nvPr/>
        </p:nvPicPr>
        <p:blipFill>
          <a:blip r:embed="rId3">
            <a:alphaModFix/>
          </a:blip>
          <a:stretch>
            <a:fillRect/>
          </a:stretch>
        </p:blipFill>
        <p:spPr>
          <a:xfrm>
            <a:off x="111825" y="1853850"/>
            <a:ext cx="8931225" cy="1598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xfrm>
            <a:off x="727650" y="604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Conclusions</a:t>
            </a:r>
            <a:endParaRPr/>
          </a:p>
        </p:txBody>
      </p:sp>
      <p:sp>
        <p:nvSpPr>
          <p:cNvPr id="206" name="Google Shape;206;p30"/>
          <p:cNvSpPr txBox="1">
            <a:spLocks noGrp="1"/>
          </p:cNvSpPr>
          <p:nvPr>
            <p:ph type="body" idx="1"/>
          </p:nvPr>
        </p:nvSpPr>
        <p:spPr>
          <a:xfrm>
            <a:off x="729450" y="1389775"/>
            <a:ext cx="7688700" cy="295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2400" dirty="0">
                <a:solidFill>
                  <a:srgbClr val="000000"/>
                </a:solidFill>
              </a:rPr>
              <a:t>We studied five water bodies and tried to understand how different ecological factors influence water properties.</a:t>
            </a:r>
            <a:endParaRPr sz="2400" dirty="0">
              <a:solidFill>
                <a:srgbClr val="000000"/>
              </a:solidFill>
            </a:endParaRPr>
          </a:p>
          <a:p>
            <a:pPr marL="0" lvl="0" indent="0" algn="l" rtl="0">
              <a:spcBef>
                <a:spcPts val="1600"/>
              </a:spcBef>
              <a:spcAft>
                <a:spcPts val="0"/>
              </a:spcAft>
              <a:buNone/>
            </a:pPr>
            <a:r>
              <a:rPr lang="et" sz="2400" dirty="0">
                <a:solidFill>
                  <a:srgbClr val="000000"/>
                </a:solidFill>
              </a:rPr>
              <a:t>We set up 5 hypotheses two of which were not confirmed.</a:t>
            </a:r>
            <a:endParaRPr sz="2400" dirty="0">
              <a:solidFill>
                <a:srgbClr val="000000"/>
              </a:solidFill>
            </a:endParaRPr>
          </a:p>
          <a:p>
            <a:pPr marL="0" lvl="0" indent="0" algn="l" rtl="0">
              <a:spcBef>
                <a:spcPts val="1600"/>
              </a:spcBef>
              <a:spcAft>
                <a:spcPts val="1600"/>
              </a:spcAft>
              <a:buNone/>
            </a:pPr>
            <a:r>
              <a:rPr lang="et" sz="2400" dirty="0">
                <a:solidFill>
                  <a:srgbClr val="000000"/>
                </a:solidFill>
              </a:rPr>
              <a:t>It is very inspiring because we see that there is a lot to learn. Some results need more time for studying.</a:t>
            </a:r>
            <a:endParaRPr sz="24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729450" y="6562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Conclusions 2</a:t>
            </a:r>
            <a:endParaRPr/>
          </a:p>
        </p:txBody>
      </p:sp>
      <p:sp>
        <p:nvSpPr>
          <p:cNvPr id="212" name="Google Shape;212;p31"/>
          <p:cNvSpPr txBox="1">
            <a:spLocks noGrp="1"/>
          </p:cNvSpPr>
          <p:nvPr>
            <p:ph type="body" idx="1"/>
          </p:nvPr>
        </p:nvSpPr>
        <p:spPr>
          <a:xfrm>
            <a:off x="729450" y="1494400"/>
            <a:ext cx="7688700" cy="30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2400"/>
              <a:t>We got interesting results about which we did not have any hypotheses, e.g  the water temperature in the beaver stream was very low compared to other waters.</a:t>
            </a:r>
            <a:endParaRPr sz="2400"/>
          </a:p>
          <a:p>
            <a:pPr marL="0" lvl="0" indent="0" algn="l" rtl="0">
              <a:spcBef>
                <a:spcPts val="1600"/>
              </a:spcBef>
              <a:spcAft>
                <a:spcPts val="0"/>
              </a:spcAft>
              <a:buNone/>
            </a:pPr>
            <a:r>
              <a:rPr lang="et" sz="2400"/>
              <a:t>We were not able to explain all the results.</a:t>
            </a:r>
            <a:endParaRPr sz="2400"/>
          </a:p>
          <a:p>
            <a:pPr marL="0" lvl="0" indent="0" algn="l" rtl="0">
              <a:spcBef>
                <a:spcPts val="1600"/>
              </a:spcBef>
              <a:spcAft>
                <a:spcPts val="0"/>
              </a:spcAft>
              <a:buNone/>
            </a:pPr>
            <a:r>
              <a:rPr lang="et" sz="2400"/>
              <a:t>The whole group found the learning expedition very interesting and we learned to do scientific research.</a:t>
            </a:r>
            <a:endParaRPr sz="2400"/>
          </a:p>
          <a:p>
            <a:pPr marL="0" lvl="0" indent="0" algn="l" rtl="0">
              <a:spcBef>
                <a:spcPts val="1600"/>
              </a:spcBef>
              <a:spcAft>
                <a:spcPts val="0"/>
              </a:spcAft>
              <a:buNone/>
            </a:pPr>
            <a:endParaRPr sz="2400"/>
          </a:p>
          <a:p>
            <a:pPr marL="0" lvl="0" indent="0" algn="l" rtl="0">
              <a:spcBef>
                <a:spcPts val="1600"/>
              </a:spcBef>
              <a:spcAft>
                <a:spcPts val="1600"/>
              </a:spcAft>
              <a:buNone/>
            </a:pP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Why should we study water bodies?</a:t>
            </a:r>
            <a:endParaRPr/>
          </a:p>
        </p:txBody>
      </p:sp>
      <p:sp>
        <p:nvSpPr>
          <p:cNvPr id="93" name="Google Shape;93;p14"/>
          <p:cNvSpPr txBox="1">
            <a:spLocks noGrp="1"/>
          </p:cNvSpPr>
          <p:nvPr>
            <p:ph type="body" idx="1"/>
          </p:nvPr>
        </p:nvSpPr>
        <p:spPr>
          <a:xfrm>
            <a:off x="727650" y="1853850"/>
            <a:ext cx="7688700" cy="29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2300"/>
              <a:t>All living beings are in close connection with their environment.</a:t>
            </a:r>
            <a:endParaRPr sz="2300"/>
          </a:p>
          <a:p>
            <a:pPr marL="0" lvl="0" indent="0" algn="l" rtl="0">
              <a:spcBef>
                <a:spcPts val="1600"/>
              </a:spcBef>
              <a:spcAft>
                <a:spcPts val="0"/>
              </a:spcAft>
              <a:buNone/>
            </a:pPr>
            <a:r>
              <a:rPr lang="et" sz="2300"/>
              <a:t>There is no life without water and water is the environment for many organisms.</a:t>
            </a:r>
            <a:endParaRPr sz="2300"/>
          </a:p>
          <a:p>
            <a:pPr marL="0" lvl="0" indent="0" algn="l" rtl="0">
              <a:spcBef>
                <a:spcPts val="1600"/>
              </a:spcBef>
              <a:spcAft>
                <a:spcPts val="0"/>
              </a:spcAft>
              <a:buNone/>
            </a:pPr>
            <a:r>
              <a:rPr lang="et" sz="2300"/>
              <a:t>If we care about the environment and other beings we need to learn more about it. </a:t>
            </a:r>
            <a:endParaRPr sz="2300"/>
          </a:p>
          <a:p>
            <a:pPr marL="0" lvl="0" indent="0" algn="l" rtl="0">
              <a:spcBef>
                <a:spcPts val="1600"/>
              </a:spcBef>
              <a:spcAft>
                <a:spcPts val="0"/>
              </a:spcAft>
              <a:buNone/>
            </a:pPr>
            <a:endParaRPr sz="2300"/>
          </a:p>
          <a:p>
            <a:pPr marL="0" lvl="0" indent="0" algn="l" rtl="0">
              <a:spcBef>
                <a:spcPts val="1600"/>
              </a:spcBef>
              <a:spcAft>
                <a:spcPts val="0"/>
              </a:spcAft>
              <a:buNone/>
            </a:pPr>
            <a:endParaRPr sz="2300"/>
          </a:p>
          <a:p>
            <a:pPr marL="0" lvl="0" indent="0" algn="l" rtl="0">
              <a:spcBef>
                <a:spcPts val="1600"/>
              </a:spcBef>
              <a:spcAft>
                <a:spcPts val="1600"/>
              </a:spcAft>
              <a:buNone/>
            </a:pPr>
            <a:r>
              <a:rPr lang="et" sz="2300"/>
              <a:t> </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Students</a:t>
            </a:r>
            <a:endParaRPr/>
          </a:p>
          <a:p>
            <a:pPr marL="0" lvl="0" indent="0" algn="l" rtl="0">
              <a:spcBef>
                <a:spcPts val="0"/>
              </a:spcBef>
              <a:spcAft>
                <a:spcPts val="0"/>
              </a:spcAft>
              <a:buNone/>
            </a:pPr>
            <a:r>
              <a:rPr lang="et"/>
              <a:t>at work</a:t>
            </a:r>
            <a:endParaRPr/>
          </a:p>
        </p:txBody>
      </p:sp>
      <p:sp>
        <p:nvSpPr>
          <p:cNvPr id="218" name="Google Shape;218;p3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9" name="Google Shape;219;p32"/>
          <p:cNvPicPr preferRelativeResize="0"/>
          <p:nvPr/>
        </p:nvPicPr>
        <p:blipFill>
          <a:blip r:embed="rId3">
            <a:alphaModFix/>
          </a:blip>
          <a:stretch>
            <a:fillRect/>
          </a:stretch>
        </p:blipFill>
        <p:spPr>
          <a:xfrm>
            <a:off x="3327200" y="201350"/>
            <a:ext cx="5699879" cy="3799952"/>
          </a:xfrm>
          <a:prstGeom prst="rect">
            <a:avLst/>
          </a:prstGeom>
          <a:noFill/>
          <a:ln>
            <a:noFill/>
          </a:ln>
        </p:spPr>
      </p:pic>
      <p:pic>
        <p:nvPicPr>
          <p:cNvPr id="220" name="Google Shape;220;p32"/>
          <p:cNvPicPr preferRelativeResize="0"/>
          <p:nvPr/>
        </p:nvPicPr>
        <p:blipFill>
          <a:blip r:embed="rId4">
            <a:alphaModFix/>
          </a:blip>
          <a:stretch>
            <a:fillRect/>
          </a:stretch>
        </p:blipFill>
        <p:spPr>
          <a:xfrm>
            <a:off x="308250" y="2221400"/>
            <a:ext cx="4138579" cy="27590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Our group photo</a:t>
            </a:r>
            <a:endParaRPr/>
          </a:p>
        </p:txBody>
      </p:sp>
      <p:sp>
        <p:nvSpPr>
          <p:cNvPr id="226" name="Google Shape;226;p3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7" name="Google Shape;227;p33"/>
          <p:cNvPicPr preferRelativeResize="0"/>
          <p:nvPr/>
        </p:nvPicPr>
        <p:blipFill>
          <a:blip r:embed="rId3">
            <a:alphaModFix/>
          </a:blip>
          <a:stretch>
            <a:fillRect/>
          </a:stretch>
        </p:blipFill>
        <p:spPr>
          <a:xfrm>
            <a:off x="714375" y="0"/>
            <a:ext cx="7715245" cy="51434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Authors</a:t>
            </a:r>
            <a:endParaRPr/>
          </a:p>
        </p:txBody>
      </p:sp>
      <p:sp>
        <p:nvSpPr>
          <p:cNvPr id="233" name="Google Shape;233;p3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1800"/>
              <a:t>Jekaterina Moisejeva			Reio Paring</a:t>
            </a:r>
            <a:endParaRPr sz="1800"/>
          </a:p>
          <a:p>
            <a:pPr marL="0" lvl="0" indent="0" algn="l" rtl="0">
              <a:spcBef>
                <a:spcPts val="1600"/>
              </a:spcBef>
              <a:spcAft>
                <a:spcPts val="0"/>
              </a:spcAft>
              <a:buNone/>
            </a:pPr>
            <a:r>
              <a:rPr lang="et" sz="1800"/>
              <a:t>Pavel Smirnov				Evelin Randva		</a:t>
            </a:r>
            <a:endParaRPr sz="1800"/>
          </a:p>
          <a:p>
            <a:pPr marL="0" lvl="0" indent="0" algn="l" rtl="0">
              <a:spcBef>
                <a:spcPts val="1600"/>
              </a:spcBef>
              <a:spcAft>
                <a:spcPts val="0"/>
              </a:spcAft>
              <a:buNone/>
            </a:pPr>
            <a:r>
              <a:rPr lang="et" sz="1800"/>
              <a:t>Aiki Jõgeva					Taaniel Pedastsaar</a:t>
            </a:r>
            <a:endParaRPr sz="1800"/>
          </a:p>
          <a:p>
            <a:pPr marL="0" lvl="0" indent="0" algn="l" rtl="0">
              <a:spcBef>
                <a:spcPts val="1600"/>
              </a:spcBef>
              <a:spcAft>
                <a:spcPts val="1600"/>
              </a:spcAft>
              <a:buNone/>
            </a:pPr>
            <a:r>
              <a:rPr lang="et" sz="1800"/>
              <a:t>Sandro Kinsigo				Kaidi Piirisild</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0" name="Google Shape;100;p15"/>
          <p:cNvPicPr preferRelativeResize="0"/>
          <p:nvPr/>
        </p:nvPicPr>
        <p:blipFill>
          <a:blip r:embed="rId3">
            <a:alphaModFix/>
          </a:blip>
          <a:stretch>
            <a:fillRect/>
          </a:stretch>
        </p:blipFill>
        <p:spPr>
          <a:xfrm>
            <a:off x="714375" y="0"/>
            <a:ext cx="7715245" cy="51434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Research question</a:t>
            </a:r>
            <a:endParaRPr/>
          </a:p>
        </p:txBody>
      </p:sp>
      <p:sp>
        <p:nvSpPr>
          <p:cNvPr id="106" name="Google Shape;106;p16"/>
          <p:cNvSpPr txBox="1">
            <a:spLocks noGrp="1"/>
          </p:cNvSpPr>
          <p:nvPr>
            <p:ph type="body" idx="1"/>
          </p:nvPr>
        </p:nvSpPr>
        <p:spPr>
          <a:xfrm>
            <a:off x="608425" y="2365525"/>
            <a:ext cx="8111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t" sz="2600"/>
              <a:t>How do ecological factors influence water properties?</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729450" y="6092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Hypotheses</a:t>
            </a:r>
            <a:endParaRPr/>
          </a:p>
        </p:txBody>
      </p:sp>
      <p:sp>
        <p:nvSpPr>
          <p:cNvPr id="112" name="Google Shape;112;p17"/>
          <p:cNvSpPr txBox="1">
            <a:spLocks noGrp="1"/>
          </p:cNvSpPr>
          <p:nvPr>
            <p:ph type="body" idx="1"/>
          </p:nvPr>
        </p:nvSpPr>
        <p:spPr>
          <a:xfrm>
            <a:off x="729450" y="1273775"/>
            <a:ext cx="7688700" cy="35958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AutoNum type="arabicPeriod"/>
            </a:pPr>
            <a:r>
              <a:rPr lang="et" sz="1900"/>
              <a:t>In Sammuli pond temperature is higher and there are more nutrients compared to Viljandi lake.</a:t>
            </a:r>
            <a:endParaRPr sz="1900"/>
          </a:p>
          <a:p>
            <a:pPr marL="457200" lvl="0" indent="-349250" algn="l" rtl="0">
              <a:spcBef>
                <a:spcPts val="0"/>
              </a:spcBef>
              <a:spcAft>
                <a:spcPts val="0"/>
              </a:spcAft>
              <a:buSzPts val="1900"/>
              <a:buAutoNum type="arabicPeriod"/>
            </a:pPr>
            <a:r>
              <a:rPr lang="et" sz="1900"/>
              <a:t>In Raudna river temperature is higher and there is more dissolved oxygen compared to lake.</a:t>
            </a:r>
            <a:endParaRPr sz="1900"/>
          </a:p>
          <a:p>
            <a:pPr marL="457200" lvl="0" indent="-349250" algn="l" rtl="0">
              <a:spcBef>
                <a:spcPts val="0"/>
              </a:spcBef>
              <a:spcAft>
                <a:spcPts val="0"/>
              </a:spcAft>
              <a:buSzPts val="1900"/>
              <a:buAutoNum type="arabicPeriod"/>
            </a:pPr>
            <a:r>
              <a:rPr lang="et" sz="1900"/>
              <a:t>Sediments settle out in front of the beaver dam, so the water downstream is more transparent.</a:t>
            </a:r>
            <a:endParaRPr sz="1900"/>
          </a:p>
          <a:p>
            <a:pPr marL="457200" lvl="0" indent="-349250" algn="l" rtl="0">
              <a:spcBef>
                <a:spcPts val="0"/>
              </a:spcBef>
              <a:spcAft>
                <a:spcPts val="0"/>
              </a:spcAft>
              <a:buSzPts val="1900"/>
              <a:buAutoNum type="arabicPeriod"/>
            </a:pPr>
            <a:r>
              <a:rPr lang="et" sz="1900"/>
              <a:t>The water in front of the beaver dam and behind it have  different properties.</a:t>
            </a:r>
            <a:endParaRPr sz="1900"/>
          </a:p>
          <a:p>
            <a:pPr marL="457200" lvl="0" indent="-349250" algn="l" rtl="0">
              <a:spcBef>
                <a:spcPts val="0"/>
              </a:spcBef>
              <a:spcAft>
                <a:spcPts val="0"/>
              </a:spcAft>
              <a:buSzPts val="1900"/>
              <a:buAutoNum type="arabicPeriod"/>
            </a:pPr>
            <a:r>
              <a:rPr lang="et" sz="1900"/>
              <a:t>The pond located in the middle of the horse pasture is rich in nutrients  due to horse dung.  It increases the amount of nitrates and causes water bloom.</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Sampling sites</a:t>
            </a:r>
            <a:endParaRPr/>
          </a:p>
        </p:txBody>
      </p:sp>
      <p:sp>
        <p:nvSpPr>
          <p:cNvPr id="118" name="Google Shape;118;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9" name="Google Shape;119;p18"/>
          <p:cNvPicPr preferRelativeResize="0"/>
          <p:nvPr/>
        </p:nvPicPr>
        <p:blipFill>
          <a:blip r:embed="rId3">
            <a:alphaModFix/>
          </a:blip>
          <a:stretch>
            <a:fillRect/>
          </a:stretch>
        </p:blipFill>
        <p:spPr>
          <a:xfrm>
            <a:off x="83850" y="291025"/>
            <a:ext cx="9060152" cy="4519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727650" y="9552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Sampling site coordinates</a:t>
            </a:r>
            <a:endParaRPr/>
          </a:p>
        </p:txBody>
      </p:sp>
      <p:sp>
        <p:nvSpPr>
          <p:cNvPr id="125" name="Google Shape;125;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126" name="Google Shape;126;p19"/>
          <p:cNvGraphicFramePr/>
          <p:nvPr/>
        </p:nvGraphicFramePr>
        <p:xfrm>
          <a:off x="152400" y="1553375"/>
          <a:ext cx="3000000" cy="3000000"/>
        </p:xfrm>
        <a:graphic>
          <a:graphicData uri="http://schemas.openxmlformats.org/drawingml/2006/table">
            <a:tbl>
              <a:tblPr>
                <a:noFill/>
                <a:tableStyleId>{689CA5B5-CC0E-4F96-9DFA-20CC9DF28FD8}</a:tableStyleId>
              </a:tblPr>
              <a:tblGrid>
                <a:gridCol w="1324200">
                  <a:extLst>
                    <a:ext uri="{9D8B030D-6E8A-4147-A177-3AD203B41FA5}">
                      <a16:colId xmlns:a16="http://schemas.microsoft.com/office/drawing/2014/main" val="20000"/>
                    </a:ext>
                  </a:extLst>
                </a:gridCol>
                <a:gridCol w="3215950">
                  <a:extLst>
                    <a:ext uri="{9D8B030D-6E8A-4147-A177-3AD203B41FA5}">
                      <a16:colId xmlns:a16="http://schemas.microsoft.com/office/drawing/2014/main" val="20001"/>
                    </a:ext>
                  </a:extLst>
                </a:gridCol>
                <a:gridCol w="3632125">
                  <a:extLst>
                    <a:ext uri="{9D8B030D-6E8A-4147-A177-3AD203B41FA5}">
                      <a16:colId xmlns:a16="http://schemas.microsoft.com/office/drawing/2014/main" val="20002"/>
                    </a:ext>
                  </a:extLst>
                </a:gridCol>
              </a:tblGrid>
              <a:tr h="432025">
                <a:tc>
                  <a:txBody>
                    <a:bodyPr/>
                    <a:lstStyle/>
                    <a:p>
                      <a:pPr marL="0" lvl="0" indent="0" algn="l" rtl="0">
                        <a:spcBef>
                          <a:spcPts val="0"/>
                        </a:spcBef>
                        <a:spcAft>
                          <a:spcPts val="0"/>
                        </a:spcAft>
                        <a:buNone/>
                      </a:pPr>
                      <a:r>
                        <a:rPr lang="et"/>
                        <a:t>                 site</a:t>
                      </a:r>
                      <a:endParaRPr/>
                    </a:p>
                  </a:txBody>
                  <a:tcPr marL="91425" marR="91425" marT="91425" marB="91425"/>
                </a:tc>
                <a:tc>
                  <a:txBody>
                    <a:bodyPr/>
                    <a:lstStyle/>
                    <a:p>
                      <a:pPr marL="0" lvl="0" indent="0" algn="l" rtl="0">
                        <a:spcBef>
                          <a:spcPts val="0"/>
                        </a:spcBef>
                        <a:spcAft>
                          <a:spcPts val="0"/>
                        </a:spcAft>
                        <a:buNone/>
                      </a:pPr>
                      <a:r>
                        <a:rPr lang="et"/>
                        <a:t>latitude </a:t>
                      </a:r>
                      <a:endParaRPr/>
                    </a:p>
                  </a:txBody>
                  <a:tcPr marL="91425" marR="91425" marT="91425" marB="91425"/>
                </a:tc>
                <a:tc>
                  <a:txBody>
                    <a:bodyPr/>
                    <a:lstStyle/>
                    <a:p>
                      <a:pPr marL="0" lvl="0" indent="0" algn="l" rtl="0">
                        <a:spcBef>
                          <a:spcPts val="0"/>
                        </a:spcBef>
                        <a:spcAft>
                          <a:spcPts val="0"/>
                        </a:spcAft>
                        <a:buNone/>
                      </a:pPr>
                      <a:r>
                        <a:rPr lang="et"/>
                        <a:t>longitude</a:t>
                      </a:r>
                      <a:endParaRPr/>
                    </a:p>
                  </a:txBody>
                  <a:tcPr marL="91425" marR="91425" marT="91425" marB="91425"/>
                </a:tc>
                <a:extLst>
                  <a:ext uri="{0D108BD9-81ED-4DB2-BD59-A6C34878D82A}">
                    <a16:rowId xmlns:a16="http://schemas.microsoft.com/office/drawing/2014/main" val="10000"/>
                  </a:ext>
                </a:extLst>
              </a:tr>
              <a:tr h="473975">
                <a:tc>
                  <a:txBody>
                    <a:bodyPr/>
                    <a:lstStyle/>
                    <a:p>
                      <a:pPr marL="0" lvl="0" indent="0" algn="r" rtl="0">
                        <a:lnSpc>
                          <a:spcPct val="115000"/>
                        </a:lnSpc>
                        <a:spcBef>
                          <a:spcPts val="0"/>
                        </a:spcBef>
                        <a:spcAft>
                          <a:spcPts val="0"/>
                        </a:spcAft>
                        <a:buNone/>
                      </a:pPr>
                      <a:r>
                        <a:rPr lang="et"/>
                        <a:t>1</a:t>
                      </a:r>
                      <a:endParaRPr/>
                    </a:p>
                  </a:txBody>
                  <a:tcPr marL="91425" marR="91425" marT="91425" marB="91425"/>
                </a:tc>
                <a:tc>
                  <a:txBody>
                    <a:bodyPr/>
                    <a:lstStyle/>
                    <a:p>
                      <a:pPr marL="0" lvl="0" indent="0" algn="l" rtl="0">
                        <a:spcBef>
                          <a:spcPts val="0"/>
                        </a:spcBef>
                        <a:spcAft>
                          <a:spcPts val="0"/>
                        </a:spcAft>
                        <a:buNone/>
                      </a:pPr>
                      <a:r>
                        <a:rPr lang="et"/>
                        <a:t>58.338087N</a:t>
                      </a:r>
                      <a:endParaRPr/>
                    </a:p>
                  </a:txBody>
                  <a:tcPr marL="91425" marR="91425" marT="91425" marB="91425"/>
                </a:tc>
                <a:tc>
                  <a:txBody>
                    <a:bodyPr/>
                    <a:lstStyle/>
                    <a:p>
                      <a:pPr marL="0" lvl="0" indent="0" algn="l" rtl="0">
                        <a:spcBef>
                          <a:spcPts val="0"/>
                        </a:spcBef>
                        <a:spcAft>
                          <a:spcPts val="0"/>
                        </a:spcAft>
                        <a:buNone/>
                      </a:pPr>
                      <a:r>
                        <a:rPr lang="et"/>
                        <a:t>25.58864E</a:t>
                      </a:r>
                      <a:endParaRPr/>
                    </a:p>
                  </a:txBody>
                  <a:tcPr marL="91425" marR="91425" marT="91425" marB="91425"/>
                </a:tc>
                <a:extLst>
                  <a:ext uri="{0D108BD9-81ED-4DB2-BD59-A6C34878D82A}">
                    <a16:rowId xmlns:a16="http://schemas.microsoft.com/office/drawing/2014/main" val="10001"/>
                  </a:ext>
                </a:extLst>
              </a:tr>
              <a:tr h="473975">
                <a:tc>
                  <a:txBody>
                    <a:bodyPr/>
                    <a:lstStyle/>
                    <a:p>
                      <a:pPr marL="0" lvl="0" indent="0" algn="r" rtl="0">
                        <a:lnSpc>
                          <a:spcPct val="115000"/>
                        </a:lnSpc>
                        <a:spcBef>
                          <a:spcPts val="0"/>
                        </a:spcBef>
                        <a:spcAft>
                          <a:spcPts val="0"/>
                        </a:spcAft>
                        <a:buNone/>
                      </a:pPr>
                      <a:r>
                        <a:rPr lang="et"/>
                        <a:t>2</a:t>
                      </a:r>
                      <a:endParaRPr/>
                    </a:p>
                  </a:txBody>
                  <a:tcPr marL="91425" marR="91425" marT="91425" marB="91425"/>
                </a:tc>
                <a:tc>
                  <a:txBody>
                    <a:bodyPr/>
                    <a:lstStyle/>
                    <a:p>
                      <a:pPr marL="0" lvl="0" indent="0" algn="l" rtl="0">
                        <a:spcBef>
                          <a:spcPts val="0"/>
                        </a:spcBef>
                        <a:spcAft>
                          <a:spcPts val="0"/>
                        </a:spcAft>
                        <a:buNone/>
                      </a:pPr>
                      <a:r>
                        <a:rPr lang="et"/>
                        <a:t>58.20108N</a:t>
                      </a:r>
                      <a:endParaRPr/>
                    </a:p>
                  </a:txBody>
                  <a:tcPr marL="91425" marR="91425" marT="91425" marB="91425"/>
                </a:tc>
                <a:tc>
                  <a:txBody>
                    <a:bodyPr/>
                    <a:lstStyle/>
                    <a:p>
                      <a:pPr marL="0" lvl="0" indent="0" algn="l" rtl="0">
                        <a:spcBef>
                          <a:spcPts val="0"/>
                        </a:spcBef>
                        <a:spcAft>
                          <a:spcPts val="0"/>
                        </a:spcAft>
                        <a:buNone/>
                      </a:pPr>
                      <a:r>
                        <a:rPr lang="et"/>
                        <a:t>25.35261E</a:t>
                      </a:r>
                      <a:endParaRPr/>
                    </a:p>
                  </a:txBody>
                  <a:tcPr marL="91425" marR="91425" marT="91425" marB="91425"/>
                </a:tc>
                <a:extLst>
                  <a:ext uri="{0D108BD9-81ED-4DB2-BD59-A6C34878D82A}">
                    <a16:rowId xmlns:a16="http://schemas.microsoft.com/office/drawing/2014/main" val="10002"/>
                  </a:ext>
                </a:extLst>
              </a:tr>
              <a:tr h="473975">
                <a:tc>
                  <a:txBody>
                    <a:bodyPr/>
                    <a:lstStyle/>
                    <a:p>
                      <a:pPr marL="0" lvl="0" indent="0" algn="r" rtl="0">
                        <a:lnSpc>
                          <a:spcPct val="115000"/>
                        </a:lnSpc>
                        <a:spcBef>
                          <a:spcPts val="0"/>
                        </a:spcBef>
                        <a:spcAft>
                          <a:spcPts val="0"/>
                        </a:spcAft>
                        <a:buNone/>
                      </a:pPr>
                      <a:r>
                        <a:rPr lang="et"/>
                        <a:t>3</a:t>
                      </a:r>
                      <a:endParaRPr/>
                    </a:p>
                  </a:txBody>
                  <a:tcPr marL="91425" marR="91425" marT="91425" marB="91425"/>
                </a:tc>
                <a:tc>
                  <a:txBody>
                    <a:bodyPr/>
                    <a:lstStyle/>
                    <a:p>
                      <a:pPr marL="0" lvl="0" indent="0" algn="l" rtl="0">
                        <a:spcBef>
                          <a:spcPts val="0"/>
                        </a:spcBef>
                        <a:spcAft>
                          <a:spcPts val="0"/>
                        </a:spcAft>
                        <a:buNone/>
                      </a:pPr>
                      <a:r>
                        <a:rPr lang="et"/>
                        <a:t>58.331776N</a:t>
                      </a:r>
                      <a:endParaRPr/>
                    </a:p>
                  </a:txBody>
                  <a:tcPr marL="91425" marR="91425" marT="91425" marB="91425"/>
                </a:tc>
                <a:tc>
                  <a:txBody>
                    <a:bodyPr/>
                    <a:lstStyle/>
                    <a:p>
                      <a:pPr marL="0" lvl="0" indent="0" algn="l" rtl="0">
                        <a:spcBef>
                          <a:spcPts val="0"/>
                        </a:spcBef>
                        <a:spcAft>
                          <a:spcPts val="0"/>
                        </a:spcAft>
                        <a:buNone/>
                      </a:pPr>
                      <a:r>
                        <a:rPr lang="et"/>
                        <a:t>25.575160E</a:t>
                      </a:r>
                      <a:endParaRPr/>
                    </a:p>
                  </a:txBody>
                  <a:tcPr marL="91425" marR="91425" marT="91425" marB="91425"/>
                </a:tc>
                <a:extLst>
                  <a:ext uri="{0D108BD9-81ED-4DB2-BD59-A6C34878D82A}">
                    <a16:rowId xmlns:a16="http://schemas.microsoft.com/office/drawing/2014/main" val="10003"/>
                  </a:ext>
                </a:extLst>
              </a:tr>
              <a:tr h="473975">
                <a:tc>
                  <a:txBody>
                    <a:bodyPr/>
                    <a:lstStyle/>
                    <a:p>
                      <a:pPr marL="0" lvl="0" indent="0" algn="r" rtl="0">
                        <a:lnSpc>
                          <a:spcPct val="115000"/>
                        </a:lnSpc>
                        <a:spcBef>
                          <a:spcPts val="0"/>
                        </a:spcBef>
                        <a:spcAft>
                          <a:spcPts val="0"/>
                        </a:spcAft>
                        <a:buNone/>
                      </a:pPr>
                      <a:r>
                        <a:rPr lang="et"/>
                        <a:t>4</a:t>
                      </a:r>
                      <a:endParaRPr/>
                    </a:p>
                  </a:txBody>
                  <a:tcPr marL="91425" marR="91425" marT="91425" marB="91425"/>
                </a:tc>
                <a:tc>
                  <a:txBody>
                    <a:bodyPr/>
                    <a:lstStyle/>
                    <a:p>
                      <a:pPr marL="0" lvl="0" indent="0" algn="l" rtl="0">
                        <a:spcBef>
                          <a:spcPts val="0"/>
                        </a:spcBef>
                        <a:spcAft>
                          <a:spcPts val="0"/>
                        </a:spcAft>
                        <a:buNone/>
                      </a:pPr>
                      <a:r>
                        <a:rPr lang="et"/>
                        <a:t>58.19476N</a:t>
                      </a:r>
                      <a:endParaRPr/>
                    </a:p>
                  </a:txBody>
                  <a:tcPr marL="91425" marR="91425" marT="91425" marB="91425"/>
                </a:tc>
                <a:tc>
                  <a:txBody>
                    <a:bodyPr/>
                    <a:lstStyle/>
                    <a:p>
                      <a:pPr marL="0" lvl="0" indent="0" algn="l" rtl="0">
                        <a:spcBef>
                          <a:spcPts val="0"/>
                        </a:spcBef>
                        <a:spcAft>
                          <a:spcPts val="0"/>
                        </a:spcAft>
                        <a:buNone/>
                      </a:pPr>
                      <a:r>
                        <a:rPr lang="et"/>
                        <a:t>25.35261E</a:t>
                      </a:r>
                      <a:endParaRPr/>
                    </a:p>
                  </a:txBody>
                  <a:tcPr marL="91425" marR="91425" marT="91425" marB="91425"/>
                </a:tc>
                <a:extLst>
                  <a:ext uri="{0D108BD9-81ED-4DB2-BD59-A6C34878D82A}">
                    <a16:rowId xmlns:a16="http://schemas.microsoft.com/office/drawing/2014/main" val="10004"/>
                  </a:ext>
                </a:extLst>
              </a:tr>
              <a:tr h="473975">
                <a:tc>
                  <a:txBody>
                    <a:bodyPr/>
                    <a:lstStyle/>
                    <a:p>
                      <a:pPr marL="0" lvl="0" indent="0" algn="r" rtl="0">
                        <a:lnSpc>
                          <a:spcPct val="115000"/>
                        </a:lnSpc>
                        <a:spcBef>
                          <a:spcPts val="0"/>
                        </a:spcBef>
                        <a:spcAft>
                          <a:spcPts val="0"/>
                        </a:spcAft>
                        <a:buNone/>
                      </a:pPr>
                      <a:r>
                        <a:rPr lang="et"/>
                        <a:t>5</a:t>
                      </a:r>
                      <a:endParaRPr/>
                    </a:p>
                  </a:txBody>
                  <a:tcPr marL="91425" marR="91425" marT="91425" marB="91425"/>
                </a:tc>
                <a:tc>
                  <a:txBody>
                    <a:bodyPr/>
                    <a:lstStyle/>
                    <a:p>
                      <a:pPr marL="0" lvl="0" indent="0" algn="l" rtl="0">
                        <a:spcBef>
                          <a:spcPts val="0"/>
                        </a:spcBef>
                        <a:spcAft>
                          <a:spcPts val="0"/>
                        </a:spcAft>
                        <a:buNone/>
                      </a:pPr>
                      <a:r>
                        <a:rPr lang="et"/>
                        <a:t>58.19476N</a:t>
                      </a:r>
                      <a:endParaRPr/>
                    </a:p>
                  </a:txBody>
                  <a:tcPr marL="91425" marR="91425" marT="91425" marB="91425"/>
                </a:tc>
                <a:tc>
                  <a:txBody>
                    <a:bodyPr/>
                    <a:lstStyle/>
                    <a:p>
                      <a:pPr marL="0" lvl="0" indent="0" algn="l" rtl="0">
                        <a:spcBef>
                          <a:spcPts val="0"/>
                        </a:spcBef>
                        <a:spcAft>
                          <a:spcPts val="0"/>
                        </a:spcAft>
                        <a:buNone/>
                      </a:pPr>
                      <a:r>
                        <a:rPr lang="et"/>
                        <a:t>25.34544E</a:t>
                      </a:r>
                      <a:endParaRPr/>
                    </a:p>
                  </a:txBody>
                  <a:tcPr marL="91425" marR="91425" marT="91425" marB="91425"/>
                </a:tc>
                <a:extLst>
                  <a:ext uri="{0D108BD9-81ED-4DB2-BD59-A6C34878D82A}">
                    <a16:rowId xmlns:a16="http://schemas.microsoft.com/office/drawing/2014/main" val="10005"/>
                  </a:ext>
                </a:extLst>
              </a:tr>
              <a:tr h="473975">
                <a:tc>
                  <a:txBody>
                    <a:bodyPr/>
                    <a:lstStyle/>
                    <a:p>
                      <a:pPr marL="0" lvl="0" indent="0" algn="r" rtl="0">
                        <a:lnSpc>
                          <a:spcPct val="115000"/>
                        </a:lnSpc>
                        <a:spcBef>
                          <a:spcPts val="0"/>
                        </a:spcBef>
                        <a:spcAft>
                          <a:spcPts val="0"/>
                        </a:spcAft>
                        <a:buNone/>
                      </a:pPr>
                      <a:r>
                        <a:rPr lang="et"/>
                        <a:t>6</a:t>
                      </a:r>
                      <a:endParaRPr/>
                    </a:p>
                  </a:txBody>
                  <a:tcPr marL="91425" marR="91425" marT="91425" marB="91425"/>
                </a:tc>
                <a:tc>
                  <a:txBody>
                    <a:bodyPr/>
                    <a:lstStyle/>
                    <a:p>
                      <a:pPr marL="0" lvl="0" indent="0" algn="l" rtl="0">
                        <a:spcBef>
                          <a:spcPts val="0"/>
                        </a:spcBef>
                        <a:spcAft>
                          <a:spcPts val="0"/>
                        </a:spcAft>
                        <a:buNone/>
                      </a:pPr>
                      <a:r>
                        <a:rPr lang="et"/>
                        <a:t>58.340023N</a:t>
                      </a:r>
                      <a:endParaRPr/>
                    </a:p>
                  </a:txBody>
                  <a:tcPr marL="91425" marR="91425" marT="91425" marB="91425"/>
                </a:tc>
                <a:tc>
                  <a:txBody>
                    <a:bodyPr/>
                    <a:lstStyle/>
                    <a:p>
                      <a:pPr marL="0" lvl="0" indent="0" algn="l" rtl="0">
                        <a:spcBef>
                          <a:spcPts val="0"/>
                        </a:spcBef>
                        <a:spcAft>
                          <a:spcPts val="0"/>
                        </a:spcAft>
                        <a:buNone/>
                      </a:pPr>
                      <a:r>
                        <a:rPr lang="et"/>
                        <a:t>25.34545E</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Methodology</a:t>
            </a:r>
            <a:endParaRPr/>
          </a:p>
        </p:txBody>
      </p:sp>
      <p:sp>
        <p:nvSpPr>
          <p:cNvPr id="132" name="Google Shape;132;p20"/>
          <p:cNvSpPr txBox="1">
            <a:spLocks noGrp="1"/>
          </p:cNvSpPr>
          <p:nvPr>
            <p:ph type="body" idx="1"/>
          </p:nvPr>
        </p:nvSpPr>
        <p:spPr>
          <a:xfrm>
            <a:off x="727650" y="185385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t" sz="2300"/>
              <a:t>We collected data on 12th of August 2020 from 9 to 13.  We chose 5 water bodies and 6 sites. At sampling sites we defined the site using the GLOBE Data app. We measured temperature, dissolved oxygen, pH, conductivity and transparency. Also we took back some water in bottles for later research such as  alkalinity and the amount of nitrates and phosphates.</a:t>
            </a:r>
            <a:endParaRPr sz="2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a:t>Methodology 2. Equipment used</a:t>
            </a:r>
            <a:endParaRPr/>
          </a:p>
        </p:txBody>
      </p:sp>
      <p:sp>
        <p:nvSpPr>
          <p:cNvPr id="138" name="Google Shape;138;p21"/>
          <p:cNvSpPr txBox="1">
            <a:spLocks noGrp="1"/>
          </p:cNvSpPr>
          <p:nvPr>
            <p:ph type="body" idx="1"/>
          </p:nvPr>
        </p:nvSpPr>
        <p:spPr>
          <a:xfrm>
            <a:off x="729450" y="2078875"/>
            <a:ext cx="7688700" cy="267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sz="2200"/>
              <a:t>Vernier LabQuest 2: Stainless Steel Temperature Probe, pH Sensor, Optical DO Probe, Conductivity Probe</a:t>
            </a:r>
            <a:endParaRPr sz="2200"/>
          </a:p>
          <a:p>
            <a:pPr marL="0" lvl="0" indent="0" algn="l" rtl="0">
              <a:spcBef>
                <a:spcPts val="1600"/>
              </a:spcBef>
              <a:spcAft>
                <a:spcPts val="0"/>
              </a:spcAft>
              <a:buNone/>
            </a:pPr>
            <a:r>
              <a:rPr lang="et" sz="2200"/>
              <a:t>Macherey-Nagel: Visocolor ECO Nitrat, Visocolor ECO Phosphat, Visocolor HE Alkalinität AL 7</a:t>
            </a:r>
            <a:endParaRPr sz="2200"/>
          </a:p>
          <a:p>
            <a:pPr marL="0" lvl="0" indent="0" algn="l" rtl="0">
              <a:spcBef>
                <a:spcPts val="1600"/>
              </a:spcBef>
              <a:spcAft>
                <a:spcPts val="1600"/>
              </a:spcAft>
              <a:buNone/>
            </a:pPr>
            <a:r>
              <a:rPr lang="et" sz="2200"/>
              <a:t>Transparency Tube</a:t>
            </a:r>
            <a:endParaRPr sz="2200"/>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1350</Words>
  <Application>Microsoft Macintosh PowerPoint</Application>
  <PresentationFormat>On-screen Show (16:9)</PresentationFormat>
  <Paragraphs>97</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Lato</vt:lpstr>
      <vt:lpstr>Arial</vt:lpstr>
      <vt:lpstr>Raleway</vt:lpstr>
      <vt:lpstr>Streamline</vt:lpstr>
      <vt:lpstr>The impact of ecological factors on the quality of water  </vt:lpstr>
      <vt:lpstr>Why should we study water bodies?</vt:lpstr>
      <vt:lpstr>PowerPoint Presentation</vt:lpstr>
      <vt:lpstr>Research question</vt:lpstr>
      <vt:lpstr>Hypotheses</vt:lpstr>
      <vt:lpstr>Sampling sites</vt:lpstr>
      <vt:lpstr>Sampling site coordinates</vt:lpstr>
      <vt:lpstr>Methodology</vt:lpstr>
      <vt:lpstr>Methodology 2. Equipment used</vt:lpstr>
      <vt:lpstr>Sites 1 and 6</vt:lpstr>
      <vt:lpstr>Results and discussion 1. Sites 1 and 6</vt:lpstr>
      <vt:lpstr>Sites 3 and 6</vt:lpstr>
      <vt:lpstr>Results and discussion 3. Sites 3 and 6</vt:lpstr>
      <vt:lpstr>                                                                  Sites 4 and 5</vt:lpstr>
      <vt:lpstr>Results and discussion 4. Site 4 and 5</vt:lpstr>
      <vt:lpstr>Site 2</vt:lpstr>
      <vt:lpstr>Site 2</vt:lpstr>
      <vt:lpstr>Conclusions</vt:lpstr>
      <vt:lpstr>Conclusions 2</vt:lpstr>
      <vt:lpstr>Students at work</vt:lpstr>
      <vt:lpstr>Our group photo</vt:lpstr>
      <vt:lpstr>Authors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ecological factors on the quality of water  </dc:title>
  <cp:lastModifiedBy>Laura Altin</cp:lastModifiedBy>
  <cp:revision>1</cp:revision>
  <dcterms:modified xsi:type="dcterms:W3CDTF">2021-02-20T09:14:40Z</dcterms:modified>
</cp:coreProperties>
</file>