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E4CFDE4-9F4A-4909-98CD-268D62E2AFA6}"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94853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17033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389115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970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149202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8E4CFDE4-9F4A-4909-98CD-268D62E2AFA6}"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389453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8E4CFDE4-9F4A-4909-98CD-268D62E2AFA6}"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185999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E4CFDE4-9F4A-4909-98CD-268D62E2AFA6}"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149074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E4CFDE4-9F4A-4909-98CD-268D62E2AFA6}"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276819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E4CFDE4-9F4A-4909-98CD-268D62E2AFA6}"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388372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E4CFDE4-9F4A-4909-98CD-268D62E2AFA6}"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427018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261153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E4CFDE4-9F4A-4909-98CD-268D62E2AFA6}"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115672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E4CFDE4-9F4A-4909-98CD-268D62E2AFA6}"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36744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E4CFDE4-9F4A-4909-98CD-268D62E2AFA6}"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372710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279279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4CFDE4-9F4A-4909-98CD-268D62E2AFA6}"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99218-B935-4497-8880-DFAF23BF4F77}" type="slidenum">
              <a:rPr lang="en-US" smtClean="0"/>
              <a:t>‹#›</a:t>
            </a:fld>
            <a:endParaRPr lang="en-US"/>
          </a:p>
        </p:txBody>
      </p:sp>
    </p:spTree>
    <p:extLst>
      <p:ext uri="{BB962C8B-B14F-4D97-AF65-F5344CB8AC3E}">
        <p14:creationId xmlns:p14="http://schemas.microsoft.com/office/powerpoint/2010/main" val="374025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E4CFDE4-9F4A-4909-98CD-268D62E2AFA6}" type="datetimeFigureOut">
              <a:rPr lang="en-US" smtClean="0"/>
              <a:t>3/5/2025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9D99218-B935-4497-8880-DFAF23BF4F77}" type="slidenum">
              <a:rPr lang="en-US" smtClean="0"/>
              <a:t>‹#›</a:t>
            </a:fld>
            <a:endParaRPr lang="en-US"/>
          </a:p>
        </p:txBody>
      </p:sp>
    </p:spTree>
    <p:extLst>
      <p:ext uri="{BB962C8B-B14F-4D97-AF65-F5344CB8AC3E}">
        <p14:creationId xmlns:p14="http://schemas.microsoft.com/office/powerpoint/2010/main" val="3128847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58019" y="1274326"/>
            <a:ext cx="8689976" cy="914400"/>
          </a:xfrm>
        </p:spPr>
        <p:txBody>
          <a:bodyPr>
            <a:normAutofit fontScale="90000"/>
          </a:bodyPr>
          <a:lstStyle/>
          <a:p>
            <a:r>
              <a:rPr lang="ar-OM"/>
              <a:t>أثر الدوبال (المخرسة) على ملوحة التربة ونمو الأشجار المتأثرة بالملوحة</a:t>
            </a:r>
            <a:endParaRPr lang="en-US" dirty="0"/>
          </a:p>
        </p:txBody>
      </p:sp>
      <p:sp>
        <p:nvSpPr>
          <p:cNvPr id="3" name="عنوان فرعي 2"/>
          <p:cNvSpPr>
            <a:spLocks noGrp="1"/>
          </p:cNvSpPr>
          <p:nvPr>
            <p:ph type="subTitle" idx="1"/>
          </p:nvPr>
        </p:nvSpPr>
        <p:spPr>
          <a:xfrm>
            <a:off x="5178322" y="3005848"/>
            <a:ext cx="3466255" cy="1371600"/>
          </a:xfrm>
        </p:spPr>
        <p:txBody>
          <a:bodyPr>
            <a:noAutofit/>
          </a:bodyPr>
          <a:lstStyle/>
          <a:p>
            <a:pPr rtl="1"/>
            <a:r>
              <a:rPr lang="ar-SA" sz="2000" b="1" dirty="0"/>
              <a:t>اعداد الطالبان:</a:t>
            </a:r>
            <a:endParaRPr lang="en-US" sz="2000" b="1" dirty="0"/>
          </a:p>
          <a:p>
            <a:pPr rtl="1"/>
            <a:r>
              <a:rPr lang="ar-SA" sz="2000" b="1" dirty="0"/>
              <a:t>محمد سعيد الشكيلي</a:t>
            </a:r>
            <a:endParaRPr lang="en-US" sz="2000" b="1" dirty="0"/>
          </a:p>
          <a:p>
            <a:pPr rtl="1"/>
            <a:r>
              <a:rPr lang="ar-SA" sz="2000" b="1" dirty="0"/>
              <a:t>شهاب الناصري</a:t>
            </a:r>
            <a:endParaRPr lang="en-US" sz="2000" b="1" dirty="0"/>
          </a:p>
          <a:p>
            <a:pPr rtl="1"/>
            <a:r>
              <a:rPr lang="ar-SA" sz="1400" b="1" dirty="0"/>
              <a:t> </a:t>
            </a:r>
            <a:endParaRPr lang="en-US" sz="1400" b="1" dirty="0"/>
          </a:p>
          <a:p>
            <a:endParaRPr lang="en-US" sz="1400" b="1" dirty="0"/>
          </a:p>
        </p:txBody>
      </p:sp>
      <p:sp>
        <p:nvSpPr>
          <p:cNvPr id="4" name="عنوان فرعي 2"/>
          <p:cNvSpPr txBox="1">
            <a:spLocks/>
          </p:cNvSpPr>
          <p:nvPr/>
        </p:nvSpPr>
        <p:spPr>
          <a:xfrm>
            <a:off x="1712067" y="4046708"/>
            <a:ext cx="3466255" cy="137160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rtl="1"/>
            <a:r>
              <a:rPr lang="ar-SA" sz="2000" b="1" dirty="0"/>
              <a:t>اشراف الأستاذ:</a:t>
            </a:r>
            <a:endParaRPr lang="en-US" sz="2000" b="1" dirty="0"/>
          </a:p>
          <a:p>
            <a:pPr rtl="1"/>
            <a:r>
              <a:rPr lang="ar-SA" sz="2000" b="1" dirty="0"/>
              <a:t>علي </a:t>
            </a:r>
            <a:r>
              <a:rPr lang="ar-SA" sz="2000" b="1" dirty="0" err="1"/>
              <a:t>الخفيري</a:t>
            </a:r>
            <a:endParaRPr lang="en-US" sz="2000" b="1" dirty="0"/>
          </a:p>
          <a:p>
            <a:pPr rtl="1"/>
            <a:r>
              <a:rPr lang="ar-SA" sz="2000" b="1" dirty="0"/>
              <a:t>يناير 2025</a:t>
            </a:r>
            <a:endParaRPr lang="en-US" sz="2000" b="1" dirty="0"/>
          </a:p>
        </p:txBody>
      </p:sp>
    </p:spTree>
    <p:extLst>
      <p:ext uri="{BB962C8B-B14F-4D97-AF65-F5344CB8AC3E}">
        <p14:creationId xmlns:p14="http://schemas.microsoft.com/office/powerpoint/2010/main" val="124727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310782" y="744325"/>
            <a:ext cx="2476960" cy="646331"/>
          </a:xfrm>
          <a:prstGeom prst="rect">
            <a:avLst/>
          </a:prstGeom>
        </p:spPr>
        <p:txBody>
          <a:bodyPr wrap="none">
            <a:spAutoFit/>
          </a:bodyPr>
          <a:lstStyle/>
          <a:p>
            <a:r>
              <a:rPr lang="ar-OM" sz="3600" dirty="0" smtClean="0">
                <a:solidFill>
                  <a:srgbClr val="040C28"/>
                </a:solidFill>
                <a:effectLst/>
                <a:ea typeface="Calibri" panose="020F0502020204030204" pitchFamily="34" charset="0"/>
                <a:cs typeface="Times New Roman" panose="02020603050405020304" pitchFamily="18" charset="0"/>
              </a:rPr>
              <a:t>خصائص التربة</a:t>
            </a:r>
            <a:endParaRPr lang="en-US" sz="3600" dirty="0"/>
          </a:p>
        </p:txBody>
      </p:sp>
      <p:graphicFrame>
        <p:nvGraphicFramePr>
          <p:cNvPr id="5" name="جدول 4"/>
          <p:cNvGraphicFramePr>
            <a:graphicFrameLocks noGrp="1"/>
          </p:cNvGraphicFramePr>
          <p:nvPr>
            <p:extLst>
              <p:ext uri="{D42A27DB-BD31-4B8C-83A1-F6EECF244321}">
                <p14:modId xmlns:p14="http://schemas.microsoft.com/office/powerpoint/2010/main" val="3895130299"/>
              </p:ext>
            </p:extLst>
          </p:nvPr>
        </p:nvGraphicFramePr>
        <p:xfrm>
          <a:off x="2820872" y="1390656"/>
          <a:ext cx="6728390" cy="2665777"/>
        </p:xfrm>
        <a:graphic>
          <a:graphicData uri="http://schemas.openxmlformats.org/drawingml/2006/table">
            <a:tbl>
              <a:tblPr rtl="1" firstRow="1" firstCol="1" bandRow="1">
                <a:tableStyleId>{5C22544A-7EE6-4342-B048-85BDC9FD1C3A}</a:tableStyleId>
              </a:tblPr>
              <a:tblGrid>
                <a:gridCol w="1833049"/>
                <a:gridCol w="1748336"/>
                <a:gridCol w="1645599"/>
                <a:gridCol w="1501406"/>
              </a:tblGrid>
              <a:tr h="657678">
                <a:tc>
                  <a:txBody>
                    <a:bodyPr/>
                    <a:lstStyle/>
                    <a:p>
                      <a:pPr marL="0" marR="0" algn="r" rtl="1">
                        <a:lnSpc>
                          <a:spcPct val="107000"/>
                        </a:lnSpc>
                        <a:spcBef>
                          <a:spcPts val="0"/>
                        </a:spcBef>
                        <a:spcAft>
                          <a:spcPts val="0"/>
                        </a:spcAft>
                      </a:pPr>
                      <a:r>
                        <a:rPr lang="ar-OM" sz="1600">
                          <a:effectLst/>
                        </a:rPr>
                        <a:t>الخصائص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كمية الجذور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المادة العضوية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كمية الصخور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350421">
                <a:tc>
                  <a:txBody>
                    <a:bodyPr/>
                    <a:lstStyle/>
                    <a:p>
                      <a:pPr marL="0" marR="0" algn="r" rtl="1">
                        <a:lnSpc>
                          <a:spcPct val="107000"/>
                        </a:lnSpc>
                        <a:spcBef>
                          <a:spcPts val="0"/>
                        </a:spcBef>
                        <a:spcAft>
                          <a:spcPts val="0"/>
                        </a:spcAft>
                      </a:pPr>
                      <a:r>
                        <a:rPr lang="ar-OM" sz="1600">
                          <a:effectLst/>
                        </a:rPr>
                        <a:t>قبل الدبال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قليلة (غير صحية)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لا توجد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قليلة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57678">
                <a:tc>
                  <a:txBody>
                    <a:bodyPr/>
                    <a:lstStyle/>
                    <a:p>
                      <a:pPr marL="0" marR="0" algn="r" rtl="1">
                        <a:lnSpc>
                          <a:spcPct val="107000"/>
                        </a:lnSpc>
                        <a:spcBef>
                          <a:spcPts val="0"/>
                        </a:spcBef>
                        <a:spcAft>
                          <a:spcPts val="0"/>
                        </a:spcAft>
                      </a:pPr>
                      <a:r>
                        <a:rPr lang="ar-OM" sz="1600">
                          <a:effectLst/>
                        </a:rPr>
                        <a:t>بعد الدبال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كثيرة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متوفرة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dirty="0">
                          <a:effectLst/>
                        </a:rPr>
                        <a:t>قليلة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09593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03506" y="680936"/>
            <a:ext cx="9338554" cy="5581656"/>
          </a:xfrm>
          <a:prstGeom prst="rect">
            <a:avLst/>
          </a:prstGeom>
        </p:spPr>
        <p:txBody>
          <a:bodyPr wrap="square">
            <a:spAutoFit/>
          </a:bodyPr>
          <a:lstStyle/>
          <a:p>
            <a:pPr algn="r" rtl="1">
              <a:lnSpc>
                <a:spcPct val="107000"/>
              </a:lnSpc>
              <a:spcAft>
                <a:spcPts val="800"/>
              </a:spcAft>
            </a:pPr>
            <a:r>
              <a:rPr lang="ar-OM" sz="24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الاستنتاجات: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OM" sz="24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كانت نتائج البحث إيجابية حيث إجابة على أسئلة البحث كالآتي</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ما تأثير مادة الدوبال على النباتات المزروعة في الأرض المالحة؟</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كان لاستخدام الدبال أثر إيجابي على تخفيض نسبة الملوحة في التربة المالحة. وساعد على استعادة الأشجار لوضعها الصحي من حيث انتشار الجذور وظهور براعم جديدة وأوراق صحية. وأخيرا خفضت عملية استخدام الدبال من مصاريف الزراعة باستغلال بقايا ومخلفات الأشجار وتحويلها لسماد بدلا من شراء أسمدة كيميائية تسبب الضرر للتربة أو أسمدة طبيعية تحتوي على بذور نباتات تستهلك وقت المزارع في تنظيفها.</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ما الفرق بين خصائص التربة المضاف لها مادة الدوبال من حيث ملوحة التربة والحموضة؟</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أظهرت النتائج أن التربة المضاف إليها انخفاضا في قياسات ملوحة التربة عكس قبل التجربة. ولكن كانت نتائج الحموضة بنفس القياس تقريبا.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42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461098" y="250946"/>
            <a:ext cx="6848272" cy="5573962"/>
          </a:xfrm>
          <a:prstGeom prst="rect">
            <a:avLst/>
          </a:prstGeom>
        </p:spPr>
        <p:txBody>
          <a:bodyPr wrap="square">
            <a:spAutoFit/>
          </a:bodyPr>
          <a:lstStyle/>
          <a:p>
            <a:pPr algn="r" rtl="1">
              <a:lnSpc>
                <a:spcPct val="107000"/>
              </a:lnSpc>
              <a:spcAft>
                <a:spcPts val="800"/>
              </a:spcAft>
            </a:pP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يتقدم فريق العمل بشكر كل من ساهم في إعداد وإتمام هذا العمل وهم</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الأستاذ موسى العدوي مشرف الأنشطة بالمدرسة على المتابعة والتشجع.</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الأستاذ زاهر </a:t>
            </a:r>
            <a:r>
              <a:rPr lang="ar-OM" sz="2800" dirty="0" err="1"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الشقصي</a:t>
            </a: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 صاحب المزرعة </a:t>
            </a:r>
            <a:r>
              <a:rPr lang="ar-OM" sz="2800" dirty="0" err="1"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لاعطاء</a:t>
            </a: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 الطلاب فرصة البحث واستخدام المزرعة.</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مركز البحوث الزراعية بولاية بهلا بإشراف المهندس راشد الشكيلي لمساعدة الطلاب على القياسات والتأكد من الأرقام.</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OM" sz="28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فريق جلوب بالداخلية على المساندة وتدريب الفريق ومساندته في أخذ القياسات وإعارة الأجهزة.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097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2843" y="488708"/>
            <a:ext cx="10233497" cy="6122125"/>
          </a:xfrm>
          <a:prstGeom prst="rect">
            <a:avLst/>
          </a:prstGeom>
        </p:spPr>
        <p:txBody>
          <a:bodyPr wrap="square">
            <a:spAutoFit/>
          </a:bodyPr>
          <a:lstStyle/>
          <a:p>
            <a:pPr algn="r" rtl="1">
              <a:lnSpc>
                <a:spcPct val="107000"/>
              </a:lnSpc>
              <a:spcAft>
                <a:spcPts val="800"/>
              </a:spcAft>
            </a:pPr>
            <a:r>
              <a:rPr lang="ar-OM" sz="24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المراجع:</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ar-OM" sz="2400" dirty="0" smtClean="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Celik</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H.,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Katkat</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A. V.,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Așık</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B. B., &amp;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Turan</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M. A. (2010). Effects of humus on growth and nutrient uptake of maize under saline and calcareous soil conditions.</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Khaled, H., &amp;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Fawy</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H. A. (2011). Effect of different levels of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humic</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acids on the nutrient content, plant growth, and soil properties under conditions of salinity. </a:t>
            </a:r>
            <a:r>
              <a:rPr lang="en-US" sz="2400" i="1"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Soil and Water Research</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i="1"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6</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(1), 21.</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Okon</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O. G. (2019). Effect of salinity on physiological processes in plants. </a:t>
            </a:r>
            <a:r>
              <a:rPr lang="en-US" sz="2400" i="1"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Microorganisms in saline environments: strategies and functions</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237-262.</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ar-OM" sz="24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Sheldon, A. R.,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Dalal</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R. C.,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Kirchhof</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G.,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Kopittke</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P. M., &amp; </a:t>
            </a:r>
            <a:r>
              <a:rPr lang="en-US" sz="2400" dirty="0" err="1"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Menzies</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N. W. (2017). The effect of salinity on plant-available water. </a:t>
            </a:r>
            <a:r>
              <a:rPr lang="en-US" sz="2400" i="1"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Plant and Soil</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i="1"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418</a:t>
            </a:r>
            <a:r>
              <a:rPr lang="en-US" sz="2400" dirty="0" smtClean="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477-491.</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60045" marR="0" indent="-360045"/>
            <a:r>
              <a:rPr lang="ar-SA" dirty="0" smtClean="0">
                <a:effectLst/>
                <a:latin typeface="Times New Roman" panose="02020603050405020304" pitchFamily="18" charset="0"/>
                <a:ea typeface="Times New Roman" panose="02020603050405020304" pitchFamily="18" charset="0"/>
              </a:rPr>
              <a:t>هيئة (2025) ‘كمية الأمطار المتساقطة على ولاية بهلا من 2013-2023’. مسقط: هيئة الطيران المدني بسلطنة عمان</a:t>
            </a:r>
            <a:r>
              <a:rPr lang="en-US" dirty="0" smtClean="0">
                <a:effectLst/>
                <a:latin typeface="Times New Roman" panose="02020603050405020304" pitchFamily="18" charset="0"/>
                <a:ea typeface="Times New Roman" panose="02020603050405020304" pitchFamily="18" charset="0"/>
              </a:rPr>
              <a:t>. </a:t>
            </a:r>
          </a:p>
          <a:p>
            <a:pPr algn="r" rtl="1">
              <a:lnSpc>
                <a:spcPct val="107000"/>
              </a:lnSpc>
              <a:spcAft>
                <a:spcPts val="800"/>
              </a:spcAft>
            </a:pPr>
            <a:r>
              <a:rPr lang="ar-SA" sz="2400" dirty="0" smtClean="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56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جدول 18"/>
          <p:cNvGraphicFramePr>
            <a:graphicFrameLocks noGrp="1"/>
          </p:cNvGraphicFramePr>
          <p:nvPr>
            <p:extLst>
              <p:ext uri="{D42A27DB-BD31-4B8C-83A1-F6EECF244321}">
                <p14:modId xmlns:p14="http://schemas.microsoft.com/office/powerpoint/2010/main" val="3420527298"/>
              </p:ext>
            </p:extLst>
          </p:nvPr>
        </p:nvGraphicFramePr>
        <p:xfrm>
          <a:off x="3385226" y="603114"/>
          <a:ext cx="4445540" cy="5175115"/>
        </p:xfrm>
        <a:graphic>
          <a:graphicData uri="http://schemas.openxmlformats.org/drawingml/2006/table">
            <a:tbl>
              <a:tblPr rtl="1" firstRow="1" firstCol="1" bandRow="1">
                <a:tableStyleId>{5C22544A-7EE6-4342-B048-85BDC9FD1C3A}</a:tableStyleId>
              </a:tblPr>
              <a:tblGrid>
                <a:gridCol w="4445540"/>
              </a:tblGrid>
              <a:tr h="470465">
                <a:tc>
                  <a:txBody>
                    <a:bodyPr/>
                    <a:lstStyle/>
                    <a:p>
                      <a:pPr marL="0" marR="0" algn="ctr" rtl="1">
                        <a:lnSpc>
                          <a:spcPct val="107000"/>
                        </a:lnSpc>
                        <a:spcBef>
                          <a:spcPts val="0"/>
                        </a:spcBef>
                        <a:spcAft>
                          <a:spcPts val="0"/>
                        </a:spcAft>
                      </a:pPr>
                      <a:r>
                        <a:rPr lang="ar-SA" sz="2800" dirty="0">
                          <a:effectLst/>
                        </a:rPr>
                        <a:t>الموضوع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الملخص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أسئلة البحث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خطة البحث</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المقدمة ومراجعة الأدبيات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طرق البحث</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النتائج</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مناقشة النتائج</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الاستنتاجات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الشكر والتقدير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70465">
                <a:tc>
                  <a:txBody>
                    <a:bodyPr/>
                    <a:lstStyle/>
                    <a:p>
                      <a:pPr marL="0" marR="0" algn="ctr" rtl="1">
                        <a:lnSpc>
                          <a:spcPct val="107000"/>
                        </a:lnSpc>
                        <a:spcBef>
                          <a:spcPts val="0"/>
                        </a:spcBef>
                        <a:spcAft>
                          <a:spcPts val="0"/>
                        </a:spcAft>
                      </a:pPr>
                      <a:r>
                        <a:rPr lang="ar-SA" sz="2800" dirty="0">
                          <a:effectLst/>
                        </a:rPr>
                        <a:t>المراجع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36989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775" y="618517"/>
            <a:ext cx="10364451" cy="5208351"/>
          </a:xfrm>
        </p:spPr>
        <p:txBody>
          <a:bodyPr>
            <a:noAutofit/>
          </a:bodyPr>
          <a:lstStyle/>
          <a:p>
            <a:r>
              <a:rPr lang="ar-SA" sz="2800" dirty="0"/>
              <a:t>من منطلق شعار البرنامج لعام 2025 "فهم الماضي، الحاضر والمستقبل" انطلق فريق جلوب بمدرسة الحارث بن مالك للتعليم الأساسي لبحث مشكلة الملوحة في التربة وفهم ثقافة المزارع العماني في الماضي باستخدامه الدوبال " المخرسة" لرفع خصوبة التربة. حيث تعتبر مادة الدوبال أو ما يعرف عند المزارعين العمانيين بسماد المخرسة أساسا عند المزارع من ناحية جودة السماد الناتج في نهاية عملية التخريس. حيث يستفيد المزارع من القيمية العضوية في السماد من جهة ومن مخلفات الأشجار في المزرعة من جهة أخرى. ويدرس البحث مشكلة الملوحة في التربة والتي يعاني منها كثير من المزارعين وتأثر على جودة المحاصيل وصحة </a:t>
            </a:r>
            <a:r>
              <a:rPr lang="ar-SA" sz="2800" dirty="0" err="1"/>
              <a:t>النباتا</a:t>
            </a:r>
            <a:r>
              <a:rPr lang="ar-OM" sz="2800" dirty="0"/>
              <a:t>ت ومحاولة التخلص منها باستخدام الدبال المصنع في المزارع العمانية بشكل طبيعي. وللمشكلة أسباب عدة منها الري بماء ذا ملوحة عالية أو التسميد بأسمدة صناعية بشكل مفرط. وجاءت نتائج البحث بنتائج إيجابية من ناحية نمو الأشجار وظهور نموات صحية جديدة وانخفاض معدل ملوحة التربة وظهور جذور بشكل كبير عكس ما كانت عليه الأشجار قبل التسميد. ولاستخدام الدبال فائدة أخرى ألا وهي استغلال مخلفات المزارع النباتية لتحويلها لسماد طبيعي وتخفيض التكاليف المترتبة على العناية بالمزارع.</a:t>
            </a:r>
            <a:r>
              <a:rPr lang="en-US" sz="2800" dirty="0"/>
              <a:t/>
            </a:r>
            <a:br>
              <a:rPr lang="en-US" sz="2800" dirty="0"/>
            </a:br>
            <a:endParaRPr lang="en-US" sz="2800" dirty="0"/>
          </a:p>
        </p:txBody>
      </p:sp>
    </p:spTree>
    <p:extLst>
      <p:ext uri="{BB962C8B-B14F-4D97-AF65-F5344CB8AC3E}">
        <p14:creationId xmlns:p14="http://schemas.microsoft.com/office/powerpoint/2010/main" val="146561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5681" y="1027079"/>
            <a:ext cx="10364451" cy="4517687"/>
          </a:xfrm>
        </p:spPr>
        <p:txBody>
          <a:bodyPr>
            <a:normAutofit/>
          </a:bodyPr>
          <a:lstStyle/>
          <a:p>
            <a:pPr rtl="1"/>
            <a:r>
              <a:rPr lang="ar-SA" dirty="0"/>
              <a:t>أسئلة البحث:</a:t>
            </a:r>
            <a:r>
              <a:rPr lang="en-US" dirty="0"/>
              <a:t/>
            </a:r>
            <a:br>
              <a:rPr lang="en-US" dirty="0"/>
            </a:br>
            <a:r>
              <a:rPr lang="ar-SA" dirty="0"/>
              <a:t>ما تأثير مادة الدوبال على النباتات المزروعة في الأرض المالحة</a:t>
            </a:r>
            <a:r>
              <a:rPr lang="ar-SA" dirty="0" smtClean="0"/>
              <a:t>؟</a:t>
            </a:r>
            <a:r>
              <a:rPr lang="ar-OM" dirty="0" smtClean="0"/>
              <a:t/>
            </a:r>
            <a:br>
              <a:rPr lang="ar-OM" dirty="0" smtClean="0"/>
            </a:br>
            <a:r>
              <a:rPr lang="ar-OM" dirty="0"/>
              <a:t/>
            </a:r>
            <a:br>
              <a:rPr lang="ar-OM" dirty="0"/>
            </a:br>
            <a:r>
              <a:rPr lang="en-US" dirty="0"/>
              <a:t/>
            </a:r>
            <a:br>
              <a:rPr lang="en-US" dirty="0"/>
            </a:br>
            <a:r>
              <a:rPr lang="ar-SA" dirty="0"/>
              <a:t>ما الفرق بين خصائص التربة المضاف لها مادة الدوبال من حيث ملوحة التربة والحموضة؟</a:t>
            </a:r>
            <a:r>
              <a:rPr lang="en-US" dirty="0"/>
              <a:t/>
            </a:r>
            <a:br>
              <a:rPr lang="en-US" dirty="0"/>
            </a:br>
            <a:endParaRPr lang="en-US" dirty="0"/>
          </a:p>
        </p:txBody>
      </p:sp>
    </p:spTree>
    <p:extLst>
      <p:ext uri="{BB962C8B-B14F-4D97-AF65-F5344CB8AC3E}">
        <p14:creationId xmlns:p14="http://schemas.microsoft.com/office/powerpoint/2010/main" val="224621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684196" y="1432769"/>
            <a:ext cx="6096000" cy="1841466"/>
          </a:xfrm>
          <a:prstGeom prst="rect">
            <a:avLst/>
          </a:prstGeom>
        </p:spPr>
        <p:txBody>
          <a:bodyPr>
            <a:spAutoFit/>
          </a:bodyPr>
          <a:lstStyle/>
          <a:p>
            <a:pPr algn="r" rtl="1">
              <a:lnSpc>
                <a:spcPct val="107000"/>
              </a:lnSpc>
              <a:spcAft>
                <a:spcPts val="800"/>
              </a:spcAft>
            </a:pPr>
            <a:r>
              <a:rPr lang="ar-SA" sz="3600" dirty="0" smtClean="0">
                <a:effectLst/>
                <a:latin typeface="Calibri" panose="020F0502020204030204" pitchFamily="34" charset="0"/>
                <a:ea typeface="Calibri" panose="020F0502020204030204" pitchFamily="34" charset="0"/>
                <a:cs typeface="Times New Roman" panose="02020603050405020304" pitchFamily="18" charset="0"/>
              </a:rPr>
              <a:t>الدبال: </a:t>
            </a:r>
            <a:r>
              <a:rPr lang="ar-SA" sz="3600" dirty="0" smtClean="0">
                <a:solidFill>
                  <a:srgbClr val="474747"/>
                </a:solidFill>
                <a:effectLst/>
                <a:latin typeface="Calibri" panose="020F0502020204030204" pitchFamily="34" charset="0"/>
                <a:ea typeface="Calibri" panose="020F0502020204030204" pitchFamily="34" charset="0"/>
                <a:cs typeface="Times New Roman" panose="02020603050405020304" pitchFamily="18" charset="0"/>
              </a:rPr>
              <a:t>هو عبارة عن </a:t>
            </a:r>
            <a:r>
              <a:rPr lang="ar-SA" sz="3600" dirty="0" smtClean="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طبقة المواد العضوية الناتجة من تحلل المواد النباتية والحيوانية من خلال العمليات البيولوجية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499353" y="3677055"/>
            <a:ext cx="5843081" cy="3108543"/>
          </a:xfrm>
          <a:prstGeom prst="rect">
            <a:avLst/>
          </a:prstGeom>
        </p:spPr>
        <p:txBody>
          <a:bodyPr wrap="square">
            <a:spAutoFit/>
          </a:bodyPr>
          <a:lstStyle/>
          <a:p>
            <a:r>
              <a:rPr lang="ar-SA" sz="2800" dirty="0">
                <a:solidFill>
                  <a:srgbClr val="1F1F1F"/>
                </a:solidFill>
                <a:ea typeface="Calibri" panose="020F0502020204030204" pitchFamily="34" charset="0"/>
              </a:rPr>
              <a:t>هي </a:t>
            </a:r>
            <a:r>
              <a:rPr lang="ar-SA" sz="2800" dirty="0">
                <a:solidFill>
                  <a:srgbClr val="040C28"/>
                </a:solidFill>
                <a:ea typeface="Calibri" panose="020F0502020204030204" pitchFamily="34" charset="0"/>
              </a:rPr>
              <a:t>الارتفاع في منسوب الأملاح الموجودة في التربة</a:t>
            </a:r>
            <a:r>
              <a:rPr lang="ar-SA" sz="2800" dirty="0">
                <a:solidFill>
                  <a:srgbClr val="1F1F1F"/>
                </a:solidFill>
                <a:ea typeface="Calibri" panose="020F0502020204030204" pitchFamily="34" charset="0"/>
              </a:rPr>
              <a:t> </a:t>
            </a:r>
            <a:r>
              <a:rPr lang="en-US" sz="2800" dirty="0" smtClean="0">
                <a:solidFill>
                  <a:srgbClr val="1F1F1F"/>
                </a:solidFill>
                <a:effectLst/>
                <a:latin typeface="Arial" panose="020B0604020202020204" pitchFamily="34" charset="0"/>
                <a:ea typeface="Calibri" panose="020F0502020204030204" pitchFamily="34" charset="0"/>
              </a:rPr>
              <a:t>– </a:t>
            </a:r>
            <a:r>
              <a:rPr lang="ar-SA" sz="2800" dirty="0" smtClean="0">
                <a:solidFill>
                  <a:srgbClr val="1F1F1F"/>
                </a:solidFill>
                <a:effectLst/>
                <a:latin typeface="Arial" panose="020B0604020202020204" pitchFamily="34" charset="0"/>
                <a:ea typeface="Calibri" panose="020F0502020204030204" pitchFamily="34" charset="0"/>
              </a:rPr>
              <a:t>وخصوصاً ملح كلوريـد الصوديوم -والذي نجم عن مشكلة الاحتباس الحراري حيث تغيرت الظروف الجوية وارتفعت درجات الحرارة، مما أدّى إلى ارتفاع معدلات التبخر، وبالتالي تبخر المياه الموجودة في التربة مما سبب تراكم الأملاح فيها</a:t>
            </a:r>
            <a:r>
              <a:rPr lang="ar-OM" sz="2800" dirty="0" smtClean="0">
                <a:solidFill>
                  <a:srgbClr val="1F1F1F"/>
                </a:solidFill>
                <a:effectLst/>
                <a:latin typeface="Arial" panose="020B0604020202020204" pitchFamily="34" charset="0"/>
                <a:ea typeface="Calibri" panose="020F0502020204030204" pitchFamily="34" charset="0"/>
              </a:rPr>
              <a:t>.</a:t>
            </a:r>
            <a:endParaRPr lang="en-US" sz="2800" dirty="0"/>
          </a:p>
        </p:txBody>
      </p:sp>
      <p:pic>
        <p:nvPicPr>
          <p:cNvPr id="9" name="صورة 8"/>
          <p:cNvPicPr/>
          <p:nvPr/>
        </p:nvPicPr>
        <p:blipFill rotWithShape="1">
          <a:blip r:embed="rId2"/>
          <a:srcRect l="34507" t="609" r="34082" b="39554"/>
          <a:stretch/>
        </p:blipFill>
        <p:spPr bwMode="auto">
          <a:xfrm>
            <a:off x="752273" y="1247235"/>
            <a:ext cx="5181600" cy="1873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355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834908354"/>
              </p:ext>
            </p:extLst>
          </p:nvPr>
        </p:nvGraphicFramePr>
        <p:xfrm>
          <a:off x="1877440" y="820916"/>
          <a:ext cx="8375513" cy="5384583"/>
        </p:xfrm>
        <a:graphic>
          <a:graphicData uri="http://schemas.openxmlformats.org/drawingml/2006/table">
            <a:tbl>
              <a:tblPr rtl="1" firstRow="1" firstCol="1" bandRow="1">
                <a:tableStyleId>{5C22544A-7EE6-4342-B048-85BDC9FD1C3A}</a:tableStyleId>
              </a:tblPr>
              <a:tblGrid>
                <a:gridCol w="958481"/>
                <a:gridCol w="1370538"/>
                <a:gridCol w="4672372"/>
                <a:gridCol w="1374122"/>
              </a:tblGrid>
              <a:tr h="238389">
                <a:tc>
                  <a:txBody>
                    <a:bodyPr/>
                    <a:lstStyle/>
                    <a:p>
                      <a:pPr marL="0" marR="0" algn="r" rtl="1">
                        <a:lnSpc>
                          <a:spcPct val="107000"/>
                        </a:lnSpc>
                        <a:spcBef>
                          <a:spcPts val="0"/>
                        </a:spcBef>
                        <a:spcAft>
                          <a:spcPts val="0"/>
                        </a:spcAft>
                      </a:pPr>
                      <a:r>
                        <a:rPr lang="ar-SA" sz="1800" b="1" dirty="0">
                          <a:effectLst/>
                        </a:rPr>
                        <a:t>التاريخ</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0" marR="0" algn="r" rtl="1">
                        <a:lnSpc>
                          <a:spcPct val="107000"/>
                        </a:lnSpc>
                        <a:spcBef>
                          <a:spcPts val="0"/>
                        </a:spcBef>
                        <a:spcAft>
                          <a:spcPts val="0"/>
                        </a:spcAft>
                      </a:pPr>
                      <a:r>
                        <a:rPr lang="ar-SA" sz="1800" b="1">
                          <a:effectLst/>
                        </a:rPr>
                        <a:t>الأهداف</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0" marR="0" algn="r" rtl="1">
                        <a:lnSpc>
                          <a:spcPct val="107000"/>
                        </a:lnSpc>
                        <a:spcBef>
                          <a:spcPts val="0"/>
                        </a:spcBef>
                        <a:spcAft>
                          <a:spcPts val="0"/>
                        </a:spcAft>
                      </a:pPr>
                      <a:r>
                        <a:rPr lang="ar-SA" sz="1800" b="1">
                          <a:effectLst/>
                        </a:rPr>
                        <a:t>الخطوات</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0" marR="0" algn="r" rtl="1">
                        <a:lnSpc>
                          <a:spcPct val="107000"/>
                        </a:lnSpc>
                        <a:spcBef>
                          <a:spcPts val="0"/>
                        </a:spcBef>
                        <a:spcAft>
                          <a:spcPts val="0"/>
                        </a:spcAft>
                      </a:pPr>
                      <a:r>
                        <a:rPr lang="ar-SA" sz="1800" b="1">
                          <a:effectLst/>
                        </a:rPr>
                        <a:t>المنفذ</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r>
              <a:tr h="1907004">
                <a:tc>
                  <a:txBody>
                    <a:bodyPr/>
                    <a:lstStyle/>
                    <a:p>
                      <a:pPr marL="0" marR="0" algn="r" rtl="1">
                        <a:lnSpc>
                          <a:spcPct val="107000"/>
                        </a:lnSpc>
                        <a:spcBef>
                          <a:spcPts val="0"/>
                        </a:spcBef>
                        <a:spcAft>
                          <a:spcPts val="0"/>
                        </a:spcAft>
                      </a:pPr>
                      <a:r>
                        <a:rPr lang="ar-SA" sz="1800" b="1" dirty="0">
                          <a:effectLst/>
                        </a:rPr>
                        <a:t>ديسمبر 2024</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342900" marR="0" lvl="0" indent="-342900" algn="r" rtl="1">
                        <a:lnSpc>
                          <a:spcPct val="107000"/>
                        </a:lnSpc>
                        <a:spcBef>
                          <a:spcPts val="0"/>
                        </a:spcBef>
                        <a:spcAft>
                          <a:spcPts val="0"/>
                        </a:spcAft>
                        <a:buFont typeface="+mj-lt"/>
                        <a:buAutoNum type="arabicPeriod"/>
                      </a:pPr>
                      <a:r>
                        <a:rPr lang="ar-SA" sz="1800" b="1" dirty="0">
                          <a:effectLst/>
                        </a:rPr>
                        <a:t>جمع المعلومات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342900" marR="0" lvl="0" indent="-342900" algn="r" rtl="1">
                        <a:lnSpc>
                          <a:spcPct val="107000"/>
                        </a:lnSpc>
                        <a:spcBef>
                          <a:spcPts val="0"/>
                        </a:spcBef>
                        <a:spcAft>
                          <a:spcPts val="0"/>
                        </a:spcAft>
                        <a:buFont typeface="+mj-lt"/>
                        <a:buAutoNum type="arabicPeriod"/>
                      </a:pPr>
                      <a:r>
                        <a:rPr lang="ar-SA" sz="1800" b="1" dirty="0">
                          <a:effectLst/>
                        </a:rPr>
                        <a:t>التعرف على الموقع والمشكلة</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اجراء مقابلة مع صاحب المزرعة</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التواصل مع الأستاذ علي الهنائي وبعض المعلمات للتعاون وشرح بعض البروتوكولات</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OM" sz="1800" b="1" dirty="0">
                          <a:effectLst/>
                        </a:rPr>
                        <a:t>أخذ العينات الأولية</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التواصل مع هيئة الطيران المدني</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بداية التسميد لبعض الأشجار ومتابعة النتائج</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0" marR="0" algn="r" rtl="1">
                        <a:lnSpc>
                          <a:spcPct val="107000"/>
                        </a:lnSpc>
                        <a:spcBef>
                          <a:spcPts val="0"/>
                        </a:spcBef>
                        <a:spcAft>
                          <a:spcPts val="0"/>
                        </a:spcAft>
                      </a:pPr>
                      <a:r>
                        <a:rPr lang="ar-SA" sz="1800" b="1">
                          <a:effectLst/>
                        </a:rPr>
                        <a:t>المعلم المشرف </a:t>
                      </a:r>
                      <a:endParaRPr lang="en-US" sz="1200" b="1">
                        <a:effectLst/>
                      </a:endParaRPr>
                    </a:p>
                    <a:p>
                      <a:pPr marL="0" marR="0" algn="r" rtl="1">
                        <a:lnSpc>
                          <a:spcPct val="107000"/>
                        </a:lnSpc>
                        <a:spcBef>
                          <a:spcPts val="0"/>
                        </a:spcBef>
                        <a:spcAft>
                          <a:spcPts val="0"/>
                        </a:spcAft>
                      </a:pPr>
                      <a:r>
                        <a:rPr lang="ar-SA" sz="1800" b="1">
                          <a:effectLst/>
                        </a:rPr>
                        <a:t>أعضاء الفريق</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r>
              <a:tr h="953555">
                <a:tc>
                  <a:txBody>
                    <a:bodyPr/>
                    <a:lstStyle/>
                    <a:p>
                      <a:pPr marL="0" marR="0" algn="r" rtl="1">
                        <a:lnSpc>
                          <a:spcPct val="107000"/>
                        </a:lnSpc>
                        <a:spcBef>
                          <a:spcPts val="0"/>
                        </a:spcBef>
                        <a:spcAft>
                          <a:spcPts val="0"/>
                        </a:spcAft>
                      </a:pPr>
                      <a:r>
                        <a:rPr lang="ar-SA" sz="1800" b="1">
                          <a:effectLst/>
                        </a:rPr>
                        <a:t>يناير 2025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457200" marR="0" algn="r" rtl="1">
                        <a:lnSpc>
                          <a:spcPct val="107000"/>
                        </a:lnSpc>
                        <a:spcBef>
                          <a:spcPts val="0"/>
                        </a:spcBef>
                        <a:spcAft>
                          <a:spcPts val="0"/>
                        </a:spcAft>
                      </a:pPr>
                      <a:r>
                        <a:rPr lang="ar-SA" sz="1800" b="1">
                          <a:effectLst/>
                        </a:rPr>
                        <a:t>البدأ بكتابة البحث</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342900" marR="0" lvl="0" indent="-342900" algn="r" rtl="1">
                        <a:lnSpc>
                          <a:spcPct val="107000"/>
                        </a:lnSpc>
                        <a:spcBef>
                          <a:spcPts val="0"/>
                        </a:spcBef>
                        <a:spcAft>
                          <a:spcPts val="0"/>
                        </a:spcAft>
                        <a:buFont typeface="+mj-lt"/>
                        <a:buAutoNum type="arabicPeriod"/>
                      </a:pPr>
                      <a:r>
                        <a:rPr lang="ar-SA" sz="1800" b="1" dirty="0">
                          <a:effectLst/>
                        </a:rPr>
                        <a:t>الاجتماع بالفريق وشرح المطلوب</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البحث عن المصادر</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تسجيل النتائج</a:t>
                      </a:r>
                      <a:endParaRPr lang="en-US" sz="1200" b="1" dirty="0">
                        <a:effectLst/>
                      </a:endParaRPr>
                    </a:p>
                    <a:p>
                      <a:pPr marL="457200" marR="0" algn="r" rtl="1">
                        <a:lnSpc>
                          <a:spcPct val="107000"/>
                        </a:lnSpc>
                        <a:spcBef>
                          <a:spcPts val="0"/>
                        </a:spcBef>
                        <a:spcAft>
                          <a:spcPts val="0"/>
                        </a:spcAft>
                      </a:pPr>
                      <a:r>
                        <a:rPr lang="ar-SA" sz="1800" b="1" dirty="0">
                          <a:effectLst/>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0" marR="0" algn="r" rtl="1">
                        <a:lnSpc>
                          <a:spcPct val="107000"/>
                        </a:lnSpc>
                        <a:spcBef>
                          <a:spcPts val="0"/>
                        </a:spcBef>
                        <a:spcAft>
                          <a:spcPts val="0"/>
                        </a:spcAft>
                      </a:pPr>
                      <a:r>
                        <a:rPr lang="ar-SA" sz="1800" b="1">
                          <a:effectLst/>
                        </a:rPr>
                        <a:t>المعلم المشرف</a:t>
                      </a:r>
                      <a:endParaRPr lang="en-US" sz="1200" b="1">
                        <a:effectLst/>
                      </a:endParaRPr>
                    </a:p>
                    <a:p>
                      <a:pPr marL="0" marR="0" algn="r" rtl="1">
                        <a:lnSpc>
                          <a:spcPct val="107000"/>
                        </a:lnSpc>
                        <a:spcBef>
                          <a:spcPts val="0"/>
                        </a:spcBef>
                        <a:spcAft>
                          <a:spcPts val="0"/>
                        </a:spcAft>
                      </a:pPr>
                      <a:r>
                        <a:rPr lang="ar-SA" sz="1800" b="1">
                          <a:effectLst/>
                        </a:rPr>
                        <a:t>أعضاء الفريق</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r>
              <a:tr h="1907004">
                <a:tc>
                  <a:txBody>
                    <a:bodyPr/>
                    <a:lstStyle/>
                    <a:p>
                      <a:pPr marL="0" marR="0" algn="r" rtl="1">
                        <a:lnSpc>
                          <a:spcPct val="107000"/>
                        </a:lnSpc>
                        <a:spcBef>
                          <a:spcPts val="0"/>
                        </a:spcBef>
                        <a:spcAft>
                          <a:spcPts val="0"/>
                        </a:spcAft>
                      </a:pPr>
                      <a:r>
                        <a:rPr lang="ar-SA" sz="1800" b="1">
                          <a:effectLst/>
                        </a:rPr>
                        <a:t>فبراير ومارس 2025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457200" marR="0" algn="r" rtl="1">
                        <a:lnSpc>
                          <a:spcPct val="107000"/>
                        </a:lnSpc>
                        <a:spcBef>
                          <a:spcPts val="0"/>
                        </a:spcBef>
                        <a:spcAft>
                          <a:spcPts val="0"/>
                        </a:spcAft>
                      </a:pPr>
                      <a:r>
                        <a:rPr lang="ar-SA" sz="1800" b="1">
                          <a:effectLst/>
                        </a:rPr>
                        <a:t>كتابة النتائج والانتهاء من البحث</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342900" marR="0" lvl="0" indent="-342900" algn="r" rtl="1">
                        <a:lnSpc>
                          <a:spcPct val="107000"/>
                        </a:lnSpc>
                        <a:spcBef>
                          <a:spcPts val="0"/>
                        </a:spcBef>
                        <a:spcAft>
                          <a:spcPts val="0"/>
                        </a:spcAft>
                        <a:buFont typeface="+mj-lt"/>
                        <a:buAutoNum type="arabicPeriod"/>
                      </a:pPr>
                      <a:r>
                        <a:rPr lang="ar-SA" sz="1800" b="1" dirty="0">
                          <a:effectLst/>
                        </a:rPr>
                        <a:t>إكمال خطة الغير منتهية</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إكمال البحث</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مناقشة فريق حول البحث كاملا</a:t>
                      </a:r>
                      <a:endParaRPr lang="en-US" sz="1200" b="1" dirty="0">
                        <a:effectLst/>
                      </a:endParaRPr>
                    </a:p>
                    <a:p>
                      <a:pPr marL="342900" marR="0" lvl="0" indent="-342900" algn="r" rtl="1">
                        <a:lnSpc>
                          <a:spcPct val="107000"/>
                        </a:lnSpc>
                        <a:spcBef>
                          <a:spcPts val="0"/>
                        </a:spcBef>
                        <a:spcAft>
                          <a:spcPts val="0"/>
                        </a:spcAft>
                        <a:buFont typeface="+mj-lt"/>
                        <a:buAutoNum type="arabicPeriod"/>
                      </a:pPr>
                      <a:r>
                        <a:rPr lang="ar-SA" sz="1800" b="1" dirty="0">
                          <a:effectLst/>
                        </a:rPr>
                        <a:t>التواصل مع مركز البحوث الزراعية بجماح</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c>
                  <a:txBody>
                    <a:bodyPr/>
                    <a:lstStyle/>
                    <a:p>
                      <a:pPr marL="0" marR="0" algn="r" rtl="1">
                        <a:lnSpc>
                          <a:spcPct val="107000"/>
                        </a:lnSpc>
                        <a:spcBef>
                          <a:spcPts val="0"/>
                        </a:spcBef>
                        <a:spcAft>
                          <a:spcPts val="0"/>
                        </a:spcAft>
                      </a:pPr>
                      <a:r>
                        <a:rPr lang="ar-SA" sz="1800" b="1" dirty="0">
                          <a:effectLst/>
                        </a:rPr>
                        <a:t>أعضاء الفريق</a:t>
                      </a:r>
                      <a:endParaRPr lang="en-US" sz="1200" b="1" dirty="0">
                        <a:effectLst/>
                      </a:endParaRPr>
                    </a:p>
                    <a:p>
                      <a:pPr marL="0" marR="0" algn="r" rtl="1">
                        <a:lnSpc>
                          <a:spcPct val="107000"/>
                        </a:lnSpc>
                        <a:spcBef>
                          <a:spcPts val="0"/>
                        </a:spcBef>
                        <a:spcAft>
                          <a:spcPts val="0"/>
                        </a:spcAft>
                      </a:pPr>
                      <a:r>
                        <a:rPr lang="ar-SA" sz="1800" b="1" dirty="0">
                          <a:effectLst/>
                        </a:rPr>
                        <a:t>المعلم المشرف</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42858" marR="42858" marT="0" marB="0"/>
                </a:tc>
              </a:tr>
            </a:tbl>
          </a:graphicData>
        </a:graphic>
      </p:graphicFrame>
    </p:spTree>
    <p:extLst>
      <p:ext uri="{BB962C8B-B14F-4D97-AF65-F5344CB8AC3E}">
        <p14:creationId xmlns:p14="http://schemas.microsoft.com/office/powerpoint/2010/main" val="310010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05238" y="822798"/>
            <a:ext cx="2928651" cy="1596177"/>
          </a:xfrm>
        </p:spPr>
        <p:txBody>
          <a:bodyPr/>
          <a:lstStyle/>
          <a:p>
            <a:r>
              <a:rPr lang="ar-OM" dirty="0" err="1"/>
              <a:t>شيلدون</a:t>
            </a:r>
            <a:r>
              <a:rPr lang="ar-OM" dirty="0"/>
              <a:t> </a:t>
            </a:r>
            <a:r>
              <a:rPr lang="ar-OM" dirty="0" smtClean="0"/>
              <a:t>وزملاءه </a:t>
            </a:r>
            <a:r>
              <a:rPr lang="ar-OM" dirty="0"/>
              <a:t>(2017) </a:t>
            </a:r>
            <a:endParaRPr lang="en-US" dirty="0"/>
          </a:p>
        </p:txBody>
      </p:sp>
      <p:sp>
        <p:nvSpPr>
          <p:cNvPr id="4" name="وسيلة شرح مع سهم إلى الأعلى 3"/>
          <p:cNvSpPr/>
          <p:nvPr/>
        </p:nvSpPr>
        <p:spPr>
          <a:xfrm>
            <a:off x="7830766" y="2295727"/>
            <a:ext cx="3715965" cy="321985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3200" dirty="0" smtClean="0"/>
              <a:t>تأثر الملوحة على النباتات من ناحية التجذير والانتاج</a:t>
            </a:r>
            <a:endParaRPr lang="en-US" sz="3200" dirty="0"/>
          </a:p>
        </p:txBody>
      </p:sp>
      <p:sp>
        <p:nvSpPr>
          <p:cNvPr id="5" name="مستطيل 4"/>
          <p:cNvSpPr/>
          <p:nvPr/>
        </p:nvSpPr>
        <p:spPr>
          <a:xfrm>
            <a:off x="4436110" y="4217101"/>
            <a:ext cx="2249334" cy="646331"/>
          </a:xfrm>
          <a:prstGeom prst="rect">
            <a:avLst/>
          </a:prstGeom>
        </p:spPr>
        <p:txBody>
          <a:bodyPr wrap="none">
            <a:spAutoFit/>
          </a:bodyPr>
          <a:lstStyle/>
          <a:p>
            <a:r>
              <a:rPr lang="ar-OM" sz="3600" dirty="0" smtClean="0">
                <a:solidFill>
                  <a:srgbClr val="040C28"/>
                </a:solidFill>
                <a:effectLst/>
                <a:ea typeface="Calibri" panose="020F0502020204030204" pitchFamily="34" charset="0"/>
                <a:cs typeface="Times New Roman" panose="02020603050405020304" pitchFamily="18" charset="0"/>
              </a:rPr>
              <a:t>اوكن (2019)</a:t>
            </a:r>
            <a:endParaRPr lang="en-US" sz="3600" dirty="0"/>
          </a:p>
        </p:txBody>
      </p:sp>
      <p:sp>
        <p:nvSpPr>
          <p:cNvPr id="6" name="وسيلة شرح مع سهم إلى الأسفل 5"/>
          <p:cNvSpPr/>
          <p:nvPr/>
        </p:nvSpPr>
        <p:spPr>
          <a:xfrm>
            <a:off x="3735421" y="822798"/>
            <a:ext cx="3365770" cy="339430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3200" dirty="0" smtClean="0"/>
              <a:t>منسوب المياه وكمية الأمطار وتأثيرها على ملوحة الماء والتربة</a:t>
            </a:r>
            <a:endParaRPr lang="en-US" sz="3200" dirty="0"/>
          </a:p>
        </p:txBody>
      </p:sp>
      <p:sp>
        <p:nvSpPr>
          <p:cNvPr id="7" name="وسيلة شرح مع سهم إلى اليمين 6"/>
          <p:cNvSpPr/>
          <p:nvPr/>
        </p:nvSpPr>
        <p:spPr>
          <a:xfrm>
            <a:off x="885217" y="3385226"/>
            <a:ext cx="3715966" cy="22762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3200" dirty="0" smtClean="0"/>
              <a:t>آثار التسميد العضوي على النبات</a:t>
            </a:r>
            <a:endParaRPr lang="en-US" sz="3200" dirty="0"/>
          </a:p>
        </p:txBody>
      </p:sp>
    </p:spTree>
    <p:extLst>
      <p:ext uri="{BB962C8B-B14F-4D97-AF65-F5344CB8AC3E}">
        <p14:creationId xmlns:p14="http://schemas.microsoft.com/office/powerpoint/2010/main" val="373777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لموق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78" y="1716830"/>
            <a:ext cx="10161670" cy="445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4882597" y="676232"/>
            <a:ext cx="2478564" cy="830997"/>
          </a:xfrm>
          <a:prstGeom prst="rect">
            <a:avLst/>
          </a:prstGeom>
        </p:spPr>
        <p:txBody>
          <a:bodyPr wrap="none">
            <a:spAutoFit/>
          </a:bodyPr>
          <a:lstStyle/>
          <a:p>
            <a:r>
              <a:rPr lang="ar-OM" sz="4800" dirty="0">
                <a:latin typeface="Calibri" panose="020F0502020204030204" pitchFamily="34" charset="0"/>
                <a:ea typeface="Calibri" panose="020F0502020204030204" pitchFamily="34" charset="0"/>
              </a:rPr>
              <a:t>موقع البحث</a:t>
            </a:r>
            <a:endParaRPr lang="en-US" sz="4800" dirty="0"/>
          </a:p>
        </p:txBody>
      </p:sp>
    </p:spTree>
    <p:extLst>
      <p:ext uri="{BB962C8B-B14F-4D97-AF65-F5344CB8AC3E}">
        <p14:creationId xmlns:p14="http://schemas.microsoft.com/office/powerpoint/2010/main" val="221605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482498" y="374675"/>
            <a:ext cx="1157689" cy="707886"/>
          </a:xfrm>
          <a:prstGeom prst="rect">
            <a:avLst/>
          </a:prstGeom>
        </p:spPr>
        <p:txBody>
          <a:bodyPr wrap="none">
            <a:spAutoFit/>
          </a:bodyPr>
          <a:lstStyle/>
          <a:p>
            <a:r>
              <a:rPr lang="ar-OM" sz="4000" dirty="0" smtClean="0">
                <a:solidFill>
                  <a:srgbClr val="040C28"/>
                </a:solidFill>
                <a:effectLst/>
                <a:ea typeface="Calibri" panose="020F0502020204030204" pitchFamily="34" charset="0"/>
                <a:cs typeface="Times New Roman" panose="02020603050405020304" pitchFamily="18" charset="0"/>
              </a:rPr>
              <a:t>النتائج</a:t>
            </a:r>
            <a:endParaRPr lang="en-US" dirty="0"/>
          </a:p>
        </p:txBody>
      </p:sp>
      <p:graphicFrame>
        <p:nvGraphicFramePr>
          <p:cNvPr id="5" name="جدول 4"/>
          <p:cNvGraphicFramePr>
            <a:graphicFrameLocks noGrp="1"/>
          </p:cNvGraphicFramePr>
          <p:nvPr>
            <p:extLst>
              <p:ext uri="{D42A27DB-BD31-4B8C-83A1-F6EECF244321}">
                <p14:modId xmlns:p14="http://schemas.microsoft.com/office/powerpoint/2010/main" val="4012437507"/>
              </p:ext>
            </p:extLst>
          </p:nvPr>
        </p:nvGraphicFramePr>
        <p:xfrm>
          <a:off x="7050953" y="2164455"/>
          <a:ext cx="4680603" cy="1633752"/>
        </p:xfrm>
        <a:graphic>
          <a:graphicData uri="http://schemas.openxmlformats.org/drawingml/2006/table">
            <a:tbl>
              <a:tblPr rtl="1" firstRow="1" firstCol="1" bandRow="1">
                <a:tableStyleId>{5C22544A-7EE6-4342-B048-85BDC9FD1C3A}</a:tableStyleId>
              </a:tblPr>
              <a:tblGrid>
                <a:gridCol w="1560201"/>
                <a:gridCol w="1560201"/>
                <a:gridCol w="1560201"/>
              </a:tblGrid>
              <a:tr h="816876">
                <a:tc>
                  <a:txBody>
                    <a:bodyPr/>
                    <a:lstStyle/>
                    <a:p>
                      <a:pPr marL="0" marR="0" algn="r" rtl="1">
                        <a:lnSpc>
                          <a:spcPct val="107000"/>
                        </a:lnSpc>
                        <a:spcBef>
                          <a:spcPts val="0"/>
                        </a:spcBef>
                        <a:spcAft>
                          <a:spcPts val="0"/>
                        </a:spcAft>
                      </a:pPr>
                      <a:r>
                        <a:rPr lang="ar-OM" sz="1600" dirty="0">
                          <a:effectLst/>
                        </a:rPr>
                        <a:t>رقم العينة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dirty="0">
                          <a:effectLst/>
                        </a:rPr>
                        <a:t>قبل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بعد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816876">
                <a:tc>
                  <a:txBody>
                    <a:bodyPr/>
                    <a:lstStyle/>
                    <a:p>
                      <a:pPr marL="0" marR="0" algn="r" rtl="1">
                        <a:lnSpc>
                          <a:spcPct val="107000"/>
                        </a:lnSpc>
                        <a:spcBef>
                          <a:spcPts val="0"/>
                        </a:spcBef>
                        <a:spcAft>
                          <a:spcPts val="0"/>
                        </a:spcAft>
                      </a:pPr>
                      <a:r>
                        <a:rPr lang="ar-OM" sz="1600">
                          <a:effectLst/>
                        </a:rPr>
                        <a:t>الحموضة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dirty="0">
                          <a:effectLst/>
                        </a:rPr>
                        <a:t>7.8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مستطيل 6"/>
          <p:cNvSpPr/>
          <p:nvPr/>
        </p:nvSpPr>
        <p:spPr>
          <a:xfrm>
            <a:off x="9550393" y="1668454"/>
            <a:ext cx="2039341" cy="369332"/>
          </a:xfrm>
          <a:prstGeom prst="rect">
            <a:avLst/>
          </a:prstGeom>
        </p:spPr>
        <p:txBody>
          <a:bodyPr wrap="none">
            <a:spAutoFit/>
          </a:bodyPr>
          <a:lstStyle/>
          <a:p>
            <a:pPr lvl="0" rtl="1" eaLnBrk="0" fontAlgn="base" hangingPunct="0">
              <a:spcBef>
                <a:spcPct val="0"/>
              </a:spcBef>
              <a:spcAft>
                <a:spcPct val="0"/>
              </a:spcAft>
            </a:pPr>
            <a:r>
              <a:rPr kumimoji="0" lang="ar-OM" b="0" i="0" u="none" strike="noStrike" cap="none" normalizeH="0" baseline="0" dirty="0" smtClean="0">
                <a:ln>
                  <a:noFill/>
                </a:ln>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نسبة الحموضة في التربة:</a:t>
            </a:r>
            <a:endParaRPr kumimoji="0" lang="en-US" sz="900" b="0" i="0" u="none" strike="noStrike" cap="none" normalizeH="0" baseline="0" dirty="0" smtClean="0">
              <a:ln>
                <a:noFill/>
              </a:ln>
              <a:solidFill>
                <a:schemeClr val="tx1"/>
              </a:solidFill>
              <a:effectLst/>
            </a:endParaRPr>
          </a:p>
        </p:txBody>
      </p:sp>
      <p:sp>
        <p:nvSpPr>
          <p:cNvPr id="8" name="مستطيل 7"/>
          <p:cNvSpPr/>
          <p:nvPr/>
        </p:nvSpPr>
        <p:spPr>
          <a:xfrm>
            <a:off x="4085620" y="2037786"/>
            <a:ext cx="1306768" cy="461665"/>
          </a:xfrm>
          <a:prstGeom prst="rect">
            <a:avLst/>
          </a:prstGeom>
        </p:spPr>
        <p:txBody>
          <a:bodyPr wrap="none">
            <a:spAutoFit/>
          </a:bodyPr>
          <a:lstStyle/>
          <a:p>
            <a:r>
              <a:rPr lang="ar-OM" sz="2400" dirty="0" smtClean="0">
                <a:solidFill>
                  <a:srgbClr val="040C28"/>
                </a:solidFill>
                <a:effectLst/>
                <a:ea typeface="Calibri" panose="020F0502020204030204" pitchFamily="34" charset="0"/>
                <a:cs typeface="Times New Roman" panose="02020603050405020304" pitchFamily="18" charset="0"/>
              </a:rPr>
              <a:t>ملوحة الماء</a:t>
            </a:r>
            <a:endParaRPr lang="en-US" sz="2400" dirty="0"/>
          </a:p>
        </p:txBody>
      </p:sp>
      <p:graphicFrame>
        <p:nvGraphicFramePr>
          <p:cNvPr id="9" name="جدول 8"/>
          <p:cNvGraphicFramePr>
            <a:graphicFrameLocks noGrp="1"/>
          </p:cNvGraphicFramePr>
          <p:nvPr>
            <p:extLst>
              <p:ext uri="{D42A27DB-BD31-4B8C-83A1-F6EECF244321}">
                <p14:modId xmlns:p14="http://schemas.microsoft.com/office/powerpoint/2010/main" val="2915095011"/>
              </p:ext>
            </p:extLst>
          </p:nvPr>
        </p:nvGraphicFramePr>
        <p:xfrm>
          <a:off x="372218" y="2399648"/>
          <a:ext cx="4248420" cy="1676241"/>
        </p:xfrm>
        <a:graphic>
          <a:graphicData uri="http://schemas.openxmlformats.org/drawingml/2006/table">
            <a:tbl>
              <a:tblPr rtl="1" firstRow="1" firstCol="1" bandRow="1">
                <a:tableStyleId>{5C22544A-7EE6-4342-B048-85BDC9FD1C3A}</a:tableStyleId>
              </a:tblPr>
              <a:tblGrid>
                <a:gridCol w="2124210"/>
                <a:gridCol w="2124210"/>
              </a:tblGrid>
              <a:tr h="413548">
                <a:tc>
                  <a:txBody>
                    <a:bodyPr/>
                    <a:lstStyle/>
                    <a:p>
                      <a:pPr marL="0" marR="0" algn="r" rtl="1">
                        <a:lnSpc>
                          <a:spcPct val="107000"/>
                        </a:lnSpc>
                        <a:spcBef>
                          <a:spcPts val="0"/>
                        </a:spcBef>
                        <a:spcAft>
                          <a:spcPts val="0"/>
                        </a:spcAft>
                      </a:pPr>
                      <a:r>
                        <a:rPr lang="ar-OM" sz="1600">
                          <a:effectLst/>
                        </a:rPr>
                        <a:t>العينة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الملوحة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13548">
                <a:tc>
                  <a:txBody>
                    <a:bodyPr/>
                    <a:lstStyle/>
                    <a:p>
                      <a:pPr marL="0" marR="0" algn="r" rtl="1">
                        <a:lnSpc>
                          <a:spcPct val="107000"/>
                        </a:lnSpc>
                        <a:spcBef>
                          <a:spcPts val="0"/>
                        </a:spcBef>
                        <a:spcAft>
                          <a:spcPts val="0"/>
                        </a:spcAft>
                      </a:pPr>
                      <a:r>
                        <a:rPr lang="ar-OM" sz="1600">
                          <a:effectLst/>
                        </a:rPr>
                        <a:t>قبل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3530 </a:t>
                      </a:r>
                      <a:r>
                        <a:rPr lang="en-US" sz="1600">
                          <a:effectLst/>
                        </a:rPr>
                        <a:t>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849145">
                <a:tc>
                  <a:txBody>
                    <a:bodyPr/>
                    <a:lstStyle/>
                    <a:p>
                      <a:pPr marL="0" marR="0" algn="r" rtl="1">
                        <a:lnSpc>
                          <a:spcPct val="107000"/>
                        </a:lnSpc>
                        <a:spcBef>
                          <a:spcPts val="0"/>
                        </a:spcBef>
                        <a:spcAft>
                          <a:spcPts val="0"/>
                        </a:spcAft>
                      </a:pPr>
                      <a:r>
                        <a:rPr lang="ar-OM" sz="1600" dirty="0">
                          <a:effectLst/>
                        </a:rPr>
                        <a:t>بعد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dirty="0">
                          <a:effectLst/>
                        </a:rPr>
                        <a:t>3740 </a:t>
                      </a:r>
                      <a:r>
                        <a:rPr lang="en-US" sz="1600" dirty="0">
                          <a:effectLst/>
                        </a:rPr>
                        <a:t>us </a:t>
                      </a:r>
                      <a:r>
                        <a:rPr lang="ar-OM" sz="1600" dirty="0">
                          <a:effectLst/>
                        </a:rPr>
                        <a:t>(قياسات المركز)</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0" name="مستطيل 9"/>
          <p:cNvSpPr/>
          <p:nvPr/>
        </p:nvSpPr>
        <p:spPr>
          <a:xfrm>
            <a:off x="6777037" y="5092589"/>
            <a:ext cx="3793026" cy="461665"/>
          </a:xfrm>
          <a:prstGeom prst="rect">
            <a:avLst/>
          </a:prstGeom>
        </p:spPr>
        <p:txBody>
          <a:bodyPr wrap="none">
            <a:spAutoFit/>
          </a:bodyPr>
          <a:lstStyle/>
          <a:p>
            <a:r>
              <a:rPr lang="ar-OM" sz="2400" dirty="0" smtClean="0">
                <a:solidFill>
                  <a:srgbClr val="040C28"/>
                </a:solidFill>
                <a:effectLst/>
                <a:ea typeface="Calibri" panose="020F0502020204030204" pitchFamily="34" charset="0"/>
                <a:cs typeface="Times New Roman" panose="02020603050405020304" pitchFamily="18" charset="0"/>
              </a:rPr>
              <a:t>ملوحة التربة قبل إضافة الدبال وبعدها</a:t>
            </a:r>
            <a:endParaRPr lang="en-US" sz="2400" dirty="0"/>
          </a:p>
        </p:txBody>
      </p:sp>
      <p:graphicFrame>
        <p:nvGraphicFramePr>
          <p:cNvPr id="11" name="جدول 10"/>
          <p:cNvGraphicFramePr>
            <a:graphicFrameLocks noGrp="1"/>
          </p:cNvGraphicFramePr>
          <p:nvPr>
            <p:extLst>
              <p:ext uri="{D42A27DB-BD31-4B8C-83A1-F6EECF244321}">
                <p14:modId xmlns:p14="http://schemas.microsoft.com/office/powerpoint/2010/main" val="3102188814"/>
              </p:ext>
            </p:extLst>
          </p:nvPr>
        </p:nvGraphicFramePr>
        <p:xfrm>
          <a:off x="2305029" y="4309704"/>
          <a:ext cx="4335158" cy="1969068"/>
        </p:xfrm>
        <a:graphic>
          <a:graphicData uri="http://schemas.openxmlformats.org/drawingml/2006/table">
            <a:tbl>
              <a:tblPr rtl="1" firstRow="1" firstCol="1" bandRow="1">
                <a:tableStyleId>{5C22544A-7EE6-4342-B048-85BDC9FD1C3A}</a:tableStyleId>
              </a:tblPr>
              <a:tblGrid>
                <a:gridCol w="2167579"/>
                <a:gridCol w="2167579"/>
              </a:tblGrid>
              <a:tr h="656356">
                <a:tc>
                  <a:txBody>
                    <a:bodyPr/>
                    <a:lstStyle/>
                    <a:p>
                      <a:pPr marL="0" marR="0" algn="r" rtl="1">
                        <a:lnSpc>
                          <a:spcPct val="107000"/>
                        </a:lnSpc>
                        <a:spcBef>
                          <a:spcPts val="0"/>
                        </a:spcBef>
                        <a:spcAft>
                          <a:spcPts val="0"/>
                        </a:spcAft>
                      </a:pPr>
                      <a:r>
                        <a:rPr lang="ar-OM" sz="1600">
                          <a:effectLst/>
                        </a:rPr>
                        <a:t>العينة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الملوحة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56356">
                <a:tc>
                  <a:txBody>
                    <a:bodyPr/>
                    <a:lstStyle/>
                    <a:p>
                      <a:pPr marL="0" marR="0" algn="r" rtl="1">
                        <a:lnSpc>
                          <a:spcPct val="107000"/>
                        </a:lnSpc>
                        <a:spcBef>
                          <a:spcPts val="0"/>
                        </a:spcBef>
                        <a:spcAft>
                          <a:spcPts val="0"/>
                        </a:spcAft>
                      </a:pPr>
                      <a:r>
                        <a:rPr lang="ar-OM" sz="1600">
                          <a:effectLst/>
                        </a:rPr>
                        <a:t>قبل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a:effectLst/>
                        </a:rPr>
                        <a:t>30000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56356">
                <a:tc>
                  <a:txBody>
                    <a:bodyPr/>
                    <a:lstStyle/>
                    <a:p>
                      <a:pPr marL="0" marR="0" algn="r" rtl="1">
                        <a:lnSpc>
                          <a:spcPct val="107000"/>
                        </a:lnSpc>
                        <a:spcBef>
                          <a:spcPts val="0"/>
                        </a:spcBef>
                        <a:spcAft>
                          <a:spcPts val="0"/>
                        </a:spcAft>
                      </a:pPr>
                      <a:r>
                        <a:rPr lang="ar-OM" sz="1600">
                          <a:effectLst/>
                        </a:rPr>
                        <a:t>بعد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OM" sz="1600" dirty="0">
                          <a:effectLst/>
                        </a:rPr>
                        <a:t>1000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945975469"/>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TM04033925[[fn=قطرة]]</Template>
  <TotalTime>41</TotalTime>
  <Words>661</Words>
  <Application>Microsoft Office PowerPoint</Application>
  <PresentationFormat>ملء الشاشة</PresentationFormat>
  <Paragraphs>114</Paragraphs>
  <Slides>13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Calibri</vt:lpstr>
      <vt:lpstr>Times New Roman</vt:lpstr>
      <vt:lpstr>Tw Cen MT</vt:lpstr>
      <vt:lpstr>قطرة</vt:lpstr>
      <vt:lpstr>أثر الدوبال (المخرسة) على ملوحة التربة ونمو الأشجار المتأثرة بالملوحة</vt:lpstr>
      <vt:lpstr>عرض تقديمي في PowerPoint</vt:lpstr>
      <vt:lpstr>من منطلق شعار البرنامج لعام 2025 "فهم الماضي، الحاضر والمستقبل" انطلق فريق جلوب بمدرسة الحارث بن مالك للتعليم الأساسي لبحث مشكلة الملوحة في التربة وفهم ثقافة المزارع العماني في الماضي باستخدامه الدوبال " المخرسة" لرفع خصوبة التربة. حيث تعتبر مادة الدوبال أو ما يعرف عند المزارعين العمانيين بسماد المخرسة أساسا عند المزارع من ناحية جودة السماد الناتج في نهاية عملية التخريس. حيث يستفيد المزارع من القيمية العضوية في السماد من جهة ومن مخلفات الأشجار في المزرعة من جهة أخرى. ويدرس البحث مشكلة الملوحة في التربة والتي يعاني منها كثير من المزارعين وتأثر على جودة المحاصيل وصحة النباتات ومحاولة التخلص منها باستخدام الدبال المصنع في المزارع العمانية بشكل طبيعي. وللمشكلة أسباب عدة منها الري بماء ذا ملوحة عالية أو التسميد بأسمدة صناعية بشكل مفرط. وجاءت نتائج البحث بنتائج إيجابية من ناحية نمو الأشجار وظهور نموات صحية جديدة وانخفاض معدل ملوحة التربة وظهور جذور بشكل كبير عكس ما كانت عليه الأشجار قبل التسميد. ولاستخدام الدبال فائدة أخرى ألا وهي استغلال مخلفات المزارع النباتية لتحويلها لسماد طبيعي وتخفيض التكاليف المترتبة على العناية بالمزارع. </vt:lpstr>
      <vt:lpstr>أسئلة البحث: ما تأثير مادة الدوبال على النباتات المزروعة في الأرض المالحة؟   ما الفرق بين خصائص التربة المضاف لها مادة الدوبال من حيث ملوحة التربة والحموضة؟ </vt:lpstr>
      <vt:lpstr>عرض تقديمي في PowerPoint</vt:lpstr>
      <vt:lpstr>عرض تقديمي في PowerPoint</vt:lpstr>
      <vt:lpstr>شيلدون وزملاءه (2017)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أثر مادة الدبال على ملوحة التربة</dc:title>
  <dc:creator>ALY</dc:creator>
  <cp:lastModifiedBy>ALY</cp:lastModifiedBy>
  <cp:revision>7</cp:revision>
  <dcterms:created xsi:type="dcterms:W3CDTF">2025-03-05T06:12:01Z</dcterms:created>
  <dcterms:modified xsi:type="dcterms:W3CDTF">2025-03-05T08:14:23Z</dcterms:modified>
</cp:coreProperties>
</file>