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5" d="100"/>
          <a:sy n="65" d="100"/>
        </p:scale>
        <p:origin x="672" y="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ar-SA" smtClean="0"/>
              <a:t>انقر لتحرير نمط العنوان الرئيسي</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ar-SA" smtClean="0"/>
              <a:t>انقر لتحرير نمط العنوان الثانوي الرئيسي</a:t>
            </a:r>
            <a:endParaRPr lang="en-US" dirty="0"/>
          </a:p>
        </p:txBody>
      </p:sp>
      <p:sp>
        <p:nvSpPr>
          <p:cNvPr id="4" name="Date Placeholder 3"/>
          <p:cNvSpPr>
            <a:spLocks noGrp="1"/>
          </p:cNvSpPr>
          <p:nvPr>
            <p:ph type="dt" sz="half" idx="10"/>
          </p:nvPr>
        </p:nvSpPr>
        <p:spPr/>
        <p:txBody>
          <a:bodyPr/>
          <a:lstStyle/>
          <a:p>
            <a:fld id="{8E4CFDE4-9F4A-4909-98CD-268D62E2AFA6}" type="datetimeFigureOut">
              <a:rPr lang="en-US" smtClean="0"/>
              <a:t>3/5/2025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D99218-B935-4497-8880-DFAF23BF4F77}" type="slidenum">
              <a:rPr lang="en-US" smtClean="0"/>
              <a:t>‹#›</a:t>
            </a:fld>
            <a:endParaRPr lang="en-US"/>
          </a:p>
        </p:txBody>
      </p:sp>
    </p:spTree>
    <p:extLst>
      <p:ext uri="{BB962C8B-B14F-4D97-AF65-F5344CB8AC3E}">
        <p14:creationId xmlns:p14="http://schemas.microsoft.com/office/powerpoint/2010/main" val="9485302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صورة بانورامية مع تسمية توضيحية">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ar-SA" smtClean="0"/>
              <a:t>انقر لتحرير نمط العنوان الرئيسي</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smtClean="0"/>
              <a:t>انقر فوق الأيقونة لإضافة صورة</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smtClean="0"/>
              <a:t>انقر لتحرير أنماط النص الرئيسي</a:t>
            </a:r>
          </a:p>
        </p:txBody>
      </p:sp>
      <p:sp>
        <p:nvSpPr>
          <p:cNvPr id="5" name="Date Placeholder 4"/>
          <p:cNvSpPr>
            <a:spLocks noGrp="1"/>
          </p:cNvSpPr>
          <p:nvPr>
            <p:ph type="dt" sz="half" idx="10"/>
          </p:nvPr>
        </p:nvSpPr>
        <p:spPr/>
        <p:txBody>
          <a:bodyPr/>
          <a:lstStyle/>
          <a:p>
            <a:fld id="{8E4CFDE4-9F4A-4909-98CD-268D62E2AFA6}" type="datetimeFigureOut">
              <a:rPr lang="en-US" smtClean="0"/>
              <a:t>3/5/2025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9D99218-B935-4497-8880-DFAF23BF4F77}" type="slidenum">
              <a:rPr lang="en-US" smtClean="0"/>
              <a:t>‹#›</a:t>
            </a:fld>
            <a:endParaRPr lang="en-US"/>
          </a:p>
        </p:txBody>
      </p:sp>
    </p:spTree>
    <p:extLst>
      <p:ext uri="{BB962C8B-B14F-4D97-AF65-F5344CB8AC3E}">
        <p14:creationId xmlns:p14="http://schemas.microsoft.com/office/powerpoint/2010/main" val="17033463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العنوان والتسمية التوضيحية">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ar-SA" smtClean="0"/>
              <a:t>انقر لتحرير نمط العنوان الرئيسي</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smtClean="0"/>
              <a:t>انقر لتحرير أنماط النص الرئيسي</a:t>
            </a:r>
          </a:p>
        </p:txBody>
      </p:sp>
      <p:sp>
        <p:nvSpPr>
          <p:cNvPr id="5" name="Date Placeholder 4"/>
          <p:cNvSpPr>
            <a:spLocks noGrp="1"/>
          </p:cNvSpPr>
          <p:nvPr>
            <p:ph type="dt" sz="half" idx="10"/>
          </p:nvPr>
        </p:nvSpPr>
        <p:spPr/>
        <p:txBody>
          <a:bodyPr/>
          <a:lstStyle/>
          <a:p>
            <a:fld id="{8E4CFDE4-9F4A-4909-98CD-268D62E2AFA6}" type="datetimeFigureOut">
              <a:rPr lang="en-US" smtClean="0"/>
              <a:t>3/5/2025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9D99218-B935-4497-8880-DFAF23BF4F77}" type="slidenum">
              <a:rPr lang="en-US" smtClean="0"/>
              <a:t>‹#›</a:t>
            </a:fld>
            <a:endParaRPr lang="en-US"/>
          </a:p>
        </p:txBody>
      </p:sp>
    </p:spTree>
    <p:extLst>
      <p:ext uri="{BB962C8B-B14F-4D97-AF65-F5344CB8AC3E}">
        <p14:creationId xmlns:p14="http://schemas.microsoft.com/office/powerpoint/2010/main" val="38911591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اقتباس مع تسمية توضيحية">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ar-SA" smtClean="0"/>
              <a:t>انقر لتحرير نمط العنوان الرئيسي</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smtClean="0"/>
              <a:t>انقر لتحرير أنماط النص الرئيسي</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smtClean="0"/>
              <a:t>انقر لتحرير أنماط النص الرئيسي</a:t>
            </a:r>
          </a:p>
        </p:txBody>
      </p:sp>
      <p:sp>
        <p:nvSpPr>
          <p:cNvPr id="5" name="Date Placeholder 4"/>
          <p:cNvSpPr>
            <a:spLocks noGrp="1"/>
          </p:cNvSpPr>
          <p:nvPr>
            <p:ph type="dt" sz="half" idx="10"/>
          </p:nvPr>
        </p:nvSpPr>
        <p:spPr/>
        <p:txBody>
          <a:bodyPr/>
          <a:lstStyle/>
          <a:p>
            <a:fld id="{8E4CFDE4-9F4A-4909-98CD-268D62E2AFA6}" type="datetimeFigureOut">
              <a:rPr lang="en-US" smtClean="0"/>
              <a:t>3/5/2025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9D99218-B935-4497-8880-DFAF23BF4F77}" type="slidenum">
              <a:rPr lang="en-US" smtClean="0"/>
              <a:t>‹#›</a:t>
            </a:fld>
            <a:endParaRPr lang="en-US"/>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6097019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بطاقة اسم">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ar-SA" smtClean="0"/>
              <a:t>انقر لتحرير نمط العنوان الرئيسي</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smtClean="0"/>
              <a:t>انقر لتحرير أنماط النص الرئيسي</a:t>
            </a:r>
          </a:p>
        </p:txBody>
      </p:sp>
      <p:sp>
        <p:nvSpPr>
          <p:cNvPr id="5" name="Date Placeholder 4"/>
          <p:cNvSpPr>
            <a:spLocks noGrp="1"/>
          </p:cNvSpPr>
          <p:nvPr>
            <p:ph type="dt" sz="half" idx="10"/>
          </p:nvPr>
        </p:nvSpPr>
        <p:spPr/>
        <p:txBody>
          <a:bodyPr/>
          <a:lstStyle/>
          <a:p>
            <a:fld id="{8E4CFDE4-9F4A-4909-98CD-268D62E2AFA6}" type="datetimeFigureOut">
              <a:rPr lang="en-US" smtClean="0"/>
              <a:t>3/5/2025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9D99218-B935-4497-8880-DFAF23BF4F77}" type="slidenum">
              <a:rPr lang="en-US" smtClean="0"/>
              <a:t>‹#›</a:t>
            </a:fld>
            <a:endParaRPr lang="en-US"/>
          </a:p>
        </p:txBody>
      </p:sp>
    </p:spTree>
    <p:extLst>
      <p:ext uri="{BB962C8B-B14F-4D97-AF65-F5344CB8AC3E}">
        <p14:creationId xmlns:p14="http://schemas.microsoft.com/office/powerpoint/2010/main" val="14920245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أعمدة">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ar-SA" smtClean="0"/>
              <a:t>انقر لتحرير نمط العنوان الرئيسي</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3" name="Date Placeholder 2"/>
          <p:cNvSpPr>
            <a:spLocks noGrp="1"/>
          </p:cNvSpPr>
          <p:nvPr>
            <p:ph type="dt" sz="half" idx="10"/>
          </p:nvPr>
        </p:nvSpPr>
        <p:spPr/>
        <p:txBody>
          <a:bodyPr/>
          <a:lstStyle/>
          <a:p>
            <a:fld id="{8E4CFDE4-9F4A-4909-98CD-268D62E2AFA6}" type="datetimeFigureOut">
              <a:rPr lang="en-US" smtClean="0"/>
              <a:t>3/5/2025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9D99218-B935-4497-8880-DFAF23BF4F77}" type="slidenum">
              <a:rPr lang="en-US" smtClean="0"/>
              <a:t>‹#›</a:t>
            </a:fld>
            <a:endParaRPr lang="en-US"/>
          </a:p>
        </p:txBody>
      </p:sp>
    </p:spTree>
    <p:extLst>
      <p:ext uri="{BB962C8B-B14F-4D97-AF65-F5344CB8AC3E}">
        <p14:creationId xmlns:p14="http://schemas.microsoft.com/office/powerpoint/2010/main" val="38945332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أعمدة صور">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ar-SA" smtClean="0"/>
              <a:t>انقر لتحرير نمط العنوان الرئيسي</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ar-SA" smtClean="0"/>
              <a:t>انقر فوق الأيقونة لإضافة صورة</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ar-SA" smtClean="0"/>
              <a:t>انقر فوق الأيقونة لإضافة صورة</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ar-SA" smtClean="0"/>
              <a:t>انقر فوق الأيقونة لإضافة صورة</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3" name="Date Placeholder 2"/>
          <p:cNvSpPr>
            <a:spLocks noGrp="1"/>
          </p:cNvSpPr>
          <p:nvPr>
            <p:ph type="dt" sz="half" idx="10"/>
          </p:nvPr>
        </p:nvSpPr>
        <p:spPr/>
        <p:txBody>
          <a:bodyPr/>
          <a:lstStyle/>
          <a:p>
            <a:fld id="{8E4CFDE4-9F4A-4909-98CD-268D62E2AFA6}" type="datetimeFigureOut">
              <a:rPr lang="en-US" smtClean="0"/>
              <a:t>3/5/2025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9D99218-B935-4497-8880-DFAF23BF4F77}" type="slidenum">
              <a:rPr lang="en-US" smtClean="0"/>
              <a:t>‹#›</a:t>
            </a:fld>
            <a:endParaRPr lang="en-US"/>
          </a:p>
        </p:txBody>
      </p:sp>
    </p:spTree>
    <p:extLst>
      <p:ext uri="{BB962C8B-B14F-4D97-AF65-F5344CB8AC3E}">
        <p14:creationId xmlns:p14="http://schemas.microsoft.com/office/powerpoint/2010/main" val="1859998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ar-SA" smtClean="0"/>
              <a:t>انقر لتحرير نمط العنوان الرئيسي</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10"/>
          </p:nvPr>
        </p:nvSpPr>
        <p:spPr/>
        <p:txBody>
          <a:bodyPr/>
          <a:lstStyle/>
          <a:p>
            <a:fld id="{8E4CFDE4-9F4A-4909-98CD-268D62E2AFA6}" type="datetimeFigureOut">
              <a:rPr lang="en-US" smtClean="0"/>
              <a:t>3/5/2025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D99218-B935-4497-8880-DFAF23BF4F77}" type="slidenum">
              <a:rPr lang="en-US" smtClean="0"/>
              <a:t>‹#›</a:t>
            </a:fld>
            <a:endParaRPr lang="en-US"/>
          </a:p>
        </p:txBody>
      </p:sp>
    </p:spTree>
    <p:extLst>
      <p:ext uri="{BB962C8B-B14F-4D97-AF65-F5344CB8AC3E}">
        <p14:creationId xmlns:p14="http://schemas.microsoft.com/office/powerpoint/2010/main" val="14907492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ar-SA" smtClean="0"/>
              <a:t>انقر لتحرير نمط العنوان الرئيسي</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10"/>
          </p:nvPr>
        </p:nvSpPr>
        <p:spPr/>
        <p:txBody>
          <a:bodyPr/>
          <a:lstStyle/>
          <a:p>
            <a:fld id="{8E4CFDE4-9F4A-4909-98CD-268D62E2AFA6}" type="datetimeFigureOut">
              <a:rPr lang="en-US" smtClean="0"/>
              <a:t>3/5/2025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D99218-B935-4497-8880-DFAF23BF4F77}" type="slidenum">
              <a:rPr lang="en-US" smtClean="0"/>
              <a:t>‹#›</a:t>
            </a:fld>
            <a:endParaRPr lang="en-US"/>
          </a:p>
        </p:txBody>
      </p:sp>
    </p:spTree>
    <p:extLst>
      <p:ext uri="{BB962C8B-B14F-4D97-AF65-F5344CB8AC3E}">
        <p14:creationId xmlns:p14="http://schemas.microsoft.com/office/powerpoint/2010/main" val="27681990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ar-SA" smtClean="0"/>
              <a:t>انقر لتحرير نمط العنوان الرئيسي</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10"/>
          </p:nvPr>
        </p:nvSpPr>
        <p:spPr/>
        <p:txBody>
          <a:bodyPr/>
          <a:lstStyle/>
          <a:p>
            <a:fld id="{8E4CFDE4-9F4A-4909-98CD-268D62E2AFA6}" type="datetimeFigureOut">
              <a:rPr lang="en-US" smtClean="0"/>
              <a:t>3/5/2025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D99218-B935-4497-8880-DFAF23BF4F77}" type="slidenum">
              <a:rPr lang="en-US" smtClean="0"/>
              <a:t>‹#›</a:t>
            </a:fld>
            <a:endParaRPr lang="en-US"/>
          </a:p>
        </p:txBody>
      </p:sp>
    </p:spTree>
    <p:extLst>
      <p:ext uri="{BB962C8B-B14F-4D97-AF65-F5344CB8AC3E}">
        <p14:creationId xmlns:p14="http://schemas.microsoft.com/office/powerpoint/2010/main" val="38837287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ar-SA" smtClean="0"/>
              <a:t>انقر لتحرير أنماط النص الرئيسي</a:t>
            </a:r>
          </a:p>
        </p:txBody>
      </p:sp>
      <p:sp>
        <p:nvSpPr>
          <p:cNvPr id="4" name="Date Placeholder 3"/>
          <p:cNvSpPr>
            <a:spLocks noGrp="1"/>
          </p:cNvSpPr>
          <p:nvPr>
            <p:ph type="dt" sz="half" idx="10"/>
          </p:nvPr>
        </p:nvSpPr>
        <p:spPr/>
        <p:txBody>
          <a:bodyPr/>
          <a:lstStyle/>
          <a:p>
            <a:fld id="{8E4CFDE4-9F4A-4909-98CD-268D62E2AFA6}" type="datetimeFigureOut">
              <a:rPr lang="en-US" smtClean="0"/>
              <a:t>3/5/2025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D99218-B935-4497-8880-DFAF23BF4F77}" type="slidenum">
              <a:rPr lang="en-US" smtClean="0"/>
              <a:t>‹#›</a:t>
            </a:fld>
            <a:endParaRPr lang="en-US"/>
          </a:p>
        </p:txBody>
      </p:sp>
    </p:spTree>
    <p:extLst>
      <p:ext uri="{BB962C8B-B14F-4D97-AF65-F5344CB8AC3E}">
        <p14:creationId xmlns:p14="http://schemas.microsoft.com/office/powerpoint/2010/main" val="42701880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ar-SA" smtClean="0"/>
              <a:t>انقر لتحرير نمط العنوان الرئيسي</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5" name="Date Placeholder 4"/>
          <p:cNvSpPr>
            <a:spLocks noGrp="1"/>
          </p:cNvSpPr>
          <p:nvPr>
            <p:ph type="dt" sz="half" idx="10"/>
          </p:nvPr>
        </p:nvSpPr>
        <p:spPr/>
        <p:txBody>
          <a:bodyPr/>
          <a:lstStyle/>
          <a:p>
            <a:fld id="{8E4CFDE4-9F4A-4909-98CD-268D62E2AFA6}" type="datetimeFigureOut">
              <a:rPr lang="en-US" smtClean="0"/>
              <a:t>3/5/2025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9D99218-B935-4497-8880-DFAF23BF4F77}" type="slidenum">
              <a:rPr lang="en-US" smtClean="0"/>
              <a:t>‹#›</a:t>
            </a:fld>
            <a:endParaRPr lang="en-US"/>
          </a:p>
        </p:txBody>
      </p:sp>
    </p:spTree>
    <p:extLst>
      <p:ext uri="{BB962C8B-B14F-4D97-AF65-F5344CB8AC3E}">
        <p14:creationId xmlns:p14="http://schemas.microsoft.com/office/powerpoint/2010/main" val="26115324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12" name="Content Placeholder 3"/>
          <p:cNvSpPr>
            <a:spLocks noGrp="1"/>
          </p:cNvSpPr>
          <p:nvPr>
            <p:ph sz="quarter" idx="13"/>
          </p:nvPr>
        </p:nvSpPr>
        <p:spPr>
          <a:xfrm>
            <a:off x="913774" y="3051012"/>
            <a:ext cx="5106027" cy="2740187"/>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13" name="Content Placeholder 5"/>
          <p:cNvSpPr>
            <a:spLocks noGrp="1"/>
          </p:cNvSpPr>
          <p:nvPr>
            <p:ph sz="quarter" idx="14"/>
          </p:nvPr>
        </p:nvSpPr>
        <p:spPr>
          <a:xfrm>
            <a:off x="6172200" y="3051012"/>
            <a:ext cx="5105401" cy="2740187"/>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7" name="Date Placeholder 6"/>
          <p:cNvSpPr>
            <a:spLocks noGrp="1"/>
          </p:cNvSpPr>
          <p:nvPr>
            <p:ph type="dt" sz="half" idx="10"/>
          </p:nvPr>
        </p:nvSpPr>
        <p:spPr/>
        <p:txBody>
          <a:bodyPr/>
          <a:lstStyle/>
          <a:p>
            <a:fld id="{8E4CFDE4-9F4A-4909-98CD-268D62E2AFA6}" type="datetimeFigureOut">
              <a:rPr lang="en-US" smtClean="0"/>
              <a:t>3/5/2025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9D99218-B935-4497-8880-DFAF23BF4F77}" type="slidenum">
              <a:rPr lang="en-US" smtClean="0"/>
              <a:t>‹#›</a:t>
            </a:fld>
            <a:endParaRPr lang="en-US"/>
          </a:p>
        </p:txBody>
      </p:sp>
    </p:spTree>
    <p:extLst>
      <p:ext uri="{BB962C8B-B14F-4D97-AF65-F5344CB8AC3E}">
        <p14:creationId xmlns:p14="http://schemas.microsoft.com/office/powerpoint/2010/main" val="11567270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ar-SA" smtClean="0"/>
              <a:t>انقر لتحرير نمط العنوان الرئيسي</a:t>
            </a:r>
            <a:endParaRPr lang="en-US" dirty="0"/>
          </a:p>
        </p:txBody>
      </p:sp>
      <p:sp>
        <p:nvSpPr>
          <p:cNvPr id="3" name="Date Placeholder 2"/>
          <p:cNvSpPr>
            <a:spLocks noGrp="1"/>
          </p:cNvSpPr>
          <p:nvPr>
            <p:ph type="dt" sz="half" idx="10"/>
          </p:nvPr>
        </p:nvSpPr>
        <p:spPr/>
        <p:txBody>
          <a:bodyPr/>
          <a:lstStyle/>
          <a:p>
            <a:fld id="{8E4CFDE4-9F4A-4909-98CD-268D62E2AFA6}" type="datetimeFigureOut">
              <a:rPr lang="en-US" smtClean="0"/>
              <a:t>3/5/2025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9D99218-B935-4497-8880-DFAF23BF4F77}" type="slidenum">
              <a:rPr lang="en-US" smtClean="0"/>
              <a:t>‹#›</a:t>
            </a:fld>
            <a:endParaRPr lang="en-US"/>
          </a:p>
        </p:txBody>
      </p:sp>
    </p:spTree>
    <p:extLst>
      <p:ext uri="{BB962C8B-B14F-4D97-AF65-F5344CB8AC3E}">
        <p14:creationId xmlns:p14="http://schemas.microsoft.com/office/powerpoint/2010/main" val="3674481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8E4CFDE4-9F4A-4909-98CD-268D62E2AFA6}" type="datetimeFigureOut">
              <a:rPr lang="en-US" smtClean="0"/>
              <a:t>3/5/2025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9D99218-B935-4497-8880-DFAF23BF4F77}" type="slidenum">
              <a:rPr lang="en-US" smtClean="0"/>
              <a:t>‹#›</a:t>
            </a:fld>
            <a:endParaRPr lang="en-US"/>
          </a:p>
        </p:txBody>
      </p:sp>
    </p:spTree>
    <p:extLst>
      <p:ext uri="{BB962C8B-B14F-4D97-AF65-F5344CB8AC3E}">
        <p14:creationId xmlns:p14="http://schemas.microsoft.com/office/powerpoint/2010/main" val="37271089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ar-SA" smtClean="0"/>
              <a:t>انقر لتحرير نمط العنوان الرئيسي</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smtClean="0"/>
              <a:t>انقر لتحرير أنماط النص الرئيسي</a:t>
            </a:r>
          </a:p>
        </p:txBody>
      </p:sp>
      <p:sp>
        <p:nvSpPr>
          <p:cNvPr id="5" name="Date Placeholder 4"/>
          <p:cNvSpPr>
            <a:spLocks noGrp="1"/>
          </p:cNvSpPr>
          <p:nvPr>
            <p:ph type="dt" sz="half" idx="10"/>
          </p:nvPr>
        </p:nvSpPr>
        <p:spPr/>
        <p:txBody>
          <a:bodyPr/>
          <a:lstStyle/>
          <a:p>
            <a:fld id="{8E4CFDE4-9F4A-4909-98CD-268D62E2AFA6}" type="datetimeFigureOut">
              <a:rPr lang="en-US" smtClean="0"/>
              <a:t>3/5/2025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9D99218-B935-4497-8880-DFAF23BF4F77}" type="slidenum">
              <a:rPr lang="en-US" smtClean="0"/>
              <a:t>‹#›</a:t>
            </a:fld>
            <a:endParaRPr lang="en-US"/>
          </a:p>
        </p:txBody>
      </p:sp>
    </p:spTree>
    <p:extLst>
      <p:ext uri="{BB962C8B-B14F-4D97-AF65-F5344CB8AC3E}">
        <p14:creationId xmlns:p14="http://schemas.microsoft.com/office/powerpoint/2010/main" val="27927936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ar-SA" smtClean="0"/>
              <a:t>انقر لتحرير نمط العنوان الرئيسي</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smtClean="0"/>
              <a:t>انقر فوق الأيقونة لإضافة صورة</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smtClean="0"/>
              <a:t>انقر لتحرير أنماط النص الرئيسي</a:t>
            </a:r>
          </a:p>
        </p:txBody>
      </p:sp>
      <p:sp>
        <p:nvSpPr>
          <p:cNvPr id="5" name="Date Placeholder 4"/>
          <p:cNvSpPr>
            <a:spLocks noGrp="1"/>
          </p:cNvSpPr>
          <p:nvPr>
            <p:ph type="dt" sz="half" idx="10"/>
          </p:nvPr>
        </p:nvSpPr>
        <p:spPr/>
        <p:txBody>
          <a:bodyPr/>
          <a:lstStyle/>
          <a:p>
            <a:fld id="{8E4CFDE4-9F4A-4909-98CD-268D62E2AFA6}" type="datetimeFigureOut">
              <a:rPr lang="en-US" smtClean="0"/>
              <a:t>3/5/2025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9D99218-B935-4497-8880-DFAF23BF4F77}" type="slidenum">
              <a:rPr lang="en-US" smtClean="0"/>
              <a:t>‹#›</a:t>
            </a:fld>
            <a:endParaRPr lang="en-US"/>
          </a:p>
        </p:txBody>
      </p:sp>
    </p:spTree>
    <p:extLst>
      <p:ext uri="{BB962C8B-B14F-4D97-AF65-F5344CB8AC3E}">
        <p14:creationId xmlns:p14="http://schemas.microsoft.com/office/powerpoint/2010/main" val="3740251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8E4CFDE4-9F4A-4909-98CD-268D62E2AFA6}" type="datetimeFigureOut">
              <a:rPr lang="en-US" smtClean="0"/>
              <a:t>3/5/2025</a:t>
            </a:fld>
            <a:endParaRPr lang="en-US"/>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49D99218-B935-4497-8880-DFAF23BF4F77}" type="slidenum">
              <a:rPr lang="en-US" smtClean="0"/>
              <a:t>‹#›</a:t>
            </a:fld>
            <a:endParaRPr lang="en-US"/>
          </a:p>
        </p:txBody>
      </p:sp>
    </p:spTree>
    <p:extLst>
      <p:ext uri="{BB962C8B-B14F-4D97-AF65-F5344CB8AC3E}">
        <p14:creationId xmlns:p14="http://schemas.microsoft.com/office/powerpoint/2010/main" val="312884748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858019" y="1274326"/>
            <a:ext cx="8689976" cy="914400"/>
          </a:xfrm>
        </p:spPr>
        <p:txBody>
          <a:bodyPr>
            <a:normAutofit fontScale="90000"/>
          </a:bodyPr>
          <a:lstStyle/>
          <a:p>
            <a:r>
              <a:rPr lang="ar-OM"/>
              <a:t>أثر الدوبال (المخرسة) على ملوحة التربة ونمو الأشجار المتأثرة بالملوحة</a:t>
            </a:r>
            <a:endParaRPr lang="en-US" dirty="0"/>
          </a:p>
        </p:txBody>
      </p:sp>
      <p:sp>
        <p:nvSpPr>
          <p:cNvPr id="3" name="عنوان فرعي 2"/>
          <p:cNvSpPr>
            <a:spLocks noGrp="1"/>
          </p:cNvSpPr>
          <p:nvPr>
            <p:ph type="subTitle" idx="1"/>
          </p:nvPr>
        </p:nvSpPr>
        <p:spPr>
          <a:xfrm>
            <a:off x="5178322" y="3005848"/>
            <a:ext cx="3466255" cy="1371600"/>
          </a:xfrm>
        </p:spPr>
        <p:txBody>
          <a:bodyPr>
            <a:noAutofit/>
          </a:bodyPr>
          <a:lstStyle/>
          <a:p>
            <a:pPr rtl="1"/>
            <a:r>
              <a:rPr lang="ar-SA" sz="2000" b="1" dirty="0"/>
              <a:t>اعداد الطالبان:</a:t>
            </a:r>
            <a:endParaRPr lang="en-US" sz="2000" b="1" dirty="0"/>
          </a:p>
          <a:p>
            <a:pPr rtl="1"/>
            <a:r>
              <a:rPr lang="ar-SA" sz="2000" b="1" dirty="0"/>
              <a:t>محمد سعيد الشكيلي</a:t>
            </a:r>
            <a:endParaRPr lang="en-US" sz="2000" b="1" dirty="0"/>
          </a:p>
          <a:p>
            <a:pPr rtl="1"/>
            <a:r>
              <a:rPr lang="ar-SA" sz="2000" b="1" dirty="0"/>
              <a:t>شهاب الناصري</a:t>
            </a:r>
            <a:endParaRPr lang="en-US" sz="2000" b="1" dirty="0"/>
          </a:p>
          <a:p>
            <a:pPr rtl="1"/>
            <a:r>
              <a:rPr lang="ar-SA" sz="1400" b="1" dirty="0"/>
              <a:t> </a:t>
            </a:r>
            <a:endParaRPr lang="en-US" sz="1400" b="1" dirty="0"/>
          </a:p>
          <a:p>
            <a:endParaRPr lang="en-US" sz="1400" b="1" dirty="0"/>
          </a:p>
        </p:txBody>
      </p:sp>
      <p:sp>
        <p:nvSpPr>
          <p:cNvPr id="4" name="عنوان فرعي 2"/>
          <p:cNvSpPr txBox="1">
            <a:spLocks/>
          </p:cNvSpPr>
          <p:nvPr/>
        </p:nvSpPr>
        <p:spPr>
          <a:xfrm>
            <a:off x="1712067" y="4046708"/>
            <a:ext cx="3466255" cy="1371600"/>
          </a:xfrm>
          <a:prstGeom prst="rect">
            <a:avLst/>
          </a:prstGeom>
        </p:spPr>
        <p:txBody>
          <a:bodyPr vert="horz" lIns="91440" tIns="45720" rIns="91440" bIns="45720" rtlCol="0">
            <a:noAutofit/>
          </a:bodyPr>
          <a:lstStyle>
            <a:lvl1pPr marL="0" indent="0" algn="ctr" defTabSz="914400" rtl="0" eaLnBrk="1" latinLnBrk="0" hangingPunct="1">
              <a:lnSpc>
                <a:spcPct val="120000"/>
              </a:lnSpc>
              <a:spcBef>
                <a:spcPts val="1000"/>
              </a:spcBef>
              <a:buClr>
                <a:schemeClr val="tx1"/>
              </a:buClr>
              <a:buFont typeface="Arial" panose="020B0604020202020204" pitchFamily="34" charset="0"/>
              <a:buNone/>
              <a:defRPr sz="2200" kern="1200" cap="all" baseline="0">
                <a:solidFill>
                  <a:schemeClr val="bg1">
                    <a:lumMod val="50000"/>
                  </a:schemeClr>
                </a:solidFill>
                <a:effectLst/>
                <a:latin typeface="+mn-lt"/>
                <a:ea typeface="+mn-ea"/>
                <a:cs typeface="+mn-cs"/>
              </a:defRPr>
            </a:lvl1pPr>
            <a:lvl2pPr marL="457200" indent="0" algn="ctr" defTabSz="914400" rtl="0" eaLnBrk="1" latinLnBrk="0" hangingPunct="1">
              <a:lnSpc>
                <a:spcPct val="120000"/>
              </a:lnSpc>
              <a:spcBef>
                <a:spcPts val="500"/>
              </a:spcBef>
              <a:buClr>
                <a:schemeClr val="tx1"/>
              </a:buClr>
              <a:buFont typeface="Arial" panose="020B0604020202020204" pitchFamily="34" charset="0"/>
              <a:buNone/>
              <a:defRPr sz="2000" kern="1200" cap="all" baseline="0">
                <a:solidFill>
                  <a:schemeClr val="tx1"/>
                </a:solidFill>
                <a:effectLst/>
                <a:latin typeface="+mn-lt"/>
                <a:ea typeface="+mn-ea"/>
                <a:cs typeface="+mn-cs"/>
              </a:defRPr>
            </a:lvl2pPr>
            <a:lvl3pPr marL="914400" indent="0" algn="ctr" defTabSz="914400" rtl="0" eaLnBrk="1" latinLnBrk="0" hangingPunct="1">
              <a:lnSpc>
                <a:spcPct val="120000"/>
              </a:lnSpc>
              <a:spcBef>
                <a:spcPts val="500"/>
              </a:spcBef>
              <a:buClr>
                <a:schemeClr val="tx1"/>
              </a:buClr>
              <a:buFont typeface="Arial" panose="020B0604020202020204" pitchFamily="34" charset="0"/>
              <a:buNone/>
              <a:defRPr sz="1800" kern="1200" cap="all" baseline="0">
                <a:solidFill>
                  <a:schemeClr val="tx1"/>
                </a:solidFill>
                <a:effectLst/>
                <a:latin typeface="+mn-lt"/>
                <a:ea typeface="+mn-ea"/>
                <a:cs typeface="+mn-cs"/>
              </a:defRPr>
            </a:lvl3pPr>
            <a:lvl4pPr marL="1371600" indent="0" algn="ctr" defTabSz="914400" rtl="0" eaLnBrk="1" latinLnBrk="0" hangingPunct="1">
              <a:lnSpc>
                <a:spcPct val="120000"/>
              </a:lnSpc>
              <a:spcBef>
                <a:spcPts val="500"/>
              </a:spcBef>
              <a:buClr>
                <a:schemeClr val="tx1"/>
              </a:buClr>
              <a:buFont typeface="Arial" panose="020B0604020202020204" pitchFamily="34" charset="0"/>
              <a:buNone/>
              <a:defRPr sz="1600" kern="1200" cap="all" baseline="0">
                <a:solidFill>
                  <a:schemeClr val="tx1"/>
                </a:solidFill>
                <a:effectLst/>
                <a:latin typeface="+mn-lt"/>
                <a:ea typeface="+mn-ea"/>
                <a:cs typeface="+mn-cs"/>
              </a:defRPr>
            </a:lvl4pPr>
            <a:lvl5pPr marL="1828800" indent="0" algn="ctr" defTabSz="914400" rtl="0" eaLnBrk="1" latinLnBrk="0" hangingPunct="1">
              <a:lnSpc>
                <a:spcPct val="120000"/>
              </a:lnSpc>
              <a:spcBef>
                <a:spcPts val="500"/>
              </a:spcBef>
              <a:buClr>
                <a:schemeClr val="tx1"/>
              </a:buClr>
              <a:buFont typeface="Arial" panose="020B0604020202020204" pitchFamily="34" charset="0"/>
              <a:buNone/>
              <a:defRPr sz="1600" kern="1200" cap="all" baseline="0">
                <a:solidFill>
                  <a:schemeClr val="tx1"/>
                </a:solidFill>
                <a:effectLst/>
                <a:latin typeface="+mn-lt"/>
                <a:ea typeface="+mn-ea"/>
                <a:cs typeface="+mn-cs"/>
              </a:defRPr>
            </a:lvl5pPr>
            <a:lvl6pPr marL="2286000" indent="0" algn="ctr" defTabSz="914400" rtl="0" eaLnBrk="1" latinLnBrk="0" hangingPunct="1">
              <a:lnSpc>
                <a:spcPct val="120000"/>
              </a:lnSpc>
              <a:spcBef>
                <a:spcPts val="500"/>
              </a:spcBef>
              <a:buClr>
                <a:schemeClr val="tx1"/>
              </a:buClr>
              <a:buFont typeface="Arial" panose="020B0604020202020204" pitchFamily="34" charset="0"/>
              <a:buNone/>
              <a:defRPr sz="1600" kern="1200" cap="all" baseline="0">
                <a:solidFill>
                  <a:schemeClr val="tx1"/>
                </a:solidFill>
                <a:effectLst/>
                <a:latin typeface="+mn-lt"/>
                <a:ea typeface="+mn-ea"/>
                <a:cs typeface="+mn-cs"/>
              </a:defRPr>
            </a:lvl6pPr>
            <a:lvl7pPr marL="2743200" indent="0" algn="ctr" defTabSz="914400" rtl="0" eaLnBrk="1" latinLnBrk="0" hangingPunct="1">
              <a:lnSpc>
                <a:spcPct val="120000"/>
              </a:lnSpc>
              <a:spcBef>
                <a:spcPts val="500"/>
              </a:spcBef>
              <a:buClr>
                <a:schemeClr val="tx1"/>
              </a:buClr>
              <a:buFont typeface="Arial" panose="020B0604020202020204" pitchFamily="34" charset="0"/>
              <a:buNone/>
              <a:defRPr sz="1600" kern="1200" cap="all" baseline="0">
                <a:solidFill>
                  <a:schemeClr val="tx1"/>
                </a:solidFill>
                <a:effectLst/>
                <a:latin typeface="+mn-lt"/>
                <a:ea typeface="+mn-ea"/>
                <a:cs typeface="+mn-cs"/>
              </a:defRPr>
            </a:lvl7pPr>
            <a:lvl8pPr marL="3200400" indent="0" algn="ctr" defTabSz="914400" rtl="0" eaLnBrk="1" latinLnBrk="0" hangingPunct="1">
              <a:lnSpc>
                <a:spcPct val="120000"/>
              </a:lnSpc>
              <a:spcBef>
                <a:spcPts val="500"/>
              </a:spcBef>
              <a:buClr>
                <a:schemeClr val="tx1"/>
              </a:buClr>
              <a:buFont typeface="Arial" panose="020B0604020202020204" pitchFamily="34" charset="0"/>
              <a:buNone/>
              <a:defRPr sz="1600" kern="1200" cap="all" baseline="0">
                <a:solidFill>
                  <a:schemeClr val="tx1"/>
                </a:solidFill>
                <a:effectLst/>
                <a:latin typeface="+mn-lt"/>
                <a:ea typeface="+mn-ea"/>
                <a:cs typeface="+mn-cs"/>
              </a:defRPr>
            </a:lvl8pPr>
            <a:lvl9pPr marL="3657600" indent="0" algn="ctr" defTabSz="914400" rtl="0" eaLnBrk="1" latinLnBrk="0" hangingPunct="1">
              <a:lnSpc>
                <a:spcPct val="120000"/>
              </a:lnSpc>
              <a:spcBef>
                <a:spcPts val="500"/>
              </a:spcBef>
              <a:buClr>
                <a:schemeClr val="tx1"/>
              </a:buClr>
              <a:buFont typeface="Arial" panose="020B0604020202020204" pitchFamily="34" charset="0"/>
              <a:buNone/>
              <a:defRPr sz="1600" kern="1200" cap="all" baseline="0">
                <a:solidFill>
                  <a:schemeClr val="tx1"/>
                </a:solidFill>
                <a:effectLst/>
                <a:latin typeface="+mn-lt"/>
                <a:ea typeface="+mn-ea"/>
                <a:cs typeface="+mn-cs"/>
              </a:defRPr>
            </a:lvl9pPr>
          </a:lstStyle>
          <a:p>
            <a:pPr rtl="1"/>
            <a:r>
              <a:rPr lang="ar-SA" sz="2000" b="1" dirty="0"/>
              <a:t>اشراف الأستاذ:</a:t>
            </a:r>
            <a:endParaRPr lang="en-US" sz="2000" b="1" dirty="0"/>
          </a:p>
          <a:p>
            <a:pPr rtl="1"/>
            <a:r>
              <a:rPr lang="ar-SA" sz="2000" b="1" dirty="0"/>
              <a:t>علي </a:t>
            </a:r>
            <a:r>
              <a:rPr lang="ar-SA" sz="2000" b="1" dirty="0" err="1"/>
              <a:t>الخفيري</a:t>
            </a:r>
            <a:endParaRPr lang="en-US" sz="2000" b="1" dirty="0"/>
          </a:p>
          <a:p>
            <a:pPr rtl="1"/>
            <a:r>
              <a:rPr lang="ar-SA" sz="2000" b="1" dirty="0"/>
              <a:t>يناير 2025</a:t>
            </a:r>
            <a:endParaRPr lang="en-US" sz="2000" b="1" dirty="0"/>
          </a:p>
        </p:txBody>
      </p:sp>
    </p:spTree>
    <p:extLst>
      <p:ext uri="{BB962C8B-B14F-4D97-AF65-F5344CB8AC3E}">
        <p14:creationId xmlns:p14="http://schemas.microsoft.com/office/powerpoint/2010/main" val="12472741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8310782" y="744325"/>
            <a:ext cx="2476960" cy="646331"/>
          </a:xfrm>
          <a:prstGeom prst="rect">
            <a:avLst/>
          </a:prstGeom>
        </p:spPr>
        <p:txBody>
          <a:bodyPr wrap="none">
            <a:spAutoFit/>
          </a:bodyPr>
          <a:lstStyle/>
          <a:p>
            <a:r>
              <a:rPr lang="ar-OM" sz="3600" dirty="0" smtClean="0">
                <a:solidFill>
                  <a:srgbClr val="040C28"/>
                </a:solidFill>
                <a:effectLst/>
                <a:ea typeface="Calibri" panose="020F0502020204030204" pitchFamily="34" charset="0"/>
                <a:cs typeface="Times New Roman" panose="02020603050405020304" pitchFamily="18" charset="0"/>
              </a:rPr>
              <a:t>خصائص التربة</a:t>
            </a:r>
            <a:endParaRPr lang="en-US" sz="3600" dirty="0"/>
          </a:p>
        </p:txBody>
      </p:sp>
      <p:graphicFrame>
        <p:nvGraphicFramePr>
          <p:cNvPr id="5" name="جدول 4"/>
          <p:cNvGraphicFramePr>
            <a:graphicFrameLocks noGrp="1"/>
          </p:cNvGraphicFramePr>
          <p:nvPr>
            <p:extLst>
              <p:ext uri="{D42A27DB-BD31-4B8C-83A1-F6EECF244321}">
                <p14:modId xmlns:p14="http://schemas.microsoft.com/office/powerpoint/2010/main" val="3895130299"/>
              </p:ext>
            </p:extLst>
          </p:nvPr>
        </p:nvGraphicFramePr>
        <p:xfrm>
          <a:off x="2820872" y="1390656"/>
          <a:ext cx="6728390" cy="2665777"/>
        </p:xfrm>
        <a:graphic>
          <a:graphicData uri="http://schemas.openxmlformats.org/drawingml/2006/table">
            <a:tbl>
              <a:tblPr rtl="1" firstRow="1" firstCol="1" bandRow="1">
                <a:tableStyleId>{5C22544A-7EE6-4342-B048-85BDC9FD1C3A}</a:tableStyleId>
              </a:tblPr>
              <a:tblGrid>
                <a:gridCol w="1833049"/>
                <a:gridCol w="1748336"/>
                <a:gridCol w="1645599"/>
                <a:gridCol w="1501406"/>
              </a:tblGrid>
              <a:tr h="657678">
                <a:tc>
                  <a:txBody>
                    <a:bodyPr/>
                    <a:lstStyle/>
                    <a:p>
                      <a:pPr marL="0" marR="0" algn="r" rtl="1">
                        <a:lnSpc>
                          <a:spcPct val="107000"/>
                        </a:lnSpc>
                        <a:spcBef>
                          <a:spcPts val="0"/>
                        </a:spcBef>
                        <a:spcAft>
                          <a:spcPts val="0"/>
                        </a:spcAft>
                      </a:pPr>
                      <a:r>
                        <a:rPr lang="ar-OM" sz="1600">
                          <a:effectLst/>
                        </a:rPr>
                        <a:t>الخصائص</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r" rtl="1">
                        <a:lnSpc>
                          <a:spcPct val="107000"/>
                        </a:lnSpc>
                        <a:spcBef>
                          <a:spcPts val="0"/>
                        </a:spcBef>
                        <a:spcAft>
                          <a:spcPts val="0"/>
                        </a:spcAft>
                      </a:pPr>
                      <a:r>
                        <a:rPr lang="ar-OM" sz="1600">
                          <a:effectLst/>
                        </a:rPr>
                        <a:t>كمية الجذور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r" rtl="1">
                        <a:lnSpc>
                          <a:spcPct val="107000"/>
                        </a:lnSpc>
                        <a:spcBef>
                          <a:spcPts val="0"/>
                        </a:spcBef>
                        <a:spcAft>
                          <a:spcPts val="0"/>
                        </a:spcAft>
                      </a:pPr>
                      <a:r>
                        <a:rPr lang="ar-OM" sz="1600">
                          <a:effectLst/>
                        </a:rPr>
                        <a:t>المادة العضوية</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r" rtl="1">
                        <a:lnSpc>
                          <a:spcPct val="107000"/>
                        </a:lnSpc>
                        <a:spcBef>
                          <a:spcPts val="0"/>
                        </a:spcBef>
                        <a:spcAft>
                          <a:spcPts val="0"/>
                        </a:spcAft>
                      </a:pPr>
                      <a:r>
                        <a:rPr lang="ar-OM" sz="1600">
                          <a:effectLst/>
                        </a:rPr>
                        <a:t>كمية الصخور</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1350421">
                <a:tc>
                  <a:txBody>
                    <a:bodyPr/>
                    <a:lstStyle/>
                    <a:p>
                      <a:pPr marL="0" marR="0" algn="r" rtl="1">
                        <a:lnSpc>
                          <a:spcPct val="107000"/>
                        </a:lnSpc>
                        <a:spcBef>
                          <a:spcPts val="0"/>
                        </a:spcBef>
                        <a:spcAft>
                          <a:spcPts val="0"/>
                        </a:spcAft>
                      </a:pPr>
                      <a:r>
                        <a:rPr lang="ar-OM" sz="1600">
                          <a:effectLst/>
                        </a:rPr>
                        <a:t>قبل الدبال</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r" rtl="1">
                        <a:lnSpc>
                          <a:spcPct val="107000"/>
                        </a:lnSpc>
                        <a:spcBef>
                          <a:spcPts val="0"/>
                        </a:spcBef>
                        <a:spcAft>
                          <a:spcPts val="0"/>
                        </a:spcAft>
                      </a:pPr>
                      <a:r>
                        <a:rPr lang="ar-OM" sz="1600">
                          <a:effectLst/>
                        </a:rPr>
                        <a:t>قليلة (غير صحية)</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r" rtl="1">
                        <a:lnSpc>
                          <a:spcPct val="107000"/>
                        </a:lnSpc>
                        <a:spcBef>
                          <a:spcPts val="0"/>
                        </a:spcBef>
                        <a:spcAft>
                          <a:spcPts val="0"/>
                        </a:spcAft>
                      </a:pPr>
                      <a:r>
                        <a:rPr lang="ar-OM" sz="1600">
                          <a:effectLst/>
                        </a:rPr>
                        <a:t>لا توجد</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r" rtl="1">
                        <a:lnSpc>
                          <a:spcPct val="107000"/>
                        </a:lnSpc>
                        <a:spcBef>
                          <a:spcPts val="0"/>
                        </a:spcBef>
                        <a:spcAft>
                          <a:spcPts val="0"/>
                        </a:spcAft>
                      </a:pPr>
                      <a:r>
                        <a:rPr lang="ar-OM" sz="1600">
                          <a:effectLst/>
                        </a:rPr>
                        <a:t>قليلة</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657678">
                <a:tc>
                  <a:txBody>
                    <a:bodyPr/>
                    <a:lstStyle/>
                    <a:p>
                      <a:pPr marL="0" marR="0" algn="r" rtl="1">
                        <a:lnSpc>
                          <a:spcPct val="107000"/>
                        </a:lnSpc>
                        <a:spcBef>
                          <a:spcPts val="0"/>
                        </a:spcBef>
                        <a:spcAft>
                          <a:spcPts val="0"/>
                        </a:spcAft>
                      </a:pPr>
                      <a:r>
                        <a:rPr lang="ar-OM" sz="1600">
                          <a:effectLst/>
                        </a:rPr>
                        <a:t>بعد الدبال</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r" rtl="1">
                        <a:lnSpc>
                          <a:spcPct val="107000"/>
                        </a:lnSpc>
                        <a:spcBef>
                          <a:spcPts val="0"/>
                        </a:spcBef>
                        <a:spcAft>
                          <a:spcPts val="0"/>
                        </a:spcAft>
                      </a:pPr>
                      <a:r>
                        <a:rPr lang="ar-OM" sz="1600">
                          <a:effectLst/>
                        </a:rPr>
                        <a:t>كثيرة</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r" rtl="1">
                        <a:lnSpc>
                          <a:spcPct val="107000"/>
                        </a:lnSpc>
                        <a:spcBef>
                          <a:spcPts val="0"/>
                        </a:spcBef>
                        <a:spcAft>
                          <a:spcPts val="0"/>
                        </a:spcAft>
                      </a:pPr>
                      <a:r>
                        <a:rPr lang="ar-OM" sz="1600">
                          <a:effectLst/>
                        </a:rPr>
                        <a:t>متوفرة</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r" rtl="1">
                        <a:lnSpc>
                          <a:spcPct val="107000"/>
                        </a:lnSpc>
                        <a:spcBef>
                          <a:spcPts val="0"/>
                        </a:spcBef>
                        <a:spcAft>
                          <a:spcPts val="0"/>
                        </a:spcAft>
                      </a:pPr>
                      <a:r>
                        <a:rPr lang="ar-OM" sz="1600" dirty="0">
                          <a:effectLst/>
                        </a:rPr>
                        <a:t>قليلة</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bl>
          </a:graphicData>
        </a:graphic>
      </p:graphicFrame>
    </p:spTree>
    <p:extLst>
      <p:ext uri="{BB962C8B-B14F-4D97-AF65-F5344CB8AC3E}">
        <p14:creationId xmlns:p14="http://schemas.microsoft.com/office/powerpoint/2010/main" val="40959383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1303506" y="680936"/>
            <a:ext cx="9338554" cy="5581656"/>
          </a:xfrm>
          <a:prstGeom prst="rect">
            <a:avLst/>
          </a:prstGeom>
        </p:spPr>
        <p:txBody>
          <a:bodyPr wrap="square">
            <a:spAutoFit/>
          </a:bodyPr>
          <a:lstStyle/>
          <a:p>
            <a:pPr algn="r" rtl="1">
              <a:lnSpc>
                <a:spcPct val="107000"/>
              </a:lnSpc>
              <a:spcAft>
                <a:spcPts val="800"/>
              </a:spcAft>
            </a:pPr>
            <a:r>
              <a:rPr lang="ar-OM" sz="2400" dirty="0" smtClean="0">
                <a:solidFill>
                  <a:srgbClr val="040C28"/>
                </a:solidFill>
                <a:effectLst/>
                <a:latin typeface="Calibri" panose="020F0502020204030204" pitchFamily="34" charset="0"/>
                <a:ea typeface="Calibri" panose="020F0502020204030204" pitchFamily="34" charset="0"/>
                <a:cs typeface="Times New Roman" panose="02020603050405020304" pitchFamily="18" charset="0"/>
              </a:rPr>
              <a:t>الاستنتاجات:</a:t>
            </a:r>
            <a:endParaRPr lang="en-US" sz="1600" dirty="0" smtClean="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ar-OM" sz="2400" dirty="0" smtClean="0">
                <a:solidFill>
                  <a:srgbClr val="040C28"/>
                </a:solidFill>
                <a:effectLst/>
                <a:latin typeface="Calibri" panose="020F0502020204030204" pitchFamily="34" charset="0"/>
                <a:ea typeface="Calibri" panose="020F0502020204030204" pitchFamily="34" charset="0"/>
                <a:cs typeface="Times New Roman" panose="02020603050405020304" pitchFamily="18" charset="0"/>
              </a:rPr>
              <a:t>كانت نتائج البحث إيجابية حيث إجابة على أسئلة البحث كالآتي</a:t>
            </a:r>
            <a:endParaRPr lang="en-US" sz="1600" dirty="0" smtClean="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gn="r" rtl="1">
              <a:lnSpc>
                <a:spcPct val="107000"/>
              </a:lnSpc>
              <a:spcBef>
                <a:spcPts val="0"/>
              </a:spcBef>
              <a:spcAft>
                <a:spcPts val="800"/>
              </a:spcAft>
              <a:buFont typeface="+mj-lt"/>
              <a:buAutoNum type="arabicPeriod"/>
            </a:pPr>
            <a:r>
              <a:rPr lang="ar-SA" sz="2400" dirty="0" smtClean="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ما تأثير مادة الدوبال على النباتات المزروعة في الأرض المالحة؟</a:t>
            </a:r>
            <a:endParaRPr lang="en-US" sz="1600" dirty="0" smtClean="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p>
            <a:pPr marL="457200" marR="0" algn="r" rtl="1">
              <a:lnSpc>
                <a:spcPct val="107000"/>
              </a:lnSpc>
              <a:spcBef>
                <a:spcPts val="0"/>
              </a:spcBef>
              <a:spcAft>
                <a:spcPts val="800"/>
              </a:spcAft>
            </a:pPr>
            <a:r>
              <a:rPr lang="ar-SA" sz="2400" dirty="0" smtClean="0">
                <a:effectLst/>
                <a:latin typeface="Calibri" panose="020F0502020204030204" pitchFamily="34" charset="0"/>
                <a:ea typeface="Calibri" panose="020F0502020204030204" pitchFamily="34" charset="0"/>
                <a:cs typeface="Times New Roman" panose="02020603050405020304" pitchFamily="18" charset="0"/>
              </a:rPr>
              <a:t>كان لاستخدام الدبال أثر إيجابي على تخفيض نسبة الملوحة في التربة المالحة. وساعد على استعادة الأشجار لوضعها الصحي من حيث انتشار الجذور وظهور براعم جديدة وأوراق صحية. وأخيرا خفضت عملية استخدام الدبال من مصاريف الزراعة باستغلال بقايا ومخلفات الأشجار وتحويلها لسماد بدلا من شراء أسمدة كيميائية تسبب الضرر للتربة أو أسمدة طبيعية تحتوي على بذور نباتات تستهلك وقت المزارع في تنظيفها.</a:t>
            </a:r>
            <a:endParaRPr lang="en-US" sz="1600" dirty="0" smtClean="0">
              <a:effectLst/>
              <a:latin typeface="Calibri" panose="020F0502020204030204" pitchFamily="34" charset="0"/>
              <a:ea typeface="Calibri" panose="020F0502020204030204" pitchFamily="34" charset="0"/>
              <a:cs typeface="Arial" panose="020B0604020202020204" pitchFamily="34" charset="0"/>
            </a:endParaRPr>
          </a:p>
          <a:p>
            <a:pPr marL="457200" marR="0" algn="r" rtl="1">
              <a:lnSpc>
                <a:spcPct val="107000"/>
              </a:lnSpc>
              <a:spcBef>
                <a:spcPts val="0"/>
              </a:spcBef>
              <a:spcAft>
                <a:spcPts val="800"/>
              </a:spcAft>
            </a:pPr>
            <a:r>
              <a:rPr lang="en-US" sz="2400" dirty="0" smtClean="0">
                <a:effectLst/>
                <a:latin typeface="Times New Roman" panose="02020603050405020304" pitchFamily="18" charset="0"/>
                <a:ea typeface="Calibri" panose="020F0502020204030204" pitchFamily="34" charset="0"/>
                <a:cs typeface="Arial" panose="020B0604020202020204" pitchFamily="34" charset="0"/>
              </a:rPr>
              <a:t> </a:t>
            </a:r>
            <a:endParaRPr lang="en-US" sz="1600" dirty="0" smtClean="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gn="r" rtl="1">
              <a:lnSpc>
                <a:spcPct val="107000"/>
              </a:lnSpc>
              <a:spcBef>
                <a:spcPts val="0"/>
              </a:spcBef>
              <a:spcAft>
                <a:spcPts val="800"/>
              </a:spcAft>
              <a:buFont typeface="+mj-lt"/>
              <a:buAutoNum type="arabicPeriod"/>
            </a:pPr>
            <a:r>
              <a:rPr lang="ar-SA" sz="2400" dirty="0" smtClean="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ما الفرق بين خصائص التربة المضاف لها مادة الدوبال من حيث ملوحة التربة والحموضة؟</a:t>
            </a:r>
            <a:endParaRPr lang="en-US" sz="1600" dirty="0" smtClean="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p>
            <a:pPr marL="457200" marR="0" algn="r" rtl="1">
              <a:lnSpc>
                <a:spcPct val="107000"/>
              </a:lnSpc>
              <a:spcBef>
                <a:spcPts val="0"/>
              </a:spcBef>
              <a:spcAft>
                <a:spcPts val="800"/>
              </a:spcAft>
            </a:pPr>
            <a:r>
              <a:rPr lang="ar-SA" sz="2400" dirty="0" smtClean="0">
                <a:effectLst/>
                <a:latin typeface="Calibri" panose="020F0502020204030204" pitchFamily="34" charset="0"/>
                <a:ea typeface="Calibri" panose="020F0502020204030204" pitchFamily="34" charset="0"/>
                <a:cs typeface="Times New Roman" panose="02020603050405020304" pitchFamily="18" charset="0"/>
              </a:rPr>
              <a:t>أظهرت النتائج أن التربة المضاف إليها انخفاضا في قياسات ملوحة التربة عكس قبل التجربة. ولكن كانت نتائج الحموضة بنفس القياس تقريبا.</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8242649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2461098" y="250946"/>
            <a:ext cx="6848272" cy="5573962"/>
          </a:xfrm>
          <a:prstGeom prst="rect">
            <a:avLst/>
          </a:prstGeom>
        </p:spPr>
        <p:txBody>
          <a:bodyPr wrap="square">
            <a:spAutoFit/>
          </a:bodyPr>
          <a:lstStyle/>
          <a:p>
            <a:pPr algn="r" rtl="1">
              <a:lnSpc>
                <a:spcPct val="107000"/>
              </a:lnSpc>
              <a:spcAft>
                <a:spcPts val="800"/>
              </a:spcAft>
            </a:pPr>
            <a:r>
              <a:rPr lang="ar-OM" sz="2800" dirty="0" smtClean="0">
                <a:solidFill>
                  <a:srgbClr val="040C28"/>
                </a:solidFill>
                <a:effectLst/>
                <a:latin typeface="Calibri" panose="020F0502020204030204" pitchFamily="34" charset="0"/>
                <a:ea typeface="Calibri" panose="020F0502020204030204" pitchFamily="34" charset="0"/>
                <a:cs typeface="Times New Roman" panose="02020603050405020304" pitchFamily="18" charset="0"/>
              </a:rPr>
              <a:t>يتقدم فريق العمل بشكر كل من ساهم في إعداد وإتمام هذا العمل وهم</a:t>
            </a:r>
            <a:endParaRPr lang="en-US" dirty="0" smtClean="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gn="r" rtl="1">
              <a:lnSpc>
                <a:spcPct val="107000"/>
              </a:lnSpc>
              <a:spcBef>
                <a:spcPts val="0"/>
              </a:spcBef>
              <a:spcAft>
                <a:spcPts val="800"/>
              </a:spcAft>
              <a:buFont typeface="+mj-lt"/>
              <a:buAutoNum type="arabicPeriod"/>
            </a:pPr>
            <a:r>
              <a:rPr lang="ar-OM" sz="2800" dirty="0" smtClean="0">
                <a:solidFill>
                  <a:srgbClr val="040C28"/>
                </a:solidFill>
                <a:effectLst/>
                <a:latin typeface="Calibri" panose="020F0502020204030204" pitchFamily="34" charset="0"/>
                <a:ea typeface="Calibri" panose="020F0502020204030204" pitchFamily="34" charset="0"/>
                <a:cs typeface="Times New Roman" panose="02020603050405020304" pitchFamily="18" charset="0"/>
              </a:rPr>
              <a:t>الأستاذ موسى العدوي مشرف الأنشطة بالمدرسة على المتابعة والتشجع.</a:t>
            </a:r>
            <a:endParaRPr lang="en-US" dirty="0" smtClean="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gn="r" rtl="1">
              <a:lnSpc>
                <a:spcPct val="107000"/>
              </a:lnSpc>
              <a:spcBef>
                <a:spcPts val="0"/>
              </a:spcBef>
              <a:spcAft>
                <a:spcPts val="800"/>
              </a:spcAft>
              <a:buFont typeface="+mj-lt"/>
              <a:buAutoNum type="arabicPeriod"/>
            </a:pPr>
            <a:r>
              <a:rPr lang="ar-OM" sz="2800" dirty="0" smtClean="0">
                <a:solidFill>
                  <a:srgbClr val="040C28"/>
                </a:solidFill>
                <a:effectLst/>
                <a:latin typeface="Calibri" panose="020F0502020204030204" pitchFamily="34" charset="0"/>
                <a:ea typeface="Calibri" panose="020F0502020204030204" pitchFamily="34" charset="0"/>
                <a:cs typeface="Times New Roman" panose="02020603050405020304" pitchFamily="18" charset="0"/>
              </a:rPr>
              <a:t>الأستاذ زاهر </a:t>
            </a:r>
            <a:r>
              <a:rPr lang="ar-OM" sz="2800" dirty="0" err="1" smtClean="0">
                <a:solidFill>
                  <a:srgbClr val="040C28"/>
                </a:solidFill>
                <a:effectLst/>
                <a:latin typeface="Calibri" panose="020F0502020204030204" pitchFamily="34" charset="0"/>
                <a:ea typeface="Calibri" panose="020F0502020204030204" pitchFamily="34" charset="0"/>
                <a:cs typeface="Times New Roman" panose="02020603050405020304" pitchFamily="18" charset="0"/>
              </a:rPr>
              <a:t>الشقصي</a:t>
            </a:r>
            <a:r>
              <a:rPr lang="ar-OM" sz="2800" dirty="0" smtClean="0">
                <a:solidFill>
                  <a:srgbClr val="040C28"/>
                </a:solidFill>
                <a:effectLst/>
                <a:latin typeface="Calibri" panose="020F0502020204030204" pitchFamily="34" charset="0"/>
                <a:ea typeface="Calibri" panose="020F0502020204030204" pitchFamily="34" charset="0"/>
                <a:cs typeface="Times New Roman" panose="02020603050405020304" pitchFamily="18" charset="0"/>
              </a:rPr>
              <a:t> صاحب المزرعة </a:t>
            </a:r>
            <a:r>
              <a:rPr lang="ar-OM" sz="2800" dirty="0" err="1" smtClean="0">
                <a:solidFill>
                  <a:srgbClr val="040C28"/>
                </a:solidFill>
                <a:effectLst/>
                <a:latin typeface="Calibri" panose="020F0502020204030204" pitchFamily="34" charset="0"/>
                <a:ea typeface="Calibri" panose="020F0502020204030204" pitchFamily="34" charset="0"/>
                <a:cs typeface="Times New Roman" panose="02020603050405020304" pitchFamily="18" charset="0"/>
              </a:rPr>
              <a:t>لاعطاء</a:t>
            </a:r>
            <a:r>
              <a:rPr lang="ar-OM" sz="2800" dirty="0" smtClean="0">
                <a:solidFill>
                  <a:srgbClr val="040C28"/>
                </a:solidFill>
                <a:effectLst/>
                <a:latin typeface="Calibri" panose="020F0502020204030204" pitchFamily="34" charset="0"/>
                <a:ea typeface="Calibri" panose="020F0502020204030204" pitchFamily="34" charset="0"/>
                <a:cs typeface="Times New Roman" panose="02020603050405020304" pitchFamily="18" charset="0"/>
              </a:rPr>
              <a:t> الطلاب فرصة البحث واستخدام المزرعة.</a:t>
            </a:r>
            <a:endParaRPr lang="en-US" dirty="0" smtClean="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gn="r" rtl="1">
              <a:lnSpc>
                <a:spcPct val="107000"/>
              </a:lnSpc>
              <a:spcBef>
                <a:spcPts val="0"/>
              </a:spcBef>
              <a:spcAft>
                <a:spcPts val="800"/>
              </a:spcAft>
              <a:buFont typeface="+mj-lt"/>
              <a:buAutoNum type="arabicPeriod"/>
            </a:pPr>
            <a:r>
              <a:rPr lang="ar-OM" sz="2800" dirty="0" smtClean="0">
                <a:solidFill>
                  <a:srgbClr val="040C28"/>
                </a:solidFill>
                <a:effectLst/>
                <a:latin typeface="Calibri" panose="020F0502020204030204" pitchFamily="34" charset="0"/>
                <a:ea typeface="Calibri" panose="020F0502020204030204" pitchFamily="34" charset="0"/>
                <a:cs typeface="Times New Roman" panose="02020603050405020304" pitchFamily="18" charset="0"/>
              </a:rPr>
              <a:t>مركز البحوث الزراعية بولاية بهلا بإشراف المهندس راشد الشكيلي لمساعدة الطلاب على القياسات والتأكد من الأرقام.</a:t>
            </a:r>
            <a:endParaRPr lang="en-US" dirty="0" smtClean="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gn="r" rtl="1">
              <a:lnSpc>
                <a:spcPct val="107000"/>
              </a:lnSpc>
              <a:spcBef>
                <a:spcPts val="0"/>
              </a:spcBef>
              <a:spcAft>
                <a:spcPts val="800"/>
              </a:spcAft>
              <a:buFont typeface="+mj-lt"/>
              <a:buAutoNum type="arabicPeriod"/>
            </a:pPr>
            <a:r>
              <a:rPr lang="ar-OM" sz="2800" dirty="0" smtClean="0">
                <a:solidFill>
                  <a:srgbClr val="040C28"/>
                </a:solidFill>
                <a:effectLst/>
                <a:latin typeface="Calibri" panose="020F0502020204030204" pitchFamily="34" charset="0"/>
                <a:ea typeface="Calibri" panose="020F0502020204030204" pitchFamily="34" charset="0"/>
                <a:cs typeface="Times New Roman" panose="02020603050405020304" pitchFamily="18" charset="0"/>
              </a:rPr>
              <a:t>فريق جلوب بالداخلية على المساندة وتدريب الفريق ومساندته في أخذ القياسات وإعارة الأجهزة.</a:t>
            </a:r>
            <a:endParaRPr lang="en-US"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0109755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612843" y="488708"/>
            <a:ext cx="10233497" cy="6122125"/>
          </a:xfrm>
          <a:prstGeom prst="rect">
            <a:avLst/>
          </a:prstGeom>
        </p:spPr>
        <p:txBody>
          <a:bodyPr wrap="square">
            <a:spAutoFit/>
          </a:bodyPr>
          <a:lstStyle/>
          <a:p>
            <a:pPr algn="r" rtl="1">
              <a:lnSpc>
                <a:spcPct val="107000"/>
              </a:lnSpc>
              <a:spcAft>
                <a:spcPts val="800"/>
              </a:spcAft>
            </a:pPr>
            <a:r>
              <a:rPr lang="ar-OM" sz="2400" dirty="0" smtClean="0">
                <a:solidFill>
                  <a:srgbClr val="040C28"/>
                </a:solidFill>
                <a:effectLst/>
                <a:latin typeface="Calibri" panose="020F0502020204030204" pitchFamily="34" charset="0"/>
                <a:ea typeface="Calibri" panose="020F0502020204030204" pitchFamily="34" charset="0"/>
                <a:cs typeface="Times New Roman" panose="02020603050405020304" pitchFamily="18" charset="0"/>
              </a:rPr>
              <a:t>المراجع:</a:t>
            </a:r>
            <a:endParaRPr lang="en-US" sz="1600" dirty="0" smtClean="0">
              <a:effectLst/>
              <a:latin typeface="Calibri" panose="020F0502020204030204" pitchFamily="34" charset="0"/>
              <a:ea typeface="Calibri" panose="020F0502020204030204" pitchFamily="34" charset="0"/>
              <a:cs typeface="Arial" panose="020B0604020202020204" pitchFamily="34" charset="0"/>
            </a:endParaRPr>
          </a:p>
          <a:p>
            <a:pPr rtl="1">
              <a:lnSpc>
                <a:spcPct val="107000"/>
              </a:lnSpc>
              <a:spcAft>
                <a:spcPts val="800"/>
              </a:spcAft>
            </a:pPr>
            <a:r>
              <a:rPr lang="ar-OM" sz="2400" dirty="0" smtClean="0">
                <a:solidFill>
                  <a:srgbClr val="222222"/>
                </a:solidFill>
                <a:effectLst/>
                <a:latin typeface="Calibri" panose="020F0502020204030204" pitchFamily="34" charset="0"/>
                <a:ea typeface="Calibri" panose="020F0502020204030204" pitchFamily="34" charset="0"/>
                <a:cs typeface="Times New Roman" panose="02020603050405020304" pitchFamily="18" charset="0"/>
              </a:rPr>
              <a:t> </a:t>
            </a:r>
            <a:r>
              <a:rPr lang="en-US" sz="2400" dirty="0" err="1" smtClean="0">
                <a:solidFill>
                  <a:srgbClr val="222222"/>
                </a:solidFill>
                <a:effectLst/>
                <a:latin typeface="Times New Roman" panose="02020603050405020304" pitchFamily="18" charset="0"/>
                <a:ea typeface="Calibri" panose="020F0502020204030204" pitchFamily="34" charset="0"/>
                <a:cs typeface="Arial" panose="020B0604020202020204" pitchFamily="34" charset="0"/>
              </a:rPr>
              <a:t>Celik</a:t>
            </a:r>
            <a:r>
              <a:rPr lang="en-US" sz="2400" dirty="0" smtClean="0">
                <a:solidFill>
                  <a:srgbClr val="222222"/>
                </a:solidFill>
                <a:effectLst/>
                <a:latin typeface="Times New Roman" panose="02020603050405020304" pitchFamily="18" charset="0"/>
                <a:ea typeface="Calibri" panose="020F0502020204030204" pitchFamily="34" charset="0"/>
                <a:cs typeface="Arial" panose="020B0604020202020204" pitchFamily="34" charset="0"/>
              </a:rPr>
              <a:t>, H., </a:t>
            </a:r>
            <a:r>
              <a:rPr lang="en-US" sz="2400" dirty="0" err="1" smtClean="0">
                <a:solidFill>
                  <a:srgbClr val="222222"/>
                </a:solidFill>
                <a:effectLst/>
                <a:latin typeface="Times New Roman" panose="02020603050405020304" pitchFamily="18" charset="0"/>
                <a:ea typeface="Calibri" panose="020F0502020204030204" pitchFamily="34" charset="0"/>
                <a:cs typeface="Arial" panose="020B0604020202020204" pitchFamily="34" charset="0"/>
              </a:rPr>
              <a:t>Katkat</a:t>
            </a:r>
            <a:r>
              <a:rPr lang="en-US" sz="2400" dirty="0" smtClean="0">
                <a:solidFill>
                  <a:srgbClr val="222222"/>
                </a:solidFill>
                <a:effectLst/>
                <a:latin typeface="Times New Roman" panose="02020603050405020304" pitchFamily="18" charset="0"/>
                <a:ea typeface="Calibri" panose="020F0502020204030204" pitchFamily="34" charset="0"/>
                <a:cs typeface="Arial" panose="020B0604020202020204" pitchFamily="34" charset="0"/>
              </a:rPr>
              <a:t>, A. V., </a:t>
            </a:r>
            <a:r>
              <a:rPr lang="en-US" sz="2400" dirty="0" err="1" smtClean="0">
                <a:solidFill>
                  <a:srgbClr val="222222"/>
                </a:solidFill>
                <a:effectLst/>
                <a:latin typeface="Times New Roman" panose="02020603050405020304" pitchFamily="18" charset="0"/>
                <a:ea typeface="Calibri" panose="020F0502020204030204" pitchFamily="34" charset="0"/>
                <a:cs typeface="Arial" panose="020B0604020202020204" pitchFamily="34" charset="0"/>
              </a:rPr>
              <a:t>Așık</a:t>
            </a:r>
            <a:r>
              <a:rPr lang="en-US" sz="2400" dirty="0" smtClean="0">
                <a:solidFill>
                  <a:srgbClr val="222222"/>
                </a:solidFill>
                <a:effectLst/>
                <a:latin typeface="Times New Roman" panose="02020603050405020304" pitchFamily="18" charset="0"/>
                <a:ea typeface="Calibri" panose="020F0502020204030204" pitchFamily="34" charset="0"/>
                <a:cs typeface="Arial" panose="020B0604020202020204" pitchFamily="34" charset="0"/>
              </a:rPr>
              <a:t>, B. B., &amp; </a:t>
            </a:r>
            <a:r>
              <a:rPr lang="en-US" sz="2400" dirty="0" err="1" smtClean="0">
                <a:solidFill>
                  <a:srgbClr val="222222"/>
                </a:solidFill>
                <a:effectLst/>
                <a:latin typeface="Times New Roman" panose="02020603050405020304" pitchFamily="18" charset="0"/>
                <a:ea typeface="Calibri" panose="020F0502020204030204" pitchFamily="34" charset="0"/>
                <a:cs typeface="Arial" panose="020B0604020202020204" pitchFamily="34" charset="0"/>
              </a:rPr>
              <a:t>Turan</a:t>
            </a:r>
            <a:r>
              <a:rPr lang="en-US" sz="2400" dirty="0" smtClean="0">
                <a:solidFill>
                  <a:srgbClr val="222222"/>
                </a:solidFill>
                <a:effectLst/>
                <a:latin typeface="Times New Roman" panose="02020603050405020304" pitchFamily="18" charset="0"/>
                <a:ea typeface="Calibri" panose="020F0502020204030204" pitchFamily="34" charset="0"/>
                <a:cs typeface="Arial" panose="020B0604020202020204" pitchFamily="34" charset="0"/>
              </a:rPr>
              <a:t>, M. A. (2010). Effects of humus on growth and nutrient uptake of maize under saline and calcareous soil conditions.</a:t>
            </a:r>
            <a:endParaRPr lang="en-US" sz="1600" dirty="0" smtClean="0">
              <a:effectLst/>
              <a:latin typeface="Calibri" panose="020F0502020204030204" pitchFamily="34" charset="0"/>
              <a:ea typeface="Calibri" panose="020F0502020204030204" pitchFamily="34" charset="0"/>
              <a:cs typeface="Arial" panose="020B0604020202020204" pitchFamily="34" charset="0"/>
            </a:endParaRPr>
          </a:p>
          <a:p>
            <a:pPr rtl="1">
              <a:lnSpc>
                <a:spcPct val="107000"/>
              </a:lnSpc>
              <a:spcAft>
                <a:spcPts val="800"/>
              </a:spcAft>
            </a:pPr>
            <a:r>
              <a:rPr lang="en-US" sz="2400" dirty="0" smtClean="0">
                <a:solidFill>
                  <a:srgbClr val="222222"/>
                </a:solidFill>
                <a:effectLst/>
                <a:latin typeface="Times New Roman" panose="02020603050405020304" pitchFamily="18" charset="0"/>
                <a:ea typeface="Calibri" panose="020F0502020204030204" pitchFamily="34" charset="0"/>
                <a:cs typeface="Arial" panose="020B0604020202020204" pitchFamily="34" charset="0"/>
              </a:rPr>
              <a:t>Khaled, H., &amp; </a:t>
            </a:r>
            <a:r>
              <a:rPr lang="en-US" sz="2400" dirty="0" err="1" smtClean="0">
                <a:solidFill>
                  <a:srgbClr val="222222"/>
                </a:solidFill>
                <a:effectLst/>
                <a:latin typeface="Times New Roman" panose="02020603050405020304" pitchFamily="18" charset="0"/>
                <a:ea typeface="Calibri" panose="020F0502020204030204" pitchFamily="34" charset="0"/>
                <a:cs typeface="Arial" panose="020B0604020202020204" pitchFamily="34" charset="0"/>
              </a:rPr>
              <a:t>Fawy</a:t>
            </a:r>
            <a:r>
              <a:rPr lang="en-US" sz="2400" dirty="0" smtClean="0">
                <a:solidFill>
                  <a:srgbClr val="222222"/>
                </a:solidFill>
                <a:effectLst/>
                <a:latin typeface="Times New Roman" panose="02020603050405020304" pitchFamily="18" charset="0"/>
                <a:ea typeface="Calibri" panose="020F0502020204030204" pitchFamily="34" charset="0"/>
                <a:cs typeface="Arial" panose="020B0604020202020204" pitchFamily="34" charset="0"/>
              </a:rPr>
              <a:t>, H. A. (2011). Effect of different levels of </a:t>
            </a:r>
            <a:r>
              <a:rPr lang="en-US" sz="2400" dirty="0" err="1" smtClean="0">
                <a:solidFill>
                  <a:srgbClr val="222222"/>
                </a:solidFill>
                <a:effectLst/>
                <a:latin typeface="Times New Roman" panose="02020603050405020304" pitchFamily="18" charset="0"/>
                <a:ea typeface="Calibri" panose="020F0502020204030204" pitchFamily="34" charset="0"/>
                <a:cs typeface="Arial" panose="020B0604020202020204" pitchFamily="34" charset="0"/>
              </a:rPr>
              <a:t>humic</a:t>
            </a:r>
            <a:r>
              <a:rPr lang="en-US" sz="2400" dirty="0" smtClean="0">
                <a:solidFill>
                  <a:srgbClr val="222222"/>
                </a:solidFill>
                <a:effectLst/>
                <a:latin typeface="Times New Roman" panose="02020603050405020304" pitchFamily="18" charset="0"/>
                <a:ea typeface="Calibri" panose="020F0502020204030204" pitchFamily="34" charset="0"/>
                <a:cs typeface="Arial" panose="020B0604020202020204" pitchFamily="34" charset="0"/>
              </a:rPr>
              <a:t> acids on the nutrient content, plant growth, and soil properties under conditions of salinity. </a:t>
            </a:r>
            <a:r>
              <a:rPr lang="en-US" sz="2400" i="1" dirty="0" smtClean="0">
                <a:solidFill>
                  <a:srgbClr val="222222"/>
                </a:solidFill>
                <a:effectLst/>
                <a:latin typeface="Times New Roman" panose="02020603050405020304" pitchFamily="18" charset="0"/>
                <a:ea typeface="Calibri" panose="020F0502020204030204" pitchFamily="34" charset="0"/>
                <a:cs typeface="Arial" panose="020B0604020202020204" pitchFamily="34" charset="0"/>
              </a:rPr>
              <a:t>Soil and Water Research</a:t>
            </a:r>
            <a:r>
              <a:rPr lang="en-US" sz="2400" dirty="0" smtClean="0">
                <a:solidFill>
                  <a:srgbClr val="222222"/>
                </a:solidFill>
                <a:effectLst/>
                <a:latin typeface="Times New Roman" panose="02020603050405020304" pitchFamily="18" charset="0"/>
                <a:ea typeface="Calibri" panose="020F0502020204030204" pitchFamily="34" charset="0"/>
                <a:cs typeface="Arial" panose="020B0604020202020204" pitchFamily="34" charset="0"/>
              </a:rPr>
              <a:t>, </a:t>
            </a:r>
            <a:r>
              <a:rPr lang="en-US" sz="2400" i="1" dirty="0" smtClean="0">
                <a:solidFill>
                  <a:srgbClr val="222222"/>
                </a:solidFill>
                <a:effectLst/>
                <a:latin typeface="Times New Roman" panose="02020603050405020304" pitchFamily="18" charset="0"/>
                <a:ea typeface="Calibri" panose="020F0502020204030204" pitchFamily="34" charset="0"/>
                <a:cs typeface="Arial" panose="020B0604020202020204" pitchFamily="34" charset="0"/>
              </a:rPr>
              <a:t>6</a:t>
            </a:r>
            <a:r>
              <a:rPr lang="en-US" sz="2400" dirty="0" smtClean="0">
                <a:solidFill>
                  <a:srgbClr val="222222"/>
                </a:solidFill>
                <a:effectLst/>
                <a:latin typeface="Times New Roman" panose="02020603050405020304" pitchFamily="18" charset="0"/>
                <a:ea typeface="Calibri" panose="020F0502020204030204" pitchFamily="34" charset="0"/>
                <a:cs typeface="Arial" panose="020B0604020202020204" pitchFamily="34" charset="0"/>
              </a:rPr>
              <a:t>(1), 21.</a:t>
            </a:r>
            <a:endParaRPr lang="en-US" sz="1600" dirty="0" smtClean="0">
              <a:effectLst/>
              <a:latin typeface="Calibri" panose="020F0502020204030204" pitchFamily="34" charset="0"/>
              <a:ea typeface="Calibri" panose="020F0502020204030204" pitchFamily="34" charset="0"/>
              <a:cs typeface="Arial" panose="020B0604020202020204" pitchFamily="34" charset="0"/>
            </a:endParaRPr>
          </a:p>
          <a:p>
            <a:pPr rtl="1">
              <a:lnSpc>
                <a:spcPct val="107000"/>
              </a:lnSpc>
              <a:spcAft>
                <a:spcPts val="800"/>
              </a:spcAft>
            </a:pPr>
            <a:r>
              <a:rPr lang="en-US" sz="2400" dirty="0" err="1" smtClean="0">
                <a:solidFill>
                  <a:srgbClr val="222222"/>
                </a:solidFill>
                <a:effectLst/>
                <a:latin typeface="Times New Roman" panose="02020603050405020304" pitchFamily="18" charset="0"/>
                <a:ea typeface="Calibri" panose="020F0502020204030204" pitchFamily="34" charset="0"/>
                <a:cs typeface="Arial" panose="020B0604020202020204" pitchFamily="34" charset="0"/>
              </a:rPr>
              <a:t>Okon</a:t>
            </a:r>
            <a:r>
              <a:rPr lang="en-US" sz="2400" dirty="0" smtClean="0">
                <a:solidFill>
                  <a:srgbClr val="222222"/>
                </a:solidFill>
                <a:effectLst/>
                <a:latin typeface="Times New Roman" panose="02020603050405020304" pitchFamily="18" charset="0"/>
                <a:ea typeface="Calibri" panose="020F0502020204030204" pitchFamily="34" charset="0"/>
                <a:cs typeface="Arial" panose="020B0604020202020204" pitchFamily="34" charset="0"/>
              </a:rPr>
              <a:t>, O. G. (2019). Effect of salinity on physiological processes in plants. </a:t>
            </a:r>
            <a:r>
              <a:rPr lang="en-US" sz="2400" i="1" dirty="0" smtClean="0">
                <a:solidFill>
                  <a:srgbClr val="222222"/>
                </a:solidFill>
                <a:effectLst/>
                <a:latin typeface="Times New Roman" panose="02020603050405020304" pitchFamily="18" charset="0"/>
                <a:ea typeface="Calibri" panose="020F0502020204030204" pitchFamily="34" charset="0"/>
                <a:cs typeface="Arial" panose="020B0604020202020204" pitchFamily="34" charset="0"/>
              </a:rPr>
              <a:t>Microorganisms in saline environments: strategies and functions</a:t>
            </a:r>
            <a:r>
              <a:rPr lang="en-US" sz="2400" dirty="0" smtClean="0">
                <a:solidFill>
                  <a:srgbClr val="222222"/>
                </a:solidFill>
                <a:effectLst/>
                <a:latin typeface="Times New Roman" panose="02020603050405020304" pitchFamily="18" charset="0"/>
                <a:ea typeface="Calibri" panose="020F0502020204030204" pitchFamily="34" charset="0"/>
                <a:cs typeface="Arial" panose="020B0604020202020204" pitchFamily="34" charset="0"/>
              </a:rPr>
              <a:t>, 237-262.</a:t>
            </a:r>
            <a:endParaRPr lang="en-US" sz="1600" dirty="0" smtClean="0">
              <a:effectLst/>
              <a:latin typeface="Calibri" panose="020F0502020204030204" pitchFamily="34" charset="0"/>
              <a:ea typeface="Calibri" panose="020F0502020204030204" pitchFamily="34" charset="0"/>
              <a:cs typeface="Arial" panose="020B0604020202020204" pitchFamily="34" charset="0"/>
            </a:endParaRPr>
          </a:p>
          <a:p>
            <a:pPr rtl="1">
              <a:lnSpc>
                <a:spcPct val="107000"/>
              </a:lnSpc>
              <a:spcAft>
                <a:spcPts val="800"/>
              </a:spcAft>
            </a:pPr>
            <a:r>
              <a:rPr lang="ar-OM" sz="2400" dirty="0" smtClean="0">
                <a:solidFill>
                  <a:srgbClr val="040C28"/>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600" dirty="0" smtClean="0">
              <a:effectLst/>
              <a:latin typeface="Calibri" panose="020F0502020204030204" pitchFamily="34" charset="0"/>
              <a:ea typeface="Calibri" panose="020F0502020204030204" pitchFamily="34" charset="0"/>
              <a:cs typeface="Arial" panose="020B0604020202020204" pitchFamily="34" charset="0"/>
            </a:endParaRPr>
          </a:p>
          <a:p>
            <a:pPr rtl="1">
              <a:lnSpc>
                <a:spcPct val="107000"/>
              </a:lnSpc>
              <a:spcAft>
                <a:spcPts val="800"/>
              </a:spcAft>
            </a:pPr>
            <a:r>
              <a:rPr lang="en-US" sz="2400" dirty="0" smtClean="0">
                <a:solidFill>
                  <a:srgbClr val="222222"/>
                </a:solidFill>
                <a:effectLst/>
                <a:latin typeface="Times New Roman" panose="02020603050405020304" pitchFamily="18" charset="0"/>
                <a:ea typeface="Calibri" panose="020F0502020204030204" pitchFamily="34" charset="0"/>
                <a:cs typeface="Arial" panose="020B0604020202020204" pitchFamily="34" charset="0"/>
              </a:rPr>
              <a:t>Sheldon, A. R., </a:t>
            </a:r>
            <a:r>
              <a:rPr lang="en-US" sz="2400" dirty="0" err="1" smtClean="0">
                <a:solidFill>
                  <a:srgbClr val="222222"/>
                </a:solidFill>
                <a:effectLst/>
                <a:latin typeface="Times New Roman" panose="02020603050405020304" pitchFamily="18" charset="0"/>
                <a:ea typeface="Calibri" panose="020F0502020204030204" pitchFamily="34" charset="0"/>
                <a:cs typeface="Arial" panose="020B0604020202020204" pitchFamily="34" charset="0"/>
              </a:rPr>
              <a:t>Dalal</a:t>
            </a:r>
            <a:r>
              <a:rPr lang="en-US" sz="2400" dirty="0" smtClean="0">
                <a:solidFill>
                  <a:srgbClr val="222222"/>
                </a:solidFill>
                <a:effectLst/>
                <a:latin typeface="Times New Roman" panose="02020603050405020304" pitchFamily="18" charset="0"/>
                <a:ea typeface="Calibri" panose="020F0502020204030204" pitchFamily="34" charset="0"/>
                <a:cs typeface="Arial" panose="020B0604020202020204" pitchFamily="34" charset="0"/>
              </a:rPr>
              <a:t>, R. C., </a:t>
            </a:r>
            <a:r>
              <a:rPr lang="en-US" sz="2400" dirty="0" err="1" smtClean="0">
                <a:solidFill>
                  <a:srgbClr val="222222"/>
                </a:solidFill>
                <a:effectLst/>
                <a:latin typeface="Times New Roman" panose="02020603050405020304" pitchFamily="18" charset="0"/>
                <a:ea typeface="Calibri" panose="020F0502020204030204" pitchFamily="34" charset="0"/>
                <a:cs typeface="Arial" panose="020B0604020202020204" pitchFamily="34" charset="0"/>
              </a:rPr>
              <a:t>Kirchhof</a:t>
            </a:r>
            <a:r>
              <a:rPr lang="en-US" sz="2400" dirty="0" smtClean="0">
                <a:solidFill>
                  <a:srgbClr val="222222"/>
                </a:solidFill>
                <a:effectLst/>
                <a:latin typeface="Times New Roman" panose="02020603050405020304" pitchFamily="18" charset="0"/>
                <a:ea typeface="Calibri" panose="020F0502020204030204" pitchFamily="34" charset="0"/>
                <a:cs typeface="Arial" panose="020B0604020202020204" pitchFamily="34" charset="0"/>
              </a:rPr>
              <a:t>, G., </a:t>
            </a:r>
            <a:r>
              <a:rPr lang="en-US" sz="2400" dirty="0" err="1" smtClean="0">
                <a:solidFill>
                  <a:srgbClr val="222222"/>
                </a:solidFill>
                <a:effectLst/>
                <a:latin typeface="Times New Roman" panose="02020603050405020304" pitchFamily="18" charset="0"/>
                <a:ea typeface="Calibri" panose="020F0502020204030204" pitchFamily="34" charset="0"/>
                <a:cs typeface="Arial" panose="020B0604020202020204" pitchFamily="34" charset="0"/>
              </a:rPr>
              <a:t>Kopittke</a:t>
            </a:r>
            <a:r>
              <a:rPr lang="en-US" sz="2400" dirty="0" smtClean="0">
                <a:solidFill>
                  <a:srgbClr val="222222"/>
                </a:solidFill>
                <a:effectLst/>
                <a:latin typeface="Times New Roman" panose="02020603050405020304" pitchFamily="18" charset="0"/>
                <a:ea typeface="Calibri" panose="020F0502020204030204" pitchFamily="34" charset="0"/>
                <a:cs typeface="Arial" panose="020B0604020202020204" pitchFamily="34" charset="0"/>
              </a:rPr>
              <a:t>, P. M., &amp; </a:t>
            </a:r>
            <a:r>
              <a:rPr lang="en-US" sz="2400" dirty="0" err="1" smtClean="0">
                <a:solidFill>
                  <a:srgbClr val="222222"/>
                </a:solidFill>
                <a:effectLst/>
                <a:latin typeface="Times New Roman" panose="02020603050405020304" pitchFamily="18" charset="0"/>
                <a:ea typeface="Calibri" panose="020F0502020204030204" pitchFamily="34" charset="0"/>
                <a:cs typeface="Arial" panose="020B0604020202020204" pitchFamily="34" charset="0"/>
              </a:rPr>
              <a:t>Menzies</a:t>
            </a:r>
            <a:r>
              <a:rPr lang="en-US" sz="2400" dirty="0" smtClean="0">
                <a:solidFill>
                  <a:srgbClr val="222222"/>
                </a:solidFill>
                <a:effectLst/>
                <a:latin typeface="Times New Roman" panose="02020603050405020304" pitchFamily="18" charset="0"/>
                <a:ea typeface="Calibri" panose="020F0502020204030204" pitchFamily="34" charset="0"/>
                <a:cs typeface="Arial" panose="020B0604020202020204" pitchFamily="34" charset="0"/>
              </a:rPr>
              <a:t>, N. W. (2017). The effect of salinity on plant-available water. </a:t>
            </a:r>
            <a:r>
              <a:rPr lang="en-US" sz="2400" i="1" dirty="0" smtClean="0">
                <a:solidFill>
                  <a:srgbClr val="222222"/>
                </a:solidFill>
                <a:effectLst/>
                <a:latin typeface="Times New Roman" panose="02020603050405020304" pitchFamily="18" charset="0"/>
                <a:ea typeface="Calibri" panose="020F0502020204030204" pitchFamily="34" charset="0"/>
                <a:cs typeface="Arial" panose="020B0604020202020204" pitchFamily="34" charset="0"/>
              </a:rPr>
              <a:t>Plant and Soil</a:t>
            </a:r>
            <a:r>
              <a:rPr lang="en-US" sz="2400" dirty="0" smtClean="0">
                <a:solidFill>
                  <a:srgbClr val="222222"/>
                </a:solidFill>
                <a:effectLst/>
                <a:latin typeface="Times New Roman" panose="02020603050405020304" pitchFamily="18" charset="0"/>
                <a:ea typeface="Calibri" panose="020F0502020204030204" pitchFamily="34" charset="0"/>
                <a:cs typeface="Arial" panose="020B0604020202020204" pitchFamily="34" charset="0"/>
              </a:rPr>
              <a:t>, </a:t>
            </a:r>
            <a:r>
              <a:rPr lang="en-US" sz="2400" i="1" dirty="0" smtClean="0">
                <a:solidFill>
                  <a:srgbClr val="222222"/>
                </a:solidFill>
                <a:effectLst/>
                <a:latin typeface="Times New Roman" panose="02020603050405020304" pitchFamily="18" charset="0"/>
                <a:ea typeface="Calibri" panose="020F0502020204030204" pitchFamily="34" charset="0"/>
                <a:cs typeface="Arial" panose="020B0604020202020204" pitchFamily="34" charset="0"/>
              </a:rPr>
              <a:t>418</a:t>
            </a:r>
            <a:r>
              <a:rPr lang="en-US" sz="2400" dirty="0" smtClean="0">
                <a:solidFill>
                  <a:srgbClr val="222222"/>
                </a:solidFill>
                <a:effectLst/>
                <a:latin typeface="Times New Roman" panose="02020603050405020304" pitchFamily="18" charset="0"/>
                <a:ea typeface="Calibri" panose="020F0502020204030204" pitchFamily="34" charset="0"/>
                <a:cs typeface="Arial" panose="020B0604020202020204" pitchFamily="34" charset="0"/>
              </a:rPr>
              <a:t>, 477-491.</a:t>
            </a:r>
            <a:endParaRPr lang="en-US" sz="1600" dirty="0" smtClean="0">
              <a:effectLst/>
              <a:latin typeface="Calibri" panose="020F0502020204030204" pitchFamily="34" charset="0"/>
              <a:ea typeface="Calibri" panose="020F0502020204030204" pitchFamily="34" charset="0"/>
              <a:cs typeface="Arial" panose="020B0604020202020204" pitchFamily="34" charset="0"/>
            </a:endParaRPr>
          </a:p>
          <a:p>
            <a:pPr marL="360045" marR="0" indent="-360045"/>
            <a:r>
              <a:rPr lang="ar-SA" dirty="0" smtClean="0">
                <a:effectLst/>
                <a:latin typeface="Times New Roman" panose="02020603050405020304" pitchFamily="18" charset="0"/>
                <a:ea typeface="Times New Roman" panose="02020603050405020304" pitchFamily="18" charset="0"/>
              </a:rPr>
              <a:t>هيئة (2025) ‘كمية الأمطار المتساقطة على ولاية بهلا من 2013-2023’. مسقط: هيئة الطيران المدني بسلطنة عمان</a:t>
            </a:r>
            <a:r>
              <a:rPr lang="en-US" dirty="0" smtClean="0">
                <a:effectLst/>
                <a:latin typeface="Times New Roman" panose="02020603050405020304" pitchFamily="18" charset="0"/>
                <a:ea typeface="Times New Roman" panose="02020603050405020304" pitchFamily="18" charset="0"/>
              </a:rPr>
              <a:t>. </a:t>
            </a:r>
          </a:p>
          <a:p>
            <a:pPr algn="r" rtl="1">
              <a:lnSpc>
                <a:spcPct val="107000"/>
              </a:lnSpc>
              <a:spcAft>
                <a:spcPts val="800"/>
              </a:spcAft>
            </a:pPr>
            <a:r>
              <a:rPr lang="ar-SA" sz="2400" dirty="0" smtClean="0">
                <a:solidFill>
                  <a:srgbClr val="222222"/>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985624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 name="جدول 18"/>
          <p:cNvGraphicFramePr>
            <a:graphicFrameLocks noGrp="1"/>
          </p:cNvGraphicFramePr>
          <p:nvPr>
            <p:extLst>
              <p:ext uri="{D42A27DB-BD31-4B8C-83A1-F6EECF244321}">
                <p14:modId xmlns:p14="http://schemas.microsoft.com/office/powerpoint/2010/main" val="3420527298"/>
              </p:ext>
            </p:extLst>
          </p:nvPr>
        </p:nvGraphicFramePr>
        <p:xfrm>
          <a:off x="3385226" y="603114"/>
          <a:ext cx="4445540" cy="5175115"/>
        </p:xfrm>
        <a:graphic>
          <a:graphicData uri="http://schemas.openxmlformats.org/drawingml/2006/table">
            <a:tbl>
              <a:tblPr rtl="1" firstRow="1" firstCol="1" bandRow="1">
                <a:tableStyleId>{5C22544A-7EE6-4342-B048-85BDC9FD1C3A}</a:tableStyleId>
              </a:tblPr>
              <a:tblGrid>
                <a:gridCol w="4445540"/>
              </a:tblGrid>
              <a:tr h="470465">
                <a:tc>
                  <a:txBody>
                    <a:bodyPr/>
                    <a:lstStyle/>
                    <a:p>
                      <a:pPr marL="0" marR="0" algn="ctr" rtl="1">
                        <a:lnSpc>
                          <a:spcPct val="107000"/>
                        </a:lnSpc>
                        <a:spcBef>
                          <a:spcPts val="0"/>
                        </a:spcBef>
                        <a:spcAft>
                          <a:spcPts val="0"/>
                        </a:spcAft>
                      </a:pPr>
                      <a:r>
                        <a:rPr lang="ar-SA" sz="2800" dirty="0">
                          <a:effectLst/>
                        </a:rPr>
                        <a:t>الموضوع</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470465">
                <a:tc>
                  <a:txBody>
                    <a:bodyPr/>
                    <a:lstStyle/>
                    <a:p>
                      <a:pPr marL="0" marR="0" algn="ctr" rtl="1">
                        <a:lnSpc>
                          <a:spcPct val="107000"/>
                        </a:lnSpc>
                        <a:spcBef>
                          <a:spcPts val="0"/>
                        </a:spcBef>
                        <a:spcAft>
                          <a:spcPts val="0"/>
                        </a:spcAft>
                      </a:pPr>
                      <a:r>
                        <a:rPr lang="ar-SA" sz="2800" dirty="0">
                          <a:effectLst/>
                        </a:rPr>
                        <a:t>الملخص</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470465">
                <a:tc>
                  <a:txBody>
                    <a:bodyPr/>
                    <a:lstStyle/>
                    <a:p>
                      <a:pPr marL="0" marR="0" algn="ctr" rtl="1">
                        <a:lnSpc>
                          <a:spcPct val="107000"/>
                        </a:lnSpc>
                        <a:spcBef>
                          <a:spcPts val="0"/>
                        </a:spcBef>
                        <a:spcAft>
                          <a:spcPts val="0"/>
                        </a:spcAft>
                      </a:pPr>
                      <a:r>
                        <a:rPr lang="ar-SA" sz="2800" dirty="0">
                          <a:effectLst/>
                        </a:rPr>
                        <a:t>أسئلة البحث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470465">
                <a:tc>
                  <a:txBody>
                    <a:bodyPr/>
                    <a:lstStyle/>
                    <a:p>
                      <a:pPr marL="0" marR="0" algn="ctr" rtl="1">
                        <a:lnSpc>
                          <a:spcPct val="107000"/>
                        </a:lnSpc>
                        <a:spcBef>
                          <a:spcPts val="0"/>
                        </a:spcBef>
                        <a:spcAft>
                          <a:spcPts val="0"/>
                        </a:spcAft>
                      </a:pPr>
                      <a:r>
                        <a:rPr lang="ar-SA" sz="2800" dirty="0">
                          <a:effectLst/>
                        </a:rPr>
                        <a:t>خطة البحث</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470465">
                <a:tc>
                  <a:txBody>
                    <a:bodyPr/>
                    <a:lstStyle/>
                    <a:p>
                      <a:pPr marL="0" marR="0" algn="ctr" rtl="1">
                        <a:lnSpc>
                          <a:spcPct val="107000"/>
                        </a:lnSpc>
                        <a:spcBef>
                          <a:spcPts val="0"/>
                        </a:spcBef>
                        <a:spcAft>
                          <a:spcPts val="0"/>
                        </a:spcAft>
                      </a:pPr>
                      <a:r>
                        <a:rPr lang="ar-SA" sz="2800" dirty="0">
                          <a:effectLst/>
                        </a:rPr>
                        <a:t>المقدمة ومراجعة الأدبيات</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470465">
                <a:tc>
                  <a:txBody>
                    <a:bodyPr/>
                    <a:lstStyle/>
                    <a:p>
                      <a:pPr marL="0" marR="0" algn="ctr" rtl="1">
                        <a:lnSpc>
                          <a:spcPct val="107000"/>
                        </a:lnSpc>
                        <a:spcBef>
                          <a:spcPts val="0"/>
                        </a:spcBef>
                        <a:spcAft>
                          <a:spcPts val="0"/>
                        </a:spcAft>
                      </a:pPr>
                      <a:r>
                        <a:rPr lang="ar-SA" sz="2800" dirty="0">
                          <a:effectLst/>
                        </a:rPr>
                        <a:t>طرق البحث</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470465">
                <a:tc>
                  <a:txBody>
                    <a:bodyPr/>
                    <a:lstStyle/>
                    <a:p>
                      <a:pPr marL="0" marR="0" algn="ctr" rtl="1">
                        <a:lnSpc>
                          <a:spcPct val="107000"/>
                        </a:lnSpc>
                        <a:spcBef>
                          <a:spcPts val="0"/>
                        </a:spcBef>
                        <a:spcAft>
                          <a:spcPts val="0"/>
                        </a:spcAft>
                      </a:pPr>
                      <a:r>
                        <a:rPr lang="ar-SA" sz="2800" dirty="0">
                          <a:effectLst/>
                        </a:rPr>
                        <a:t>النتائج</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470465">
                <a:tc>
                  <a:txBody>
                    <a:bodyPr/>
                    <a:lstStyle/>
                    <a:p>
                      <a:pPr marL="0" marR="0" algn="ctr" rtl="1">
                        <a:lnSpc>
                          <a:spcPct val="107000"/>
                        </a:lnSpc>
                        <a:spcBef>
                          <a:spcPts val="0"/>
                        </a:spcBef>
                        <a:spcAft>
                          <a:spcPts val="0"/>
                        </a:spcAft>
                      </a:pPr>
                      <a:r>
                        <a:rPr lang="ar-SA" sz="2800" dirty="0">
                          <a:effectLst/>
                        </a:rPr>
                        <a:t>مناقشة النتائج</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470465">
                <a:tc>
                  <a:txBody>
                    <a:bodyPr/>
                    <a:lstStyle/>
                    <a:p>
                      <a:pPr marL="0" marR="0" algn="ctr" rtl="1">
                        <a:lnSpc>
                          <a:spcPct val="107000"/>
                        </a:lnSpc>
                        <a:spcBef>
                          <a:spcPts val="0"/>
                        </a:spcBef>
                        <a:spcAft>
                          <a:spcPts val="0"/>
                        </a:spcAft>
                      </a:pPr>
                      <a:r>
                        <a:rPr lang="ar-SA" sz="2800" dirty="0">
                          <a:effectLst/>
                        </a:rPr>
                        <a:t>الاستنتاجات</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470465">
                <a:tc>
                  <a:txBody>
                    <a:bodyPr/>
                    <a:lstStyle/>
                    <a:p>
                      <a:pPr marL="0" marR="0" algn="ctr" rtl="1">
                        <a:lnSpc>
                          <a:spcPct val="107000"/>
                        </a:lnSpc>
                        <a:spcBef>
                          <a:spcPts val="0"/>
                        </a:spcBef>
                        <a:spcAft>
                          <a:spcPts val="0"/>
                        </a:spcAft>
                      </a:pPr>
                      <a:r>
                        <a:rPr lang="ar-SA" sz="2800" dirty="0">
                          <a:effectLst/>
                        </a:rPr>
                        <a:t>الشكر والتقدير</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470465">
                <a:tc>
                  <a:txBody>
                    <a:bodyPr/>
                    <a:lstStyle/>
                    <a:p>
                      <a:pPr marL="0" marR="0" algn="ctr" rtl="1">
                        <a:lnSpc>
                          <a:spcPct val="107000"/>
                        </a:lnSpc>
                        <a:spcBef>
                          <a:spcPts val="0"/>
                        </a:spcBef>
                        <a:spcAft>
                          <a:spcPts val="0"/>
                        </a:spcAft>
                      </a:pPr>
                      <a:r>
                        <a:rPr lang="ar-SA" sz="2800" dirty="0">
                          <a:effectLst/>
                        </a:rPr>
                        <a:t>المراجع</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bl>
          </a:graphicData>
        </a:graphic>
      </p:graphicFrame>
    </p:spTree>
    <p:extLst>
      <p:ext uri="{BB962C8B-B14F-4D97-AF65-F5344CB8AC3E}">
        <p14:creationId xmlns:p14="http://schemas.microsoft.com/office/powerpoint/2010/main" val="33698954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913775" y="618517"/>
            <a:ext cx="10364451" cy="5208351"/>
          </a:xfrm>
        </p:spPr>
        <p:txBody>
          <a:bodyPr>
            <a:noAutofit/>
          </a:bodyPr>
          <a:lstStyle/>
          <a:p>
            <a:r>
              <a:rPr lang="ar-SA" sz="2800" dirty="0"/>
              <a:t>من منطلق شعار البرنامج لعام 2025 "فهم الماضي، الحاضر والمستقبل" انطلق فريق جلوب بمدرسة الحارث بن مالك للتعليم الأساسي لبحث مشكلة الملوحة في التربة وفهم ثقافة المزارع العماني في الماضي باستخدامه الدوبال " المخرسة" لرفع خصوبة التربة. حيث تعتبر مادة الدوبال أو ما يعرف عند المزارعين العمانيين بسماد المخرسة أساسا عند المزارع من ناحية جودة السماد الناتج في نهاية عملية التخريس. حيث يستفيد المزارع من القيمية العضوية في السماد من جهة ومن مخلفات الأشجار في المزرعة من جهة أخرى. ويدرس البحث مشكلة الملوحة في التربة والتي يعاني منها كثير من المزارعين وتأثر على جودة المحاصيل وصحة </a:t>
            </a:r>
            <a:r>
              <a:rPr lang="ar-SA" sz="2800" dirty="0" err="1"/>
              <a:t>النباتا</a:t>
            </a:r>
            <a:r>
              <a:rPr lang="ar-OM" sz="2800" dirty="0"/>
              <a:t>ت ومحاولة التخلص منها باستخدام الدبال المصنع في المزارع العمانية بشكل طبيعي. وللمشكلة أسباب عدة منها الري بماء ذا ملوحة عالية أو التسميد بأسمدة صناعية بشكل مفرط. وجاءت نتائج البحث بنتائج إيجابية من ناحية نمو الأشجار وظهور نموات صحية جديدة وانخفاض معدل ملوحة التربة وظهور جذور بشكل كبير عكس ما كانت عليه الأشجار قبل التسميد. ولاستخدام الدبال فائدة أخرى ألا وهي استغلال مخلفات المزارع النباتية لتحويلها لسماد طبيعي وتخفيض التكاليف المترتبة على العناية بالمزارع.</a:t>
            </a:r>
            <a:r>
              <a:rPr lang="en-US" sz="2800" dirty="0"/>
              <a:t/>
            </a:r>
            <a:br>
              <a:rPr lang="en-US" sz="2800" dirty="0"/>
            </a:br>
            <a:endParaRPr lang="en-US" sz="2800" dirty="0"/>
          </a:p>
        </p:txBody>
      </p:sp>
    </p:spTree>
    <p:extLst>
      <p:ext uri="{BB962C8B-B14F-4D97-AF65-F5344CB8AC3E}">
        <p14:creationId xmlns:p14="http://schemas.microsoft.com/office/powerpoint/2010/main" val="14656132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845681" y="1027079"/>
            <a:ext cx="10364451" cy="4517687"/>
          </a:xfrm>
        </p:spPr>
        <p:txBody>
          <a:bodyPr>
            <a:normAutofit/>
          </a:bodyPr>
          <a:lstStyle/>
          <a:p>
            <a:pPr rtl="1"/>
            <a:r>
              <a:rPr lang="ar-SA" dirty="0"/>
              <a:t>أسئلة البحث:</a:t>
            </a:r>
            <a:r>
              <a:rPr lang="en-US" dirty="0"/>
              <a:t/>
            </a:r>
            <a:br>
              <a:rPr lang="en-US" dirty="0"/>
            </a:br>
            <a:r>
              <a:rPr lang="ar-SA" dirty="0"/>
              <a:t>ما تأثير مادة الدوبال على النباتات المزروعة في الأرض المالحة</a:t>
            </a:r>
            <a:r>
              <a:rPr lang="ar-SA" dirty="0" smtClean="0"/>
              <a:t>؟</a:t>
            </a:r>
            <a:r>
              <a:rPr lang="ar-OM" dirty="0" smtClean="0"/>
              <a:t/>
            </a:r>
            <a:br>
              <a:rPr lang="ar-OM" dirty="0" smtClean="0"/>
            </a:br>
            <a:r>
              <a:rPr lang="ar-OM" dirty="0"/>
              <a:t/>
            </a:r>
            <a:br>
              <a:rPr lang="ar-OM" dirty="0"/>
            </a:br>
            <a:r>
              <a:rPr lang="en-US" dirty="0"/>
              <a:t/>
            </a:r>
            <a:br>
              <a:rPr lang="en-US" dirty="0"/>
            </a:br>
            <a:r>
              <a:rPr lang="ar-SA" dirty="0"/>
              <a:t>ما الفرق بين خصائص التربة المضاف لها مادة الدوبال من حيث ملوحة التربة والحموضة؟</a:t>
            </a:r>
            <a:r>
              <a:rPr lang="en-US" dirty="0"/>
              <a:t/>
            </a:r>
            <a:br>
              <a:rPr lang="en-US" dirty="0"/>
            </a:br>
            <a:endParaRPr lang="en-US" dirty="0"/>
          </a:p>
        </p:txBody>
      </p:sp>
    </p:spTree>
    <p:extLst>
      <p:ext uri="{BB962C8B-B14F-4D97-AF65-F5344CB8AC3E}">
        <p14:creationId xmlns:p14="http://schemas.microsoft.com/office/powerpoint/2010/main" val="22462170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مستطيل 5"/>
          <p:cNvSpPr/>
          <p:nvPr/>
        </p:nvSpPr>
        <p:spPr>
          <a:xfrm>
            <a:off x="5684196" y="1432769"/>
            <a:ext cx="6096000" cy="1841466"/>
          </a:xfrm>
          <a:prstGeom prst="rect">
            <a:avLst/>
          </a:prstGeom>
        </p:spPr>
        <p:txBody>
          <a:bodyPr>
            <a:spAutoFit/>
          </a:bodyPr>
          <a:lstStyle/>
          <a:p>
            <a:pPr algn="r" rtl="1">
              <a:lnSpc>
                <a:spcPct val="107000"/>
              </a:lnSpc>
              <a:spcAft>
                <a:spcPts val="800"/>
              </a:spcAft>
            </a:pPr>
            <a:r>
              <a:rPr lang="ar-SA" sz="3600" dirty="0" smtClean="0">
                <a:effectLst/>
                <a:latin typeface="Calibri" panose="020F0502020204030204" pitchFamily="34" charset="0"/>
                <a:ea typeface="Calibri" panose="020F0502020204030204" pitchFamily="34" charset="0"/>
                <a:cs typeface="Times New Roman" panose="02020603050405020304" pitchFamily="18" charset="0"/>
              </a:rPr>
              <a:t>الدبال: </a:t>
            </a:r>
            <a:r>
              <a:rPr lang="ar-SA" sz="3600" dirty="0" smtClean="0">
                <a:solidFill>
                  <a:srgbClr val="474747"/>
                </a:solidFill>
                <a:effectLst/>
                <a:latin typeface="Calibri" panose="020F0502020204030204" pitchFamily="34" charset="0"/>
                <a:ea typeface="Calibri" panose="020F0502020204030204" pitchFamily="34" charset="0"/>
                <a:cs typeface="Times New Roman" panose="02020603050405020304" pitchFamily="18" charset="0"/>
              </a:rPr>
              <a:t>هو عبارة عن </a:t>
            </a:r>
            <a:r>
              <a:rPr lang="ar-SA" sz="3600" dirty="0" smtClean="0">
                <a:solidFill>
                  <a:srgbClr val="040C28"/>
                </a:solidFill>
                <a:effectLst/>
                <a:latin typeface="Calibri" panose="020F0502020204030204" pitchFamily="34" charset="0"/>
                <a:ea typeface="Calibri" panose="020F0502020204030204" pitchFamily="34" charset="0"/>
                <a:cs typeface="Times New Roman" panose="02020603050405020304" pitchFamily="18" charset="0"/>
              </a:rPr>
              <a:t>طبقة المواد العضوية الناتجة من تحلل المواد النباتية والحيوانية من خلال العمليات البيولوجية</a:t>
            </a:r>
            <a:endParaRPr lang="en-US" sz="24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7" name="مستطيل 6"/>
          <p:cNvSpPr/>
          <p:nvPr/>
        </p:nvSpPr>
        <p:spPr>
          <a:xfrm>
            <a:off x="499353" y="3677055"/>
            <a:ext cx="5843081" cy="3108543"/>
          </a:xfrm>
          <a:prstGeom prst="rect">
            <a:avLst/>
          </a:prstGeom>
        </p:spPr>
        <p:txBody>
          <a:bodyPr wrap="square">
            <a:spAutoFit/>
          </a:bodyPr>
          <a:lstStyle/>
          <a:p>
            <a:r>
              <a:rPr lang="ar-SA" sz="2800" dirty="0">
                <a:solidFill>
                  <a:srgbClr val="1F1F1F"/>
                </a:solidFill>
                <a:ea typeface="Calibri" panose="020F0502020204030204" pitchFamily="34" charset="0"/>
              </a:rPr>
              <a:t>هي </a:t>
            </a:r>
            <a:r>
              <a:rPr lang="ar-SA" sz="2800" dirty="0">
                <a:solidFill>
                  <a:srgbClr val="040C28"/>
                </a:solidFill>
                <a:ea typeface="Calibri" panose="020F0502020204030204" pitchFamily="34" charset="0"/>
              </a:rPr>
              <a:t>الارتفاع في منسوب الأملاح الموجودة في التربة</a:t>
            </a:r>
            <a:r>
              <a:rPr lang="ar-SA" sz="2800" dirty="0">
                <a:solidFill>
                  <a:srgbClr val="1F1F1F"/>
                </a:solidFill>
                <a:ea typeface="Calibri" panose="020F0502020204030204" pitchFamily="34" charset="0"/>
              </a:rPr>
              <a:t> </a:t>
            </a:r>
            <a:r>
              <a:rPr lang="en-US" sz="2800" dirty="0" smtClean="0">
                <a:solidFill>
                  <a:srgbClr val="1F1F1F"/>
                </a:solidFill>
                <a:effectLst/>
                <a:latin typeface="Arial" panose="020B0604020202020204" pitchFamily="34" charset="0"/>
                <a:ea typeface="Calibri" panose="020F0502020204030204" pitchFamily="34" charset="0"/>
              </a:rPr>
              <a:t>– </a:t>
            </a:r>
            <a:r>
              <a:rPr lang="ar-SA" sz="2800" dirty="0" smtClean="0">
                <a:solidFill>
                  <a:srgbClr val="1F1F1F"/>
                </a:solidFill>
                <a:effectLst/>
                <a:latin typeface="Arial" panose="020B0604020202020204" pitchFamily="34" charset="0"/>
                <a:ea typeface="Calibri" panose="020F0502020204030204" pitchFamily="34" charset="0"/>
              </a:rPr>
              <a:t>وخصوصاً ملح كلوريـد الصوديوم -والذي نجم عن مشكلة الاحتباس الحراري حيث تغيرت الظروف الجوية وارتفعت درجات الحرارة، مما أدّى إلى ارتفاع معدلات التبخر، وبالتالي تبخر المياه الموجودة في التربة مما سبب تراكم الأملاح فيها</a:t>
            </a:r>
            <a:r>
              <a:rPr lang="ar-OM" sz="2800" dirty="0" smtClean="0">
                <a:solidFill>
                  <a:srgbClr val="1F1F1F"/>
                </a:solidFill>
                <a:effectLst/>
                <a:latin typeface="Arial" panose="020B0604020202020204" pitchFamily="34" charset="0"/>
                <a:ea typeface="Calibri" panose="020F0502020204030204" pitchFamily="34" charset="0"/>
              </a:rPr>
              <a:t>.</a:t>
            </a:r>
            <a:endParaRPr lang="en-US" sz="2800" dirty="0"/>
          </a:p>
        </p:txBody>
      </p:sp>
      <p:pic>
        <p:nvPicPr>
          <p:cNvPr id="9" name="صورة 8"/>
          <p:cNvPicPr/>
          <p:nvPr/>
        </p:nvPicPr>
        <p:blipFill rotWithShape="1">
          <a:blip r:embed="rId2"/>
          <a:srcRect l="34507" t="609" r="34082" b="39554"/>
          <a:stretch/>
        </p:blipFill>
        <p:spPr bwMode="auto">
          <a:xfrm>
            <a:off x="752273" y="1247235"/>
            <a:ext cx="5181600" cy="187325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9735586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جدول 3"/>
          <p:cNvGraphicFramePr>
            <a:graphicFrameLocks noGrp="1"/>
          </p:cNvGraphicFramePr>
          <p:nvPr>
            <p:extLst>
              <p:ext uri="{D42A27DB-BD31-4B8C-83A1-F6EECF244321}">
                <p14:modId xmlns:p14="http://schemas.microsoft.com/office/powerpoint/2010/main" val="834908354"/>
              </p:ext>
            </p:extLst>
          </p:nvPr>
        </p:nvGraphicFramePr>
        <p:xfrm>
          <a:off x="1877440" y="820916"/>
          <a:ext cx="8375513" cy="5384583"/>
        </p:xfrm>
        <a:graphic>
          <a:graphicData uri="http://schemas.openxmlformats.org/drawingml/2006/table">
            <a:tbl>
              <a:tblPr rtl="1" firstRow="1" firstCol="1" bandRow="1">
                <a:tableStyleId>{5C22544A-7EE6-4342-B048-85BDC9FD1C3A}</a:tableStyleId>
              </a:tblPr>
              <a:tblGrid>
                <a:gridCol w="958481"/>
                <a:gridCol w="1370538"/>
                <a:gridCol w="4672372"/>
                <a:gridCol w="1374122"/>
              </a:tblGrid>
              <a:tr h="238389">
                <a:tc>
                  <a:txBody>
                    <a:bodyPr/>
                    <a:lstStyle/>
                    <a:p>
                      <a:pPr marL="0" marR="0" algn="r" rtl="1">
                        <a:lnSpc>
                          <a:spcPct val="107000"/>
                        </a:lnSpc>
                        <a:spcBef>
                          <a:spcPts val="0"/>
                        </a:spcBef>
                        <a:spcAft>
                          <a:spcPts val="0"/>
                        </a:spcAft>
                      </a:pPr>
                      <a:r>
                        <a:rPr lang="ar-SA" sz="1800" b="1" dirty="0">
                          <a:effectLst/>
                        </a:rPr>
                        <a:t>التاريخ</a:t>
                      </a:r>
                      <a:endParaRPr lang="en-US" sz="1200" b="1" dirty="0">
                        <a:effectLst/>
                        <a:latin typeface="Calibri" panose="020F0502020204030204" pitchFamily="34" charset="0"/>
                        <a:ea typeface="Calibri" panose="020F0502020204030204" pitchFamily="34" charset="0"/>
                        <a:cs typeface="Arial" panose="020B0604020202020204" pitchFamily="34" charset="0"/>
                      </a:endParaRPr>
                    </a:p>
                  </a:txBody>
                  <a:tcPr marL="42858" marR="42858" marT="0" marB="0"/>
                </a:tc>
                <a:tc>
                  <a:txBody>
                    <a:bodyPr/>
                    <a:lstStyle/>
                    <a:p>
                      <a:pPr marL="0" marR="0" algn="r" rtl="1">
                        <a:lnSpc>
                          <a:spcPct val="107000"/>
                        </a:lnSpc>
                        <a:spcBef>
                          <a:spcPts val="0"/>
                        </a:spcBef>
                        <a:spcAft>
                          <a:spcPts val="0"/>
                        </a:spcAft>
                      </a:pPr>
                      <a:r>
                        <a:rPr lang="ar-SA" sz="1800" b="1">
                          <a:effectLst/>
                        </a:rPr>
                        <a:t>الأهداف</a:t>
                      </a:r>
                      <a:endParaRPr lang="en-US" sz="1200" b="1">
                        <a:effectLst/>
                        <a:latin typeface="Calibri" panose="020F0502020204030204" pitchFamily="34" charset="0"/>
                        <a:ea typeface="Calibri" panose="020F0502020204030204" pitchFamily="34" charset="0"/>
                        <a:cs typeface="Arial" panose="020B0604020202020204" pitchFamily="34" charset="0"/>
                      </a:endParaRPr>
                    </a:p>
                  </a:txBody>
                  <a:tcPr marL="42858" marR="42858" marT="0" marB="0"/>
                </a:tc>
                <a:tc>
                  <a:txBody>
                    <a:bodyPr/>
                    <a:lstStyle/>
                    <a:p>
                      <a:pPr marL="0" marR="0" algn="r" rtl="1">
                        <a:lnSpc>
                          <a:spcPct val="107000"/>
                        </a:lnSpc>
                        <a:spcBef>
                          <a:spcPts val="0"/>
                        </a:spcBef>
                        <a:spcAft>
                          <a:spcPts val="0"/>
                        </a:spcAft>
                      </a:pPr>
                      <a:r>
                        <a:rPr lang="ar-SA" sz="1800" b="1">
                          <a:effectLst/>
                        </a:rPr>
                        <a:t>الخطوات</a:t>
                      </a:r>
                      <a:endParaRPr lang="en-US" sz="1200" b="1">
                        <a:effectLst/>
                        <a:latin typeface="Calibri" panose="020F0502020204030204" pitchFamily="34" charset="0"/>
                        <a:ea typeface="Calibri" panose="020F0502020204030204" pitchFamily="34" charset="0"/>
                        <a:cs typeface="Arial" panose="020B0604020202020204" pitchFamily="34" charset="0"/>
                      </a:endParaRPr>
                    </a:p>
                  </a:txBody>
                  <a:tcPr marL="42858" marR="42858" marT="0" marB="0"/>
                </a:tc>
                <a:tc>
                  <a:txBody>
                    <a:bodyPr/>
                    <a:lstStyle/>
                    <a:p>
                      <a:pPr marL="0" marR="0" algn="r" rtl="1">
                        <a:lnSpc>
                          <a:spcPct val="107000"/>
                        </a:lnSpc>
                        <a:spcBef>
                          <a:spcPts val="0"/>
                        </a:spcBef>
                        <a:spcAft>
                          <a:spcPts val="0"/>
                        </a:spcAft>
                      </a:pPr>
                      <a:r>
                        <a:rPr lang="ar-SA" sz="1800" b="1">
                          <a:effectLst/>
                        </a:rPr>
                        <a:t>المنفذ</a:t>
                      </a:r>
                      <a:endParaRPr lang="en-US" sz="1200" b="1">
                        <a:effectLst/>
                        <a:latin typeface="Calibri" panose="020F0502020204030204" pitchFamily="34" charset="0"/>
                        <a:ea typeface="Calibri" panose="020F0502020204030204" pitchFamily="34" charset="0"/>
                        <a:cs typeface="Arial" panose="020B0604020202020204" pitchFamily="34" charset="0"/>
                      </a:endParaRPr>
                    </a:p>
                  </a:txBody>
                  <a:tcPr marL="42858" marR="42858" marT="0" marB="0"/>
                </a:tc>
              </a:tr>
              <a:tr h="1907004">
                <a:tc>
                  <a:txBody>
                    <a:bodyPr/>
                    <a:lstStyle/>
                    <a:p>
                      <a:pPr marL="0" marR="0" algn="r" rtl="1">
                        <a:lnSpc>
                          <a:spcPct val="107000"/>
                        </a:lnSpc>
                        <a:spcBef>
                          <a:spcPts val="0"/>
                        </a:spcBef>
                        <a:spcAft>
                          <a:spcPts val="0"/>
                        </a:spcAft>
                      </a:pPr>
                      <a:r>
                        <a:rPr lang="ar-SA" sz="1800" b="1" dirty="0">
                          <a:effectLst/>
                        </a:rPr>
                        <a:t>ديسمبر 2024</a:t>
                      </a:r>
                      <a:endParaRPr lang="en-US" sz="1200" b="1" dirty="0">
                        <a:effectLst/>
                        <a:latin typeface="Calibri" panose="020F0502020204030204" pitchFamily="34" charset="0"/>
                        <a:ea typeface="Calibri" panose="020F0502020204030204" pitchFamily="34" charset="0"/>
                        <a:cs typeface="Arial" panose="020B0604020202020204" pitchFamily="34" charset="0"/>
                      </a:endParaRPr>
                    </a:p>
                  </a:txBody>
                  <a:tcPr marL="42858" marR="42858" marT="0" marB="0"/>
                </a:tc>
                <a:tc>
                  <a:txBody>
                    <a:bodyPr/>
                    <a:lstStyle/>
                    <a:p>
                      <a:pPr marL="342900" marR="0" lvl="0" indent="-342900" algn="r" rtl="1">
                        <a:lnSpc>
                          <a:spcPct val="107000"/>
                        </a:lnSpc>
                        <a:spcBef>
                          <a:spcPts val="0"/>
                        </a:spcBef>
                        <a:spcAft>
                          <a:spcPts val="0"/>
                        </a:spcAft>
                        <a:buFont typeface="+mj-lt"/>
                        <a:buAutoNum type="arabicPeriod"/>
                      </a:pPr>
                      <a:r>
                        <a:rPr lang="ar-SA" sz="1800" b="1" dirty="0">
                          <a:effectLst/>
                        </a:rPr>
                        <a:t>جمع المعلومات </a:t>
                      </a:r>
                      <a:endParaRPr lang="en-US" sz="1200" b="1" dirty="0">
                        <a:effectLst/>
                        <a:latin typeface="Calibri" panose="020F0502020204030204" pitchFamily="34" charset="0"/>
                        <a:ea typeface="Calibri" panose="020F0502020204030204" pitchFamily="34" charset="0"/>
                        <a:cs typeface="Arial" panose="020B0604020202020204" pitchFamily="34" charset="0"/>
                      </a:endParaRPr>
                    </a:p>
                  </a:txBody>
                  <a:tcPr marL="42858" marR="42858" marT="0" marB="0"/>
                </a:tc>
                <a:tc>
                  <a:txBody>
                    <a:bodyPr/>
                    <a:lstStyle/>
                    <a:p>
                      <a:pPr marL="342900" marR="0" lvl="0" indent="-342900" algn="r" rtl="1">
                        <a:lnSpc>
                          <a:spcPct val="107000"/>
                        </a:lnSpc>
                        <a:spcBef>
                          <a:spcPts val="0"/>
                        </a:spcBef>
                        <a:spcAft>
                          <a:spcPts val="0"/>
                        </a:spcAft>
                        <a:buFont typeface="+mj-lt"/>
                        <a:buAutoNum type="arabicPeriod"/>
                      </a:pPr>
                      <a:r>
                        <a:rPr lang="ar-SA" sz="1800" b="1" dirty="0">
                          <a:effectLst/>
                        </a:rPr>
                        <a:t>التعرف على الموقع والمشكلة</a:t>
                      </a:r>
                      <a:endParaRPr lang="en-US" sz="1200" b="1" dirty="0">
                        <a:effectLst/>
                      </a:endParaRPr>
                    </a:p>
                    <a:p>
                      <a:pPr marL="342900" marR="0" lvl="0" indent="-342900" algn="r" rtl="1">
                        <a:lnSpc>
                          <a:spcPct val="107000"/>
                        </a:lnSpc>
                        <a:spcBef>
                          <a:spcPts val="0"/>
                        </a:spcBef>
                        <a:spcAft>
                          <a:spcPts val="0"/>
                        </a:spcAft>
                        <a:buFont typeface="+mj-lt"/>
                        <a:buAutoNum type="arabicPeriod"/>
                      </a:pPr>
                      <a:r>
                        <a:rPr lang="ar-SA" sz="1800" b="1" dirty="0">
                          <a:effectLst/>
                        </a:rPr>
                        <a:t>اجراء مقابلة مع صاحب المزرعة</a:t>
                      </a:r>
                      <a:endParaRPr lang="en-US" sz="1200" b="1" dirty="0">
                        <a:effectLst/>
                      </a:endParaRPr>
                    </a:p>
                    <a:p>
                      <a:pPr marL="342900" marR="0" lvl="0" indent="-342900" algn="r" rtl="1">
                        <a:lnSpc>
                          <a:spcPct val="107000"/>
                        </a:lnSpc>
                        <a:spcBef>
                          <a:spcPts val="0"/>
                        </a:spcBef>
                        <a:spcAft>
                          <a:spcPts val="0"/>
                        </a:spcAft>
                        <a:buFont typeface="+mj-lt"/>
                        <a:buAutoNum type="arabicPeriod"/>
                      </a:pPr>
                      <a:r>
                        <a:rPr lang="ar-SA" sz="1800" b="1" dirty="0">
                          <a:effectLst/>
                        </a:rPr>
                        <a:t>التواصل مع الأستاذ علي الهنائي وبعض المعلمات للتعاون وشرح بعض البروتوكولات</a:t>
                      </a:r>
                      <a:endParaRPr lang="en-US" sz="1200" b="1" dirty="0">
                        <a:effectLst/>
                      </a:endParaRPr>
                    </a:p>
                    <a:p>
                      <a:pPr marL="342900" marR="0" lvl="0" indent="-342900" algn="r" rtl="1">
                        <a:lnSpc>
                          <a:spcPct val="107000"/>
                        </a:lnSpc>
                        <a:spcBef>
                          <a:spcPts val="0"/>
                        </a:spcBef>
                        <a:spcAft>
                          <a:spcPts val="0"/>
                        </a:spcAft>
                        <a:buFont typeface="+mj-lt"/>
                        <a:buAutoNum type="arabicPeriod"/>
                      </a:pPr>
                      <a:r>
                        <a:rPr lang="ar-OM" sz="1800" b="1" dirty="0">
                          <a:effectLst/>
                        </a:rPr>
                        <a:t>أخذ العينات الأولية</a:t>
                      </a:r>
                      <a:endParaRPr lang="en-US" sz="1200" b="1" dirty="0">
                        <a:effectLst/>
                      </a:endParaRPr>
                    </a:p>
                    <a:p>
                      <a:pPr marL="342900" marR="0" lvl="0" indent="-342900" algn="r" rtl="1">
                        <a:lnSpc>
                          <a:spcPct val="107000"/>
                        </a:lnSpc>
                        <a:spcBef>
                          <a:spcPts val="0"/>
                        </a:spcBef>
                        <a:spcAft>
                          <a:spcPts val="0"/>
                        </a:spcAft>
                        <a:buFont typeface="+mj-lt"/>
                        <a:buAutoNum type="arabicPeriod"/>
                      </a:pPr>
                      <a:r>
                        <a:rPr lang="ar-SA" sz="1800" b="1" dirty="0">
                          <a:effectLst/>
                        </a:rPr>
                        <a:t>التواصل مع هيئة الطيران المدني</a:t>
                      </a:r>
                      <a:endParaRPr lang="en-US" sz="1200" b="1" dirty="0">
                        <a:effectLst/>
                      </a:endParaRPr>
                    </a:p>
                    <a:p>
                      <a:pPr marL="342900" marR="0" lvl="0" indent="-342900" algn="r" rtl="1">
                        <a:lnSpc>
                          <a:spcPct val="107000"/>
                        </a:lnSpc>
                        <a:spcBef>
                          <a:spcPts val="0"/>
                        </a:spcBef>
                        <a:spcAft>
                          <a:spcPts val="0"/>
                        </a:spcAft>
                        <a:buFont typeface="+mj-lt"/>
                        <a:buAutoNum type="arabicPeriod"/>
                      </a:pPr>
                      <a:r>
                        <a:rPr lang="ar-SA" sz="1800" b="1" dirty="0">
                          <a:effectLst/>
                        </a:rPr>
                        <a:t>بداية التسميد لبعض الأشجار ومتابعة النتائج</a:t>
                      </a:r>
                      <a:endParaRPr lang="en-US" sz="1200" b="1" dirty="0">
                        <a:effectLst/>
                        <a:latin typeface="Calibri" panose="020F0502020204030204" pitchFamily="34" charset="0"/>
                        <a:ea typeface="Calibri" panose="020F0502020204030204" pitchFamily="34" charset="0"/>
                        <a:cs typeface="Arial" panose="020B0604020202020204" pitchFamily="34" charset="0"/>
                      </a:endParaRPr>
                    </a:p>
                  </a:txBody>
                  <a:tcPr marL="42858" marR="42858" marT="0" marB="0"/>
                </a:tc>
                <a:tc>
                  <a:txBody>
                    <a:bodyPr/>
                    <a:lstStyle/>
                    <a:p>
                      <a:pPr marL="0" marR="0" algn="r" rtl="1">
                        <a:lnSpc>
                          <a:spcPct val="107000"/>
                        </a:lnSpc>
                        <a:spcBef>
                          <a:spcPts val="0"/>
                        </a:spcBef>
                        <a:spcAft>
                          <a:spcPts val="0"/>
                        </a:spcAft>
                      </a:pPr>
                      <a:r>
                        <a:rPr lang="ar-SA" sz="1800" b="1">
                          <a:effectLst/>
                        </a:rPr>
                        <a:t>المعلم المشرف </a:t>
                      </a:r>
                      <a:endParaRPr lang="en-US" sz="1200" b="1">
                        <a:effectLst/>
                      </a:endParaRPr>
                    </a:p>
                    <a:p>
                      <a:pPr marL="0" marR="0" algn="r" rtl="1">
                        <a:lnSpc>
                          <a:spcPct val="107000"/>
                        </a:lnSpc>
                        <a:spcBef>
                          <a:spcPts val="0"/>
                        </a:spcBef>
                        <a:spcAft>
                          <a:spcPts val="0"/>
                        </a:spcAft>
                      </a:pPr>
                      <a:r>
                        <a:rPr lang="ar-SA" sz="1800" b="1">
                          <a:effectLst/>
                        </a:rPr>
                        <a:t>أعضاء الفريق</a:t>
                      </a:r>
                      <a:endParaRPr lang="en-US" sz="1200" b="1">
                        <a:effectLst/>
                        <a:latin typeface="Calibri" panose="020F0502020204030204" pitchFamily="34" charset="0"/>
                        <a:ea typeface="Calibri" panose="020F0502020204030204" pitchFamily="34" charset="0"/>
                        <a:cs typeface="Arial" panose="020B0604020202020204" pitchFamily="34" charset="0"/>
                      </a:endParaRPr>
                    </a:p>
                  </a:txBody>
                  <a:tcPr marL="42858" marR="42858" marT="0" marB="0"/>
                </a:tc>
              </a:tr>
              <a:tr h="953555">
                <a:tc>
                  <a:txBody>
                    <a:bodyPr/>
                    <a:lstStyle/>
                    <a:p>
                      <a:pPr marL="0" marR="0" algn="r" rtl="1">
                        <a:lnSpc>
                          <a:spcPct val="107000"/>
                        </a:lnSpc>
                        <a:spcBef>
                          <a:spcPts val="0"/>
                        </a:spcBef>
                        <a:spcAft>
                          <a:spcPts val="0"/>
                        </a:spcAft>
                      </a:pPr>
                      <a:r>
                        <a:rPr lang="ar-SA" sz="1800" b="1">
                          <a:effectLst/>
                        </a:rPr>
                        <a:t>يناير 2025</a:t>
                      </a:r>
                      <a:endParaRPr lang="en-US" sz="1200" b="1">
                        <a:effectLst/>
                        <a:latin typeface="Calibri" panose="020F0502020204030204" pitchFamily="34" charset="0"/>
                        <a:ea typeface="Calibri" panose="020F0502020204030204" pitchFamily="34" charset="0"/>
                        <a:cs typeface="Arial" panose="020B0604020202020204" pitchFamily="34" charset="0"/>
                      </a:endParaRPr>
                    </a:p>
                  </a:txBody>
                  <a:tcPr marL="42858" marR="42858" marT="0" marB="0"/>
                </a:tc>
                <a:tc>
                  <a:txBody>
                    <a:bodyPr/>
                    <a:lstStyle/>
                    <a:p>
                      <a:pPr marL="457200" marR="0" algn="r" rtl="1">
                        <a:lnSpc>
                          <a:spcPct val="107000"/>
                        </a:lnSpc>
                        <a:spcBef>
                          <a:spcPts val="0"/>
                        </a:spcBef>
                        <a:spcAft>
                          <a:spcPts val="0"/>
                        </a:spcAft>
                      </a:pPr>
                      <a:r>
                        <a:rPr lang="ar-SA" sz="1800" b="1">
                          <a:effectLst/>
                        </a:rPr>
                        <a:t>البدأ بكتابة البحث</a:t>
                      </a:r>
                      <a:endParaRPr lang="en-US" sz="1200" b="1">
                        <a:effectLst/>
                        <a:latin typeface="Calibri" panose="020F0502020204030204" pitchFamily="34" charset="0"/>
                        <a:ea typeface="Calibri" panose="020F0502020204030204" pitchFamily="34" charset="0"/>
                        <a:cs typeface="Arial" panose="020B0604020202020204" pitchFamily="34" charset="0"/>
                      </a:endParaRPr>
                    </a:p>
                  </a:txBody>
                  <a:tcPr marL="42858" marR="42858" marT="0" marB="0"/>
                </a:tc>
                <a:tc>
                  <a:txBody>
                    <a:bodyPr/>
                    <a:lstStyle/>
                    <a:p>
                      <a:pPr marL="342900" marR="0" lvl="0" indent="-342900" algn="r" rtl="1">
                        <a:lnSpc>
                          <a:spcPct val="107000"/>
                        </a:lnSpc>
                        <a:spcBef>
                          <a:spcPts val="0"/>
                        </a:spcBef>
                        <a:spcAft>
                          <a:spcPts val="0"/>
                        </a:spcAft>
                        <a:buFont typeface="+mj-lt"/>
                        <a:buAutoNum type="arabicPeriod"/>
                      </a:pPr>
                      <a:r>
                        <a:rPr lang="ar-SA" sz="1800" b="1" dirty="0">
                          <a:effectLst/>
                        </a:rPr>
                        <a:t>الاجتماع بالفريق وشرح المطلوب</a:t>
                      </a:r>
                      <a:endParaRPr lang="en-US" sz="1200" b="1" dirty="0">
                        <a:effectLst/>
                      </a:endParaRPr>
                    </a:p>
                    <a:p>
                      <a:pPr marL="342900" marR="0" lvl="0" indent="-342900" algn="r" rtl="1">
                        <a:lnSpc>
                          <a:spcPct val="107000"/>
                        </a:lnSpc>
                        <a:spcBef>
                          <a:spcPts val="0"/>
                        </a:spcBef>
                        <a:spcAft>
                          <a:spcPts val="0"/>
                        </a:spcAft>
                        <a:buFont typeface="+mj-lt"/>
                        <a:buAutoNum type="arabicPeriod"/>
                      </a:pPr>
                      <a:r>
                        <a:rPr lang="ar-SA" sz="1800" b="1" dirty="0">
                          <a:effectLst/>
                        </a:rPr>
                        <a:t>البحث عن المصادر</a:t>
                      </a:r>
                      <a:endParaRPr lang="en-US" sz="1200" b="1" dirty="0">
                        <a:effectLst/>
                      </a:endParaRPr>
                    </a:p>
                    <a:p>
                      <a:pPr marL="342900" marR="0" lvl="0" indent="-342900" algn="r" rtl="1">
                        <a:lnSpc>
                          <a:spcPct val="107000"/>
                        </a:lnSpc>
                        <a:spcBef>
                          <a:spcPts val="0"/>
                        </a:spcBef>
                        <a:spcAft>
                          <a:spcPts val="0"/>
                        </a:spcAft>
                        <a:buFont typeface="+mj-lt"/>
                        <a:buAutoNum type="arabicPeriod"/>
                      </a:pPr>
                      <a:r>
                        <a:rPr lang="ar-SA" sz="1800" b="1" dirty="0">
                          <a:effectLst/>
                        </a:rPr>
                        <a:t>تسجيل النتائج</a:t>
                      </a:r>
                      <a:endParaRPr lang="en-US" sz="1200" b="1" dirty="0">
                        <a:effectLst/>
                      </a:endParaRPr>
                    </a:p>
                    <a:p>
                      <a:pPr marL="457200" marR="0" algn="r" rtl="1">
                        <a:lnSpc>
                          <a:spcPct val="107000"/>
                        </a:lnSpc>
                        <a:spcBef>
                          <a:spcPts val="0"/>
                        </a:spcBef>
                        <a:spcAft>
                          <a:spcPts val="0"/>
                        </a:spcAft>
                      </a:pPr>
                      <a:r>
                        <a:rPr lang="ar-SA" sz="1800" b="1" dirty="0">
                          <a:effectLst/>
                        </a:rPr>
                        <a:t> </a:t>
                      </a:r>
                      <a:endParaRPr lang="en-US" sz="1200" b="1" dirty="0">
                        <a:effectLst/>
                        <a:latin typeface="Calibri" panose="020F0502020204030204" pitchFamily="34" charset="0"/>
                        <a:ea typeface="Calibri" panose="020F0502020204030204" pitchFamily="34" charset="0"/>
                        <a:cs typeface="Arial" panose="020B0604020202020204" pitchFamily="34" charset="0"/>
                      </a:endParaRPr>
                    </a:p>
                  </a:txBody>
                  <a:tcPr marL="42858" marR="42858" marT="0" marB="0"/>
                </a:tc>
                <a:tc>
                  <a:txBody>
                    <a:bodyPr/>
                    <a:lstStyle/>
                    <a:p>
                      <a:pPr marL="0" marR="0" algn="r" rtl="1">
                        <a:lnSpc>
                          <a:spcPct val="107000"/>
                        </a:lnSpc>
                        <a:spcBef>
                          <a:spcPts val="0"/>
                        </a:spcBef>
                        <a:spcAft>
                          <a:spcPts val="0"/>
                        </a:spcAft>
                      </a:pPr>
                      <a:r>
                        <a:rPr lang="ar-SA" sz="1800" b="1">
                          <a:effectLst/>
                        </a:rPr>
                        <a:t>المعلم المشرف</a:t>
                      </a:r>
                      <a:endParaRPr lang="en-US" sz="1200" b="1">
                        <a:effectLst/>
                      </a:endParaRPr>
                    </a:p>
                    <a:p>
                      <a:pPr marL="0" marR="0" algn="r" rtl="1">
                        <a:lnSpc>
                          <a:spcPct val="107000"/>
                        </a:lnSpc>
                        <a:spcBef>
                          <a:spcPts val="0"/>
                        </a:spcBef>
                        <a:spcAft>
                          <a:spcPts val="0"/>
                        </a:spcAft>
                      </a:pPr>
                      <a:r>
                        <a:rPr lang="ar-SA" sz="1800" b="1">
                          <a:effectLst/>
                        </a:rPr>
                        <a:t>أعضاء الفريق</a:t>
                      </a:r>
                      <a:endParaRPr lang="en-US" sz="1200" b="1">
                        <a:effectLst/>
                        <a:latin typeface="Calibri" panose="020F0502020204030204" pitchFamily="34" charset="0"/>
                        <a:ea typeface="Calibri" panose="020F0502020204030204" pitchFamily="34" charset="0"/>
                        <a:cs typeface="Arial" panose="020B0604020202020204" pitchFamily="34" charset="0"/>
                      </a:endParaRPr>
                    </a:p>
                  </a:txBody>
                  <a:tcPr marL="42858" marR="42858" marT="0" marB="0"/>
                </a:tc>
              </a:tr>
              <a:tr h="1907004">
                <a:tc>
                  <a:txBody>
                    <a:bodyPr/>
                    <a:lstStyle/>
                    <a:p>
                      <a:pPr marL="0" marR="0" algn="r" rtl="1">
                        <a:lnSpc>
                          <a:spcPct val="107000"/>
                        </a:lnSpc>
                        <a:spcBef>
                          <a:spcPts val="0"/>
                        </a:spcBef>
                        <a:spcAft>
                          <a:spcPts val="0"/>
                        </a:spcAft>
                      </a:pPr>
                      <a:r>
                        <a:rPr lang="ar-SA" sz="1800" b="1">
                          <a:effectLst/>
                        </a:rPr>
                        <a:t>فبراير ومارس 2025</a:t>
                      </a:r>
                      <a:endParaRPr lang="en-US" sz="1200" b="1">
                        <a:effectLst/>
                        <a:latin typeface="Calibri" panose="020F0502020204030204" pitchFamily="34" charset="0"/>
                        <a:ea typeface="Calibri" panose="020F0502020204030204" pitchFamily="34" charset="0"/>
                        <a:cs typeface="Arial" panose="020B0604020202020204" pitchFamily="34" charset="0"/>
                      </a:endParaRPr>
                    </a:p>
                  </a:txBody>
                  <a:tcPr marL="42858" marR="42858" marT="0" marB="0"/>
                </a:tc>
                <a:tc>
                  <a:txBody>
                    <a:bodyPr/>
                    <a:lstStyle/>
                    <a:p>
                      <a:pPr marL="457200" marR="0" algn="r" rtl="1">
                        <a:lnSpc>
                          <a:spcPct val="107000"/>
                        </a:lnSpc>
                        <a:spcBef>
                          <a:spcPts val="0"/>
                        </a:spcBef>
                        <a:spcAft>
                          <a:spcPts val="0"/>
                        </a:spcAft>
                      </a:pPr>
                      <a:r>
                        <a:rPr lang="ar-SA" sz="1800" b="1">
                          <a:effectLst/>
                        </a:rPr>
                        <a:t>كتابة النتائج والانتهاء من البحث</a:t>
                      </a:r>
                      <a:endParaRPr lang="en-US" sz="1200" b="1">
                        <a:effectLst/>
                        <a:latin typeface="Calibri" panose="020F0502020204030204" pitchFamily="34" charset="0"/>
                        <a:ea typeface="Calibri" panose="020F0502020204030204" pitchFamily="34" charset="0"/>
                        <a:cs typeface="Arial" panose="020B0604020202020204" pitchFamily="34" charset="0"/>
                      </a:endParaRPr>
                    </a:p>
                  </a:txBody>
                  <a:tcPr marL="42858" marR="42858" marT="0" marB="0"/>
                </a:tc>
                <a:tc>
                  <a:txBody>
                    <a:bodyPr/>
                    <a:lstStyle/>
                    <a:p>
                      <a:pPr marL="342900" marR="0" lvl="0" indent="-342900" algn="r" rtl="1">
                        <a:lnSpc>
                          <a:spcPct val="107000"/>
                        </a:lnSpc>
                        <a:spcBef>
                          <a:spcPts val="0"/>
                        </a:spcBef>
                        <a:spcAft>
                          <a:spcPts val="0"/>
                        </a:spcAft>
                        <a:buFont typeface="+mj-lt"/>
                        <a:buAutoNum type="arabicPeriod"/>
                      </a:pPr>
                      <a:r>
                        <a:rPr lang="ar-SA" sz="1800" b="1" dirty="0">
                          <a:effectLst/>
                        </a:rPr>
                        <a:t>إكمال خطة الغير منتهية</a:t>
                      </a:r>
                      <a:endParaRPr lang="en-US" sz="1200" b="1" dirty="0">
                        <a:effectLst/>
                      </a:endParaRPr>
                    </a:p>
                    <a:p>
                      <a:pPr marL="342900" marR="0" lvl="0" indent="-342900" algn="r" rtl="1">
                        <a:lnSpc>
                          <a:spcPct val="107000"/>
                        </a:lnSpc>
                        <a:spcBef>
                          <a:spcPts val="0"/>
                        </a:spcBef>
                        <a:spcAft>
                          <a:spcPts val="0"/>
                        </a:spcAft>
                        <a:buFont typeface="+mj-lt"/>
                        <a:buAutoNum type="arabicPeriod"/>
                      </a:pPr>
                      <a:r>
                        <a:rPr lang="ar-SA" sz="1800" b="1" dirty="0">
                          <a:effectLst/>
                        </a:rPr>
                        <a:t>إكمال البحث</a:t>
                      </a:r>
                      <a:endParaRPr lang="en-US" sz="1200" b="1" dirty="0">
                        <a:effectLst/>
                      </a:endParaRPr>
                    </a:p>
                    <a:p>
                      <a:pPr marL="342900" marR="0" lvl="0" indent="-342900" algn="r" rtl="1">
                        <a:lnSpc>
                          <a:spcPct val="107000"/>
                        </a:lnSpc>
                        <a:spcBef>
                          <a:spcPts val="0"/>
                        </a:spcBef>
                        <a:spcAft>
                          <a:spcPts val="0"/>
                        </a:spcAft>
                        <a:buFont typeface="+mj-lt"/>
                        <a:buAutoNum type="arabicPeriod"/>
                      </a:pPr>
                      <a:r>
                        <a:rPr lang="ar-SA" sz="1800" b="1" dirty="0">
                          <a:effectLst/>
                        </a:rPr>
                        <a:t>مناقشة فريق حول البحث كاملا</a:t>
                      </a:r>
                      <a:endParaRPr lang="en-US" sz="1200" b="1" dirty="0">
                        <a:effectLst/>
                      </a:endParaRPr>
                    </a:p>
                    <a:p>
                      <a:pPr marL="342900" marR="0" lvl="0" indent="-342900" algn="r" rtl="1">
                        <a:lnSpc>
                          <a:spcPct val="107000"/>
                        </a:lnSpc>
                        <a:spcBef>
                          <a:spcPts val="0"/>
                        </a:spcBef>
                        <a:spcAft>
                          <a:spcPts val="0"/>
                        </a:spcAft>
                        <a:buFont typeface="+mj-lt"/>
                        <a:buAutoNum type="arabicPeriod"/>
                      </a:pPr>
                      <a:r>
                        <a:rPr lang="ar-SA" sz="1800" b="1" dirty="0">
                          <a:effectLst/>
                        </a:rPr>
                        <a:t>التواصل مع مركز البحوث الزراعية بجماح</a:t>
                      </a:r>
                      <a:endParaRPr lang="en-US" sz="1200" b="1" dirty="0">
                        <a:effectLst/>
                        <a:latin typeface="Calibri" panose="020F0502020204030204" pitchFamily="34" charset="0"/>
                        <a:ea typeface="Calibri" panose="020F0502020204030204" pitchFamily="34" charset="0"/>
                        <a:cs typeface="Arial" panose="020B0604020202020204" pitchFamily="34" charset="0"/>
                      </a:endParaRPr>
                    </a:p>
                  </a:txBody>
                  <a:tcPr marL="42858" marR="42858" marT="0" marB="0"/>
                </a:tc>
                <a:tc>
                  <a:txBody>
                    <a:bodyPr/>
                    <a:lstStyle/>
                    <a:p>
                      <a:pPr marL="0" marR="0" algn="r" rtl="1">
                        <a:lnSpc>
                          <a:spcPct val="107000"/>
                        </a:lnSpc>
                        <a:spcBef>
                          <a:spcPts val="0"/>
                        </a:spcBef>
                        <a:spcAft>
                          <a:spcPts val="0"/>
                        </a:spcAft>
                      </a:pPr>
                      <a:r>
                        <a:rPr lang="ar-SA" sz="1800" b="1" dirty="0">
                          <a:effectLst/>
                        </a:rPr>
                        <a:t>أعضاء الفريق</a:t>
                      </a:r>
                      <a:endParaRPr lang="en-US" sz="1200" b="1" dirty="0">
                        <a:effectLst/>
                      </a:endParaRPr>
                    </a:p>
                    <a:p>
                      <a:pPr marL="0" marR="0" algn="r" rtl="1">
                        <a:lnSpc>
                          <a:spcPct val="107000"/>
                        </a:lnSpc>
                        <a:spcBef>
                          <a:spcPts val="0"/>
                        </a:spcBef>
                        <a:spcAft>
                          <a:spcPts val="0"/>
                        </a:spcAft>
                      </a:pPr>
                      <a:r>
                        <a:rPr lang="ar-SA" sz="1800" b="1" dirty="0">
                          <a:effectLst/>
                        </a:rPr>
                        <a:t>المعلم المشرف</a:t>
                      </a:r>
                      <a:endParaRPr lang="en-US" sz="1200" b="1" dirty="0">
                        <a:effectLst/>
                        <a:latin typeface="Calibri" panose="020F0502020204030204" pitchFamily="34" charset="0"/>
                        <a:ea typeface="Calibri" panose="020F0502020204030204" pitchFamily="34" charset="0"/>
                        <a:cs typeface="Arial" panose="020B0604020202020204" pitchFamily="34" charset="0"/>
                      </a:endParaRPr>
                    </a:p>
                  </a:txBody>
                  <a:tcPr marL="42858" marR="42858" marT="0" marB="0"/>
                </a:tc>
              </a:tr>
            </a:tbl>
          </a:graphicData>
        </a:graphic>
      </p:graphicFrame>
    </p:spTree>
    <p:extLst>
      <p:ext uri="{BB962C8B-B14F-4D97-AF65-F5344CB8AC3E}">
        <p14:creationId xmlns:p14="http://schemas.microsoft.com/office/powerpoint/2010/main" val="31001058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8005238" y="822798"/>
            <a:ext cx="2928651" cy="1596177"/>
          </a:xfrm>
        </p:spPr>
        <p:txBody>
          <a:bodyPr/>
          <a:lstStyle/>
          <a:p>
            <a:r>
              <a:rPr lang="ar-OM" dirty="0" err="1"/>
              <a:t>شيلدون</a:t>
            </a:r>
            <a:r>
              <a:rPr lang="ar-OM" dirty="0"/>
              <a:t> </a:t>
            </a:r>
            <a:r>
              <a:rPr lang="ar-OM" dirty="0" smtClean="0"/>
              <a:t>وزملاءه </a:t>
            </a:r>
            <a:r>
              <a:rPr lang="ar-OM" dirty="0"/>
              <a:t>(2017) </a:t>
            </a:r>
            <a:endParaRPr lang="en-US" dirty="0"/>
          </a:p>
        </p:txBody>
      </p:sp>
      <p:sp>
        <p:nvSpPr>
          <p:cNvPr id="4" name="وسيلة شرح مع سهم إلى الأعلى 3"/>
          <p:cNvSpPr/>
          <p:nvPr/>
        </p:nvSpPr>
        <p:spPr>
          <a:xfrm>
            <a:off x="7830766" y="2295727"/>
            <a:ext cx="3715965" cy="3219855"/>
          </a:xfrm>
          <a:prstGeom prst="up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OM" sz="3200" dirty="0" smtClean="0"/>
              <a:t>تأثر الملوحة على النباتات من ناحية التجذير والانتاج</a:t>
            </a:r>
            <a:endParaRPr lang="en-US" sz="3200" dirty="0"/>
          </a:p>
        </p:txBody>
      </p:sp>
      <p:sp>
        <p:nvSpPr>
          <p:cNvPr id="5" name="مستطيل 4"/>
          <p:cNvSpPr/>
          <p:nvPr/>
        </p:nvSpPr>
        <p:spPr>
          <a:xfrm>
            <a:off x="4436110" y="4217101"/>
            <a:ext cx="2249334" cy="646331"/>
          </a:xfrm>
          <a:prstGeom prst="rect">
            <a:avLst/>
          </a:prstGeom>
        </p:spPr>
        <p:txBody>
          <a:bodyPr wrap="none">
            <a:spAutoFit/>
          </a:bodyPr>
          <a:lstStyle/>
          <a:p>
            <a:r>
              <a:rPr lang="ar-OM" sz="3600" dirty="0" smtClean="0">
                <a:solidFill>
                  <a:srgbClr val="040C28"/>
                </a:solidFill>
                <a:effectLst/>
                <a:ea typeface="Calibri" panose="020F0502020204030204" pitchFamily="34" charset="0"/>
                <a:cs typeface="Times New Roman" panose="02020603050405020304" pitchFamily="18" charset="0"/>
              </a:rPr>
              <a:t>اوكن (2019)</a:t>
            </a:r>
            <a:endParaRPr lang="en-US" sz="3600" dirty="0"/>
          </a:p>
        </p:txBody>
      </p:sp>
      <p:sp>
        <p:nvSpPr>
          <p:cNvPr id="6" name="وسيلة شرح مع سهم إلى الأسفل 5"/>
          <p:cNvSpPr/>
          <p:nvPr/>
        </p:nvSpPr>
        <p:spPr>
          <a:xfrm>
            <a:off x="3735421" y="822798"/>
            <a:ext cx="3365770" cy="3394303"/>
          </a:xfrm>
          <a:prstGeom prst="down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OM" sz="3200" dirty="0" smtClean="0"/>
              <a:t>منسوب المياه وكمية الأمطار وتأثيرها على ملوحة الماء والتربة</a:t>
            </a:r>
            <a:endParaRPr lang="en-US" sz="3200" dirty="0"/>
          </a:p>
        </p:txBody>
      </p:sp>
      <p:sp>
        <p:nvSpPr>
          <p:cNvPr id="7" name="وسيلة شرح مع سهم إلى اليمين 6"/>
          <p:cNvSpPr/>
          <p:nvPr/>
        </p:nvSpPr>
        <p:spPr>
          <a:xfrm>
            <a:off x="885217" y="3385226"/>
            <a:ext cx="3715966" cy="2276272"/>
          </a:xfrm>
          <a:prstGeom prst="right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OM" sz="3200" dirty="0" smtClean="0"/>
              <a:t>آثار التسميد العضوي على النبات</a:t>
            </a:r>
            <a:endParaRPr lang="en-US" sz="3200" dirty="0"/>
          </a:p>
        </p:txBody>
      </p:sp>
    </p:spTree>
    <p:extLst>
      <p:ext uri="{BB962C8B-B14F-4D97-AF65-F5344CB8AC3E}">
        <p14:creationId xmlns:p14="http://schemas.microsoft.com/office/powerpoint/2010/main" val="37377762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الموقع"/>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0478" y="1716830"/>
            <a:ext cx="10161670" cy="44505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مستطيل 3"/>
          <p:cNvSpPr/>
          <p:nvPr/>
        </p:nvSpPr>
        <p:spPr>
          <a:xfrm>
            <a:off x="4882597" y="676232"/>
            <a:ext cx="2478564" cy="830997"/>
          </a:xfrm>
          <a:prstGeom prst="rect">
            <a:avLst/>
          </a:prstGeom>
        </p:spPr>
        <p:txBody>
          <a:bodyPr wrap="none">
            <a:spAutoFit/>
          </a:bodyPr>
          <a:lstStyle/>
          <a:p>
            <a:r>
              <a:rPr lang="ar-OM" sz="4800" dirty="0">
                <a:latin typeface="Calibri" panose="020F0502020204030204" pitchFamily="34" charset="0"/>
                <a:ea typeface="Calibri" panose="020F0502020204030204" pitchFamily="34" charset="0"/>
              </a:rPr>
              <a:t>موقع البحث</a:t>
            </a:r>
            <a:endParaRPr lang="en-US" sz="4800" dirty="0"/>
          </a:p>
        </p:txBody>
      </p:sp>
    </p:spTree>
    <p:extLst>
      <p:ext uri="{BB962C8B-B14F-4D97-AF65-F5344CB8AC3E}">
        <p14:creationId xmlns:p14="http://schemas.microsoft.com/office/powerpoint/2010/main" val="22160574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5482498" y="374675"/>
            <a:ext cx="1157689" cy="707886"/>
          </a:xfrm>
          <a:prstGeom prst="rect">
            <a:avLst/>
          </a:prstGeom>
        </p:spPr>
        <p:txBody>
          <a:bodyPr wrap="none">
            <a:spAutoFit/>
          </a:bodyPr>
          <a:lstStyle/>
          <a:p>
            <a:r>
              <a:rPr lang="ar-OM" sz="4000" dirty="0" smtClean="0">
                <a:solidFill>
                  <a:srgbClr val="040C28"/>
                </a:solidFill>
                <a:effectLst/>
                <a:ea typeface="Calibri" panose="020F0502020204030204" pitchFamily="34" charset="0"/>
                <a:cs typeface="Times New Roman" panose="02020603050405020304" pitchFamily="18" charset="0"/>
              </a:rPr>
              <a:t>النتائج</a:t>
            </a:r>
            <a:endParaRPr lang="en-US" dirty="0"/>
          </a:p>
        </p:txBody>
      </p:sp>
      <p:graphicFrame>
        <p:nvGraphicFramePr>
          <p:cNvPr id="5" name="جدول 4"/>
          <p:cNvGraphicFramePr>
            <a:graphicFrameLocks noGrp="1"/>
          </p:cNvGraphicFramePr>
          <p:nvPr>
            <p:extLst>
              <p:ext uri="{D42A27DB-BD31-4B8C-83A1-F6EECF244321}">
                <p14:modId xmlns:p14="http://schemas.microsoft.com/office/powerpoint/2010/main" val="4012437507"/>
              </p:ext>
            </p:extLst>
          </p:nvPr>
        </p:nvGraphicFramePr>
        <p:xfrm>
          <a:off x="7050953" y="2164455"/>
          <a:ext cx="4680603" cy="1633752"/>
        </p:xfrm>
        <a:graphic>
          <a:graphicData uri="http://schemas.openxmlformats.org/drawingml/2006/table">
            <a:tbl>
              <a:tblPr rtl="1" firstRow="1" firstCol="1" bandRow="1">
                <a:tableStyleId>{5C22544A-7EE6-4342-B048-85BDC9FD1C3A}</a:tableStyleId>
              </a:tblPr>
              <a:tblGrid>
                <a:gridCol w="1560201"/>
                <a:gridCol w="1560201"/>
                <a:gridCol w="1560201"/>
              </a:tblGrid>
              <a:tr h="816876">
                <a:tc>
                  <a:txBody>
                    <a:bodyPr/>
                    <a:lstStyle/>
                    <a:p>
                      <a:pPr marL="0" marR="0" algn="r" rtl="1">
                        <a:lnSpc>
                          <a:spcPct val="107000"/>
                        </a:lnSpc>
                        <a:spcBef>
                          <a:spcPts val="0"/>
                        </a:spcBef>
                        <a:spcAft>
                          <a:spcPts val="0"/>
                        </a:spcAft>
                      </a:pPr>
                      <a:r>
                        <a:rPr lang="ar-OM" sz="1600" dirty="0">
                          <a:effectLst/>
                        </a:rPr>
                        <a:t>رقم العينة</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r" rtl="1">
                        <a:lnSpc>
                          <a:spcPct val="107000"/>
                        </a:lnSpc>
                        <a:spcBef>
                          <a:spcPts val="0"/>
                        </a:spcBef>
                        <a:spcAft>
                          <a:spcPts val="0"/>
                        </a:spcAft>
                      </a:pPr>
                      <a:r>
                        <a:rPr lang="ar-OM" sz="1600" dirty="0">
                          <a:effectLst/>
                        </a:rPr>
                        <a:t>قبل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r" rtl="1">
                        <a:lnSpc>
                          <a:spcPct val="107000"/>
                        </a:lnSpc>
                        <a:spcBef>
                          <a:spcPts val="0"/>
                        </a:spcBef>
                        <a:spcAft>
                          <a:spcPts val="0"/>
                        </a:spcAft>
                      </a:pPr>
                      <a:r>
                        <a:rPr lang="ar-OM" sz="1600">
                          <a:effectLst/>
                        </a:rPr>
                        <a:t>بعد</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816876">
                <a:tc>
                  <a:txBody>
                    <a:bodyPr/>
                    <a:lstStyle/>
                    <a:p>
                      <a:pPr marL="0" marR="0" algn="r" rtl="1">
                        <a:lnSpc>
                          <a:spcPct val="107000"/>
                        </a:lnSpc>
                        <a:spcBef>
                          <a:spcPts val="0"/>
                        </a:spcBef>
                        <a:spcAft>
                          <a:spcPts val="0"/>
                        </a:spcAft>
                      </a:pPr>
                      <a:r>
                        <a:rPr lang="ar-OM" sz="1600">
                          <a:effectLst/>
                        </a:rPr>
                        <a:t>الحموضة</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r" rtl="1">
                        <a:lnSpc>
                          <a:spcPct val="107000"/>
                        </a:lnSpc>
                        <a:spcBef>
                          <a:spcPts val="0"/>
                        </a:spcBef>
                        <a:spcAft>
                          <a:spcPts val="0"/>
                        </a:spcAft>
                      </a:pPr>
                      <a:r>
                        <a:rPr lang="ar-OM" sz="1600">
                          <a:effectLst/>
                        </a:rPr>
                        <a:t>7.7</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r" rtl="1">
                        <a:lnSpc>
                          <a:spcPct val="107000"/>
                        </a:lnSpc>
                        <a:spcBef>
                          <a:spcPts val="0"/>
                        </a:spcBef>
                        <a:spcAft>
                          <a:spcPts val="0"/>
                        </a:spcAft>
                      </a:pPr>
                      <a:r>
                        <a:rPr lang="ar-OM" sz="1600" dirty="0">
                          <a:effectLst/>
                        </a:rPr>
                        <a:t>7.8</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bl>
          </a:graphicData>
        </a:graphic>
      </p:graphicFrame>
      <p:sp>
        <p:nvSpPr>
          <p:cNvPr id="7" name="مستطيل 6"/>
          <p:cNvSpPr/>
          <p:nvPr/>
        </p:nvSpPr>
        <p:spPr>
          <a:xfrm>
            <a:off x="9550393" y="1668454"/>
            <a:ext cx="2039341" cy="369332"/>
          </a:xfrm>
          <a:prstGeom prst="rect">
            <a:avLst/>
          </a:prstGeom>
        </p:spPr>
        <p:txBody>
          <a:bodyPr wrap="none">
            <a:spAutoFit/>
          </a:bodyPr>
          <a:lstStyle/>
          <a:p>
            <a:pPr lvl="0" rtl="1" eaLnBrk="0" fontAlgn="base" hangingPunct="0">
              <a:spcBef>
                <a:spcPct val="0"/>
              </a:spcBef>
              <a:spcAft>
                <a:spcPct val="0"/>
              </a:spcAft>
            </a:pPr>
            <a:r>
              <a:rPr kumimoji="0" lang="ar-OM" b="0" i="0" u="none" strike="noStrike" cap="none" normalizeH="0" baseline="0" dirty="0" smtClean="0">
                <a:ln>
                  <a:noFill/>
                </a:ln>
                <a:solidFill>
                  <a:srgbClr val="040C28"/>
                </a:solidFill>
                <a:effectLst/>
                <a:latin typeface="Times New Roman" panose="02020603050405020304" pitchFamily="18" charset="0"/>
                <a:ea typeface="Calibri" panose="020F0502020204030204" pitchFamily="34" charset="0"/>
                <a:cs typeface="Times New Roman" panose="02020603050405020304" pitchFamily="18" charset="0"/>
              </a:rPr>
              <a:t>نسبة الحموضة في التربة:</a:t>
            </a:r>
            <a:endParaRPr kumimoji="0" lang="en-US" sz="900" b="0" i="0" u="none" strike="noStrike" cap="none" normalizeH="0" baseline="0" dirty="0" smtClean="0">
              <a:ln>
                <a:noFill/>
              </a:ln>
              <a:solidFill>
                <a:schemeClr val="tx1"/>
              </a:solidFill>
              <a:effectLst/>
            </a:endParaRPr>
          </a:p>
        </p:txBody>
      </p:sp>
      <p:sp>
        <p:nvSpPr>
          <p:cNvPr id="8" name="مستطيل 7"/>
          <p:cNvSpPr/>
          <p:nvPr/>
        </p:nvSpPr>
        <p:spPr>
          <a:xfrm>
            <a:off x="4085620" y="2037786"/>
            <a:ext cx="1306768" cy="461665"/>
          </a:xfrm>
          <a:prstGeom prst="rect">
            <a:avLst/>
          </a:prstGeom>
        </p:spPr>
        <p:txBody>
          <a:bodyPr wrap="none">
            <a:spAutoFit/>
          </a:bodyPr>
          <a:lstStyle/>
          <a:p>
            <a:r>
              <a:rPr lang="ar-OM" sz="2400" dirty="0" smtClean="0">
                <a:solidFill>
                  <a:srgbClr val="040C28"/>
                </a:solidFill>
                <a:effectLst/>
                <a:ea typeface="Calibri" panose="020F0502020204030204" pitchFamily="34" charset="0"/>
                <a:cs typeface="Times New Roman" panose="02020603050405020304" pitchFamily="18" charset="0"/>
              </a:rPr>
              <a:t>ملوحة الماء</a:t>
            </a:r>
            <a:endParaRPr lang="en-US" sz="2400" dirty="0"/>
          </a:p>
        </p:txBody>
      </p:sp>
      <p:graphicFrame>
        <p:nvGraphicFramePr>
          <p:cNvPr id="9" name="جدول 8"/>
          <p:cNvGraphicFramePr>
            <a:graphicFrameLocks noGrp="1"/>
          </p:cNvGraphicFramePr>
          <p:nvPr>
            <p:extLst>
              <p:ext uri="{D42A27DB-BD31-4B8C-83A1-F6EECF244321}">
                <p14:modId xmlns:p14="http://schemas.microsoft.com/office/powerpoint/2010/main" val="2915095011"/>
              </p:ext>
            </p:extLst>
          </p:nvPr>
        </p:nvGraphicFramePr>
        <p:xfrm>
          <a:off x="372218" y="2399648"/>
          <a:ext cx="4248420" cy="1676241"/>
        </p:xfrm>
        <a:graphic>
          <a:graphicData uri="http://schemas.openxmlformats.org/drawingml/2006/table">
            <a:tbl>
              <a:tblPr rtl="1" firstRow="1" firstCol="1" bandRow="1">
                <a:tableStyleId>{5C22544A-7EE6-4342-B048-85BDC9FD1C3A}</a:tableStyleId>
              </a:tblPr>
              <a:tblGrid>
                <a:gridCol w="2124210"/>
                <a:gridCol w="2124210"/>
              </a:tblGrid>
              <a:tr h="413548">
                <a:tc>
                  <a:txBody>
                    <a:bodyPr/>
                    <a:lstStyle/>
                    <a:p>
                      <a:pPr marL="0" marR="0" algn="r" rtl="1">
                        <a:lnSpc>
                          <a:spcPct val="107000"/>
                        </a:lnSpc>
                        <a:spcBef>
                          <a:spcPts val="0"/>
                        </a:spcBef>
                        <a:spcAft>
                          <a:spcPts val="0"/>
                        </a:spcAft>
                      </a:pPr>
                      <a:r>
                        <a:rPr lang="ar-OM" sz="1600">
                          <a:effectLst/>
                        </a:rPr>
                        <a:t>العينة</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r" rtl="1">
                        <a:lnSpc>
                          <a:spcPct val="107000"/>
                        </a:lnSpc>
                        <a:spcBef>
                          <a:spcPts val="0"/>
                        </a:spcBef>
                        <a:spcAft>
                          <a:spcPts val="0"/>
                        </a:spcAft>
                      </a:pPr>
                      <a:r>
                        <a:rPr lang="ar-OM" sz="1600">
                          <a:effectLst/>
                        </a:rPr>
                        <a:t>الملوحة</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413548">
                <a:tc>
                  <a:txBody>
                    <a:bodyPr/>
                    <a:lstStyle/>
                    <a:p>
                      <a:pPr marL="0" marR="0" algn="r" rtl="1">
                        <a:lnSpc>
                          <a:spcPct val="107000"/>
                        </a:lnSpc>
                        <a:spcBef>
                          <a:spcPts val="0"/>
                        </a:spcBef>
                        <a:spcAft>
                          <a:spcPts val="0"/>
                        </a:spcAft>
                      </a:pPr>
                      <a:r>
                        <a:rPr lang="ar-OM" sz="1600">
                          <a:effectLst/>
                        </a:rPr>
                        <a:t>قبل</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r" rtl="1">
                        <a:lnSpc>
                          <a:spcPct val="107000"/>
                        </a:lnSpc>
                        <a:spcBef>
                          <a:spcPts val="0"/>
                        </a:spcBef>
                        <a:spcAft>
                          <a:spcPts val="0"/>
                        </a:spcAft>
                      </a:pPr>
                      <a:r>
                        <a:rPr lang="ar-OM" sz="1600">
                          <a:effectLst/>
                        </a:rPr>
                        <a:t>3530 </a:t>
                      </a:r>
                      <a:r>
                        <a:rPr lang="en-US" sz="1600">
                          <a:effectLst/>
                        </a:rPr>
                        <a:t>us</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849145">
                <a:tc>
                  <a:txBody>
                    <a:bodyPr/>
                    <a:lstStyle/>
                    <a:p>
                      <a:pPr marL="0" marR="0" algn="r" rtl="1">
                        <a:lnSpc>
                          <a:spcPct val="107000"/>
                        </a:lnSpc>
                        <a:spcBef>
                          <a:spcPts val="0"/>
                        </a:spcBef>
                        <a:spcAft>
                          <a:spcPts val="0"/>
                        </a:spcAft>
                      </a:pPr>
                      <a:r>
                        <a:rPr lang="ar-OM" sz="1600" dirty="0">
                          <a:effectLst/>
                        </a:rPr>
                        <a:t>بعد</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r" rtl="1">
                        <a:lnSpc>
                          <a:spcPct val="107000"/>
                        </a:lnSpc>
                        <a:spcBef>
                          <a:spcPts val="0"/>
                        </a:spcBef>
                        <a:spcAft>
                          <a:spcPts val="0"/>
                        </a:spcAft>
                      </a:pPr>
                      <a:r>
                        <a:rPr lang="ar-OM" sz="1600" dirty="0">
                          <a:effectLst/>
                        </a:rPr>
                        <a:t>3740 </a:t>
                      </a:r>
                      <a:r>
                        <a:rPr lang="en-US" sz="1600" dirty="0">
                          <a:effectLst/>
                        </a:rPr>
                        <a:t>us </a:t>
                      </a:r>
                      <a:r>
                        <a:rPr lang="ar-OM" sz="1600" dirty="0">
                          <a:effectLst/>
                        </a:rPr>
                        <a:t>(قياسات المركز)</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bl>
          </a:graphicData>
        </a:graphic>
      </p:graphicFrame>
      <p:sp>
        <p:nvSpPr>
          <p:cNvPr id="10" name="مستطيل 9"/>
          <p:cNvSpPr/>
          <p:nvPr/>
        </p:nvSpPr>
        <p:spPr>
          <a:xfrm>
            <a:off x="6777037" y="5092589"/>
            <a:ext cx="3793026" cy="461665"/>
          </a:xfrm>
          <a:prstGeom prst="rect">
            <a:avLst/>
          </a:prstGeom>
        </p:spPr>
        <p:txBody>
          <a:bodyPr wrap="none">
            <a:spAutoFit/>
          </a:bodyPr>
          <a:lstStyle/>
          <a:p>
            <a:r>
              <a:rPr lang="ar-OM" sz="2400" dirty="0" smtClean="0">
                <a:solidFill>
                  <a:srgbClr val="040C28"/>
                </a:solidFill>
                <a:effectLst/>
                <a:ea typeface="Calibri" panose="020F0502020204030204" pitchFamily="34" charset="0"/>
                <a:cs typeface="Times New Roman" panose="02020603050405020304" pitchFamily="18" charset="0"/>
              </a:rPr>
              <a:t>ملوحة التربة قبل إضافة الدبال وبعدها</a:t>
            </a:r>
            <a:endParaRPr lang="en-US" sz="2400" dirty="0"/>
          </a:p>
        </p:txBody>
      </p:sp>
      <p:graphicFrame>
        <p:nvGraphicFramePr>
          <p:cNvPr id="11" name="جدول 10"/>
          <p:cNvGraphicFramePr>
            <a:graphicFrameLocks noGrp="1"/>
          </p:cNvGraphicFramePr>
          <p:nvPr>
            <p:extLst>
              <p:ext uri="{D42A27DB-BD31-4B8C-83A1-F6EECF244321}">
                <p14:modId xmlns:p14="http://schemas.microsoft.com/office/powerpoint/2010/main" val="3102188814"/>
              </p:ext>
            </p:extLst>
          </p:nvPr>
        </p:nvGraphicFramePr>
        <p:xfrm>
          <a:off x="2305029" y="4309704"/>
          <a:ext cx="4335158" cy="1969068"/>
        </p:xfrm>
        <a:graphic>
          <a:graphicData uri="http://schemas.openxmlformats.org/drawingml/2006/table">
            <a:tbl>
              <a:tblPr rtl="1" firstRow="1" firstCol="1" bandRow="1">
                <a:tableStyleId>{5C22544A-7EE6-4342-B048-85BDC9FD1C3A}</a:tableStyleId>
              </a:tblPr>
              <a:tblGrid>
                <a:gridCol w="2167579"/>
                <a:gridCol w="2167579"/>
              </a:tblGrid>
              <a:tr h="656356">
                <a:tc>
                  <a:txBody>
                    <a:bodyPr/>
                    <a:lstStyle/>
                    <a:p>
                      <a:pPr marL="0" marR="0" algn="r" rtl="1">
                        <a:lnSpc>
                          <a:spcPct val="107000"/>
                        </a:lnSpc>
                        <a:spcBef>
                          <a:spcPts val="0"/>
                        </a:spcBef>
                        <a:spcAft>
                          <a:spcPts val="0"/>
                        </a:spcAft>
                      </a:pPr>
                      <a:r>
                        <a:rPr lang="ar-OM" sz="1600">
                          <a:effectLst/>
                        </a:rPr>
                        <a:t>العينة</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r" rtl="1">
                        <a:lnSpc>
                          <a:spcPct val="107000"/>
                        </a:lnSpc>
                        <a:spcBef>
                          <a:spcPts val="0"/>
                        </a:spcBef>
                        <a:spcAft>
                          <a:spcPts val="0"/>
                        </a:spcAft>
                      </a:pPr>
                      <a:r>
                        <a:rPr lang="ar-OM" sz="1600">
                          <a:effectLst/>
                        </a:rPr>
                        <a:t>الملوحة</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656356">
                <a:tc>
                  <a:txBody>
                    <a:bodyPr/>
                    <a:lstStyle/>
                    <a:p>
                      <a:pPr marL="0" marR="0" algn="r" rtl="1">
                        <a:lnSpc>
                          <a:spcPct val="107000"/>
                        </a:lnSpc>
                        <a:spcBef>
                          <a:spcPts val="0"/>
                        </a:spcBef>
                        <a:spcAft>
                          <a:spcPts val="0"/>
                        </a:spcAft>
                      </a:pPr>
                      <a:r>
                        <a:rPr lang="ar-OM" sz="1600">
                          <a:effectLst/>
                        </a:rPr>
                        <a:t>قبل</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r" rtl="1">
                        <a:lnSpc>
                          <a:spcPct val="107000"/>
                        </a:lnSpc>
                        <a:spcBef>
                          <a:spcPts val="0"/>
                        </a:spcBef>
                        <a:spcAft>
                          <a:spcPts val="0"/>
                        </a:spcAft>
                      </a:pPr>
                      <a:r>
                        <a:rPr lang="ar-OM" sz="1600">
                          <a:effectLst/>
                        </a:rPr>
                        <a:t>30000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656356">
                <a:tc>
                  <a:txBody>
                    <a:bodyPr/>
                    <a:lstStyle/>
                    <a:p>
                      <a:pPr marL="0" marR="0" algn="r" rtl="1">
                        <a:lnSpc>
                          <a:spcPct val="107000"/>
                        </a:lnSpc>
                        <a:spcBef>
                          <a:spcPts val="0"/>
                        </a:spcBef>
                        <a:spcAft>
                          <a:spcPts val="0"/>
                        </a:spcAft>
                      </a:pPr>
                      <a:r>
                        <a:rPr lang="ar-OM" sz="1600">
                          <a:effectLst/>
                        </a:rPr>
                        <a:t>بعد</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r" rtl="1">
                        <a:lnSpc>
                          <a:spcPct val="107000"/>
                        </a:lnSpc>
                        <a:spcBef>
                          <a:spcPts val="0"/>
                        </a:spcBef>
                        <a:spcAft>
                          <a:spcPts val="0"/>
                        </a:spcAft>
                      </a:pPr>
                      <a:r>
                        <a:rPr lang="ar-OM" sz="1600" dirty="0">
                          <a:effectLst/>
                        </a:rPr>
                        <a:t>1000</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bl>
          </a:graphicData>
        </a:graphic>
      </p:graphicFrame>
    </p:spTree>
    <p:extLst>
      <p:ext uri="{BB962C8B-B14F-4D97-AF65-F5344CB8AC3E}">
        <p14:creationId xmlns:p14="http://schemas.microsoft.com/office/powerpoint/2010/main" val="2945975469"/>
      </p:ext>
    </p:extLst>
  </p:cSld>
  <p:clrMapOvr>
    <a:masterClrMapping/>
  </p:clrMapOvr>
</p:sld>
</file>

<file path=ppt/theme/theme1.xml><?xml version="1.0" encoding="utf-8"?>
<a:theme xmlns:a="http://schemas.openxmlformats.org/drawingml/2006/main" name="قطرة">
  <a:themeElements>
    <a:clrScheme name="قطرة">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قطرة">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قطرة">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docProps/app.xml><?xml version="1.0" encoding="utf-8"?>
<Properties xmlns="http://schemas.openxmlformats.org/officeDocument/2006/extended-properties" xmlns:vt="http://schemas.openxmlformats.org/officeDocument/2006/docPropsVTypes">
  <Template>TM04033925[[fn=قطرة]]</Template>
  <TotalTime>41</TotalTime>
  <Words>661</Words>
  <Application>Microsoft Office PowerPoint</Application>
  <PresentationFormat>ملء الشاشة</PresentationFormat>
  <Paragraphs>114</Paragraphs>
  <Slides>13</Slides>
  <Notes>0</Notes>
  <HiddenSlides>0</HiddenSlides>
  <MMClips>0</MMClips>
  <ScaleCrop>false</ScaleCrop>
  <HeadingPairs>
    <vt:vector size="6" baseType="variant">
      <vt:variant>
        <vt:lpstr>الخطوط المستخدمة</vt:lpstr>
      </vt:variant>
      <vt:variant>
        <vt:i4>4</vt:i4>
      </vt:variant>
      <vt:variant>
        <vt:lpstr>نسق</vt:lpstr>
      </vt:variant>
      <vt:variant>
        <vt:i4>1</vt:i4>
      </vt:variant>
      <vt:variant>
        <vt:lpstr>عناوين الشرائح</vt:lpstr>
      </vt:variant>
      <vt:variant>
        <vt:i4>13</vt:i4>
      </vt:variant>
    </vt:vector>
  </HeadingPairs>
  <TitlesOfParts>
    <vt:vector size="18" baseType="lpstr">
      <vt:lpstr>Arial</vt:lpstr>
      <vt:lpstr>Calibri</vt:lpstr>
      <vt:lpstr>Times New Roman</vt:lpstr>
      <vt:lpstr>Tw Cen MT</vt:lpstr>
      <vt:lpstr>قطرة</vt:lpstr>
      <vt:lpstr>أثر الدوبال (المخرسة) على ملوحة التربة ونمو الأشجار المتأثرة بالملوحة</vt:lpstr>
      <vt:lpstr>عرض تقديمي في PowerPoint</vt:lpstr>
      <vt:lpstr>من منطلق شعار البرنامج لعام 2025 "فهم الماضي، الحاضر والمستقبل" انطلق فريق جلوب بمدرسة الحارث بن مالك للتعليم الأساسي لبحث مشكلة الملوحة في التربة وفهم ثقافة المزارع العماني في الماضي باستخدامه الدوبال " المخرسة" لرفع خصوبة التربة. حيث تعتبر مادة الدوبال أو ما يعرف عند المزارعين العمانيين بسماد المخرسة أساسا عند المزارع من ناحية جودة السماد الناتج في نهاية عملية التخريس. حيث يستفيد المزارع من القيمية العضوية في السماد من جهة ومن مخلفات الأشجار في المزرعة من جهة أخرى. ويدرس البحث مشكلة الملوحة في التربة والتي يعاني منها كثير من المزارعين وتأثر على جودة المحاصيل وصحة النباتات ومحاولة التخلص منها باستخدام الدبال المصنع في المزارع العمانية بشكل طبيعي. وللمشكلة أسباب عدة منها الري بماء ذا ملوحة عالية أو التسميد بأسمدة صناعية بشكل مفرط. وجاءت نتائج البحث بنتائج إيجابية من ناحية نمو الأشجار وظهور نموات صحية جديدة وانخفاض معدل ملوحة التربة وظهور جذور بشكل كبير عكس ما كانت عليه الأشجار قبل التسميد. ولاستخدام الدبال فائدة أخرى ألا وهي استغلال مخلفات المزارع النباتية لتحويلها لسماد طبيعي وتخفيض التكاليف المترتبة على العناية بالمزارع. </vt:lpstr>
      <vt:lpstr>أسئلة البحث: ما تأثير مادة الدوبال على النباتات المزروعة في الأرض المالحة؟   ما الفرق بين خصائص التربة المضاف لها مادة الدوبال من حيث ملوحة التربة والحموضة؟ </vt:lpstr>
      <vt:lpstr>عرض تقديمي في PowerPoint</vt:lpstr>
      <vt:lpstr>عرض تقديمي في PowerPoint</vt:lpstr>
      <vt:lpstr>شيلدون وزملاءه (2017) </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أثر مادة الدبال على ملوحة التربة</dc:title>
  <dc:creator>ALY</dc:creator>
  <cp:lastModifiedBy>ALY</cp:lastModifiedBy>
  <cp:revision>7</cp:revision>
  <dcterms:created xsi:type="dcterms:W3CDTF">2025-03-05T06:12:01Z</dcterms:created>
  <dcterms:modified xsi:type="dcterms:W3CDTF">2025-03-05T08:14:23Z</dcterms:modified>
</cp:coreProperties>
</file>