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Lst>
  <p:sldSz cx="30276800" cy="21374100"/>
  <p:notesSz cx="6858000" cy="9144000"/>
  <p:embeddedFontLst>
    <p:embeddedFont>
      <p:font typeface="ABeeZee" charset="1" panose="02000000000000000000"/>
      <p:regular r:id="rId7"/>
    </p:embeddedFont>
    <p:embeddedFont>
      <p:font typeface="League Spartan" charset="1" panose="00000800000000000000"/>
      <p:regular r:id="rId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fonts/font7.fntdata" Type="http://schemas.openxmlformats.org/officeDocument/2006/relationships/font"/><Relationship Id="rId8" Target="fonts/font8.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png" Type="http://schemas.openxmlformats.org/officeDocument/2006/relationships/image"/><Relationship Id="rId12" Target="../media/image11.png" Type="http://schemas.openxmlformats.org/officeDocument/2006/relationships/image"/><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4.jpeg" Type="http://schemas.openxmlformats.org/officeDocument/2006/relationships/image"/><Relationship Id="rId6" Target="../media/image5.jpeg" Type="http://schemas.openxmlformats.org/officeDocument/2006/relationships/image"/><Relationship Id="rId7" Target="../media/image6.jpeg" Type="http://schemas.openxmlformats.org/officeDocument/2006/relationships/image"/><Relationship Id="rId8" Target="../media/image7.jpeg" Type="http://schemas.openxmlformats.org/officeDocument/2006/relationships/image"/><Relationship Id="rId9" Target="../media/image8.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30276000" cy="21384000"/>
          </a:xfrm>
          <a:custGeom>
            <a:avLst/>
            <a:gdLst/>
            <a:ahLst/>
            <a:cxnLst/>
            <a:rect r="r" b="b" t="t" l="l"/>
            <a:pathLst>
              <a:path h="21384000" w="30276000">
                <a:moveTo>
                  <a:pt x="0" y="0"/>
                </a:moveTo>
                <a:lnTo>
                  <a:pt x="30276000" y="0"/>
                </a:lnTo>
                <a:lnTo>
                  <a:pt x="30276000" y="21384000"/>
                </a:lnTo>
                <a:lnTo>
                  <a:pt x="0" y="21384000"/>
                </a:lnTo>
                <a:lnTo>
                  <a:pt x="0" y="0"/>
                </a:lnTo>
                <a:close/>
              </a:path>
            </a:pathLst>
          </a:custGeom>
          <a:blipFill>
            <a:blip r:embed="rId2"/>
            <a:stretch>
              <a:fillRect l="-377" t="-44922" r="-377" b="-44922"/>
            </a:stretch>
          </a:blipFill>
        </p:spPr>
      </p:sp>
      <p:grpSp>
        <p:nvGrpSpPr>
          <p:cNvPr name="Group 3" id="3"/>
          <p:cNvGrpSpPr/>
          <p:nvPr/>
        </p:nvGrpSpPr>
        <p:grpSpPr>
          <a:xfrm rot="0">
            <a:off x="21386325" y="18133098"/>
            <a:ext cx="8749177" cy="2996311"/>
            <a:chOff x="0" y="0"/>
            <a:chExt cx="1478017" cy="506173"/>
          </a:xfrm>
        </p:grpSpPr>
        <p:sp>
          <p:nvSpPr>
            <p:cNvPr name="Freeform 4" id="4">
              <a:extLst>
                <a:ext uri="{C183D7F6-B498-43B3-948B-1728B52AA6E4}">
                  <adec:decorative xmlns:adec="http://schemas.microsoft.com/office/drawing/2017/decorative" val="1"/>
                </a:ext>
              </a:extLst>
            </p:cNvPr>
            <p:cNvSpPr/>
            <p:nvPr/>
          </p:nvSpPr>
          <p:spPr>
            <a:xfrm flipH="false" flipV="false" rot="0">
              <a:off x="0" y="0"/>
              <a:ext cx="1478017" cy="506173"/>
            </a:xfrm>
            <a:custGeom>
              <a:avLst/>
              <a:gdLst/>
              <a:ahLst/>
              <a:cxnLst/>
              <a:rect r="r" b="b" t="t" l="l"/>
              <a:pathLst>
                <a:path h="506173" w="1478017">
                  <a:moveTo>
                    <a:pt x="34510" y="0"/>
                  </a:moveTo>
                  <a:lnTo>
                    <a:pt x="1443507" y="0"/>
                  </a:lnTo>
                  <a:cubicBezTo>
                    <a:pt x="1462566" y="0"/>
                    <a:pt x="1478017" y="15451"/>
                    <a:pt x="1478017" y="34510"/>
                  </a:cubicBezTo>
                  <a:lnTo>
                    <a:pt x="1478017" y="471663"/>
                  </a:lnTo>
                  <a:cubicBezTo>
                    <a:pt x="1478017" y="490722"/>
                    <a:pt x="1462566" y="506173"/>
                    <a:pt x="1443507" y="506173"/>
                  </a:cubicBezTo>
                  <a:lnTo>
                    <a:pt x="34510" y="506173"/>
                  </a:lnTo>
                  <a:cubicBezTo>
                    <a:pt x="15451" y="506173"/>
                    <a:pt x="0" y="490722"/>
                    <a:pt x="0" y="471663"/>
                  </a:cubicBezTo>
                  <a:lnTo>
                    <a:pt x="0" y="34510"/>
                  </a:lnTo>
                  <a:cubicBezTo>
                    <a:pt x="0" y="15451"/>
                    <a:pt x="15451" y="0"/>
                    <a:pt x="34510" y="0"/>
                  </a:cubicBezTo>
                  <a:close/>
                </a:path>
              </a:pathLst>
            </a:custGeom>
            <a:solidFill>
              <a:srgbClr val="83C27C"/>
            </a:solidFill>
          </p:spPr>
        </p:sp>
        <p:sp>
          <p:nvSpPr>
            <p:cNvPr name="TextBox 5" id="5"/>
            <p:cNvSpPr txBox="true"/>
            <p:nvPr/>
          </p:nvSpPr>
          <p:spPr>
            <a:xfrm>
              <a:off x="0" y="-57150"/>
              <a:ext cx="1478017" cy="563323"/>
            </a:xfrm>
            <a:prstGeom prst="rect">
              <a:avLst/>
            </a:prstGeom>
          </p:spPr>
          <p:txBody>
            <a:bodyPr anchor="ctr" rtlCol="false" tIns="49500" lIns="49500" bIns="49500" rIns="49500"/>
            <a:lstStyle/>
            <a:p>
              <a:pPr algn="ctr">
                <a:lnSpc>
                  <a:spcPts val="4365"/>
                </a:lnSpc>
              </a:pPr>
            </a:p>
          </p:txBody>
        </p:sp>
      </p:grpSp>
      <p:grpSp>
        <p:nvGrpSpPr>
          <p:cNvPr name="Group 6" id="6"/>
          <p:cNvGrpSpPr/>
          <p:nvPr/>
        </p:nvGrpSpPr>
        <p:grpSpPr>
          <a:xfrm rot="0">
            <a:off x="-1439785" y="-301751"/>
            <a:ext cx="33155390" cy="4140984"/>
            <a:chOff x="0" y="0"/>
            <a:chExt cx="5601010" cy="699545"/>
          </a:xfrm>
        </p:grpSpPr>
        <p:sp>
          <p:nvSpPr>
            <p:cNvPr name="Freeform 7" id="7">
              <a:extLst>
                <a:ext uri="{C183D7F6-B498-43B3-948B-1728B52AA6E4}">
                  <adec:decorative xmlns:adec="http://schemas.microsoft.com/office/drawing/2017/decorative" val="1"/>
                </a:ext>
              </a:extLst>
            </p:cNvPr>
            <p:cNvSpPr/>
            <p:nvPr/>
          </p:nvSpPr>
          <p:spPr>
            <a:xfrm flipH="false" flipV="false" rot="0">
              <a:off x="0" y="0"/>
              <a:ext cx="5601010" cy="699545"/>
            </a:xfrm>
            <a:custGeom>
              <a:avLst/>
              <a:gdLst/>
              <a:ahLst/>
              <a:cxnLst/>
              <a:rect r="r" b="b" t="t" l="l"/>
              <a:pathLst>
                <a:path h="699545" w="5601010">
                  <a:moveTo>
                    <a:pt x="0" y="0"/>
                  </a:moveTo>
                  <a:lnTo>
                    <a:pt x="5601010" y="0"/>
                  </a:lnTo>
                  <a:lnTo>
                    <a:pt x="5601010" y="699545"/>
                  </a:lnTo>
                  <a:lnTo>
                    <a:pt x="0" y="699545"/>
                  </a:lnTo>
                  <a:close/>
                </a:path>
              </a:pathLst>
            </a:custGeom>
            <a:solidFill>
              <a:srgbClr val="4B7451"/>
            </a:solidFill>
          </p:spPr>
        </p:sp>
        <p:sp>
          <p:nvSpPr>
            <p:cNvPr name="TextBox 8" id="8"/>
            <p:cNvSpPr txBox="true"/>
            <p:nvPr/>
          </p:nvSpPr>
          <p:spPr>
            <a:xfrm>
              <a:off x="0" y="-57150"/>
              <a:ext cx="5601010" cy="756695"/>
            </a:xfrm>
            <a:prstGeom prst="rect">
              <a:avLst/>
            </a:prstGeom>
          </p:spPr>
          <p:txBody>
            <a:bodyPr anchor="ctr" rtlCol="false" tIns="49500" lIns="49500" bIns="49500" rIns="49500"/>
            <a:lstStyle/>
            <a:p>
              <a:pPr algn="ctr">
                <a:lnSpc>
                  <a:spcPts val="4365"/>
                </a:lnSpc>
              </a:pPr>
            </a:p>
          </p:txBody>
        </p:sp>
      </p:grpSp>
      <p:grpSp>
        <p:nvGrpSpPr>
          <p:cNvPr name="Group 9" id="9"/>
          <p:cNvGrpSpPr/>
          <p:nvPr/>
        </p:nvGrpSpPr>
        <p:grpSpPr>
          <a:xfrm rot="0">
            <a:off x="3020400" y="3166686"/>
            <a:ext cx="24235200" cy="1399613"/>
            <a:chOff x="0" y="0"/>
            <a:chExt cx="4094104" cy="236440"/>
          </a:xfrm>
        </p:grpSpPr>
        <p:sp>
          <p:nvSpPr>
            <p:cNvPr name="Freeform 10" id="10">
              <a:extLst>
                <a:ext uri="{C183D7F6-B498-43B3-948B-1728B52AA6E4}">
                  <adec:decorative xmlns:adec="http://schemas.microsoft.com/office/drawing/2017/decorative" val="1"/>
                </a:ext>
              </a:extLst>
            </p:cNvPr>
            <p:cNvSpPr/>
            <p:nvPr/>
          </p:nvSpPr>
          <p:spPr>
            <a:xfrm flipH="false" flipV="false" rot="0">
              <a:off x="0" y="0"/>
              <a:ext cx="4094104" cy="236440"/>
            </a:xfrm>
            <a:custGeom>
              <a:avLst/>
              <a:gdLst/>
              <a:ahLst/>
              <a:cxnLst/>
              <a:rect r="r" b="b" t="t" l="l"/>
              <a:pathLst>
                <a:path h="236440" w="4094104">
                  <a:moveTo>
                    <a:pt x="12459" y="0"/>
                  </a:moveTo>
                  <a:lnTo>
                    <a:pt x="4081645" y="0"/>
                  </a:lnTo>
                  <a:cubicBezTo>
                    <a:pt x="4084949" y="0"/>
                    <a:pt x="4088118" y="1313"/>
                    <a:pt x="4090455" y="3649"/>
                  </a:cubicBezTo>
                  <a:cubicBezTo>
                    <a:pt x="4092791" y="5985"/>
                    <a:pt x="4094104" y="9154"/>
                    <a:pt x="4094104" y="12459"/>
                  </a:cubicBezTo>
                  <a:lnTo>
                    <a:pt x="4094104" y="223981"/>
                  </a:lnTo>
                  <a:cubicBezTo>
                    <a:pt x="4094104" y="227285"/>
                    <a:pt x="4092791" y="230454"/>
                    <a:pt x="4090455" y="232790"/>
                  </a:cubicBezTo>
                  <a:cubicBezTo>
                    <a:pt x="4088118" y="235127"/>
                    <a:pt x="4084949" y="236440"/>
                    <a:pt x="4081645" y="236440"/>
                  </a:cubicBezTo>
                  <a:lnTo>
                    <a:pt x="12459" y="236440"/>
                  </a:lnTo>
                  <a:cubicBezTo>
                    <a:pt x="9154" y="236440"/>
                    <a:pt x="5985" y="235127"/>
                    <a:pt x="3649" y="232790"/>
                  </a:cubicBezTo>
                  <a:cubicBezTo>
                    <a:pt x="1313" y="230454"/>
                    <a:pt x="0" y="227285"/>
                    <a:pt x="0" y="223981"/>
                  </a:cubicBezTo>
                  <a:lnTo>
                    <a:pt x="0" y="12459"/>
                  </a:lnTo>
                  <a:cubicBezTo>
                    <a:pt x="0" y="9154"/>
                    <a:pt x="1313" y="5985"/>
                    <a:pt x="3649" y="3649"/>
                  </a:cubicBezTo>
                  <a:cubicBezTo>
                    <a:pt x="5985" y="1313"/>
                    <a:pt x="9154" y="0"/>
                    <a:pt x="12459" y="0"/>
                  </a:cubicBezTo>
                  <a:close/>
                </a:path>
              </a:pathLst>
            </a:custGeom>
            <a:solidFill>
              <a:srgbClr val="ADDFA7"/>
            </a:solidFill>
          </p:spPr>
        </p:sp>
        <p:sp>
          <p:nvSpPr>
            <p:cNvPr name="TextBox 11" id="11"/>
            <p:cNvSpPr txBox="true"/>
            <p:nvPr/>
          </p:nvSpPr>
          <p:spPr>
            <a:xfrm>
              <a:off x="0" y="-57150"/>
              <a:ext cx="4094104" cy="293590"/>
            </a:xfrm>
            <a:prstGeom prst="rect">
              <a:avLst/>
            </a:prstGeom>
          </p:spPr>
          <p:txBody>
            <a:bodyPr anchor="ctr" rtlCol="false" tIns="49500" lIns="49500" bIns="49500" rIns="49500"/>
            <a:lstStyle/>
            <a:p>
              <a:pPr algn="ctr">
                <a:lnSpc>
                  <a:spcPts val="4365"/>
                </a:lnSpc>
              </a:pPr>
            </a:p>
          </p:txBody>
        </p:sp>
      </p:grpSp>
      <p:grpSp>
        <p:nvGrpSpPr>
          <p:cNvPr name="Group 12" id="12"/>
          <p:cNvGrpSpPr/>
          <p:nvPr/>
        </p:nvGrpSpPr>
        <p:grpSpPr>
          <a:xfrm rot="0">
            <a:off x="372806" y="4822938"/>
            <a:ext cx="8835052" cy="4760389"/>
            <a:chOff x="0" y="0"/>
            <a:chExt cx="1492524" cy="804183"/>
          </a:xfrm>
        </p:grpSpPr>
        <p:sp>
          <p:nvSpPr>
            <p:cNvPr name="Freeform 13" id="13">
              <a:extLst>
                <a:ext uri="{C183D7F6-B498-43B3-948B-1728B52AA6E4}">
                  <adec:decorative xmlns:adec="http://schemas.microsoft.com/office/drawing/2017/decorative" val="1"/>
                </a:ext>
              </a:extLst>
            </p:cNvPr>
            <p:cNvSpPr/>
            <p:nvPr/>
          </p:nvSpPr>
          <p:spPr>
            <a:xfrm flipH="false" flipV="false" rot="0">
              <a:off x="0" y="0"/>
              <a:ext cx="1492524" cy="804183"/>
            </a:xfrm>
            <a:custGeom>
              <a:avLst/>
              <a:gdLst/>
              <a:ahLst/>
              <a:cxnLst/>
              <a:rect r="r" b="b" t="t" l="l"/>
              <a:pathLst>
                <a:path h="804183" w="1492524">
                  <a:moveTo>
                    <a:pt x="34175" y="0"/>
                  </a:moveTo>
                  <a:lnTo>
                    <a:pt x="1458349" y="0"/>
                  </a:lnTo>
                  <a:cubicBezTo>
                    <a:pt x="1467413" y="0"/>
                    <a:pt x="1476106" y="3601"/>
                    <a:pt x="1482515" y="10010"/>
                  </a:cubicBezTo>
                  <a:cubicBezTo>
                    <a:pt x="1488924" y="16419"/>
                    <a:pt x="1492524" y="25111"/>
                    <a:pt x="1492524" y="34175"/>
                  </a:cubicBezTo>
                  <a:lnTo>
                    <a:pt x="1492524" y="770008"/>
                  </a:lnTo>
                  <a:cubicBezTo>
                    <a:pt x="1492524" y="788882"/>
                    <a:pt x="1477224" y="804183"/>
                    <a:pt x="1458349" y="804183"/>
                  </a:cubicBezTo>
                  <a:lnTo>
                    <a:pt x="34175" y="804183"/>
                  </a:lnTo>
                  <a:cubicBezTo>
                    <a:pt x="25111" y="804183"/>
                    <a:pt x="16419" y="800582"/>
                    <a:pt x="10010" y="794173"/>
                  </a:cubicBezTo>
                  <a:cubicBezTo>
                    <a:pt x="3601" y="787764"/>
                    <a:pt x="0" y="779072"/>
                    <a:pt x="0" y="770008"/>
                  </a:cubicBezTo>
                  <a:lnTo>
                    <a:pt x="0" y="34175"/>
                  </a:lnTo>
                  <a:cubicBezTo>
                    <a:pt x="0" y="25111"/>
                    <a:pt x="3601" y="16419"/>
                    <a:pt x="10010" y="10010"/>
                  </a:cubicBezTo>
                  <a:cubicBezTo>
                    <a:pt x="16419" y="3601"/>
                    <a:pt x="25111" y="0"/>
                    <a:pt x="34175" y="0"/>
                  </a:cubicBezTo>
                  <a:close/>
                </a:path>
              </a:pathLst>
            </a:custGeom>
            <a:solidFill>
              <a:srgbClr val="83C27C"/>
            </a:solidFill>
          </p:spPr>
        </p:sp>
        <p:sp>
          <p:nvSpPr>
            <p:cNvPr name="TextBox 14" id="14"/>
            <p:cNvSpPr txBox="true"/>
            <p:nvPr/>
          </p:nvSpPr>
          <p:spPr>
            <a:xfrm>
              <a:off x="0" y="-57150"/>
              <a:ext cx="1492524" cy="861333"/>
            </a:xfrm>
            <a:prstGeom prst="rect">
              <a:avLst/>
            </a:prstGeom>
          </p:spPr>
          <p:txBody>
            <a:bodyPr anchor="ctr" rtlCol="false" tIns="49500" lIns="49500" bIns="49500" rIns="49500"/>
            <a:lstStyle/>
            <a:p>
              <a:pPr algn="ctr">
                <a:lnSpc>
                  <a:spcPts val="4365"/>
                </a:lnSpc>
              </a:pPr>
            </a:p>
          </p:txBody>
        </p:sp>
      </p:grpSp>
      <p:grpSp>
        <p:nvGrpSpPr>
          <p:cNvPr name="Group 15" id="15"/>
          <p:cNvGrpSpPr/>
          <p:nvPr/>
        </p:nvGrpSpPr>
        <p:grpSpPr>
          <a:xfrm rot="0">
            <a:off x="9484774" y="9516051"/>
            <a:ext cx="6261476" cy="11398923"/>
            <a:chOff x="0" y="0"/>
            <a:chExt cx="1057764" cy="1925644"/>
          </a:xfrm>
        </p:grpSpPr>
        <p:sp>
          <p:nvSpPr>
            <p:cNvPr name="Freeform 16" id="16">
              <a:extLst>
                <a:ext uri="{C183D7F6-B498-43B3-948B-1728B52AA6E4}">
                  <adec:decorative xmlns:adec="http://schemas.microsoft.com/office/drawing/2017/decorative" val="1"/>
                </a:ext>
              </a:extLst>
            </p:cNvPr>
            <p:cNvSpPr/>
            <p:nvPr/>
          </p:nvSpPr>
          <p:spPr>
            <a:xfrm flipH="false" flipV="false" rot="0">
              <a:off x="0" y="0"/>
              <a:ext cx="1057764" cy="1925644"/>
            </a:xfrm>
            <a:custGeom>
              <a:avLst/>
              <a:gdLst/>
              <a:ahLst/>
              <a:cxnLst/>
              <a:rect r="r" b="b" t="t" l="l"/>
              <a:pathLst>
                <a:path h="1925644" w="1057764">
                  <a:moveTo>
                    <a:pt x="48221" y="0"/>
                  </a:moveTo>
                  <a:lnTo>
                    <a:pt x="1009543" y="0"/>
                  </a:lnTo>
                  <a:cubicBezTo>
                    <a:pt x="1036175" y="0"/>
                    <a:pt x="1057764" y="21589"/>
                    <a:pt x="1057764" y="48221"/>
                  </a:cubicBezTo>
                  <a:lnTo>
                    <a:pt x="1057764" y="1877423"/>
                  </a:lnTo>
                  <a:cubicBezTo>
                    <a:pt x="1057764" y="1890212"/>
                    <a:pt x="1052684" y="1902477"/>
                    <a:pt x="1043641" y="1911521"/>
                  </a:cubicBezTo>
                  <a:cubicBezTo>
                    <a:pt x="1034598" y="1920564"/>
                    <a:pt x="1022332" y="1925644"/>
                    <a:pt x="1009543" y="1925644"/>
                  </a:cubicBezTo>
                  <a:lnTo>
                    <a:pt x="48221" y="1925644"/>
                  </a:lnTo>
                  <a:cubicBezTo>
                    <a:pt x="21589" y="1925644"/>
                    <a:pt x="0" y="1904055"/>
                    <a:pt x="0" y="1877423"/>
                  </a:cubicBezTo>
                  <a:lnTo>
                    <a:pt x="0" y="48221"/>
                  </a:lnTo>
                  <a:cubicBezTo>
                    <a:pt x="0" y="35432"/>
                    <a:pt x="5080" y="23167"/>
                    <a:pt x="14124" y="14124"/>
                  </a:cubicBezTo>
                  <a:cubicBezTo>
                    <a:pt x="23167" y="5080"/>
                    <a:pt x="35432" y="0"/>
                    <a:pt x="48221" y="0"/>
                  </a:cubicBezTo>
                  <a:close/>
                </a:path>
              </a:pathLst>
            </a:custGeom>
            <a:solidFill>
              <a:srgbClr val="83C27C"/>
            </a:solidFill>
          </p:spPr>
        </p:sp>
        <p:sp>
          <p:nvSpPr>
            <p:cNvPr name="TextBox 17" id="17"/>
            <p:cNvSpPr txBox="true"/>
            <p:nvPr/>
          </p:nvSpPr>
          <p:spPr>
            <a:xfrm>
              <a:off x="0" y="-57150"/>
              <a:ext cx="1057764" cy="1982794"/>
            </a:xfrm>
            <a:prstGeom prst="rect">
              <a:avLst/>
            </a:prstGeom>
          </p:spPr>
          <p:txBody>
            <a:bodyPr anchor="ctr" rtlCol="false" tIns="49500" lIns="49500" bIns="49500" rIns="49500"/>
            <a:lstStyle/>
            <a:p>
              <a:pPr algn="ctr">
                <a:lnSpc>
                  <a:spcPts val="4365"/>
                </a:lnSpc>
              </a:pPr>
            </a:p>
          </p:txBody>
        </p:sp>
      </p:grpSp>
      <p:grpSp>
        <p:nvGrpSpPr>
          <p:cNvPr name="Group 18" id="18"/>
          <p:cNvGrpSpPr/>
          <p:nvPr/>
        </p:nvGrpSpPr>
        <p:grpSpPr>
          <a:xfrm rot="0">
            <a:off x="372806" y="9964327"/>
            <a:ext cx="8835052" cy="4032840"/>
            <a:chOff x="0" y="0"/>
            <a:chExt cx="1492524" cy="681276"/>
          </a:xfrm>
        </p:grpSpPr>
        <p:sp>
          <p:nvSpPr>
            <p:cNvPr name="Freeform 19" id="19">
              <a:extLst>
                <a:ext uri="{C183D7F6-B498-43B3-948B-1728B52AA6E4}">
                  <adec:decorative xmlns:adec="http://schemas.microsoft.com/office/drawing/2017/decorative" val="1"/>
                </a:ext>
              </a:extLst>
            </p:cNvPr>
            <p:cNvSpPr/>
            <p:nvPr/>
          </p:nvSpPr>
          <p:spPr>
            <a:xfrm flipH="false" flipV="false" rot="0">
              <a:off x="0" y="0"/>
              <a:ext cx="1492524" cy="681276"/>
            </a:xfrm>
            <a:custGeom>
              <a:avLst/>
              <a:gdLst/>
              <a:ahLst/>
              <a:cxnLst/>
              <a:rect r="r" b="b" t="t" l="l"/>
              <a:pathLst>
                <a:path h="681276" w="1492524">
                  <a:moveTo>
                    <a:pt x="34175" y="0"/>
                  </a:moveTo>
                  <a:lnTo>
                    <a:pt x="1458349" y="0"/>
                  </a:lnTo>
                  <a:cubicBezTo>
                    <a:pt x="1467413" y="0"/>
                    <a:pt x="1476106" y="3601"/>
                    <a:pt x="1482515" y="10010"/>
                  </a:cubicBezTo>
                  <a:cubicBezTo>
                    <a:pt x="1488924" y="16419"/>
                    <a:pt x="1492524" y="25111"/>
                    <a:pt x="1492524" y="34175"/>
                  </a:cubicBezTo>
                  <a:lnTo>
                    <a:pt x="1492524" y="647102"/>
                  </a:lnTo>
                  <a:cubicBezTo>
                    <a:pt x="1492524" y="665976"/>
                    <a:pt x="1477224" y="681276"/>
                    <a:pt x="1458349" y="681276"/>
                  </a:cubicBezTo>
                  <a:lnTo>
                    <a:pt x="34175" y="681276"/>
                  </a:lnTo>
                  <a:cubicBezTo>
                    <a:pt x="25111" y="681276"/>
                    <a:pt x="16419" y="677676"/>
                    <a:pt x="10010" y="671267"/>
                  </a:cubicBezTo>
                  <a:cubicBezTo>
                    <a:pt x="3601" y="664858"/>
                    <a:pt x="0" y="656165"/>
                    <a:pt x="0" y="647102"/>
                  </a:cubicBezTo>
                  <a:lnTo>
                    <a:pt x="0" y="34175"/>
                  </a:lnTo>
                  <a:cubicBezTo>
                    <a:pt x="0" y="25111"/>
                    <a:pt x="3601" y="16419"/>
                    <a:pt x="10010" y="10010"/>
                  </a:cubicBezTo>
                  <a:cubicBezTo>
                    <a:pt x="16419" y="3601"/>
                    <a:pt x="25111" y="0"/>
                    <a:pt x="34175" y="0"/>
                  </a:cubicBezTo>
                  <a:close/>
                </a:path>
              </a:pathLst>
            </a:custGeom>
            <a:solidFill>
              <a:srgbClr val="83C27C"/>
            </a:solidFill>
          </p:spPr>
        </p:sp>
        <p:sp>
          <p:nvSpPr>
            <p:cNvPr name="TextBox 20" id="20"/>
            <p:cNvSpPr txBox="true"/>
            <p:nvPr/>
          </p:nvSpPr>
          <p:spPr>
            <a:xfrm>
              <a:off x="0" y="-57150"/>
              <a:ext cx="1492524" cy="738426"/>
            </a:xfrm>
            <a:prstGeom prst="rect">
              <a:avLst/>
            </a:prstGeom>
          </p:spPr>
          <p:txBody>
            <a:bodyPr anchor="ctr" rtlCol="false" tIns="49500" lIns="49500" bIns="49500" rIns="49500"/>
            <a:lstStyle/>
            <a:p>
              <a:pPr algn="ctr">
                <a:lnSpc>
                  <a:spcPts val="4365"/>
                </a:lnSpc>
              </a:pPr>
            </a:p>
          </p:txBody>
        </p:sp>
      </p:grpSp>
      <p:grpSp>
        <p:nvGrpSpPr>
          <p:cNvPr name="Group 21" id="21"/>
          <p:cNvGrpSpPr/>
          <p:nvPr/>
        </p:nvGrpSpPr>
        <p:grpSpPr>
          <a:xfrm rot="0">
            <a:off x="21077684" y="4822938"/>
            <a:ext cx="8952250" cy="7157810"/>
            <a:chOff x="0" y="0"/>
            <a:chExt cx="1512323" cy="1209184"/>
          </a:xfrm>
        </p:grpSpPr>
        <p:sp>
          <p:nvSpPr>
            <p:cNvPr name="Freeform 22" id="22">
              <a:extLst>
                <a:ext uri="{C183D7F6-B498-43B3-948B-1728B52AA6E4}">
                  <adec:decorative xmlns:adec="http://schemas.microsoft.com/office/drawing/2017/decorative" val="1"/>
                </a:ext>
              </a:extLst>
            </p:cNvPr>
            <p:cNvSpPr/>
            <p:nvPr/>
          </p:nvSpPr>
          <p:spPr>
            <a:xfrm flipH="false" flipV="false" rot="0">
              <a:off x="0" y="0"/>
              <a:ext cx="1512323" cy="1209184"/>
            </a:xfrm>
            <a:custGeom>
              <a:avLst/>
              <a:gdLst/>
              <a:ahLst/>
              <a:cxnLst/>
              <a:rect r="r" b="b" t="t" l="l"/>
              <a:pathLst>
                <a:path h="1209184" w="1512323">
                  <a:moveTo>
                    <a:pt x="33727" y="0"/>
                  </a:moveTo>
                  <a:lnTo>
                    <a:pt x="1478595" y="0"/>
                  </a:lnTo>
                  <a:cubicBezTo>
                    <a:pt x="1487540" y="0"/>
                    <a:pt x="1496119" y="3553"/>
                    <a:pt x="1502444" y="9878"/>
                  </a:cubicBezTo>
                  <a:cubicBezTo>
                    <a:pt x="1508769" y="16204"/>
                    <a:pt x="1512323" y="24782"/>
                    <a:pt x="1512323" y="33727"/>
                  </a:cubicBezTo>
                  <a:lnTo>
                    <a:pt x="1512323" y="1175457"/>
                  </a:lnTo>
                  <a:cubicBezTo>
                    <a:pt x="1512323" y="1184402"/>
                    <a:pt x="1508769" y="1192980"/>
                    <a:pt x="1502444" y="1199305"/>
                  </a:cubicBezTo>
                  <a:cubicBezTo>
                    <a:pt x="1496119" y="1205631"/>
                    <a:pt x="1487540" y="1209184"/>
                    <a:pt x="1478595" y="1209184"/>
                  </a:cubicBezTo>
                  <a:lnTo>
                    <a:pt x="33727" y="1209184"/>
                  </a:lnTo>
                  <a:cubicBezTo>
                    <a:pt x="24782" y="1209184"/>
                    <a:pt x="16204" y="1205631"/>
                    <a:pt x="9878" y="1199305"/>
                  </a:cubicBezTo>
                  <a:cubicBezTo>
                    <a:pt x="3553" y="1192980"/>
                    <a:pt x="0" y="1184402"/>
                    <a:pt x="0" y="1175457"/>
                  </a:cubicBezTo>
                  <a:lnTo>
                    <a:pt x="0" y="33727"/>
                  </a:lnTo>
                  <a:cubicBezTo>
                    <a:pt x="0" y="24782"/>
                    <a:pt x="3553" y="16204"/>
                    <a:pt x="9878" y="9878"/>
                  </a:cubicBezTo>
                  <a:cubicBezTo>
                    <a:pt x="16204" y="3553"/>
                    <a:pt x="24782" y="0"/>
                    <a:pt x="33727" y="0"/>
                  </a:cubicBezTo>
                  <a:close/>
                </a:path>
              </a:pathLst>
            </a:custGeom>
            <a:solidFill>
              <a:srgbClr val="83C27C"/>
            </a:solidFill>
          </p:spPr>
        </p:sp>
        <p:sp>
          <p:nvSpPr>
            <p:cNvPr name="TextBox 23" id="23"/>
            <p:cNvSpPr txBox="true"/>
            <p:nvPr/>
          </p:nvSpPr>
          <p:spPr>
            <a:xfrm>
              <a:off x="0" y="-57150"/>
              <a:ext cx="1512323" cy="1266334"/>
            </a:xfrm>
            <a:prstGeom prst="rect">
              <a:avLst/>
            </a:prstGeom>
          </p:spPr>
          <p:txBody>
            <a:bodyPr anchor="ctr" rtlCol="false" tIns="49500" lIns="49500" bIns="49500" rIns="49500"/>
            <a:lstStyle/>
            <a:p>
              <a:pPr algn="ctr">
                <a:lnSpc>
                  <a:spcPts val="4365"/>
                </a:lnSpc>
              </a:pPr>
            </a:p>
          </p:txBody>
        </p:sp>
      </p:grpSp>
      <p:grpSp>
        <p:nvGrpSpPr>
          <p:cNvPr name="Group 24" id="24"/>
          <p:cNvGrpSpPr/>
          <p:nvPr/>
        </p:nvGrpSpPr>
        <p:grpSpPr>
          <a:xfrm rot="0">
            <a:off x="20981345" y="4656901"/>
            <a:ext cx="3541628" cy="1026690"/>
            <a:chOff x="0" y="0"/>
            <a:chExt cx="448721" cy="130081"/>
          </a:xfrm>
        </p:grpSpPr>
        <p:sp>
          <p:nvSpPr>
            <p:cNvPr name="Freeform 25" id="25"/>
            <p:cNvSpPr/>
            <p:nvPr/>
          </p:nvSpPr>
          <p:spPr>
            <a:xfrm flipH="false" flipV="false" rot="0">
              <a:off x="0" y="0"/>
              <a:ext cx="448721" cy="130081"/>
            </a:xfrm>
            <a:custGeom>
              <a:avLst/>
              <a:gdLst/>
              <a:ahLst/>
              <a:cxnLst/>
              <a:rect r="r" b="b" t="t" l="l"/>
              <a:pathLst>
                <a:path h="130081" w="448721">
                  <a:moveTo>
                    <a:pt x="65040" y="0"/>
                  </a:moveTo>
                  <a:lnTo>
                    <a:pt x="383681" y="0"/>
                  </a:lnTo>
                  <a:cubicBezTo>
                    <a:pt x="419602" y="0"/>
                    <a:pt x="448721" y="29120"/>
                    <a:pt x="448721" y="65040"/>
                  </a:cubicBezTo>
                  <a:lnTo>
                    <a:pt x="448721" y="65040"/>
                  </a:lnTo>
                  <a:cubicBezTo>
                    <a:pt x="448721" y="100961"/>
                    <a:pt x="419602" y="130081"/>
                    <a:pt x="383681" y="130081"/>
                  </a:cubicBezTo>
                  <a:lnTo>
                    <a:pt x="65040" y="130081"/>
                  </a:lnTo>
                  <a:cubicBezTo>
                    <a:pt x="29120" y="130081"/>
                    <a:pt x="0" y="100961"/>
                    <a:pt x="0" y="65040"/>
                  </a:cubicBezTo>
                  <a:lnTo>
                    <a:pt x="0" y="65040"/>
                  </a:lnTo>
                  <a:cubicBezTo>
                    <a:pt x="0" y="29120"/>
                    <a:pt x="29120" y="0"/>
                    <a:pt x="65040" y="0"/>
                  </a:cubicBezTo>
                  <a:close/>
                </a:path>
              </a:pathLst>
            </a:custGeom>
            <a:solidFill>
              <a:srgbClr val="4B7451"/>
            </a:solidFill>
          </p:spPr>
        </p:sp>
        <p:sp>
          <p:nvSpPr>
            <p:cNvPr name="TextBox 26" id="26"/>
            <p:cNvSpPr txBox="true"/>
            <p:nvPr/>
          </p:nvSpPr>
          <p:spPr>
            <a:xfrm>
              <a:off x="0" y="-57150"/>
              <a:ext cx="448721" cy="187231"/>
            </a:xfrm>
            <a:prstGeom prst="rect">
              <a:avLst/>
            </a:prstGeom>
          </p:spPr>
          <p:txBody>
            <a:bodyPr anchor="ctr" rtlCol="false" tIns="50800" lIns="50800" bIns="50800" rIns="50800"/>
            <a:lstStyle/>
            <a:p>
              <a:pPr algn="ctr">
                <a:lnSpc>
                  <a:spcPts val="4365"/>
                </a:lnSpc>
              </a:pPr>
            </a:p>
          </p:txBody>
        </p:sp>
      </p:grpSp>
      <p:grpSp>
        <p:nvGrpSpPr>
          <p:cNvPr name="Group 27" id="27"/>
          <p:cNvGrpSpPr/>
          <p:nvPr/>
        </p:nvGrpSpPr>
        <p:grpSpPr>
          <a:xfrm rot="0">
            <a:off x="372806" y="14379713"/>
            <a:ext cx="8835052" cy="6535261"/>
            <a:chOff x="0" y="0"/>
            <a:chExt cx="1492524" cy="1104015"/>
          </a:xfrm>
        </p:grpSpPr>
        <p:sp>
          <p:nvSpPr>
            <p:cNvPr name="Freeform 28" id="28">
              <a:extLst>
                <a:ext uri="{C183D7F6-B498-43B3-948B-1728B52AA6E4}">
                  <adec:decorative xmlns:adec="http://schemas.microsoft.com/office/drawing/2017/decorative" val="1"/>
                </a:ext>
              </a:extLst>
            </p:cNvPr>
            <p:cNvSpPr/>
            <p:nvPr/>
          </p:nvSpPr>
          <p:spPr>
            <a:xfrm flipH="false" flipV="false" rot="0">
              <a:off x="0" y="0"/>
              <a:ext cx="1492524" cy="1104015"/>
            </a:xfrm>
            <a:custGeom>
              <a:avLst/>
              <a:gdLst/>
              <a:ahLst/>
              <a:cxnLst/>
              <a:rect r="r" b="b" t="t" l="l"/>
              <a:pathLst>
                <a:path h="1104015" w="1492524">
                  <a:moveTo>
                    <a:pt x="34175" y="0"/>
                  </a:moveTo>
                  <a:lnTo>
                    <a:pt x="1458349" y="0"/>
                  </a:lnTo>
                  <a:cubicBezTo>
                    <a:pt x="1467413" y="0"/>
                    <a:pt x="1476106" y="3601"/>
                    <a:pt x="1482515" y="10010"/>
                  </a:cubicBezTo>
                  <a:cubicBezTo>
                    <a:pt x="1488924" y="16419"/>
                    <a:pt x="1492524" y="25111"/>
                    <a:pt x="1492524" y="34175"/>
                  </a:cubicBezTo>
                  <a:lnTo>
                    <a:pt x="1492524" y="1069841"/>
                  </a:lnTo>
                  <a:cubicBezTo>
                    <a:pt x="1492524" y="1078904"/>
                    <a:pt x="1488924" y="1087597"/>
                    <a:pt x="1482515" y="1094006"/>
                  </a:cubicBezTo>
                  <a:cubicBezTo>
                    <a:pt x="1476106" y="1100415"/>
                    <a:pt x="1467413" y="1104015"/>
                    <a:pt x="1458349" y="1104015"/>
                  </a:cubicBezTo>
                  <a:lnTo>
                    <a:pt x="34175" y="1104015"/>
                  </a:lnTo>
                  <a:cubicBezTo>
                    <a:pt x="15301" y="1104015"/>
                    <a:pt x="0" y="1088715"/>
                    <a:pt x="0" y="1069841"/>
                  </a:cubicBezTo>
                  <a:lnTo>
                    <a:pt x="0" y="34175"/>
                  </a:lnTo>
                  <a:cubicBezTo>
                    <a:pt x="0" y="25111"/>
                    <a:pt x="3601" y="16419"/>
                    <a:pt x="10010" y="10010"/>
                  </a:cubicBezTo>
                  <a:cubicBezTo>
                    <a:pt x="16419" y="3601"/>
                    <a:pt x="25111" y="0"/>
                    <a:pt x="34175" y="0"/>
                  </a:cubicBezTo>
                  <a:close/>
                </a:path>
              </a:pathLst>
            </a:custGeom>
            <a:solidFill>
              <a:srgbClr val="83C27C"/>
            </a:solidFill>
          </p:spPr>
        </p:sp>
        <p:sp>
          <p:nvSpPr>
            <p:cNvPr name="TextBox 29" id="29"/>
            <p:cNvSpPr txBox="true"/>
            <p:nvPr/>
          </p:nvSpPr>
          <p:spPr>
            <a:xfrm>
              <a:off x="0" y="-57150"/>
              <a:ext cx="1492524" cy="1161165"/>
            </a:xfrm>
            <a:prstGeom prst="rect">
              <a:avLst/>
            </a:prstGeom>
          </p:spPr>
          <p:txBody>
            <a:bodyPr anchor="ctr" rtlCol="false" tIns="49500" lIns="49500" bIns="49500" rIns="49500"/>
            <a:lstStyle/>
            <a:p>
              <a:pPr algn="ctr">
                <a:lnSpc>
                  <a:spcPts val="4365"/>
                </a:lnSpc>
              </a:pPr>
            </a:p>
          </p:txBody>
        </p:sp>
      </p:grpSp>
      <p:grpSp>
        <p:nvGrpSpPr>
          <p:cNvPr name="Group 30" id="30"/>
          <p:cNvGrpSpPr/>
          <p:nvPr/>
        </p:nvGrpSpPr>
        <p:grpSpPr>
          <a:xfrm rot="0">
            <a:off x="9789967" y="4822938"/>
            <a:ext cx="11034383" cy="3578905"/>
            <a:chOff x="0" y="0"/>
            <a:chExt cx="1864062" cy="604592"/>
          </a:xfrm>
        </p:grpSpPr>
        <p:sp>
          <p:nvSpPr>
            <p:cNvPr name="Freeform 31" id="31">
              <a:extLst>
                <a:ext uri="{C183D7F6-B498-43B3-948B-1728B52AA6E4}">
                  <adec:decorative xmlns:adec="http://schemas.microsoft.com/office/drawing/2017/decorative" val="1"/>
                </a:ext>
              </a:extLst>
            </p:cNvPr>
            <p:cNvSpPr/>
            <p:nvPr/>
          </p:nvSpPr>
          <p:spPr>
            <a:xfrm flipH="false" flipV="false" rot="0">
              <a:off x="0" y="0"/>
              <a:ext cx="1864062" cy="604592"/>
            </a:xfrm>
            <a:custGeom>
              <a:avLst/>
              <a:gdLst/>
              <a:ahLst/>
              <a:cxnLst/>
              <a:rect r="r" b="b" t="t" l="l"/>
              <a:pathLst>
                <a:path h="604592" w="1864062">
                  <a:moveTo>
                    <a:pt x="27363" y="0"/>
                  </a:moveTo>
                  <a:lnTo>
                    <a:pt x="1836699" y="0"/>
                  </a:lnTo>
                  <a:cubicBezTo>
                    <a:pt x="1843956" y="0"/>
                    <a:pt x="1850916" y="2883"/>
                    <a:pt x="1856047" y="8014"/>
                  </a:cubicBezTo>
                  <a:cubicBezTo>
                    <a:pt x="1861179" y="13146"/>
                    <a:pt x="1864062" y="20106"/>
                    <a:pt x="1864062" y="27363"/>
                  </a:cubicBezTo>
                  <a:lnTo>
                    <a:pt x="1864062" y="577229"/>
                  </a:lnTo>
                  <a:cubicBezTo>
                    <a:pt x="1864062" y="592341"/>
                    <a:pt x="1851811" y="604592"/>
                    <a:pt x="1836699" y="604592"/>
                  </a:cubicBezTo>
                  <a:lnTo>
                    <a:pt x="27363" y="604592"/>
                  </a:lnTo>
                  <a:cubicBezTo>
                    <a:pt x="20106" y="604592"/>
                    <a:pt x="13146" y="601709"/>
                    <a:pt x="8014" y="596577"/>
                  </a:cubicBezTo>
                  <a:cubicBezTo>
                    <a:pt x="2883" y="591446"/>
                    <a:pt x="0" y="584486"/>
                    <a:pt x="0" y="577229"/>
                  </a:cubicBezTo>
                  <a:lnTo>
                    <a:pt x="0" y="27363"/>
                  </a:lnTo>
                  <a:cubicBezTo>
                    <a:pt x="0" y="20106"/>
                    <a:pt x="2883" y="13146"/>
                    <a:pt x="8014" y="8014"/>
                  </a:cubicBezTo>
                  <a:cubicBezTo>
                    <a:pt x="13146" y="2883"/>
                    <a:pt x="20106" y="0"/>
                    <a:pt x="27363" y="0"/>
                  </a:cubicBezTo>
                  <a:close/>
                </a:path>
              </a:pathLst>
            </a:custGeom>
            <a:solidFill>
              <a:srgbClr val="83C27C"/>
            </a:solidFill>
          </p:spPr>
        </p:sp>
        <p:sp>
          <p:nvSpPr>
            <p:cNvPr name="TextBox 32" id="32"/>
            <p:cNvSpPr txBox="true"/>
            <p:nvPr/>
          </p:nvSpPr>
          <p:spPr>
            <a:xfrm>
              <a:off x="0" y="-57150"/>
              <a:ext cx="1864062" cy="661742"/>
            </a:xfrm>
            <a:prstGeom prst="rect">
              <a:avLst/>
            </a:prstGeom>
          </p:spPr>
          <p:txBody>
            <a:bodyPr anchor="ctr" rtlCol="false" tIns="49500" lIns="49500" bIns="49500" rIns="49500"/>
            <a:lstStyle/>
            <a:p>
              <a:pPr algn="ctr">
                <a:lnSpc>
                  <a:spcPts val="4365"/>
                </a:lnSpc>
              </a:pPr>
            </a:p>
          </p:txBody>
        </p:sp>
      </p:grpSp>
      <p:grpSp>
        <p:nvGrpSpPr>
          <p:cNvPr name="Group 33" id="33"/>
          <p:cNvGrpSpPr/>
          <p:nvPr/>
        </p:nvGrpSpPr>
        <p:grpSpPr>
          <a:xfrm rot="0">
            <a:off x="156001" y="691953"/>
            <a:ext cx="2153577" cy="2153577"/>
            <a:chOff x="0" y="0"/>
            <a:chExt cx="2871436" cy="2871436"/>
          </a:xfrm>
        </p:grpSpPr>
        <p:grpSp>
          <p:nvGrpSpPr>
            <p:cNvPr name="Group 34" id="34"/>
            <p:cNvGrpSpPr/>
            <p:nvPr/>
          </p:nvGrpSpPr>
          <p:grpSpPr>
            <a:xfrm rot="0">
              <a:off x="0" y="0"/>
              <a:ext cx="2871436" cy="2871436"/>
              <a:chOff x="0" y="0"/>
              <a:chExt cx="812800" cy="812800"/>
            </a:xfrm>
          </p:grpSpPr>
          <p:sp>
            <p:nvSpPr>
              <p:cNvPr name="Freeform 35" id="35" descr="Logo Placeholder"/>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36" id="36"/>
              <p:cNvSpPr txBox="true"/>
              <p:nvPr/>
            </p:nvSpPr>
            <p:spPr>
              <a:xfrm>
                <a:off x="76200" y="57150"/>
                <a:ext cx="660400" cy="679450"/>
              </a:xfrm>
              <a:prstGeom prst="rect">
                <a:avLst/>
              </a:prstGeom>
            </p:spPr>
            <p:txBody>
              <a:bodyPr anchor="ctr" rtlCol="false" tIns="33000" lIns="33000" bIns="33000" rIns="33000"/>
              <a:lstStyle/>
              <a:p>
                <a:pPr algn="ctr">
                  <a:lnSpc>
                    <a:spcPts val="2182"/>
                  </a:lnSpc>
                </a:pPr>
              </a:p>
            </p:txBody>
          </p:sp>
        </p:grpSp>
        <p:grpSp>
          <p:nvGrpSpPr>
            <p:cNvPr name="Group 37" id="37"/>
            <p:cNvGrpSpPr/>
            <p:nvPr/>
          </p:nvGrpSpPr>
          <p:grpSpPr>
            <a:xfrm rot="0">
              <a:off x="149028" y="153190"/>
              <a:ext cx="2573379" cy="2573379"/>
              <a:chOff x="0" y="0"/>
              <a:chExt cx="812800" cy="812800"/>
            </a:xfrm>
          </p:grpSpPr>
          <p:sp>
            <p:nvSpPr>
              <p:cNvPr name="Freeform 38" id="3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6081" t="0" r="-6081" b="0"/>
                </a:stretch>
              </a:blipFill>
            </p:spPr>
          </p:sp>
        </p:grpSp>
      </p:grpSp>
      <p:sp>
        <p:nvSpPr>
          <p:cNvPr name="Freeform 39" id="39"/>
          <p:cNvSpPr/>
          <p:nvPr/>
        </p:nvSpPr>
        <p:spPr>
          <a:xfrm flipH="false" flipV="false" rot="0">
            <a:off x="2393338" y="1128736"/>
            <a:ext cx="5463228" cy="1280009"/>
          </a:xfrm>
          <a:custGeom>
            <a:avLst/>
            <a:gdLst/>
            <a:ahLst/>
            <a:cxnLst/>
            <a:rect r="r" b="b" t="t" l="l"/>
            <a:pathLst>
              <a:path h="1280009" w="5463228">
                <a:moveTo>
                  <a:pt x="0" y="0"/>
                </a:moveTo>
                <a:lnTo>
                  <a:pt x="5463228" y="0"/>
                </a:lnTo>
                <a:lnTo>
                  <a:pt x="5463228" y="1280010"/>
                </a:lnTo>
                <a:lnTo>
                  <a:pt x="0" y="1280010"/>
                </a:lnTo>
                <a:lnTo>
                  <a:pt x="0" y="0"/>
                </a:lnTo>
                <a:close/>
              </a:path>
            </a:pathLst>
          </a:custGeom>
          <a:blipFill>
            <a:blip r:embed="rId4"/>
            <a:stretch>
              <a:fillRect l="0" t="0" r="0" b="0"/>
            </a:stretch>
          </a:blipFill>
        </p:spPr>
      </p:sp>
      <p:grpSp>
        <p:nvGrpSpPr>
          <p:cNvPr name="Group 40" id="40"/>
          <p:cNvGrpSpPr/>
          <p:nvPr/>
        </p:nvGrpSpPr>
        <p:grpSpPr>
          <a:xfrm rot="0">
            <a:off x="302430" y="4656901"/>
            <a:ext cx="3173660" cy="845024"/>
            <a:chOff x="0" y="0"/>
            <a:chExt cx="402100" cy="107064"/>
          </a:xfrm>
        </p:grpSpPr>
        <p:sp>
          <p:nvSpPr>
            <p:cNvPr name="Freeform 41" id="41"/>
            <p:cNvSpPr/>
            <p:nvPr/>
          </p:nvSpPr>
          <p:spPr>
            <a:xfrm flipH="false" flipV="false" rot="0">
              <a:off x="0" y="0"/>
              <a:ext cx="402100" cy="107064"/>
            </a:xfrm>
            <a:custGeom>
              <a:avLst/>
              <a:gdLst/>
              <a:ahLst/>
              <a:cxnLst/>
              <a:rect r="r" b="b" t="t" l="l"/>
              <a:pathLst>
                <a:path h="107064" w="402100">
                  <a:moveTo>
                    <a:pt x="53532" y="0"/>
                  </a:moveTo>
                  <a:lnTo>
                    <a:pt x="348568" y="0"/>
                  </a:lnTo>
                  <a:cubicBezTo>
                    <a:pt x="362765" y="0"/>
                    <a:pt x="376381" y="5640"/>
                    <a:pt x="386421" y="15679"/>
                  </a:cubicBezTo>
                  <a:cubicBezTo>
                    <a:pt x="396460" y="25718"/>
                    <a:pt x="402100" y="39334"/>
                    <a:pt x="402100" y="53532"/>
                  </a:cubicBezTo>
                  <a:lnTo>
                    <a:pt x="402100" y="53532"/>
                  </a:lnTo>
                  <a:cubicBezTo>
                    <a:pt x="402100" y="67729"/>
                    <a:pt x="396460" y="81345"/>
                    <a:pt x="386421" y="91385"/>
                  </a:cubicBezTo>
                  <a:cubicBezTo>
                    <a:pt x="376381" y="101424"/>
                    <a:pt x="362765" y="107064"/>
                    <a:pt x="348568" y="107064"/>
                  </a:cubicBezTo>
                  <a:lnTo>
                    <a:pt x="53532" y="107064"/>
                  </a:lnTo>
                  <a:cubicBezTo>
                    <a:pt x="39334" y="107064"/>
                    <a:pt x="25718" y="101424"/>
                    <a:pt x="15679" y="91385"/>
                  </a:cubicBezTo>
                  <a:cubicBezTo>
                    <a:pt x="5640" y="81345"/>
                    <a:pt x="0" y="67729"/>
                    <a:pt x="0" y="53532"/>
                  </a:cubicBezTo>
                  <a:lnTo>
                    <a:pt x="0" y="53532"/>
                  </a:lnTo>
                  <a:cubicBezTo>
                    <a:pt x="0" y="39334"/>
                    <a:pt x="5640" y="25718"/>
                    <a:pt x="15679" y="15679"/>
                  </a:cubicBezTo>
                  <a:cubicBezTo>
                    <a:pt x="25718" y="5640"/>
                    <a:pt x="39334" y="0"/>
                    <a:pt x="53532" y="0"/>
                  </a:cubicBezTo>
                  <a:close/>
                </a:path>
              </a:pathLst>
            </a:custGeom>
            <a:solidFill>
              <a:srgbClr val="4B7451"/>
            </a:solidFill>
          </p:spPr>
        </p:sp>
        <p:sp>
          <p:nvSpPr>
            <p:cNvPr name="TextBox 42" id="42"/>
            <p:cNvSpPr txBox="true"/>
            <p:nvPr/>
          </p:nvSpPr>
          <p:spPr>
            <a:xfrm>
              <a:off x="0" y="-57150"/>
              <a:ext cx="402100" cy="164214"/>
            </a:xfrm>
            <a:prstGeom prst="rect">
              <a:avLst/>
            </a:prstGeom>
          </p:spPr>
          <p:txBody>
            <a:bodyPr anchor="ctr" rtlCol="false" tIns="50800" lIns="50800" bIns="50800" rIns="50800"/>
            <a:lstStyle/>
            <a:p>
              <a:pPr algn="ctr">
                <a:lnSpc>
                  <a:spcPts val="4365"/>
                </a:lnSpc>
              </a:pPr>
            </a:p>
          </p:txBody>
        </p:sp>
      </p:grpSp>
      <p:grpSp>
        <p:nvGrpSpPr>
          <p:cNvPr name="Group 43" id="43"/>
          <p:cNvGrpSpPr/>
          <p:nvPr/>
        </p:nvGrpSpPr>
        <p:grpSpPr>
          <a:xfrm rot="0">
            <a:off x="156001" y="9766552"/>
            <a:ext cx="7786960" cy="1332337"/>
            <a:chOff x="0" y="0"/>
            <a:chExt cx="986601" cy="168806"/>
          </a:xfrm>
        </p:grpSpPr>
        <p:sp>
          <p:nvSpPr>
            <p:cNvPr name="Freeform 44" id="44"/>
            <p:cNvSpPr/>
            <p:nvPr/>
          </p:nvSpPr>
          <p:spPr>
            <a:xfrm flipH="false" flipV="false" rot="0">
              <a:off x="0" y="0"/>
              <a:ext cx="986601" cy="168806"/>
            </a:xfrm>
            <a:custGeom>
              <a:avLst/>
              <a:gdLst/>
              <a:ahLst/>
              <a:cxnLst/>
              <a:rect r="r" b="b" t="t" l="l"/>
              <a:pathLst>
                <a:path h="168806" w="986601">
                  <a:moveTo>
                    <a:pt x="84403" y="0"/>
                  </a:moveTo>
                  <a:lnTo>
                    <a:pt x="902198" y="0"/>
                  </a:lnTo>
                  <a:cubicBezTo>
                    <a:pt x="948812" y="0"/>
                    <a:pt x="986601" y="37788"/>
                    <a:pt x="986601" y="84403"/>
                  </a:cubicBezTo>
                  <a:lnTo>
                    <a:pt x="986601" y="84403"/>
                  </a:lnTo>
                  <a:cubicBezTo>
                    <a:pt x="986601" y="106788"/>
                    <a:pt x="977708" y="128256"/>
                    <a:pt x="961880" y="144085"/>
                  </a:cubicBezTo>
                  <a:cubicBezTo>
                    <a:pt x="946051" y="159913"/>
                    <a:pt x="924583" y="168806"/>
                    <a:pt x="902198" y="168806"/>
                  </a:cubicBezTo>
                  <a:lnTo>
                    <a:pt x="84403" y="168806"/>
                  </a:lnTo>
                  <a:cubicBezTo>
                    <a:pt x="37788" y="168806"/>
                    <a:pt x="0" y="131017"/>
                    <a:pt x="0" y="84403"/>
                  </a:cubicBezTo>
                  <a:lnTo>
                    <a:pt x="0" y="84403"/>
                  </a:lnTo>
                  <a:cubicBezTo>
                    <a:pt x="0" y="37788"/>
                    <a:pt x="37788" y="0"/>
                    <a:pt x="84403" y="0"/>
                  </a:cubicBezTo>
                  <a:close/>
                </a:path>
              </a:pathLst>
            </a:custGeom>
            <a:solidFill>
              <a:srgbClr val="4B7451"/>
            </a:solidFill>
          </p:spPr>
        </p:sp>
        <p:sp>
          <p:nvSpPr>
            <p:cNvPr name="TextBox 45" id="45"/>
            <p:cNvSpPr txBox="true"/>
            <p:nvPr/>
          </p:nvSpPr>
          <p:spPr>
            <a:xfrm>
              <a:off x="0" y="-57150"/>
              <a:ext cx="986601" cy="225956"/>
            </a:xfrm>
            <a:prstGeom prst="rect">
              <a:avLst/>
            </a:prstGeom>
          </p:spPr>
          <p:txBody>
            <a:bodyPr anchor="ctr" rtlCol="false" tIns="50800" lIns="50800" bIns="50800" rIns="50800"/>
            <a:lstStyle/>
            <a:p>
              <a:pPr algn="ctr">
                <a:lnSpc>
                  <a:spcPts val="4365"/>
                </a:lnSpc>
              </a:pPr>
            </a:p>
          </p:txBody>
        </p:sp>
      </p:grpSp>
      <p:grpSp>
        <p:nvGrpSpPr>
          <p:cNvPr name="Group 46" id="46"/>
          <p:cNvGrpSpPr/>
          <p:nvPr/>
        </p:nvGrpSpPr>
        <p:grpSpPr>
          <a:xfrm rot="0">
            <a:off x="21200992" y="17856873"/>
            <a:ext cx="3541628" cy="709442"/>
            <a:chOff x="0" y="0"/>
            <a:chExt cx="448721" cy="89886"/>
          </a:xfrm>
        </p:grpSpPr>
        <p:sp>
          <p:nvSpPr>
            <p:cNvPr name="Freeform 47" id="47"/>
            <p:cNvSpPr/>
            <p:nvPr/>
          </p:nvSpPr>
          <p:spPr>
            <a:xfrm flipH="false" flipV="false" rot="0">
              <a:off x="0" y="0"/>
              <a:ext cx="448721" cy="89886"/>
            </a:xfrm>
            <a:custGeom>
              <a:avLst/>
              <a:gdLst/>
              <a:ahLst/>
              <a:cxnLst/>
              <a:rect r="r" b="b" t="t" l="l"/>
              <a:pathLst>
                <a:path h="89886" w="448721">
                  <a:moveTo>
                    <a:pt x="44943" y="0"/>
                  </a:moveTo>
                  <a:lnTo>
                    <a:pt x="403778" y="0"/>
                  </a:lnTo>
                  <a:cubicBezTo>
                    <a:pt x="415698" y="0"/>
                    <a:pt x="427129" y="4735"/>
                    <a:pt x="435558" y="13163"/>
                  </a:cubicBezTo>
                  <a:cubicBezTo>
                    <a:pt x="443986" y="21592"/>
                    <a:pt x="448721" y="33023"/>
                    <a:pt x="448721" y="44943"/>
                  </a:cubicBezTo>
                  <a:lnTo>
                    <a:pt x="448721" y="44943"/>
                  </a:lnTo>
                  <a:cubicBezTo>
                    <a:pt x="448721" y="56862"/>
                    <a:pt x="443986" y="68294"/>
                    <a:pt x="435558" y="76722"/>
                  </a:cubicBezTo>
                  <a:cubicBezTo>
                    <a:pt x="427129" y="85151"/>
                    <a:pt x="415698" y="89886"/>
                    <a:pt x="403778" y="89886"/>
                  </a:cubicBezTo>
                  <a:lnTo>
                    <a:pt x="44943" y="89886"/>
                  </a:lnTo>
                  <a:cubicBezTo>
                    <a:pt x="33023" y="89886"/>
                    <a:pt x="21592" y="85151"/>
                    <a:pt x="13163" y="76722"/>
                  </a:cubicBezTo>
                  <a:cubicBezTo>
                    <a:pt x="4735" y="68294"/>
                    <a:pt x="0" y="56862"/>
                    <a:pt x="0" y="44943"/>
                  </a:cubicBezTo>
                  <a:lnTo>
                    <a:pt x="0" y="44943"/>
                  </a:lnTo>
                  <a:cubicBezTo>
                    <a:pt x="0" y="33023"/>
                    <a:pt x="4735" y="21592"/>
                    <a:pt x="13163" y="13163"/>
                  </a:cubicBezTo>
                  <a:cubicBezTo>
                    <a:pt x="21592" y="4735"/>
                    <a:pt x="33023" y="0"/>
                    <a:pt x="44943" y="0"/>
                  </a:cubicBezTo>
                  <a:close/>
                </a:path>
              </a:pathLst>
            </a:custGeom>
            <a:solidFill>
              <a:srgbClr val="4B7451"/>
            </a:solidFill>
          </p:spPr>
        </p:sp>
        <p:sp>
          <p:nvSpPr>
            <p:cNvPr name="TextBox 48" id="48"/>
            <p:cNvSpPr txBox="true"/>
            <p:nvPr/>
          </p:nvSpPr>
          <p:spPr>
            <a:xfrm>
              <a:off x="0" y="-57150"/>
              <a:ext cx="448721" cy="147036"/>
            </a:xfrm>
            <a:prstGeom prst="rect">
              <a:avLst/>
            </a:prstGeom>
          </p:spPr>
          <p:txBody>
            <a:bodyPr anchor="ctr" rtlCol="false" tIns="50800" lIns="50800" bIns="50800" rIns="50800"/>
            <a:lstStyle/>
            <a:p>
              <a:pPr algn="ctr">
                <a:lnSpc>
                  <a:spcPts val="4365"/>
                </a:lnSpc>
              </a:pPr>
            </a:p>
          </p:txBody>
        </p:sp>
      </p:grpSp>
      <p:grpSp>
        <p:nvGrpSpPr>
          <p:cNvPr name="Group 49" id="49"/>
          <p:cNvGrpSpPr/>
          <p:nvPr/>
        </p:nvGrpSpPr>
        <p:grpSpPr>
          <a:xfrm rot="0">
            <a:off x="250234" y="14331700"/>
            <a:ext cx="4118689" cy="1240862"/>
            <a:chOff x="0" y="0"/>
            <a:chExt cx="521834" cy="157216"/>
          </a:xfrm>
        </p:grpSpPr>
        <p:sp>
          <p:nvSpPr>
            <p:cNvPr name="Freeform 50" id="50"/>
            <p:cNvSpPr/>
            <p:nvPr/>
          </p:nvSpPr>
          <p:spPr>
            <a:xfrm flipH="false" flipV="false" rot="0">
              <a:off x="0" y="0"/>
              <a:ext cx="521834" cy="157216"/>
            </a:xfrm>
            <a:custGeom>
              <a:avLst/>
              <a:gdLst/>
              <a:ahLst/>
              <a:cxnLst/>
              <a:rect r="r" b="b" t="t" l="l"/>
              <a:pathLst>
                <a:path h="157216" w="521834">
                  <a:moveTo>
                    <a:pt x="78608" y="0"/>
                  </a:moveTo>
                  <a:lnTo>
                    <a:pt x="443226" y="0"/>
                  </a:lnTo>
                  <a:cubicBezTo>
                    <a:pt x="464074" y="0"/>
                    <a:pt x="484069" y="8282"/>
                    <a:pt x="498810" y="23024"/>
                  </a:cubicBezTo>
                  <a:cubicBezTo>
                    <a:pt x="513552" y="37766"/>
                    <a:pt x="521834" y="57760"/>
                    <a:pt x="521834" y="78608"/>
                  </a:cubicBezTo>
                  <a:lnTo>
                    <a:pt x="521834" y="78608"/>
                  </a:lnTo>
                  <a:cubicBezTo>
                    <a:pt x="521834" y="99456"/>
                    <a:pt x="513552" y="119450"/>
                    <a:pt x="498810" y="134192"/>
                  </a:cubicBezTo>
                  <a:cubicBezTo>
                    <a:pt x="484069" y="148934"/>
                    <a:pt x="464074" y="157216"/>
                    <a:pt x="443226" y="157216"/>
                  </a:cubicBezTo>
                  <a:lnTo>
                    <a:pt x="78608" y="157216"/>
                  </a:lnTo>
                  <a:cubicBezTo>
                    <a:pt x="57760" y="157216"/>
                    <a:pt x="37766" y="148934"/>
                    <a:pt x="23024" y="134192"/>
                  </a:cubicBezTo>
                  <a:cubicBezTo>
                    <a:pt x="8282" y="119450"/>
                    <a:pt x="0" y="99456"/>
                    <a:pt x="0" y="78608"/>
                  </a:cubicBezTo>
                  <a:lnTo>
                    <a:pt x="0" y="78608"/>
                  </a:lnTo>
                  <a:cubicBezTo>
                    <a:pt x="0" y="57760"/>
                    <a:pt x="8282" y="37766"/>
                    <a:pt x="23024" y="23024"/>
                  </a:cubicBezTo>
                  <a:cubicBezTo>
                    <a:pt x="37766" y="8282"/>
                    <a:pt x="57760" y="0"/>
                    <a:pt x="78608" y="0"/>
                  </a:cubicBezTo>
                  <a:close/>
                </a:path>
              </a:pathLst>
            </a:custGeom>
            <a:solidFill>
              <a:srgbClr val="4B7451"/>
            </a:solidFill>
          </p:spPr>
        </p:sp>
        <p:sp>
          <p:nvSpPr>
            <p:cNvPr name="TextBox 51" id="51"/>
            <p:cNvSpPr txBox="true"/>
            <p:nvPr/>
          </p:nvSpPr>
          <p:spPr>
            <a:xfrm>
              <a:off x="0" y="-57150"/>
              <a:ext cx="521834" cy="214366"/>
            </a:xfrm>
            <a:prstGeom prst="rect">
              <a:avLst/>
            </a:prstGeom>
          </p:spPr>
          <p:txBody>
            <a:bodyPr anchor="ctr" rtlCol="false" tIns="50800" lIns="50800" bIns="50800" rIns="50800"/>
            <a:lstStyle/>
            <a:p>
              <a:pPr algn="ctr">
                <a:lnSpc>
                  <a:spcPts val="4365"/>
                </a:lnSpc>
              </a:pPr>
            </a:p>
          </p:txBody>
        </p:sp>
      </p:grpSp>
      <p:grpSp>
        <p:nvGrpSpPr>
          <p:cNvPr name="Group 52" id="52"/>
          <p:cNvGrpSpPr/>
          <p:nvPr/>
        </p:nvGrpSpPr>
        <p:grpSpPr>
          <a:xfrm rot="0">
            <a:off x="9642251" y="4642498"/>
            <a:ext cx="6601769" cy="1375070"/>
            <a:chOff x="0" y="0"/>
            <a:chExt cx="836438" cy="174220"/>
          </a:xfrm>
        </p:grpSpPr>
        <p:sp>
          <p:nvSpPr>
            <p:cNvPr name="Freeform 53" id="53"/>
            <p:cNvSpPr/>
            <p:nvPr/>
          </p:nvSpPr>
          <p:spPr>
            <a:xfrm flipH="false" flipV="false" rot="0">
              <a:off x="0" y="0"/>
              <a:ext cx="836438" cy="174220"/>
            </a:xfrm>
            <a:custGeom>
              <a:avLst/>
              <a:gdLst/>
              <a:ahLst/>
              <a:cxnLst/>
              <a:rect r="r" b="b" t="t" l="l"/>
              <a:pathLst>
                <a:path h="174220" w="836438">
                  <a:moveTo>
                    <a:pt x="87110" y="0"/>
                  </a:moveTo>
                  <a:lnTo>
                    <a:pt x="749328" y="0"/>
                  </a:lnTo>
                  <a:cubicBezTo>
                    <a:pt x="797438" y="0"/>
                    <a:pt x="836438" y="39001"/>
                    <a:pt x="836438" y="87110"/>
                  </a:cubicBezTo>
                  <a:lnTo>
                    <a:pt x="836438" y="87110"/>
                  </a:lnTo>
                  <a:cubicBezTo>
                    <a:pt x="836438" y="135220"/>
                    <a:pt x="797438" y="174220"/>
                    <a:pt x="749328" y="174220"/>
                  </a:cubicBezTo>
                  <a:lnTo>
                    <a:pt x="87110" y="174220"/>
                  </a:lnTo>
                  <a:cubicBezTo>
                    <a:pt x="39001" y="174220"/>
                    <a:pt x="0" y="135220"/>
                    <a:pt x="0" y="87110"/>
                  </a:cubicBezTo>
                  <a:lnTo>
                    <a:pt x="0" y="87110"/>
                  </a:lnTo>
                  <a:cubicBezTo>
                    <a:pt x="0" y="39001"/>
                    <a:pt x="39001" y="0"/>
                    <a:pt x="87110" y="0"/>
                  </a:cubicBezTo>
                  <a:close/>
                </a:path>
              </a:pathLst>
            </a:custGeom>
            <a:solidFill>
              <a:srgbClr val="4B7451"/>
            </a:solidFill>
          </p:spPr>
        </p:sp>
        <p:sp>
          <p:nvSpPr>
            <p:cNvPr name="TextBox 54" id="54"/>
            <p:cNvSpPr txBox="true"/>
            <p:nvPr/>
          </p:nvSpPr>
          <p:spPr>
            <a:xfrm>
              <a:off x="0" y="-57150"/>
              <a:ext cx="836438" cy="231370"/>
            </a:xfrm>
            <a:prstGeom prst="rect">
              <a:avLst/>
            </a:prstGeom>
          </p:spPr>
          <p:txBody>
            <a:bodyPr anchor="ctr" rtlCol="false" tIns="50800" lIns="50800" bIns="50800" rIns="50800"/>
            <a:lstStyle/>
            <a:p>
              <a:pPr algn="ctr">
                <a:lnSpc>
                  <a:spcPts val="4365"/>
                </a:lnSpc>
              </a:pPr>
            </a:p>
          </p:txBody>
        </p:sp>
      </p:grpSp>
      <p:grpSp>
        <p:nvGrpSpPr>
          <p:cNvPr name="Group 55" id="55"/>
          <p:cNvGrpSpPr/>
          <p:nvPr/>
        </p:nvGrpSpPr>
        <p:grpSpPr>
          <a:xfrm rot="0">
            <a:off x="9441103" y="9382337"/>
            <a:ext cx="4293491" cy="1033438"/>
            <a:chOff x="0" y="0"/>
            <a:chExt cx="543981" cy="130936"/>
          </a:xfrm>
        </p:grpSpPr>
        <p:sp>
          <p:nvSpPr>
            <p:cNvPr name="Freeform 56" id="56"/>
            <p:cNvSpPr/>
            <p:nvPr/>
          </p:nvSpPr>
          <p:spPr>
            <a:xfrm flipH="false" flipV="false" rot="0">
              <a:off x="0" y="0"/>
              <a:ext cx="543981" cy="130936"/>
            </a:xfrm>
            <a:custGeom>
              <a:avLst/>
              <a:gdLst/>
              <a:ahLst/>
              <a:cxnLst/>
              <a:rect r="r" b="b" t="t" l="l"/>
              <a:pathLst>
                <a:path h="130936" w="543981">
                  <a:moveTo>
                    <a:pt x="65468" y="0"/>
                  </a:moveTo>
                  <a:lnTo>
                    <a:pt x="478514" y="0"/>
                  </a:lnTo>
                  <a:cubicBezTo>
                    <a:pt x="495877" y="0"/>
                    <a:pt x="512529" y="6897"/>
                    <a:pt x="524806" y="19175"/>
                  </a:cubicBezTo>
                  <a:cubicBezTo>
                    <a:pt x="537084" y="31453"/>
                    <a:pt x="543981" y="48105"/>
                    <a:pt x="543981" y="65468"/>
                  </a:cubicBezTo>
                  <a:lnTo>
                    <a:pt x="543981" y="65468"/>
                  </a:lnTo>
                  <a:cubicBezTo>
                    <a:pt x="543981" y="82831"/>
                    <a:pt x="537084" y="99483"/>
                    <a:pt x="524806" y="111761"/>
                  </a:cubicBezTo>
                  <a:cubicBezTo>
                    <a:pt x="512529" y="124038"/>
                    <a:pt x="495877" y="130936"/>
                    <a:pt x="478514" y="130936"/>
                  </a:cubicBezTo>
                  <a:lnTo>
                    <a:pt x="65468" y="130936"/>
                  </a:lnTo>
                  <a:cubicBezTo>
                    <a:pt x="48105" y="130936"/>
                    <a:pt x="31453" y="124038"/>
                    <a:pt x="19175" y="111761"/>
                  </a:cubicBezTo>
                  <a:cubicBezTo>
                    <a:pt x="6897" y="99483"/>
                    <a:pt x="0" y="82831"/>
                    <a:pt x="0" y="65468"/>
                  </a:cubicBezTo>
                  <a:lnTo>
                    <a:pt x="0" y="65468"/>
                  </a:lnTo>
                  <a:cubicBezTo>
                    <a:pt x="0" y="48105"/>
                    <a:pt x="6897" y="31453"/>
                    <a:pt x="19175" y="19175"/>
                  </a:cubicBezTo>
                  <a:cubicBezTo>
                    <a:pt x="31453" y="6897"/>
                    <a:pt x="48105" y="0"/>
                    <a:pt x="65468" y="0"/>
                  </a:cubicBezTo>
                  <a:close/>
                </a:path>
              </a:pathLst>
            </a:custGeom>
            <a:solidFill>
              <a:srgbClr val="4B7451"/>
            </a:solidFill>
          </p:spPr>
        </p:sp>
        <p:sp>
          <p:nvSpPr>
            <p:cNvPr name="TextBox 57" id="57"/>
            <p:cNvSpPr txBox="true"/>
            <p:nvPr/>
          </p:nvSpPr>
          <p:spPr>
            <a:xfrm>
              <a:off x="0" y="-57150"/>
              <a:ext cx="543981" cy="188086"/>
            </a:xfrm>
            <a:prstGeom prst="rect">
              <a:avLst/>
            </a:prstGeom>
          </p:spPr>
          <p:txBody>
            <a:bodyPr anchor="ctr" rtlCol="false" tIns="50800" lIns="50800" bIns="50800" rIns="50800"/>
            <a:lstStyle/>
            <a:p>
              <a:pPr algn="ctr">
                <a:lnSpc>
                  <a:spcPts val="4365"/>
                </a:lnSpc>
              </a:pPr>
            </a:p>
          </p:txBody>
        </p:sp>
      </p:grpSp>
      <p:grpSp>
        <p:nvGrpSpPr>
          <p:cNvPr name="Group 58" id="58"/>
          <p:cNvGrpSpPr/>
          <p:nvPr/>
        </p:nvGrpSpPr>
        <p:grpSpPr>
          <a:xfrm rot="0">
            <a:off x="10124020" y="17331416"/>
            <a:ext cx="1653866" cy="1653866"/>
            <a:chOff x="0" y="0"/>
            <a:chExt cx="812800" cy="812800"/>
          </a:xfrm>
        </p:grpSpPr>
        <p:sp>
          <p:nvSpPr>
            <p:cNvPr name="Freeform 59" id="5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l="0" t="-16651" r="0" b="-16651"/>
              </a:stretch>
            </a:blipFill>
          </p:spPr>
        </p:sp>
      </p:grpSp>
      <p:grpSp>
        <p:nvGrpSpPr>
          <p:cNvPr name="Group 60" id="60"/>
          <p:cNvGrpSpPr/>
          <p:nvPr/>
        </p:nvGrpSpPr>
        <p:grpSpPr>
          <a:xfrm rot="0">
            <a:off x="13734594" y="17257714"/>
            <a:ext cx="1653866" cy="1653866"/>
            <a:chOff x="0" y="0"/>
            <a:chExt cx="812800" cy="812800"/>
          </a:xfrm>
        </p:grpSpPr>
        <p:sp>
          <p:nvSpPr>
            <p:cNvPr name="Freeform 61" id="6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l="0" t="-16651" r="0" b="-16651"/>
              </a:stretch>
            </a:blipFill>
          </p:spPr>
        </p:sp>
      </p:grpSp>
      <p:grpSp>
        <p:nvGrpSpPr>
          <p:cNvPr name="Group 62" id="62"/>
          <p:cNvGrpSpPr/>
          <p:nvPr/>
        </p:nvGrpSpPr>
        <p:grpSpPr>
          <a:xfrm rot="0">
            <a:off x="11928329" y="17257714"/>
            <a:ext cx="1653866" cy="1653866"/>
            <a:chOff x="0" y="0"/>
            <a:chExt cx="812800" cy="812800"/>
          </a:xfrm>
        </p:grpSpPr>
        <p:sp>
          <p:nvSpPr>
            <p:cNvPr name="Freeform 63" id="6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7"/>
              <a:stretch>
                <a:fillRect l="0" t="-16651" r="0" b="-16651"/>
              </a:stretch>
            </a:blipFill>
          </p:spPr>
        </p:sp>
      </p:grpSp>
      <p:sp>
        <p:nvSpPr>
          <p:cNvPr name="Freeform 64" id="64"/>
          <p:cNvSpPr/>
          <p:nvPr/>
        </p:nvSpPr>
        <p:spPr>
          <a:xfrm flipH="false" flipV="false" rot="0">
            <a:off x="10105444" y="13741212"/>
            <a:ext cx="3344884" cy="3104575"/>
          </a:xfrm>
          <a:custGeom>
            <a:avLst/>
            <a:gdLst/>
            <a:ahLst/>
            <a:cxnLst/>
            <a:rect r="r" b="b" t="t" l="l"/>
            <a:pathLst>
              <a:path h="3104575" w="3344884">
                <a:moveTo>
                  <a:pt x="0" y="0"/>
                </a:moveTo>
                <a:lnTo>
                  <a:pt x="3344884" y="0"/>
                </a:lnTo>
                <a:lnTo>
                  <a:pt x="3344884" y="3104574"/>
                </a:lnTo>
                <a:lnTo>
                  <a:pt x="0" y="3104574"/>
                </a:lnTo>
                <a:lnTo>
                  <a:pt x="0" y="0"/>
                </a:lnTo>
                <a:close/>
              </a:path>
            </a:pathLst>
          </a:custGeom>
          <a:blipFill>
            <a:blip r:embed="rId8"/>
            <a:stretch>
              <a:fillRect l="-6095" t="-4660" r="-5134" b="-4925"/>
            </a:stretch>
          </a:blipFill>
        </p:spPr>
      </p:sp>
      <p:sp>
        <p:nvSpPr>
          <p:cNvPr name="Freeform 65" id="65"/>
          <p:cNvSpPr/>
          <p:nvPr/>
        </p:nvSpPr>
        <p:spPr>
          <a:xfrm flipH="false" flipV="false" rot="0">
            <a:off x="17986010" y="4941520"/>
            <a:ext cx="1379840" cy="1531029"/>
          </a:xfrm>
          <a:custGeom>
            <a:avLst/>
            <a:gdLst/>
            <a:ahLst/>
            <a:cxnLst/>
            <a:rect r="r" b="b" t="t" l="l"/>
            <a:pathLst>
              <a:path h="1531029" w="1379840">
                <a:moveTo>
                  <a:pt x="0" y="0"/>
                </a:moveTo>
                <a:lnTo>
                  <a:pt x="1379840" y="0"/>
                </a:lnTo>
                <a:lnTo>
                  <a:pt x="1379840" y="1531029"/>
                </a:lnTo>
                <a:lnTo>
                  <a:pt x="0" y="1531029"/>
                </a:lnTo>
                <a:lnTo>
                  <a:pt x="0" y="0"/>
                </a:lnTo>
                <a:close/>
              </a:path>
            </a:pathLst>
          </a:custGeom>
          <a:blipFill>
            <a:blip r:embed="rId9"/>
            <a:stretch>
              <a:fillRect l="0" t="0" r="0" b="0"/>
            </a:stretch>
          </a:blipFill>
        </p:spPr>
      </p:sp>
      <p:sp>
        <p:nvSpPr>
          <p:cNvPr name="Freeform 66" id="66"/>
          <p:cNvSpPr/>
          <p:nvPr/>
        </p:nvSpPr>
        <p:spPr>
          <a:xfrm flipH="false" flipV="false" rot="0">
            <a:off x="19493587" y="5103094"/>
            <a:ext cx="558947" cy="1919133"/>
          </a:xfrm>
          <a:custGeom>
            <a:avLst/>
            <a:gdLst/>
            <a:ahLst/>
            <a:cxnLst/>
            <a:rect r="r" b="b" t="t" l="l"/>
            <a:pathLst>
              <a:path h="1919133" w="558947">
                <a:moveTo>
                  <a:pt x="0" y="0"/>
                </a:moveTo>
                <a:lnTo>
                  <a:pt x="558948" y="0"/>
                </a:lnTo>
                <a:lnTo>
                  <a:pt x="558948" y="1919133"/>
                </a:lnTo>
                <a:lnTo>
                  <a:pt x="0" y="1919133"/>
                </a:lnTo>
                <a:lnTo>
                  <a:pt x="0" y="0"/>
                </a:lnTo>
                <a:close/>
              </a:path>
            </a:pathLst>
          </a:custGeom>
          <a:blipFill>
            <a:blip r:embed="rId10"/>
            <a:stretch>
              <a:fillRect l="0" t="0" r="0" b="0"/>
            </a:stretch>
          </a:blipFill>
        </p:spPr>
      </p:sp>
      <p:sp>
        <p:nvSpPr>
          <p:cNvPr name="Freeform 67" id="67"/>
          <p:cNvSpPr/>
          <p:nvPr/>
        </p:nvSpPr>
        <p:spPr>
          <a:xfrm flipH="false" flipV="false" rot="4174603">
            <a:off x="16558272" y="5584357"/>
            <a:ext cx="1095592" cy="2646682"/>
          </a:xfrm>
          <a:custGeom>
            <a:avLst/>
            <a:gdLst/>
            <a:ahLst/>
            <a:cxnLst/>
            <a:rect r="r" b="b" t="t" l="l"/>
            <a:pathLst>
              <a:path h="2646682" w="1095592">
                <a:moveTo>
                  <a:pt x="0" y="0"/>
                </a:moveTo>
                <a:lnTo>
                  <a:pt x="1095592" y="0"/>
                </a:lnTo>
                <a:lnTo>
                  <a:pt x="1095592" y="2646683"/>
                </a:lnTo>
                <a:lnTo>
                  <a:pt x="0" y="2646683"/>
                </a:lnTo>
                <a:lnTo>
                  <a:pt x="0" y="0"/>
                </a:lnTo>
                <a:close/>
              </a:path>
            </a:pathLst>
          </a:custGeom>
          <a:blipFill>
            <a:blip r:embed="rId11"/>
            <a:stretch>
              <a:fillRect l="0" t="0" r="0" b="0"/>
            </a:stretch>
          </a:blipFill>
        </p:spPr>
      </p:sp>
      <p:sp>
        <p:nvSpPr>
          <p:cNvPr name="TextBox 68" id="68"/>
          <p:cNvSpPr txBox="true"/>
          <p:nvPr/>
        </p:nvSpPr>
        <p:spPr>
          <a:xfrm rot="0">
            <a:off x="10211515" y="5734299"/>
            <a:ext cx="8151046" cy="3173938"/>
          </a:xfrm>
          <a:prstGeom prst="rect">
            <a:avLst/>
          </a:prstGeom>
        </p:spPr>
        <p:txBody>
          <a:bodyPr anchor="t" rtlCol="false" tIns="0" lIns="0" bIns="0" rIns="0">
            <a:spAutoFit/>
          </a:bodyPr>
          <a:lstStyle/>
          <a:p>
            <a:pPr algn="just">
              <a:lnSpc>
                <a:spcPts val="2343"/>
              </a:lnSpc>
            </a:pPr>
          </a:p>
          <a:p>
            <a:pPr algn="just">
              <a:lnSpc>
                <a:spcPts val="2343"/>
              </a:lnSpc>
            </a:pPr>
            <a:r>
              <a:rPr lang="en-US" sz="1673">
                <a:solidFill>
                  <a:srgbClr val="000000"/>
                </a:solidFill>
                <a:latin typeface="ABeeZee"/>
                <a:ea typeface="ABeeZee"/>
                <a:cs typeface="ABeeZee"/>
                <a:sym typeface="ABeeZee"/>
              </a:rPr>
              <a:t>pH</a:t>
            </a:r>
            <a:r>
              <a:rPr lang="en-US" sz="1673">
                <a:solidFill>
                  <a:srgbClr val="000000"/>
                </a:solidFill>
                <a:latin typeface="ABeeZee"/>
                <a:ea typeface="ABeeZee"/>
                <a:cs typeface="ABeeZee"/>
                <a:sym typeface="ABeeZee"/>
              </a:rPr>
              <a:t> test kit</a:t>
            </a:r>
          </a:p>
          <a:p>
            <a:pPr algn="just">
              <a:lnSpc>
                <a:spcPts val="2343"/>
              </a:lnSpc>
            </a:pPr>
            <a:r>
              <a:rPr lang="en-US" sz="1673">
                <a:solidFill>
                  <a:srgbClr val="000000"/>
                </a:solidFill>
                <a:latin typeface="ABeeZee"/>
                <a:ea typeface="ABeeZee"/>
                <a:cs typeface="ABeeZee"/>
                <a:sym typeface="ABeeZee"/>
              </a:rPr>
              <a:t>Dissolved oxygen test kit</a:t>
            </a:r>
          </a:p>
          <a:p>
            <a:pPr algn="just">
              <a:lnSpc>
                <a:spcPts val="2343"/>
              </a:lnSpc>
            </a:pPr>
            <a:r>
              <a:rPr lang="en-US" sz="1673">
                <a:solidFill>
                  <a:srgbClr val="000000"/>
                </a:solidFill>
                <a:latin typeface="ABeeZee"/>
                <a:ea typeface="ABeeZee"/>
                <a:cs typeface="ABeeZee"/>
                <a:sym typeface="ABeeZee"/>
              </a:rPr>
              <a:t>Water temperature measuring instrument </a:t>
            </a:r>
          </a:p>
          <a:p>
            <a:pPr algn="just">
              <a:lnSpc>
                <a:spcPts val="2343"/>
              </a:lnSpc>
            </a:pPr>
            <a:r>
              <a:rPr lang="en-US" sz="1673">
                <a:solidFill>
                  <a:srgbClr val="000000"/>
                </a:solidFill>
                <a:latin typeface="ABeeZee"/>
                <a:ea typeface="ABeeZee"/>
                <a:cs typeface="ABeeZee"/>
                <a:sym typeface="ABeeZee"/>
              </a:rPr>
              <a:t>thermometer</a:t>
            </a:r>
          </a:p>
          <a:p>
            <a:pPr algn="just">
              <a:lnSpc>
                <a:spcPts val="2343"/>
              </a:lnSpc>
            </a:pPr>
            <a:r>
              <a:rPr lang="en-US" sz="1673">
                <a:solidFill>
                  <a:srgbClr val="000000"/>
                </a:solidFill>
                <a:latin typeface="ABeeZee"/>
                <a:ea typeface="ABeeZee"/>
                <a:cs typeface="ABeeZee"/>
                <a:sym typeface="ABeeZee"/>
              </a:rPr>
              <a:t>Soil sampling equipment</a:t>
            </a:r>
          </a:p>
          <a:p>
            <a:pPr algn="just">
              <a:lnSpc>
                <a:spcPts val="2343"/>
              </a:lnSpc>
            </a:pPr>
            <a:r>
              <a:rPr lang="en-US" sz="1673">
                <a:solidFill>
                  <a:srgbClr val="000000"/>
                </a:solidFill>
                <a:latin typeface="ABeeZee"/>
                <a:ea typeface="ABeeZee"/>
                <a:cs typeface="ABeeZee"/>
                <a:sym typeface="ABeeZee"/>
              </a:rPr>
              <a:t>Soil fertility test kit for determining soil N, P, and K</a:t>
            </a:r>
          </a:p>
          <a:p>
            <a:pPr algn="just">
              <a:lnSpc>
                <a:spcPts val="2343"/>
              </a:lnSpc>
            </a:pPr>
            <a:r>
              <a:rPr lang="en-US" sz="1673">
                <a:solidFill>
                  <a:srgbClr val="000000"/>
                </a:solidFill>
                <a:latin typeface="ABeeZee"/>
                <a:ea typeface="ABeeZee"/>
                <a:cs typeface="ABeeZee"/>
                <a:sym typeface="ABeeZee"/>
              </a:rPr>
              <a:t>Distilled water</a:t>
            </a:r>
          </a:p>
          <a:p>
            <a:pPr algn="just">
              <a:lnSpc>
                <a:spcPts val="2343"/>
              </a:lnSpc>
            </a:pPr>
            <a:r>
              <a:rPr lang="en-US" sz="1673">
                <a:solidFill>
                  <a:srgbClr val="000000"/>
                </a:solidFill>
                <a:latin typeface="ABeeZee"/>
                <a:ea typeface="ABeeZee"/>
                <a:cs typeface="ABeeZee"/>
                <a:sym typeface="ABeeZee"/>
              </a:rPr>
              <a:t>Moisture meter</a:t>
            </a:r>
          </a:p>
          <a:p>
            <a:pPr algn="just">
              <a:lnSpc>
                <a:spcPts val="2343"/>
              </a:lnSpc>
            </a:pPr>
          </a:p>
          <a:p>
            <a:pPr algn="just">
              <a:lnSpc>
                <a:spcPts val="2343"/>
              </a:lnSpc>
            </a:pPr>
          </a:p>
        </p:txBody>
      </p:sp>
      <p:grpSp>
        <p:nvGrpSpPr>
          <p:cNvPr name="Group 69" id="69"/>
          <p:cNvGrpSpPr/>
          <p:nvPr/>
        </p:nvGrpSpPr>
        <p:grpSpPr>
          <a:xfrm rot="0">
            <a:off x="15882472" y="4699648"/>
            <a:ext cx="2220755" cy="2034559"/>
            <a:chOff x="0" y="0"/>
            <a:chExt cx="2961007" cy="2712745"/>
          </a:xfrm>
        </p:grpSpPr>
        <p:sp>
          <p:nvSpPr>
            <p:cNvPr name="Freeform 70" id="70"/>
            <p:cNvSpPr/>
            <p:nvPr/>
          </p:nvSpPr>
          <p:spPr>
            <a:xfrm flipH="false" flipV="false" rot="469838">
              <a:off x="1035259" y="271684"/>
              <a:ext cx="1775231" cy="2330996"/>
            </a:xfrm>
            <a:custGeom>
              <a:avLst/>
              <a:gdLst/>
              <a:ahLst/>
              <a:cxnLst/>
              <a:rect r="r" b="b" t="t" l="l"/>
              <a:pathLst>
                <a:path h="2330996" w="1775231">
                  <a:moveTo>
                    <a:pt x="0" y="0"/>
                  </a:moveTo>
                  <a:lnTo>
                    <a:pt x="1775231" y="0"/>
                  </a:lnTo>
                  <a:lnTo>
                    <a:pt x="1775231" y="2330996"/>
                  </a:lnTo>
                  <a:lnTo>
                    <a:pt x="0" y="2330996"/>
                  </a:lnTo>
                  <a:lnTo>
                    <a:pt x="0" y="0"/>
                  </a:lnTo>
                  <a:close/>
                </a:path>
              </a:pathLst>
            </a:custGeom>
            <a:blipFill>
              <a:blip r:embed="rId12"/>
              <a:stretch>
                <a:fillRect l="0" t="0" r="0" b="0"/>
              </a:stretch>
            </a:blipFill>
          </p:spPr>
        </p:sp>
        <p:sp>
          <p:nvSpPr>
            <p:cNvPr name="Freeform 71" id="71"/>
            <p:cNvSpPr/>
            <p:nvPr/>
          </p:nvSpPr>
          <p:spPr>
            <a:xfrm flipH="false" flipV="false" rot="-2869525">
              <a:off x="516834" y="248284"/>
              <a:ext cx="1603809" cy="2105907"/>
            </a:xfrm>
            <a:custGeom>
              <a:avLst/>
              <a:gdLst/>
              <a:ahLst/>
              <a:cxnLst/>
              <a:rect r="r" b="b" t="t" l="l"/>
              <a:pathLst>
                <a:path h="2105907" w="1603809">
                  <a:moveTo>
                    <a:pt x="0" y="0"/>
                  </a:moveTo>
                  <a:lnTo>
                    <a:pt x="1603809" y="0"/>
                  </a:lnTo>
                  <a:lnTo>
                    <a:pt x="1603809" y="2105907"/>
                  </a:lnTo>
                  <a:lnTo>
                    <a:pt x="0" y="2105907"/>
                  </a:lnTo>
                  <a:lnTo>
                    <a:pt x="0" y="0"/>
                  </a:lnTo>
                  <a:close/>
                </a:path>
              </a:pathLst>
            </a:custGeom>
            <a:blipFill>
              <a:blip r:embed="rId12"/>
              <a:stretch>
                <a:fillRect l="0" t="0" r="0" b="0"/>
              </a:stretch>
            </a:blipFill>
          </p:spPr>
        </p:sp>
        <p:sp>
          <p:nvSpPr>
            <p:cNvPr name="Freeform 72" id="72"/>
            <p:cNvSpPr/>
            <p:nvPr/>
          </p:nvSpPr>
          <p:spPr>
            <a:xfrm flipH="false" flipV="false" rot="-1495387">
              <a:off x="855427" y="287193"/>
              <a:ext cx="1544544" cy="2028088"/>
            </a:xfrm>
            <a:custGeom>
              <a:avLst/>
              <a:gdLst/>
              <a:ahLst/>
              <a:cxnLst/>
              <a:rect r="r" b="b" t="t" l="l"/>
              <a:pathLst>
                <a:path h="2028088" w="1544544">
                  <a:moveTo>
                    <a:pt x="0" y="0"/>
                  </a:moveTo>
                  <a:lnTo>
                    <a:pt x="1544544" y="0"/>
                  </a:lnTo>
                  <a:lnTo>
                    <a:pt x="1544544" y="2028089"/>
                  </a:lnTo>
                  <a:lnTo>
                    <a:pt x="0" y="2028089"/>
                  </a:lnTo>
                  <a:lnTo>
                    <a:pt x="0" y="0"/>
                  </a:lnTo>
                  <a:close/>
                </a:path>
              </a:pathLst>
            </a:custGeom>
            <a:blipFill>
              <a:blip r:embed="rId12"/>
              <a:stretch>
                <a:fillRect l="0" t="0" r="0" b="0"/>
              </a:stretch>
            </a:blipFill>
          </p:spPr>
        </p:sp>
      </p:grpSp>
      <p:sp>
        <p:nvSpPr>
          <p:cNvPr name="TextBox 73" id="73"/>
          <p:cNvSpPr txBox="true"/>
          <p:nvPr/>
        </p:nvSpPr>
        <p:spPr>
          <a:xfrm rot="0">
            <a:off x="7075768" y="639970"/>
            <a:ext cx="19639125" cy="2764824"/>
          </a:xfrm>
          <a:prstGeom prst="rect">
            <a:avLst/>
          </a:prstGeom>
        </p:spPr>
        <p:txBody>
          <a:bodyPr anchor="t" rtlCol="false" tIns="0" lIns="0" bIns="0" rIns="0">
            <a:spAutoFit/>
          </a:bodyPr>
          <a:lstStyle/>
          <a:p>
            <a:pPr algn="ctr">
              <a:lnSpc>
                <a:spcPts val="5526"/>
              </a:lnSpc>
            </a:pPr>
            <a:r>
              <a:rPr lang="en-US" sz="3947">
                <a:solidFill>
                  <a:srgbClr val="FFFFFF"/>
                </a:solidFill>
                <a:latin typeface="League Spartan"/>
                <a:ea typeface="League Spartan"/>
                <a:cs typeface="League Spartan"/>
                <a:sym typeface="League Spartan"/>
              </a:rPr>
              <a:t>A STUDY OF WATER AND SOIL FACTORS AFFECTING THE DIVERSITY </a:t>
            </a:r>
          </a:p>
          <a:p>
            <a:pPr algn="ctr">
              <a:lnSpc>
                <a:spcPts val="5526"/>
              </a:lnSpc>
            </a:pPr>
            <a:r>
              <a:rPr lang="en-US" sz="3947">
                <a:solidFill>
                  <a:srgbClr val="FFFFFF"/>
                </a:solidFill>
                <a:latin typeface="League Spartan"/>
                <a:ea typeface="League Spartan"/>
                <a:cs typeface="League Spartan"/>
                <a:sym typeface="League Spartan"/>
              </a:rPr>
              <a:t>OF FIDDLER CRABS IN THE HIN HUA CHANG MANGROVE FOREST,</a:t>
            </a:r>
          </a:p>
          <a:p>
            <a:pPr algn="ctr">
              <a:lnSpc>
                <a:spcPts val="5526"/>
              </a:lnSpc>
            </a:pPr>
            <a:r>
              <a:rPr lang="en-US" sz="3947">
                <a:solidFill>
                  <a:srgbClr val="FFFFFF"/>
                </a:solidFill>
                <a:latin typeface="League Spartan"/>
                <a:ea typeface="League Spartan"/>
                <a:cs typeface="League Spartan"/>
                <a:sym typeface="League Spartan"/>
              </a:rPr>
              <a:t>THA KHAM SUBDISTRICT, PALIAN DISTRICT, TRANG PROVINCE</a:t>
            </a:r>
          </a:p>
          <a:p>
            <a:pPr algn="ctr">
              <a:lnSpc>
                <a:spcPts val="5526"/>
              </a:lnSpc>
            </a:pPr>
          </a:p>
        </p:txBody>
      </p:sp>
      <p:sp>
        <p:nvSpPr>
          <p:cNvPr name="TextBox 74" id="74"/>
          <p:cNvSpPr txBox="true"/>
          <p:nvPr/>
        </p:nvSpPr>
        <p:spPr>
          <a:xfrm rot="0">
            <a:off x="20596092" y="4855821"/>
            <a:ext cx="4124450" cy="562175"/>
          </a:xfrm>
          <a:prstGeom prst="rect">
            <a:avLst/>
          </a:prstGeom>
        </p:spPr>
        <p:txBody>
          <a:bodyPr anchor="t" rtlCol="false" tIns="0" lIns="0" bIns="0" rIns="0">
            <a:spAutoFit/>
          </a:bodyPr>
          <a:lstStyle/>
          <a:p>
            <a:pPr algn="ctr">
              <a:lnSpc>
                <a:spcPts val="4617"/>
              </a:lnSpc>
            </a:pPr>
            <a:r>
              <a:rPr lang="en-US" sz="3298">
                <a:solidFill>
                  <a:srgbClr val="FFFFFF"/>
                </a:solidFill>
                <a:latin typeface="League Spartan"/>
                <a:ea typeface="League Spartan"/>
                <a:cs typeface="League Spartan"/>
                <a:sym typeface="League Spartan"/>
              </a:rPr>
              <a:t>Results</a:t>
            </a:r>
          </a:p>
        </p:txBody>
      </p:sp>
      <p:sp>
        <p:nvSpPr>
          <p:cNvPr name="TextBox 75" id="75"/>
          <p:cNvSpPr txBox="true"/>
          <p:nvPr/>
        </p:nvSpPr>
        <p:spPr>
          <a:xfrm rot="0">
            <a:off x="591985" y="4807982"/>
            <a:ext cx="2594550" cy="525544"/>
          </a:xfrm>
          <a:prstGeom prst="rect">
            <a:avLst/>
          </a:prstGeom>
        </p:spPr>
        <p:txBody>
          <a:bodyPr anchor="t" rtlCol="false" tIns="0" lIns="0" bIns="0" rIns="0">
            <a:spAutoFit/>
          </a:bodyPr>
          <a:lstStyle/>
          <a:p>
            <a:pPr algn="ctr">
              <a:lnSpc>
                <a:spcPts val="4365"/>
              </a:lnSpc>
            </a:pPr>
            <a:r>
              <a:rPr lang="en-US" sz="3118">
                <a:solidFill>
                  <a:srgbClr val="FFFFFF"/>
                </a:solidFill>
                <a:latin typeface="League Spartan"/>
                <a:ea typeface="League Spartan"/>
                <a:cs typeface="League Spartan"/>
                <a:sym typeface="League Spartan"/>
              </a:rPr>
              <a:t>Abstract </a:t>
            </a:r>
          </a:p>
        </p:txBody>
      </p:sp>
      <p:sp>
        <p:nvSpPr>
          <p:cNvPr name="TextBox 76" id="76"/>
          <p:cNvSpPr txBox="true"/>
          <p:nvPr/>
        </p:nvSpPr>
        <p:spPr>
          <a:xfrm rot="0">
            <a:off x="5290440" y="3261663"/>
            <a:ext cx="2398632" cy="448664"/>
          </a:xfrm>
          <a:prstGeom prst="rect">
            <a:avLst/>
          </a:prstGeom>
        </p:spPr>
        <p:txBody>
          <a:bodyPr anchor="t" rtlCol="false" tIns="0" lIns="0" bIns="0" rIns="0">
            <a:spAutoFit/>
          </a:bodyPr>
          <a:lstStyle/>
          <a:p>
            <a:pPr algn="ctr">
              <a:lnSpc>
                <a:spcPts val="3737"/>
              </a:lnSpc>
            </a:pPr>
            <a:r>
              <a:rPr lang="en-US" sz="2669">
                <a:solidFill>
                  <a:srgbClr val="000000"/>
                </a:solidFill>
                <a:latin typeface="League Spartan"/>
                <a:ea typeface="League Spartan"/>
                <a:cs typeface="League Spartan"/>
                <a:sym typeface="League Spartan"/>
              </a:rPr>
              <a:t>Researcher :</a:t>
            </a:r>
          </a:p>
        </p:txBody>
      </p:sp>
      <p:sp>
        <p:nvSpPr>
          <p:cNvPr name="TextBox 77" id="77"/>
          <p:cNvSpPr txBox="true"/>
          <p:nvPr/>
        </p:nvSpPr>
        <p:spPr>
          <a:xfrm rot="0">
            <a:off x="7689072" y="3242613"/>
            <a:ext cx="13135278" cy="466121"/>
          </a:xfrm>
          <a:prstGeom prst="rect">
            <a:avLst/>
          </a:prstGeom>
        </p:spPr>
        <p:txBody>
          <a:bodyPr anchor="t" rtlCol="false" tIns="0" lIns="0" bIns="0" rIns="0">
            <a:spAutoFit/>
          </a:bodyPr>
          <a:lstStyle/>
          <a:p>
            <a:pPr algn="ctr">
              <a:lnSpc>
                <a:spcPts val="3708"/>
              </a:lnSpc>
            </a:pPr>
            <a:r>
              <a:rPr lang="en-US" sz="2648">
                <a:solidFill>
                  <a:srgbClr val="000000"/>
                </a:solidFill>
                <a:latin typeface="ABeeZee"/>
                <a:ea typeface="ABeeZee"/>
                <a:cs typeface="ABeeZee"/>
                <a:sym typeface="ABeeZee"/>
              </a:rPr>
              <a:t>Miss Krittaporn Kaewlamun , Miss Aussamaporn Chumruang , Miss Punika Inchum</a:t>
            </a:r>
          </a:p>
        </p:txBody>
      </p:sp>
      <p:sp>
        <p:nvSpPr>
          <p:cNvPr name="TextBox 78" id="78"/>
          <p:cNvSpPr txBox="true"/>
          <p:nvPr/>
        </p:nvSpPr>
        <p:spPr>
          <a:xfrm rot="0">
            <a:off x="20824350" y="3281696"/>
            <a:ext cx="2398632" cy="448664"/>
          </a:xfrm>
          <a:prstGeom prst="rect">
            <a:avLst/>
          </a:prstGeom>
        </p:spPr>
        <p:txBody>
          <a:bodyPr anchor="t" rtlCol="false" tIns="0" lIns="0" bIns="0" rIns="0">
            <a:spAutoFit/>
          </a:bodyPr>
          <a:lstStyle/>
          <a:p>
            <a:pPr algn="ctr">
              <a:lnSpc>
                <a:spcPts val="3737"/>
              </a:lnSpc>
            </a:pPr>
            <a:r>
              <a:rPr lang="en-US" sz="2669">
                <a:solidFill>
                  <a:srgbClr val="000000"/>
                </a:solidFill>
                <a:latin typeface="League Spartan"/>
                <a:ea typeface="League Spartan"/>
                <a:cs typeface="League Spartan"/>
                <a:sym typeface="League Spartan"/>
              </a:rPr>
              <a:t> Level : </a:t>
            </a:r>
          </a:p>
        </p:txBody>
      </p:sp>
      <p:sp>
        <p:nvSpPr>
          <p:cNvPr name="TextBox 79" id="79"/>
          <p:cNvSpPr txBox="true"/>
          <p:nvPr/>
        </p:nvSpPr>
        <p:spPr>
          <a:xfrm rot="0">
            <a:off x="22364348" y="3242613"/>
            <a:ext cx="2621213" cy="466121"/>
          </a:xfrm>
          <a:prstGeom prst="rect">
            <a:avLst/>
          </a:prstGeom>
        </p:spPr>
        <p:txBody>
          <a:bodyPr anchor="t" rtlCol="false" tIns="0" lIns="0" bIns="0" rIns="0">
            <a:spAutoFit/>
          </a:bodyPr>
          <a:lstStyle/>
          <a:p>
            <a:pPr algn="ctr">
              <a:lnSpc>
                <a:spcPts val="3708"/>
              </a:lnSpc>
            </a:pPr>
            <a:r>
              <a:rPr lang="en-US" sz="2648">
                <a:solidFill>
                  <a:srgbClr val="000000"/>
                </a:solidFill>
                <a:latin typeface="ABeeZee"/>
                <a:ea typeface="ABeeZee"/>
                <a:cs typeface="ABeeZee"/>
                <a:sym typeface="ABeeZee"/>
              </a:rPr>
              <a:t>Grade 11</a:t>
            </a:r>
          </a:p>
        </p:txBody>
      </p:sp>
      <p:sp>
        <p:nvSpPr>
          <p:cNvPr name="TextBox 80" id="80"/>
          <p:cNvSpPr txBox="true"/>
          <p:nvPr/>
        </p:nvSpPr>
        <p:spPr>
          <a:xfrm rot="0">
            <a:off x="6042746" y="3926599"/>
            <a:ext cx="2398632" cy="448664"/>
          </a:xfrm>
          <a:prstGeom prst="rect">
            <a:avLst/>
          </a:prstGeom>
        </p:spPr>
        <p:txBody>
          <a:bodyPr anchor="t" rtlCol="false" tIns="0" lIns="0" bIns="0" rIns="0">
            <a:spAutoFit/>
          </a:bodyPr>
          <a:lstStyle/>
          <a:p>
            <a:pPr algn="ctr">
              <a:lnSpc>
                <a:spcPts val="3737"/>
              </a:lnSpc>
            </a:pPr>
            <a:r>
              <a:rPr lang="en-US" sz="2669">
                <a:solidFill>
                  <a:srgbClr val="000000"/>
                </a:solidFill>
                <a:latin typeface="League Spartan"/>
                <a:ea typeface="League Spartan"/>
                <a:cs typeface="League Spartan"/>
                <a:sym typeface="League Spartan"/>
              </a:rPr>
              <a:t>Advisor : </a:t>
            </a:r>
          </a:p>
        </p:txBody>
      </p:sp>
      <p:sp>
        <p:nvSpPr>
          <p:cNvPr name="TextBox 81" id="81"/>
          <p:cNvSpPr txBox="true"/>
          <p:nvPr/>
        </p:nvSpPr>
        <p:spPr>
          <a:xfrm rot="0">
            <a:off x="8162730" y="3909142"/>
            <a:ext cx="8732600" cy="466121"/>
          </a:xfrm>
          <a:prstGeom prst="rect">
            <a:avLst/>
          </a:prstGeom>
        </p:spPr>
        <p:txBody>
          <a:bodyPr anchor="t" rtlCol="false" tIns="0" lIns="0" bIns="0" rIns="0">
            <a:spAutoFit/>
          </a:bodyPr>
          <a:lstStyle/>
          <a:p>
            <a:pPr algn="ctr">
              <a:lnSpc>
                <a:spcPts val="3708"/>
              </a:lnSpc>
            </a:pPr>
            <a:r>
              <a:rPr lang="en-US" sz="2648">
                <a:solidFill>
                  <a:srgbClr val="000000"/>
                </a:solidFill>
                <a:latin typeface="ABeeZee"/>
                <a:ea typeface="ABeeZee"/>
                <a:cs typeface="ABeeZee"/>
                <a:sym typeface="ABeeZee"/>
              </a:rPr>
              <a:t>Miss Jiraporn Sirirat , Miss Naeriya Tonkrongchan</a:t>
            </a:r>
          </a:p>
        </p:txBody>
      </p:sp>
      <p:sp>
        <p:nvSpPr>
          <p:cNvPr name="TextBox 82" id="82"/>
          <p:cNvSpPr txBox="true"/>
          <p:nvPr/>
        </p:nvSpPr>
        <p:spPr>
          <a:xfrm rot="0">
            <a:off x="16541576" y="3984396"/>
            <a:ext cx="2398632" cy="448664"/>
          </a:xfrm>
          <a:prstGeom prst="rect">
            <a:avLst/>
          </a:prstGeom>
        </p:spPr>
        <p:txBody>
          <a:bodyPr anchor="t" rtlCol="false" tIns="0" lIns="0" bIns="0" rIns="0">
            <a:spAutoFit/>
          </a:bodyPr>
          <a:lstStyle/>
          <a:p>
            <a:pPr algn="ctr">
              <a:lnSpc>
                <a:spcPts val="3737"/>
              </a:lnSpc>
            </a:pPr>
            <a:r>
              <a:rPr lang="en-US" sz="2669">
                <a:solidFill>
                  <a:srgbClr val="000000"/>
                </a:solidFill>
                <a:latin typeface="League Spartan"/>
                <a:ea typeface="League Spartan"/>
                <a:cs typeface="League Spartan"/>
                <a:sym typeface="League Spartan"/>
              </a:rPr>
              <a:t>School : </a:t>
            </a:r>
          </a:p>
        </p:txBody>
      </p:sp>
      <p:sp>
        <p:nvSpPr>
          <p:cNvPr name="TextBox 83" id="83"/>
          <p:cNvSpPr txBox="true"/>
          <p:nvPr/>
        </p:nvSpPr>
        <p:spPr>
          <a:xfrm rot="0">
            <a:off x="17936390" y="3907549"/>
            <a:ext cx="4721927" cy="466121"/>
          </a:xfrm>
          <a:prstGeom prst="rect">
            <a:avLst/>
          </a:prstGeom>
        </p:spPr>
        <p:txBody>
          <a:bodyPr anchor="t" rtlCol="false" tIns="0" lIns="0" bIns="0" rIns="0">
            <a:spAutoFit/>
          </a:bodyPr>
          <a:lstStyle/>
          <a:p>
            <a:pPr algn="ctr">
              <a:lnSpc>
                <a:spcPts val="3708"/>
              </a:lnSpc>
            </a:pPr>
            <a:r>
              <a:rPr lang="en-US" sz="2648">
                <a:solidFill>
                  <a:srgbClr val="000000"/>
                </a:solidFill>
                <a:latin typeface="ABeeZee"/>
                <a:ea typeface="ABeeZee"/>
                <a:cs typeface="ABeeZee"/>
                <a:sym typeface="ABeeZee"/>
              </a:rPr>
              <a:t>Wichienmatu School</a:t>
            </a:r>
          </a:p>
        </p:txBody>
      </p:sp>
      <p:sp>
        <p:nvSpPr>
          <p:cNvPr name="TextBox 84" id="84"/>
          <p:cNvSpPr txBox="true"/>
          <p:nvPr/>
        </p:nvSpPr>
        <p:spPr>
          <a:xfrm rot="0">
            <a:off x="-166725" y="10141374"/>
            <a:ext cx="8432412" cy="525544"/>
          </a:xfrm>
          <a:prstGeom prst="rect">
            <a:avLst/>
          </a:prstGeom>
        </p:spPr>
        <p:txBody>
          <a:bodyPr anchor="t" rtlCol="false" tIns="0" lIns="0" bIns="0" rIns="0">
            <a:spAutoFit/>
          </a:bodyPr>
          <a:lstStyle/>
          <a:p>
            <a:pPr algn="ctr">
              <a:lnSpc>
                <a:spcPts val="4365"/>
              </a:lnSpc>
            </a:pPr>
            <a:r>
              <a:rPr lang="en-US" sz="3118">
                <a:solidFill>
                  <a:srgbClr val="FFFFFF"/>
                </a:solidFill>
                <a:latin typeface="League Spartan"/>
                <a:ea typeface="League Spartan"/>
                <a:cs typeface="League Spartan"/>
                <a:sym typeface="League Spartan"/>
              </a:rPr>
              <a:t>Research Question and Hypothesis </a:t>
            </a:r>
          </a:p>
        </p:txBody>
      </p:sp>
      <p:sp>
        <p:nvSpPr>
          <p:cNvPr name="TextBox 85" id="85"/>
          <p:cNvSpPr txBox="true"/>
          <p:nvPr/>
        </p:nvSpPr>
        <p:spPr>
          <a:xfrm rot="0">
            <a:off x="21021921" y="17926962"/>
            <a:ext cx="3353945" cy="525544"/>
          </a:xfrm>
          <a:prstGeom prst="rect">
            <a:avLst/>
          </a:prstGeom>
        </p:spPr>
        <p:txBody>
          <a:bodyPr anchor="t" rtlCol="false" tIns="0" lIns="0" bIns="0" rIns="0">
            <a:spAutoFit/>
          </a:bodyPr>
          <a:lstStyle/>
          <a:p>
            <a:pPr algn="ctr">
              <a:lnSpc>
                <a:spcPts val="4365"/>
              </a:lnSpc>
            </a:pPr>
            <a:r>
              <a:rPr lang="en-US" sz="3118">
                <a:solidFill>
                  <a:srgbClr val="FFFFFF"/>
                </a:solidFill>
                <a:latin typeface="League Spartan"/>
                <a:ea typeface="League Spartan"/>
                <a:cs typeface="League Spartan"/>
                <a:sym typeface="League Spartan"/>
              </a:rPr>
              <a:t>References</a:t>
            </a:r>
            <a:r>
              <a:rPr lang="en-US" sz="3118">
                <a:solidFill>
                  <a:srgbClr val="FFFFFF"/>
                </a:solidFill>
                <a:latin typeface="League Spartan"/>
                <a:ea typeface="League Spartan"/>
                <a:cs typeface="League Spartan"/>
                <a:sym typeface="League Spartan"/>
              </a:rPr>
              <a:t> </a:t>
            </a:r>
          </a:p>
        </p:txBody>
      </p:sp>
      <p:sp>
        <p:nvSpPr>
          <p:cNvPr name="TextBox 86" id="86"/>
          <p:cNvSpPr txBox="true"/>
          <p:nvPr/>
        </p:nvSpPr>
        <p:spPr>
          <a:xfrm rot="0">
            <a:off x="-43517" y="14640576"/>
            <a:ext cx="4706191" cy="556435"/>
          </a:xfrm>
          <a:prstGeom prst="rect">
            <a:avLst/>
          </a:prstGeom>
        </p:spPr>
        <p:txBody>
          <a:bodyPr anchor="t" rtlCol="false" tIns="0" lIns="0" bIns="0" rIns="0">
            <a:spAutoFit/>
          </a:bodyPr>
          <a:lstStyle/>
          <a:p>
            <a:pPr algn="ctr">
              <a:lnSpc>
                <a:spcPts val="4505"/>
              </a:lnSpc>
            </a:pPr>
            <a:r>
              <a:rPr lang="en-US" sz="3218">
                <a:solidFill>
                  <a:srgbClr val="FFFFFF"/>
                </a:solidFill>
                <a:latin typeface="League Spartan"/>
                <a:ea typeface="League Spartan"/>
                <a:cs typeface="League Spartan"/>
                <a:sym typeface="League Spartan"/>
              </a:rPr>
              <a:t>Introduction </a:t>
            </a:r>
          </a:p>
        </p:txBody>
      </p:sp>
      <p:sp>
        <p:nvSpPr>
          <p:cNvPr name="TextBox 87" id="87"/>
          <p:cNvSpPr txBox="true"/>
          <p:nvPr/>
        </p:nvSpPr>
        <p:spPr>
          <a:xfrm rot="0">
            <a:off x="10211515" y="5018479"/>
            <a:ext cx="5463242" cy="563420"/>
          </a:xfrm>
          <a:prstGeom prst="rect">
            <a:avLst/>
          </a:prstGeom>
        </p:spPr>
        <p:txBody>
          <a:bodyPr anchor="t" rtlCol="false" tIns="0" lIns="0" bIns="0" rIns="0">
            <a:spAutoFit/>
          </a:bodyPr>
          <a:lstStyle/>
          <a:p>
            <a:pPr algn="ctr">
              <a:lnSpc>
                <a:spcPts val="4645"/>
              </a:lnSpc>
            </a:pPr>
            <a:r>
              <a:rPr lang="en-US" sz="3318">
                <a:solidFill>
                  <a:srgbClr val="FFFFFF"/>
                </a:solidFill>
                <a:latin typeface="League Spartan"/>
                <a:ea typeface="League Spartan"/>
                <a:cs typeface="League Spartan"/>
                <a:sym typeface="League Spartan"/>
              </a:rPr>
              <a:t>Material and equipment </a:t>
            </a:r>
          </a:p>
        </p:txBody>
      </p:sp>
      <p:sp>
        <p:nvSpPr>
          <p:cNvPr name="TextBox 88" id="88"/>
          <p:cNvSpPr txBox="true"/>
          <p:nvPr/>
        </p:nvSpPr>
        <p:spPr>
          <a:xfrm rot="0">
            <a:off x="8856228" y="9592852"/>
            <a:ext cx="5463242" cy="563420"/>
          </a:xfrm>
          <a:prstGeom prst="rect">
            <a:avLst/>
          </a:prstGeom>
        </p:spPr>
        <p:txBody>
          <a:bodyPr anchor="t" rtlCol="false" tIns="0" lIns="0" bIns="0" rIns="0">
            <a:spAutoFit/>
          </a:bodyPr>
          <a:lstStyle/>
          <a:p>
            <a:pPr algn="ctr">
              <a:lnSpc>
                <a:spcPts val="4645"/>
              </a:lnSpc>
            </a:pPr>
            <a:r>
              <a:rPr lang="en-US" sz="3318">
                <a:solidFill>
                  <a:srgbClr val="FFFFFF"/>
                </a:solidFill>
                <a:latin typeface="League Spartan"/>
                <a:ea typeface="League Spartan"/>
                <a:cs typeface="League Spartan"/>
                <a:sym typeface="League Spartan"/>
              </a:rPr>
              <a:t>Research Methods </a:t>
            </a:r>
          </a:p>
        </p:txBody>
      </p:sp>
      <p:sp>
        <p:nvSpPr>
          <p:cNvPr name="TextBox 89" id="89"/>
          <p:cNvSpPr txBox="true"/>
          <p:nvPr/>
        </p:nvSpPr>
        <p:spPr>
          <a:xfrm rot="0">
            <a:off x="499679" y="5472093"/>
            <a:ext cx="8581307" cy="4276665"/>
          </a:xfrm>
          <a:prstGeom prst="rect">
            <a:avLst/>
          </a:prstGeom>
        </p:spPr>
        <p:txBody>
          <a:bodyPr anchor="t" rtlCol="false" tIns="0" lIns="0" bIns="0" rIns="0">
            <a:spAutoFit/>
          </a:bodyPr>
          <a:lstStyle/>
          <a:p>
            <a:pPr algn="just">
              <a:lnSpc>
                <a:spcPts val="2103"/>
              </a:lnSpc>
            </a:pPr>
            <a:r>
              <a:rPr lang="en-US" sz="1502">
                <a:solidFill>
                  <a:srgbClr val="000000"/>
                </a:solidFill>
                <a:latin typeface="ABeeZee"/>
                <a:ea typeface="ABeeZee"/>
                <a:cs typeface="ABeeZee"/>
                <a:sym typeface="ABeeZee"/>
              </a:rPr>
              <a:t>This study investigated water and soil factors affecting the diversity of fiddler crabs in the Hin Hua Chang mangrove forest, Tha Kham Subdistrict, Palian District, Trang Province. Water quality was measured at two sites and soil properties at three sites. Five fiddler crab species were identified: Uca perplexa, Uca urvillei, Uca annulipes, Minuca vocator, and Minuca marguerita, with Uca perplexa being the most abundant species across all areas.Water quality measurements showed that the southern mangrove area had an average salinity of 22.1 ppt, temperature of 30.5°C, pH of 6.5, and dissolved oxygen of 6 mg/L, while no water was detected in the rocky area. In the northern mangrove area, the average salinity was 17.7 ppt, temperature 31°C, pH 6.5, and dissolved oxygen 5 mg/L. Soil analysis revealed notable differences in soil salinity (7260–9470 ppm) and fertility, including nitrogen (459.5–632.5 ppm), phosphorus (589.5–746.5 ppm), and potassium </a:t>
            </a:r>
          </a:p>
          <a:p>
            <a:pPr algn="just">
              <a:lnSpc>
                <a:spcPts val="2103"/>
              </a:lnSpc>
            </a:pPr>
            <a:r>
              <a:rPr lang="en-US" sz="1502">
                <a:solidFill>
                  <a:srgbClr val="000000"/>
                </a:solidFill>
                <a:latin typeface="ABeeZee"/>
                <a:ea typeface="ABeeZee"/>
                <a:cs typeface="ABeeZee"/>
                <a:sym typeface="ABeeZee"/>
              </a:rPr>
              <a:t>(1351–1640.5 ppm). Other factors such as temperature, pH, and humidity showed minimal variation and no clear effect on fiddler crab populations.In conclusion, five species of fiddler crabs were found in the study area, with soil salinity and fertility identified as the main factors influencing their distribution.</a:t>
            </a:r>
          </a:p>
          <a:p>
            <a:pPr algn="just">
              <a:lnSpc>
                <a:spcPts val="2103"/>
              </a:lnSpc>
            </a:pPr>
          </a:p>
        </p:txBody>
      </p:sp>
      <p:sp>
        <p:nvSpPr>
          <p:cNvPr name="TextBox 90" id="90"/>
          <p:cNvSpPr txBox="true"/>
          <p:nvPr/>
        </p:nvSpPr>
        <p:spPr>
          <a:xfrm rot="0">
            <a:off x="591985" y="11156039"/>
            <a:ext cx="8581307" cy="1485073"/>
          </a:xfrm>
          <a:prstGeom prst="rect">
            <a:avLst/>
          </a:prstGeom>
        </p:spPr>
        <p:txBody>
          <a:bodyPr anchor="t" rtlCol="false" tIns="0" lIns="0" bIns="0" rIns="0">
            <a:spAutoFit/>
          </a:bodyPr>
          <a:lstStyle/>
          <a:p>
            <a:pPr algn="just">
              <a:lnSpc>
                <a:spcPts val="1963"/>
              </a:lnSpc>
            </a:pPr>
            <a:r>
              <a:rPr lang="en-US" sz="1402">
                <a:solidFill>
                  <a:srgbClr val="000000"/>
                </a:solidFill>
                <a:latin typeface="ABeeZee"/>
                <a:ea typeface="ABeeZee"/>
                <a:cs typeface="ABeeZee"/>
                <a:sym typeface="ABeeZee"/>
              </a:rPr>
              <a:t>Research Questions</a:t>
            </a:r>
          </a:p>
          <a:p>
            <a:pPr algn="just">
              <a:lnSpc>
                <a:spcPts val="1963"/>
              </a:lnSpc>
            </a:pPr>
            <a:r>
              <a:rPr lang="en-US" sz="1402">
                <a:solidFill>
                  <a:srgbClr val="000000"/>
                </a:solidFill>
                <a:latin typeface="ABeeZee"/>
                <a:ea typeface="ABeeZee"/>
                <a:cs typeface="ABeeZee"/>
                <a:sym typeface="ABeeZee"/>
              </a:rPr>
              <a:t>1. Do soil properties, including temperature, moisture, salinity, fertility, and pH, affect the</a:t>
            </a:r>
          </a:p>
          <a:p>
            <a:pPr algn="just">
              <a:lnSpc>
                <a:spcPts val="1963"/>
              </a:lnSpc>
            </a:pPr>
            <a:r>
              <a:rPr lang="en-US" sz="1402">
                <a:solidFill>
                  <a:srgbClr val="000000"/>
                </a:solidFill>
                <a:latin typeface="ABeeZee"/>
                <a:ea typeface="ABeeZee"/>
                <a:cs typeface="ABeeZee"/>
                <a:sym typeface="ABeeZee"/>
              </a:rPr>
              <a:t>diversity of fiddler crabs ?</a:t>
            </a:r>
          </a:p>
          <a:p>
            <a:pPr algn="just">
              <a:lnSpc>
                <a:spcPts val="1963"/>
              </a:lnSpc>
            </a:pPr>
            <a:r>
              <a:rPr lang="en-US" sz="1402">
                <a:solidFill>
                  <a:srgbClr val="000000"/>
                </a:solidFill>
                <a:latin typeface="ABeeZee"/>
                <a:ea typeface="ABeeZee"/>
                <a:cs typeface="ABeeZee"/>
                <a:sym typeface="ABeeZee"/>
              </a:rPr>
              <a:t>2. Do water properties, including dissolved oxygen, temperature, salinity, and pH, affect the</a:t>
            </a:r>
          </a:p>
          <a:p>
            <a:pPr algn="just">
              <a:lnSpc>
                <a:spcPts val="1963"/>
              </a:lnSpc>
            </a:pPr>
            <a:r>
              <a:rPr lang="en-US" sz="1402">
                <a:solidFill>
                  <a:srgbClr val="000000"/>
                </a:solidFill>
                <a:latin typeface="ABeeZee"/>
                <a:ea typeface="ABeeZee"/>
                <a:cs typeface="ABeeZee"/>
                <a:sym typeface="ABeeZee"/>
              </a:rPr>
              <a:t>diversity of fiddler crabs ?</a:t>
            </a:r>
          </a:p>
          <a:p>
            <a:pPr algn="just">
              <a:lnSpc>
                <a:spcPts val="1963"/>
              </a:lnSpc>
            </a:pPr>
          </a:p>
        </p:txBody>
      </p:sp>
      <p:sp>
        <p:nvSpPr>
          <p:cNvPr name="TextBox 91" id="91"/>
          <p:cNvSpPr txBox="true"/>
          <p:nvPr/>
        </p:nvSpPr>
        <p:spPr>
          <a:xfrm rot="0">
            <a:off x="591985" y="12447472"/>
            <a:ext cx="8581307" cy="1485073"/>
          </a:xfrm>
          <a:prstGeom prst="rect">
            <a:avLst/>
          </a:prstGeom>
        </p:spPr>
        <p:txBody>
          <a:bodyPr anchor="t" rtlCol="false" tIns="0" lIns="0" bIns="0" rIns="0">
            <a:spAutoFit/>
          </a:bodyPr>
          <a:lstStyle/>
          <a:p>
            <a:pPr algn="just">
              <a:lnSpc>
                <a:spcPts val="1963"/>
              </a:lnSpc>
            </a:pPr>
            <a:r>
              <a:rPr lang="en-US" sz="1402">
                <a:solidFill>
                  <a:srgbClr val="000000"/>
                </a:solidFill>
                <a:latin typeface="ABeeZee"/>
                <a:ea typeface="ABeeZee"/>
                <a:cs typeface="ABeeZee"/>
                <a:sym typeface="ABeeZee"/>
              </a:rPr>
              <a:t>Research hypothesis</a:t>
            </a:r>
          </a:p>
          <a:p>
            <a:pPr algn="just">
              <a:lnSpc>
                <a:spcPts val="1963"/>
              </a:lnSpc>
            </a:pPr>
            <a:r>
              <a:rPr lang="en-US" sz="1402">
                <a:solidFill>
                  <a:srgbClr val="000000"/>
                </a:solidFill>
                <a:latin typeface="ABeeZee"/>
                <a:ea typeface="ABeeZee"/>
                <a:cs typeface="ABeeZee"/>
                <a:sym typeface="ABeeZee"/>
              </a:rPr>
              <a:t>1. Soil properties include temperature, humidity, salinity, fertility and different pH values that</a:t>
            </a:r>
          </a:p>
          <a:p>
            <a:pPr algn="just">
              <a:lnSpc>
                <a:spcPts val="1963"/>
              </a:lnSpc>
            </a:pPr>
            <a:r>
              <a:rPr lang="en-US" sz="1402">
                <a:solidFill>
                  <a:srgbClr val="000000"/>
                </a:solidFill>
                <a:latin typeface="ABeeZee"/>
                <a:ea typeface="ABeeZee"/>
                <a:cs typeface="ABeeZee"/>
                <a:sym typeface="ABeeZee"/>
              </a:rPr>
              <a:t>affects the variety of different sword claw crabs.</a:t>
            </a:r>
          </a:p>
          <a:p>
            <a:pPr algn="just">
              <a:lnSpc>
                <a:spcPts val="1963"/>
              </a:lnSpc>
            </a:pPr>
            <a:r>
              <a:rPr lang="en-US" sz="1402">
                <a:solidFill>
                  <a:srgbClr val="000000"/>
                </a:solidFill>
                <a:latin typeface="ABeeZee"/>
                <a:ea typeface="ABeeZee"/>
                <a:cs typeface="ABeeZee"/>
                <a:sym typeface="ABeeZee"/>
              </a:rPr>
              <a:t>2. Water properties include the amount of oxygen dissolved in water, temperature, salinity and</a:t>
            </a:r>
          </a:p>
          <a:p>
            <a:pPr algn="just">
              <a:lnSpc>
                <a:spcPts val="1963"/>
              </a:lnSpc>
            </a:pPr>
            <a:r>
              <a:rPr lang="en-US" sz="1402">
                <a:solidFill>
                  <a:srgbClr val="000000"/>
                </a:solidFill>
                <a:latin typeface="ABeeZee"/>
                <a:ea typeface="ABeeZee"/>
                <a:cs typeface="ABeeZee"/>
                <a:sym typeface="ABeeZee"/>
              </a:rPr>
              <a:t>different pH values that affects the variety of different sword claw crabs.</a:t>
            </a:r>
          </a:p>
          <a:p>
            <a:pPr algn="just">
              <a:lnSpc>
                <a:spcPts val="1963"/>
              </a:lnSpc>
            </a:pPr>
          </a:p>
        </p:txBody>
      </p:sp>
      <p:sp>
        <p:nvSpPr>
          <p:cNvPr name="TextBox 92" id="92"/>
          <p:cNvSpPr txBox="true"/>
          <p:nvPr/>
        </p:nvSpPr>
        <p:spPr>
          <a:xfrm rot="0">
            <a:off x="591985" y="15656457"/>
            <a:ext cx="8370023" cy="5876865"/>
          </a:xfrm>
          <a:prstGeom prst="rect">
            <a:avLst/>
          </a:prstGeom>
        </p:spPr>
        <p:txBody>
          <a:bodyPr anchor="t" rtlCol="false" tIns="0" lIns="0" bIns="0" rIns="0">
            <a:spAutoFit/>
          </a:bodyPr>
          <a:lstStyle/>
          <a:p>
            <a:pPr algn="just">
              <a:lnSpc>
                <a:spcPts val="2103"/>
              </a:lnSpc>
            </a:pPr>
            <a:r>
              <a:rPr lang="en-US" sz="1502">
                <a:solidFill>
                  <a:srgbClr val="000000"/>
                </a:solidFill>
                <a:latin typeface="ABeeZee"/>
                <a:ea typeface="ABeeZee"/>
                <a:cs typeface="ABeeZee"/>
                <a:sym typeface="ABeeZee"/>
              </a:rPr>
              <a:t>Mangrove forests are vital coastal ecosystems that support biodiversity by providing habitats, food sources, and nursery grounds for numerous organisms. They also play an important role in preventing coastal erosion,filtering pollutants, improving water quality, and maintaining ecological balance. Among the organisms inhabiting mangrove ecosystems, fiddler crabs (Genus Uca) are important benthic animals that contribute to nutrient cycling, sediment aeration, and soil structure through their burrowing activities, making them useful indicators of mangrove ecosystem health.The Hin Hua Chang mangrove forest, located in Tha Kham Subdistrict, Palian District, Trang Province, is characterized by diverse environmental conditions, including variations in soil texture, moisture content, waterlogging, and salinity levels. These environmental differences influence the distribution, density, and survival of fiddler crabs, as they require suitable soil conditions for burrowing and appropriate water quality for daily activities and survival. Therefore, studying the relationship between fiddler crab diversity and environmental factors such as soil characteristics and water quality is essential for understanding habitat suitability within the mangrove forest. This study aims to investigate the diversity and distribution of fiddler crabs in the Hin Hua Chang mangrove forest and to analyze soil properties and water quality in the study area. The results will contribute to assessing mangrove ecosystem health and provide baseline information for sustainable management and conservation of coastal natural resources.</a:t>
            </a:r>
          </a:p>
          <a:p>
            <a:pPr algn="just">
              <a:lnSpc>
                <a:spcPts val="2103"/>
              </a:lnSpc>
            </a:pPr>
          </a:p>
          <a:p>
            <a:pPr algn="just">
              <a:lnSpc>
                <a:spcPts val="2103"/>
              </a:lnSpc>
            </a:pPr>
          </a:p>
          <a:p>
            <a:pPr algn="just">
              <a:lnSpc>
                <a:spcPts val="2103"/>
              </a:lnSpc>
            </a:pPr>
          </a:p>
        </p:txBody>
      </p:sp>
      <p:sp>
        <p:nvSpPr>
          <p:cNvPr name="TextBox 93" id="93"/>
          <p:cNvSpPr txBox="true"/>
          <p:nvPr/>
        </p:nvSpPr>
        <p:spPr>
          <a:xfrm rot="0">
            <a:off x="9789967" y="10511025"/>
            <a:ext cx="5318109" cy="3977151"/>
          </a:xfrm>
          <a:prstGeom prst="rect">
            <a:avLst/>
          </a:prstGeom>
        </p:spPr>
        <p:txBody>
          <a:bodyPr anchor="t" rtlCol="false" tIns="0" lIns="0" bIns="0" rIns="0">
            <a:spAutoFit/>
          </a:bodyPr>
          <a:lstStyle/>
          <a:p>
            <a:pPr algn="just">
              <a:lnSpc>
                <a:spcPts val="2485"/>
              </a:lnSpc>
            </a:pPr>
            <a:r>
              <a:rPr lang="en-US" sz="1775">
                <a:solidFill>
                  <a:srgbClr val="000000"/>
                </a:solidFill>
                <a:latin typeface="ABeeZee"/>
                <a:ea typeface="ABeeZee"/>
                <a:cs typeface="ABeeZee"/>
                <a:sym typeface="ABeeZee"/>
              </a:rPr>
              <a:t>1. Research Preparation Phase</a:t>
            </a:r>
          </a:p>
          <a:p>
            <a:pPr algn="just">
              <a:lnSpc>
                <a:spcPts val="2485"/>
              </a:lnSpc>
            </a:pPr>
            <a:r>
              <a:rPr lang="en-US" sz="1775">
                <a:solidFill>
                  <a:srgbClr val="000000"/>
                </a:solidFill>
                <a:latin typeface="ABeeZee"/>
                <a:ea typeface="ABeeZee"/>
                <a:cs typeface="ABeeZee"/>
                <a:sym typeface="ABeeZee"/>
              </a:rPr>
              <a:t>Studying the diversity of fiddl</a:t>
            </a:r>
            <a:r>
              <a:rPr lang="en-US" sz="1775">
                <a:solidFill>
                  <a:srgbClr val="000000"/>
                </a:solidFill>
                <a:latin typeface="ABeeZee"/>
                <a:ea typeface="ABeeZee"/>
                <a:cs typeface="ABeeZee"/>
                <a:sym typeface="ABeeZee"/>
              </a:rPr>
              <a:t>er crabs in the </a:t>
            </a:r>
          </a:p>
          <a:p>
            <a:pPr algn="just">
              <a:lnSpc>
                <a:spcPts val="2485"/>
              </a:lnSpc>
            </a:pPr>
            <a:r>
              <a:rPr lang="en-US" sz="1775">
                <a:solidFill>
                  <a:srgbClr val="000000"/>
                </a:solidFill>
                <a:latin typeface="ABeeZee"/>
                <a:ea typeface="ABeeZee"/>
                <a:cs typeface="ABeeZee"/>
                <a:sym typeface="ABeeZee"/>
              </a:rPr>
              <a:t>Hin Hua Chang mangrove f</a:t>
            </a:r>
            <a:r>
              <a:rPr lang="en-US" sz="1775">
                <a:solidFill>
                  <a:srgbClr val="000000"/>
                </a:solidFill>
                <a:latin typeface="ABeeZee"/>
                <a:ea typeface="ABeeZee"/>
                <a:cs typeface="ABeeZee"/>
                <a:sym typeface="ABeeZee"/>
              </a:rPr>
              <a:t>orest, Tha Kham</a:t>
            </a:r>
          </a:p>
          <a:p>
            <a:pPr algn="just">
              <a:lnSpc>
                <a:spcPts val="2485"/>
              </a:lnSpc>
            </a:pPr>
            <a:r>
              <a:rPr lang="en-US" sz="1775">
                <a:solidFill>
                  <a:srgbClr val="000000"/>
                </a:solidFill>
                <a:latin typeface="ABeeZee"/>
                <a:ea typeface="ABeeZee"/>
                <a:cs typeface="ABeeZee"/>
                <a:sym typeface="ABeeZee"/>
              </a:rPr>
              <a:t>Subdistrict, Palian District, Trang Province.</a:t>
            </a:r>
          </a:p>
          <a:p>
            <a:pPr algn="just">
              <a:lnSpc>
                <a:spcPts val="2485"/>
              </a:lnSpc>
            </a:pPr>
            <a:r>
              <a:rPr lang="en-US" sz="1775">
                <a:solidFill>
                  <a:srgbClr val="000000"/>
                </a:solidFill>
                <a:latin typeface="ABeeZee"/>
                <a:ea typeface="ABeeZee"/>
                <a:cs typeface="ABeeZee"/>
                <a:sym typeface="ABeeZee"/>
              </a:rPr>
              <a:t>1.1 Research and collection of relevant data </a:t>
            </a:r>
          </a:p>
          <a:p>
            <a:pPr algn="just">
              <a:lnSpc>
                <a:spcPts val="2485"/>
              </a:lnSpc>
            </a:pPr>
            <a:r>
              <a:rPr lang="en-US" sz="1775">
                <a:solidFill>
                  <a:srgbClr val="000000"/>
                </a:solidFill>
                <a:latin typeface="ABeeZee"/>
                <a:ea typeface="ABeeZee"/>
                <a:cs typeface="ABeeZee"/>
                <a:sym typeface="ABeeZee"/>
              </a:rPr>
              <a:t>and theories</a:t>
            </a:r>
          </a:p>
          <a:p>
            <a:pPr algn="just">
              <a:lnSpc>
                <a:spcPts val="2485"/>
              </a:lnSpc>
            </a:pPr>
            <a:r>
              <a:rPr lang="en-US" sz="1775">
                <a:solidFill>
                  <a:srgbClr val="000000"/>
                </a:solidFill>
                <a:latin typeface="ABeeZee"/>
                <a:ea typeface="ABeeZee"/>
                <a:cs typeface="ABeeZee"/>
                <a:sym typeface="ABeeZee"/>
              </a:rPr>
              <a:t>1.2 Defining the objectives of the study</a:t>
            </a:r>
          </a:p>
          <a:p>
            <a:pPr algn="just">
              <a:lnSpc>
                <a:spcPts val="2485"/>
              </a:lnSpc>
            </a:pPr>
            <a:r>
              <a:rPr lang="en-US" sz="1775">
                <a:solidFill>
                  <a:srgbClr val="000000"/>
                </a:solidFill>
                <a:latin typeface="ABeeZee"/>
                <a:ea typeface="ABeeZee"/>
                <a:cs typeface="ABeeZee"/>
                <a:sym typeface="ABeeZee"/>
              </a:rPr>
              <a:t>2. Implementation Phase</a:t>
            </a:r>
          </a:p>
          <a:p>
            <a:pPr algn="just">
              <a:lnSpc>
                <a:spcPts val="2485"/>
              </a:lnSpc>
            </a:pPr>
            <a:r>
              <a:rPr lang="en-US" sz="1775">
                <a:solidFill>
                  <a:srgbClr val="000000"/>
                </a:solidFill>
                <a:latin typeface="ABeeZee"/>
                <a:ea typeface="ABeeZee"/>
                <a:cs typeface="ABeeZee"/>
                <a:sym typeface="ABeeZee"/>
              </a:rPr>
              <a:t>1) Plan the research work.</a:t>
            </a:r>
          </a:p>
          <a:p>
            <a:pPr algn="just">
              <a:lnSpc>
                <a:spcPts val="2485"/>
              </a:lnSpc>
            </a:pPr>
          </a:p>
          <a:p>
            <a:pPr algn="just">
              <a:lnSpc>
                <a:spcPts val="2485"/>
              </a:lnSpc>
            </a:pPr>
          </a:p>
          <a:p>
            <a:pPr algn="just">
              <a:lnSpc>
                <a:spcPts val="2485"/>
              </a:lnSpc>
            </a:pPr>
          </a:p>
          <a:p>
            <a:pPr algn="just">
              <a:lnSpc>
                <a:spcPts val="2485"/>
              </a:lnSpc>
            </a:pPr>
          </a:p>
        </p:txBody>
      </p:sp>
      <p:sp>
        <p:nvSpPr>
          <p:cNvPr name="TextBox 94" id="94"/>
          <p:cNvSpPr txBox="true"/>
          <p:nvPr/>
        </p:nvSpPr>
        <p:spPr>
          <a:xfrm rot="0">
            <a:off x="9642251" y="16883886"/>
            <a:ext cx="7793749" cy="586139"/>
          </a:xfrm>
          <a:prstGeom prst="rect">
            <a:avLst/>
          </a:prstGeom>
        </p:spPr>
        <p:txBody>
          <a:bodyPr anchor="t" rtlCol="false" tIns="0" lIns="0" bIns="0" rIns="0">
            <a:spAutoFit/>
          </a:bodyPr>
          <a:lstStyle/>
          <a:p>
            <a:pPr algn="just">
              <a:lnSpc>
                <a:spcPts val="2343"/>
              </a:lnSpc>
            </a:pPr>
            <a:r>
              <a:rPr lang="en-US" sz="1673">
                <a:solidFill>
                  <a:srgbClr val="000000"/>
                </a:solidFill>
                <a:latin typeface="ABeeZee"/>
                <a:ea typeface="ABeeZee"/>
                <a:cs typeface="ABeeZee"/>
                <a:sym typeface="ABeeZee"/>
              </a:rPr>
              <a:t>2) Conduct a survey of </a:t>
            </a:r>
            <a:r>
              <a:rPr lang="en-US" sz="1673">
                <a:solidFill>
                  <a:srgbClr val="000000"/>
                </a:solidFill>
                <a:latin typeface="ABeeZee"/>
                <a:ea typeface="ABeeZee"/>
                <a:cs typeface="ABeeZee"/>
                <a:sym typeface="ABeeZee"/>
              </a:rPr>
              <a:t>the are</a:t>
            </a:r>
            <a:r>
              <a:rPr lang="en-US" sz="1673">
                <a:solidFill>
                  <a:srgbClr val="000000"/>
                </a:solidFill>
                <a:latin typeface="ABeeZee"/>
                <a:ea typeface="ABeeZee"/>
                <a:cs typeface="ABeeZee"/>
                <a:sym typeface="ABeeZee"/>
              </a:rPr>
              <a:t>a to be used for research.</a:t>
            </a:r>
          </a:p>
          <a:p>
            <a:pPr algn="just">
              <a:lnSpc>
                <a:spcPts val="2343"/>
              </a:lnSpc>
            </a:pPr>
          </a:p>
        </p:txBody>
      </p:sp>
      <p:sp>
        <p:nvSpPr>
          <p:cNvPr name="TextBox 95" id="95"/>
          <p:cNvSpPr txBox="true"/>
          <p:nvPr/>
        </p:nvSpPr>
        <p:spPr>
          <a:xfrm rot="0">
            <a:off x="9617275" y="19080532"/>
            <a:ext cx="6057481" cy="1655479"/>
          </a:xfrm>
          <a:prstGeom prst="rect">
            <a:avLst/>
          </a:prstGeom>
        </p:spPr>
        <p:txBody>
          <a:bodyPr anchor="t" rtlCol="false" tIns="0" lIns="0" bIns="0" rIns="0">
            <a:spAutoFit/>
          </a:bodyPr>
          <a:lstStyle/>
          <a:p>
            <a:pPr algn="just">
              <a:lnSpc>
                <a:spcPts val="2203"/>
              </a:lnSpc>
            </a:pPr>
            <a:r>
              <a:rPr lang="en-US" sz="1573">
                <a:solidFill>
                  <a:srgbClr val="000000"/>
                </a:solidFill>
                <a:latin typeface="ABeeZee"/>
                <a:ea typeface="ABeeZee"/>
                <a:cs typeface="ABeeZee"/>
                <a:sym typeface="ABeeZee"/>
              </a:rPr>
              <a:t>3) Measure water and soil quality using </a:t>
            </a:r>
            <a:r>
              <a:rPr lang="en-US" sz="1573">
                <a:solidFill>
                  <a:srgbClr val="000000"/>
                </a:solidFill>
                <a:latin typeface="ABeeZee"/>
                <a:ea typeface="ABeeZee"/>
                <a:cs typeface="ABeeZee"/>
                <a:sym typeface="ABeeZee"/>
              </a:rPr>
              <a:t>the GLOBE method, including soil structure,</a:t>
            </a:r>
          </a:p>
          <a:p>
            <a:pPr algn="just">
              <a:lnSpc>
                <a:spcPts val="2203"/>
              </a:lnSpc>
            </a:pPr>
            <a:r>
              <a:rPr lang="en-US" sz="1573">
                <a:solidFill>
                  <a:srgbClr val="000000"/>
                </a:solidFill>
                <a:latin typeface="ABeeZee"/>
                <a:ea typeface="ABeeZee"/>
                <a:cs typeface="ABeeZee"/>
                <a:sym typeface="ABeeZee"/>
              </a:rPr>
              <a:t>temperature, moisture, s</a:t>
            </a:r>
            <a:r>
              <a:rPr lang="en-US" sz="1573">
                <a:solidFill>
                  <a:srgbClr val="000000"/>
                </a:solidFill>
                <a:latin typeface="ABeeZee"/>
                <a:ea typeface="ABeeZee"/>
                <a:cs typeface="ABeeZee"/>
                <a:sym typeface="ABeeZee"/>
              </a:rPr>
              <a:t>alinity, fertility, and soil pH. Also, measure dissolved oxygen,</a:t>
            </a:r>
          </a:p>
          <a:p>
            <a:pPr algn="just">
              <a:lnSpc>
                <a:spcPts val="2203"/>
              </a:lnSpc>
            </a:pPr>
            <a:r>
              <a:rPr lang="en-US" sz="1573">
                <a:solidFill>
                  <a:srgbClr val="000000"/>
                </a:solidFill>
                <a:latin typeface="ABeeZee"/>
                <a:ea typeface="ABeeZee"/>
                <a:cs typeface="ABeeZee"/>
                <a:sym typeface="ABeeZee"/>
              </a:rPr>
              <a:t>temperature, salinity, and pH of the water as follows</a:t>
            </a:r>
          </a:p>
          <a:p>
            <a:pPr algn="just">
              <a:lnSpc>
                <a:spcPts val="2203"/>
              </a:lnSpc>
            </a:pPr>
          </a:p>
        </p:txBody>
      </p:sp>
      <p:sp>
        <p:nvSpPr>
          <p:cNvPr name="TextBox 96" id="96"/>
          <p:cNvSpPr txBox="true"/>
          <p:nvPr/>
        </p:nvSpPr>
        <p:spPr>
          <a:xfrm rot="0">
            <a:off x="21386325" y="5825793"/>
            <a:ext cx="8581307" cy="1732172"/>
          </a:xfrm>
          <a:prstGeom prst="rect">
            <a:avLst/>
          </a:prstGeom>
        </p:spPr>
        <p:txBody>
          <a:bodyPr anchor="t" rtlCol="false" tIns="0" lIns="0" bIns="0" rIns="0">
            <a:spAutoFit/>
          </a:bodyPr>
          <a:lstStyle/>
          <a:p>
            <a:pPr algn="just">
              <a:lnSpc>
                <a:spcPts val="1963"/>
              </a:lnSpc>
            </a:pPr>
            <a:r>
              <a:rPr lang="en-US" sz="1402">
                <a:solidFill>
                  <a:srgbClr val="000000"/>
                </a:solidFill>
                <a:latin typeface="ABeeZee"/>
                <a:ea typeface="ABeeZee"/>
                <a:cs typeface="ABeeZee"/>
                <a:sym typeface="ABeeZee"/>
              </a:rPr>
              <a:t>Water quality measurements were taken twice in the southern mangrove forest area. The</a:t>
            </a:r>
          </a:p>
          <a:p>
            <a:pPr algn="just">
              <a:lnSpc>
                <a:spcPts val="1963"/>
              </a:lnSpc>
            </a:pPr>
            <a:r>
              <a:rPr lang="en-US" sz="1402">
                <a:solidFill>
                  <a:srgbClr val="000000"/>
                </a:solidFill>
                <a:latin typeface="ABeeZee"/>
                <a:ea typeface="ABeeZee"/>
                <a:cs typeface="ABeeZee"/>
                <a:sym typeface="ABeeZee"/>
              </a:rPr>
              <a:t>average salinity was 22.1 ppt, the average water temperature was 30.5°C, the average pH was</a:t>
            </a:r>
          </a:p>
          <a:p>
            <a:pPr algn="just">
              <a:lnSpc>
                <a:spcPts val="1963"/>
              </a:lnSpc>
            </a:pPr>
            <a:r>
              <a:rPr lang="en-US" sz="1402">
                <a:solidFill>
                  <a:srgbClr val="000000"/>
                </a:solidFill>
                <a:latin typeface="ABeeZee"/>
                <a:ea typeface="ABeeZee"/>
                <a:cs typeface="ABeeZee"/>
                <a:sym typeface="ABeeZee"/>
              </a:rPr>
              <a:t>6.5, and the average dissolved oxygen was 6 mg/L. No water was found in the rocky area during</a:t>
            </a:r>
          </a:p>
          <a:p>
            <a:pPr algn="just">
              <a:lnSpc>
                <a:spcPts val="1963"/>
              </a:lnSpc>
            </a:pPr>
            <a:r>
              <a:rPr lang="en-US" sz="1402">
                <a:solidFill>
                  <a:srgbClr val="000000"/>
                </a:solidFill>
                <a:latin typeface="ABeeZee"/>
                <a:ea typeface="ABeeZee"/>
                <a:cs typeface="ABeeZee"/>
                <a:sym typeface="ABeeZee"/>
              </a:rPr>
              <a:t>the study period. In the northern mangrove forest area, water quality measurements showed an</a:t>
            </a:r>
          </a:p>
          <a:p>
            <a:pPr algn="just">
              <a:lnSpc>
                <a:spcPts val="1963"/>
              </a:lnSpc>
            </a:pPr>
            <a:r>
              <a:rPr lang="en-US" sz="1402">
                <a:solidFill>
                  <a:srgbClr val="000000"/>
                </a:solidFill>
                <a:latin typeface="ABeeZee"/>
                <a:ea typeface="ABeeZee"/>
                <a:cs typeface="ABeeZee"/>
                <a:sym typeface="ABeeZee"/>
              </a:rPr>
              <a:t>average salinity of 17.7 ppt, an average water temperature of 31°C, an average pH of 6.5, and an</a:t>
            </a:r>
          </a:p>
          <a:p>
            <a:pPr algn="just">
              <a:lnSpc>
                <a:spcPts val="1963"/>
              </a:lnSpc>
            </a:pPr>
            <a:r>
              <a:rPr lang="en-US" sz="1402">
                <a:solidFill>
                  <a:srgbClr val="000000"/>
                </a:solidFill>
                <a:latin typeface="ABeeZee"/>
                <a:ea typeface="ABeeZee"/>
                <a:cs typeface="ABeeZee"/>
                <a:sym typeface="ABeeZee"/>
              </a:rPr>
              <a:t>average dissolved oxygen of 5 mg/L.</a:t>
            </a:r>
          </a:p>
          <a:p>
            <a:pPr algn="just">
              <a:lnSpc>
                <a:spcPts val="1963"/>
              </a:lnSpc>
            </a:pPr>
          </a:p>
        </p:txBody>
      </p:sp>
      <p:sp>
        <p:nvSpPr>
          <p:cNvPr name="TextBox 97" id="97"/>
          <p:cNvSpPr txBox="true"/>
          <p:nvPr/>
        </p:nvSpPr>
        <p:spPr>
          <a:xfrm rot="0">
            <a:off x="21405375" y="7590336"/>
            <a:ext cx="8581307" cy="2226369"/>
          </a:xfrm>
          <a:prstGeom prst="rect">
            <a:avLst/>
          </a:prstGeom>
        </p:spPr>
        <p:txBody>
          <a:bodyPr anchor="t" rtlCol="false" tIns="0" lIns="0" bIns="0" rIns="0">
            <a:spAutoFit/>
          </a:bodyPr>
          <a:lstStyle/>
          <a:p>
            <a:pPr algn="just">
              <a:lnSpc>
                <a:spcPts val="1963"/>
              </a:lnSpc>
            </a:pPr>
            <a:r>
              <a:rPr lang="en-US" sz="1402">
                <a:solidFill>
                  <a:srgbClr val="000000"/>
                </a:solidFill>
                <a:latin typeface="ABeeZee"/>
                <a:ea typeface="ABeeZee"/>
                <a:cs typeface="ABeeZee"/>
                <a:sym typeface="ABeeZee"/>
              </a:rPr>
              <a:t>From a study of environmental factors and soil properties in areas where fiddler crabs are</a:t>
            </a:r>
          </a:p>
          <a:p>
            <a:pPr algn="just">
              <a:lnSpc>
                <a:spcPts val="1963"/>
              </a:lnSpc>
            </a:pPr>
            <a:r>
              <a:rPr lang="en-US" sz="1402">
                <a:solidFill>
                  <a:srgbClr val="000000"/>
                </a:solidFill>
                <a:latin typeface="ABeeZee"/>
                <a:ea typeface="ABeeZee"/>
                <a:cs typeface="ABeeZee"/>
                <a:sym typeface="ABeeZee"/>
              </a:rPr>
              <a:t>found, a total of 2 experiments were conducted. The values obtained were then averaged. It</a:t>
            </a:r>
          </a:p>
          <a:p>
            <a:pPr algn="just">
              <a:lnSpc>
                <a:spcPts val="1963"/>
              </a:lnSpc>
            </a:pPr>
            <a:r>
              <a:rPr lang="en-US" sz="1402">
                <a:solidFill>
                  <a:srgbClr val="000000"/>
                </a:solidFill>
                <a:latin typeface="ABeeZee"/>
                <a:ea typeface="ABeeZee"/>
                <a:cs typeface="ABeeZee"/>
                <a:sym typeface="ABeeZee"/>
              </a:rPr>
              <a:t>was found that areas where fiddler crabs are found have soil salinity values ranging from 7260</a:t>
            </a:r>
          </a:p>
          <a:p>
            <a:pPr algn="just">
              <a:lnSpc>
                <a:spcPts val="1963"/>
              </a:lnSpc>
            </a:pPr>
            <a:r>
              <a:rPr lang="en-US" sz="1402">
                <a:solidFill>
                  <a:srgbClr val="000000"/>
                </a:solidFill>
                <a:latin typeface="ABeeZee"/>
                <a:ea typeface="ABeeZee"/>
                <a:cs typeface="ABeeZee"/>
                <a:sym typeface="ABeeZee"/>
              </a:rPr>
              <a:t>to 9470 ppm, and soil fertility with N values ranging from 459.5 to 632.5 ppm, P values ranging</a:t>
            </a:r>
          </a:p>
          <a:p>
            <a:pPr algn="just">
              <a:lnSpc>
                <a:spcPts val="1963"/>
              </a:lnSpc>
            </a:pPr>
            <a:r>
              <a:rPr lang="en-US" sz="1402">
                <a:solidFill>
                  <a:srgbClr val="000000"/>
                </a:solidFill>
                <a:latin typeface="ABeeZee"/>
                <a:ea typeface="ABeeZee"/>
                <a:cs typeface="ABeeZee"/>
                <a:sym typeface="ABeeZee"/>
              </a:rPr>
              <a:t>from 589.5 to 746.5 ppm, and K values ranging from 1351 to 1640.5 ppm, to be higher than</a:t>
            </a:r>
          </a:p>
          <a:p>
            <a:pPr algn="just">
              <a:lnSpc>
                <a:spcPts val="1963"/>
              </a:lnSpc>
            </a:pPr>
            <a:r>
              <a:rPr lang="en-US" sz="1402">
                <a:solidFill>
                  <a:srgbClr val="000000"/>
                </a:solidFill>
                <a:latin typeface="ABeeZee"/>
                <a:ea typeface="ABeeZee"/>
                <a:cs typeface="ABeeZee"/>
                <a:sym typeface="ABeeZee"/>
              </a:rPr>
              <a:t>areas where fiddler crabs are not found. The values for temperature, pH, and humidity showed</a:t>
            </a:r>
          </a:p>
          <a:p>
            <a:pPr algn="just">
              <a:lnSpc>
                <a:spcPts val="1963"/>
              </a:lnSpc>
            </a:pPr>
            <a:r>
              <a:rPr lang="en-US" sz="1402">
                <a:solidFill>
                  <a:srgbClr val="000000"/>
                </a:solidFill>
                <a:latin typeface="ABeeZee"/>
                <a:ea typeface="ABeeZee"/>
                <a:cs typeface="ABeeZee"/>
                <a:sym typeface="ABeeZee"/>
              </a:rPr>
              <a:t>only slight differences or no difference at all between areas where fiddler crabs were found and</a:t>
            </a:r>
          </a:p>
          <a:p>
            <a:pPr algn="just">
              <a:lnSpc>
                <a:spcPts val="1963"/>
              </a:lnSpc>
            </a:pPr>
            <a:r>
              <a:rPr lang="en-US" sz="1402">
                <a:solidFill>
                  <a:srgbClr val="000000"/>
                </a:solidFill>
                <a:latin typeface="ABeeZee"/>
                <a:ea typeface="ABeeZee"/>
                <a:cs typeface="ABeeZee"/>
                <a:sym typeface="ABeeZee"/>
              </a:rPr>
              <a:t>areas where they were not found.</a:t>
            </a:r>
          </a:p>
          <a:p>
            <a:pPr algn="just">
              <a:lnSpc>
                <a:spcPts val="1963"/>
              </a:lnSpc>
            </a:pPr>
          </a:p>
        </p:txBody>
      </p:sp>
      <p:sp>
        <p:nvSpPr>
          <p:cNvPr name="TextBox 98" id="98"/>
          <p:cNvSpPr txBox="true"/>
          <p:nvPr/>
        </p:nvSpPr>
        <p:spPr>
          <a:xfrm rot="0">
            <a:off x="21386325" y="9849077"/>
            <a:ext cx="8581307" cy="1979271"/>
          </a:xfrm>
          <a:prstGeom prst="rect">
            <a:avLst/>
          </a:prstGeom>
        </p:spPr>
        <p:txBody>
          <a:bodyPr anchor="t" rtlCol="false" tIns="0" lIns="0" bIns="0" rIns="0">
            <a:spAutoFit/>
          </a:bodyPr>
          <a:lstStyle/>
          <a:p>
            <a:pPr algn="just">
              <a:lnSpc>
                <a:spcPts val="1963"/>
              </a:lnSpc>
            </a:pPr>
            <a:r>
              <a:rPr lang="en-US" sz="1402">
                <a:solidFill>
                  <a:srgbClr val="000000"/>
                </a:solidFill>
                <a:latin typeface="ABeeZee"/>
                <a:ea typeface="ABeeZee"/>
                <a:cs typeface="ABeeZee"/>
                <a:sym typeface="ABeeZee"/>
              </a:rPr>
              <a:t>From the survey of the study area, fiddler crabs were found distributed in different habitats. In</a:t>
            </a:r>
          </a:p>
          <a:p>
            <a:pPr algn="just">
              <a:lnSpc>
                <a:spcPts val="1963"/>
              </a:lnSpc>
            </a:pPr>
            <a:r>
              <a:rPr lang="en-US" sz="1402">
                <a:solidFill>
                  <a:srgbClr val="000000"/>
                </a:solidFill>
                <a:latin typeface="ABeeZee"/>
                <a:ea typeface="ABeeZee"/>
                <a:cs typeface="ABeeZee"/>
                <a:sym typeface="ABeeZee"/>
              </a:rPr>
              <a:t>the mangrove forest on the southern side, several species of fiddler crabs were found, including</a:t>
            </a:r>
          </a:p>
          <a:p>
            <a:pPr algn="just">
              <a:lnSpc>
                <a:spcPts val="1963"/>
              </a:lnSpc>
            </a:pPr>
            <a:r>
              <a:rPr lang="en-US" sz="1402">
                <a:solidFill>
                  <a:srgbClr val="000000"/>
                </a:solidFill>
                <a:latin typeface="ABeeZee"/>
                <a:ea typeface="ABeeZee"/>
                <a:cs typeface="ABeeZee"/>
                <a:sym typeface="ABeeZee"/>
              </a:rPr>
              <a:t>Uca perplexa, Uca urvillei, Uca annulipes, and Minuca marguerita.</a:t>
            </a:r>
          </a:p>
          <a:p>
            <a:pPr algn="just">
              <a:lnSpc>
                <a:spcPts val="1963"/>
              </a:lnSpc>
            </a:pPr>
            <a:r>
              <a:rPr lang="en-US" sz="1402">
                <a:solidFill>
                  <a:srgbClr val="000000"/>
                </a:solidFill>
                <a:latin typeface="ABeeZee"/>
                <a:ea typeface="ABeeZee"/>
                <a:cs typeface="ABeeZee"/>
                <a:sym typeface="ABeeZee"/>
              </a:rPr>
              <a:t>While in the rocky areas, only Uca perplexa was found in the mangrove forest on the northern</a:t>
            </a:r>
          </a:p>
          <a:p>
            <a:pPr algn="just">
              <a:lnSpc>
                <a:spcPts val="1963"/>
              </a:lnSpc>
            </a:pPr>
            <a:r>
              <a:rPr lang="en-US" sz="1402">
                <a:solidFill>
                  <a:srgbClr val="000000"/>
                </a:solidFill>
                <a:latin typeface="ABeeZee"/>
                <a:ea typeface="ABeeZee"/>
                <a:cs typeface="ABeeZee"/>
                <a:sym typeface="ABeeZee"/>
              </a:rPr>
              <a:t>side, 3 species of fiddler crabs to be found Uca perplexa, Minuca vocator, and Minuca</a:t>
            </a:r>
          </a:p>
          <a:p>
            <a:pPr algn="just">
              <a:lnSpc>
                <a:spcPts val="1963"/>
              </a:lnSpc>
            </a:pPr>
            <a:r>
              <a:rPr lang="en-US" sz="1402">
                <a:solidFill>
                  <a:srgbClr val="000000"/>
                </a:solidFill>
                <a:latin typeface="ABeeZee"/>
                <a:ea typeface="ABeeZee"/>
                <a:cs typeface="ABeeZee"/>
                <a:sym typeface="ABeeZee"/>
              </a:rPr>
              <a:t>marguerita. In summary, a total of 5 species of fiddler crabs were found in the study area, with</a:t>
            </a:r>
          </a:p>
          <a:p>
            <a:pPr algn="just">
              <a:lnSpc>
                <a:spcPts val="1963"/>
              </a:lnSpc>
            </a:pPr>
            <a:r>
              <a:rPr lang="en-US" sz="1402">
                <a:solidFill>
                  <a:srgbClr val="000000"/>
                </a:solidFill>
                <a:latin typeface="ABeeZee"/>
                <a:ea typeface="ABeeZee"/>
                <a:cs typeface="ABeeZee"/>
                <a:sym typeface="ABeeZee"/>
              </a:rPr>
              <a:t>their distribution correlated with the characteristics of the habitats in each area.</a:t>
            </a:r>
          </a:p>
          <a:p>
            <a:pPr algn="just">
              <a:lnSpc>
                <a:spcPts val="1963"/>
              </a:lnSpc>
            </a:pPr>
          </a:p>
        </p:txBody>
      </p:sp>
      <p:grpSp>
        <p:nvGrpSpPr>
          <p:cNvPr name="Group 99" id="99"/>
          <p:cNvGrpSpPr/>
          <p:nvPr/>
        </p:nvGrpSpPr>
        <p:grpSpPr>
          <a:xfrm rot="0">
            <a:off x="21386325" y="12181570"/>
            <a:ext cx="8581307" cy="5608627"/>
            <a:chOff x="0" y="0"/>
            <a:chExt cx="1449658" cy="947477"/>
          </a:xfrm>
        </p:grpSpPr>
        <p:sp>
          <p:nvSpPr>
            <p:cNvPr name="Freeform 100" id="100">
              <a:extLst>
                <a:ext uri="{C183D7F6-B498-43B3-948B-1728B52AA6E4}">
                  <adec:decorative xmlns:adec="http://schemas.microsoft.com/office/drawing/2017/decorative" val="1"/>
                </a:ext>
              </a:extLst>
            </p:cNvPr>
            <p:cNvSpPr/>
            <p:nvPr/>
          </p:nvSpPr>
          <p:spPr>
            <a:xfrm flipH="false" flipV="false" rot="0">
              <a:off x="0" y="0"/>
              <a:ext cx="1449658" cy="947477"/>
            </a:xfrm>
            <a:custGeom>
              <a:avLst/>
              <a:gdLst/>
              <a:ahLst/>
              <a:cxnLst/>
              <a:rect r="r" b="b" t="t" l="l"/>
              <a:pathLst>
                <a:path h="947477" w="1449658">
                  <a:moveTo>
                    <a:pt x="35185" y="0"/>
                  </a:moveTo>
                  <a:lnTo>
                    <a:pt x="1414473" y="0"/>
                  </a:lnTo>
                  <a:cubicBezTo>
                    <a:pt x="1423805" y="0"/>
                    <a:pt x="1432754" y="3707"/>
                    <a:pt x="1439353" y="10306"/>
                  </a:cubicBezTo>
                  <a:cubicBezTo>
                    <a:pt x="1445951" y="16904"/>
                    <a:pt x="1449658" y="25853"/>
                    <a:pt x="1449658" y="35185"/>
                  </a:cubicBezTo>
                  <a:lnTo>
                    <a:pt x="1449658" y="912292"/>
                  </a:lnTo>
                  <a:cubicBezTo>
                    <a:pt x="1449658" y="921624"/>
                    <a:pt x="1445951" y="930573"/>
                    <a:pt x="1439353" y="937172"/>
                  </a:cubicBezTo>
                  <a:cubicBezTo>
                    <a:pt x="1432754" y="943770"/>
                    <a:pt x="1423805" y="947477"/>
                    <a:pt x="1414473" y="947477"/>
                  </a:cubicBezTo>
                  <a:lnTo>
                    <a:pt x="35185" y="947477"/>
                  </a:lnTo>
                  <a:cubicBezTo>
                    <a:pt x="25853" y="947477"/>
                    <a:pt x="16904" y="943770"/>
                    <a:pt x="10306" y="937172"/>
                  </a:cubicBezTo>
                  <a:cubicBezTo>
                    <a:pt x="3707" y="930573"/>
                    <a:pt x="0" y="921624"/>
                    <a:pt x="0" y="912292"/>
                  </a:cubicBezTo>
                  <a:lnTo>
                    <a:pt x="0" y="35185"/>
                  </a:lnTo>
                  <a:cubicBezTo>
                    <a:pt x="0" y="25853"/>
                    <a:pt x="3707" y="16904"/>
                    <a:pt x="10306" y="10306"/>
                  </a:cubicBezTo>
                  <a:cubicBezTo>
                    <a:pt x="16904" y="3707"/>
                    <a:pt x="25853" y="0"/>
                    <a:pt x="35185" y="0"/>
                  </a:cubicBezTo>
                  <a:close/>
                </a:path>
              </a:pathLst>
            </a:custGeom>
            <a:solidFill>
              <a:srgbClr val="83C27C"/>
            </a:solidFill>
          </p:spPr>
        </p:sp>
        <p:sp>
          <p:nvSpPr>
            <p:cNvPr name="TextBox 101" id="101"/>
            <p:cNvSpPr txBox="true"/>
            <p:nvPr/>
          </p:nvSpPr>
          <p:spPr>
            <a:xfrm>
              <a:off x="0" y="-57150"/>
              <a:ext cx="1449658" cy="1004627"/>
            </a:xfrm>
            <a:prstGeom prst="rect">
              <a:avLst/>
            </a:prstGeom>
          </p:spPr>
          <p:txBody>
            <a:bodyPr anchor="ctr" rtlCol="false" tIns="49500" lIns="49500" bIns="49500" rIns="49500"/>
            <a:lstStyle/>
            <a:p>
              <a:pPr algn="ctr">
                <a:lnSpc>
                  <a:spcPts val="4365"/>
                </a:lnSpc>
              </a:pPr>
            </a:p>
          </p:txBody>
        </p:sp>
      </p:grpSp>
      <p:grpSp>
        <p:nvGrpSpPr>
          <p:cNvPr name="Group 102" id="102"/>
          <p:cNvGrpSpPr/>
          <p:nvPr/>
        </p:nvGrpSpPr>
        <p:grpSpPr>
          <a:xfrm rot="0">
            <a:off x="21322482" y="12047422"/>
            <a:ext cx="3053384" cy="960111"/>
            <a:chOff x="0" y="0"/>
            <a:chExt cx="386861" cy="121645"/>
          </a:xfrm>
        </p:grpSpPr>
        <p:sp>
          <p:nvSpPr>
            <p:cNvPr name="Freeform 103" id="103"/>
            <p:cNvSpPr/>
            <p:nvPr/>
          </p:nvSpPr>
          <p:spPr>
            <a:xfrm flipH="false" flipV="false" rot="0">
              <a:off x="0" y="0"/>
              <a:ext cx="386861" cy="121645"/>
            </a:xfrm>
            <a:custGeom>
              <a:avLst/>
              <a:gdLst/>
              <a:ahLst/>
              <a:cxnLst/>
              <a:rect r="r" b="b" t="t" l="l"/>
              <a:pathLst>
                <a:path h="121645" w="386861">
                  <a:moveTo>
                    <a:pt x="60823" y="0"/>
                  </a:moveTo>
                  <a:lnTo>
                    <a:pt x="326038" y="0"/>
                  </a:lnTo>
                  <a:cubicBezTo>
                    <a:pt x="342170" y="0"/>
                    <a:pt x="357640" y="6408"/>
                    <a:pt x="369046" y="17815"/>
                  </a:cubicBezTo>
                  <a:cubicBezTo>
                    <a:pt x="380453" y="29221"/>
                    <a:pt x="386861" y="44691"/>
                    <a:pt x="386861" y="60823"/>
                  </a:cubicBezTo>
                  <a:lnTo>
                    <a:pt x="386861" y="60823"/>
                  </a:lnTo>
                  <a:cubicBezTo>
                    <a:pt x="386861" y="76954"/>
                    <a:pt x="380453" y="92424"/>
                    <a:pt x="369046" y="103831"/>
                  </a:cubicBezTo>
                  <a:cubicBezTo>
                    <a:pt x="357640" y="115237"/>
                    <a:pt x="342170" y="121645"/>
                    <a:pt x="326038" y="121645"/>
                  </a:cubicBezTo>
                  <a:lnTo>
                    <a:pt x="60823" y="121645"/>
                  </a:lnTo>
                  <a:cubicBezTo>
                    <a:pt x="44691" y="121645"/>
                    <a:pt x="29221" y="115237"/>
                    <a:pt x="17815" y="103831"/>
                  </a:cubicBezTo>
                  <a:cubicBezTo>
                    <a:pt x="6408" y="92424"/>
                    <a:pt x="0" y="76954"/>
                    <a:pt x="0" y="60823"/>
                  </a:cubicBezTo>
                  <a:lnTo>
                    <a:pt x="0" y="60823"/>
                  </a:lnTo>
                  <a:cubicBezTo>
                    <a:pt x="0" y="44691"/>
                    <a:pt x="6408" y="29221"/>
                    <a:pt x="17815" y="17815"/>
                  </a:cubicBezTo>
                  <a:cubicBezTo>
                    <a:pt x="29221" y="6408"/>
                    <a:pt x="44691" y="0"/>
                    <a:pt x="60823" y="0"/>
                  </a:cubicBezTo>
                  <a:close/>
                </a:path>
              </a:pathLst>
            </a:custGeom>
            <a:solidFill>
              <a:srgbClr val="4B7451"/>
            </a:solidFill>
          </p:spPr>
        </p:sp>
        <p:sp>
          <p:nvSpPr>
            <p:cNvPr name="TextBox 104" id="104"/>
            <p:cNvSpPr txBox="true"/>
            <p:nvPr/>
          </p:nvSpPr>
          <p:spPr>
            <a:xfrm>
              <a:off x="0" y="-57150"/>
              <a:ext cx="386861" cy="178795"/>
            </a:xfrm>
            <a:prstGeom prst="rect">
              <a:avLst/>
            </a:prstGeom>
          </p:spPr>
          <p:txBody>
            <a:bodyPr anchor="ctr" rtlCol="false" tIns="50800" lIns="50800" bIns="50800" rIns="50800"/>
            <a:lstStyle/>
            <a:p>
              <a:pPr algn="ctr">
                <a:lnSpc>
                  <a:spcPts val="4365"/>
                </a:lnSpc>
              </a:pPr>
            </a:p>
          </p:txBody>
        </p:sp>
      </p:grpSp>
      <p:sp>
        <p:nvSpPr>
          <p:cNvPr name="TextBox 105" id="105"/>
          <p:cNvSpPr txBox="true"/>
          <p:nvPr/>
        </p:nvSpPr>
        <p:spPr>
          <a:xfrm rot="0">
            <a:off x="21077684" y="12236131"/>
            <a:ext cx="3353945" cy="525544"/>
          </a:xfrm>
          <a:prstGeom prst="rect">
            <a:avLst/>
          </a:prstGeom>
        </p:spPr>
        <p:txBody>
          <a:bodyPr anchor="t" rtlCol="false" tIns="0" lIns="0" bIns="0" rIns="0">
            <a:spAutoFit/>
          </a:bodyPr>
          <a:lstStyle/>
          <a:p>
            <a:pPr algn="ctr">
              <a:lnSpc>
                <a:spcPts val="4365"/>
              </a:lnSpc>
            </a:pPr>
            <a:r>
              <a:rPr lang="en-US" sz="3118">
                <a:solidFill>
                  <a:srgbClr val="FFFFFF"/>
                </a:solidFill>
                <a:latin typeface="League Spartan"/>
                <a:ea typeface="League Spartan"/>
                <a:cs typeface="League Spartan"/>
                <a:sym typeface="League Spartan"/>
              </a:rPr>
              <a:t>Conclusion</a:t>
            </a:r>
          </a:p>
        </p:txBody>
      </p:sp>
      <p:sp>
        <p:nvSpPr>
          <p:cNvPr name="TextBox 106" id="106"/>
          <p:cNvSpPr txBox="true"/>
          <p:nvPr/>
        </p:nvSpPr>
        <p:spPr>
          <a:xfrm rot="0">
            <a:off x="21603955" y="13069349"/>
            <a:ext cx="9679908" cy="4289513"/>
          </a:xfrm>
          <a:prstGeom prst="rect">
            <a:avLst/>
          </a:prstGeom>
        </p:spPr>
        <p:txBody>
          <a:bodyPr anchor="t" rtlCol="false" tIns="0" lIns="0" bIns="0" rIns="0">
            <a:spAutoFit/>
          </a:bodyPr>
          <a:lstStyle/>
          <a:p>
            <a:pPr algn="just">
              <a:lnSpc>
                <a:spcPts val="1920"/>
              </a:lnSpc>
            </a:pPr>
            <a:r>
              <a:rPr lang="en-US" sz="1371">
                <a:solidFill>
                  <a:srgbClr val="000000"/>
                </a:solidFill>
                <a:latin typeface="ABeeZee"/>
                <a:ea typeface="ABeeZee"/>
                <a:cs typeface="ABeeZee"/>
                <a:sym typeface="ABeeZee"/>
              </a:rPr>
              <a:t>This study investigated the diversity of fiddler crabs in the Hin Hua Chang mangrove forest, Tha</a:t>
            </a:r>
          </a:p>
          <a:p>
            <a:pPr algn="just">
              <a:lnSpc>
                <a:spcPts val="1920"/>
              </a:lnSpc>
            </a:pPr>
            <a:r>
              <a:rPr lang="en-US" sz="1371">
                <a:solidFill>
                  <a:srgbClr val="000000"/>
                </a:solidFill>
                <a:latin typeface="ABeeZee"/>
                <a:ea typeface="ABeeZee"/>
                <a:cs typeface="ABeeZee"/>
                <a:sym typeface="ABeeZee"/>
              </a:rPr>
              <a:t>Kham Subdistrict, Palian District, Trang Province. Water quality data was collected from 3 points</a:t>
            </a:r>
          </a:p>
          <a:p>
            <a:pPr algn="just">
              <a:lnSpc>
                <a:spcPts val="1920"/>
              </a:lnSpc>
            </a:pPr>
            <a:r>
              <a:rPr lang="en-US" sz="1371">
                <a:solidFill>
                  <a:srgbClr val="000000"/>
                </a:solidFill>
                <a:latin typeface="ABeeZee"/>
                <a:ea typeface="ABeeZee"/>
                <a:cs typeface="ABeeZee"/>
                <a:sym typeface="ABeeZee"/>
              </a:rPr>
              <a:t>and soil characteristics from 6 points. </a:t>
            </a:r>
            <a:r>
              <a:rPr lang="en-US" sz="1371">
                <a:solidFill>
                  <a:srgbClr val="000000"/>
                </a:solidFill>
                <a:latin typeface="ABeeZee"/>
                <a:ea typeface="ABeeZee"/>
                <a:cs typeface="ABeeZee"/>
                <a:sym typeface="ABeeZee"/>
              </a:rPr>
              <a:t>Five species of fiddler crabs were found: Uca perplexa,</a:t>
            </a:r>
          </a:p>
          <a:p>
            <a:pPr algn="just">
              <a:lnSpc>
                <a:spcPts val="1920"/>
              </a:lnSpc>
            </a:pPr>
            <a:r>
              <a:rPr lang="en-US" sz="1371">
                <a:solidFill>
                  <a:srgbClr val="000000"/>
                </a:solidFill>
                <a:latin typeface="ABeeZee"/>
                <a:ea typeface="ABeeZee"/>
                <a:cs typeface="ABeeZee"/>
                <a:sym typeface="ABeeZee"/>
              </a:rPr>
              <a:t>Uca urvillei, Uca annulipes, Minuca vocator, and Minuca marguerita. Uca perplexa was found</a:t>
            </a:r>
          </a:p>
          <a:p>
            <a:pPr algn="just">
              <a:lnSpc>
                <a:spcPts val="1920"/>
              </a:lnSpc>
            </a:pPr>
            <a:r>
              <a:rPr lang="en-US" sz="1371">
                <a:solidFill>
                  <a:srgbClr val="000000"/>
                </a:solidFill>
                <a:latin typeface="ABeeZee"/>
                <a:ea typeface="ABeeZee"/>
                <a:cs typeface="ABeeZee"/>
                <a:sym typeface="ABeeZee"/>
              </a:rPr>
              <a:t>throughout the area, demonstrating its adaptability to diverse environments, while the other</a:t>
            </a:r>
          </a:p>
          <a:p>
            <a:pPr algn="just">
              <a:lnSpc>
                <a:spcPts val="1920"/>
              </a:lnSpc>
            </a:pPr>
            <a:r>
              <a:rPr lang="en-US" sz="1371">
                <a:solidFill>
                  <a:srgbClr val="000000"/>
                </a:solidFill>
                <a:latin typeface="ABeeZee"/>
                <a:ea typeface="ABeeZee"/>
                <a:cs typeface="ABeeZee"/>
                <a:sym typeface="ABeeZee"/>
              </a:rPr>
              <a:t>species were found only in areas with suitable environmental conditions. Water quality</a:t>
            </a:r>
          </a:p>
          <a:p>
            <a:pPr algn="just">
              <a:lnSpc>
                <a:spcPts val="1920"/>
              </a:lnSpc>
            </a:pPr>
            <a:r>
              <a:rPr lang="en-US" sz="1371">
                <a:solidFill>
                  <a:srgbClr val="000000"/>
                </a:solidFill>
                <a:latin typeface="ABeeZee"/>
                <a:ea typeface="ABeeZee"/>
                <a:cs typeface="ABeeZee"/>
                <a:sym typeface="ABeeZee"/>
              </a:rPr>
              <a:t>measurements showed salinity ranging from 17.7–25.0 ppt, water temperature from 29–32°C, pH</a:t>
            </a:r>
          </a:p>
          <a:p>
            <a:pPr algn="just">
              <a:lnSpc>
                <a:spcPts val="1920"/>
              </a:lnSpc>
            </a:pPr>
            <a:r>
              <a:rPr lang="en-US" sz="1371">
                <a:solidFill>
                  <a:srgbClr val="000000"/>
                </a:solidFill>
                <a:latin typeface="ABeeZee"/>
                <a:ea typeface="ABeeZee"/>
                <a:cs typeface="ABeeZee"/>
                <a:sym typeface="ABeeZee"/>
              </a:rPr>
              <a:t>approximately 6–6.5, and dissolved oxygen ranging from 4.5–6 mg/L, all within suitable ranges</a:t>
            </a:r>
          </a:p>
          <a:p>
            <a:pPr algn="just">
              <a:lnSpc>
                <a:spcPts val="1920"/>
              </a:lnSpc>
            </a:pPr>
            <a:r>
              <a:rPr lang="en-US" sz="1371">
                <a:solidFill>
                  <a:srgbClr val="000000"/>
                </a:solidFill>
                <a:latin typeface="ABeeZee"/>
                <a:ea typeface="ABeeZee"/>
                <a:cs typeface="ABeeZee"/>
                <a:sym typeface="ABeeZee"/>
              </a:rPr>
              <a:t>for the survival of benthic marine animals. This indicates that the study area can support several</a:t>
            </a:r>
          </a:p>
          <a:p>
            <a:pPr algn="just">
              <a:lnSpc>
                <a:spcPts val="1920"/>
              </a:lnSpc>
            </a:pPr>
            <a:r>
              <a:rPr lang="en-US" sz="1371">
                <a:solidFill>
                  <a:srgbClr val="000000"/>
                </a:solidFill>
                <a:latin typeface="ABeeZee"/>
                <a:ea typeface="ABeeZee"/>
                <a:cs typeface="ABeeZee"/>
                <a:sym typeface="ABeeZee"/>
              </a:rPr>
              <a:t>species of fiddler crabs. Environmental factors and soil properties in the fiddler crab-infested</a:t>
            </a:r>
          </a:p>
          <a:p>
            <a:pPr algn="just">
              <a:lnSpc>
                <a:spcPts val="1920"/>
              </a:lnSpc>
            </a:pPr>
            <a:r>
              <a:rPr lang="en-US" sz="1371">
                <a:solidFill>
                  <a:srgbClr val="000000"/>
                </a:solidFill>
                <a:latin typeface="ABeeZee"/>
                <a:ea typeface="ABeeZee"/>
                <a:cs typeface="ABeeZee"/>
                <a:sym typeface="ABeeZee"/>
              </a:rPr>
              <a:t>areas revealed that the soil structure was predominantly sandy loam and sandy loam. Two</a:t>
            </a:r>
          </a:p>
          <a:p>
            <a:pPr algn="just">
              <a:lnSpc>
                <a:spcPts val="1920"/>
              </a:lnSpc>
            </a:pPr>
            <a:r>
              <a:rPr lang="en-US" sz="1371">
                <a:solidFill>
                  <a:srgbClr val="000000"/>
                </a:solidFill>
                <a:latin typeface="ABeeZee"/>
                <a:ea typeface="ABeeZee"/>
                <a:cs typeface="ABeeZee"/>
                <a:sym typeface="ABeeZee"/>
              </a:rPr>
              <a:t>experiments were conducted and the values obtained were averaged. It was found the areas</a:t>
            </a:r>
          </a:p>
          <a:p>
            <a:pPr algn="just">
              <a:lnSpc>
                <a:spcPts val="1920"/>
              </a:lnSpc>
            </a:pPr>
            <a:r>
              <a:rPr lang="en-US" sz="1371">
                <a:solidFill>
                  <a:srgbClr val="000000"/>
                </a:solidFill>
                <a:latin typeface="ABeeZee"/>
                <a:ea typeface="ABeeZee"/>
                <a:cs typeface="ABeeZee"/>
                <a:sym typeface="ABeeZee"/>
              </a:rPr>
              <a:t>where fiddler crabs were found differed significantly in two factors: soil salinity, ranging from</a:t>
            </a:r>
          </a:p>
          <a:p>
            <a:pPr algn="just">
              <a:lnSpc>
                <a:spcPts val="1920"/>
              </a:lnSpc>
            </a:pPr>
            <a:r>
              <a:rPr lang="en-US" sz="1371">
                <a:solidFill>
                  <a:srgbClr val="000000"/>
                </a:solidFill>
                <a:latin typeface="ABeeZee"/>
                <a:ea typeface="ABeeZee"/>
                <a:cs typeface="ABeeZee"/>
                <a:sym typeface="ABeeZee"/>
              </a:rPr>
              <a:t>7260 to 9470 ppm, and soil fertility, with N values ranging from 459.5 to 632.5 ppm, P values</a:t>
            </a:r>
          </a:p>
          <a:p>
            <a:pPr algn="just">
              <a:lnSpc>
                <a:spcPts val="1920"/>
              </a:lnSpc>
            </a:pPr>
            <a:r>
              <a:rPr lang="en-US" sz="1371">
                <a:solidFill>
                  <a:srgbClr val="000000"/>
                </a:solidFill>
                <a:latin typeface="ABeeZee"/>
                <a:ea typeface="ABeeZee"/>
                <a:cs typeface="ABeeZee"/>
                <a:sym typeface="ABeeZee"/>
              </a:rPr>
              <a:t>ranging from 589.5 to 746.5 ppm and K values ranging from 1351 to 1640.5 ppm. Temperature,</a:t>
            </a:r>
          </a:p>
          <a:p>
            <a:pPr algn="just">
              <a:lnSpc>
                <a:spcPts val="1920"/>
              </a:lnSpc>
            </a:pPr>
            <a:r>
              <a:rPr lang="en-US" sz="1371">
                <a:solidFill>
                  <a:srgbClr val="000000"/>
                </a:solidFill>
                <a:latin typeface="ABeeZee"/>
                <a:ea typeface="ABeeZee"/>
                <a:cs typeface="ABeeZee"/>
                <a:sym typeface="ABeeZee"/>
              </a:rPr>
              <a:t>pH, and humidity showed only minor or no differences, and therefore did not significantly affect </a:t>
            </a:r>
          </a:p>
          <a:p>
            <a:pPr algn="just">
              <a:lnSpc>
                <a:spcPts val="1920"/>
              </a:lnSpc>
            </a:pPr>
            <a:r>
              <a:rPr lang="en-US" sz="1371">
                <a:solidFill>
                  <a:srgbClr val="000000"/>
                </a:solidFill>
                <a:latin typeface="ABeeZee"/>
                <a:ea typeface="ABeeZee"/>
                <a:cs typeface="ABeeZee"/>
                <a:sym typeface="ABeeZee"/>
              </a:rPr>
              <a:t>the presence of fiddler crabs.In conclusion, five species of fiddler crabs were found in the studied </a:t>
            </a:r>
          </a:p>
          <a:p>
            <a:pPr algn="just">
              <a:lnSpc>
                <a:spcPts val="1920"/>
              </a:lnSpc>
            </a:pPr>
            <a:r>
              <a:rPr lang="en-US" sz="1371">
                <a:solidFill>
                  <a:srgbClr val="000000"/>
                </a:solidFill>
                <a:latin typeface="ABeeZee"/>
                <a:ea typeface="ABeeZee"/>
                <a:cs typeface="ABeeZee"/>
                <a:sym typeface="ABeeZee"/>
              </a:rPr>
              <a:t>area and the factors affecting their habitat primarily depend on soil salinity and fertility.</a:t>
            </a:r>
          </a:p>
        </p:txBody>
      </p:sp>
      <p:sp>
        <p:nvSpPr>
          <p:cNvPr name="TextBox 107" id="107"/>
          <p:cNvSpPr txBox="true"/>
          <p:nvPr/>
        </p:nvSpPr>
        <p:spPr>
          <a:xfrm rot="0">
            <a:off x="21807837" y="18617845"/>
            <a:ext cx="9272145" cy="2276146"/>
          </a:xfrm>
          <a:prstGeom prst="rect">
            <a:avLst/>
          </a:prstGeom>
        </p:spPr>
        <p:txBody>
          <a:bodyPr anchor="t" rtlCol="false" tIns="0" lIns="0" bIns="0" rIns="0">
            <a:spAutoFit/>
          </a:bodyPr>
          <a:lstStyle/>
          <a:p>
            <a:pPr algn="just">
              <a:lnSpc>
                <a:spcPts val="1839"/>
              </a:lnSpc>
            </a:pPr>
            <a:r>
              <a:rPr lang="en-US" sz="1313">
                <a:solidFill>
                  <a:srgbClr val="000000"/>
                </a:solidFill>
                <a:latin typeface="ABeeZee"/>
                <a:ea typeface="ABeeZee"/>
                <a:cs typeface="ABeeZee"/>
                <a:sym typeface="ABeeZee"/>
              </a:rPr>
              <a:t>Kittima Pahurat, Nittaya Lauhachinda, Chokchai Senawong, and Thi</a:t>
            </a:r>
            <a:r>
              <a:rPr lang="en-US" sz="1313">
                <a:solidFill>
                  <a:srgbClr val="000000"/>
                </a:solidFill>
                <a:latin typeface="ABeeZee"/>
                <a:ea typeface="ABeeZee"/>
                <a:cs typeface="ABeeZee"/>
                <a:sym typeface="ABeeZee"/>
              </a:rPr>
              <a:t>amjai Tulayathorn (1983).</a:t>
            </a:r>
          </a:p>
          <a:p>
            <a:pPr algn="just">
              <a:lnSpc>
                <a:spcPts val="1839"/>
              </a:lnSpc>
            </a:pPr>
            <a:r>
              <a:rPr lang="en-US" sz="1313">
                <a:solidFill>
                  <a:srgbClr val="000000"/>
                </a:solidFill>
                <a:latin typeface="ABeeZee"/>
                <a:ea typeface="ABeeZee"/>
                <a:cs typeface="ABeeZee"/>
                <a:sym typeface="ABeeZee"/>
              </a:rPr>
              <a:t>A study of some behavioral and biological aspects of two</a:t>
            </a:r>
            <a:r>
              <a:rPr lang="en-US" sz="1313">
                <a:solidFill>
                  <a:srgbClr val="000000"/>
                </a:solidFill>
                <a:latin typeface="ABeeZee"/>
                <a:ea typeface="ABeeZee"/>
                <a:cs typeface="ABeeZee"/>
                <a:sym typeface="ABeeZee"/>
              </a:rPr>
              <a:t> species of fiddler crabs.</a:t>
            </a:r>
          </a:p>
          <a:p>
            <a:pPr algn="just">
              <a:lnSpc>
                <a:spcPts val="1839"/>
              </a:lnSpc>
            </a:pPr>
            <a:r>
              <a:rPr lang="en-US" sz="1313">
                <a:solidFill>
                  <a:srgbClr val="000000"/>
                </a:solidFill>
                <a:latin typeface="ABeeZee"/>
                <a:ea typeface="ABeeZee"/>
                <a:cs typeface="ABeeZee"/>
                <a:sym typeface="ABeeZee"/>
              </a:rPr>
              <a:t>From https://kukr.lib.ku.ac.th/kukr_es/index.php?/BKN/search_detail/result/3253</a:t>
            </a:r>
          </a:p>
          <a:p>
            <a:pPr algn="just">
              <a:lnSpc>
                <a:spcPts val="1839"/>
              </a:lnSpc>
            </a:pPr>
            <a:r>
              <a:rPr lang="en-US" sz="1313">
                <a:solidFill>
                  <a:srgbClr val="000000"/>
                </a:solidFill>
                <a:latin typeface="ABeeZee"/>
                <a:ea typeface="ABeeZee"/>
                <a:cs typeface="ABeeZee"/>
                <a:sym typeface="ABeeZee"/>
              </a:rPr>
              <a:t>Jamlong To-on (1999). Large benthic marine animals and the distribution of fiddler crabs.</a:t>
            </a:r>
          </a:p>
          <a:p>
            <a:pPr algn="just">
              <a:lnSpc>
                <a:spcPts val="1839"/>
              </a:lnSpc>
            </a:pPr>
            <a:r>
              <a:rPr lang="en-US" sz="1313">
                <a:solidFill>
                  <a:srgbClr val="000000"/>
                </a:solidFill>
                <a:latin typeface="ABeeZee"/>
                <a:ea typeface="ABeeZee"/>
                <a:cs typeface="ABeeZee"/>
                <a:sym typeface="ABeeZee"/>
              </a:rPr>
              <a:t>From https://shorturl.asia/17PSB</a:t>
            </a:r>
          </a:p>
          <a:p>
            <a:pPr algn="just">
              <a:lnSpc>
                <a:spcPts val="1839"/>
              </a:lnSpc>
            </a:pPr>
            <a:r>
              <a:rPr lang="en-US" sz="1313">
                <a:solidFill>
                  <a:srgbClr val="000000"/>
                </a:solidFill>
                <a:latin typeface="ABeeZee"/>
                <a:ea typeface="ABeeZee"/>
                <a:cs typeface="ABeeZee"/>
                <a:sym typeface="ABeeZee"/>
              </a:rPr>
              <a:t>Phusdee Sukpibul, Samakkee Bunyawatt and Naruchit Dampin (2015). Soil properties affecting</a:t>
            </a:r>
          </a:p>
          <a:p>
            <a:pPr algn="just">
              <a:lnSpc>
                <a:spcPts val="1839"/>
              </a:lnSpc>
            </a:pPr>
            <a:r>
              <a:rPr lang="en-US" sz="1313">
                <a:solidFill>
                  <a:srgbClr val="000000"/>
                </a:solidFill>
                <a:latin typeface="ABeeZee"/>
                <a:ea typeface="ABeeZee"/>
                <a:cs typeface="ABeeZee"/>
                <a:sym typeface="ABeeZee"/>
              </a:rPr>
              <a:t>the increase of mangrove forest area.</a:t>
            </a:r>
          </a:p>
          <a:p>
            <a:pPr algn="just">
              <a:lnSpc>
                <a:spcPts val="1839"/>
              </a:lnSpc>
            </a:pPr>
            <a:r>
              <a:rPr lang="en-US" sz="1313">
                <a:solidFill>
                  <a:srgbClr val="000000"/>
                </a:solidFill>
                <a:latin typeface="ABeeZee"/>
                <a:ea typeface="ABeeZee"/>
                <a:cs typeface="ABeeZee"/>
                <a:sym typeface="ABeeZee"/>
              </a:rPr>
              <a:t>From https://www.thaiscience.info/Journals/Article/NUST/10973207.pdf</a:t>
            </a:r>
          </a:p>
          <a:p>
            <a:pPr algn="just">
              <a:lnSpc>
                <a:spcPts val="1839"/>
              </a:lnSpc>
            </a:pPr>
            <a:r>
              <a:rPr lang="en-US" sz="1313">
                <a:solidFill>
                  <a:srgbClr val="000000"/>
                </a:solidFill>
                <a:latin typeface="ABeeZee"/>
                <a:ea typeface="ABeeZee"/>
                <a:cs typeface="ABeeZee"/>
                <a:sym typeface="ABeeZee"/>
              </a:rPr>
              <a:t>The Institute for the Promotion of Teaching Science and Technology (IPST), GLOBE Project</a:t>
            </a:r>
          </a:p>
          <a:p>
            <a:pPr algn="just">
              <a:lnSpc>
                <a:spcPts val="1839"/>
              </a:lnSpc>
            </a:pPr>
            <a:r>
              <a:rPr lang="en-US" sz="1313">
                <a:solidFill>
                  <a:srgbClr val="000000"/>
                </a:solidFill>
                <a:latin typeface="ABeeZee"/>
                <a:ea typeface="ABeeZee"/>
                <a:cs typeface="ABeeZee"/>
                <a:sym typeface="ABeeZee"/>
              </a:rPr>
              <a:t>(Temporary Office), from https://globefamily.ipst.ac.th/globe-protocols/biosphere</a:t>
            </a:r>
          </a:p>
        </p:txBody>
      </p:sp>
      <p:grpSp>
        <p:nvGrpSpPr>
          <p:cNvPr name="Group 108" id="108"/>
          <p:cNvGrpSpPr/>
          <p:nvPr/>
        </p:nvGrpSpPr>
        <p:grpSpPr>
          <a:xfrm rot="0">
            <a:off x="16244020" y="8501440"/>
            <a:ext cx="4637388" cy="4139673"/>
            <a:chOff x="0" y="0"/>
            <a:chExt cx="6183184" cy="5519564"/>
          </a:xfrm>
        </p:grpSpPr>
        <p:grpSp>
          <p:nvGrpSpPr>
            <p:cNvPr name="Group 109" id="109"/>
            <p:cNvGrpSpPr/>
            <p:nvPr/>
          </p:nvGrpSpPr>
          <p:grpSpPr>
            <a:xfrm rot="0">
              <a:off x="0" y="169325"/>
              <a:ext cx="6183184" cy="5350239"/>
              <a:chOff x="0" y="0"/>
              <a:chExt cx="1250771" cy="1082278"/>
            </a:xfrm>
          </p:grpSpPr>
          <p:sp>
            <p:nvSpPr>
              <p:cNvPr name="Freeform 110" id="110">
                <a:extLst>
                  <a:ext uri="{C183D7F6-B498-43B3-948B-1728B52AA6E4}">
                    <adec:decorative xmlns:adec="http://schemas.microsoft.com/office/drawing/2017/decorative" val="1"/>
                  </a:ext>
                </a:extLst>
              </p:cNvPr>
              <p:cNvSpPr/>
              <p:nvPr/>
            </p:nvSpPr>
            <p:spPr>
              <a:xfrm flipH="false" flipV="false" rot="0">
                <a:off x="0" y="0"/>
                <a:ext cx="1250771" cy="1082278"/>
              </a:xfrm>
              <a:custGeom>
                <a:avLst/>
                <a:gdLst/>
                <a:ahLst/>
                <a:cxnLst/>
                <a:rect r="r" b="b" t="t" l="l"/>
                <a:pathLst>
                  <a:path h="1082278" w="1250771">
                    <a:moveTo>
                      <a:pt x="65109" y="0"/>
                    </a:moveTo>
                    <a:lnTo>
                      <a:pt x="1185662" y="0"/>
                    </a:lnTo>
                    <a:cubicBezTo>
                      <a:pt x="1221621" y="0"/>
                      <a:pt x="1250771" y="29150"/>
                      <a:pt x="1250771" y="65109"/>
                    </a:cubicBezTo>
                    <a:lnTo>
                      <a:pt x="1250771" y="1017169"/>
                    </a:lnTo>
                    <a:cubicBezTo>
                      <a:pt x="1250771" y="1053128"/>
                      <a:pt x="1221621" y="1082278"/>
                      <a:pt x="1185662" y="1082278"/>
                    </a:cubicBezTo>
                    <a:lnTo>
                      <a:pt x="65109" y="1082278"/>
                    </a:lnTo>
                    <a:cubicBezTo>
                      <a:pt x="29150" y="1082278"/>
                      <a:pt x="0" y="1053128"/>
                      <a:pt x="0" y="1017169"/>
                    </a:cubicBezTo>
                    <a:lnTo>
                      <a:pt x="0" y="65109"/>
                    </a:lnTo>
                    <a:cubicBezTo>
                      <a:pt x="0" y="29150"/>
                      <a:pt x="29150" y="0"/>
                      <a:pt x="65109" y="0"/>
                    </a:cubicBezTo>
                    <a:close/>
                  </a:path>
                </a:pathLst>
              </a:custGeom>
              <a:solidFill>
                <a:srgbClr val="83C27C"/>
              </a:solidFill>
            </p:spPr>
          </p:sp>
          <p:sp>
            <p:nvSpPr>
              <p:cNvPr name="TextBox 111" id="111"/>
              <p:cNvSpPr txBox="true"/>
              <p:nvPr/>
            </p:nvSpPr>
            <p:spPr>
              <a:xfrm>
                <a:off x="0" y="-57150"/>
                <a:ext cx="1250771" cy="1139428"/>
              </a:xfrm>
              <a:prstGeom prst="rect">
                <a:avLst/>
              </a:prstGeom>
            </p:spPr>
            <p:txBody>
              <a:bodyPr anchor="ctr" rtlCol="false" tIns="49500" lIns="49500" bIns="49500" rIns="49500"/>
              <a:lstStyle/>
              <a:p>
                <a:pPr algn="ctr">
                  <a:lnSpc>
                    <a:spcPts val="4365"/>
                  </a:lnSpc>
                </a:pPr>
              </a:p>
            </p:txBody>
          </p:sp>
        </p:grpSp>
        <p:grpSp>
          <p:nvGrpSpPr>
            <p:cNvPr name="Group 112" id="112"/>
            <p:cNvGrpSpPr/>
            <p:nvPr/>
          </p:nvGrpSpPr>
          <p:grpSpPr>
            <a:xfrm rot="0">
              <a:off x="179684" y="0"/>
              <a:ext cx="4853519" cy="1104284"/>
              <a:chOff x="0" y="0"/>
              <a:chExt cx="461202" cy="104934"/>
            </a:xfrm>
          </p:grpSpPr>
          <p:sp>
            <p:nvSpPr>
              <p:cNvPr name="Freeform 113" id="113"/>
              <p:cNvSpPr/>
              <p:nvPr/>
            </p:nvSpPr>
            <p:spPr>
              <a:xfrm flipH="false" flipV="false" rot="0">
                <a:off x="0" y="0"/>
                <a:ext cx="461202" cy="104934"/>
              </a:xfrm>
              <a:custGeom>
                <a:avLst/>
                <a:gdLst/>
                <a:ahLst/>
                <a:cxnLst/>
                <a:rect r="r" b="b" t="t" l="l"/>
                <a:pathLst>
                  <a:path h="104934" w="461202">
                    <a:moveTo>
                      <a:pt x="52467" y="0"/>
                    </a:moveTo>
                    <a:lnTo>
                      <a:pt x="408735" y="0"/>
                    </a:lnTo>
                    <a:cubicBezTo>
                      <a:pt x="422650" y="0"/>
                      <a:pt x="435996" y="5528"/>
                      <a:pt x="445835" y="15367"/>
                    </a:cubicBezTo>
                    <a:cubicBezTo>
                      <a:pt x="455675" y="25207"/>
                      <a:pt x="461202" y="38552"/>
                      <a:pt x="461202" y="52467"/>
                    </a:cubicBezTo>
                    <a:lnTo>
                      <a:pt x="461202" y="52467"/>
                    </a:lnTo>
                    <a:cubicBezTo>
                      <a:pt x="461202" y="81444"/>
                      <a:pt x="437712" y="104934"/>
                      <a:pt x="408735" y="104934"/>
                    </a:cubicBezTo>
                    <a:lnTo>
                      <a:pt x="52467" y="104934"/>
                    </a:lnTo>
                    <a:cubicBezTo>
                      <a:pt x="38552" y="104934"/>
                      <a:pt x="25207" y="99406"/>
                      <a:pt x="15367" y="89567"/>
                    </a:cubicBezTo>
                    <a:cubicBezTo>
                      <a:pt x="5528" y="79727"/>
                      <a:pt x="0" y="66382"/>
                      <a:pt x="0" y="52467"/>
                    </a:cubicBezTo>
                    <a:lnTo>
                      <a:pt x="0" y="52467"/>
                    </a:lnTo>
                    <a:cubicBezTo>
                      <a:pt x="0" y="38552"/>
                      <a:pt x="5528" y="25207"/>
                      <a:pt x="15367" y="15367"/>
                    </a:cubicBezTo>
                    <a:cubicBezTo>
                      <a:pt x="25207" y="5528"/>
                      <a:pt x="38552" y="0"/>
                      <a:pt x="52467" y="0"/>
                    </a:cubicBezTo>
                    <a:close/>
                  </a:path>
                </a:pathLst>
              </a:custGeom>
              <a:solidFill>
                <a:srgbClr val="4B7451"/>
              </a:solidFill>
            </p:spPr>
          </p:sp>
          <p:sp>
            <p:nvSpPr>
              <p:cNvPr name="TextBox 114" id="114"/>
              <p:cNvSpPr txBox="true"/>
              <p:nvPr/>
            </p:nvSpPr>
            <p:spPr>
              <a:xfrm>
                <a:off x="0" y="-57150"/>
                <a:ext cx="461202" cy="162084"/>
              </a:xfrm>
              <a:prstGeom prst="rect">
                <a:avLst/>
              </a:prstGeom>
            </p:spPr>
            <p:txBody>
              <a:bodyPr anchor="ctr" rtlCol="false" tIns="50800" lIns="50800" bIns="50800" rIns="50800"/>
              <a:lstStyle/>
              <a:p>
                <a:pPr algn="ctr">
                  <a:lnSpc>
                    <a:spcPts val="4365"/>
                  </a:lnSpc>
                </a:pPr>
              </a:p>
            </p:txBody>
          </p:sp>
        </p:grpSp>
        <p:sp>
          <p:nvSpPr>
            <p:cNvPr name="TextBox 115" id="115"/>
            <p:cNvSpPr txBox="true"/>
            <p:nvPr/>
          </p:nvSpPr>
          <p:spPr>
            <a:xfrm rot="0">
              <a:off x="40056" y="273043"/>
              <a:ext cx="5052656" cy="995726"/>
            </a:xfrm>
            <a:prstGeom prst="rect">
              <a:avLst/>
            </a:prstGeom>
          </p:spPr>
          <p:txBody>
            <a:bodyPr anchor="t" rtlCol="false" tIns="0" lIns="0" bIns="0" rIns="0">
              <a:spAutoFit/>
            </a:bodyPr>
            <a:lstStyle/>
            <a:p>
              <a:pPr algn="ctr">
                <a:lnSpc>
                  <a:spcPts val="3064"/>
                </a:lnSpc>
              </a:pPr>
              <a:r>
                <a:rPr lang="en-US" sz="2189">
                  <a:solidFill>
                    <a:srgbClr val="FFFFFF"/>
                  </a:solidFill>
                  <a:latin typeface="League Spartan"/>
                  <a:ea typeface="League Spartan"/>
                  <a:cs typeface="League Spartan"/>
                  <a:sym typeface="League Spartan"/>
                </a:rPr>
                <a:t>Exp</a:t>
              </a:r>
              <a:r>
                <a:rPr lang="en-US" sz="2189">
                  <a:solidFill>
                    <a:srgbClr val="FFFFFF"/>
                  </a:solidFill>
                  <a:latin typeface="League Spartan"/>
                  <a:ea typeface="League Spartan"/>
                  <a:cs typeface="League Spartan"/>
                  <a:sym typeface="League Spartan"/>
                </a:rPr>
                <a:t>ected Outcomes </a:t>
              </a:r>
            </a:p>
            <a:p>
              <a:pPr algn="ctr">
                <a:lnSpc>
                  <a:spcPts val="3064"/>
                </a:lnSpc>
              </a:pPr>
            </a:p>
          </p:txBody>
        </p:sp>
        <p:sp>
          <p:nvSpPr>
            <p:cNvPr name="TextBox 116" id="116"/>
            <p:cNvSpPr txBox="true"/>
            <p:nvPr/>
          </p:nvSpPr>
          <p:spPr>
            <a:xfrm rot="0">
              <a:off x="433585" y="1157310"/>
              <a:ext cx="5558969" cy="3944985"/>
            </a:xfrm>
            <a:prstGeom prst="rect">
              <a:avLst/>
            </a:prstGeom>
          </p:spPr>
          <p:txBody>
            <a:bodyPr anchor="t" rtlCol="false" tIns="0" lIns="0" bIns="0" rIns="0">
              <a:spAutoFit/>
            </a:bodyPr>
            <a:lstStyle/>
            <a:p>
              <a:pPr algn="just">
                <a:lnSpc>
                  <a:spcPts val="1853"/>
                </a:lnSpc>
              </a:pPr>
              <a:r>
                <a:rPr lang="en-US" sz="1323">
                  <a:solidFill>
                    <a:srgbClr val="000000"/>
                  </a:solidFill>
                  <a:latin typeface="ABeeZee"/>
                  <a:ea typeface="ABeeZee"/>
                  <a:cs typeface="ABeeZee"/>
                  <a:sym typeface="ABeeZee"/>
                </a:rPr>
                <a:t>1. We hope to understand the diversity and distribution of fiddl</a:t>
              </a:r>
              <a:r>
                <a:rPr lang="en-US" sz="1323">
                  <a:solidFill>
                    <a:srgbClr val="000000"/>
                  </a:solidFill>
                  <a:latin typeface="ABeeZee"/>
                  <a:ea typeface="ABeeZee"/>
                  <a:cs typeface="ABeeZee"/>
                  <a:sym typeface="ABeeZee"/>
                </a:rPr>
                <a:t>er crabs in the mangrove f</a:t>
              </a:r>
              <a:r>
                <a:rPr lang="en-US" sz="1323">
                  <a:solidFill>
                    <a:srgbClr val="000000"/>
                  </a:solidFill>
                  <a:latin typeface="ABeeZee"/>
                  <a:ea typeface="ABeeZee"/>
                  <a:cs typeface="ABeeZee"/>
                  <a:sym typeface="ABeeZee"/>
                </a:rPr>
                <a:t>orest at Hin Hua Chang, Trang Province.</a:t>
              </a:r>
            </a:p>
            <a:p>
              <a:pPr algn="just">
                <a:lnSpc>
                  <a:spcPts val="1853"/>
                </a:lnSpc>
              </a:pPr>
              <a:r>
                <a:rPr lang="en-US" sz="1323">
                  <a:solidFill>
                    <a:srgbClr val="000000"/>
                  </a:solidFill>
                  <a:latin typeface="ABeeZee"/>
                  <a:ea typeface="ABeeZee"/>
                  <a:cs typeface="ABeeZee"/>
                  <a:sym typeface="ABeeZee"/>
                </a:rPr>
                <a:t>2. We aim to learn how soil properties and water quality, including temperature, salinity, pH, and soil fertility, affect the presence or absence of fiddler crabs.</a:t>
              </a:r>
            </a:p>
            <a:p>
              <a:pPr algn="just">
                <a:lnSpc>
                  <a:spcPts val="1853"/>
                </a:lnSpc>
              </a:pPr>
              <a:r>
                <a:rPr lang="en-US" sz="1323">
                  <a:solidFill>
                    <a:srgbClr val="000000"/>
                  </a:solidFill>
                  <a:latin typeface="ABeeZee"/>
                  <a:ea typeface="ABeeZee"/>
                  <a:cs typeface="ABeeZee"/>
                  <a:sym typeface="ABeeZee"/>
                </a:rPr>
                <a:t>3. This study will help raise awareness in the local community about the importance of mangrove ecosystems and provide useful scientific information for mangrove conservation and environmental management.</a:t>
              </a:r>
            </a:p>
            <a:p>
              <a:pPr algn="just">
                <a:lnSpc>
                  <a:spcPts val="1853"/>
                </a:lnSpc>
              </a:pPr>
            </a:p>
          </p:txBody>
        </p:sp>
      </p:grpSp>
      <p:grpSp>
        <p:nvGrpSpPr>
          <p:cNvPr name="Group 117" id="117"/>
          <p:cNvGrpSpPr/>
          <p:nvPr/>
        </p:nvGrpSpPr>
        <p:grpSpPr>
          <a:xfrm rot="0">
            <a:off x="15898650" y="12761675"/>
            <a:ext cx="5302342" cy="8367734"/>
            <a:chOff x="0" y="0"/>
            <a:chExt cx="1430119" cy="2256900"/>
          </a:xfrm>
        </p:grpSpPr>
        <p:sp>
          <p:nvSpPr>
            <p:cNvPr name="Freeform 118" id="118">
              <a:extLst>
                <a:ext uri="{C183D7F6-B498-43B3-948B-1728B52AA6E4}">
                  <adec:decorative xmlns:adec="http://schemas.microsoft.com/office/drawing/2017/decorative" val="1"/>
                </a:ext>
              </a:extLst>
            </p:cNvPr>
            <p:cNvSpPr/>
            <p:nvPr/>
          </p:nvSpPr>
          <p:spPr>
            <a:xfrm flipH="false" flipV="false" rot="0">
              <a:off x="0" y="0"/>
              <a:ext cx="1430119" cy="2256900"/>
            </a:xfrm>
            <a:custGeom>
              <a:avLst/>
              <a:gdLst/>
              <a:ahLst/>
              <a:cxnLst/>
              <a:rect r="r" b="b" t="t" l="l"/>
              <a:pathLst>
                <a:path h="2256900" w="1430119">
                  <a:moveTo>
                    <a:pt x="56944" y="0"/>
                  </a:moveTo>
                  <a:lnTo>
                    <a:pt x="1373175" y="0"/>
                  </a:lnTo>
                  <a:cubicBezTo>
                    <a:pt x="1404624" y="0"/>
                    <a:pt x="1430119" y="25495"/>
                    <a:pt x="1430119" y="56944"/>
                  </a:cubicBezTo>
                  <a:lnTo>
                    <a:pt x="1430119" y="2199956"/>
                  </a:lnTo>
                  <a:cubicBezTo>
                    <a:pt x="1430119" y="2231405"/>
                    <a:pt x="1404624" y="2256900"/>
                    <a:pt x="1373175" y="2256900"/>
                  </a:cubicBezTo>
                  <a:lnTo>
                    <a:pt x="56944" y="2256900"/>
                  </a:lnTo>
                  <a:cubicBezTo>
                    <a:pt x="25495" y="2256900"/>
                    <a:pt x="0" y="2231405"/>
                    <a:pt x="0" y="2199956"/>
                  </a:cubicBezTo>
                  <a:lnTo>
                    <a:pt x="0" y="56944"/>
                  </a:lnTo>
                  <a:cubicBezTo>
                    <a:pt x="0" y="25495"/>
                    <a:pt x="25495" y="0"/>
                    <a:pt x="56944" y="0"/>
                  </a:cubicBezTo>
                  <a:close/>
                </a:path>
              </a:pathLst>
            </a:custGeom>
            <a:solidFill>
              <a:srgbClr val="83C27C"/>
            </a:solidFill>
          </p:spPr>
        </p:sp>
        <p:sp>
          <p:nvSpPr>
            <p:cNvPr name="TextBox 119" id="119"/>
            <p:cNvSpPr txBox="true"/>
            <p:nvPr/>
          </p:nvSpPr>
          <p:spPr>
            <a:xfrm>
              <a:off x="0" y="-57150"/>
              <a:ext cx="1430119" cy="2314050"/>
            </a:xfrm>
            <a:prstGeom prst="rect">
              <a:avLst/>
            </a:prstGeom>
          </p:spPr>
          <p:txBody>
            <a:bodyPr anchor="ctr" rtlCol="false" tIns="49500" lIns="49500" bIns="49500" rIns="49500"/>
            <a:lstStyle/>
            <a:p>
              <a:pPr algn="ctr">
                <a:lnSpc>
                  <a:spcPts val="4365"/>
                </a:lnSpc>
              </a:pPr>
            </a:p>
          </p:txBody>
        </p:sp>
      </p:grpSp>
      <p:grpSp>
        <p:nvGrpSpPr>
          <p:cNvPr name="Group 120" id="120"/>
          <p:cNvGrpSpPr/>
          <p:nvPr/>
        </p:nvGrpSpPr>
        <p:grpSpPr>
          <a:xfrm rot="0">
            <a:off x="15837071" y="12717312"/>
            <a:ext cx="3197858" cy="749248"/>
            <a:chOff x="0" y="0"/>
            <a:chExt cx="405166" cy="94929"/>
          </a:xfrm>
        </p:grpSpPr>
        <p:sp>
          <p:nvSpPr>
            <p:cNvPr name="Freeform 121" id="121"/>
            <p:cNvSpPr/>
            <p:nvPr/>
          </p:nvSpPr>
          <p:spPr>
            <a:xfrm flipH="false" flipV="false" rot="0">
              <a:off x="0" y="0"/>
              <a:ext cx="405166" cy="94929"/>
            </a:xfrm>
            <a:custGeom>
              <a:avLst/>
              <a:gdLst/>
              <a:ahLst/>
              <a:cxnLst/>
              <a:rect r="r" b="b" t="t" l="l"/>
              <a:pathLst>
                <a:path h="94929" w="405166">
                  <a:moveTo>
                    <a:pt x="47465" y="0"/>
                  </a:moveTo>
                  <a:lnTo>
                    <a:pt x="357701" y="0"/>
                  </a:lnTo>
                  <a:cubicBezTo>
                    <a:pt x="370290" y="0"/>
                    <a:pt x="382362" y="5001"/>
                    <a:pt x="391264" y="13902"/>
                  </a:cubicBezTo>
                  <a:cubicBezTo>
                    <a:pt x="400165" y="22803"/>
                    <a:pt x="405166" y="34876"/>
                    <a:pt x="405166" y="47465"/>
                  </a:cubicBezTo>
                  <a:lnTo>
                    <a:pt x="405166" y="47465"/>
                  </a:lnTo>
                  <a:cubicBezTo>
                    <a:pt x="405166" y="60053"/>
                    <a:pt x="400165" y="72126"/>
                    <a:pt x="391264" y="81027"/>
                  </a:cubicBezTo>
                  <a:cubicBezTo>
                    <a:pt x="382362" y="89928"/>
                    <a:pt x="370290" y="94929"/>
                    <a:pt x="357701" y="94929"/>
                  </a:cubicBezTo>
                  <a:lnTo>
                    <a:pt x="47465" y="94929"/>
                  </a:lnTo>
                  <a:cubicBezTo>
                    <a:pt x="34876" y="94929"/>
                    <a:pt x="22803" y="89928"/>
                    <a:pt x="13902" y="81027"/>
                  </a:cubicBezTo>
                  <a:cubicBezTo>
                    <a:pt x="5001" y="72126"/>
                    <a:pt x="0" y="60053"/>
                    <a:pt x="0" y="47465"/>
                  </a:cubicBezTo>
                  <a:lnTo>
                    <a:pt x="0" y="47465"/>
                  </a:lnTo>
                  <a:cubicBezTo>
                    <a:pt x="0" y="34876"/>
                    <a:pt x="5001" y="22803"/>
                    <a:pt x="13902" y="13902"/>
                  </a:cubicBezTo>
                  <a:cubicBezTo>
                    <a:pt x="22803" y="5001"/>
                    <a:pt x="34876" y="0"/>
                    <a:pt x="47465" y="0"/>
                  </a:cubicBezTo>
                  <a:close/>
                </a:path>
              </a:pathLst>
            </a:custGeom>
            <a:solidFill>
              <a:srgbClr val="4B7451"/>
            </a:solidFill>
          </p:spPr>
        </p:sp>
        <p:sp>
          <p:nvSpPr>
            <p:cNvPr name="TextBox 122" id="122"/>
            <p:cNvSpPr txBox="true"/>
            <p:nvPr/>
          </p:nvSpPr>
          <p:spPr>
            <a:xfrm>
              <a:off x="0" y="-57150"/>
              <a:ext cx="405166" cy="152079"/>
            </a:xfrm>
            <a:prstGeom prst="rect">
              <a:avLst/>
            </a:prstGeom>
          </p:spPr>
          <p:txBody>
            <a:bodyPr anchor="ctr" rtlCol="false" tIns="50800" lIns="50800" bIns="50800" rIns="50800"/>
            <a:lstStyle/>
            <a:p>
              <a:pPr algn="ctr">
                <a:lnSpc>
                  <a:spcPts val="4365"/>
                </a:lnSpc>
              </a:pPr>
            </a:p>
          </p:txBody>
        </p:sp>
      </p:grpSp>
      <p:sp>
        <p:nvSpPr>
          <p:cNvPr name="TextBox 123" id="123"/>
          <p:cNvSpPr txBox="true"/>
          <p:nvPr/>
        </p:nvSpPr>
        <p:spPr>
          <a:xfrm rot="0">
            <a:off x="15674757" y="12895957"/>
            <a:ext cx="3604462" cy="375360"/>
          </a:xfrm>
          <a:prstGeom prst="rect">
            <a:avLst/>
          </a:prstGeom>
        </p:spPr>
        <p:txBody>
          <a:bodyPr anchor="t" rtlCol="false" tIns="0" lIns="0" bIns="0" rIns="0">
            <a:spAutoFit/>
          </a:bodyPr>
          <a:lstStyle/>
          <a:p>
            <a:pPr algn="ctr">
              <a:lnSpc>
                <a:spcPts val="3064"/>
              </a:lnSpc>
            </a:pPr>
            <a:r>
              <a:rPr lang="en-US" sz="2189">
                <a:solidFill>
                  <a:srgbClr val="FFFFFF"/>
                </a:solidFill>
                <a:latin typeface="League Spartan"/>
                <a:ea typeface="League Spartan"/>
                <a:cs typeface="League Spartan"/>
                <a:sym typeface="League Spartan"/>
              </a:rPr>
              <a:t>Optional Badges  </a:t>
            </a:r>
          </a:p>
        </p:txBody>
      </p:sp>
      <p:sp>
        <p:nvSpPr>
          <p:cNvPr name="TextBox 124" id="124"/>
          <p:cNvSpPr txBox="true"/>
          <p:nvPr/>
        </p:nvSpPr>
        <p:spPr>
          <a:xfrm rot="0">
            <a:off x="16105479" y="13634868"/>
            <a:ext cx="4863799" cy="7430135"/>
          </a:xfrm>
          <a:prstGeom prst="rect">
            <a:avLst/>
          </a:prstGeom>
        </p:spPr>
        <p:txBody>
          <a:bodyPr anchor="t" rtlCol="false" tIns="0" lIns="0" bIns="0" rIns="0">
            <a:spAutoFit/>
          </a:bodyPr>
          <a:lstStyle/>
          <a:p>
            <a:pPr algn="just">
              <a:lnSpc>
                <a:spcPts val="1539"/>
              </a:lnSpc>
            </a:pPr>
            <a:r>
              <a:rPr lang="en-US" sz="1099">
                <a:solidFill>
                  <a:srgbClr val="000000"/>
                </a:solidFill>
                <a:latin typeface="ABeeZee"/>
                <a:ea typeface="ABeeZee"/>
                <a:cs typeface="ABeeZee"/>
                <a:sym typeface="ABeeZee"/>
              </a:rPr>
              <a:t>1. I am an Earth System Scientist </a:t>
            </a:r>
          </a:p>
          <a:p>
            <a:pPr algn="just">
              <a:lnSpc>
                <a:spcPts val="1539"/>
              </a:lnSpc>
            </a:pPr>
            <a:r>
              <a:rPr lang="en-US" sz="1099">
                <a:solidFill>
                  <a:srgbClr val="000000"/>
                </a:solidFill>
                <a:latin typeface="ABeeZee"/>
                <a:ea typeface="ABeeZee"/>
                <a:cs typeface="ABeeZee"/>
                <a:sym typeface="ABeeZee"/>
              </a:rPr>
              <a:t>This project aligns with the I am an Earth System Scientist badge because it clearly demonstrates the interconnectedness of Earth’s systems. The research investigates how water and soil factors influence the diversity of fiddl</a:t>
            </a:r>
            <a:r>
              <a:rPr lang="en-US" sz="1099">
                <a:solidFill>
                  <a:srgbClr val="000000"/>
                </a:solidFill>
                <a:latin typeface="ABeeZee"/>
                <a:ea typeface="ABeeZee"/>
                <a:cs typeface="ABeeZee"/>
                <a:sym typeface="ABeeZee"/>
              </a:rPr>
              <a:t>er crabs in a mangrove </a:t>
            </a:r>
            <a:r>
              <a:rPr lang="en-US" sz="1099">
                <a:solidFill>
                  <a:srgbClr val="000000"/>
                </a:solidFill>
                <a:latin typeface="ABeeZee"/>
                <a:ea typeface="ABeeZee"/>
                <a:cs typeface="ABeeZee"/>
                <a:sym typeface="ABeeZee"/>
              </a:rPr>
              <a:t>ecosystem, linking the hydrosphere, pedosphere, and biosphere. Multiple GLOBE protocols were applied to collect and analyze environmental data. Through analysis and interpretation, the research team explained the dynamic relationships between abiotic factors and living organisms, showing how changes in one Earth system affect others. This project reflects a comprehensive understanding of Earth system science and its interconnected processes.</a:t>
            </a:r>
          </a:p>
          <a:p>
            <a:pPr algn="just">
              <a:lnSpc>
                <a:spcPts val="1539"/>
              </a:lnSpc>
            </a:pPr>
            <a:r>
              <a:rPr lang="en-US" sz="1099">
                <a:solidFill>
                  <a:srgbClr val="000000"/>
                </a:solidFill>
                <a:latin typeface="ABeeZee"/>
                <a:ea typeface="ABeeZee"/>
                <a:cs typeface="ABeeZee"/>
                <a:sym typeface="ABeeZee"/>
              </a:rPr>
              <a:t>2. I am a Problem Solver</a:t>
            </a:r>
          </a:p>
          <a:p>
            <a:pPr algn="just">
              <a:lnSpc>
                <a:spcPts val="1539"/>
              </a:lnSpc>
            </a:pPr>
            <a:r>
              <a:rPr lang="en-US" sz="1099">
                <a:solidFill>
                  <a:srgbClr val="000000"/>
                </a:solidFill>
                <a:latin typeface="ABeeZee"/>
                <a:ea typeface="ABeeZee"/>
                <a:cs typeface="ABeeZee"/>
                <a:sym typeface="ABeeZee"/>
              </a:rPr>
              <a:t>This project is aligned with the I am a Problem Solver badge because it investigates how water and soil factors affect the diversity of fiddler crabs in a mangrove ecosystem. By studying environmental parameters such as water quality and soil characteristics, the researchers gained a deeper understanding of how environmental conditions influence living organisms. The results of this study can be used to support ecosystem conservation and sustainable management of mangrove areas. This project demonstrates how Earth system science can be applied to identify environmental problems and contribute to possible solutions for protecting biodiversity.</a:t>
            </a:r>
          </a:p>
          <a:p>
            <a:pPr algn="just">
              <a:lnSpc>
                <a:spcPts val="1539"/>
              </a:lnSpc>
            </a:pPr>
            <a:r>
              <a:rPr lang="en-US" sz="1099">
                <a:solidFill>
                  <a:srgbClr val="000000"/>
                </a:solidFill>
                <a:latin typeface="ABeeZee"/>
                <a:ea typeface="ABeeZee"/>
                <a:cs typeface="ABeeZee"/>
                <a:sym typeface="ABeeZee"/>
              </a:rPr>
              <a:t>3.I am a Collaborator </a:t>
            </a:r>
          </a:p>
          <a:p>
            <a:pPr algn="just">
              <a:lnSpc>
                <a:spcPts val="1539"/>
              </a:lnSpc>
            </a:pPr>
            <a:r>
              <a:rPr lang="en-US" sz="1099">
                <a:solidFill>
                  <a:srgbClr val="000000"/>
                </a:solidFill>
                <a:latin typeface="ABeeZee"/>
                <a:ea typeface="ABeeZee"/>
                <a:cs typeface="ABeeZee"/>
                <a:sym typeface="ABeeZee"/>
              </a:rPr>
              <a:t>Our team operates efficiently by clearly defining roles and responsibilities. Each member</a:t>
            </a:r>
          </a:p>
          <a:p>
            <a:pPr algn="just">
              <a:lnSpc>
                <a:spcPts val="1539"/>
              </a:lnSpc>
            </a:pPr>
            <a:r>
              <a:rPr lang="en-US" sz="1099">
                <a:solidFill>
                  <a:srgbClr val="000000"/>
                </a:solidFill>
                <a:latin typeface="ABeeZee"/>
                <a:ea typeface="ABeeZee"/>
                <a:cs typeface="ABeeZee"/>
                <a:sym typeface="ABeeZee"/>
              </a:rPr>
              <a:t>performs their duties to the best of their abilities and provides mutual support</a:t>
            </a:r>
          </a:p>
          <a:p>
            <a:pPr algn="just">
              <a:lnSpc>
                <a:spcPts val="1539"/>
              </a:lnSpc>
            </a:pPr>
            <a:r>
              <a:rPr lang="en-US" sz="1099">
                <a:solidFill>
                  <a:srgbClr val="000000"/>
                </a:solidFill>
                <a:latin typeface="ABeeZee"/>
                <a:ea typeface="ABeeZee"/>
                <a:cs typeface="ABeeZee"/>
                <a:sym typeface="ABeeZee"/>
              </a:rPr>
              <a:t>throughout the working process. Additionally, our team values listening to feedback and</a:t>
            </a:r>
          </a:p>
          <a:p>
            <a:pPr algn="just">
              <a:lnSpc>
                <a:spcPts val="1539"/>
              </a:lnSpc>
            </a:pPr>
            <a:r>
              <a:rPr lang="en-US" sz="1099">
                <a:solidFill>
                  <a:srgbClr val="000000"/>
                </a:solidFill>
                <a:latin typeface="ABeeZee"/>
                <a:ea typeface="ABeeZee"/>
                <a:cs typeface="ABeeZee"/>
                <a:sym typeface="ABeeZee"/>
              </a:rPr>
              <a:t>exchanging ideas, promoting unity, and encouraging each other.</a:t>
            </a:r>
          </a:p>
          <a:p>
            <a:pPr algn="just">
              <a:lnSpc>
                <a:spcPts val="1539"/>
              </a:lnSpc>
            </a:pPr>
            <a:r>
              <a:rPr lang="en-US" sz="1099">
                <a:solidFill>
                  <a:srgbClr val="000000"/>
                </a:solidFill>
                <a:latin typeface="ABeeZee"/>
                <a:ea typeface="ABeeZee"/>
                <a:cs typeface="ABeeZee"/>
                <a:sym typeface="ABeeZee"/>
              </a:rPr>
              <a:t>When faced with obstacles, the team collaborates effectively to resolve them, ensuring</a:t>
            </a:r>
          </a:p>
          <a:p>
            <a:pPr algn="just">
              <a:lnSpc>
                <a:spcPts val="1539"/>
              </a:lnSpc>
            </a:pPr>
            <a:r>
              <a:rPr lang="en-US" sz="1099">
                <a:solidFill>
                  <a:srgbClr val="000000"/>
                </a:solidFill>
                <a:latin typeface="ABeeZee"/>
                <a:ea typeface="ABeeZee"/>
                <a:cs typeface="ABeeZee"/>
                <a:sym typeface="ABeeZee"/>
              </a:rPr>
              <a:t>that the work is completed successfully and on target. This experience has been crucial</a:t>
            </a:r>
          </a:p>
          <a:p>
            <a:pPr algn="just">
              <a:lnSpc>
                <a:spcPts val="1539"/>
              </a:lnSpc>
            </a:pPr>
            <a:r>
              <a:rPr lang="en-US" sz="1099">
                <a:solidFill>
                  <a:srgbClr val="000000"/>
                </a:solidFill>
                <a:latin typeface="ABeeZee"/>
                <a:ea typeface="ABeeZee"/>
                <a:cs typeface="ABeeZee"/>
                <a:sym typeface="ABeeZee"/>
              </a:rPr>
              <a:t>in developing our teamwork skills and strengthening our ability to collaborate with</a:t>
            </a:r>
          </a:p>
          <a:p>
            <a:pPr algn="just">
              <a:lnSpc>
                <a:spcPts val="1539"/>
              </a:lnSpc>
            </a:pPr>
            <a:r>
              <a:rPr lang="en-US" sz="1099">
                <a:solidFill>
                  <a:srgbClr val="000000"/>
                </a:solidFill>
                <a:latin typeface="ABeeZee"/>
                <a:ea typeface="ABeeZee"/>
                <a:cs typeface="ABeeZee"/>
                <a:sym typeface="ABeeZee"/>
              </a:rPr>
              <a:t>others in the future</a:t>
            </a:r>
          </a:p>
          <a:p>
            <a:pPr algn="just">
              <a:lnSpc>
                <a:spcPts val="1539"/>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DAG_soIm518</dc:identifier>
  <dcterms:modified xsi:type="dcterms:W3CDTF">2011-08-01T06:04:30Z</dcterms:modified>
  <cp:revision>1</cp:revision>
  <dc:title>Poster A Study of Water and Soil Factors Affecting the Diversity  of Fiddler Crabs in the Hin Hua Chang Mangrove Forest, Tha Kham Subdistrict, Palian District, Trang Province</dc:title>
</cp:coreProperties>
</file>