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6" r:id="rId4"/>
    <p:sldId id="258" r:id="rId5"/>
    <p:sldId id="267" r:id="rId6"/>
    <p:sldId id="260" r:id="rId7"/>
    <p:sldId id="261" r:id="rId8"/>
    <p:sldId id="268" r:id="rId9"/>
    <p:sldId id="262" r:id="rId10"/>
    <p:sldId id="265" r:id="rId11"/>
    <p:sldId id="269"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71" autoAdjust="0"/>
    <p:restoredTop sz="94660"/>
  </p:normalViewPr>
  <p:slideViewPr>
    <p:cSldViewPr snapToGrid="0">
      <p:cViewPr varScale="1">
        <p:scale>
          <a:sx n="83" d="100"/>
          <a:sy n="83" d="100"/>
        </p:scale>
        <p:origin x="2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8E73BE33-950B-459B-B843-9F2BE680023A}" type="datetimeFigureOut">
              <a:rPr lang="ar-JO" smtClean="0"/>
              <a:t>08/08/1443</a:t>
            </a:fld>
            <a:endParaRPr lang="ar-JO"/>
          </a:p>
        </p:txBody>
      </p:sp>
      <p:sp>
        <p:nvSpPr>
          <p:cNvPr id="5" name="Footer Placeholder 4"/>
          <p:cNvSpPr>
            <a:spLocks noGrp="1"/>
          </p:cNvSpPr>
          <p:nvPr>
            <p:ph type="ftr" sz="quarter" idx="11"/>
          </p:nvPr>
        </p:nvSpPr>
        <p:spPr/>
        <p:txBody>
          <a:bodyPr/>
          <a:lstStyle/>
          <a:p>
            <a:endParaRPr lang="ar-J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426966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8E73BE33-950B-459B-B843-9F2BE680023A}" type="datetimeFigureOut">
              <a:rPr lang="ar-JO" smtClean="0"/>
              <a:t>08/08/1443</a:t>
            </a:fld>
            <a:endParaRPr lang="ar-JO"/>
          </a:p>
        </p:txBody>
      </p:sp>
      <p:sp>
        <p:nvSpPr>
          <p:cNvPr id="5" name="Footer Placeholder 4"/>
          <p:cNvSpPr>
            <a:spLocks noGrp="1"/>
          </p:cNvSpPr>
          <p:nvPr>
            <p:ph type="ftr" sz="quarter" idx="11"/>
          </p:nvPr>
        </p:nvSpPr>
        <p:spPr/>
        <p:txBody>
          <a:bodyPr/>
          <a:lstStyle/>
          <a:p>
            <a:endParaRPr lang="ar-J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293521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8E73BE33-950B-459B-B843-9F2BE680023A}" type="datetimeFigureOut">
              <a:rPr lang="ar-JO" smtClean="0"/>
              <a:t>08/08/1443</a:t>
            </a:fld>
            <a:endParaRPr lang="ar-JO"/>
          </a:p>
        </p:txBody>
      </p:sp>
      <p:sp>
        <p:nvSpPr>
          <p:cNvPr id="5" name="Footer Placeholder 4"/>
          <p:cNvSpPr>
            <a:spLocks noGrp="1"/>
          </p:cNvSpPr>
          <p:nvPr>
            <p:ph type="ftr" sz="quarter" idx="11"/>
          </p:nvPr>
        </p:nvSpPr>
        <p:spPr/>
        <p:txBody>
          <a:bodyPr/>
          <a:lstStyle/>
          <a:p>
            <a:endParaRPr lang="ar-J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E8721D-CD18-485B-A3FE-FB7C3BC9B891}" type="slidenum">
              <a:rPr lang="ar-JO" smtClean="0"/>
              <a:t>‹#›</a:t>
            </a:fld>
            <a:endParaRPr lang="ar-J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3338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8E73BE33-950B-459B-B843-9F2BE680023A}" type="datetimeFigureOut">
              <a:rPr lang="ar-JO" smtClean="0"/>
              <a:t>08/08/1443</a:t>
            </a:fld>
            <a:endParaRPr lang="ar-JO"/>
          </a:p>
        </p:txBody>
      </p:sp>
      <p:sp>
        <p:nvSpPr>
          <p:cNvPr id="6" name="Footer Placeholder 5"/>
          <p:cNvSpPr>
            <a:spLocks noGrp="1"/>
          </p:cNvSpPr>
          <p:nvPr>
            <p:ph type="ftr" sz="quarter" idx="11"/>
          </p:nvPr>
        </p:nvSpPr>
        <p:spPr/>
        <p:txBody>
          <a:bodyPr/>
          <a:lstStyle/>
          <a:p>
            <a:endParaRPr lang="ar-J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3716989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8E73BE33-950B-459B-B843-9F2BE680023A}" type="datetimeFigureOut">
              <a:rPr lang="ar-JO" smtClean="0"/>
              <a:t>08/08/1443</a:t>
            </a:fld>
            <a:endParaRPr lang="ar-JO"/>
          </a:p>
        </p:txBody>
      </p:sp>
      <p:sp>
        <p:nvSpPr>
          <p:cNvPr id="6" name="Footer Placeholder 5"/>
          <p:cNvSpPr>
            <a:spLocks noGrp="1"/>
          </p:cNvSpPr>
          <p:nvPr>
            <p:ph type="ftr" sz="quarter" idx="11"/>
          </p:nvPr>
        </p:nvSpPr>
        <p:spPr/>
        <p:txBody>
          <a:bodyPr/>
          <a:lstStyle/>
          <a:p>
            <a:endParaRPr lang="ar-J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E8721D-CD18-485B-A3FE-FB7C3BC9B891}" type="slidenum">
              <a:rPr lang="ar-JO" smtClean="0"/>
              <a:t>‹#›</a:t>
            </a:fld>
            <a:endParaRPr lang="ar-J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1629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8E73BE33-950B-459B-B843-9F2BE680023A}" type="datetimeFigureOut">
              <a:rPr lang="ar-JO" smtClean="0"/>
              <a:t>08/08/1443</a:t>
            </a:fld>
            <a:endParaRPr lang="ar-JO"/>
          </a:p>
        </p:txBody>
      </p:sp>
      <p:sp>
        <p:nvSpPr>
          <p:cNvPr id="6" name="Footer Placeholder 5"/>
          <p:cNvSpPr>
            <a:spLocks noGrp="1"/>
          </p:cNvSpPr>
          <p:nvPr>
            <p:ph type="ftr" sz="quarter" idx="11"/>
          </p:nvPr>
        </p:nvSpPr>
        <p:spPr/>
        <p:txBody>
          <a:bodyPr/>
          <a:lstStyle/>
          <a:p>
            <a:endParaRPr lang="ar-J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2109593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E73BE33-950B-459B-B843-9F2BE680023A}" type="datetimeFigureOut">
              <a:rPr lang="ar-JO" smtClean="0"/>
              <a:t>08/08/1443</a:t>
            </a:fld>
            <a:endParaRPr lang="ar-JO"/>
          </a:p>
        </p:txBody>
      </p:sp>
      <p:sp>
        <p:nvSpPr>
          <p:cNvPr id="5" name="Footer Placeholder 4"/>
          <p:cNvSpPr>
            <a:spLocks noGrp="1"/>
          </p:cNvSpPr>
          <p:nvPr>
            <p:ph type="ftr" sz="quarter" idx="11"/>
          </p:nvPr>
        </p:nvSpPr>
        <p:spPr/>
        <p:txBody>
          <a:bodyPr/>
          <a:lstStyle/>
          <a:p>
            <a:endParaRPr lang="ar-J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2565608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E73BE33-950B-459B-B843-9F2BE680023A}" type="datetimeFigureOut">
              <a:rPr lang="ar-JO" smtClean="0"/>
              <a:t>08/08/1443</a:t>
            </a:fld>
            <a:endParaRPr lang="ar-JO"/>
          </a:p>
        </p:txBody>
      </p:sp>
      <p:sp>
        <p:nvSpPr>
          <p:cNvPr id="5" name="Footer Placeholder 4"/>
          <p:cNvSpPr>
            <a:spLocks noGrp="1"/>
          </p:cNvSpPr>
          <p:nvPr>
            <p:ph type="ftr" sz="quarter" idx="11"/>
          </p:nvPr>
        </p:nvSpPr>
        <p:spPr/>
        <p:txBody>
          <a:bodyPr/>
          <a:lstStyle/>
          <a:p>
            <a:endParaRPr lang="ar-J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240307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E73BE33-950B-459B-B843-9F2BE680023A}" type="datetimeFigureOut">
              <a:rPr lang="ar-JO" smtClean="0"/>
              <a:t>08/08/1443</a:t>
            </a:fld>
            <a:endParaRPr lang="ar-JO"/>
          </a:p>
        </p:txBody>
      </p:sp>
      <p:sp>
        <p:nvSpPr>
          <p:cNvPr id="5" name="Footer Placeholder 4"/>
          <p:cNvSpPr>
            <a:spLocks noGrp="1"/>
          </p:cNvSpPr>
          <p:nvPr>
            <p:ph type="ftr" sz="quarter" idx="11"/>
          </p:nvPr>
        </p:nvSpPr>
        <p:spPr/>
        <p:txBody>
          <a:bodyPr/>
          <a:lstStyle/>
          <a:p>
            <a:endParaRPr lang="ar-J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415201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8E73BE33-950B-459B-B843-9F2BE680023A}" type="datetimeFigureOut">
              <a:rPr lang="ar-JO" smtClean="0"/>
              <a:t>08/08/1443</a:t>
            </a:fld>
            <a:endParaRPr lang="ar-JO"/>
          </a:p>
        </p:txBody>
      </p:sp>
      <p:sp>
        <p:nvSpPr>
          <p:cNvPr id="5" name="Footer Placeholder 4"/>
          <p:cNvSpPr>
            <a:spLocks noGrp="1"/>
          </p:cNvSpPr>
          <p:nvPr>
            <p:ph type="ftr" sz="quarter" idx="11"/>
          </p:nvPr>
        </p:nvSpPr>
        <p:spPr/>
        <p:txBody>
          <a:bodyPr/>
          <a:lstStyle/>
          <a:p>
            <a:endParaRPr lang="ar-J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333763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E73BE33-950B-459B-B843-9F2BE680023A}" type="datetimeFigureOut">
              <a:rPr lang="ar-JO" smtClean="0"/>
              <a:t>08/08/1443</a:t>
            </a:fld>
            <a:endParaRPr lang="ar-JO"/>
          </a:p>
        </p:txBody>
      </p:sp>
      <p:sp>
        <p:nvSpPr>
          <p:cNvPr id="6" name="Footer Placeholder 5"/>
          <p:cNvSpPr>
            <a:spLocks noGrp="1"/>
          </p:cNvSpPr>
          <p:nvPr>
            <p:ph type="ftr" sz="quarter" idx="11"/>
          </p:nvPr>
        </p:nvSpPr>
        <p:spPr/>
        <p:txBody>
          <a:bodyPr/>
          <a:lstStyle/>
          <a:p>
            <a:endParaRPr lang="ar-J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222844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E73BE33-950B-459B-B843-9F2BE680023A}" type="datetimeFigureOut">
              <a:rPr lang="ar-JO" smtClean="0"/>
              <a:t>08/08/1443</a:t>
            </a:fld>
            <a:endParaRPr lang="ar-JO"/>
          </a:p>
        </p:txBody>
      </p:sp>
      <p:sp>
        <p:nvSpPr>
          <p:cNvPr id="8" name="Footer Placeholder 7"/>
          <p:cNvSpPr>
            <a:spLocks noGrp="1"/>
          </p:cNvSpPr>
          <p:nvPr>
            <p:ph type="ftr" sz="quarter" idx="11"/>
          </p:nvPr>
        </p:nvSpPr>
        <p:spPr/>
        <p:txBody>
          <a:bodyPr/>
          <a:lstStyle/>
          <a:p>
            <a:endParaRPr lang="ar-J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38732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E73BE33-950B-459B-B843-9F2BE680023A}" type="datetimeFigureOut">
              <a:rPr lang="ar-JO" smtClean="0"/>
              <a:t>08/08/1443</a:t>
            </a:fld>
            <a:endParaRPr lang="ar-JO"/>
          </a:p>
        </p:txBody>
      </p:sp>
      <p:sp>
        <p:nvSpPr>
          <p:cNvPr id="4" name="Footer Placeholder 3"/>
          <p:cNvSpPr>
            <a:spLocks noGrp="1"/>
          </p:cNvSpPr>
          <p:nvPr>
            <p:ph type="ftr" sz="quarter" idx="11"/>
          </p:nvPr>
        </p:nvSpPr>
        <p:spPr/>
        <p:txBody>
          <a:bodyPr/>
          <a:lstStyle/>
          <a:p>
            <a:endParaRPr lang="ar-J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146296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3BE33-950B-459B-B843-9F2BE680023A}" type="datetimeFigureOut">
              <a:rPr lang="ar-JO" smtClean="0"/>
              <a:t>08/08/1443</a:t>
            </a:fld>
            <a:endParaRPr lang="ar-JO"/>
          </a:p>
        </p:txBody>
      </p:sp>
      <p:sp>
        <p:nvSpPr>
          <p:cNvPr id="3" name="Footer Placeholder 2"/>
          <p:cNvSpPr>
            <a:spLocks noGrp="1"/>
          </p:cNvSpPr>
          <p:nvPr>
            <p:ph type="ftr" sz="quarter" idx="11"/>
          </p:nvPr>
        </p:nvSpPr>
        <p:spPr/>
        <p:txBody>
          <a:bodyPr/>
          <a:lstStyle/>
          <a:p>
            <a:endParaRPr lang="ar-J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335000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E73BE33-950B-459B-B843-9F2BE680023A}" type="datetimeFigureOut">
              <a:rPr lang="ar-JO" smtClean="0"/>
              <a:t>08/08/1443</a:t>
            </a:fld>
            <a:endParaRPr lang="ar-JO"/>
          </a:p>
        </p:txBody>
      </p:sp>
      <p:sp>
        <p:nvSpPr>
          <p:cNvPr id="6" name="Footer Placeholder 5"/>
          <p:cNvSpPr>
            <a:spLocks noGrp="1"/>
          </p:cNvSpPr>
          <p:nvPr>
            <p:ph type="ftr" sz="quarter" idx="11"/>
          </p:nvPr>
        </p:nvSpPr>
        <p:spPr/>
        <p:txBody>
          <a:bodyPr/>
          <a:lstStyle/>
          <a:p>
            <a:endParaRPr lang="ar-J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348482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E73BE33-950B-459B-B843-9F2BE680023A}" type="datetimeFigureOut">
              <a:rPr lang="ar-JO" smtClean="0"/>
              <a:t>08/08/1443</a:t>
            </a:fld>
            <a:endParaRPr lang="ar-JO"/>
          </a:p>
        </p:txBody>
      </p:sp>
      <p:sp>
        <p:nvSpPr>
          <p:cNvPr id="6" name="Footer Placeholder 5"/>
          <p:cNvSpPr>
            <a:spLocks noGrp="1"/>
          </p:cNvSpPr>
          <p:nvPr>
            <p:ph type="ftr" sz="quarter" idx="11"/>
          </p:nvPr>
        </p:nvSpPr>
        <p:spPr/>
        <p:txBody>
          <a:bodyPr/>
          <a:lstStyle/>
          <a:p>
            <a:endParaRPr lang="ar-J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E8721D-CD18-485B-A3FE-FB7C3BC9B891}" type="slidenum">
              <a:rPr lang="ar-JO" smtClean="0"/>
              <a:t>‹#›</a:t>
            </a:fld>
            <a:endParaRPr lang="ar-JO"/>
          </a:p>
        </p:txBody>
      </p:sp>
    </p:spTree>
    <p:extLst>
      <p:ext uri="{BB962C8B-B14F-4D97-AF65-F5344CB8AC3E}">
        <p14:creationId xmlns:p14="http://schemas.microsoft.com/office/powerpoint/2010/main" val="171408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E73BE33-950B-459B-B843-9F2BE680023A}" type="datetimeFigureOut">
              <a:rPr lang="ar-JO" smtClean="0"/>
              <a:t>08/08/1443</a:t>
            </a:fld>
            <a:endParaRPr lang="ar-J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J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CE8721D-CD18-485B-A3FE-FB7C3BC9B891}" type="slidenum">
              <a:rPr lang="ar-JO" smtClean="0"/>
              <a:t>‹#›</a:t>
            </a:fld>
            <a:endParaRPr lang="ar-JO"/>
          </a:p>
        </p:txBody>
      </p:sp>
    </p:spTree>
    <p:extLst>
      <p:ext uri="{BB962C8B-B14F-4D97-AF65-F5344CB8AC3E}">
        <p14:creationId xmlns:p14="http://schemas.microsoft.com/office/powerpoint/2010/main" val="449930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nstagram.com/2no_ay?utm_medium=copy_link"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8651DAF-16B2-41BC-B3B7-A8B8AE6D80C2}"/>
              </a:ext>
            </a:extLst>
          </p:cNvPr>
          <p:cNvPicPr>
            <a:picLocks noChangeAspect="1"/>
          </p:cNvPicPr>
          <p:nvPr/>
        </p:nvPicPr>
        <p:blipFill>
          <a:blip r:embed="rId2"/>
          <a:stretch>
            <a:fillRect/>
          </a:stretch>
        </p:blipFill>
        <p:spPr>
          <a:xfrm>
            <a:off x="9798539" y="521994"/>
            <a:ext cx="1993565" cy="1438781"/>
          </a:xfrm>
          <a:prstGeom prst="rect">
            <a:avLst/>
          </a:prstGeom>
        </p:spPr>
      </p:pic>
      <p:pic>
        <p:nvPicPr>
          <p:cNvPr id="5" name="صورة 4">
            <a:extLst>
              <a:ext uri="{FF2B5EF4-FFF2-40B4-BE49-F238E27FC236}">
                <a16:creationId xmlns:a16="http://schemas.microsoft.com/office/drawing/2014/main" id="{492997E2-DD2C-4444-B47C-CBA0C68B09C6}"/>
              </a:ext>
            </a:extLst>
          </p:cNvPr>
          <p:cNvPicPr>
            <a:picLocks noChangeAspect="1"/>
          </p:cNvPicPr>
          <p:nvPr/>
        </p:nvPicPr>
        <p:blipFill>
          <a:blip r:embed="rId3"/>
          <a:stretch>
            <a:fillRect/>
          </a:stretch>
        </p:blipFill>
        <p:spPr>
          <a:xfrm>
            <a:off x="1367571" y="567956"/>
            <a:ext cx="1261981" cy="1255885"/>
          </a:xfrm>
          <a:prstGeom prst="rect">
            <a:avLst/>
          </a:prstGeom>
        </p:spPr>
      </p:pic>
      <p:sp>
        <p:nvSpPr>
          <p:cNvPr id="2" name="عنوان 1">
            <a:extLst>
              <a:ext uri="{FF2B5EF4-FFF2-40B4-BE49-F238E27FC236}">
                <a16:creationId xmlns:a16="http://schemas.microsoft.com/office/drawing/2014/main" id="{ADDBB33B-F7F0-4405-817A-A4BAE0AD9CCE}"/>
              </a:ext>
            </a:extLst>
          </p:cNvPr>
          <p:cNvSpPr>
            <a:spLocks noGrp="1"/>
          </p:cNvSpPr>
          <p:nvPr>
            <p:ph type="ctrTitle"/>
          </p:nvPr>
        </p:nvSpPr>
        <p:spPr>
          <a:xfrm>
            <a:off x="1524000" y="1818359"/>
            <a:ext cx="9144000" cy="3078867"/>
          </a:xfrm>
        </p:spPr>
        <p:txBody>
          <a:bodyPr>
            <a:normAutofit fontScale="90000"/>
          </a:bodyPr>
          <a:lstStyle/>
          <a:p>
            <a:pPr marL="0" marR="0" algn="ctr">
              <a:lnSpc>
                <a:spcPct val="107000"/>
              </a:lnSpc>
              <a:spcBef>
                <a:spcPts val="0"/>
              </a:spcBef>
              <a:spcAft>
                <a:spcPts val="800"/>
              </a:spcAft>
            </a:pPr>
            <a:r>
              <a:rPr lang="en-US" sz="2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Maison </a:t>
            </a:r>
            <a:r>
              <a:rPr lang="en-US" sz="2700" b="1"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Bint</a:t>
            </a:r>
            <a:r>
              <a:rPr lang="en-US" sz="2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Ahmed School for Basic Education (5-12)</a:t>
            </a:r>
            <a:br>
              <a:rPr lang="ar-JO" sz="2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br>
              <a:rPr lang="en-US" sz="2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en-US" sz="2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Research title:</a:t>
            </a:r>
            <a:br>
              <a:rPr lang="en-US" sz="2700" b="1">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en-US" sz="2700" b="1" i="1">
                <a:solidFill>
                  <a:schemeClr val="tx1"/>
                </a:solidFill>
                <a:effectLst/>
                <a:latin typeface="Calibri" panose="020F0502020204030204" pitchFamily="34" charset="0"/>
                <a:ea typeface="Calibri" panose="020F0502020204030204" pitchFamily="34" charset="0"/>
                <a:cs typeface="Arial" panose="020B0604020202020204" pitchFamily="34" charset="0"/>
              </a:rPr>
              <a:t>Parthenium</a:t>
            </a:r>
            <a:r>
              <a:rPr lang="en-US" sz="2700" b="1">
                <a:solidFill>
                  <a:schemeClr val="tx1"/>
                </a:solidFill>
                <a:effectLst/>
                <a:latin typeface="Calibri" panose="020F0502020204030204" pitchFamily="34" charset="0"/>
                <a:ea typeface="Calibri" panose="020F0502020204030204" pitchFamily="34" charset="0"/>
                <a:cs typeface="Arial" panose="020B0604020202020204" pitchFamily="34" charset="0"/>
              </a:rPr>
              <a:t> effect on </a:t>
            </a:r>
            <a:r>
              <a:rPr lang="en-US" sz="2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soil properties &amp; its impact on environmental &amp; climatic changes in Dhofar</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ar-JO" dirty="0"/>
          </a:p>
        </p:txBody>
      </p:sp>
      <p:sp>
        <p:nvSpPr>
          <p:cNvPr id="3" name="عنوان فرعي 2">
            <a:extLst>
              <a:ext uri="{FF2B5EF4-FFF2-40B4-BE49-F238E27FC236}">
                <a16:creationId xmlns:a16="http://schemas.microsoft.com/office/drawing/2014/main" id="{E5DC4A14-6FB9-4E85-9BC3-37EB93A2A312}"/>
              </a:ext>
            </a:extLst>
          </p:cNvPr>
          <p:cNvSpPr>
            <a:spLocks noGrp="1"/>
          </p:cNvSpPr>
          <p:nvPr>
            <p:ph type="subTitle" idx="1"/>
          </p:nvPr>
        </p:nvSpPr>
        <p:spPr>
          <a:xfrm>
            <a:off x="1226916" y="4155310"/>
            <a:ext cx="9549114" cy="2180695"/>
          </a:xfrm>
        </p:spPr>
        <p:txBody>
          <a:bodyPr>
            <a:normAutofit/>
          </a:bodyPr>
          <a:lstStyle/>
          <a:p>
            <a:pPr marL="0" marR="0" algn="ctr" rtl="0">
              <a:lnSpc>
                <a:spcPct val="107000"/>
              </a:lnSpc>
              <a:spcBef>
                <a:spcPts val="0"/>
              </a:spcBef>
              <a:spcAft>
                <a:spcPts val="800"/>
              </a:spcAft>
            </a:pP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Preparing by the students:</a:t>
            </a:r>
          </a:p>
          <a:p>
            <a:pPr marL="0" marR="0" algn="ctr" rtl="0">
              <a:lnSpc>
                <a:spcPct val="107000"/>
              </a:lnSpc>
              <a:spcBef>
                <a:spcPts val="0"/>
              </a:spcBef>
              <a:spcAft>
                <a:spcPts val="800"/>
              </a:spcAft>
            </a:pPr>
            <a:r>
              <a:rPr lang="en-US"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Aya Said Al-</a:t>
            </a:r>
            <a:r>
              <a:rPr lang="en-US" sz="2400" b="1" dirty="0" err="1">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mashni</a:t>
            </a:r>
            <a:r>
              <a:rPr lang="en-US"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a:t>
            </a:r>
            <a:r>
              <a:rPr lang="en-US" sz="2400" b="1" dirty="0" err="1">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Nojood</a:t>
            </a:r>
            <a:r>
              <a:rPr lang="en-US"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Said </a:t>
            </a:r>
            <a:r>
              <a:rPr lang="en-US" sz="2400" b="1"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rPr>
              <a:t>A</a:t>
            </a:r>
            <a:r>
              <a:rPr lang="en-US"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l-</a:t>
            </a:r>
            <a:r>
              <a:rPr lang="en-US" sz="2400" b="1" dirty="0" err="1">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mashni</a:t>
            </a:r>
            <a:r>
              <a:rPr lang="en-US"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a:t>
            </a:r>
          </a:p>
          <a:p>
            <a:pPr marL="0" marR="0" algn="ctr" rtl="0">
              <a:lnSpc>
                <a:spcPct val="107000"/>
              </a:lnSpc>
              <a:spcBef>
                <a:spcPts val="0"/>
              </a:spcBef>
              <a:spcAft>
                <a:spcPts val="800"/>
              </a:spcAft>
            </a:pP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Supervisors:</a:t>
            </a:r>
          </a:p>
          <a:p>
            <a:pPr marL="0" marR="0" algn="ctr" rtl="0">
              <a:lnSpc>
                <a:spcPct val="107000"/>
              </a:lnSpc>
              <a:spcBef>
                <a:spcPts val="0"/>
              </a:spcBef>
              <a:spcAft>
                <a:spcPts val="800"/>
              </a:spcAft>
            </a:pP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Asma </a:t>
            </a:r>
            <a:r>
              <a:rPr lang="en-US" sz="1800" b="1" dirty="0" err="1">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Zaitoun</a:t>
            </a: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&amp; Fatima Al-</a:t>
            </a:r>
            <a:r>
              <a:rPr lang="en-US" sz="1800" b="1" dirty="0" err="1">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Mashikhi</a:t>
            </a:r>
            <a:endPar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07000"/>
              </a:lnSpc>
              <a:spcBef>
                <a:spcPts val="0"/>
              </a:spcBef>
              <a:spcAft>
                <a:spcPts val="800"/>
              </a:spcAft>
            </a:pP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(2022 - 2021)</a:t>
            </a:r>
          </a:p>
          <a:p>
            <a:endParaRPr lang="ar-JO" dirty="0"/>
          </a:p>
        </p:txBody>
      </p:sp>
      <p:pic>
        <p:nvPicPr>
          <p:cNvPr id="6" name="صورة 5">
            <a:extLst>
              <a:ext uri="{FF2B5EF4-FFF2-40B4-BE49-F238E27FC236}">
                <a16:creationId xmlns:a16="http://schemas.microsoft.com/office/drawing/2014/main" id="{9FF949A7-D2F8-4A86-84B5-8BC68A5A6E4C}"/>
              </a:ext>
            </a:extLst>
          </p:cNvPr>
          <p:cNvPicPr>
            <a:picLocks noChangeAspect="1"/>
          </p:cNvPicPr>
          <p:nvPr/>
        </p:nvPicPr>
        <p:blipFill>
          <a:blip r:embed="rId4"/>
          <a:stretch>
            <a:fillRect/>
          </a:stretch>
        </p:blipFill>
        <p:spPr>
          <a:xfrm>
            <a:off x="5358320" y="208697"/>
            <a:ext cx="1475360" cy="1475360"/>
          </a:xfrm>
          <a:prstGeom prst="rect">
            <a:avLst/>
          </a:prstGeom>
        </p:spPr>
      </p:pic>
    </p:spTree>
    <p:extLst>
      <p:ext uri="{BB962C8B-B14F-4D97-AF65-F5344CB8AC3E}">
        <p14:creationId xmlns:p14="http://schemas.microsoft.com/office/powerpoint/2010/main" val="95664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8452B9-A15B-4F52-B46C-EF423842D000}"/>
              </a:ext>
            </a:extLst>
          </p:cNvPr>
          <p:cNvSpPr>
            <a:spLocks noGrp="1"/>
          </p:cNvSpPr>
          <p:nvPr>
            <p:ph type="title"/>
          </p:nvPr>
        </p:nvSpPr>
        <p:spPr>
          <a:xfrm>
            <a:off x="2673948" y="346318"/>
            <a:ext cx="8911687" cy="764852"/>
          </a:xfrm>
        </p:spPr>
        <p:txBody>
          <a:bodyPr/>
          <a:lstStyle/>
          <a:p>
            <a:pPr algn="l" rtl="0"/>
            <a:r>
              <a:rPr lang="en-US" dirty="0"/>
              <a:t>Recommendations and Suggestions:</a:t>
            </a:r>
            <a:endParaRPr lang="ar-JO" dirty="0"/>
          </a:p>
        </p:txBody>
      </p:sp>
      <p:sp>
        <p:nvSpPr>
          <p:cNvPr id="3" name="عنصر نائب للمحتوى 2">
            <a:extLst>
              <a:ext uri="{FF2B5EF4-FFF2-40B4-BE49-F238E27FC236}">
                <a16:creationId xmlns:a16="http://schemas.microsoft.com/office/drawing/2014/main" id="{CC67C988-801E-49E6-AE61-78AF8840D19C}"/>
              </a:ext>
            </a:extLst>
          </p:cNvPr>
          <p:cNvSpPr>
            <a:spLocks noGrp="1"/>
          </p:cNvSpPr>
          <p:nvPr>
            <p:ph idx="1"/>
          </p:nvPr>
        </p:nvSpPr>
        <p:spPr>
          <a:xfrm>
            <a:off x="2589212" y="1354238"/>
            <a:ext cx="8915400" cy="4556984"/>
          </a:xfrm>
        </p:spPr>
        <p:txBody>
          <a:bodyPr>
            <a:normAutofit fontScale="92500" lnSpcReduction="10000"/>
          </a:bodyPr>
          <a:lstStyle/>
          <a:p>
            <a:pPr algn="l" rtl="0"/>
            <a:r>
              <a:rPr lang="en-US" sz="1800" dirty="0">
                <a:effectLst/>
                <a:latin typeface="Calibri" panose="020F0502020204030204" pitchFamily="34" charset="0"/>
                <a:ea typeface="Calibri" panose="020F0502020204030204" pitchFamily="34" charset="0"/>
                <a:cs typeface="Arial" panose="020B0604020202020204" pitchFamily="34" charset="0"/>
              </a:rPr>
              <a:t>After the team’s work was completed, a brainstorming session was held to discuss the next step, what should we do with these results, and the answer was to go to the responsible government agencies such as municipalities, to submit proposals and get rid of the effects of the plant, even removing the plant from its roots is not enough, the soil must also return to its previous nature, by:</a:t>
            </a:r>
          </a:p>
          <a:p>
            <a:pPr algn="l" rtl="0"/>
            <a:r>
              <a:rPr lang="en-US" sz="1800" dirty="0">
                <a:effectLst/>
                <a:latin typeface="Calibri" panose="020F0502020204030204" pitchFamily="34" charset="0"/>
                <a:ea typeface="Calibri" panose="020F0502020204030204" pitchFamily="34" charset="0"/>
                <a:cs typeface="Arial" panose="020B0604020202020204" pitchFamily="34" charset="0"/>
              </a:rPr>
              <a:t>1- Breaking up the soil by plowing the land, for example.</a:t>
            </a:r>
          </a:p>
          <a:p>
            <a:pPr algn="l" rtl="0"/>
            <a:r>
              <a:rPr lang="en-US" sz="1800" dirty="0">
                <a:effectLst/>
                <a:latin typeface="Calibri" panose="020F0502020204030204" pitchFamily="34" charset="0"/>
                <a:ea typeface="Calibri" panose="020F0502020204030204" pitchFamily="34" charset="0"/>
                <a:cs typeface="Arial" panose="020B0604020202020204" pitchFamily="34" charset="0"/>
              </a:rPr>
              <a:t>2- Restore the chemical composition of the soil to its previous nature by adding fertilizers or other materials.</a:t>
            </a:r>
          </a:p>
          <a:p>
            <a:pPr algn="l" rtl="0"/>
            <a:r>
              <a:rPr lang="en-US" sz="1800" dirty="0">
                <a:effectLst/>
                <a:latin typeface="Calibri" panose="020F0502020204030204" pitchFamily="34" charset="0"/>
                <a:ea typeface="Calibri" panose="020F0502020204030204" pitchFamily="34" charset="0"/>
                <a:cs typeface="Arial" panose="020B0604020202020204" pitchFamily="34" charset="0"/>
              </a:rPr>
              <a:t>3- Cultivation of infested areas after treatment. Government and civil efforts can be combined, and even tourists who visit the governorate, by spreading good seeds while touring in mountainous areas.</a:t>
            </a:r>
          </a:p>
          <a:p>
            <a:pPr algn="l" rtl="0"/>
            <a:r>
              <a:rPr lang="en-US" sz="1800" dirty="0">
                <a:effectLst/>
                <a:latin typeface="Calibri" panose="020F0502020204030204" pitchFamily="34" charset="0"/>
                <a:ea typeface="Calibri" panose="020F0502020204030204" pitchFamily="34" charset="0"/>
                <a:cs typeface="Arial" panose="020B0604020202020204" pitchFamily="34" charset="0"/>
              </a:rPr>
              <a:t>As for proposals to develop research, it is possible to repeat the work and add other soil tests, and this can be achieved by cooperating with research institutions, universities, or municipalities to obtain more accurate tools, equipment, and results.</a:t>
            </a:r>
          </a:p>
          <a:p>
            <a:pPr algn="l" rtl="0"/>
            <a:r>
              <a:rPr lang="en-US" sz="1800" dirty="0">
                <a:effectLst/>
                <a:latin typeface="Calibri" panose="020F0502020204030204" pitchFamily="34" charset="0"/>
                <a:ea typeface="Calibri" panose="020F0502020204030204" pitchFamily="34" charset="0"/>
                <a:cs typeface="Arial" panose="020B0604020202020204" pitchFamily="34" charset="0"/>
              </a:rPr>
              <a:t>Of course, it is possible to re-search over a larger area of the governorate and by choosing multiple locations for work.</a:t>
            </a:r>
          </a:p>
          <a:p>
            <a:pPr algn="l" rtl="0"/>
            <a:endParaRPr lang="ar-JO" dirty="0"/>
          </a:p>
        </p:txBody>
      </p:sp>
    </p:spTree>
    <p:extLst>
      <p:ext uri="{BB962C8B-B14F-4D97-AF65-F5344CB8AC3E}">
        <p14:creationId xmlns:p14="http://schemas.microsoft.com/office/powerpoint/2010/main" val="203339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F8BE41-7A9D-485D-8AEA-FB29FDAF267C}"/>
              </a:ext>
            </a:extLst>
          </p:cNvPr>
          <p:cNvSpPr>
            <a:spLocks noGrp="1"/>
          </p:cNvSpPr>
          <p:nvPr>
            <p:ph type="title"/>
          </p:nvPr>
        </p:nvSpPr>
        <p:spPr>
          <a:xfrm>
            <a:off x="2789499" y="948090"/>
            <a:ext cx="8715112" cy="3288244"/>
          </a:xfrm>
        </p:spPr>
        <p:txBody>
          <a:bodyPr>
            <a:normAutofit fontScale="90000"/>
          </a:bodyPr>
          <a:lstStyle/>
          <a:p>
            <a:pPr marL="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Arial" panose="020B0604020202020204" pitchFamily="34" charset="0"/>
              </a:rPr>
              <a:t>A page has also been created on social networking sites to publicize this problem, suggested solutions, and recommendations to eliminate it.</a:t>
            </a:r>
            <a:br>
              <a:rPr lang="en-US" sz="4800" dirty="0">
                <a:effectLst/>
                <a:latin typeface="Calibri" panose="020F0502020204030204" pitchFamily="34" charset="0"/>
                <a:ea typeface="Calibri" panose="020F0502020204030204" pitchFamily="34" charset="0"/>
                <a:cs typeface="Arial" panose="020B0604020202020204" pitchFamily="34" charset="0"/>
              </a:rPr>
            </a:br>
            <a:r>
              <a:rPr lang="en-US" sz="4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Please visit us!</a:t>
            </a:r>
            <a:br>
              <a:rPr lang="en-US" sz="3600" dirty="0">
                <a:effectLst/>
                <a:latin typeface="Calibri" panose="020F0502020204030204" pitchFamily="34" charset="0"/>
                <a:ea typeface="Calibri" panose="020F0502020204030204" pitchFamily="34" charset="0"/>
                <a:cs typeface="Arial" panose="020B0604020202020204" pitchFamily="34" charset="0"/>
              </a:rPr>
            </a:b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ar-JO" dirty="0"/>
          </a:p>
        </p:txBody>
      </p:sp>
      <p:sp>
        <p:nvSpPr>
          <p:cNvPr id="3" name="عنصر نائب للنص 2">
            <a:extLst>
              <a:ext uri="{FF2B5EF4-FFF2-40B4-BE49-F238E27FC236}">
                <a16:creationId xmlns:a16="http://schemas.microsoft.com/office/drawing/2014/main" id="{D6ABD51F-30BF-48DF-AF0F-30A26A9B514F}"/>
              </a:ext>
            </a:extLst>
          </p:cNvPr>
          <p:cNvSpPr>
            <a:spLocks noGrp="1"/>
          </p:cNvSpPr>
          <p:nvPr>
            <p:ph type="body" idx="1"/>
          </p:nvPr>
        </p:nvSpPr>
        <p:spPr>
          <a:xfrm>
            <a:off x="3009418" y="3613266"/>
            <a:ext cx="8495193" cy="1555864"/>
          </a:xfrm>
        </p:spPr>
        <p:txBody>
          <a:bodyPr/>
          <a:lstStyle/>
          <a:p>
            <a:r>
              <a:rPr lang="en-US" dirty="0">
                <a:hlinkClick r:id="rId2"/>
              </a:rPr>
              <a:t>https://instagram.com/2no_ay?utm_medium=copy_link</a:t>
            </a:r>
            <a:endParaRPr lang="en-US" dirty="0"/>
          </a:p>
          <a:p>
            <a:endParaRPr lang="en-US" dirty="0"/>
          </a:p>
          <a:p>
            <a:endParaRPr lang="ar-JO" dirty="0"/>
          </a:p>
        </p:txBody>
      </p:sp>
    </p:spTree>
    <p:extLst>
      <p:ext uri="{BB962C8B-B14F-4D97-AF65-F5344CB8AC3E}">
        <p14:creationId xmlns:p14="http://schemas.microsoft.com/office/powerpoint/2010/main" val="3866170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E5942B-1680-4CC7-844D-C9A6473E4246}"/>
              </a:ext>
            </a:extLst>
          </p:cNvPr>
          <p:cNvSpPr>
            <a:spLocks noGrp="1"/>
          </p:cNvSpPr>
          <p:nvPr>
            <p:ph type="title"/>
          </p:nvPr>
        </p:nvSpPr>
        <p:spPr>
          <a:xfrm>
            <a:off x="2592925" y="624110"/>
            <a:ext cx="8911687" cy="741703"/>
          </a:xfrm>
        </p:spPr>
        <p:txBody>
          <a:bodyPr/>
          <a:lstStyle/>
          <a:p>
            <a:pPr algn="l" rtl="0"/>
            <a:r>
              <a:rPr lang="en-US" dirty="0"/>
              <a:t>References:</a:t>
            </a:r>
            <a:endParaRPr lang="ar-JO" dirty="0"/>
          </a:p>
        </p:txBody>
      </p:sp>
      <p:sp>
        <p:nvSpPr>
          <p:cNvPr id="3" name="عنصر نائب للمحتوى 2">
            <a:extLst>
              <a:ext uri="{FF2B5EF4-FFF2-40B4-BE49-F238E27FC236}">
                <a16:creationId xmlns:a16="http://schemas.microsoft.com/office/drawing/2014/main" id="{8C253054-65B9-4143-B203-DB16F7E43724}"/>
              </a:ext>
            </a:extLst>
          </p:cNvPr>
          <p:cNvSpPr>
            <a:spLocks noGrp="1"/>
          </p:cNvSpPr>
          <p:nvPr>
            <p:ph idx="1"/>
          </p:nvPr>
        </p:nvSpPr>
        <p:spPr>
          <a:xfrm>
            <a:off x="2430684" y="1805651"/>
            <a:ext cx="9073928" cy="4105571"/>
          </a:xfrm>
        </p:spPr>
        <p:txBody>
          <a:bodyPr>
            <a:normAutofit/>
          </a:bodyPr>
          <a:lstStyle/>
          <a:p>
            <a:pPr algn="l" rtl="0"/>
            <a:r>
              <a:rPr lang="en-US" dirty="0"/>
              <a:t>1-Rizwana Aleem Qureshi, Syed </a:t>
            </a:r>
            <a:r>
              <a:rPr lang="en-US" dirty="0" err="1"/>
              <a:t>Aneel</a:t>
            </a:r>
            <a:r>
              <a:rPr lang="en-US" dirty="0"/>
              <a:t> Gilani , Muhammad </a:t>
            </a:r>
            <a:r>
              <a:rPr lang="en-US" dirty="0" err="1"/>
              <a:t>Asad</a:t>
            </a:r>
            <a:r>
              <a:rPr lang="en-US" dirty="0"/>
              <a:t> </a:t>
            </a:r>
            <a:r>
              <a:rPr lang="en-US" dirty="0" err="1"/>
              <a:t>Ghufran</a:t>
            </a:r>
            <a:r>
              <a:rPr lang="en-US" dirty="0"/>
              <a:t> and </a:t>
            </a:r>
            <a:r>
              <a:rPr lang="en-US" dirty="0" err="1"/>
              <a:t>Kishwar</a:t>
            </a:r>
            <a:r>
              <a:rPr lang="en-US" dirty="0"/>
              <a:t> Nazir Sultana ,(2006). Effects of Parthenium </a:t>
            </a:r>
            <a:r>
              <a:rPr lang="en-US" dirty="0" err="1"/>
              <a:t>hysterophorus</a:t>
            </a:r>
            <a:r>
              <a:rPr lang="en-US" dirty="0"/>
              <a:t> L. on Soil Characteristics Initially Inhabited to Cannabis sativa L.. Pakistan Journal of Biological Sciences.</a:t>
            </a:r>
          </a:p>
          <a:p>
            <a:pPr algn="l" rtl="0"/>
            <a:r>
              <a:rPr lang="en-US" dirty="0"/>
              <a:t>2- </a:t>
            </a:r>
            <a:r>
              <a:rPr lang="en-US" dirty="0" err="1"/>
              <a:t>Tafese</a:t>
            </a:r>
            <a:r>
              <a:rPr lang="en-US" dirty="0"/>
              <a:t> </a:t>
            </a:r>
            <a:r>
              <a:rPr lang="en-US" dirty="0" err="1"/>
              <a:t>Bezuneh</a:t>
            </a:r>
            <a:r>
              <a:rPr lang="en-US" dirty="0"/>
              <a:t>, T., (2015). Phytochemistry and Antimicrobial Activity of Parthenium </a:t>
            </a:r>
            <a:r>
              <a:rPr lang="en-US" dirty="0" err="1"/>
              <a:t>hysterophorus</a:t>
            </a:r>
            <a:r>
              <a:rPr lang="en-US" dirty="0"/>
              <a:t> L.: A Review. Science Journal of Analytical Chemistry.</a:t>
            </a:r>
          </a:p>
          <a:p>
            <a:pPr algn="l" rtl="0"/>
            <a:r>
              <a:rPr lang="en-US" dirty="0"/>
              <a:t>3-Ansong, M. and Pickering, C., (2013). Are Weeds Hitchhiking a Ride on Your Car? A Systematic Review of Seed Dispersal on Cars. </a:t>
            </a:r>
            <a:r>
              <a:rPr lang="en-US" dirty="0" err="1"/>
              <a:t>PLoS</a:t>
            </a:r>
            <a:r>
              <a:rPr lang="en-US" dirty="0"/>
              <a:t> ONE.</a:t>
            </a:r>
          </a:p>
          <a:p>
            <a:pPr algn="l" rtl="0"/>
            <a:endParaRPr lang="en-US" dirty="0"/>
          </a:p>
          <a:p>
            <a:pPr algn="l" rtl="0"/>
            <a:r>
              <a:rPr lang="en-US" dirty="0"/>
              <a:t>4- GLOBE Technical Office, (2012), Soil Protocol Note for the GLOBE Teacher Training Program.</a:t>
            </a:r>
            <a:endParaRPr lang="ar-JO" dirty="0"/>
          </a:p>
        </p:txBody>
      </p:sp>
    </p:spTree>
    <p:extLst>
      <p:ext uri="{BB962C8B-B14F-4D97-AF65-F5344CB8AC3E}">
        <p14:creationId xmlns:p14="http://schemas.microsoft.com/office/powerpoint/2010/main" val="360209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472160-1297-4F1A-9332-D47786AB043D}"/>
              </a:ext>
            </a:extLst>
          </p:cNvPr>
          <p:cNvSpPr>
            <a:spLocks noGrp="1"/>
          </p:cNvSpPr>
          <p:nvPr>
            <p:ph type="title"/>
          </p:nvPr>
        </p:nvSpPr>
        <p:spPr>
          <a:xfrm>
            <a:off x="2592925" y="253720"/>
            <a:ext cx="8911687" cy="788001"/>
          </a:xfrm>
        </p:spPr>
        <p:txBody>
          <a:bodyPr/>
          <a:lstStyle/>
          <a:p>
            <a:pPr algn="l" rtl="0"/>
            <a:r>
              <a:rPr lang="en-US" dirty="0"/>
              <a:t>Abstract:</a:t>
            </a:r>
            <a:endParaRPr lang="ar-JO" dirty="0"/>
          </a:p>
        </p:txBody>
      </p:sp>
      <p:sp>
        <p:nvSpPr>
          <p:cNvPr id="3" name="عنصر نائب للمحتوى 2">
            <a:extLst>
              <a:ext uri="{FF2B5EF4-FFF2-40B4-BE49-F238E27FC236}">
                <a16:creationId xmlns:a16="http://schemas.microsoft.com/office/drawing/2014/main" id="{CF2B6128-6065-46C2-9FCF-5D10B3F72AA3}"/>
              </a:ext>
            </a:extLst>
          </p:cNvPr>
          <p:cNvSpPr>
            <a:spLocks noGrp="1"/>
          </p:cNvSpPr>
          <p:nvPr>
            <p:ph idx="1"/>
          </p:nvPr>
        </p:nvSpPr>
        <p:spPr>
          <a:xfrm>
            <a:off x="1632030" y="1041721"/>
            <a:ext cx="9872582" cy="5243332"/>
          </a:xfrm>
        </p:spPr>
        <p:txBody>
          <a:bodyPr>
            <a:noAutofit/>
          </a:bodyPr>
          <a:lstStyle/>
          <a:p>
            <a:pPr marL="0" marR="0" algn="l" rtl="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Many countries of the world suffer from the problem of invasive plants, which are harmful and poisonous, ravaging and controlling ecosystems, thus causing a massive loss of biodiversity and exacerbate environmental and climatic problems, and negatively affect health and the economy.</a:t>
            </a:r>
          </a:p>
          <a:p>
            <a:pPr marL="0" marR="0" algn="l" rtl="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There are many types of these plants, including the parthenium, which infiltrated Dhofar Governorate, and spread rapidly during the past ten years, despite governmental and civil efforts to extract the plant from its roots, the local plants did not grow again in the affected areas.</a:t>
            </a:r>
          </a:p>
          <a:p>
            <a:pPr marL="0" marR="0" algn="l" rtl="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  This field study aims to know the impact of the parthenium on soil properties and how its spread contributes to environmental and climatic changes, and these properties include: surface temperature and at different soil depths, conductivity, salinity, acidity, and moisture.</a:t>
            </a:r>
          </a:p>
        </p:txBody>
      </p:sp>
    </p:spTree>
    <p:extLst>
      <p:ext uri="{BB962C8B-B14F-4D97-AF65-F5344CB8AC3E}">
        <p14:creationId xmlns:p14="http://schemas.microsoft.com/office/powerpoint/2010/main" val="390637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472160-1297-4F1A-9332-D47786AB043D}"/>
              </a:ext>
            </a:extLst>
          </p:cNvPr>
          <p:cNvSpPr>
            <a:spLocks noGrp="1"/>
          </p:cNvSpPr>
          <p:nvPr>
            <p:ph type="title"/>
          </p:nvPr>
        </p:nvSpPr>
        <p:spPr>
          <a:xfrm>
            <a:off x="2592925" y="253720"/>
            <a:ext cx="8911687" cy="788001"/>
          </a:xfrm>
        </p:spPr>
        <p:txBody>
          <a:bodyPr/>
          <a:lstStyle/>
          <a:p>
            <a:pPr algn="l" rtl="0"/>
            <a:r>
              <a:rPr lang="en-US" dirty="0"/>
              <a:t>Abstract:</a:t>
            </a:r>
            <a:endParaRPr lang="ar-JO" dirty="0"/>
          </a:p>
        </p:txBody>
      </p:sp>
      <p:sp>
        <p:nvSpPr>
          <p:cNvPr id="3" name="عنصر نائب للمحتوى 2">
            <a:extLst>
              <a:ext uri="{FF2B5EF4-FFF2-40B4-BE49-F238E27FC236}">
                <a16:creationId xmlns:a16="http://schemas.microsoft.com/office/drawing/2014/main" id="{CF2B6128-6065-46C2-9FCF-5D10B3F72AA3}"/>
              </a:ext>
            </a:extLst>
          </p:cNvPr>
          <p:cNvSpPr>
            <a:spLocks noGrp="1"/>
          </p:cNvSpPr>
          <p:nvPr>
            <p:ph idx="1"/>
          </p:nvPr>
        </p:nvSpPr>
        <p:spPr>
          <a:xfrm>
            <a:off x="1632030" y="1041721"/>
            <a:ext cx="9872582" cy="5243332"/>
          </a:xfrm>
        </p:spPr>
        <p:txBody>
          <a:bodyPr>
            <a:noAutofit/>
          </a:bodyPr>
          <a:lstStyle/>
          <a:p>
            <a:pPr marL="0" marR="0" algn="l" rtl="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A time plan was set for the implementation of the study, by choosing the study site, which is Jebel </a:t>
            </a:r>
            <a:r>
              <a:rPr lang="en-US" sz="2000" dirty="0" err="1">
                <a:effectLst/>
                <a:latin typeface="Calibri" panose="020F0502020204030204" pitchFamily="34" charset="0"/>
                <a:ea typeface="Calibri" panose="020F0502020204030204" pitchFamily="34" charset="0"/>
                <a:cs typeface="Arial" panose="020B0604020202020204" pitchFamily="34" charset="0"/>
              </a:rPr>
              <a:t>Shihit</a:t>
            </a:r>
            <a:r>
              <a:rPr lang="en-US" sz="2000" dirty="0">
                <a:effectLst/>
                <a:latin typeface="Calibri" panose="020F0502020204030204" pitchFamily="34" charset="0"/>
                <a:ea typeface="Calibri" panose="020F0502020204030204" pitchFamily="34" charset="0"/>
                <a:cs typeface="Arial" panose="020B0604020202020204" pitchFamily="34" charset="0"/>
              </a:rPr>
              <a:t>, two adjacent sites were selected, one infested with Parthenium and the other not infested, and the measurements were repeated at each site three times, and then the results and data were collected and discussed within the team.</a:t>
            </a:r>
          </a:p>
          <a:p>
            <a:pPr marL="0" marR="0" algn="l" rtl="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After applying the protocols and comparing the results between the two sites, the team found that some properties of the soil in the infested area differ significantly from the non-infested area, the results showed a decrease in salinity, conductivity and humidity and an increase in soil acidity within the infested area, as well as the difference in the appearance of the soil and the extent of its cohesion between the two areas. The results showed that the soil change prevented the native plants from growing again, which led to an increase in the temperature in the infested site and thus contributing to climate change in the area.</a:t>
            </a:r>
          </a:p>
        </p:txBody>
      </p:sp>
    </p:spTree>
    <p:extLst>
      <p:ext uri="{BB962C8B-B14F-4D97-AF65-F5344CB8AC3E}">
        <p14:creationId xmlns:p14="http://schemas.microsoft.com/office/powerpoint/2010/main" val="235513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D83278-F7EF-4826-A619-1D1DFA0FEACF}"/>
              </a:ext>
            </a:extLst>
          </p:cNvPr>
          <p:cNvSpPr>
            <a:spLocks noGrp="1"/>
          </p:cNvSpPr>
          <p:nvPr>
            <p:ph type="title"/>
          </p:nvPr>
        </p:nvSpPr>
        <p:spPr/>
        <p:txBody>
          <a:bodyPr/>
          <a:lstStyle/>
          <a:p>
            <a:pPr algn="l" rtl="0"/>
            <a:r>
              <a:rPr lang="en-US" dirty="0"/>
              <a:t>Research questions:</a:t>
            </a:r>
            <a:endParaRPr lang="ar-JO" dirty="0"/>
          </a:p>
        </p:txBody>
      </p:sp>
      <p:sp>
        <p:nvSpPr>
          <p:cNvPr id="3" name="عنصر نائب للمحتوى 2">
            <a:extLst>
              <a:ext uri="{FF2B5EF4-FFF2-40B4-BE49-F238E27FC236}">
                <a16:creationId xmlns:a16="http://schemas.microsoft.com/office/drawing/2014/main" id="{814E4E80-4024-4A89-B2ED-8BA7991163E9}"/>
              </a:ext>
            </a:extLst>
          </p:cNvPr>
          <p:cNvSpPr>
            <a:spLocks noGrp="1"/>
          </p:cNvSpPr>
          <p:nvPr>
            <p:ph idx="1"/>
          </p:nvPr>
        </p:nvSpPr>
        <p:spPr>
          <a:xfrm>
            <a:off x="1724628" y="2314936"/>
            <a:ext cx="10255169" cy="3715474"/>
          </a:xfrm>
        </p:spPr>
        <p:txBody>
          <a:bodyPr>
            <a:normAutofit lnSpcReduction="10000"/>
          </a:bodyPr>
          <a:lstStyle/>
          <a:p>
            <a:pPr algn="l" rtl="0"/>
            <a:r>
              <a:rPr lang="en-US" sz="4000" dirty="0"/>
              <a:t>1- What is the effect of the parthenium plant on soil properties?</a:t>
            </a:r>
          </a:p>
          <a:p>
            <a:pPr marL="0" indent="0" algn="l" rtl="0">
              <a:buNone/>
            </a:pPr>
            <a:endParaRPr lang="en-US" sz="4000" dirty="0"/>
          </a:p>
          <a:p>
            <a:pPr algn="l" rtl="0"/>
            <a:r>
              <a:rPr lang="en-US" sz="4000" dirty="0"/>
              <a:t>2- What are the effects of the parthenium plant on environmental and climate change?</a:t>
            </a:r>
          </a:p>
          <a:p>
            <a:endParaRPr lang="ar-JO" dirty="0"/>
          </a:p>
        </p:txBody>
      </p:sp>
    </p:spTree>
    <p:extLst>
      <p:ext uri="{BB962C8B-B14F-4D97-AF65-F5344CB8AC3E}">
        <p14:creationId xmlns:p14="http://schemas.microsoft.com/office/powerpoint/2010/main" val="113469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D52429-0D94-4141-8163-AD65C58E0B05}"/>
              </a:ext>
            </a:extLst>
          </p:cNvPr>
          <p:cNvSpPr>
            <a:spLocks noGrp="1"/>
          </p:cNvSpPr>
          <p:nvPr>
            <p:ph type="title"/>
          </p:nvPr>
        </p:nvSpPr>
        <p:spPr/>
        <p:txBody>
          <a:bodyPr/>
          <a:lstStyle/>
          <a:p>
            <a:r>
              <a:rPr lang="en-US" dirty="0"/>
              <a:t>Search methods:</a:t>
            </a:r>
            <a:endParaRPr lang="ar-JO" dirty="0"/>
          </a:p>
        </p:txBody>
      </p:sp>
      <p:sp>
        <p:nvSpPr>
          <p:cNvPr id="3" name="عنصر نائب للنص 2">
            <a:extLst>
              <a:ext uri="{FF2B5EF4-FFF2-40B4-BE49-F238E27FC236}">
                <a16:creationId xmlns:a16="http://schemas.microsoft.com/office/drawing/2014/main" id="{8E00DA8F-AB77-49F7-BCCF-8A3E19BEE163}"/>
              </a:ext>
            </a:extLst>
          </p:cNvPr>
          <p:cNvSpPr>
            <a:spLocks noGrp="1"/>
          </p:cNvSpPr>
          <p:nvPr>
            <p:ph type="body" idx="1"/>
          </p:nvPr>
        </p:nvSpPr>
        <p:spPr>
          <a:xfrm>
            <a:off x="686370" y="1972703"/>
            <a:ext cx="6245736" cy="1661748"/>
          </a:xfrm>
        </p:spPr>
        <p:txBody>
          <a:bodyPr/>
          <a:lstStyle/>
          <a:p>
            <a:pPr algn="l" rtl="0"/>
            <a:r>
              <a:rPr lang="en-US" dirty="0"/>
              <a:t>1) A study plan has been developed to organize work, fill gaps and redress potential errors.</a:t>
            </a:r>
          </a:p>
          <a:p>
            <a:endParaRPr lang="ar-JO" dirty="0"/>
          </a:p>
        </p:txBody>
      </p:sp>
      <p:pic>
        <p:nvPicPr>
          <p:cNvPr id="10" name="عنصر نائب للمحتوى 9">
            <a:extLst>
              <a:ext uri="{FF2B5EF4-FFF2-40B4-BE49-F238E27FC236}">
                <a16:creationId xmlns:a16="http://schemas.microsoft.com/office/drawing/2014/main" id="{F81F9B7E-BA5E-436D-A049-78D0AE808D4A}"/>
              </a:ext>
            </a:extLst>
          </p:cNvPr>
          <p:cNvPicPr>
            <a:picLocks noGrp="1" noChangeAspect="1"/>
          </p:cNvPicPr>
          <p:nvPr>
            <p:ph sz="half" idx="2"/>
          </p:nvPr>
        </p:nvPicPr>
        <p:blipFill>
          <a:blip r:embed="rId2"/>
          <a:stretch>
            <a:fillRect/>
          </a:stretch>
        </p:blipFill>
        <p:spPr>
          <a:xfrm>
            <a:off x="583411" y="3429000"/>
            <a:ext cx="5919415" cy="2379846"/>
          </a:xfrm>
        </p:spPr>
      </p:pic>
      <p:sp>
        <p:nvSpPr>
          <p:cNvPr id="5" name="عنصر نائب للنص 4">
            <a:extLst>
              <a:ext uri="{FF2B5EF4-FFF2-40B4-BE49-F238E27FC236}">
                <a16:creationId xmlns:a16="http://schemas.microsoft.com/office/drawing/2014/main" id="{4A5CB329-39AE-4201-85FF-930B9434295B}"/>
              </a:ext>
            </a:extLst>
          </p:cNvPr>
          <p:cNvSpPr>
            <a:spLocks noGrp="1"/>
          </p:cNvSpPr>
          <p:nvPr>
            <p:ph type="body" sz="quarter" idx="3"/>
          </p:nvPr>
        </p:nvSpPr>
        <p:spPr>
          <a:xfrm>
            <a:off x="6932106" y="1898432"/>
            <a:ext cx="3999001" cy="576262"/>
          </a:xfrm>
        </p:spPr>
        <p:txBody>
          <a:bodyPr/>
          <a:lstStyle/>
          <a:p>
            <a:r>
              <a:rPr lang="en-US" dirty="0"/>
              <a:t>2) the study site:</a:t>
            </a:r>
            <a:endParaRPr lang="ar-JO" dirty="0"/>
          </a:p>
        </p:txBody>
      </p:sp>
      <p:pic>
        <p:nvPicPr>
          <p:cNvPr id="11" name="عنصر نائب للمحتوى 10">
            <a:extLst>
              <a:ext uri="{FF2B5EF4-FFF2-40B4-BE49-F238E27FC236}">
                <a16:creationId xmlns:a16="http://schemas.microsoft.com/office/drawing/2014/main" id="{8D40CE3C-9AD8-43BC-9AAB-22A62FE99861}"/>
              </a:ext>
            </a:extLst>
          </p:cNvPr>
          <p:cNvPicPr>
            <a:picLocks noGrp="1" noChangeAspect="1"/>
          </p:cNvPicPr>
          <p:nvPr>
            <p:ph sz="quarter" idx="4"/>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787408" y="3054519"/>
            <a:ext cx="1964162" cy="3334259"/>
          </a:xfrm>
          <a:prstGeom prst="rect">
            <a:avLst/>
          </a:prstGeom>
          <a:ln>
            <a:solidFill>
              <a:schemeClr val="accent1"/>
            </a:solidFill>
          </a:ln>
        </p:spPr>
      </p:pic>
      <p:pic>
        <p:nvPicPr>
          <p:cNvPr id="12" name="صورة 11">
            <a:extLst>
              <a:ext uri="{FF2B5EF4-FFF2-40B4-BE49-F238E27FC236}">
                <a16:creationId xmlns:a16="http://schemas.microsoft.com/office/drawing/2014/main" id="{1B4D576C-6A57-4D2A-8539-E1E92590FBA0}"/>
              </a:ext>
            </a:extLst>
          </p:cNvPr>
          <p:cNvPicPr>
            <a:picLocks noChangeAspect="1"/>
          </p:cNvPicPr>
          <p:nvPr/>
        </p:nvPicPr>
        <p:blipFill>
          <a:blip r:embed="rId5"/>
          <a:stretch>
            <a:fillRect/>
          </a:stretch>
        </p:blipFill>
        <p:spPr>
          <a:xfrm>
            <a:off x="8838227" y="3749016"/>
            <a:ext cx="3199444" cy="2173207"/>
          </a:xfrm>
          <a:prstGeom prst="rect">
            <a:avLst/>
          </a:prstGeom>
        </p:spPr>
      </p:pic>
    </p:spTree>
    <p:extLst>
      <p:ext uri="{BB962C8B-B14F-4D97-AF65-F5344CB8AC3E}">
        <p14:creationId xmlns:p14="http://schemas.microsoft.com/office/powerpoint/2010/main" val="353498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92A3BE-B4FA-4046-8AEF-B059FCE7CDC8}"/>
              </a:ext>
            </a:extLst>
          </p:cNvPr>
          <p:cNvSpPr>
            <a:spLocks noGrp="1"/>
          </p:cNvSpPr>
          <p:nvPr>
            <p:ph type="title"/>
          </p:nvPr>
        </p:nvSpPr>
        <p:spPr>
          <a:xfrm>
            <a:off x="2592925" y="239799"/>
            <a:ext cx="8911687" cy="706979"/>
          </a:xfrm>
        </p:spPr>
        <p:txBody>
          <a:bodyPr/>
          <a:lstStyle/>
          <a:p>
            <a:pPr algn="l" rtl="0"/>
            <a:r>
              <a:rPr lang="en-US" dirty="0"/>
              <a:t>Search methods:</a:t>
            </a:r>
            <a:endParaRPr lang="ar-JO" dirty="0"/>
          </a:p>
        </p:txBody>
      </p:sp>
      <p:sp>
        <p:nvSpPr>
          <p:cNvPr id="3" name="عنصر نائب للمحتوى 2">
            <a:extLst>
              <a:ext uri="{FF2B5EF4-FFF2-40B4-BE49-F238E27FC236}">
                <a16:creationId xmlns:a16="http://schemas.microsoft.com/office/drawing/2014/main" id="{0F54566F-98E7-4BAD-8E3B-DCC8035DAE2C}"/>
              </a:ext>
            </a:extLst>
          </p:cNvPr>
          <p:cNvSpPr>
            <a:spLocks noGrp="1"/>
          </p:cNvSpPr>
          <p:nvPr>
            <p:ph idx="1"/>
          </p:nvPr>
        </p:nvSpPr>
        <p:spPr>
          <a:xfrm>
            <a:off x="2210766" y="1111169"/>
            <a:ext cx="9290134" cy="5231757"/>
          </a:xfrm>
        </p:spPr>
        <p:txBody>
          <a:bodyPr>
            <a:noAutofit/>
          </a:bodyPr>
          <a:lstStyle/>
          <a:p>
            <a:pPr marL="0" marR="0" indent="0" algn="l" rtl="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3) Data collection and analysis:</a:t>
            </a:r>
          </a:p>
          <a:p>
            <a:pPr marL="0" marR="0" algn="l" rtl="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After selecting the site affected by the parthenium plant, the Globe team visited the site and collected samples, with three samples from a parthenium infested place, and another site about 200 meters away from the first site, and not infested with the plant. The team collected 3 samples from each site to ensure greater accuracy of the results The measurements and protocols used were</a:t>
            </a:r>
            <a:r>
              <a:rPr lang="ar-JO" sz="2000" dirty="0">
                <a:effectLst/>
                <a:latin typeface="Calibri" panose="020F050202020403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07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Arial" panose="020B0604020202020204" pitchFamily="34" charset="0"/>
              </a:rPr>
              <a:t>Surface temperature using an infrared thermometer.</a:t>
            </a:r>
          </a:p>
          <a:p>
            <a:pPr marL="342900" marR="0" lvl="0" indent="-342900" algn="l" rtl="0">
              <a:lnSpc>
                <a:spcPct val="107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Arial" panose="020B0604020202020204" pitchFamily="34" charset="0"/>
              </a:rPr>
              <a:t>The temperature inside the soil at a depth of 5 cm and 10 cm using a soil thermometer.</a:t>
            </a:r>
          </a:p>
          <a:p>
            <a:pPr marL="342900" marR="0" lvl="0" indent="-342900" algn="l" rtl="0">
              <a:lnSpc>
                <a:spcPct val="107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Arial" panose="020B0604020202020204" pitchFamily="34" charset="0"/>
              </a:rPr>
              <a:t>Soil moisture by weighing it accurately and then drying it in a thermal oven and calculating the percentage of water in it.</a:t>
            </a:r>
          </a:p>
          <a:p>
            <a:pPr marL="342900" marR="0" lvl="0" indent="-342900" algn="l" rtl="0">
              <a:lnSpc>
                <a:spcPct val="107000"/>
              </a:lnSpc>
              <a:spcBef>
                <a:spcPts val="0"/>
              </a:spcBef>
              <a:spcAft>
                <a:spcPts val="80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Arial" panose="020B0604020202020204" pitchFamily="34" charset="0"/>
              </a:rPr>
              <a:t>Soil pH, soil salinity, soil conductivity, by making a soil extract by adding water and then measuring it with a pH and conductivity device.</a:t>
            </a:r>
          </a:p>
          <a:p>
            <a:pPr marL="0" indent="0">
              <a:buNone/>
            </a:pPr>
            <a:endParaRPr lang="ar-JO" sz="2000" dirty="0"/>
          </a:p>
        </p:txBody>
      </p:sp>
    </p:spTree>
    <p:extLst>
      <p:ext uri="{BB962C8B-B14F-4D97-AF65-F5344CB8AC3E}">
        <p14:creationId xmlns:p14="http://schemas.microsoft.com/office/powerpoint/2010/main" val="408355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8423D507-66AE-4249-B274-C07F4078C33A}"/>
              </a:ext>
            </a:extLst>
          </p:cNvPr>
          <p:cNvPicPr>
            <a:picLocks noChangeAspect="1"/>
          </p:cNvPicPr>
          <p:nvPr/>
        </p:nvPicPr>
        <p:blipFill>
          <a:blip r:embed="rId2"/>
          <a:stretch>
            <a:fillRect/>
          </a:stretch>
        </p:blipFill>
        <p:spPr>
          <a:xfrm>
            <a:off x="694095" y="3833181"/>
            <a:ext cx="6289128" cy="2563164"/>
          </a:xfrm>
          <a:prstGeom prst="rect">
            <a:avLst/>
          </a:prstGeom>
        </p:spPr>
      </p:pic>
      <p:pic>
        <p:nvPicPr>
          <p:cNvPr id="8" name="صورة 7">
            <a:extLst>
              <a:ext uri="{FF2B5EF4-FFF2-40B4-BE49-F238E27FC236}">
                <a16:creationId xmlns:a16="http://schemas.microsoft.com/office/drawing/2014/main" id="{3F10BA09-1BC3-4E06-9C05-1E29C3549203}"/>
              </a:ext>
            </a:extLst>
          </p:cNvPr>
          <p:cNvPicPr>
            <a:picLocks noChangeAspect="1"/>
          </p:cNvPicPr>
          <p:nvPr/>
        </p:nvPicPr>
        <p:blipFill>
          <a:blip r:embed="rId3"/>
          <a:stretch>
            <a:fillRect/>
          </a:stretch>
        </p:blipFill>
        <p:spPr>
          <a:xfrm>
            <a:off x="7189457" y="3733201"/>
            <a:ext cx="4809631" cy="2763126"/>
          </a:xfrm>
          <a:prstGeom prst="rect">
            <a:avLst/>
          </a:prstGeom>
        </p:spPr>
      </p:pic>
      <p:pic>
        <p:nvPicPr>
          <p:cNvPr id="9" name="صورة 8">
            <a:extLst>
              <a:ext uri="{FF2B5EF4-FFF2-40B4-BE49-F238E27FC236}">
                <a16:creationId xmlns:a16="http://schemas.microsoft.com/office/drawing/2014/main" id="{4AD21D43-1CDA-4638-BCC3-A54E94F87FAC}"/>
              </a:ext>
            </a:extLst>
          </p:cNvPr>
          <p:cNvPicPr>
            <a:picLocks noChangeAspect="1"/>
          </p:cNvPicPr>
          <p:nvPr/>
        </p:nvPicPr>
        <p:blipFill rotWithShape="1">
          <a:blip r:embed="rId4"/>
          <a:srcRect r="29900"/>
          <a:stretch/>
        </p:blipFill>
        <p:spPr>
          <a:xfrm>
            <a:off x="1597308" y="461654"/>
            <a:ext cx="5183058" cy="2880042"/>
          </a:xfrm>
          <a:prstGeom prst="rect">
            <a:avLst/>
          </a:prstGeom>
        </p:spPr>
      </p:pic>
      <p:pic>
        <p:nvPicPr>
          <p:cNvPr id="10" name="صورة 9">
            <a:extLst>
              <a:ext uri="{FF2B5EF4-FFF2-40B4-BE49-F238E27FC236}">
                <a16:creationId xmlns:a16="http://schemas.microsoft.com/office/drawing/2014/main" id="{3424911F-6F77-4615-AEDE-EE8995942780}"/>
              </a:ext>
            </a:extLst>
          </p:cNvPr>
          <p:cNvPicPr>
            <a:picLocks noChangeAspect="1"/>
          </p:cNvPicPr>
          <p:nvPr/>
        </p:nvPicPr>
        <p:blipFill rotWithShape="1">
          <a:blip r:embed="rId5"/>
          <a:srcRect r="24461"/>
          <a:stretch/>
        </p:blipFill>
        <p:spPr>
          <a:xfrm>
            <a:off x="6983223" y="461655"/>
            <a:ext cx="5015865" cy="2880042"/>
          </a:xfrm>
          <a:prstGeom prst="rect">
            <a:avLst/>
          </a:prstGeom>
        </p:spPr>
      </p:pic>
    </p:spTree>
    <p:extLst>
      <p:ext uri="{BB962C8B-B14F-4D97-AF65-F5344CB8AC3E}">
        <p14:creationId xmlns:p14="http://schemas.microsoft.com/office/powerpoint/2010/main" val="359773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C13692-25E8-45C4-BAB4-C793D45E76A6}"/>
              </a:ext>
            </a:extLst>
          </p:cNvPr>
          <p:cNvSpPr>
            <a:spLocks noGrp="1"/>
          </p:cNvSpPr>
          <p:nvPr>
            <p:ph type="title"/>
          </p:nvPr>
        </p:nvSpPr>
        <p:spPr/>
        <p:txBody>
          <a:bodyPr/>
          <a:lstStyle/>
          <a:p>
            <a:r>
              <a:rPr lang="en-US" dirty="0"/>
              <a:t>Data entry to the GLOBE website:</a:t>
            </a:r>
            <a:endParaRPr lang="ar-JO" dirty="0"/>
          </a:p>
        </p:txBody>
      </p:sp>
      <p:pic>
        <p:nvPicPr>
          <p:cNvPr id="3" name="صورة 2">
            <a:extLst>
              <a:ext uri="{FF2B5EF4-FFF2-40B4-BE49-F238E27FC236}">
                <a16:creationId xmlns:a16="http://schemas.microsoft.com/office/drawing/2014/main" id="{D0EEE734-CE73-4ED7-A383-F397E94BCC62}"/>
              </a:ext>
            </a:extLst>
          </p:cNvPr>
          <p:cNvPicPr>
            <a:picLocks noChangeAspect="1"/>
          </p:cNvPicPr>
          <p:nvPr/>
        </p:nvPicPr>
        <p:blipFill>
          <a:blip r:embed="rId2"/>
          <a:stretch>
            <a:fillRect/>
          </a:stretch>
        </p:blipFill>
        <p:spPr>
          <a:xfrm>
            <a:off x="3037962" y="1483057"/>
            <a:ext cx="3596952" cy="1853345"/>
          </a:xfrm>
          <a:prstGeom prst="rect">
            <a:avLst/>
          </a:prstGeom>
        </p:spPr>
      </p:pic>
      <p:pic>
        <p:nvPicPr>
          <p:cNvPr id="4" name="صورة 3">
            <a:extLst>
              <a:ext uri="{FF2B5EF4-FFF2-40B4-BE49-F238E27FC236}">
                <a16:creationId xmlns:a16="http://schemas.microsoft.com/office/drawing/2014/main" id="{4CCA7AAB-4B8F-4167-9536-7864CE151BBA}"/>
              </a:ext>
            </a:extLst>
          </p:cNvPr>
          <p:cNvPicPr>
            <a:picLocks noChangeAspect="1"/>
          </p:cNvPicPr>
          <p:nvPr/>
        </p:nvPicPr>
        <p:blipFill>
          <a:blip r:embed="rId3"/>
          <a:stretch>
            <a:fillRect/>
          </a:stretch>
        </p:blipFill>
        <p:spPr>
          <a:xfrm>
            <a:off x="7079952" y="1905000"/>
            <a:ext cx="3856175" cy="3680227"/>
          </a:xfrm>
          <a:prstGeom prst="rect">
            <a:avLst/>
          </a:prstGeom>
        </p:spPr>
      </p:pic>
      <p:pic>
        <p:nvPicPr>
          <p:cNvPr id="5" name="صورة 4">
            <a:extLst>
              <a:ext uri="{FF2B5EF4-FFF2-40B4-BE49-F238E27FC236}">
                <a16:creationId xmlns:a16="http://schemas.microsoft.com/office/drawing/2014/main" id="{FC7A8989-2D5E-4098-904E-22372F3796C1}"/>
              </a:ext>
            </a:extLst>
          </p:cNvPr>
          <p:cNvPicPr>
            <a:picLocks noChangeAspect="1"/>
          </p:cNvPicPr>
          <p:nvPr/>
        </p:nvPicPr>
        <p:blipFill>
          <a:blip r:embed="rId4"/>
          <a:stretch>
            <a:fillRect/>
          </a:stretch>
        </p:blipFill>
        <p:spPr>
          <a:xfrm>
            <a:off x="3367931" y="3521598"/>
            <a:ext cx="3143537" cy="2971800"/>
          </a:xfrm>
          <a:prstGeom prst="rect">
            <a:avLst/>
          </a:prstGeom>
        </p:spPr>
      </p:pic>
    </p:spTree>
    <p:extLst>
      <p:ext uri="{BB962C8B-B14F-4D97-AF65-F5344CB8AC3E}">
        <p14:creationId xmlns:p14="http://schemas.microsoft.com/office/powerpoint/2010/main" val="386185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C026F2-2794-43E1-AD04-8135ED0978BF}"/>
              </a:ext>
            </a:extLst>
          </p:cNvPr>
          <p:cNvSpPr>
            <a:spLocks noGrp="1"/>
          </p:cNvSpPr>
          <p:nvPr>
            <p:ph type="title"/>
          </p:nvPr>
        </p:nvSpPr>
        <p:spPr>
          <a:xfrm>
            <a:off x="2592925" y="103250"/>
            <a:ext cx="8911687" cy="730128"/>
          </a:xfrm>
        </p:spPr>
        <p:txBody>
          <a:bodyPr/>
          <a:lstStyle/>
          <a:p>
            <a:pPr algn="l" rtl="0"/>
            <a:r>
              <a:rPr lang="en-US" dirty="0"/>
              <a:t>Results:</a:t>
            </a:r>
            <a:endParaRPr lang="ar-JO" dirty="0"/>
          </a:p>
        </p:txBody>
      </p:sp>
      <p:pic>
        <p:nvPicPr>
          <p:cNvPr id="10" name="عنصر نائب للمحتوى 9">
            <a:extLst>
              <a:ext uri="{FF2B5EF4-FFF2-40B4-BE49-F238E27FC236}">
                <a16:creationId xmlns:a16="http://schemas.microsoft.com/office/drawing/2014/main" id="{68D20B8A-3841-48FD-BC9B-9D1AE22C9434}"/>
              </a:ext>
            </a:extLst>
          </p:cNvPr>
          <p:cNvPicPr>
            <a:picLocks noGrp="1" noChangeAspect="1"/>
          </p:cNvPicPr>
          <p:nvPr>
            <p:ph idx="1"/>
          </p:nvPr>
        </p:nvPicPr>
        <p:blipFill>
          <a:blip r:embed="rId2"/>
          <a:stretch>
            <a:fillRect/>
          </a:stretch>
        </p:blipFill>
        <p:spPr>
          <a:xfrm>
            <a:off x="1909288" y="2167882"/>
            <a:ext cx="3615241" cy="2054530"/>
          </a:xfrm>
          <a:prstGeom prst="rect">
            <a:avLst/>
          </a:prstGeom>
        </p:spPr>
      </p:pic>
      <p:pic>
        <p:nvPicPr>
          <p:cNvPr id="11" name="صورة 10">
            <a:extLst>
              <a:ext uri="{FF2B5EF4-FFF2-40B4-BE49-F238E27FC236}">
                <a16:creationId xmlns:a16="http://schemas.microsoft.com/office/drawing/2014/main" id="{99A2A736-B435-4AC9-91BE-59073DF8C060}"/>
              </a:ext>
            </a:extLst>
          </p:cNvPr>
          <p:cNvPicPr>
            <a:picLocks noChangeAspect="1"/>
          </p:cNvPicPr>
          <p:nvPr/>
        </p:nvPicPr>
        <p:blipFill>
          <a:blip r:embed="rId3"/>
          <a:stretch>
            <a:fillRect/>
          </a:stretch>
        </p:blipFill>
        <p:spPr>
          <a:xfrm>
            <a:off x="6228397" y="2167882"/>
            <a:ext cx="3621338" cy="2054530"/>
          </a:xfrm>
          <a:prstGeom prst="rect">
            <a:avLst/>
          </a:prstGeom>
        </p:spPr>
      </p:pic>
      <p:pic>
        <p:nvPicPr>
          <p:cNvPr id="12" name="صورة 11">
            <a:extLst>
              <a:ext uri="{FF2B5EF4-FFF2-40B4-BE49-F238E27FC236}">
                <a16:creationId xmlns:a16="http://schemas.microsoft.com/office/drawing/2014/main" id="{47220C66-70EF-44D0-A2E2-7B6CA182081F}"/>
              </a:ext>
            </a:extLst>
          </p:cNvPr>
          <p:cNvPicPr>
            <a:picLocks noChangeAspect="1"/>
          </p:cNvPicPr>
          <p:nvPr/>
        </p:nvPicPr>
        <p:blipFill>
          <a:blip r:embed="rId4"/>
          <a:stretch>
            <a:fillRect/>
          </a:stretch>
        </p:blipFill>
        <p:spPr>
          <a:xfrm>
            <a:off x="1903192" y="4364624"/>
            <a:ext cx="3621337" cy="2383743"/>
          </a:xfrm>
          <a:prstGeom prst="rect">
            <a:avLst/>
          </a:prstGeom>
        </p:spPr>
      </p:pic>
      <p:pic>
        <p:nvPicPr>
          <p:cNvPr id="13" name="صورة 12">
            <a:extLst>
              <a:ext uri="{FF2B5EF4-FFF2-40B4-BE49-F238E27FC236}">
                <a16:creationId xmlns:a16="http://schemas.microsoft.com/office/drawing/2014/main" id="{67D7D81F-0FEF-4049-A957-3A1DB453BDFB}"/>
              </a:ext>
            </a:extLst>
          </p:cNvPr>
          <p:cNvPicPr>
            <a:picLocks noChangeAspect="1"/>
          </p:cNvPicPr>
          <p:nvPr/>
        </p:nvPicPr>
        <p:blipFill>
          <a:blip r:embed="rId5"/>
          <a:stretch>
            <a:fillRect/>
          </a:stretch>
        </p:blipFill>
        <p:spPr>
          <a:xfrm>
            <a:off x="6228398" y="4449871"/>
            <a:ext cx="3621338" cy="2320655"/>
          </a:xfrm>
          <a:prstGeom prst="rect">
            <a:avLst/>
          </a:prstGeom>
        </p:spPr>
      </p:pic>
      <p:graphicFrame>
        <p:nvGraphicFramePr>
          <p:cNvPr id="14" name="جدول 13">
            <a:extLst>
              <a:ext uri="{FF2B5EF4-FFF2-40B4-BE49-F238E27FC236}">
                <a16:creationId xmlns:a16="http://schemas.microsoft.com/office/drawing/2014/main" id="{68DFFD9A-DBC7-415F-8FD7-34F855DBE408}"/>
              </a:ext>
            </a:extLst>
          </p:cNvPr>
          <p:cNvGraphicFramePr>
            <a:graphicFrameLocks noGrp="1"/>
          </p:cNvGraphicFramePr>
          <p:nvPr>
            <p:extLst>
              <p:ext uri="{D42A27DB-BD31-4B8C-83A1-F6EECF244321}">
                <p14:modId xmlns:p14="http://schemas.microsoft.com/office/powerpoint/2010/main" val="3595975467"/>
              </p:ext>
            </p:extLst>
          </p:nvPr>
        </p:nvGraphicFramePr>
        <p:xfrm>
          <a:off x="5391400" y="538024"/>
          <a:ext cx="4458335" cy="1402400"/>
        </p:xfrm>
        <a:graphic>
          <a:graphicData uri="http://schemas.openxmlformats.org/drawingml/2006/table">
            <a:tbl>
              <a:tblPr rtl="1" firstRow="1" firstCol="1" bandRow="1"/>
              <a:tblGrid>
                <a:gridCol w="3091180">
                  <a:extLst>
                    <a:ext uri="{9D8B030D-6E8A-4147-A177-3AD203B41FA5}">
                      <a16:colId xmlns:a16="http://schemas.microsoft.com/office/drawing/2014/main" val="102630653"/>
                    </a:ext>
                  </a:extLst>
                </a:gridCol>
                <a:gridCol w="1367155">
                  <a:extLst>
                    <a:ext uri="{9D8B030D-6E8A-4147-A177-3AD203B41FA5}">
                      <a16:colId xmlns:a16="http://schemas.microsoft.com/office/drawing/2014/main" val="3847430337"/>
                    </a:ext>
                  </a:extLst>
                </a:gridCol>
              </a:tblGrid>
              <a:tr h="0">
                <a:tc>
                  <a:txBody>
                    <a:bodyPr/>
                    <a:lstStyle/>
                    <a:p>
                      <a:pPr marL="0" marR="0" algn="ctr" rtl="1">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higher in the infested area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temperature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633958"/>
                  </a:ext>
                </a:extLst>
              </a:tr>
              <a:tr h="0">
                <a:tc>
                  <a:txBody>
                    <a:bodyPr/>
                    <a:lstStyle/>
                    <a:p>
                      <a:pPr marL="0" marR="0" algn="ctr" rtl="1">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Less in infested area (acid soil)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pH</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467479"/>
                  </a:ext>
                </a:extLst>
              </a:tr>
              <a:tr h="0">
                <a:tc>
                  <a:txBody>
                    <a:bodyPr/>
                    <a:lstStyle/>
                    <a:p>
                      <a:pPr marL="0" marR="0" algn="ctr" rtl="1">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Less in the infested area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Humidity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514593"/>
                  </a:ext>
                </a:extLst>
              </a:tr>
              <a:tr h="0">
                <a:tc>
                  <a:txBody>
                    <a:bodyPr/>
                    <a:lstStyle/>
                    <a:p>
                      <a:pPr marL="0" marR="0" algn="ctr" rtl="1">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Less in the infested area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conductivity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830635"/>
                  </a:ext>
                </a:extLst>
              </a:tr>
              <a:tr h="0">
                <a:tc>
                  <a:txBody>
                    <a:bodyPr/>
                    <a:lstStyle/>
                    <a:p>
                      <a:pPr marL="0" marR="0" algn="ctr" rtl="1">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Less in the infested area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salinity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352644"/>
                  </a:ext>
                </a:extLst>
              </a:tr>
            </a:tbl>
          </a:graphicData>
        </a:graphic>
      </p:graphicFrame>
    </p:spTree>
    <p:extLst>
      <p:ext uri="{BB962C8B-B14F-4D97-AF65-F5344CB8AC3E}">
        <p14:creationId xmlns:p14="http://schemas.microsoft.com/office/powerpoint/2010/main" val="4080666011"/>
      </p:ext>
    </p:extLst>
  </p:cSld>
  <p:clrMapOvr>
    <a:masterClrMapping/>
  </p:clrMapOvr>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248</TotalTime>
  <Words>1025</Words>
  <Application>Microsoft Office PowerPoint</Application>
  <PresentationFormat>شاشة عريضة</PresentationFormat>
  <Paragraphs>54</Paragraphs>
  <Slides>12</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12</vt:i4>
      </vt:variant>
    </vt:vector>
  </HeadingPairs>
  <TitlesOfParts>
    <vt:vector size="18" baseType="lpstr">
      <vt:lpstr>Arial</vt:lpstr>
      <vt:lpstr>Calibri</vt:lpstr>
      <vt:lpstr>Century Gothic</vt:lpstr>
      <vt:lpstr>Wingdings</vt:lpstr>
      <vt:lpstr>Wingdings 3</vt:lpstr>
      <vt:lpstr>ربطة</vt:lpstr>
      <vt:lpstr>Maison Bint Ahmed School for Basic Education (5-12)  Research title: Parthenium effect on soil properties &amp; its impact on environmental &amp; climatic changes in Dhofar  </vt:lpstr>
      <vt:lpstr>Abstract:</vt:lpstr>
      <vt:lpstr>Abstract:</vt:lpstr>
      <vt:lpstr>Research questions:</vt:lpstr>
      <vt:lpstr>Search methods:</vt:lpstr>
      <vt:lpstr>Search methods:</vt:lpstr>
      <vt:lpstr>عرض تقديمي في PowerPoint</vt:lpstr>
      <vt:lpstr>Data entry to the GLOBE website:</vt:lpstr>
      <vt:lpstr>Results:</vt:lpstr>
      <vt:lpstr>Recommendations and Suggestions:</vt:lpstr>
      <vt:lpstr>A page has also been created on social networking sites to publicize this problem, suggested solutions, and recommendations to eliminate it. Please visit us!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مدرسة السيدة ميزون بنت أحمد للتعليم الأساسي (5-12) عنوان البحث: أثر انتشار نبتة البارثنيوم في الشريط الجبلي لمحافظة ظفار على تركيب التربة والتغيرات البيئية. </dc:title>
  <dc:creator>سعد محمود محمد</dc:creator>
  <cp:lastModifiedBy>سعد محمود محمد</cp:lastModifiedBy>
  <cp:revision>9</cp:revision>
  <dcterms:created xsi:type="dcterms:W3CDTF">2022-03-01T16:08:05Z</dcterms:created>
  <dcterms:modified xsi:type="dcterms:W3CDTF">2022-03-11T07:07:27Z</dcterms:modified>
</cp:coreProperties>
</file>