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Chewy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hewy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05fa48fda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05fa48fda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05fa48fda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05fa48fda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05fa48fda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05fa48fda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05fa48fd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05fa48fd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05fa48fda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05fa48fda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05fa48fd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05fa48fd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05fa48fd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05fa48fd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05fa48fd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05fa48fd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05fa48fda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05fa48fda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05fa48fd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05fa48fd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01127d5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01127d5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05fa48fda_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05fa48fda_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05fa48fda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05fa48fda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05fa48fd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05fa48fd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05fa48fda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05fa48fda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01127d5c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901127d5c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05fa48fd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05fa48fd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70811cfd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70811cfd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01127d5c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01127d5c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01127d5c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01127d5c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01127d5ce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01127d5ce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01127d5ce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01127d5ce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70811cf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70811cf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05fa48f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05fa48f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cwMal094cG8" TargetMode="External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2.jpg"/><Relationship Id="rId5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2996" y="0"/>
            <a:ext cx="76219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-2885450" y="-563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Soil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-1340450" y="1578275"/>
            <a:ext cx="5430600" cy="3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Sebrad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Viljandimaa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Sammuli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10.-13. August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MUC 1221</a:t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012" y="0"/>
            <a:ext cx="68559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75" y="1162675"/>
            <a:ext cx="7548849" cy="37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/>
          <p:nvPr/>
        </p:nvSpPr>
        <p:spPr>
          <a:xfrm>
            <a:off x="6381250" y="2310341"/>
            <a:ext cx="673450" cy="218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1"/>
                </a:solidFill>
                <a:latin typeface="Chewy"/>
              </a:rPr>
              <a:t>5 cm</a:t>
            </a:r>
          </a:p>
        </p:txBody>
      </p:sp>
      <p:sp>
        <p:nvSpPr>
          <p:cNvPr id="141" name="Google Shape;141;p23"/>
          <p:cNvSpPr/>
          <p:nvPr/>
        </p:nvSpPr>
        <p:spPr>
          <a:xfrm>
            <a:off x="6305050" y="2671950"/>
            <a:ext cx="673449" cy="218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1"/>
                </a:solidFill>
                <a:latin typeface="Chewy"/>
              </a:rPr>
              <a:t>10 cm</a:t>
            </a:r>
          </a:p>
        </p:txBody>
      </p:sp>
      <p:sp>
        <p:nvSpPr>
          <p:cNvPr id="142" name="Google Shape;142;p23"/>
          <p:cNvSpPr/>
          <p:nvPr/>
        </p:nvSpPr>
        <p:spPr>
          <a:xfrm>
            <a:off x="6228851" y="3048548"/>
            <a:ext cx="985099" cy="2180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1"/>
                </a:solidFill>
                <a:latin typeface="Chewy"/>
              </a:rPr>
              <a:t>100 cm</a:t>
            </a:r>
          </a:p>
        </p:txBody>
      </p:sp>
      <p:sp>
        <p:nvSpPr>
          <p:cNvPr id="143" name="Google Shape;143;p23"/>
          <p:cNvSpPr/>
          <p:nvPr/>
        </p:nvSpPr>
        <p:spPr>
          <a:xfrm>
            <a:off x="618738" y="305999"/>
            <a:ext cx="7410518" cy="8507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Chewy"/>
              </a:rPr>
              <a:t>Layers temperature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 Soil excavation</a:t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11700" y="1017725"/>
            <a:ext cx="6724800" cy="35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20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Horizons: Decay, Humus, Lakelime, Peat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Layer thickness (cm): 3 - 19 - 43 - 28+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Rocks: none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Roots: many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Texture of humus: sandy-loam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Structure of humus: granular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Carbonates in 3rd horizon (lakelime)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260" y="0"/>
            <a:ext cx="38177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5" title="Karbonaatide määramin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000" y="1017725"/>
            <a:ext cx="5862300" cy="41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/>
          <p:nvPr/>
        </p:nvSpPr>
        <p:spPr>
          <a:xfrm>
            <a:off x="695200" y="183200"/>
            <a:ext cx="7927431" cy="66097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Chewy"/>
              </a:rPr>
              <a:t>Determination of carbonates with vinegar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3. Auger hole</a:t>
            </a:r>
            <a:endParaRPr/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11700" y="1152475"/>
            <a:ext cx="598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40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was a 40 cm layer of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We could not go any further because there was too many rocks.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5575" y="174650"/>
            <a:ext cx="1711250" cy="299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450" y="1869050"/>
            <a:ext cx="1242350" cy="31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7428325" y="300475"/>
            <a:ext cx="101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00"/>
                </a:solidFill>
              </a:rPr>
              <a:t>0-20cm</a:t>
            </a:r>
            <a:endParaRPr sz="1900">
              <a:solidFill>
                <a:srgbClr val="FFFF00"/>
              </a:solidFill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7797450" y="2067000"/>
            <a:ext cx="1346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00"/>
                </a:solidFill>
              </a:rPr>
              <a:t>2</a:t>
            </a:r>
            <a:r>
              <a:rPr lang="en-GB" sz="1900">
                <a:solidFill>
                  <a:srgbClr val="FFFF00"/>
                </a:solidFill>
              </a:rPr>
              <a:t>0-40cm</a:t>
            </a:r>
            <a:endParaRPr sz="19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4. Auger hole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 txBox="1"/>
          <p:nvPr>
            <p:ph idx="1" type="body"/>
          </p:nvPr>
        </p:nvSpPr>
        <p:spPr>
          <a:xfrm>
            <a:off x="198975" y="1222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50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was a 10 cm layer of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It was a little bit redish.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It went smoothly lighter.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425" y="2138700"/>
            <a:ext cx="5385576" cy="28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5. Auger hole</a:t>
            </a:r>
            <a:endParaRPr/>
          </a:p>
        </p:txBody>
      </p:sp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415751" y="1017724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60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was no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Red horizon (B ?)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237213" y="547838"/>
            <a:ext cx="2786200" cy="564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142600" y="219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6. Soil excavation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9"/>
          <p:cNvSpPr txBox="1"/>
          <p:nvPr>
            <p:ph idx="1" type="body"/>
          </p:nvPr>
        </p:nvSpPr>
        <p:spPr>
          <a:xfrm>
            <a:off x="283500" y="735875"/>
            <a:ext cx="46533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 73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was a 7 cm layer of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You can`t really see but the soil was actually pretty red.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Rocks: There was very many big rocks.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first layer had 7 cm of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second layer had 38 cm of subsoil.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third layer had 37+ cm C-horizon.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Roots: many</a:t>
            </a: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807" y="0"/>
            <a:ext cx="380118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74E13"/>
                </a:solidFill>
                <a:latin typeface="Chewy"/>
                <a:ea typeface="Chewy"/>
                <a:cs typeface="Chewy"/>
                <a:sym typeface="Chewy"/>
              </a:rPr>
              <a:t>Temperature measuring</a:t>
            </a:r>
            <a:endParaRPr>
              <a:solidFill>
                <a:srgbClr val="274E13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27375"/>
            <a:ext cx="2105375" cy="19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/>
          <p:nvPr/>
        </p:nvSpPr>
        <p:spPr>
          <a:xfrm>
            <a:off x="1835125" y="4568875"/>
            <a:ext cx="1777075" cy="3807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Chewy"/>
              </a:rPr>
              <a:t>soil texture</a:t>
            </a:r>
          </a:p>
        </p:txBody>
      </p:sp>
      <p:sp>
        <p:nvSpPr>
          <p:cNvPr id="197" name="Google Shape;197;p30"/>
          <p:cNvSpPr/>
          <p:nvPr/>
        </p:nvSpPr>
        <p:spPr>
          <a:xfrm>
            <a:off x="311701" y="2446634"/>
            <a:ext cx="1611179" cy="3807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Chewy"/>
              </a:rPr>
              <a:t>clayloam</a:t>
            </a:r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100" y="1017725"/>
            <a:ext cx="3698130" cy="16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9375" y="558200"/>
            <a:ext cx="2587327" cy="439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5327575" y="64275"/>
            <a:ext cx="3685394" cy="3807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Chewy"/>
              </a:rPr>
              <a:t>new MUC 1222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title"/>
          </p:nvPr>
        </p:nvSpPr>
        <p:spPr>
          <a:xfrm>
            <a:off x="311700" y="149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7. Auger hole</a:t>
            </a:r>
            <a:endParaRPr/>
          </a:p>
        </p:txBody>
      </p:sp>
      <p:sp>
        <p:nvSpPr>
          <p:cNvPr id="206" name="Google Shape;206;p31"/>
          <p:cNvSpPr txBox="1"/>
          <p:nvPr>
            <p:ph idx="1" type="body"/>
          </p:nvPr>
        </p:nvSpPr>
        <p:spPr>
          <a:xfrm>
            <a:off x="311700" y="72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80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was a 10 cm layer of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It went from dark humus to light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was no redness.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75" y="2700548"/>
            <a:ext cx="8627526" cy="2352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</a:t>
            </a:r>
            <a:r>
              <a:rPr lang="en-GB"/>
              <a:t>ntroduction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631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Estonian this year´s soil is eroded soil, we saw that in the neighborhood.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The camp is located in the primal valley of Viljandi.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5094073" y="6838186"/>
            <a:ext cx="3000000" cy="56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00" y="2135413"/>
            <a:ext cx="3886399" cy="29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163" y="2135427"/>
            <a:ext cx="3793824" cy="284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8. Auger hole</a:t>
            </a:r>
            <a:endParaRPr/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100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was a 35 cm layer of humus.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850" y="2250350"/>
            <a:ext cx="7227401" cy="24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311700" y="1127350"/>
            <a:ext cx="2511300" cy="3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775" y="1017725"/>
            <a:ext cx="6104861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/>
          <p:nvPr/>
        </p:nvSpPr>
        <p:spPr>
          <a:xfrm>
            <a:off x="1758600" y="1127349"/>
            <a:ext cx="3643245" cy="2932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Chewy"/>
              </a:rPr>
              <a:t>thickness of humus horizon</a:t>
            </a:r>
          </a:p>
        </p:txBody>
      </p:sp>
      <p:sp>
        <p:nvSpPr>
          <p:cNvPr id="223" name="Google Shape;223;p33"/>
          <p:cNvSpPr/>
          <p:nvPr/>
        </p:nvSpPr>
        <p:spPr>
          <a:xfrm>
            <a:off x="7588499" y="4720023"/>
            <a:ext cx="871300" cy="2933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Chewy"/>
              </a:rPr>
              <a:t>start</a:t>
            </a:r>
          </a:p>
        </p:txBody>
      </p:sp>
      <p:sp>
        <p:nvSpPr>
          <p:cNvPr id="224" name="Google Shape;224;p33"/>
          <p:cNvSpPr/>
          <p:nvPr/>
        </p:nvSpPr>
        <p:spPr>
          <a:xfrm>
            <a:off x="793826" y="4683052"/>
            <a:ext cx="520074" cy="2933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Chewy"/>
              </a:rPr>
              <a:t>end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Conclusions</a:t>
            </a:r>
            <a:endParaRPr/>
          </a:p>
        </p:txBody>
      </p:sp>
      <p:sp>
        <p:nvSpPr>
          <p:cNvPr id="230" name="Google Shape;23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research question was: </a:t>
            </a:r>
            <a:r>
              <a:rPr lang="en-GB"/>
              <a:t>How does the location on the slope of the primal valley affect the soil erosion?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slope has a thinner layer of soil.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Hypothesis: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´´Slope has thinner layer of soil then the valley upper side.,, Is true.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´´Slopes upper side has less horizons than the bottom of the valley.,, Is partially true.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´´Vegetation reduces erosion.,, Is not true.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2750"/>
            <a:ext cx="9144000" cy="37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>
            <p:ph type="title"/>
          </p:nvPr>
        </p:nvSpPr>
        <p:spPr>
          <a:xfrm>
            <a:off x="215350" y="252300"/>
            <a:ext cx="577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Effect of ground slope on erosion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71675"/>
            <a:ext cx="9144000" cy="38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722900" y="4570950"/>
            <a:ext cx="8299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CC0000"/>
                </a:solidFill>
              </a:rPr>
              <a:t>35                          10        7                     0              10           40                              19                           0</a:t>
            </a:r>
            <a:endParaRPr b="1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                                    </a:t>
            </a:r>
            <a:r>
              <a:rPr b="1" lang="en-GB">
                <a:solidFill>
                  <a:srgbClr val="CC0000"/>
                </a:solidFill>
              </a:rPr>
              <a:t>Humus horizon thickness cm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240" name="Google Shape;240;p35"/>
          <p:cNvSpPr txBox="1"/>
          <p:nvPr/>
        </p:nvSpPr>
        <p:spPr>
          <a:xfrm>
            <a:off x="7468475" y="952450"/>
            <a:ext cx="13638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 - W</a:t>
            </a:r>
            <a:endParaRPr/>
          </a:p>
        </p:txBody>
      </p:sp>
      <p:sp>
        <p:nvSpPr>
          <p:cNvPr id="241" name="Google Shape;241;p35"/>
          <p:cNvSpPr txBox="1"/>
          <p:nvPr/>
        </p:nvSpPr>
        <p:spPr>
          <a:xfrm>
            <a:off x="4408900" y="4269750"/>
            <a:ext cx="1818900" cy="3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Distance m</a:t>
            </a:r>
            <a:endParaRPr/>
          </a:p>
        </p:txBody>
      </p:sp>
      <p:sp>
        <p:nvSpPr>
          <p:cNvPr id="242" name="Google Shape;242;p35"/>
          <p:cNvSpPr txBox="1"/>
          <p:nvPr/>
        </p:nvSpPr>
        <p:spPr>
          <a:xfrm rot="-5400000">
            <a:off x="-340175" y="2330850"/>
            <a:ext cx="1319100" cy="48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Altitude m</a:t>
            </a:r>
            <a:endParaRPr/>
          </a:p>
        </p:txBody>
      </p:sp>
      <p:sp>
        <p:nvSpPr>
          <p:cNvPr id="243" name="Google Shape;243;p35"/>
          <p:cNvSpPr txBox="1"/>
          <p:nvPr/>
        </p:nvSpPr>
        <p:spPr>
          <a:xfrm>
            <a:off x="78475" y="773000"/>
            <a:ext cx="3089700" cy="3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Profile of investigation area</a:t>
            </a:r>
            <a:endParaRPr/>
          </a:p>
        </p:txBody>
      </p:sp>
      <p:sp>
        <p:nvSpPr>
          <p:cNvPr id="244" name="Google Shape;244;p35"/>
          <p:cNvSpPr/>
          <p:nvPr/>
        </p:nvSpPr>
        <p:spPr>
          <a:xfrm>
            <a:off x="7079100" y="3265200"/>
            <a:ext cx="301125" cy="469800"/>
          </a:xfrm>
          <a:prstGeom prst="flowChartManualOpera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5"/>
          <p:cNvSpPr/>
          <p:nvPr/>
        </p:nvSpPr>
        <p:spPr>
          <a:xfrm>
            <a:off x="2778525" y="2101950"/>
            <a:ext cx="301125" cy="469800"/>
          </a:xfrm>
          <a:prstGeom prst="flowChartManualOpera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251" name="Google Shape;25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Berta Varik                                  Tuuli Hommik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Liisa Loreena Värton                   teacher: Ülle Anier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Kristel-Elis Siidra                          instructor: Vaike Rootsmaa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Eliise Juur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Roosi Pehlak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Henry Härm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Lauri Pehlak                    </a:t>
            </a:r>
            <a:endParaRPr/>
          </a:p>
        </p:txBody>
      </p:sp>
      <p:pic>
        <p:nvPicPr>
          <p:cNvPr id="252" name="Google Shape;25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275" y="2691525"/>
            <a:ext cx="3131474" cy="23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15" y="0"/>
            <a:ext cx="78907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7"/>
          <p:cNvSpPr/>
          <p:nvPr/>
        </p:nvSpPr>
        <p:spPr>
          <a:xfrm>
            <a:off x="1301150" y="4279200"/>
            <a:ext cx="6482203" cy="8782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4E13"/>
                </a:solidFill>
                <a:latin typeface="Chewy"/>
              </a:rPr>
              <a:t>Thank you for listening!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173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Lake Viljandi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107725" y="745700"/>
            <a:ext cx="353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largest width of Lake Viljandi is 450 m. The length of the lake is 4 km. Maximum depth at 11m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Viljandi Lake is a valley lake with glacial formation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Lake Viljandi formed continental ice erosion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water level of the lake is 43m above sea level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709" y="0"/>
            <a:ext cx="54352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6033700" y="3573225"/>
            <a:ext cx="1866900" cy="7359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6281000" y="3737875"/>
            <a:ext cx="1792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Investigation area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Research questions and hypothesis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Research question: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How does the location on the slope of the primal valley affect the soil erosion?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Hypothesis: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Slope has thinner layer of soil then the valley upper side.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Slopes upper side has less horizons then the bottom of the valley.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V</a:t>
            </a:r>
            <a:r>
              <a:rPr lang="en-GB"/>
              <a:t>egetation reduces erosion.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Required materials</a:t>
            </a:r>
            <a:endParaRPr sz="2000"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336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/>
              <a:t>● </a:t>
            </a:r>
            <a:r>
              <a:rPr lang="en-GB" sz="2100"/>
              <a:t>Shovels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Measure tape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Soil drill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Cups for soil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pH-meter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Thermometers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Soil colour book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MUC Field Guide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Phone microscope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/>
              <a:t>● Clinometer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7" name="Google Shape;87;p17"/>
          <p:cNvSpPr txBox="1"/>
          <p:nvPr/>
        </p:nvSpPr>
        <p:spPr>
          <a:xfrm>
            <a:off x="4511775" y="1988375"/>
            <a:ext cx="4039800" cy="31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Worksheets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Camera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Compass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Sprayer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Computers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Water and distilled water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Vinegar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dk2"/>
                </a:solidFill>
              </a:rPr>
              <a:t>● LabQuest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199" y="200299"/>
            <a:ext cx="4632225" cy="173234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6080025" y="442325"/>
            <a:ext cx="9033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511775" y="345950"/>
            <a:ext cx="20478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                  </a:t>
            </a:r>
            <a:r>
              <a:rPr lang="en-GB">
                <a:solidFill>
                  <a:srgbClr val="FFFF00"/>
                </a:solidFill>
              </a:rPr>
              <a:t>70 cm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20 cm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Methods</a:t>
            </a:r>
            <a:endParaRPr sz="2000"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2818850" y="445025"/>
            <a:ext cx="437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Soil excavations (2)</a:t>
            </a:r>
            <a:r>
              <a:rPr i="1" lang="en-GB" sz="1700">
                <a:solidFill>
                  <a:srgbClr val="3F3F3F"/>
                </a:solidFill>
              </a:rPr>
              <a:t>   </a:t>
            </a:r>
            <a:endParaRPr i="1" sz="17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Auger holes (6)</a:t>
            </a:r>
            <a:endParaRPr sz="17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Description of the soil profile  </a:t>
            </a:r>
            <a:endParaRPr sz="17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Measurements of soil temperature</a:t>
            </a:r>
            <a:endParaRPr sz="17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Soil analysis:  </a:t>
            </a:r>
            <a:endParaRPr sz="1700">
              <a:solidFill>
                <a:srgbClr val="3F3F3F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Soil texture and structure</a:t>
            </a:r>
            <a:endParaRPr sz="1700">
              <a:solidFill>
                <a:srgbClr val="3F3F3F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Soil pH</a:t>
            </a:r>
            <a:endParaRPr sz="1700">
              <a:solidFill>
                <a:srgbClr val="3F3F3F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Soil colours</a:t>
            </a:r>
            <a:endParaRPr sz="1700">
              <a:solidFill>
                <a:srgbClr val="3F3F3F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Carbonates in the soil</a:t>
            </a:r>
            <a:endParaRPr sz="17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rgbClr val="353535"/>
                </a:solidFill>
              </a:rPr>
              <a:t>🠶</a:t>
            </a:r>
            <a:r>
              <a:rPr lang="en-GB" sz="1700">
                <a:solidFill>
                  <a:srgbClr val="3F3F3F"/>
                </a:solidFill>
              </a:rPr>
              <a:t>Measurements of altitudes</a:t>
            </a:r>
            <a:endParaRPr sz="1700">
              <a:solidFill>
                <a:srgbClr val="3F3F3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25" y="2988150"/>
            <a:ext cx="2825549" cy="210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25" y="307400"/>
            <a:ext cx="8253800" cy="4847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>
            <p:ph type="title"/>
          </p:nvPr>
        </p:nvSpPr>
        <p:spPr>
          <a:xfrm>
            <a:off x="622950" y="307400"/>
            <a:ext cx="7255200" cy="669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Investigation sites on 100 m line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513" y="4626138"/>
            <a:ext cx="828675" cy="3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/>
          <p:nvPr/>
        </p:nvSpPr>
        <p:spPr>
          <a:xfrm>
            <a:off x="1749475" y="1734400"/>
            <a:ext cx="176350" cy="1549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0</a:t>
            </a:r>
          </a:p>
        </p:txBody>
      </p:sp>
      <p:sp>
        <p:nvSpPr>
          <p:cNvPr id="107" name="Google Shape;107;p19"/>
          <p:cNvSpPr/>
          <p:nvPr/>
        </p:nvSpPr>
        <p:spPr>
          <a:xfrm>
            <a:off x="4116588" y="3014522"/>
            <a:ext cx="385477" cy="1549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100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Profile of investigation area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13"/>
            <a:ext cx="9143999" cy="359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/>
          <p:nvPr/>
        </p:nvSpPr>
        <p:spPr>
          <a:xfrm>
            <a:off x="849675" y="4617375"/>
            <a:ext cx="301125" cy="469800"/>
          </a:xfrm>
          <a:prstGeom prst="flowChartManualOperat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1310600" y="4703625"/>
            <a:ext cx="44265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Caves		Auger holes</a:t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902575" y="4290375"/>
            <a:ext cx="173100" cy="259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2351475" y="4703625"/>
            <a:ext cx="173100" cy="259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Auger hole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227150" y="1127350"/>
            <a:ext cx="8520600" cy="34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was at 0 meters.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There is a 70 cm layer of Eutric Histol (lowland peat).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Altitude: 43 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345" y="133325"/>
            <a:ext cx="2896576" cy="21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250" y="2902900"/>
            <a:ext cx="8285674" cy="19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