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PT Sans Narrow"/>
      <p:regular r:id="rId42"/>
      <p:bold r:id="rId43"/>
    </p:embeddedFont>
    <p:embeddedFont>
      <p:font typeface="Helvetica Neue"/>
      <p:regular r:id="rId44"/>
      <p:bold r:id="rId45"/>
      <p:italic r:id="rId46"/>
      <p:boldItalic r:id="rId47"/>
    </p:embeddedFont>
    <p:embeddedFont>
      <p:font typeface="Open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PTSansNarrow-regular.fntdata"/><Relationship Id="rId41" Type="http://schemas.openxmlformats.org/officeDocument/2006/relationships/slide" Target="slides/slide36.xml"/><Relationship Id="rId44" Type="http://schemas.openxmlformats.org/officeDocument/2006/relationships/font" Target="fonts/HelveticaNeue-regular.fntdata"/><Relationship Id="rId43" Type="http://schemas.openxmlformats.org/officeDocument/2006/relationships/font" Target="fonts/PTSansNarrow-bold.fntdata"/><Relationship Id="rId46" Type="http://schemas.openxmlformats.org/officeDocument/2006/relationships/font" Target="fonts/HelveticaNeue-italic.fntdata"/><Relationship Id="rId45" Type="http://schemas.openxmlformats.org/officeDocument/2006/relationships/font" Target="fonts/HelveticaNeue-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regular.fntdata"/><Relationship Id="rId47" Type="http://schemas.openxmlformats.org/officeDocument/2006/relationships/font" Target="fonts/HelveticaNeue-boldItalic.fntdata"/><Relationship Id="rId49"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boldItalic.fntdata"/><Relationship Id="rId5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119208012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119208012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192080126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1192080126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192080126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192080126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1192080126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1192080126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1192080126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1192080126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119208012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1192080126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1192080126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1192080126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1192080126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1192080126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192080126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192080126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192080126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1192080126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Five required elements:</a:t>
            </a:r>
            <a:endParaRPr/>
          </a:p>
          <a:p>
            <a:pPr indent="-298450" lvl="0" marL="457200" rtl="0" algn="l">
              <a:spcBef>
                <a:spcPts val="0"/>
              </a:spcBef>
              <a:spcAft>
                <a:spcPts val="0"/>
              </a:spcAft>
              <a:buSzPts val="1100"/>
              <a:buChar char="●"/>
            </a:pPr>
            <a:r>
              <a:rPr lang="en"/>
              <a:t>Abstract/Summary</a:t>
            </a:r>
            <a:endParaRPr/>
          </a:p>
          <a:p>
            <a:pPr indent="-298450" lvl="0" marL="457200" rtl="0" algn="l">
              <a:spcBef>
                <a:spcPts val="0"/>
              </a:spcBef>
              <a:spcAft>
                <a:spcPts val="0"/>
              </a:spcAft>
              <a:buSzPts val="1100"/>
              <a:buChar char="●"/>
            </a:pPr>
            <a:r>
              <a:rPr lang="en"/>
              <a:t>Research Report</a:t>
            </a:r>
            <a:endParaRPr/>
          </a:p>
          <a:p>
            <a:pPr indent="-298450" lvl="0" marL="457200" rtl="0" algn="l">
              <a:spcBef>
                <a:spcPts val="0"/>
              </a:spcBef>
              <a:spcAft>
                <a:spcPts val="0"/>
              </a:spcAft>
              <a:buSzPts val="1100"/>
              <a:buChar char="●"/>
            </a:pPr>
            <a:r>
              <a:rPr lang="en"/>
              <a:t>Explanation for each additional badge </a:t>
            </a:r>
            <a:endParaRPr/>
          </a:p>
          <a:p>
            <a:pPr indent="-298450" lvl="0" marL="457200" rtl="0" algn="l">
              <a:spcBef>
                <a:spcPts val="0"/>
              </a:spcBef>
              <a:spcAft>
                <a:spcPts val="0"/>
              </a:spcAft>
              <a:buSzPts val="1100"/>
              <a:buChar char="●"/>
            </a:pPr>
            <a:r>
              <a:rPr lang="en"/>
              <a:t>Presentation</a:t>
            </a:r>
            <a:endParaRPr/>
          </a:p>
          <a:p>
            <a:pPr indent="-298450" lvl="0" marL="457200" rtl="0" algn="l">
              <a:spcBef>
                <a:spcPts val="0"/>
              </a:spcBef>
              <a:spcAft>
                <a:spcPts val="0"/>
              </a:spcAft>
              <a:buSzPts val="1100"/>
              <a:buChar char="●"/>
            </a:pPr>
            <a:r>
              <a:rPr lang="en"/>
              <a:t>Photo Release Form</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1192080126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1192080126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1192080126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1192080126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1192080126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1192080126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1192080126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1192080126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192080126_0_2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11192080126_0_2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11192080126_0_2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192080126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1192080126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69bb66e4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69bb66e4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9bb66e431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69bb66e431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baefffdd8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baefffdd8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1192080126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1192080126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0eaf5e843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0eaf5e843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0eaf5e843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0eaf5e843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0eaf5e843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0eaf5e843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1192080126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1192080126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192080126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1192080126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baefffdd8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baefffdd8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f2c4504056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f2c4504056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9bb66e431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69bb66e431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f5d1b8aab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f5d1b8aab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1192080126_0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1192080126_0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69bb66e431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69bb66e431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1192080126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119208012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1192080126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1192080126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1192080126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119208012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192080126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192080126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5"/>
        </a:solidFill>
      </p:bgPr>
    </p:bg>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2"/>
          <p:cNvSpPr/>
          <p:nvPr/>
        </p:nvSpPr>
        <p:spPr>
          <a:xfrm>
            <a:off x="3236525" y="4742700"/>
            <a:ext cx="2627400" cy="400800"/>
          </a:xfrm>
          <a:prstGeom prst="rect">
            <a:avLst/>
          </a:prstGeom>
          <a:solidFill>
            <a:srgbClr val="4AA4A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 name="Google Shape;12;p2"/>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4" name="Shape 64"/>
        <p:cNvGrpSpPr/>
        <p:nvPr/>
      </p:nvGrpSpPr>
      <p:grpSpPr>
        <a:xfrm>
          <a:off x="0" y="0"/>
          <a:ext cx="0" cy="0"/>
          <a:chOff x="0" y="0"/>
          <a:chExt cx="0" cy="0"/>
        </a:xfrm>
      </p:grpSpPr>
      <p:sp>
        <p:nvSpPr>
          <p:cNvPr id="65" name="Google Shape;65;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66" name="Google Shape;6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7" name="Google Shape;67;p11"/>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3388925" y="4895100"/>
            <a:ext cx="2627400" cy="400800"/>
          </a:xfrm>
          <a:prstGeom prst="rect">
            <a:avLst/>
          </a:prstGeom>
          <a:solidFill>
            <a:srgbClr val="4AA4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txBox="1"/>
          <p:nvPr>
            <p:ph idx="1" type="body"/>
          </p:nvPr>
        </p:nvSpPr>
        <p:spPr>
          <a:xfrm>
            <a:off x="464100" y="4383125"/>
            <a:ext cx="5998800" cy="598800"/>
          </a:xfrm>
          <a:prstGeom prst="rect">
            <a:avLst/>
          </a:prstGeom>
        </p:spPr>
        <p:txBody>
          <a:bodyPr anchorCtr="0" anchor="ctr" bIns="91425" lIns="91425" spcFirstLastPara="1" rIns="91425" wrap="square" tIns="91425">
            <a:normAutofit/>
          </a:bodyPr>
          <a:lstStyle>
            <a:lvl1pPr indent="-342900" lvl="0" marL="457200" rtl="0">
              <a:lnSpc>
                <a:spcPct val="100000"/>
              </a:lnSpc>
              <a:spcBef>
                <a:spcPts val="0"/>
              </a:spcBef>
              <a:spcAft>
                <a:spcPts val="0"/>
              </a:spcAft>
              <a:buSzPts val="1800"/>
              <a:buChar char="➢"/>
              <a:defRPr sz="2400">
                <a:latin typeface="PT Sans Narrow"/>
                <a:ea typeface="PT Sans Narrow"/>
                <a:cs typeface="PT Sans Narrow"/>
                <a:sym typeface="PT Sans Narrow"/>
              </a:defRPr>
            </a:lvl1pPr>
            <a:lvl2pPr indent="-317500" lvl="1" marL="914400" rtl="0">
              <a:lnSpc>
                <a:spcPct val="100000"/>
              </a:lnSpc>
              <a:spcBef>
                <a:spcPts val="0"/>
              </a:spcBef>
              <a:spcAft>
                <a:spcPts val="0"/>
              </a:spcAft>
              <a:buSzPts val="1400"/>
              <a:buChar char="○"/>
              <a:defRPr sz="2400">
                <a:latin typeface="PT Sans Narrow"/>
                <a:ea typeface="PT Sans Narrow"/>
                <a:cs typeface="PT Sans Narrow"/>
                <a:sym typeface="PT Sans Narrow"/>
              </a:defRPr>
            </a:lvl2pPr>
            <a:lvl3pPr indent="-317500" lvl="2" marL="1371600" rtl="0">
              <a:lnSpc>
                <a:spcPct val="100000"/>
              </a:lnSpc>
              <a:spcBef>
                <a:spcPts val="0"/>
              </a:spcBef>
              <a:spcAft>
                <a:spcPts val="0"/>
              </a:spcAft>
              <a:buSzPts val="1400"/>
              <a:buChar char="●"/>
              <a:defRPr sz="2400">
                <a:latin typeface="PT Sans Narrow"/>
                <a:ea typeface="PT Sans Narrow"/>
                <a:cs typeface="PT Sans Narrow"/>
                <a:sym typeface="PT Sans Narrow"/>
              </a:defRPr>
            </a:lvl3pPr>
            <a:lvl4pPr indent="-317500" lvl="3" marL="1828800" rtl="0">
              <a:lnSpc>
                <a:spcPct val="100000"/>
              </a:lnSpc>
              <a:spcBef>
                <a:spcPts val="0"/>
              </a:spcBef>
              <a:spcAft>
                <a:spcPts val="0"/>
              </a:spcAft>
              <a:buSzPts val="1400"/>
              <a:buChar char="□"/>
              <a:defRPr sz="2400">
                <a:latin typeface="PT Sans Narrow"/>
                <a:ea typeface="PT Sans Narrow"/>
                <a:cs typeface="PT Sans Narrow"/>
                <a:sym typeface="PT Sans Narrow"/>
              </a:defRPr>
            </a:lvl4pPr>
            <a:lvl5pPr indent="-317500" lvl="4" marL="2286000" rtl="0">
              <a:lnSpc>
                <a:spcPct val="100000"/>
              </a:lnSpc>
              <a:spcBef>
                <a:spcPts val="0"/>
              </a:spcBef>
              <a:spcAft>
                <a:spcPts val="0"/>
              </a:spcAft>
              <a:buSzPts val="1400"/>
              <a:buChar char="➢"/>
              <a:defRPr sz="2400">
                <a:latin typeface="PT Sans Narrow"/>
                <a:ea typeface="PT Sans Narrow"/>
                <a:cs typeface="PT Sans Narrow"/>
                <a:sym typeface="PT Sans Narrow"/>
              </a:defRPr>
            </a:lvl5pPr>
            <a:lvl6pPr indent="-317500" lvl="5" marL="2743200" rtl="0">
              <a:lnSpc>
                <a:spcPct val="100000"/>
              </a:lnSpc>
              <a:spcBef>
                <a:spcPts val="0"/>
              </a:spcBef>
              <a:spcAft>
                <a:spcPts val="0"/>
              </a:spcAft>
              <a:buSzPts val="1400"/>
              <a:buChar char="○"/>
              <a:defRPr sz="2400">
                <a:latin typeface="PT Sans Narrow"/>
                <a:ea typeface="PT Sans Narrow"/>
                <a:cs typeface="PT Sans Narrow"/>
                <a:sym typeface="PT Sans Narrow"/>
              </a:defRPr>
            </a:lvl6pPr>
            <a:lvl7pPr indent="-317500" lvl="6" marL="3200400" rtl="0">
              <a:lnSpc>
                <a:spcPct val="100000"/>
              </a:lnSpc>
              <a:spcBef>
                <a:spcPts val="0"/>
              </a:spcBef>
              <a:spcAft>
                <a:spcPts val="0"/>
              </a:spcAft>
              <a:buSzPts val="1400"/>
              <a:buChar char="●"/>
              <a:defRPr sz="2400">
                <a:latin typeface="PT Sans Narrow"/>
                <a:ea typeface="PT Sans Narrow"/>
                <a:cs typeface="PT Sans Narrow"/>
                <a:sym typeface="PT Sans Narrow"/>
              </a:defRPr>
            </a:lvl7pPr>
            <a:lvl8pPr indent="-317500" lvl="7" marL="3657600" rtl="0">
              <a:lnSpc>
                <a:spcPct val="100000"/>
              </a:lnSpc>
              <a:spcBef>
                <a:spcPts val="0"/>
              </a:spcBef>
              <a:spcAft>
                <a:spcPts val="0"/>
              </a:spcAft>
              <a:buSzPts val="1400"/>
              <a:buChar char="□"/>
              <a:defRPr sz="2400">
                <a:latin typeface="PT Sans Narrow"/>
                <a:ea typeface="PT Sans Narrow"/>
                <a:cs typeface="PT Sans Narrow"/>
                <a:sym typeface="PT Sans Narrow"/>
              </a:defRPr>
            </a:lvl8pPr>
            <a:lvl9pPr indent="-317500" lvl="8" marL="4114800" rtl="0">
              <a:lnSpc>
                <a:spcPct val="100000"/>
              </a:lnSpc>
              <a:spcBef>
                <a:spcPts val="0"/>
              </a:spcBef>
              <a:spcAft>
                <a:spcPts val="0"/>
              </a:spcAft>
              <a:buSzPts val="1400"/>
              <a:buChar char="➢"/>
              <a:defRPr sz="2400">
                <a:latin typeface="PT Sans Narrow"/>
                <a:ea typeface="PT Sans Narrow"/>
                <a:cs typeface="PT Sans Narrow"/>
                <a:sym typeface="PT Sans Narrow"/>
              </a:defRPr>
            </a:lvl9pPr>
          </a:lstStyle>
          <a:p/>
        </p:txBody>
      </p:sp>
      <p:pic>
        <p:nvPicPr>
          <p:cNvPr id="70" name="Google Shape;70;p11"/>
          <p:cNvPicPr preferRelativeResize="0"/>
          <p:nvPr/>
        </p:nvPicPr>
        <p:blipFill>
          <a:blip r:embed="rId2">
            <a:alphaModFix/>
          </a:blip>
          <a:stretch>
            <a:fillRect/>
          </a:stretch>
        </p:blipFill>
        <p:spPr>
          <a:xfrm>
            <a:off x="3612223" y="4925900"/>
            <a:ext cx="2225377" cy="2833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2"/>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2"/>
          <p:cNvSpPr/>
          <p:nvPr/>
        </p:nvSpPr>
        <p:spPr>
          <a:xfrm>
            <a:off x="3236525" y="4742700"/>
            <a:ext cx="2627400" cy="400800"/>
          </a:xfrm>
          <a:prstGeom prst="rect">
            <a:avLst/>
          </a:prstGeom>
          <a:solidFill>
            <a:srgbClr val="4AA4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 name="Google Shape;75;p12"/>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6" name="Shape 76"/>
        <p:cNvGrpSpPr/>
        <p:nvPr/>
      </p:nvGrpSpPr>
      <p:grpSpPr>
        <a:xfrm>
          <a:off x="0" y="0"/>
          <a:ext cx="0" cy="0"/>
          <a:chOff x="0" y="0"/>
          <a:chExt cx="0" cy="0"/>
        </a:xfrm>
      </p:grpSpPr>
      <p:sp>
        <p:nvSpPr>
          <p:cNvPr id="77" name="Google Shape;77;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8" name="Google Shape;78;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13"/>
          <p:cNvSpPr/>
          <p:nvPr/>
        </p:nvSpPr>
        <p:spPr>
          <a:xfrm>
            <a:off x="3236525" y="4742700"/>
            <a:ext cx="2627400" cy="400800"/>
          </a:xfrm>
          <a:prstGeom prst="rect">
            <a:avLst/>
          </a:prstGeom>
          <a:solidFill>
            <a:srgbClr val="4AA4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 name="Google Shape;80;p13"/>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p:nvPr/>
        </p:nvSpPr>
        <p:spPr>
          <a:xfrm>
            <a:off x="-50" y="1812125"/>
            <a:ext cx="9144000" cy="3331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ph type="title"/>
          </p:nvPr>
        </p:nvSpPr>
        <p:spPr>
          <a:xfrm>
            <a:off x="286350" y="435675"/>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3600"/>
              <a:buNone/>
              <a:defRPr>
                <a:solidFill>
                  <a:schemeClr val="dk1"/>
                </a:solidFill>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7" name="Google Shape;17;p3"/>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1"/>
        </a:solidFill>
      </p:bgPr>
    </p:bg>
    <p:spTree>
      <p:nvGrpSpPr>
        <p:cNvPr id="18" name="Shape 18"/>
        <p:cNvGrpSpPr/>
        <p:nvPr/>
      </p:nvGrpSpPr>
      <p:grpSpPr>
        <a:xfrm>
          <a:off x="0" y="0"/>
          <a:ext cx="0" cy="0"/>
          <a:chOff x="0" y="0"/>
          <a:chExt cx="0" cy="0"/>
        </a:xfrm>
      </p:grpSpPr>
      <p:sp>
        <p:nvSpPr>
          <p:cNvPr id="19" name="Google Shape;19;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accent1"/>
              </a:buClr>
              <a:buSzPts val="3600"/>
              <a:buNone/>
              <a:defRPr>
                <a:solidFill>
                  <a:schemeClr val="accent1"/>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1" name="Google Shape;21;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b="1"/>
            </a:lvl1pPr>
            <a:lvl2pPr indent="-317500" lvl="1" marL="914400">
              <a:spcBef>
                <a:spcPts val="0"/>
              </a:spcBef>
              <a:spcAft>
                <a:spcPts val="0"/>
              </a:spcAft>
              <a:buClr>
                <a:schemeClr val="dk1"/>
              </a:buClr>
              <a:buSzPts val="1400"/>
              <a:buChar char="○"/>
              <a:defRPr/>
            </a:lvl2pPr>
            <a:lvl3pPr indent="-317500" lvl="2" marL="1371600">
              <a:spcBef>
                <a:spcPts val="0"/>
              </a:spcBef>
              <a:spcAft>
                <a:spcPts val="0"/>
              </a:spcAft>
              <a:buClr>
                <a:schemeClr val="dk1"/>
              </a:buClr>
              <a:buSzPts val="1400"/>
              <a:buChar char="●"/>
              <a:defRPr/>
            </a:lvl3pPr>
            <a:lvl4pPr indent="-317500" lvl="3" marL="1828800">
              <a:spcBef>
                <a:spcPts val="0"/>
              </a:spcBef>
              <a:spcAft>
                <a:spcPts val="0"/>
              </a:spcAft>
              <a:buClr>
                <a:schemeClr val="dk1"/>
              </a:buClr>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4"/>
          <p:cNvSpPr/>
          <p:nvPr/>
        </p:nvSpPr>
        <p:spPr>
          <a:xfrm>
            <a:off x="3236525" y="4742700"/>
            <a:ext cx="2627400" cy="400800"/>
          </a:xfrm>
          <a:prstGeom prst="rect">
            <a:avLst/>
          </a:prstGeom>
          <a:solidFill>
            <a:srgbClr val="4AA4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4"/>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1"/>
        </a:solidFill>
      </p:bgPr>
    </p:bg>
    <p:spTree>
      <p:nvGrpSpPr>
        <p:cNvPr id="25" name="Shape 25"/>
        <p:cNvGrpSpPr/>
        <p:nvPr/>
      </p:nvGrpSpPr>
      <p:grpSpPr>
        <a:xfrm>
          <a:off x="0" y="0"/>
          <a:ext cx="0" cy="0"/>
          <a:chOff x="0" y="0"/>
          <a:chExt cx="0" cy="0"/>
        </a:xfrm>
      </p:grpSpPr>
      <p:sp>
        <p:nvSpPr>
          <p:cNvPr id="26" name="Google Shape;26;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7" name="Google Shape;27;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5"/>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p:nvPr/>
        </p:nvSpPr>
        <p:spPr>
          <a:xfrm>
            <a:off x="3236525" y="4742700"/>
            <a:ext cx="2627400" cy="400800"/>
          </a:xfrm>
          <a:prstGeom prst="rect">
            <a:avLst/>
          </a:prstGeom>
          <a:solidFill>
            <a:srgbClr val="4AA4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 name="Google Shape;32;p5"/>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6"/>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p:nvPr/>
        </p:nvSpPr>
        <p:spPr>
          <a:xfrm>
            <a:off x="3236525" y="4742700"/>
            <a:ext cx="2627400" cy="400800"/>
          </a:xfrm>
          <a:prstGeom prst="rect">
            <a:avLst/>
          </a:prstGeom>
          <a:solidFill>
            <a:srgbClr val="4AA4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 name="Google Shape;38;p6"/>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1" name="Google Shape;4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7"/>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p:nvPr/>
        </p:nvSpPr>
        <p:spPr>
          <a:xfrm>
            <a:off x="3236525" y="4742700"/>
            <a:ext cx="2627400" cy="400800"/>
          </a:xfrm>
          <a:prstGeom prst="rect">
            <a:avLst/>
          </a:prstGeom>
          <a:solidFill>
            <a:srgbClr val="4AA4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 name="Google Shape;45;p7"/>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6" name="Shape 46"/>
        <p:cNvGrpSpPr/>
        <p:nvPr/>
      </p:nvGrpSpPr>
      <p:grpSpPr>
        <a:xfrm>
          <a:off x="0" y="0"/>
          <a:ext cx="0" cy="0"/>
          <a:chOff x="0" y="0"/>
          <a:chExt cx="0" cy="0"/>
        </a:xfrm>
      </p:grpSpPr>
      <p:sp>
        <p:nvSpPr>
          <p:cNvPr id="47" name="Google Shape;47;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9" name="Google Shape;49;p8"/>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 name="Google Shape;52;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3" name="Google Shape;53;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4" name="Google Shape;54;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 name="Google Shape;55;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57" name="Google Shape;57;p9"/>
          <p:cNvPicPr preferRelativeResize="0"/>
          <p:nvPr/>
        </p:nvPicPr>
        <p:blipFill>
          <a:blip r:embed="rId2">
            <a:alphaModFix/>
          </a:blip>
          <a:stretch>
            <a:fillRect/>
          </a:stretch>
        </p:blipFill>
        <p:spPr>
          <a:xfrm>
            <a:off x="5745311" y="4718363"/>
            <a:ext cx="2225377" cy="2833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10"/>
          <p:cNvSpPr/>
          <p:nvPr/>
        </p:nvSpPr>
        <p:spPr>
          <a:xfrm>
            <a:off x="3236525" y="4742700"/>
            <a:ext cx="2627400" cy="400800"/>
          </a:xfrm>
          <a:prstGeom prst="rect">
            <a:avLst/>
          </a:prstGeom>
          <a:solidFill>
            <a:srgbClr val="4AA4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61" name="Google Shape;6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0"/>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10"/>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4AA4AD"/>
              </a:buClr>
              <a:buSzPts val="3600"/>
              <a:buFont typeface="PT Sans Narrow"/>
              <a:buNone/>
              <a:defRPr b="1" sz="3600">
                <a:solidFill>
                  <a:srgbClr val="4AA4AD"/>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b="1"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44.png"/><Relationship Id="rId5" Type="http://schemas.openxmlformats.org/officeDocument/2006/relationships/image" Target="../media/image20.png"/><Relationship Id="rId6"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mailto:globeivss@ucar.edu" TargetMode="External"/><Relationship Id="rId4" Type="http://schemas.openxmlformats.org/officeDocument/2006/relationships/image" Target="../media/image30.png"/><Relationship Id="rId5" Type="http://schemas.openxmlformats.org/officeDocument/2006/relationships/hyperlink" Target="https://www.globe.gov/news-events/meetings_symposia/virtual-conferences" TargetMode="External"/><Relationship Id="rId6" Type="http://schemas.openxmlformats.org/officeDocument/2006/relationships/hyperlink" Target="https://www.globe.gov/news-events/meetings_symposia/virtual-conference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40.png"/><Relationship Id="rId6"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225B"/>
        </a:solidFill>
      </p:bgPr>
    </p:bg>
    <p:spTree>
      <p:nvGrpSpPr>
        <p:cNvPr id="84" name="Shape 84"/>
        <p:cNvGrpSpPr/>
        <p:nvPr/>
      </p:nvGrpSpPr>
      <p:grpSpPr>
        <a:xfrm>
          <a:off x="0" y="0"/>
          <a:ext cx="0" cy="0"/>
          <a:chOff x="0" y="0"/>
          <a:chExt cx="0" cy="0"/>
        </a:xfrm>
      </p:grpSpPr>
      <p:pic>
        <p:nvPicPr>
          <p:cNvPr id="85" name="Google Shape;85;p14"/>
          <p:cNvPicPr preferRelativeResize="0"/>
          <p:nvPr/>
        </p:nvPicPr>
        <p:blipFill rotWithShape="1">
          <a:blip r:embed="rId3">
            <a:alphaModFix/>
          </a:blip>
          <a:srcRect b="0" l="5424" r="3400" t="0"/>
          <a:stretch/>
        </p:blipFill>
        <p:spPr>
          <a:xfrm>
            <a:off x="0" y="115100"/>
            <a:ext cx="9144000" cy="4178775"/>
          </a:xfrm>
          <a:prstGeom prst="rect">
            <a:avLst/>
          </a:prstGeom>
          <a:noFill/>
          <a:ln>
            <a:noFill/>
          </a:ln>
        </p:spPr>
      </p:pic>
      <p:sp>
        <p:nvSpPr>
          <p:cNvPr id="86" name="Google Shape;86;p14"/>
          <p:cNvSpPr txBox="1"/>
          <p:nvPr/>
        </p:nvSpPr>
        <p:spPr>
          <a:xfrm>
            <a:off x="1419288" y="3479650"/>
            <a:ext cx="6305400" cy="1293000"/>
          </a:xfrm>
          <a:prstGeom prst="rect">
            <a:avLst/>
          </a:prstGeom>
          <a:solidFill>
            <a:srgbClr val="F1CD46"/>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latin typeface="Helvetica Neue"/>
                <a:ea typeface="Helvetica Neue"/>
                <a:cs typeface="Helvetica Neue"/>
                <a:sym typeface="Helvetica Neue"/>
              </a:rPr>
              <a:t>Welcome to the 2024 IVSS Judging Webinar</a:t>
            </a:r>
            <a:endParaRPr b="1" sz="3600">
              <a:solidFill>
                <a:schemeClr val="dk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2" name="Shape 152"/>
        <p:cNvGrpSpPr/>
        <p:nvPr/>
      </p:nvGrpSpPr>
      <p:grpSpPr>
        <a:xfrm>
          <a:off x="0" y="0"/>
          <a:ext cx="0" cy="0"/>
          <a:chOff x="0" y="0"/>
          <a:chExt cx="0" cy="0"/>
        </a:xfrm>
      </p:grpSpPr>
      <p:pic>
        <p:nvPicPr>
          <p:cNvPr id="153" name="Google Shape;153;p23"/>
          <p:cNvPicPr preferRelativeResize="0"/>
          <p:nvPr/>
        </p:nvPicPr>
        <p:blipFill>
          <a:blip r:embed="rId3">
            <a:alphaModFix/>
          </a:blip>
          <a:stretch>
            <a:fillRect/>
          </a:stretch>
        </p:blipFill>
        <p:spPr>
          <a:xfrm>
            <a:off x="0" y="1274713"/>
            <a:ext cx="9144003" cy="2594075"/>
          </a:xfrm>
          <a:prstGeom prst="rect">
            <a:avLst/>
          </a:prstGeom>
          <a:noFill/>
          <a:ln>
            <a:noFill/>
          </a:ln>
        </p:spPr>
      </p:pic>
      <p:sp>
        <p:nvSpPr>
          <p:cNvPr id="154" name="Google Shape;154;p23"/>
          <p:cNvSpPr txBox="1"/>
          <p:nvPr>
            <p:ph type="title"/>
          </p:nvPr>
        </p:nvSpPr>
        <p:spPr>
          <a:xfrm>
            <a:off x="311700" y="2926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Judge Project Details Sheet </a:t>
            </a:r>
            <a:endParaRPr>
              <a:solidFill>
                <a:schemeClr val="accent6"/>
              </a:solidFill>
            </a:endParaRPr>
          </a:p>
        </p:txBody>
      </p:sp>
      <p:sp>
        <p:nvSpPr>
          <p:cNvPr id="155" name="Google Shape;155;p23"/>
          <p:cNvSpPr txBox="1"/>
          <p:nvPr/>
        </p:nvSpPr>
        <p:spPr>
          <a:xfrm>
            <a:off x="5747025" y="91750"/>
            <a:ext cx="3017700" cy="1693200"/>
          </a:xfrm>
          <a:prstGeom prst="rect">
            <a:avLst/>
          </a:prstGeom>
          <a:solidFill>
            <a:srgbClr val="4AA4AD"/>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Links provided:</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1: Direct link to each project</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2: Scoring rubrics by grade-level</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3: Google scoring and feedback submission form</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4: </a:t>
            </a:r>
            <a:r>
              <a:rPr lang="en">
                <a:solidFill>
                  <a:schemeClr val="lt1"/>
                </a:solidFill>
                <a:latin typeface="Open Sans"/>
                <a:ea typeface="Open Sans"/>
                <a:cs typeface="Open Sans"/>
                <a:sym typeface="Open Sans"/>
              </a:rPr>
              <a:t>Student Reports database </a:t>
            </a:r>
            <a:endParaRPr>
              <a:solidFill>
                <a:schemeClr val="lt1"/>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156" name="Google Shape;156;p23"/>
          <p:cNvSpPr txBox="1"/>
          <p:nvPr/>
        </p:nvSpPr>
        <p:spPr>
          <a:xfrm>
            <a:off x="76200" y="1992025"/>
            <a:ext cx="280200" cy="369300"/>
          </a:xfrm>
          <a:prstGeom prst="rect">
            <a:avLst/>
          </a:prstGeom>
          <a:solidFill>
            <a:srgbClr val="4AA4AD"/>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4</a:t>
            </a:r>
            <a:endParaRPr b="1" sz="1200">
              <a:solidFill>
                <a:schemeClr val="lt1"/>
              </a:solidFill>
              <a:latin typeface="Open Sans"/>
              <a:ea typeface="Open Sans"/>
              <a:cs typeface="Open Sans"/>
              <a:sym typeface="Open Sans"/>
            </a:endParaRPr>
          </a:p>
        </p:txBody>
      </p:sp>
      <p:sp>
        <p:nvSpPr>
          <p:cNvPr id="157" name="Google Shape;157;p23"/>
          <p:cNvSpPr txBox="1"/>
          <p:nvPr/>
        </p:nvSpPr>
        <p:spPr>
          <a:xfrm>
            <a:off x="2650600" y="1482650"/>
            <a:ext cx="280200" cy="369300"/>
          </a:xfrm>
          <a:prstGeom prst="rect">
            <a:avLst/>
          </a:prstGeom>
          <a:solidFill>
            <a:srgbClr val="4AA4AD"/>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2</a:t>
            </a:r>
            <a:endParaRPr b="1" sz="1200">
              <a:solidFill>
                <a:schemeClr val="lt1"/>
              </a:solidFill>
              <a:latin typeface="Open Sans"/>
              <a:ea typeface="Open Sans"/>
              <a:cs typeface="Open Sans"/>
              <a:sym typeface="Open Sans"/>
            </a:endParaRPr>
          </a:p>
        </p:txBody>
      </p:sp>
      <p:sp>
        <p:nvSpPr>
          <p:cNvPr id="158" name="Google Shape;158;p23"/>
          <p:cNvSpPr txBox="1"/>
          <p:nvPr/>
        </p:nvSpPr>
        <p:spPr>
          <a:xfrm>
            <a:off x="3273625" y="2035225"/>
            <a:ext cx="280200" cy="369300"/>
          </a:xfrm>
          <a:prstGeom prst="rect">
            <a:avLst/>
          </a:prstGeom>
          <a:solidFill>
            <a:srgbClr val="4AA4AD"/>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3</a:t>
            </a:r>
            <a:endParaRPr b="1" sz="1200">
              <a:solidFill>
                <a:schemeClr val="lt1"/>
              </a:solidFill>
              <a:latin typeface="Open Sans"/>
              <a:ea typeface="Open Sans"/>
              <a:cs typeface="Open Sans"/>
              <a:sym typeface="Open Sans"/>
            </a:endParaRPr>
          </a:p>
        </p:txBody>
      </p:sp>
      <p:sp>
        <p:nvSpPr>
          <p:cNvPr id="159" name="Google Shape;159;p23"/>
          <p:cNvSpPr/>
          <p:nvPr/>
        </p:nvSpPr>
        <p:spPr>
          <a:xfrm>
            <a:off x="392200" y="2100925"/>
            <a:ext cx="370500" cy="151500"/>
          </a:xfrm>
          <a:prstGeom prst="rightArrow">
            <a:avLst>
              <a:gd fmla="val 50000" name="adj1"/>
              <a:gd fmla="val 50000" name="adj2"/>
            </a:avLst>
          </a:prstGeom>
          <a:solidFill>
            <a:srgbClr val="F58324"/>
          </a:solidFill>
          <a:ln cap="flat" cmpd="sng" w="9525">
            <a:solidFill>
              <a:srgbClr val="4AA4A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0" name="Google Shape;160;p23"/>
          <p:cNvSpPr/>
          <p:nvPr/>
        </p:nvSpPr>
        <p:spPr>
          <a:xfrm rot="7512355">
            <a:off x="2398284" y="1800139"/>
            <a:ext cx="283079" cy="151567"/>
          </a:xfrm>
          <a:prstGeom prst="rightArrow">
            <a:avLst>
              <a:gd fmla="val 50000" name="adj1"/>
              <a:gd fmla="val 50000" name="adj2"/>
            </a:avLst>
          </a:prstGeom>
          <a:solidFill>
            <a:srgbClr val="F58324"/>
          </a:solidFill>
          <a:ln cap="flat" cmpd="sng" w="9525">
            <a:solidFill>
              <a:srgbClr val="4AA4A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1" name="Google Shape;161;p23"/>
          <p:cNvSpPr/>
          <p:nvPr/>
        </p:nvSpPr>
        <p:spPr>
          <a:xfrm flipH="1">
            <a:off x="3009850" y="2144125"/>
            <a:ext cx="280200" cy="151500"/>
          </a:xfrm>
          <a:prstGeom prst="rightArrow">
            <a:avLst>
              <a:gd fmla="val 50000" name="adj1"/>
              <a:gd fmla="val 50000" name="adj2"/>
            </a:avLst>
          </a:prstGeom>
          <a:solidFill>
            <a:srgbClr val="F58324"/>
          </a:solidFill>
          <a:ln cap="flat" cmpd="sng" w="9525">
            <a:solidFill>
              <a:srgbClr val="4AA4A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2" name="Google Shape;162;p23"/>
          <p:cNvSpPr txBox="1"/>
          <p:nvPr/>
        </p:nvSpPr>
        <p:spPr>
          <a:xfrm>
            <a:off x="8145700" y="1691275"/>
            <a:ext cx="280200" cy="369300"/>
          </a:xfrm>
          <a:prstGeom prst="rect">
            <a:avLst/>
          </a:prstGeom>
          <a:solidFill>
            <a:srgbClr val="4AA4AD"/>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1</a:t>
            </a:r>
            <a:endParaRPr b="1" sz="1200">
              <a:solidFill>
                <a:schemeClr val="lt1"/>
              </a:solidFill>
              <a:latin typeface="Open Sans"/>
              <a:ea typeface="Open Sans"/>
              <a:cs typeface="Open Sans"/>
              <a:sym typeface="Open Sans"/>
            </a:endParaRPr>
          </a:p>
        </p:txBody>
      </p:sp>
      <p:sp>
        <p:nvSpPr>
          <p:cNvPr id="163" name="Google Shape;163;p23"/>
          <p:cNvSpPr/>
          <p:nvPr/>
        </p:nvSpPr>
        <p:spPr>
          <a:xfrm rot="5400000">
            <a:off x="8100732" y="2213726"/>
            <a:ext cx="370500" cy="151200"/>
          </a:xfrm>
          <a:prstGeom prst="rightArrow">
            <a:avLst>
              <a:gd fmla="val 50000" name="adj1"/>
              <a:gd fmla="val 50000" name="adj2"/>
            </a:avLst>
          </a:prstGeom>
          <a:solidFill>
            <a:srgbClr val="F58324"/>
          </a:solidFill>
          <a:ln cap="flat" cmpd="sng" w="9525">
            <a:solidFill>
              <a:srgbClr val="4AA4A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7" name="Shape 167"/>
        <p:cNvGrpSpPr/>
        <p:nvPr/>
      </p:nvGrpSpPr>
      <p:grpSpPr>
        <a:xfrm>
          <a:off x="0" y="0"/>
          <a:ext cx="0" cy="0"/>
          <a:chOff x="0" y="0"/>
          <a:chExt cx="0" cy="0"/>
        </a:xfrm>
      </p:grpSpPr>
      <p:pic>
        <p:nvPicPr>
          <p:cNvPr id="168" name="Google Shape;168;p24"/>
          <p:cNvPicPr preferRelativeResize="0"/>
          <p:nvPr/>
        </p:nvPicPr>
        <p:blipFill>
          <a:blip r:embed="rId3">
            <a:alphaModFix/>
          </a:blip>
          <a:stretch>
            <a:fillRect/>
          </a:stretch>
        </p:blipFill>
        <p:spPr>
          <a:xfrm>
            <a:off x="2849537" y="0"/>
            <a:ext cx="5392825" cy="5143500"/>
          </a:xfrm>
          <a:prstGeom prst="rect">
            <a:avLst/>
          </a:prstGeom>
          <a:noFill/>
          <a:ln>
            <a:noFill/>
          </a:ln>
        </p:spPr>
      </p:pic>
      <p:sp>
        <p:nvSpPr>
          <p:cNvPr id="169" name="Google Shape;169;p24"/>
          <p:cNvSpPr/>
          <p:nvPr/>
        </p:nvSpPr>
        <p:spPr>
          <a:xfrm>
            <a:off x="4083425" y="2332725"/>
            <a:ext cx="1519200" cy="180900"/>
          </a:xfrm>
          <a:prstGeom prst="rect">
            <a:avLst/>
          </a:prstGeom>
          <a:noFill/>
          <a:ln cap="flat" cmpd="sng" w="28575">
            <a:solidFill>
              <a:srgbClr val="0222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4"/>
          <p:cNvSpPr txBox="1"/>
          <p:nvPr/>
        </p:nvSpPr>
        <p:spPr>
          <a:xfrm>
            <a:off x="1330700" y="2661100"/>
            <a:ext cx="1950600" cy="1908600"/>
          </a:xfrm>
          <a:prstGeom prst="rect">
            <a:avLst/>
          </a:prstGeom>
          <a:solidFill>
            <a:schemeClr val="lt1"/>
          </a:solidFill>
          <a:ln cap="flat" cmpd="sng" w="9525">
            <a:solidFill>
              <a:srgbClr val="F58324"/>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5"/>
                </a:solidFill>
                <a:latin typeface="Open Sans"/>
                <a:ea typeface="Open Sans"/>
                <a:cs typeface="Open Sans"/>
                <a:sym typeface="Open Sans"/>
              </a:rPr>
              <a:t>Presentation may be a poster, PowerPoint, Prezi, Storymap, or video. Video URLs are also found on Judge Project Details Sheet.</a:t>
            </a:r>
            <a:endParaRPr b="1">
              <a:solidFill>
                <a:schemeClr val="accent5"/>
              </a:solidFill>
              <a:latin typeface="Open Sans"/>
              <a:ea typeface="Open Sans"/>
              <a:cs typeface="Open Sans"/>
              <a:sym typeface="Open Sans"/>
            </a:endParaRPr>
          </a:p>
        </p:txBody>
      </p:sp>
      <p:sp>
        <p:nvSpPr>
          <p:cNvPr id="171" name="Google Shape;171;p24"/>
          <p:cNvSpPr txBox="1"/>
          <p:nvPr/>
        </p:nvSpPr>
        <p:spPr>
          <a:xfrm>
            <a:off x="7159600" y="1972300"/>
            <a:ext cx="1962600" cy="11082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accent1"/>
                </a:solidFill>
                <a:latin typeface="Open Sans"/>
                <a:ea typeface="Open Sans"/>
                <a:cs typeface="Open Sans"/>
                <a:sym typeface="Open Sans"/>
              </a:rPr>
              <a:t>Make sure you evaluate both the report and presentation on your scoring form.</a:t>
            </a:r>
            <a:endParaRPr b="1" sz="1200">
              <a:solidFill>
                <a:schemeClr val="accent1"/>
              </a:solidFill>
              <a:latin typeface="Open Sans"/>
              <a:ea typeface="Open Sans"/>
              <a:cs typeface="Open Sans"/>
              <a:sym typeface="Open Sans"/>
            </a:endParaRPr>
          </a:p>
        </p:txBody>
      </p:sp>
      <p:sp>
        <p:nvSpPr>
          <p:cNvPr id="172" name="Google Shape;172;p24"/>
          <p:cNvSpPr/>
          <p:nvPr/>
        </p:nvSpPr>
        <p:spPr>
          <a:xfrm>
            <a:off x="4111900" y="3081625"/>
            <a:ext cx="1519200" cy="240900"/>
          </a:xfrm>
          <a:prstGeom prst="rect">
            <a:avLst/>
          </a:prstGeom>
          <a:noFill/>
          <a:ln cap="flat" cmpd="sng" w="28575">
            <a:solidFill>
              <a:srgbClr val="0222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p:nvPr/>
        </p:nvSpPr>
        <p:spPr>
          <a:xfrm>
            <a:off x="5732300" y="2324900"/>
            <a:ext cx="1335900" cy="1485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4" name="Google Shape;174;p24"/>
          <p:cNvSpPr/>
          <p:nvPr/>
        </p:nvSpPr>
        <p:spPr>
          <a:xfrm rot="-838641">
            <a:off x="5726238" y="2944432"/>
            <a:ext cx="1415924" cy="152143"/>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5" name="Google Shape;175;p24"/>
          <p:cNvSpPr/>
          <p:nvPr/>
        </p:nvSpPr>
        <p:spPr>
          <a:xfrm rot="7928493">
            <a:off x="3031950" y="2873659"/>
            <a:ext cx="1225102" cy="152078"/>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6" name="Google Shape;176;p24"/>
          <p:cNvSpPr txBox="1"/>
          <p:nvPr>
            <p:ph type="title"/>
          </p:nvPr>
        </p:nvSpPr>
        <p:spPr>
          <a:xfrm>
            <a:off x="83100" y="292625"/>
            <a:ext cx="27663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Student Report Page</a:t>
            </a:r>
            <a:r>
              <a:rPr lang="en">
                <a:solidFill>
                  <a:schemeClr val="accent6"/>
                </a:solidFill>
              </a:rPr>
              <a:t> </a:t>
            </a:r>
            <a:endParaRPr>
              <a:solidFill>
                <a:schemeClr val="accent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0" name="Shape 180"/>
        <p:cNvGrpSpPr/>
        <p:nvPr/>
      </p:nvGrpSpPr>
      <p:grpSpPr>
        <a:xfrm>
          <a:off x="0" y="0"/>
          <a:ext cx="0" cy="0"/>
          <a:chOff x="0" y="0"/>
          <a:chExt cx="0" cy="0"/>
        </a:xfrm>
      </p:grpSpPr>
      <p:sp>
        <p:nvSpPr>
          <p:cNvPr id="181" name="Google Shape;181;p25"/>
          <p:cNvSpPr txBox="1"/>
          <p:nvPr>
            <p:ph type="title"/>
          </p:nvPr>
        </p:nvSpPr>
        <p:spPr>
          <a:xfrm>
            <a:off x="286350" y="136565"/>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chemeClr val="accent6"/>
                </a:solidFill>
              </a:rPr>
              <a:t>3. Using rubrics to score projects</a:t>
            </a:r>
            <a:r>
              <a:rPr lang="en">
                <a:solidFill>
                  <a:schemeClr val="accent6"/>
                </a:solidFill>
              </a:rPr>
              <a:t>   </a:t>
            </a:r>
            <a:endParaRPr>
              <a:solidFill>
                <a:schemeClr val="accent6"/>
              </a:solidFill>
            </a:endParaRPr>
          </a:p>
        </p:txBody>
      </p:sp>
      <p:sp>
        <p:nvSpPr>
          <p:cNvPr id="182" name="Google Shape;182;p25"/>
          <p:cNvSpPr txBox="1"/>
          <p:nvPr/>
        </p:nvSpPr>
        <p:spPr>
          <a:xfrm>
            <a:off x="388175" y="906000"/>
            <a:ext cx="82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Open Sans"/>
                <a:ea typeface="Open Sans"/>
                <a:cs typeface="Open Sans"/>
                <a:sym typeface="Open Sans"/>
              </a:rPr>
              <a:t>Projects elements, criteria, and content should be assessed according to students’ age. </a:t>
            </a:r>
            <a:endParaRPr b="1">
              <a:solidFill>
                <a:schemeClr val="dk2"/>
              </a:solidFill>
              <a:latin typeface="Open Sans"/>
              <a:ea typeface="Open Sans"/>
              <a:cs typeface="Open Sans"/>
              <a:sym typeface="Open Sans"/>
            </a:endParaRPr>
          </a:p>
        </p:txBody>
      </p:sp>
      <p:pic>
        <p:nvPicPr>
          <p:cNvPr id="183" name="Google Shape;183;p25"/>
          <p:cNvPicPr preferRelativeResize="0"/>
          <p:nvPr/>
        </p:nvPicPr>
        <p:blipFill>
          <a:blip r:embed="rId3">
            <a:alphaModFix/>
          </a:blip>
          <a:stretch>
            <a:fillRect/>
          </a:stretch>
        </p:blipFill>
        <p:spPr>
          <a:xfrm>
            <a:off x="1702499" y="1505725"/>
            <a:ext cx="5979174" cy="3136049"/>
          </a:xfrm>
          <a:prstGeom prst="rect">
            <a:avLst/>
          </a:prstGeom>
          <a:noFill/>
          <a:ln>
            <a:noFill/>
          </a:ln>
        </p:spPr>
      </p:pic>
      <p:sp>
        <p:nvSpPr>
          <p:cNvPr id="184" name="Google Shape;184;p25"/>
          <p:cNvSpPr/>
          <p:nvPr/>
        </p:nvSpPr>
        <p:spPr>
          <a:xfrm>
            <a:off x="4674300" y="1505750"/>
            <a:ext cx="1539300" cy="31359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6"/>
          <p:cNvPicPr preferRelativeResize="0"/>
          <p:nvPr/>
        </p:nvPicPr>
        <p:blipFill>
          <a:blip r:embed="rId3">
            <a:alphaModFix/>
          </a:blip>
          <a:stretch>
            <a:fillRect/>
          </a:stretch>
        </p:blipFill>
        <p:spPr>
          <a:xfrm>
            <a:off x="1415225" y="952325"/>
            <a:ext cx="6147794" cy="3686275"/>
          </a:xfrm>
          <a:prstGeom prst="rect">
            <a:avLst/>
          </a:prstGeom>
          <a:noFill/>
          <a:ln>
            <a:noFill/>
          </a:ln>
        </p:spPr>
      </p:pic>
      <p:sp>
        <p:nvSpPr>
          <p:cNvPr id="190" name="Google Shape;190;p26"/>
          <p:cNvSpPr txBox="1"/>
          <p:nvPr>
            <p:ph type="title"/>
          </p:nvPr>
        </p:nvSpPr>
        <p:spPr>
          <a:xfrm>
            <a:off x="311700" y="2164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Rubrics by Grade-level</a:t>
            </a:r>
            <a:endParaRPr>
              <a:solidFill>
                <a:schemeClr val="accent6"/>
              </a:solidFill>
            </a:endParaRPr>
          </a:p>
        </p:txBody>
      </p:sp>
      <p:sp>
        <p:nvSpPr>
          <p:cNvPr id="191" name="Google Shape;191;p26"/>
          <p:cNvSpPr/>
          <p:nvPr/>
        </p:nvSpPr>
        <p:spPr>
          <a:xfrm>
            <a:off x="598825" y="2749275"/>
            <a:ext cx="1048200" cy="280200"/>
          </a:xfrm>
          <a:prstGeom prst="rightArrow">
            <a:avLst>
              <a:gd fmla="val 50000" name="adj1"/>
              <a:gd fmla="val 50000" name="adj2"/>
            </a:avLst>
          </a:prstGeom>
          <a:gradFill>
            <a:gsLst>
              <a:gs pos="0">
                <a:srgbClr val="F58324"/>
              </a:gs>
              <a:gs pos="23000">
                <a:srgbClr val="F58324"/>
              </a:gs>
              <a:gs pos="69000">
                <a:srgbClr val="E36C09"/>
              </a:gs>
              <a:gs pos="97000">
                <a:srgbClr val="D46509"/>
              </a:gs>
              <a:gs pos="100000">
                <a:srgbClr val="D46509"/>
              </a:gs>
            </a:gsLst>
            <a:path path="circle">
              <a:fillToRect b="50%" l="50%" r="50%" t="50%"/>
            </a:path>
            <a:tileRect/>
          </a:gradFill>
          <a:ln cap="flat" cmpd="sng" w="9525">
            <a:solidFill>
              <a:srgbClr val="F79646"/>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2" name="Google Shape;192;p26"/>
          <p:cNvSpPr txBox="1"/>
          <p:nvPr/>
        </p:nvSpPr>
        <p:spPr>
          <a:xfrm>
            <a:off x="4235975" y="598625"/>
            <a:ext cx="342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www.globe.gov/science-symposium</a:t>
            </a:r>
            <a:endParaRPr>
              <a:solidFill>
                <a:schemeClr val="dk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7"/>
          <p:cNvSpPr txBox="1"/>
          <p:nvPr>
            <p:ph type="title"/>
          </p:nvPr>
        </p:nvSpPr>
        <p:spPr>
          <a:xfrm>
            <a:off x="311700" y="1402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Rubrics by Grade-level </a:t>
            </a:r>
            <a:endParaRPr>
              <a:solidFill>
                <a:schemeClr val="accent6"/>
              </a:solidFill>
            </a:endParaRPr>
          </a:p>
          <a:p>
            <a:pPr indent="0" lvl="0" marL="0" rtl="0" algn="l">
              <a:spcBef>
                <a:spcPts val="0"/>
              </a:spcBef>
              <a:spcAft>
                <a:spcPts val="0"/>
              </a:spcAft>
              <a:buNone/>
            </a:pPr>
            <a:r>
              <a:rPr lang="en">
                <a:solidFill>
                  <a:schemeClr val="accent6"/>
                </a:solidFill>
              </a:rPr>
              <a:t>(Grades Kindergarten - 2nd, Ages 5-8)</a:t>
            </a:r>
            <a:endParaRPr>
              <a:solidFill>
                <a:schemeClr val="accent6"/>
              </a:solidFill>
            </a:endParaRPr>
          </a:p>
        </p:txBody>
      </p:sp>
      <p:pic>
        <p:nvPicPr>
          <p:cNvPr id="198" name="Google Shape;198;p27"/>
          <p:cNvPicPr preferRelativeResize="0"/>
          <p:nvPr/>
        </p:nvPicPr>
        <p:blipFill>
          <a:blip r:embed="rId3">
            <a:alphaModFix/>
          </a:blip>
          <a:stretch>
            <a:fillRect/>
          </a:stretch>
        </p:blipFill>
        <p:spPr>
          <a:xfrm>
            <a:off x="5183700" y="1245175"/>
            <a:ext cx="3615974" cy="3293226"/>
          </a:xfrm>
          <a:prstGeom prst="rect">
            <a:avLst/>
          </a:prstGeom>
          <a:noFill/>
          <a:ln>
            <a:noFill/>
          </a:ln>
          <a:effectLst>
            <a:outerShdw blurRad="57150" rotWithShape="0" algn="bl" dir="5400000" dist="19050">
              <a:srgbClr val="000000">
                <a:alpha val="50000"/>
              </a:srgbClr>
            </a:outerShdw>
          </a:effectLst>
        </p:spPr>
      </p:pic>
      <p:pic>
        <p:nvPicPr>
          <p:cNvPr id="199" name="Google Shape;199;p27"/>
          <p:cNvPicPr preferRelativeResize="0"/>
          <p:nvPr/>
        </p:nvPicPr>
        <p:blipFill>
          <a:blip r:embed="rId4">
            <a:alphaModFix/>
          </a:blip>
          <a:stretch>
            <a:fillRect/>
          </a:stretch>
        </p:blipFill>
        <p:spPr>
          <a:xfrm>
            <a:off x="284275" y="1498300"/>
            <a:ext cx="4740549" cy="291946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8"/>
          <p:cNvSpPr txBox="1"/>
          <p:nvPr>
            <p:ph type="title"/>
          </p:nvPr>
        </p:nvSpPr>
        <p:spPr>
          <a:xfrm>
            <a:off x="311700" y="1402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Rubrics by Grade-level </a:t>
            </a:r>
            <a:endParaRPr>
              <a:solidFill>
                <a:schemeClr val="accent6"/>
              </a:solidFill>
            </a:endParaRPr>
          </a:p>
          <a:p>
            <a:pPr indent="0" lvl="0" marL="0" rtl="0" algn="l">
              <a:spcBef>
                <a:spcPts val="0"/>
              </a:spcBef>
              <a:spcAft>
                <a:spcPts val="0"/>
              </a:spcAft>
              <a:buNone/>
            </a:pPr>
            <a:r>
              <a:rPr lang="en">
                <a:solidFill>
                  <a:schemeClr val="accent6"/>
                </a:solidFill>
              </a:rPr>
              <a:t>(Grades 3rd-5th, Ages 8-11)</a:t>
            </a:r>
            <a:endParaRPr>
              <a:solidFill>
                <a:schemeClr val="accent6"/>
              </a:solidFill>
            </a:endParaRPr>
          </a:p>
        </p:txBody>
      </p:sp>
      <p:pic>
        <p:nvPicPr>
          <p:cNvPr id="205" name="Google Shape;205;p28"/>
          <p:cNvPicPr preferRelativeResize="0"/>
          <p:nvPr/>
        </p:nvPicPr>
        <p:blipFill>
          <a:blip r:embed="rId3">
            <a:alphaModFix/>
          </a:blip>
          <a:stretch>
            <a:fillRect/>
          </a:stretch>
        </p:blipFill>
        <p:spPr>
          <a:xfrm>
            <a:off x="5392150" y="280450"/>
            <a:ext cx="3363949" cy="4399001"/>
          </a:xfrm>
          <a:prstGeom prst="rect">
            <a:avLst/>
          </a:prstGeom>
          <a:noFill/>
          <a:ln>
            <a:noFill/>
          </a:ln>
        </p:spPr>
      </p:pic>
      <p:sp>
        <p:nvSpPr>
          <p:cNvPr id="206" name="Google Shape;206;p28"/>
          <p:cNvSpPr txBox="1"/>
          <p:nvPr/>
        </p:nvSpPr>
        <p:spPr>
          <a:xfrm>
            <a:off x="6783075" y="546075"/>
            <a:ext cx="1973100" cy="831300"/>
          </a:xfrm>
          <a:prstGeom prst="rect">
            <a:avLst/>
          </a:prstGeom>
          <a:solidFill>
            <a:schemeClr val="dk1"/>
          </a:solid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Open Sans"/>
                <a:ea typeface="Open Sans"/>
                <a:cs typeface="Open Sans"/>
                <a:sym typeface="Open Sans"/>
              </a:rPr>
              <a:t>Note: Expectations are different for each grade-level</a:t>
            </a:r>
            <a:endParaRPr b="1">
              <a:solidFill>
                <a:schemeClr val="dk2"/>
              </a:solidFill>
              <a:latin typeface="Open Sans"/>
              <a:ea typeface="Open Sans"/>
              <a:cs typeface="Open Sans"/>
              <a:sym typeface="Open Sans"/>
            </a:endParaRPr>
          </a:p>
        </p:txBody>
      </p:sp>
      <p:pic>
        <p:nvPicPr>
          <p:cNvPr id="207" name="Google Shape;207;p28"/>
          <p:cNvPicPr preferRelativeResize="0"/>
          <p:nvPr/>
        </p:nvPicPr>
        <p:blipFill>
          <a:blip r:embed="rId4">
            <a:alphaModFix/>
          </a:blip>
          <a:stretch>
            <a:fillRect/>
          </a:stretch>
        </p:blipFill>
        <p:spPr>
          <a:xfrm>
            <a:off x="564450" y="1316475"/>
            <a:ext cx="4546402" cy="3382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1" name="Shape 211"/>
        <p:cNvGrpSpPr/>
        <p:nvPr/>
      </p:nvGrpSpPr>
      <p:grpSpPr>
        <a:xfrm>
          <a:off x="0" y="0"/>
          <a:ext cx="0" cy="0"/>
          <a:chOff x="0" y="0"/>
          <a:chExt cx="0" cy="0"/>
        </a:xfrm>
      </p:grpSpPr>
      <p:sp>
        <p:nvSpPr>
          <p:cNvPr id="212" name="Google Shape;212;p29"/>
          <p:cNvSpPr txBox="1"/>
          <p:nvPr>
            <p:ph type="title"/>
          </p:nvPr>
        </p:nvSpPr>
        <p:spPr>
          <a:xfrm>
            <a:off x="286350" y="130875"/>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chemeClr val="accent6"/>
                </a:solidFill>
              </a:rPr>
              <a:t>4. </a:t>
            </a:r>
            <a:r>
              <a:rPr lang="en">
                <a:solidFill>
                  <a:schemeClr val="accent6"/>
                </a:solidFill>
              </a:rPr>
              <a:t>Filling out the Feedback Submission Form  </a:t>
            </a:r>
            <a:endParaRPr>
              <a:solidFill>
                <a:schemeClr val="accent6"/>
              </a:solidFill>
            </a:endParaRPr>
          </a:p>
        </p:txBody>
      </p:sp>
      <p:sp>
        <p:nvSpPr>
          <p:cNvPr id="213" name="Google Shape;213;p29"/>
          <p:cNvSpPr txBox="1"/>
          <p:nvPr/>
        </p:nvSpPr>
        <p:spPr>
          <a:xfrm>
            <a:off x="1073250" y="917375"/>
            <a:ext cx="699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Open Sans"/>
                <a:ea typeface="Open Sans"/>
                <a:cs typeface="Open Sans"/>
                <a:sym typeface="Open Sans"/>
              </a:rPr>
              <a:t>Also known as the Scoring Form or Judging Form. Responses are anonymous.</a:t>
            </a:r>
            <a:endParaRPr b="1">
              <a:solidFill>
                <a:schemeClr val="dk2"/>
              </a:solidFill>
              <a:latin typeface="Open Sans"/>
              <a:ea typeface="Open Sans"/>
              <a:cs typeface="Open Sans"/>
              <a:sym typeface="Open Sans"/>
            </a:endParaRPr>
          </a:p>
        </p:txBody>
      </p:sp>
      <p:pic>
        <p:nvPicPr>
          <p:cNvPr id="214" name="Google Shape;214;p29"/>
          <p:cNvPicPr preferRelativeResize="0"/>
          <p:nvPr/>
        </p:nvPicPr>
        <p:blipFill>
          <a:blip r:embed="rId3">
            <a:alphaModFix/>
          </a:blip>
          <a:stretch>
            <a:fillRect/>
          </a:stretch>
        </p:blipFill>
        <p:spPr>
          <a:xfrm>
            <a:off x="1702499" y="1505725"/>
            <a:ext cx="5979174" cy="3136049"/>
          </a:xfrm>
          <a:prstGeom prst="rect">
            <a:avLst/>
          </a:prstGeom>
          <a:noFill/>
          <a:ln>
            <a:noFill/>
          </a:ln>
        </p:spPr>
      </p:pic>
      <p:sp>
        <p:nvSpPr>
          <p:cNvPr id="215" name="Google Shape;215;p29"/>
          <p:cNvSpPr/>
          <p:nvPr/>
        </p:nvSpPr>
        <p:spPr>
          <a:xfrm>
            <a:off x="6122100" y="1505750"/>
            <a:ext cx="1539300" cy="31359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9" name="Shape 219"/>
        <p:cNvGrpSpPr/>
        <p:nvPr/>
      </p:nvGrpSpPr>
      <p:grpSpPr>
        <a:xfrm>
          <a:off x="0" y="0"/>
          <a:ext cx="0" cy="0"/>
          <a:chOff x="0" y="0"/>
          <a:chExt cx="0" cy="0"/>
        </a:xfrm>
      </p:grpSpPr>
      <p:sp>
        <p:nvSpPr>
          <p:cNvPr id="220" name="Google Shape;220;p30"/>
          <p:cNvSpPr txBox="1"/>
          <p:nvPr>
            <p:ph idx="4294967295" type="title"/>
          </p:nvPr>
        </p:nvSpPr>
        <p:spPr>
          <a:xfrm>
            <a:off x="311700" y="208025"/>
            <a:ext cx="4977000" cy="75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200">
                <a:solidFill>
                  <a:schemeClr val="accent6"/>
                </a:solidFill>
              </a:rPr>
              <a:t>Feedback </a:t>
            </a:r>
            <a:r>
              <a:rPr lang="en" sz="3200">
                <a:solidFill>
                  <a:schemeClr val="accent6"/>
                </a:solidFill>
              </a:rPr>
              <a:t>Submission</a:t>
            </a:r>
            <a:r>
              <a:rPr lang="en" sz="3200">
                <a:solidFill>
                  <a:schemeClr val="accent6"/>
                </a:solidFill>
              </a:rPr>
              <a:t> Form</a:t>
            </a:r>
            <a:endParaRPr sz="3200">
              <a:solidFill>
                <a:schemeClr val="accent6"/>
              </a:solidFill>
            </a:endParaRPr>
          </a:p>
        </p:txBody>
      </p:sp>
      <p:sp>
        <p:nvSpPr>
          <p:cNvPr id="221" name="Google Shape;221;p30"/>
          <p:cNvSpPr txBox="1"/>
          <p:nvPr>
            <p:ph idx="4294967295" type="body"/>
          </p:nvPr>
        </p:nvSpPr>
        <p:spPr>
          <a:xfrm>
            <a:off x="4443375" y="1474625"/>
            <a:ext cx="4233000" cy="2523600"/>
          </a:xfrm>
          <a:prstGeom prst="rect">
            <a:avLst/>
          </a:prstGeom>
        </p:spPr>
        <p:txBody>
          <a:bodyPr anchorCtr="0" anchor="t" bIns="91425" lIns="91425" spcFirstLastPara="1" rIns="91425" wrap="square" tIns="91425">
            <a:normAutofit fontScale="55000" lnSpcReduction="10000"/>
          </a:bodyPr>
          <a:lstStyle/>
          <a:p>
            <a:pPr indent="-340360" lvl="0" marL="342900" rtl="0" algn="l">
              <a:lnSpc>
                <a:spcPct val="100000"/>
              </a:lnSpc>
              <a:spcBef>
                <a:spcPts val="0"/>
              </a:spcBef>
              <a:spcAft>
                <a:spcPts val="0"/>
              </a:spcAft>
              <a:buSzPct val="100000"/>
              <a:buFont typeface="Calibri"/>
              <a:buChar char="•"/>
            </a:pPr>
            <a:r>
              <a:rPr b="0" lang="en" sz="3200">
                <a:latin typeface="Calibri"/>
                <a:ea typeface="Calibri"/>
                <a:cs typeface="Calibri"/>
                <a:sym typeface="Calibri"/>
              </a:rPr>
              <a:t>- Use this Google form for entering scores and feedback – link will be sent</a:t>
            </a:r>
            <a:r>
              <a:rPr b="0" lang="en" sz="3200">
                <a:solidFill>
                  <a:srgbClr val="000000"/>
                </a:solidFill>
                <a:latin typeface="Calibri"/>
                <a:ea typeface="Calibri"/>
                <a:cs typeface="Calibri"/>
                <a:sym typeface="Calibri"/>
              </a:rPr>
              <a:t> </a:t>
            </a:r>
            <a:r>
              <a:rPr b="0" i="1" lang="en" sz="3200">
                <a:solidFill>
                  <a:srgbClr val="F79646"/>
                </a:solidFill>
                <a:latin typeface="Calibri"/>
                <a:ea typeface="Calibri"/>
                <a:cs typeface="Calibri"/>
                <a:sym typeface="Calibri"/>
              </a:rPr>
              <a:t>via email and is also linked on your Project Details Sheet</a:t>
            </a:r>
            <a:endParaRPr b="0" i="1" sz="3200">
              <a:solidFill>
                <a:srgbClr val="F79646"/>
              </a:solidFill>
              <a:latin typeface="Calibri"/>
              <a:ea typeface="Calibri"/>
              <a:cs typeface="Calibri"/>
              <a:sym typeface="Calibri"/>
            </a:endParaRPr>
          </a:p>
          <a:p>
            <a:pPr indent="0" lvl="0" marL="342900" rtl="0" algn="l">
              <a:lnSpc>
                <a:spcPct val="100000"/>
              </a:lnSpc>
              <a:spcBef>
                <a:spcPts val="0"/>
              </a:spcBef>
              <a:spcAft>
                <a:spcPts val="0"/>
              </a:spcAft>
              <a:buNone/>
            </a:pPr>
            <a:r>
              <a:t/>
            </a:r>
            <a:endParaRPr b="0" i="1" sz="3200">
              <a:solidFill>
                <a:srgbClr val="F79646"/>
              </a:solidFill>
              <a:latin typeface="Calibri"/>
              <a:ea typeface="Calibri"/>
              <a:cs typeface="Calibri"/>
              <a:sym typeface="Calibri"/>
            </a:endParaRPr>
          </a:p>
          <a:p>
            <a:pPr indent="-251459" lvl="0" marL="342900" rtl="0" algn="l">
              <a:lnSpc>
                <a:spcPct val="100000"/>
              </a:lnSpc>
              <a:spcBef>
                <a:spcPts val="640"/>
              </a:spcBef>
              <a:spcAft>
                <a:spcPts val="0"/>
              </a:spcAft>
              <a:buSzPct val="100000"/>
              <a:buFont typeface="Arial"/>
              <a:buChar char="•"/>
            </a:pPr>
            <a:r>
              <a:rPr b="0" lang="en" sz="3200">
                <a:latin typeface="Calibri"/>
                <a:ea typeface="Calibri"/>
                <a:cs typeface="Calibri"/>
                <a:sym typeface="Calibri"/>
              </a:rPr>
              <a:t>- The feedback form should be filled out once you are completely done reviewing a project (report and presentation)</a:t>
            </a:r>
            <a:endParaRPr b="0" sz="3200">
              <a:latin typeface="Calibri"/>
              <a:ea typeface="Calibri"/>
              <a:cs typeface="Calibri"/>
              <a:sym typeface="Calibri"/>
            </a:endParaRPr>
          </a:p>
          <a:p>
            <a:pPr indent="-251459" lvl="0" marL="342900" rtl="0" algn="l">
              <a:lnSpc>
                <a:spcPct val="100000"/>
              </a:lnSpc>
              <a:spcBef>
                <a:spcPts val="640"/>
              </a:spcBef>
              <a:spcAft>
                <a:spcPts val="0"/>
              </a:spcAft>
              <a:buSzPct val="100000"/>
              <a:buFont typeface="Arial"/>
              <a:buChar char="•"/>
            </a:pPr>
            <a:r>
              <a:rPr b="0" lang="en" sz="3200">
                <a:solidFill>
                  <a:schemeClr val="lt2"/>
                </a:solidFill>
                <a:latin typeface="Calibri"/>
                <a:ea typeface="Calibri"/>
                <a:cs typeface="Calibri"/>
                <a:sym typeface="Calibri"/>
              </a:rPr>
              <a:t>Fill out</a:t>
            </a:r>
            <a:r>
              <a:rPr b="0" lang="en" sz="3200">
                <a:solidFill>
                  <a:srgbClr val="000000"/>
                </a:solidFill>
                <a:latin typeface="Calibri"/>
                <a:ea typeface="Calibri"/>
                <a:cs typeface="Calibri"/>
                <a:sym typeface="Calibri"/>
              </a:rPr>
              <a:t> </a:t>
            </a:r>
            <a:r>
              <a:rPr lang="en" sz="3200">
                <a:solidFill>
                  <a:srgbClr val="F79646"/>
                </a:solidFill>
                <a:latin typeface="Calibri"/>
                <a:ea typeface="Calibri"/>
                <a:cs typeface="Calibri"/>
                <a:sym typeface="Calibri"/>
              </a:rPr>
              <a:t>one form for each project</a:t>
            </a:r>
            <a:endParaRPr/>
          </a:p>
        </p:txBody>
      </p:sp>
      <p:pic>
        <p:nvPicPr>
          <p:cNvPr id="222" name="Google Shape;222;p30"/>
          <p:cNvPicPr preferRelativeResize="0"/>
          <p:nvPr/>
        </p:nvPicPr>
        <p:blipFill>
          <a:blip r:embed="rId3">
            <a:alphaModFix/>
          </a:blip>
          <a:stretch>
            <a:fillRect/>
          </a:stretch>
        </p:blipFill>
        <p:spPr>
          <a:xfrm>
            <a:off x="311700" y="988375"/>
            <a:ext cx="3951233" cy="364637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6" name="Shape 226"/>
        <p:cNvGrpSpPr/>
        <p:nvPr/>
      </p:nvGrpSpPr>
      <p:grpSpPr>
        <a:xfrm>
          <a:off x="0" y="0"/>
          <a:ext cx="0" cy="0"/>
          <a:chOff x="0" y="0"/>
          <a:chExt cx="0" cy="0"/>
        </a:xfrm>
      </p:grpSpPr>
      <p:sp>
        <p:nvSpPr>
          <p:cNvPr id="227" name="Google Shape;227;p31"/>
          <p:cNvSpPr txBox="1"/>
          <p:nvPr>
            <p:ph idx="4294967295" type="title"/>
          </p:nvPr>
        </p:nvSpPr>
        <p:spPr>
          <a:xfrm>
            <a:off x="311700" y="131825"/>
            <a:ext cx="4977000" cy="75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200">
                <a:solidFill>
                  <a:schemeClr val="accent6"/>
                </a:solidFill>
              </a:rPr>
              <a:t>Scoring Projects</a:t>
            </a:r>
            <a:endParaRPr sz="3200">
              <a:solidFill>
                <a:schemeClr val="accent6"/>
              </a:solidFill>
            </a:endParaRPr>
          </a:p>
        </p:txBody>
      </p:sp>
      <p:pic>
        <p:nvPicPr>
          <p:cNvPr id="228" name="Google Shape;228;p31"/>
          <p:cNvPicPr preferRelativeResize="0"/>
          <p:nvPr/>
        </p:nvPicPr>
        <p:blipFill>
          <a:blip r:embed="rId3">
            <a:alphaModFix/>
          </a:blip>
          <a:stretch>
            <a:fillRect/>
          </a:stretch>
        </p:blipFill>
        <p:spPr>
          <a:xfrm>
            <a:off x="72375" y="1573000"/>
            <a:ext cx="2763297" cy="2550099"/>
          </a:xfrm>
          <a:prstGeom prst="rect">
            <a:avLst/>
          </a:prstGeom>
          <a:noFill/>
          <a:ln>
            <a:noFill/>
          </a:ln>
        </p:spPr>
      </p:pic>
      <p:pic>
        <p:nvPicPr>
          <p:cNvPr id="229" name="Google Shape;229;p31"/>
          <p:cNvPicPr preferRelativeResize="0"/>
          <p:nvPr/>
        </p:nvPicPr>
        <p:blipFill rotWithShape="1">
          <a:blip r:embed="rId4">
            <a:alphaModFix/>
          </a:blip>
          <a:srcRect b="66779" l="0" r="0" t="0"/>
          <a:stretch/>
        </p:blipFill>
        <p:spPr>
          <a:xfrm>
            <a:off x="2870451" y="574075"/>
            <a:ext cx="3184298" cy="1183025"/>
          </a:xfrm>
          <a:prstGeom prst="rect">
            <a:avLst/>
          </a:prstGeom>
          <a:noFill/>
          <a:ln>
            <a:noFill/>
          </a:ln>
        </p:spPr>
      </p:pic>
      <p:pic>
        <p:nvPicPr>
          <p:cNvPr id="230" name="Google Shape;230;p31"/>
          <p:cNvPicPr preferRelativeResize="0"/>
          <p:nvPr/>
        </p:nvPicPr>
        <p:blipFill>
          <a:blip r:embed="rId5">
            <a:alphaModFix/>
          </a:blip>
          <a:stretch>
            <a:fillRect/>
          </a:stretch>
        </p:blipFill>
        <p:spPr>
          <a:xfrm>
            <a:off x="2887150" y="1821150"/>
            <a:ext cx="3184300" cy="2390226"/>
          </a:xfrm>
          <a:prstGeom prst="rect">
            <a:avLst/>
          </a:prstGeom>
          <a:noFill/>
          <a:ln>
            <a:noFill/>
          </a:ln>
        </p:spPr>
      </p:pic>
      <p:pic>
        <p:nvPicPr>
          <p:cNvPr id="231" name="Google Shape;231;p31"/>
          <p:cNvPicPr preferRelativeResize="0"/>
          <p:nvPr/>
        </p:nvPicPr>
        <p:blipFill>
          <a:blip r:embed="rId6">
            <a:alphaModFix/>
          </a:blip>
          <a:stretch>
            <a:fillRect/>
          </a:stretch>
        </p:blipFill>
        <p:spPr>
          <a:xfrm>
            <a:off x="6155204" y="55625"/>
            <a:ext cx="2932675" cy="3107852"/>
          </a:xfrm>
          <a:prstGeom prst="rect">
            <a:avLst/>
          </a:prstGeom>
          <a:noFill/>
          <a:ln>
            <a:noFill/>
          </a:ln>
        </p:spPr>
      </p:pic>
      <p:pic>
        <p:nvPicPr>
          <p:cNvPr id="232" name="Google Shape;232;p31"/>
          <p:cNvPicPr preferRelativeResize="0"/>
          <p:nvPr/>
        </p:nvPicPr>
        <p:blipFill>
          <a:blip r:embed="rId7">
            <a:alphaModFix/>
          </a:blip>
          <a:stretch>
            <a:fillRect/>
          </a:stretch>
        </p:blipFill>
        <p:spPr>
          <a:xfrm>
            <a:off x="6155201" y="3131641"/>
            <a:ext cx="2932675" cy="1935660"/>
          </a:xfrm>
          <a:prstGeom prst="rect">
            <a:avLst/>
          </a:prstGeom>
          <a:noFill/>
          <a:ln>
            <a:noFill/>
          </a:ln>
        </p:spPr>
      </p:pic>
      <p:sp>
        <p:nvSpPr>
          <p:cNvPr id="233" name="Google Shape;233;p31"/>
          <p:cNvSpPr txBox="1"/>
          <p:nvPr/>
        </p:nvSpPr>
        <p:spPr>
          <a:xfrm>
            <a:off x="196275" y="650275"/>
            <a:ext cx="2641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Open Sans"/>
                <a:ea typeface="Open Sans"/>
                <a:cs typeface="Open Sans"/>
                <a:sym typeface="Open Sans"/>
              </a:rPr>
              <a:t>Enter information from Project Details Sheet or Student Report  page.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Merit Based Student Research Badge</a:t>
            </a:r>
            <a:endParaRPr>
              <a:solidFill>
                <a:schemeClr val="accent6"/>
              </a:solidFill>
            </a:endParaRPr>
          </a:p>
        </p:txBody>
      </p:sp>
      <p:sp>
        <p:nvSpPr>
          <p:cNvPr id="239" name="Google Shape;239;p32"/>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accent3"/>
                </a:solidFill>
              </a:rPr>
              <a:t>1 Star Project - Insufficient</a:t>
            </a:r>
            <a:endParaRPr sz="1600">
              <a:solidFill>
                <a:schemeClr val="accent3"/>
              </a:solidFill>
            </a:endParaRPr>
          </a:p>
          <a:p>
            <a:pPr indent="0" lvl="0" marL="0" rtl="0" algn="l">
              <a:spcBef>
                <a:spcPts val="1200"/>
              </a:spcBef>
              <a:spcAft>
                <a:spcPts val="1200"/>
              </a:spcAft>
              <a:buNone/>
            </a:pPr>
            <a:r>
              <a:rPr lang="en"/>
              <a:t>The report is missing significant information or does not contain all five required elements.</a:t>
            </a:r>
            <a:endParaRPr/>
          </a:p>
        </p:txBody>
      </p:sp>
      <p:sp>
        <p:nvSpPr>
          <p:cNvPr id="240" name="Google Shape;240;p32"/>
          <p:cNvSpPr txBox="1"/>
          <p:nvPr>
            <p:ph idx="1" type="body"/>
          </p:nvPr>
        </p:nvSpPr>
        <p:spPr>
          <a:xfrm>
            <a:off x="311700" y="2930325"/>
            <a:ext cx="3999900" cy="155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accent3"/>
                </a:solidFill>
              </a:rPr>
              <a:t>3 Star Project - Good</a:t>
            </a:r>
            <a:endParaRPr sz="1600">
              <a:solidFill>
                <a:schemeClr val="accent3"/>
              </a:solidFill>
            </a:endParaRPr>
          </a:p>
          <a:p>
            <a:pPr indent="0" lvl="0" marL="0" rtl="0" algn="l">
              <a:spcBef>
                <a:spcPts val="1200"/>
              </a:spcBef>
              <a:spcAft>
                <a:spcPts val="1200"/>
              </a:spcAft>
              <a:buNone/>
            </a:pPr>
            <a:r>
              <a:rPr lang="en"/>
              <a:t>Report contains all required elements and is written clearly, but could need a bit more information or explanation. </a:t>
            </a:r>
            <a:endParaRPr/>
          </a:p>
        </p:txBody>
      </p:sp>
      <p:sp>
        <p:nvSpPr>
          <p:cNvPr id="241" name="Google Shape;241;p32"/>
          <p:cNvSpPr txBox="1"/>
          <p:nvPr>
            <p:ph idx="1" type="body"/>
          </p:nvPr>
        </p:nvSpPr>
        <p:spPr>
          <a:xfrm>
            <a:off x="4572000" y="2930325"/>
            <a:ext cx="3999900" cy="155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accent3"/>
                </a:solidFill>
              </a:rPr>
              <a:t>4 Star Project - Exceptional</a:t>
            </a:r>
            <a:endParaRPr sz="1600">
              <a:solidFill>
                <a:schemeClr val="accent3"/>
              </a:solidFill>
            </a:endParaRPr>
          </a:p>
          <a:p>
            <a:pPr indent="0" lvl="0" marL="0" rtl="0" algn="l">
              <a:spcBef>
                <a:spcPts val="1200"/>
              </a:spcBef>
              <a:spcAft>
                <a:spcPts val="1200"/>
              </a:spcAft>
              <a:buNone/>
            </a:pPr>
            <a:r>
              <a:rPr lang="en"/>
              <a:t>The report goes above and beyond the expectations of this project and is clear and concise.</a:t>
            </a:r>
            <a:endParaRPr/>
          </a:p>
        </p:txBody>
      </p:sp>
      <p:sp>
        <p:nvSpPr>
          <p:cNvPr id="242" name="Google Shape;242;p32"/>
          <p:cNvSpPr txBox="1"/>
          <p:nvPr>
            <p:ph idx="1" type="body"/>
          </p:nvPr>
        </p:nvSpPr>
        <p:spPr>
          <a:xfrm>
            <a:off x="4551750" y="1266175"/>
            <a:ext cx="3999900" cy="155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accent3"/>
                </a:solidFill>
              </a:rPr>
              <a:t>2 Star Project - Needs Improvement</a:t>
            </a:r>
            <a:endParaRPr sz="1600">
              <a:solidFill>
                <a:schemeClr val="accent3"/>
              </a:solidFill>
            </a:endParaRPr>
          </a:p>
          <a:p>
            <a:pPr indent="0" lvl="0" marL="0" rtl="0" algn="l">
              <a:spcBef>
                <a:spcPts val="1200"/>
              </a:spcBef>
              <a:spcAft>
                <a:spcPts val="1200"/>
              </a:spcAft>
              <a:buNone/>
            </a:pPr>
            <a:r>
              <a:rPr lang="en"/>
              <a:t>Report may be incomplete and need additional clarification or be missing one or more of the required elements.</a:t>
            </a:r>
            <a:endParaRPr/>
          </a:p>
        </p:txBody>
      </p:sp>
      <p:cxnSp>
        <p:nvCxnSpPr>
          <p:cNvPr id="243" name="Google Shape;243;p32"/>
          <p:cNvCxnSpPr/>
          <p:nvPr/>
        </p:nvCxnSpPr>
        <p:spPr>
          <a:xfrm>
            <a:off x="4416375" y="1278225"/>
            <a:ext cx="7800" cy="3344700"/>
          </a:xfrm>
          <a:prstGeom prst="straightConnector1">
            <a:avLst/>
          </a:prstGeom>
          <a:noFill/>
          <a:ln cap="flat" cmpd="sng" w="28575">
            <a:solidFill>
              <a:schemeClr val="accent6"/>
            </a:solidFill>
            <a:prstDash val="solid"/>
            <a:round/>
            <a:headEnd len="med" w="med" type="none"/>
            <a:tailEnd len="med" w="med" type="none"/>
          </a:ln>
        </p:spPr>
      </p:cxnSp>
      <p:cxnSp>
        <p:nvCxnSpPr>
          <p:cNvPr id="244" name="Google Shape;244;p32"/>
          <p:cNvCxnSpPr/>
          <p:nvPr/>
        </p:nvCxnSpPr>
        <p:spPr>
          <a:xfrm>
            <a:off x="332925" y="2778425"/>
            <a:ext cx="8197500" cy="0"/>
          </a:xfrm>
          <a:prstGeom prst="straightConnector1">
            <a:avLst/>
          </a:prstGeom>
          <a:noFill/>
          <a:ln cap="flat" cmpd="sng" w="28575">
            <a:solidFill>
              <a:schemeClr val="accent6"/>
            </a:solidFill>
            <a:prstDash val="solid"/>
            <a:round/>
            <a:headEnd len="med" w="med" type="none"/>
            <a:tailEnd len="med" w="med" type="none"/>
          </a:ln>
        </p:spPr>
      </p:cxnSp>
      <p:sp>
        <p:nvSpPr>
          <p:cNvPr id="245" name="Google Shape;245;p32"/>
          <p:cNvSpPr txBox="1"/>
          <p:nvPr/>
        </p:nvSpPr>
        <p:spPr>
          <a:xfrm>
            <a:off x="6022750" y="445025"/>
            <a:ext cx="2671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accent1"/>
                </a:solidFill>
                <a:latin typeface="Open Sans"/>
                <a:ea typeface="Open Sans"/>
                <a:cs typeface="Open Sans"/>
                <a:sym typeface="Open Sans"/>
              </a:rPr>
              <a:t>Make sure you score reflects both the report and presentation!</a:t>
            </a:r>
            <a:endParaRPr b="1" sz="1200">
              <a:solidFill>
                <a:schemeClr val="accent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txBox="1"/>
          <p:nvPr>
            <p:ph type="title"/>
          </p:nvPr>
        </p:nvSpPr>
        <p:spPr>
          <a:xfrm>
            <a:off x="311700" y="445025"/>
            <a:ext cx="87069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International Virtual Science Symposium (IVSS) Summary</a:t>
            </a:r>
            <a:endParaRPr/>
          </a:p>
        </p:txBody>
      </p:sp>
      <p:sp>
        <p:nvSpPr>
          <p:cNvPr id="92" name="Google Shape;92;p15"/>
          <p:cNvSpPr txBox="1"/>
          <p:nvPr>
            <p:ph idx="1" type="body"/>
          </p:nvPr>
        </p:nvSpPr>
        <p:spPr>
          <a:xfrm>
            <a:off x="311700" y="11139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The IVSS provides an opportunity for primary through undergraduate students from all GLOBE countries to showcase their GLOBE research projects. By participating in the IVSS, students have the opportunity to receive valuable feedback from STEM professionals, earn virtual badges, and engage in the scientific process.</a:t>
            </a:r>
            <a:endParaRPr/>
          </a:p>
        </p:txBody>
      </p:sp>
      <p:sp>
        <p:nvSpPr>
          <p:cNvPr id="93" name="Google Shape;93;p15"/>
          <p:cNvSpPr txBox="1"/>
          <p:nvPr/>
        </p:nvSpPr>
        <p:spPr>
          <a:xfrm>
            <a:off x="2896800" y="2649200"/>
            <a:ext cx="3350400" cy="1847100"/>
          </a:xfrm>
          <a:prstGeom prst="rect">
            <a:avLst/>
          </a:prstGeom>
          <a:noFill/>
          <a:ln>
            <a:noFill/>
          </a:ln>
        </p:spPr>
        <p:txBody>
          <a:bodyPr anchorCtr="0" anchor="t" bIns="91425" lIns="91425" spcFirstLastPara="1" rIns="91425" wrap="square" tIns="91425">
            <a:spAutoFit/>
          </a:bodyPr>
          <a:lstStyle/>
          <a:p>
            <a:pPr indent="0" lvl="0" marL="0" rtl="0" algn="l">
              <a:spcBef>
                <a:spcPts val="560"/>
              </a:spcBef>
              <a:spcAft>
                <a:spcPts val="0"/>
              </a:spcAft>
              <a:buNone/>
            </a:pPr>
            <a:r>
              <a:rPr lang="en" sz="2800">
                <a:latin typeface="Calibri"/>
                <a:ea typeface="Calibri"/>
                <a:cs typeface="Calibri"/>
                <a:sym typeface="Calibri"/>
              </a:rPr>
              <a:t>  </a:t>
            </a:r>
            <a:r>
              <a:rPr b="1" lang="en" sz="1800">
                <a:solidFill>
                  <a:schemeClr val="lt2"/>
                </a:solidFill>
                <a:latin typeface="Open Sans"/>
                <a:ea typeface="Open Sans"/>
                <a:cs typeface="Open Sans"/>
                <a:sym typeface="Open Sans"/>
              </a:rPr>
              <a:t>Projects include:</a:t>
            </a:r>
            <a:endParaRPr b="1" sz="1800">
              <a:solidFill>
                <a:schemeClr val="lt2"/>
              </a:solidFill>
              <a:latin typeface="Open Sans"/>
              <a:ea typeface="Open Sans"/>
              <a:cs typeface="Open Sans"/>
              <a:sym typeface="Open Sans"/>
            </a:endParaRPr>
          </a:p>
          <a:p>
            <a:pPr indent="-247650" lvl="1" marL="742950" rtl="0" algn="l">
              <a:spcBef>
                <a:spcPts val="480"/>
              </a:spcBef>
              <a:spcAft>
                <a:spcPts val="0"/>
              </a:spcAft>
              <a:buClr>
                <a:schemeClr val="lt2"/>
              </a:buClr>
              <a:buSzPts val="1800"/>
              <a:buFont typeface="Open Sans"/>
              <a:buChar char="–"/>
            </a:pPr>
            <a:r>
              <a:rPr b="1" lang="en" sz="1800">
                <a:solidFill>
                  <a:schemeClr val="lt2"/>
                </a:solidFill>
                <a:latin typeface="Open Sans"/>
                <a:ea typeface="Open Sans"/>
                <a:cs typeface="Open Sans"/>
                <a:sym typeface="Open Sans"/>
              </a:rPr>
              <a:t>Research Report</a:t>
            </a:r>
            <a:endParaRPr b="1" sz="1800">
              <a:solidFill>
                <a:schemeClr val="lt2"/>
              </a:solidFill>
              <a:latin typeface="Open Sans"/>
              <a:ea typeface="Open Sans"/>
              <a:cs typeface="Open Sans"/>
              <a:sym typeface="Open Sans"/>
            </a:endParaRPr>
          </a:p>
          <a:p>
            <a:pPr indent="-247650" lvl="1" marL="742950" rtl="0" algn="l">
              <a:spcBef>
                <a:spcPts val="480"/>
              </a:spcBef>
              <a:spcAft>
                <a:spcPts val="0"/>
              </a:spcAft>
              <a:buClr>
                <a:schemeClr val="lt2"/>
              </a:buClr>
              <a:buSzPts val="1800"/>
              <a:buFont typeface="Open Sans"/>
              <a:buChar char="–"/>
            </a:pPr>
            <a:r>
              <a:rPr b="1" lang="en" sz="1800">
                <a:solidFill>
                  <a:schemeClr val="lt2"/>
                </a:solidFill>
                <a:latin typeface="Open Sans"/>
                <a:ea typeface="Open Sans"/>
                <a:cs typeface="Open Sans"/>
                <a:sym typeface="Open Sans"/>
              </a:rPr>
              <a:t>Presentation</a:t>
            </a:r>
            <a:endParaRPr b="1" sz="1800">
              <a:solidFill>
                <a:schemeClr val="lt2"/>
              </a:solidFill>
              <a:latin typeface="Open Sans"/>
              <a:ea typeface="Open Sans"/>
              <a:cs typeface="Open Sans"/>
              <a:sym typeface="Open Sans"/>
            </a:endParaRPr>
          </a:p>
          <a:p>
            <a:pPr indent="-247650" lvl="1" marL="742950" rtl="0" algn="l">
              <a:spcBef>
                <a:spcPts val="480"/>
              </a:spcBef>
              <a:spcAft>
                <a:spcPts val="0"/>
              </a:spcAft>
              <a:buClr>
                <a:schemeClr val="lt2"/>
              </a:buClr>
              <a:buSzPts val="1800"/>
              <a:buFont typeface="Open Sans"/>
              <a:buChar char="–"/>
            </a:pPr>
            <a:r>
              <a:rPr b="1" lang="en" sz="1800">
                <a:solidFill>
                  <a:schemeClr val="lt2"/>
                </a:solidFill>
                <a:latin typeface="Open Sans"/>
                <a:ea typeface="Open Sans"/>
                <a:cs typeface="Open Sans"/>
                <a:sym typeface="Open Sans"/>
              </a:rPr>
              <a:t>Optional badges </a:t>
            </a:r>
            <a:endParaRPr b="1" sz="1800">
              <a:solidFill>
                <a:schemeClr val="lt2"/>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94" name="Google Shape;94;p15"/>
          <p:cNvSpPr/>
          <p:nvPr/>
        </p:nvSpPr>
        <p:spPr>
          <a:xfrm>
            <a:off x="5710850" y="3074050"/>
            <a:ext cx="278700" cy="1222500"/>
          </a:xfrm>
          <a:prstGeom prst="rightBrace">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 name="Google Shape;95;p15"/>
          <p:cNvPicPr preferRelativeResize="0"/>
          <p:nvPr/>
        </p:nvPicPr>
        <p:blipFill>
          <a:blip r:embed="rId3">
            <a:alphaModFix/>
          </a:blip>
          <a:stretch>
            <a:fillRect/>
          </a:stretch>
        </p:blipFill>
        <p:spPr>
          <a:xfrm>
            <a:off x="582075" y="3027850"/>
            <a:ext cx="2106400" cy="1579810"/>
          </a:xfrm>
          <a:prstGeom prst="rect">
            <a:avLst/>
          </a:prstGeom>
          <a:noFill/>
          <a:ln>
            <a:noFill/>
          </a:ln>
        </p:spPr>
      </p:pic>
      <p:pic>
        <p:nvPicPr>
          <p:cNvPr id="96" name="Google Shape;96;p15"/>
          <p:cNvPicPr preferRelativeResize="0"/>
          <p:nvPr/>
        </p:nvPicPr>
        <p:blipFill>
          <a:blip r:embed="rId4">
            <a:alphaModFix/>
          </a:blip>
          <a:stretch>
            <a:fillRect/>
          </a:stretch>
        </p:blipFill>
        <p:spPr>
          <a:xfrm>
            <a:off x="6247200" y="2651213"/>
            <a:ext cx="2220574" cy="22205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Providing Constructive Feedback</a:t>
            </a:r>
            <a:endParaRPr>
              <a:solidFill>
                <a:schemeClr val="accent6"/>
              </a:solidFill>
            </a:endParaRPr>
          </a:p>
        </p:txBody>
      </p:sp>
      <p:sp>
        <p:nvSpPr>
          <p:cNvPr id="251" name="Google Shape;251;p33"/>
          <p:cNvSpPr txBox="1"/>
          <p:nvPr/>
        </p:nvSpPr>
        <p:spPr>
          <a:xfrm>
            <a:off x="1638900" y="3797075"/>
            <a:ext cx="5866200" cy="6156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2"/>
                </a:solidFill>
                <a:latin typeface="Open Sans"/>
                <a:ea typeface="Open Sans"/>
                <a:cs typeface="Open Sans"/>
                <a:sym typeface="Open Sans"/>
              </a:rPr>
              <a:t>The best and most important part of the IVSS! </a:t>
            </a:r>
            <a:r>
              <a:rPr b="1" lang="en">
                <a:solidFill>
                  <a:schemeClr val="dk2"/>
                </a:solidFill>
                <a:latin typeface="Open Sans"/>
                <a:ea typeface="Open Sans"/>
                <a:cs typeface="Open Sans"/>
                <a:sym typeface="Open Sans"/>
              </a:rPr>
              <a:t>Feedback</a:t>
            </a:r>
            <a:r>
              <a:rPr b="1" lang="en">
                <a:solidFill>
                  <a:schemeClr val="dk2"/>
                </a:solidFill>
                <a:latin typeface="Open Sans"/>
                <a:ea typeface="Open Sans"/>
                <a:cs typeface="Open Sans"/>
                <a:sym typeface="Open Sans"/>
              </a:rPr>
              <a:t> will help students become better scientists.</a:t>
            </a:r>
            <a:endParaRPr b="1">
              <a:solidFill>
                <a:schemeClr val="dk2"/>
              </a:solidFill>
              <a:latin typeface="Open Sans"/>
              <a:ea typeface="Open Sans"/>
              <a:cs typeface="Open Sans"/>
              <a:sym typeface="Open Sans"/>
            </a:endParaRPr>
          </a:p>
        </p:txBody>
      </p:sp>
      <p:pic>
        <p:nvPicPr>
          <p:cNvPr id="252" name="Google Shape;252;p33"/>
          <p:cNvPicPr preferRelativeResize="0"/>
          <p:nvPr/>
        </p:nvPicPr>
        <p:blipFill>
          <a:blip r:embed="rId3">
            <a:alphaModFix/>
          </a:blip>
          <a:stretch>
            <a:fillRect/>
          </a:stretch>
        </p:blipFill>
        <p:spPr>
          <a:xfrm>
            <a:off x="228600" y="1304825"/>
            <a:ext cx="8636413" cy="2339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Tips for Giving Feedback</a:t>
            </a:r>
            <a:endParaRPr/>
          </a:p>
        </p:txBody>
      </p:sp>
      <p:sp>
        <p:nvSpPr>
          <p:cNvPr id="258" name="Google Shape;258;p3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77500" lnSpcReduction="20000"/>
          </a:bodyPr>
          <a:lstStyle/>
          <a:p>
            <a:pPr indent="-499110" lvl="0" marL="514350" rtl="0" algn="l">
              <a:lnSpc>
                <a:spcPct val="100000"/>
              </a:lnSpc>
              <a:spcBef>
                <a:spcPts val="1000"/>
              </a:spcBef>
              <a:spcAft>
                <a:spcPts val="0"/>
              </a:spcAft>
              <a:buSzPct val="100000"/>
              <a:buFont typeface="Calibri"/>
              <a:buChar char="●"/>
            </a:pPr>
            <a:r>
              <a:rPr b="0" lang="en" sz="3200">
                <a:latin typeface="Calibri"/>
                <a:ea typeface="Calibri"/>
                <a:cs typeface="Calibri"/>
                <a:sym typeface="Calibri"/>
              </a:rPr>
              <a:t>- These are student projects ☺</a:t>
            </a:r>
            <a:endParaRPr b="0" sz="3200">
              <a:latin typeface="Calibri"/>
              <a:ea typeface="Calibri"/>
              <a:cs typeface="Calibri"/>
              <a:sym typeface="Calibri"/>
            </a:endParaRPr>
          </a:p>
          <a:p>
            <a:pPr indent="-499110" lvl="0" marL="514350" rtl="0" algn="l">
              <a:lnSpc>
                <a:spcPct val="100000"/>
              </a:lnSpc>
              <a:spcBef>
                <a:spcPts val="1000"/>
              </a:spcBef>
              <a:spcAft>
                <a:spcPts val="0"/>
              </a:spcAft>
              <a:buSzPct val="100000"/>
              <a:buFont typeface="Calibri"/>
              <a:buChar char="●"/>
            </a:pPr>
            <a:r>
              <a:rPr b="0" lang="en" sz="3200">
                <a:latin typeface="Calibri"/>
                <a:ea typeface="Calibri"/>
                <a:cs typeface="Calibri"/>
                <a:sym typeface="Calibri"/>
              </a:rPr>
              <a:t>- Consider grade-level/age when providing feedback</a:t>
            </a:r>
            <a:endParaRPr b="0" sz="3200">
              <a:latin typeface="Calibri"/>
              <a:ea typeface="Calibri"/>
              <a:cs typeface="Calibri"/>
              <a:sym typeface="Calibri"/>
            </a:endParaRPr>
          </a:p>
          <a:p>
            <a:pPr indent="-499110" lvl="0" marL="514350" rtl="0" algn="l">
              <a:lnSpc>
                <a:spcPct val="100000"/>
              </a:lnSpc>
              <a:spcBef>
                <a:spcPts val="1000"/>
              </a:spcBef>
              <a:spcAft>
                <a:spcPts val="0"/>
              </a:spcAft>
              <a:buSzPct val="100000"/>
              <a:buFont typeface="Calibri"/>
              <a:buChar char="●"/>
            </a:pPr>
            <a:r>
              <a:rPr b="0" lang="en" sz="3200">
                <a:latin typeface="Calibri"/>
                <a:ea typeface="Calibri"/>
                <a:cs typeface="Calibri"/>
                <a:sym typeface="Calibri"/>
              </a:rPr>
              <a:t>- Be considerate of language differences – students may not understand what you are saying and you should</a:t>
            </a:r>
            <a:r>
              <a:rPr b="0" lang="en" sz="3200">
                <a:solidFill>
                  <a:srgbClr val="000000"/>
                </a:solidFill>
                <a:latin typeface="Calibri"/>
                <a:ea typeface="Calibri"/>
                <a:cs typeface="Calibri"/>
                <a:sym typeface="Calibri"/>
              </a:rPr>
              <a:t> </a:t>
            </a:r>
            <a:r>
              <a:rPr i="1" lang="en" sz="3200">
                <a:solidFill>
                  <a:srgbClr val="F79646"/>
                </a:solidFill>
                <a:latin typeface="Calibri"/>
                <a:ea typeface="Calibri"/>
                <a:cs typeface="Calibri"/>
                <a:sym typeface="Calibri"/>
              </a:rPr>
              <a:t>score on content rather than grammar</a:t>
            </a:r>
            <a:endParaRPr b="0" sz="3200">
              <a:solidFill>
                <a:srgbClr val="000000"/>
              </a:solidFill>
              <a:latin typeface="Calibri"/>
              <a:ea typeface="Calibri"/>
              <a:cs typeface="Calibri"/>
              <a:sym typeface="Calibri"/>
            </a:endParaRPr>
          </a:p>
          <a:p>
            <a:pPr indent="-499110" lvl="0" marL="514350" rtl="0" algn="l">
              <a:lnSpc>
                <a:spcPct val="100000"/>
              </a:lnSpc>
              <a:spcBef>
                <a:spcPts val="1000"/>
              </a:spcBef>
              <a:spcAft>
                <a:spcPts val="0"/>
              </a:spcAft>
              <a:buSzPct val="100000"/>
              <a:buFont typeface="Calibri"/>
              <a:buChar char="●"/>
            </a:pPr>
            <a:r>
              <a:rPr b="0" lang="en" sz="3200">
                <a:latin typeface="Calibri"/>
                <a:ea typeface="Calibri"/>
                <a:cs typeface="Calibri"/>
                <a:sym typeface="Calibri"/>
              </a:rPr>
              <a:t>- Check for content in the presentation AND the report </a:t>
            </a:r>
            <a:endParaRPr b="0" sz="3200">
              <a:latin typeface="Calibri"/>
              <a:ea typeface="Calibri"/>
              <a:cs typeface="Calibri"/>
              <a:sym typeface="Calibri"/>
            </a:endParaRPr>
          </a:p>
          <a:p>
            <a:pPr indent="-499110" lvl="0" marL="514350" rtl="0" algn="l">
              <a:lnSpc>
                <a:spcPct val="100000"/>
              </a:lnSpc>
              <a:spcBef>
                <a:spcPts val="1000"/>
              </a:spcBef>
              <a:spcAft>
                <a:spcPts val="0"/>
              </a:spcAft>
              <a:buSzPct val="100000"/>
              <a:buFont typeface="Calibri"/>
              <a:buChar char="●"/>
            </a:pPr>
            <a:r>
              <a:rPr b="0" lang="en" sz="3200">
                <a:latin typeface="Calibri"/>
                <a:ea typeface="Calibri"/>
                <a:cs typeface="Calibri"/>
                <a:sym typeface="Calibri"/>
              </a:rPr>
              <a:t>- Please keep in mind that these projects come from all over the world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Tips for Giving Feedback</a:t>
            </a:r>
            <a:endParaRPr/>
          </a:p>
        </p:txBody>
      </p:sp>
      <p:sp>
        <p:nvSpPr>
          <p:cNvPr id="264" name="Google Shape;264;p3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62500" lnSpcReduction="20000"/>
          </a:bodyPr>
          <a:lstStyle/>
          <a:p>
            <a:pPr indent="-468630" lvl="0" marL="514350" rtl="0" algn="l">
              <a:lnSpc>
                <a:spcPct val="100000"/>
              </a:lnSpc>
              <a:spcBef>
                <a:spcPts val="1000"/>
              </a:spcBef>
              <a:spcAft>
                <a:spcPts val="0"/>
              </a:spcAft>
              <a:buSzPct val="100000"/>
              <a:buFont typeface="Calibri"/>
              <a:buAutoNum type="arabicPeriod"/>
            </a:pPr>
            <a:r>
              <a:rPr b="0" lang="en" sz="3200">
                <a:latin typeface="Calibri"/>
                <a:ea typeface="Calibri"/>
                <a:cs typeface="Calibri"/>
                <a:sym typeface="Calibri"/>
              </a:rPr>
              <a:t>Be positive – provide </a:t>
            </a:r>
            <a:r>
              <a:rPr b="0" i="1" lang="en" sz="3200">
                <a:latin typeface="Calibri"/>
                <a:ea typeface="Calibri"/>
                <a:cs typeface="Calibri"/>
                <a:sym typeface="Calibri"/>
              </a:rPr>
              <a:t>constructive</a:t>
            </a:r>
            <a:r>
              <a:rPr b="0" lang="en" sz="3200">
                <a:latin typeface="Calibri"/>
                <a:ea typeface="Calibri"/>
                <a:cs typeface="Calibri"/>
                <a:sym typeface="Calibri"/>
              </a:rPr>
              <a:t> feedback</a:t>
            </a:r>
            <a:endParaRPr b="0" sz="3200">
              <a:latin typeface="Calibri"/>
              <a:ea typeface="Calibri"/>
              <a:cs typeface="Calibri"/>
              <a:sym typeface="Calibri"/>
            </a:endParaRPr>
          </a:p>
          <a:p>
            <a:pPr indent="-468630" lvl="0" marL="514350" rtl="0" algn="l">
              <a:lnSpc>
                <a:spcPct val="100000"/>
              </a:lnSpc>
              <a:spcBef>
                <a:spcPts val="1000"/>
              </a:spcBef>
              <a:spcAft>
                <a:spcPts val="0"/>
              </a:spcAft>
              <a:buSzPct val="100000"/>
              <a:buFont typeface="Calibri"/>
              <a:buAutoNum type="arabicPeriod"/>
            </a:pPr>
            <a:r>
              <a:rPr b="0" lang="en" sz="3200">
                <a:latin typeface="Calibri"/>
                <a:ea typeface="Calibri"/>
                <a:cs typeface="Calibri"/>
                <a:sym typeface="Calibri"/>
              </a:rPr>
              <a:t>Highlight strengths</a:t>
            </a:r>
            <a:endParaRPr b="0" sz="3200">
              <a:latin typeface="Calibri"/>
              <a:ea typeface="Calibri"/>
              <a:cs typeface="Calibri"/>
              <a:sym typeface="Calibri"/>
            </a:endParaRPr>
          </a:p>
          <a:p>
            <a:pPr indent="-468630" lvl="0" marL="514350" rtl="0" algn="l">
              <a:lnSpc>
                <a:spcPct val="100000"/>
              </a:lnSpc>
              <a:spcBef>
                <a:spcPts val="1000"/>
              </a:spcBef>
              <a:spcAft>
                <a:spcPts val="0"/>
              </a:spcAft>
              <a:buSzPct val="100000"/>
              <a:buFont typeface="Calibri"/>
              <a:buAutoNum type="arabicPeriod"/>
            </a:pPr>
            <a:r>
              <a:rPr b="0" lang="en" sz="3200">
                <a:latin typeface="Calibri"/>
                <a:ea typeface="Calibri"/>
                <a:cs typeface="Calibri"/>
                <a:sym typeface="Calibri"/>
              </a:rPr>
              <a:t>Think of areas you can focus on: </a:t>
            </a:r>
            <a:endParaRPr b="0" sz="3200">
              <a:latin typeface="Calibri"/>
              <a:ea typeface="Calibri"/>
              <a:cs typeface="Calibri"/>
              <a:sym typeface="Calibri"/>
            </a:endParaRPr>
          </a:p>
          <a:p>
            <a:pPr indent="-474344" lvl="1" marL="914400" rtl="0" algn="l">
              <a:lnSpc>
                <a:spcPct val="100000"/>
              </a:lnSpc>
              <a:spcBef>
                <a:spcPts val="1000"/>
              </a:spcBef>
              <a:spcAft>
                <a:spcPts val="0"/>
              </a:spcAft>
              <a:buClr>
                <a:srgbClr val="F79646"/>
              </a:buClr>
              <a:buSzPct val="100000"/>
              <a:buFont typeface="Calibri"/>
              <a:buAutoNum type="arabicPeriod"/>
            </a:pPr>
            <a:r>
              <a:rPr b="1" lang="en" sz="2800">
                <a:solidFill>
                  <a:srgbClr val="F5913F"/>
                </a:solidFill>
                <a:latin typeface="Calibri"/>
                <a:ea typeface="Calibri"/>
                <a:cs typeface="Calibri"/>
                <a:sym typeface="Calibri"/>
              </a:rPr>
              <a:t>Project structure and complexity</a:t>
            </a:r>
            <a:r>
              <a:rPr lang="en" sz="2800">
                <a:solidFill>
                  <a:srgbClr val="F79646"/>
                </a:solidFill>
                <a:latin typeface="Calibri"/>
                <a:ea typeface="Calibri"/>
                <a:cs typeface="Calibri"/>
                <a:sym typeface="Calibri"/>
              </a:rPr>
              <a:t>: </a:t>
            </a:r>
            <a:r>
              <a:rPr lang="en" sz="2800">
                <a:latin typeface="Calibri"/>
                <a:ea typeface="Calibri"/>
                <a:cs typeface="Calibri"/>
                <a:sym typeface="Calibri"/>
              </a:rPr>
              <a:t>Are the research question(s) and objectives clear? Do they demonstrate a deeper understanding of the content/context?</a:t>
            </a:r>
            <a:endParaRPr sz="2800">
              <a:latin typeface="Calibri"/>
              <a:ea typeface="Calibri"/>
              <a:cs typeface="Calibri"/>
              <a:sym typeface="Calibri"/>
            </a:endParaRPr>
          </a:p>
          <a:p>
            <a:pPr indent="-474344" lvl="1" marL="914400" rtl="0" algn="l">
              <a:lnSpc>
                <a:spcPct val="100000"/>
              </a:lnSpc>
              <a:spcBef>
                <a:spcPts val="1000"/>
              </a:spcBef>
              <a:spcAft>
                <a:spcPts val="0"/>
              </a:spcAft>
              <a:buClr>
                <a:srgbClr val="F79646"/>
              </a:buClr>
              <a:buSzPct val="100000"/>
              <a:buFont typeface="Calibri"/>
              <a:buAutoNum type="arabicPeriod"/>
            </a:pPr>
            <a:r>
              <a:rPr b="1" lang="en" sz="2800">
                <a:solidFill>
                  <a:srgbClr val="F5913F"/>
                </a:solidFill>
                <a:latin typeface="Calibri"/>
                <a:ea typeface="Calibri"/>
                <a:cs typeface="Calibri"/>
                <a:sym typeface="Calibri"/>
              </a:rPr>
              <a:t>Data:</a:t>
            </a:r>
            <a:r>
              <a:rPr lang="en" sz="2800">
                <a:solidFill>
                  <a:srgbClr val="000000"/>
                </a:solidFill>
                <a:latin typeface="Calibri"/>
                <a:ea typeface="Calibri"/>
                <a:cs typeface="Calibri"/>
                <a:sym typeface="Calibri"/>
              </a:rPr>
              <a:t> </a:t>
            </a:r>
            <a:r>
              <a:rPr lang="en" sz="2800">
                <a:latin typeface="Calibri"/>
                <a:ea typeface="Calibri"/>
                <a:cs typeface="Calibri"/>
                <a:sym typeface="Calibri"/>
              </a:rPr>
              <a:t>Is there enough data? Did they do any analysis or visualization? Are interpretations supported by data?</a:t>
            </a:r>
            <a:endParaRPr sz="2800">
              <a:latin typeface="Calibri"/>
              <a:ea typeface="Calibri"/>
              <a:cs typeface="Calibri"/>
              <a:sym typeface="Calibri"/>
            </a:endParaRPr>
          </a:p>
          <a:p>
            <a:pPr indent="-474344" lvl="1" marL="914400" rtl="0" algn="l">
              <a:lnSpc>
                <a:spcPct val="100000"/>
              </a:lnSpc>
              <a:spcBef>
                <a:spcPts val="1000"/>
              </a:spcBef>
              <a:spcAft>
                <a:spcPts val="0"/>
              </a:spcAft>
              <a:buClr>
                <a:srgbClr val="F79646"/>
              </a:buClr>
              <a:buSzPct val="100000"/>
              <a:buFont typeface="Calibri"/>
              <a:buAutoNum type="arabicPeriod"/>
            </a:pPr>
            <a:r>
              <a:rPr b="1" lang="en" sz="2800">
                <a:solidFill>
                  <a:srgbClr val="F5913F"/>
                </a:solidFill>
                <a:latin typeface="Calibri"/>
                <a:ea typeface="Calibri"/>
                <a:cs typeface="Calibri"/>
                <a:sym typeface="Calibri"/>
              </a:rPr>
              <a:t>Broader impacts:</a:t>
            </a:r>
            <a:r>
              <a:rPr lang="en" sz="2800">
                <a:solidFill>
                  <a:srgbClr val="F79646"/>
                </a:solidFill>
                <a:latin typeface="Calibri"/>
                <a:ea typeface="Calibri"/>
                <a:cs typeface="Calibri"/>
                <a:sym typeface="Calibri"/>
              </a:rPr>
              <a:t> </a:t>
            </a:r>
            <a:r>
              <a:rPr lang="en" sz="2800">
                <a:latin typeface="Calibri"/>
                <a:ea typeface="Calibri"/>
                <a:cs typeface="Calibri"/>
                <a:sym typeface="Calibri"/>
              </a:rPr>
              <a:t>Do they consider broader impacts, such as ecological impacts?</a:t>
            </a:r>
            <a:endParaRPr sz="2800">
              <a:latin typeface="Calibri"/>
              <a:ea typeface="Calibri"/>
              <a:cs typeface="Calibri"/>
              <a:sym typeface="Calibri"/>
            </a:endParaRPr>
          </a:p>
          <a:p>
            <a:pPr indent="-474344" lvl="1" marL="914400" rtl="0" algn="l">
              <a:lnSpc>
                <a:spcPct val="100000"/>
              </a:lnSpc>
              <a:spcBef>
                <a:spcPts val="1000"/>
              </a:spcBef>
              <a:spcAft>
                <a:spcPts val="0"/>
              </a:spcAft>
              <a:buClr>
                <a:srgbClr val="F79646"/>
              </a:buClr>
              <a:buSzPct val="100000"/>
              <a:buFont typeface="Calibri"/>
              <a:buAutoNum type="arabicPeriod"/>
            </a:pPr>
            <a:r>
              <a:rPr b="1" lang="en" sz="2800">
                <a:solidFill>
                  <a:srgbClr val="F79646"/>
                </a:solidFill>
                <a:latin typeface="Calibri"/>
                <a:ea typeface="Calibri"/>
                <a:cs typeface="Calibri"/>
                <a:sym typeface="Calibri"/>
              </a:rPr>
              <a:t>Resources used: </a:t>
            </a:r>
            <a:r>
              <a:rPr lang="en" sz="2800">
                <a:latin typeface="Calibri"/>
                <a:ea typeface="Calibri"/>
                <a:cs typeface="Calibri"/>
                <a:sym typeface="Calibri"/>
              </a:rPr>
              <a:t>Did they use appropriate tools/methods? Did they use GLOBE resources, such as the data visualization system?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9" name="Shape 269"/>
        <p:cNvGrpSpPr/>
        <p:nvPr/>
      </p:nvGrpSpPr>
      <p:grpSpPr>
        <a:xfrm>
          <a:off x="0" y="0"/>
          <a:ext cx="0" cy="0"/>
          <a:chOff x="0" y="0"/>
          <a:chExt cx="0" cy="0"/>
        </a:xfrm>
      </p:grpSpPr>
      <p:pic>
        <p:nvPicPr>
          <p:cNvPr id="270" name="Google Shape;270;p36"/>
          <p:cNvPicPr preferRelativeResize="0"/>
          <p:nvPr/>
        </p:nvPicPr>
        <p:blipFill rotWithShape="1">
          <a:blip r:embed="rId3">
            <a:alphaModFix/>
          </a:blip>
          <a:srcRect b="0" l="0" r="0" t="0"/>
          <a:stretch/>
        </p:blipFill>
        <p:spPr>
          <a:xfrm>
            <a:off x="6174425" y="1188475"/>
            <a:ext cx="2704099" cy="3855900"/>
          </a:xfrm>
          <a:prstGeom prst="rect">
            <a:avLst/>
          </a:prstGeom>
          <a:noFill/>
          <a:ln>
            <a:noFill/>
          </a:ln>
        </p:spPr>
      </p:pic>
      <p:pic>
        <p:nvPicPr>
          <p:cNvPr id="271" name="Google Shape;271;p36"/>
          <p:cNvPicPr preferRelativeResize="0"/>
          <p:nvPr/>
        </p:nvPicPr>
        <p:blipFill rotWithShape="1">
          <a:blip r:embed="rId4">
            <a:alphaModFix/>
          </a:blip>
          <a:srcRect b="10099" l="24711" r="41015" t="19023"/>
          <a:stretch/>
        </p:blipFill>
        <p:spPr>
          <a:xfrm>
            <a:off x="3306050" y="1113000"/>
            <a:ext cx="2531902" cy="3393399"/>
          </a:xfrm>
          <a:prstGeom prst="rect">
            <a:avLst/>
          </a:prstGeom>
          <a:noFill/>
          <a:ln>
            <a:noFill/>
          </a:ln>
        </p:spPr>
      </p:pic>
      <p:sp>
        <p:nvSpPr>
          <p:cNvPr id="272" name="Google Shape;272;p36"/>
          <p:cNvSpPr txBox="1"/>
          <p:nvPr>
            <p:ph type="title"/>
          </p:nvPr>
        </p:nvSpPr>
        <p:spPr>
          <a:xfrm>
            <a:off x="457200" y="205978"/>
            <a:ext cx="8229600" cy="857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solidFill>
                  <a:schemeClr val="accent6"/>
                </a:solidFill>
              </a:rPr>
              <a:t>Providing Constructive Feedback</a:t>
            </a:r>
            <a:endParaRPr>
              <a:solidFill>
                <a:schemeClr val="accent6"/>
              </a:solidFill>
            </a:endParaRPr>
          </a:p>
        </p:txBody>
      </p:sp>
      <p:pic>
        <p:nvPicPr>
          <p:cNvPr id="273" name="Google Shape;273;p36"/>
          <p:cNvPicPr preferRelativeResize="0"/>
          <p:nvPr/>
        </p:nvPicPr>
        <p:blipFill>
          <a:blip r:embed="rId5">
            <a:alphaModFix/>
          </a:blip>
          <a:stretch>
            <a:fillRect/>
          </a:stretch>
        </p:blipFill>
        <p:spPr>
          <a:xfrm>
            <a:off x="195775" y="1188475"/>
            <a:ext cx="2876975" cy="3770293"/>
          </a:xfrm>
          <a:prstGeom prst="rect">
            <a:avLst/>
          </a:prstGeom>
          <a:noFill/>
          <a:ln>
            <a:noFill/>
          </a:ln>
        </p:spPr>
      </p:pic>
      <p:pic>
        <p:nvPicPr>
          <p:cNvPr id="274" name="Google Shape;274;p36"/>
          <p:cNvPicPr preferRelativeResize="0"/>
          <p:nvPr/>
        </p:nvPicPr>
        <p:blipFill>
          <a:blip r:embed="rId6">
            <a:alphaModFix/>
          </a:blip>
          <a:stretch>
            <a:fillRect/>
          </a:stretch>
        </p:blipFill>
        <p:spPr>
          <a:xfrm>
            <a:off x="7741825" y="117263"/>
            <a:ext cx="1034825" cy="1034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8" name="Shape 278"/>
        <p:cNvGrpSpPr/>
        <p:nvPr/>
      </p:nvGrpSpPr>
      <p:grpSpPr>
        <a:xfrm>
          <a:off x="0" y="0"/>
          <a:ext cx="0" cy="0"/>
          <a:chOff x="0" y="0"/>
          <a:chExt cx="0" cy="0"/>
        </a:xfrm>
      </p:grpSpPr>
      <p:sp>
        <p:nvSpPr>
          <p:cNvPr id="279" name="Google Shape;279;p37"/>
          <p:cNvSpPr txBox="1"/>
          <p:nvPr>
            <p:ph type="title"/>
          </p:nvPr>
        </p:nvSpPr>
        <p:spPr>
          <a:xfrm>
            <a:off x="209425" y="2056200"/>
            <a:ext cx="4045200" cy="1675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accent6"/>
                </a:solidFill>
              </a:rPr>
              <a:t>Optional</a:t>
            </a:r>
            <a:r>
              <a:rPr lang="en">
                <a:solidFill>
                  <a:schemeClr val="accent6"/>
                </a:solidFill>
              </a:rPr>
              <a:t> Badges</a:t>
            </a:r>
            <a:endParaRPr>
              <a:solidFill>
                <a:schemeClr val="accent6"/>
              </a:solidFill>
            </a:endParaRPr>
          </a:p>
          <a:p>
            <a:pPr indent="0" lvl="0" marL="0" rtl="0" algn="l">
              <a:lnSpc>
                <a:spcPct val="115000"/>
              </a:lnSpc>
              <a:spcBef>
                <a:spcPts val="0"/>
              </a:spcBef>
              <a:spcAft>
                <a:spcPts val="0"/>
              </a:spcAft>
              <a:buNone/>
            </a:pPr>
            <a:r>
              <a:t/>
            </a:r>
            <a:endParaRPr sz="1800">
              <a:solidFill>
                <a:schemeClr val="dk2"/>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800">
                <a:solidFill>
                  <a:schemeClr val="dk2"/>
                </a:solidFill>
                <a:latin typeface="Open Sans"/>
                <a:ea typeface="Open Sans"/>
                <a:cs typeface="Open Sans"/>
                <a:sym typeface="Open Sans"/>
              </a:rPr>
              <a:t>Optional badges for each project will be shown on the following:</a:t>
            </a:r>
            <a:endParaRPr sz="1800">
              <a:solidFill>
                <a:schemeClr val="dk2"/>
              </a:solidFill>
              <a:latin typeface="Open Sans"/>
              <a:ea typeface="Open Sans"/>
              <a:cs typeface="Open Sans"/>
              <a:sym typeface="Open Sans"/>
            </a:endParaRPr>
          </a:p>
          <a:p>
            <a:pPr indent="-331470" lvl="0" marL="457200" rtl="0" algn="l">
              <a:lnSpc>
                <a:spcPct val="115000"/>
              </a:lnSpc>
              <a:spcBef>
                <a:spcPts val="1200"/>
              </a:spcBef>
              <a:spcAft>
                <a:spcPts val="0"/>
              </a:spcAft>
              <a:buClr>
                <a:schemeClr val="dk2"/>
              </a:buClr>
              <a:buSzPct val="100000"/>
              <a:buFont typeface="Open Sans"/>
              <a:buChar char="-"/>
            </a:pPr>
            <a:r>
              <a:rPr lang="en" sz="1800">
                <a:solidFill>
                  <a:schemeClr val="dk2"/>
                </a:solidFill>
                <a:latin typeface="Open Sans"/>
                <a:ea typeface="Open Sans"/>
                <a:cs typeface="Open Sans"/>
                <a:sym typeface="Open Sans"/>
              </a:rPr>
              <a:t>Project Details Sheet</a:t>
            </a:r>
            <a:endParaRPr sz="1800">
              <a:solidFill>
                <a:schemeClr val="dk2"/>
              </a:solidFill>
              <a:latin typeface="Open Sans"/>
              <a:ea typeface="Open Sans"/>
              <a:cs typeface="Open Sans"/>
              <a:sym typeface="Open Sans"/>
            </a:endParaRPr>
          </a:p>
          <a:p>
            <a:pPr indent="-331470" lvl="0" marL="457200" rtl="0" algn="l">
              <a:lnSpc>
                <a:spcPct val="115000"/>
              </a:lnSpc>
              <a:spcBef>
                <a:spcPts val="0"/>
              </a:spcBef>
              <a:spcAft>
                <a:spcPts val="0"/>
              </a:spcAft>
              <a:buClr>
                <a:schemeClr val="dk2"/>
              </a:buClr>
              <a:buSzPct val="100000"/>
              <a:buFont typeface="Open Sans"/>
              <a:buChar char="-"/>
            </a:pPr>
            <a:r>
              <a:rPr lang="en" sz="1800">
                <a:solidFill>
                  <a:schemeClr val="dk2"/>
                </a:solidFill>
                <a:latin typeface="Open Sans"/>
                <a:ea typeface="Open Sans"/>
                <a:cs typeface="Open Sans"/>
                <a:sym typeface="Open Sans"/>
              </a:rPr>
              <a:t>Student Report page on GLOBE.gov</a:t>
            </a:r>
            <a:endParaRPr sz="1800">
              <a:solidFill>
                <a:schemeClr val="dk2"/>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1800">
                <a:solidFill>
                  <a:schemeClr val="dk2"/>
                </a:solidFill>
                <a:latin typeface="Open Sans"/>
                <a:ea typeface="Open Sans"/>
                <a:cs typeface="Open Sans"/>
                <a:sym typeface="Open Sans"/>
              </a:rPr>
              <a:t>Students should describe how badges were earned in their report.</a:t>
            </a:r>
            <a:endParaRPr sz="1800">
              <a:solidFill>
                <a:schemeClr val="dk2"/>
              </a:solidFill>
              <a:latin typeface="Open Sans"/>
              <a:ea typeface="Open Sans"/>
              <a:cs typeface="Open Sans"/>
              <a:sym typeface="Open Sans"/>
            </a:endParaRPr>
          </a:p>
        </p:txBody>
      </p:sp>
      <p:pic>
        <p:nvPicPr>
          <p:cNvPr id="280" name="Google Shape;280;p37"/>
          <p:cNvPicPr preferRelativeResize="0"/>
          <p:nvPr/>
        </p:nvPicPr>
        <p:blipFill>
          <a:blip r:embed="rId3">
            <a:alphaModFix/>
          </a:blip>
          <a:stretch>
            <a:fillRect/>
          </a:stretch>
        </p:blipFill>
        <p:spPr>
          <a:xfrm>
            <a:off x="4858550" y="268925"/>
            <a:ext cx="3788851" cy="43557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4" name="Shape 284"/>
        <p:cNvGrpSpPr/>
        <p:nvPr/>
      </p:nvGrpSpPr>
      <p:grpSpPr>
        <a:xfrm>
          <a:off x="0" y="0"/>
          <a:ext cx="0" cy="0"/>
          <a:chOff x="0" y="0"/>
          <a:chExt cx="0" cy="0"/>
        </a:xfrm>
      </p:grpSpPr>
      <p:sp>
        <p:nvSpPr>
          <p:cNvPr id="285" name="Google Shape;285;p38"/>
          <p:cNvSpPr txBox="1"/>
          <p:nvPr>
            <p:ph type="title"/>
          </p:nvPr>
        </p:nvSpPr>
        <p:spPr>
          <a:xfrm>
            <a:off x="311700" y="17875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1"/>
                </a:solidFill>
              </a:rPr>
              <a:t>Optional Badges: </a:t>
            </a:r>
            <a:r>
              <a:rPr lang="en">
                <a:solidFill>
                  <a:schemeClr val="accent1"/>
                </a:solidFill>
              </a:rPr>
              <a:t>Project Details Sheet </a:t>
            </a:r>
            <a:endParaRPr>
              <a:solidFill>
                <a:schemeClr val="accent1"/>
              </a:solidFill>
            </a:endParaRPr>
          </a:p>
        </p:txBody>
      </p:sp>
      <p:pic>
        <p:nvPicPr>
          <p:cNvPr id="286" name="Google Shape;286;p38"/>
          <p:cNvPicPr preferRelativeResize="0"/>
          <p:nvPr/>
        </p:nvPicPr>
        <p:blipFill rotWithShape="1">
          <a:blip r:embed="rId3">
            <a:alphaModFix/>
          </a:blip>
          <a:srcRect b="0" l="0" r="0" t="5096"/>
          <a:stretch/>
        </p:blipFill>
        <p:spPr>
          <a:xfrm>
            <a:off x="152400" y="1393225"/>
            <a:ext cx="8839199" cy="2363375"/>
          </a:xfrm>
          <a:prstGeom prst="rect">
            <a:avLst/>
          </a:prstGeom>
          <a:noFill/>
          <a:ln>
            <a:noFill/>
          </a:ln>
        </p:spPr>
      </p:pic>
      <p:pic>
        <p:nvPicPr>
          <p:cNvPr id="287" name="Google Shape;287;p38"/>
          <p:cNvPicPr preferRelativeResize="0"/>
          <p:nvPr/>
        </p:nvPicPr>
        <p:blipFill>
          <a:blip r:embed="rId4">
            <a:alphaModFix/>
          </a:blip>
          <a:stretch>
            <a:fillRect/>
          </a:stretch>
        </p:blipFill>
        <p:spPr>
          <a:xfrm>
            <a:off x="0" y="1274713"/>
            <a:ext cx="9144003" cy="2594075"/>
          </a:xfrm>
          <a:prstGeom prst="rect">
            <a:avLst/>
          </a:prstGeom>
          <a:noFill/>
          <a:ln>
            <a:noFill/>
          </a:ln>
        </p:spPr>
      </p:pic>
      <p:sp>
        <p:nvSpPr>
          <p:cNvPr id="288" name="Google Shape;288;p38"/>
          <p:cNvSpPr txBox="1"/>
          <p:nvPr/>
        </p:nvSpPr>
        <p:spPr>
          <a:xfrm>
            <a:off x="5745750" y="886150"/>
            <a:ext cx="2960400" cy="1139100"/>
          </a:xfrm>
          <a:prstGeom prst="rect">
            <a:avLst/>
          </a:prstGeom>
          <a:solidFill>
            <a:srgbClr val="4AA4AD"/>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304800" lvl="0" marL="457200" rtl="0" algn="l">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“TRUE” = students applied for the badge</a:t>
            </a:r>
            <a:endParaRPr sz="1200">
              <a:solidFill>
                <a:schemeClr val="lt1"/>
              </a:solidFill>
              <a:latin typeface="Open Sans"/>
              <a:ea typeface="Open Sans"/>
              <a:cs typeface="Open Sans"/>
              <a:sym typeface="Open Sans"/>
            </a:endParaRPr>
          </a:p>
          <a:p>
            <a:pPr indent="-304800" lvl="0" marL="457200" rtl="0" algn="l">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“FALSE” = students did not apply for the badge</a:t>
            </a:r>
            <a:endParaRPr sz="1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289" name="Google Shape;289;p38"/>
          <p:cNvSpPr/>
          <p:nvPr/>
        </p:nvSpPr>
        <p:spPr>
          <a:xfrm>
            <a:off x="6881400" y="1737875"/>
            <a:ext cx="336300" cy="350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3" name="Shape 293"/>
        <p:cNvGrpSpPr/>
        <p:nvPr/>
      </p:nvGrpSpPr>
      <p:grpSpPr>
        <a:xfrm>
          <a:off x="0" y="0"/>
          <a:ext cx="0" cy="0"/>
          <a:chOff x="0" y="0"/>
          <a:chExt cx="0" cy="0"/>
        </a:xfrm>
      </p:grpSpPr>
      <p:pic>
        <p:nvPicPr>
          <p:cNvPr id="294" name="Google Shape;294;p39"/>
          <p:cNvPicPr preferRelativeResize="0"/>
          <p:nvPr/>
        </p:nvPicPr>
        <p:blipFill>
          <a:blip r:embed="rId3">
            <a:alphaModFix/>
          </a:blip>
          <a:stretch>
            <a:fillRect/>
          </a:stretch>
        </p:blipFill>
        <p:spPr>
          <a:xfrm>
            <a:off x="2849537" y="0"/>
            <a:ext cx="5392825" cy="5143500"/>
          </a:xfrm>
          <a:prstGeom prst="rect">
            <a:avLst/>
          </a:prstGeom>
          <a:noFill/>
          <a:ln>
            <a:noFill/>
          </a:ln>
        </p:spPr>
      </p:pic>
      <p:sp>
        <p:nvSpPr>
          <p:cNvPr id="295" name="Google Shape;295;p39"/>
          <p:cNvSpPr/>
          <p:nvPr/>
        </p:nvSpPr>
        <p:spPr>
          <a:xfrm>
            <a:off x="4050325" y="2508675"/>
            <a:ext cx="2856000" cy="286500"/>
          </a:xfrm>
          <a:prstGeom prst="rect">
            <a:avLst/>
          </a:prstGeom>
          <a:noFill/>
          <a:ln cap="flat" cmpd="sng" w="28575">
            <a:solidFill>
              <a:srgbClr val="0222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9"/>
          <p:cNvSpPr/>
          <p:nvPr/>
        </p:nvSpPr>
        <p:spPr>
          <a:xfrm rot="-9666751">
            <a:off x="2681508" y="2313457"/>
            <a:ext cx="1225168" cy="152173"/>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7" name="Google Shape;297;p39"/>
          <p:cNvSpPr txBox="1"/>
          <p:nvPr>
            <p:ph type="title"/>
          </p:nvPr>
        </p:nvSpPr>
        <p:spPr>
          <a:xfrm>
            <a:off x="83100" y="292625"/>
            <a:ext cx="27663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Optional Badges: </a:t>
            </a:r>
            <a:r>
              <a:rPr lang="en">
                <a:solidFill>
                  <a:schemeClr val="accent6"/>
                </a:solidFill>
              </a:rPr>
              <a:t>Student Report Page </a:t>
            </a:r>
            <a:endParaRPr>
              <a:solidFill>
                <a:schemeClr val="accent6"/>
              </a:solidFill>
            </a:endParaRPr>
          </a:p>
        </p:txBody>
      </p:sp>
      <p:sp>
        <p:nvSpPr>
          <p:cNvPr id="298" name="Google Shape;298;p39"/>
          <p:cNvSpPr txBox="1"/>
          <p:nvPr/>
        </p:nvSpPr>
        <p:spPr>
          <a:xfrm>
            <a:off x="104400" y="2119250"/>
            <a:ext cx="2723700" cy="14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800">
                <a:solidFill>
                  <a:schemeClr val="dk2"/>
                </a:solidFill>
                <a:latin typeface="Open Sans"/>
                <a:ea typeface="Open Sans"/>
                <a:cs typeface="Open Sans"/>
                <a:sym typeface="Open Sans"/>
              </a:rPr>
              <a:t>Students should describe how badges were earned in their report.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2" name="Shape 302"/>
        <p:cNvGrpSpPr/>
        <p:nvPr/>
      </p:nvGrpSpPr>
      <p:grpSpPr>
        <a:xfrm>
          <a:off x="0" y="0"/>
          <a:ext cx="0" cy="0"/>
          <a:chOff x="0" y="0"/>
          <a:chExt cx="0" cy="0"/>
        </a:xfrm>
      </p:grpSpPr>
      <p:sp>
        <p:nvSpPr>
          <p:cNvPr id="303" name="Google Shape;303;p40"/>
          <p:cNvSpPr txBox="1"/>
          <p:nvPr/>
        </p:nvSpPr>
        <p:spPr>
          <a:xfrm>
            <a:off x="3472150" y="224850"/>
            <a:ext cx="4451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chemeClr val="accent6"/>
                </a:solidFill>
                <a:latin typeface="Open Sans"/>
                <a:ea typeface="Open Sans"/>
                <a:cs typeface="Open Sans"/>
                <a:sym typeface="Open Sans"/>
              </a:rPr>
              <a:t>Badge Descriptions</a:t>
            </a:r>
            <a:endParaRPr b="1" sz="3500">
              <a:solidFill>
                <a:schemeClr val="accent6"/>
              </a:solidFill>
              <a:latin typeface="Open Sans"/>
              <a:ea typeface="Open Sans"/>
              <a:cs typeface="Open Sans"/>
              <a:sym typeface="Open Sans"/>
            </a:endParaRPr>
          </a:p>
        </p:txBody>
      </p:sp>
      <p:sp>
        <p:nvSpPr>
          <p:cNvPr id="304" name="Google Shape;304;p40"/>
          <p:cNvSpPr txBox="1"/>
          <p:nvPr/>
        </p:nvSpPr>
        <p:spPr>
          <a:xfrm>
            <a:off x="2897650" y="1596113"/>
            <a:ext cx="5600400" cy="155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50">
                <a:solidFill>
                  <a:schemeClr val="lt1"/>
                </a:solidFill>
                <a:latin typeface="Calibri"/>
                <a:ea typeface="Calibri"/>
                <a:cs typeface="Calibri"/>
                <a:sym typeface="Calibri"/>
              </a:rPr>
              <a:t>I AM A PROBLEM SOLVER - BADGE FOR THIS YEAR’S THEME</a:t>
            </a:r>
            <a:endParaRPr b="1" sz="1650">
              <a:solidFill>
                <a:schemeClr val="lt1"/>
              </a:solidFill>
              <a:latin typeface="Calibri"/>
              <a:ea typeface="Calibri"/>
              <a:cs typeface="Calibri"/>
              <a:sym typeface="Calibri"/>
            </a:endParaRPr>
          </a:p>
          <a:p>
            <a:pPr indent="0" lvl="0" marL="0" rtl="0" algn="l">
              <a:spcBef>
                <a:spcPts val="0"/>
              </a:spcBef>
              <a:spcAft>
                <a:spcPts val="0"/>
              </a:spcAft>
              <a:buNone/>
            </a:pPr>
            <a:r>
              <a:t/>
            </a:r>
            <a:endParaRPr b="1" sz="1650">
              <a:solidFill>
                <a:schemeClr val="lt1"/>
              </a:solidFill>
              <a:latin typeface="Calibri"/>
              <a:ea typeface="Calibri"/>
              <a:cs typeface="Calibri"/>
              <a:sym typeface="Calibri"/>
            </a:endParaRPr>
          </a:p>
          <a:p>
            <a:pPr indent="0" lvl="0" marL="0" rtl="0" algn="l">
              <a:spcBef>
                <a:spcPts val="0"/>
              </a:spcBef>
              <a:spcAft>
                <a:spcPts val="0"/>
              </a:spcAft>
              <a:buNone/>
            </a:pPr>
            <a:r>
              <a:rPr lang="en">
                <a:solidFill>
                  <a:schemeClr val="lt1"/>
                </a:solidFill>
                <a:latin typeface="Calibri"/>
                <a:ea typeface="Calibri"/>
                <a:cs typeface="Calibri"/>
                <a:sym typeface="Calibri"/>
              </a:rPr>
              <a:t>While working on climate projects, students may learn how they can be part of possible solutions to the problems they are investigating. This badge will be awarded to reports that demonstrate how GLOBE students are helping use Earth system science for a better world.</a:t>
            </a:r>
            <a:endParaRPr>
              <a:solidFill>
                <a:schemeClr val="lt1"/>
              </a:solidFill>
              <a:latin typeface="Calibri"/>
              <a:ea typeface="Calibri"/>
              <a:cs typeface="Calibri"/>
              <a:sym typeface="Calibri"/>
            </a:endParaRPr>
          </a:p>
        </p:txBody>
      </p:sp>
      <p:pic>
        <p:nvPicPr>
          <p:cNvPr id="305" name="Google Shape;305;p40"/>
          <p:cNvPicPr preferRelativeResize="0"/>
          <p:nvPr/>
        </p:nvPicPr>
        <p:blipFill>
          <a:blip r:embed="rId3">
            <a:alphaModFix/>
          </a:blip>
          <a:stretch>
            <a:fillRect/>
          </a:stretch>
        </p:blipFill>
        <p:spPr>
          <a:xfrm>
            <a:off x="390625" y="1198688"/>
            <a:ext cx="2318562" cy="23185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9" name="Shape 309"/>
        <p:cNvGrpSpPr/>
        <p:nvPr/>
      </p:nvGrpSpPr>
      <p:grpSpPr>
        <a:xfrm>
          <a:off x="0" y="0"/>
          <a:ext cx="0" cy="0"/>
          <a:chOff x="0" y="0"/>
          <a:chExt cx="0" cy="0"/>
        </a:xfrm>
      </p:grpSpPr>
      <p:sp>
        <p:nvSpPr>
          <p:cNvPr id="310" name="Google Shape;310;p41"/>
          <p:cNvSpPr txBox="1"/>
          <p:nvPr/>
        </p:nvSpPr>
        <p:spPr>
          <a:xfrm>
            <a:off x="3472150" y="224850"/>
            <a:ext cx="4451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chemeClr val="accent6"/>
                </a:solidFill>
                <a:latin typeface="Open Sans"/>
                <a:ea typeface="Open Sans"/>
                <a:cs typeface="Open Sans"/>
                <a:sym typeface="Open Sans"/>
              </a:rPr>
              <a:t>Badge Descriptions</a:t>
            </a:r>
            <a:endParaRPr b="1" sz="3500">
              <a:solidFill>
                <a:schemeClr val="accent6"/>
              </a:solidFill>
              <a:latin typeface="Open Sans"/>
              <a:ea typeface="Open Sans"/>
              <a:cs typeface="Open Sans"/>
              <a:sym typeface="Open Sans"/>
            </a:endParaRPr>
          </a:p>
        </p:txBody>
      </p:sp>
      <p:sp>
        <p:nvSpPr>
          <p:cNvPr id="311" name="Google Shape;311;p41"/>
          <p:cNvSpPr txBox="1"/>
          <p:nvPr/>
        </p:nvSpPr>
        <p:spPr>
          <a:xfrm>
            <a:off x="2897650" y="996438"/>
            <a:ext cx="5600400" cy="2194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50">
                <a:solidFill>
                  <a:schemeClr val="lt1"/>
                </a:solidFill>
                <a:latin typeface="Calibri"/>
                <a:ea typeface="Calibri"/>
                <a:cs typeface="Calibri"/>
                <a:sym typeface="Calibri"/>
              </a:rPr>
              <a:t>I MAKE AN IMPACT</a:t>
            </a:r>
            <a:endParaRPr b="1" sz="1650">
              <a:solidFill>
                <a:schemeClr val="lt1"/>
              </a:solidFill>
              <a:latin typeface="Calibri"/>
              <a:ea typeface="Calibri"/>
              <a:cs typeface="Calibri"/>
              <a:sym typeface="Calibri"/>
            </a:endParaRPr>
          </a:p>
          <a:p>
            <a:pPr indent="0" lvl="0" marL="0" rtl="0" algn="l">
              <a:lnSpc>
                <a:spcPct val="115000"/>
              </a:lnSpc>
              <a:spcBef>
                <a:spcPts val="1200"/>
              </a:spcBef>
              <a:spcAft>
                <a:spcPts val="0"/>
              </a:spcAft>
              <a:buNone/>
            </a:pPr>
            <a:r>
              <a:rPr lang="en" sz="1350">
                <a:solidFill>
                  <a:schemeClr val="lt1"/>
                </a:solidFill>
                <a:latin typeface="Calibri"/>
                <a:ea typeface="Calibri"/>
                <a:cs typeface="Calibri"/>
                <a:sym typeface="Calibri"/>
              </a:rPr>
              <a:t>The report clearly describes how a local issue led to the research questions or makes connections between local and global impacts. The students need to clearly describe or show how the research contributed to a positive impact on their community through making recommendations or taking action based on findings. </a:t>
            </a:r>
            <a:endParaRPr sz="1350">
              <a:solidFill>
                <a:schemeClr val="lt1"/>
              </a:solidFill>
              <a:latin typeface="Calibri"/>
              <a:ea typeface="Calibri"/>
              <a:cs typeface="Calibri"/>
              <a:sym typeface="Calibri"/>
            </a:endParaRPr>
          </a:p>
          <a:p>
            <a:pPr indent="0" lvl="0" marL="0" rtl="0" algn="l">
              <a:spcBef>
                <a:spcPts val="1200"/>
              </a:spcBef>
              <a:spcAft>
                <a:spcPts val="0"/>
              </a:spcAft>
              <a:buNone/>
            </a:pPr>
            <a:r>
              <a:t/>
            </a:r>
            <a:endParaRPr>
              <a:solidFill>
                <a:schemeClr val="lt1"/>
              </a:solidFill>
              <a:latin typeface="Calibri"/>
              <a:ea typeface="Calibri"/>
              <a:cs typeface="Calibri"/>
              <a:sym typeface="Calibri"/>
            </a:endParaRPr>
          </a:p>
        </p:txBody>
      </p:sp>
      <p:sp>
        <p:nvSpPr>
          <p:cNvPr id="312" name="Google Shape;312;p41"/>
          <p:cNvSpPr txBox="1"/>
          <p:nvPr/>
        </p:nvSpPr>
        <p:spPr>
          <a:xfrm>
            <a:off x="3011425" y="2748488"/>
            <a:ext cx="5600400" cy="189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50">
                <a:solidFill>
                  <a:schemeClr val="lt1"/>
                </a:solidFill>
                <a:latin typeface="Calibri"/>
                <a:ea typeface="Calibri"/>
                <a:cs typeface="Calibri"/>
                <a:sym typeface="Calibri"/>
              </a:rPr>
              <a:t>I AM A STEM STORYTELLER</a:t>
            </a:r>
            <a:endParaRPr b="1" sz="1650">
              <a:solidFill>
                <a:schemeClr val="lt1"/>
              </a:solidFill>
              <a:latin typeface="Calibri"/>
              <a:ea typeface="Calibri"/>
              <a:cs typeface="Calibri"/>
              <a:sym typeface="Calibri"/>
            </a:endParaRPr>
          </a:p>
          <a:p>
            <a:pPr indent="0" lvl="0" marL="0" rtl="0" algn="l">
              <a:spcBef>
                <a:spcPts val="0"/>
              </a:spcBef>
              <a:spcAft>
                <a:spcPts val="0"/>
              </a:spcAft>
              <a:buNone/>
            </a:pPr>
            <a:r>
              <a:t/>
            </a:r>
            <a:endParaRPr b="1" sz="1350">
              <a:solidFill>
                <a:schemeClr val="lt1"/>
              </a:solidFill>
              <a:latin typeface="Calibri"/>
              <a:ea typeface="Calibri"/>
              <a:cs typeface="Calibri"/>
              <a:sym typeface="Calibri"/>
            </a:endParaRPr>
          </a:p>
          <a:p>
            <a:pPr indent="0" lvl="0" marL="0" rtl="0" algn="l">
              <a:spcBef>
                <a:spcPts val="0"/>
              </a:spcBef>
              <a:spcAft>
                <a:spcPts val="0"/>
              </a:spcAft>
              <a:buNone/>
            </a:pPr>
            <a:r>
              <a:rPr lang="en" sz="1350">
                <a:solidFill>
                  <a:schemeClr val="lt1"/>
                </a:solidFill>
                <a:latin typeface="Calibri"/>
                <a:ea typeface="Calibri"/>
                <a:cs typeface="Calibri"/>
                <a:sym typeface="Calibri"/>
              </a:rPr>
              <a:t>The report describes or shows how the students shared the story of their research in a creative way. This could be via a dramatic interpretation, a blog, Instagram post, artist rendering, or any other way to creatively share what the students learned.</a:t>
            </a:r>
            <a:endParaRPr sz="1350">
              <a:solidFill>
                <a:schemeClr val="lt1"/>
              </a:solidFill>
              <a:latin typeface="Calibri"/>
              <a:ea typeface="Calibri"/>
              <a:cs typeface="Calibri"/>
              <a:sym typeface="Calibri"/>
            </a:endParaRPr>
          </a:p>
          <a:p>
            <a:pPr indent="0" lvl="0" marL="0" rtl="0" algn="l">
              <a:spcBef>
                <a:spcPts val="0"/>
              </a:spcBef>
              <a:spcAft>
                <a:spcPts val="0"/>
              </a:spcAft>
              <a:buNone/>
            </a:pPr>
            <a:r>
              <a:t/>
            </a:r>
            <a:endParaRPr b="1" sz="1350">
              <a:solidFill>
                <a:schemeClr val="lt1"/>
              </a:solidFill>
              <a:latin typeface="Calibri"/>
              <a:ea typeface="Calibri"/>
              <a:cs typeface="Calibri"/>
              <a:sym typeface="Calibri"/>
            </a:endParaRPr>
          </a:p>
          <a:p>
            <a:pPr indent="0" lvl="0" marL="0" rtl="0" algn="l">
              <a:spcBef>
                <a:spcPts val="0"/>
              </a:spcBef>
              <a:spcAft>
                <a:spcPts val="0"/>
              </a:spcAft>
              <a:buNone/>
            </a:pPr>
            <a:r>
              <a:t/>
            </a:r>
            <a:endParaRPr b="1" sz="1350">
              <a:solidFill>
                <a:schemeClr val="lt1"/>
              </a:solidFill>
              <a:latin typeface="Calibri"/>
              <a:ea typeface="Calibri"/>
              <a:cs typeface="Calibri"/>
              <a:sym typeface="Calibri"/>
            </a:endParaRPr>
          </a:p>
        </p:txBody>
      </p:sp>
      <p:pic>
        <p:nvPicPr>
          <p:cNvPr id="313" name="Google Shape;313;p41"/>
          <p:cNvPicPr preferRelativeResize="0"/>
          <p:nvPr/>
        </p:nvPicPr>
        <p:blipFill>
          <a:blip r:embed="rId3">
            <a:alphaModFix/>
          </a:blip>
          <a:stretch>
            <a:fillRect/>
          </a:stretch>
        </p:blipFill>
        <p:spPr>
          <a:xfrm>
            <a:off x="780599" y="949275"/>
            <a:ext cx="1893327" cy="1893300"/>
          </a:xfrm>
          <a:prstGeom prst="rect">
            <a:avLst/>
          </a:prstGeom>
          <a:noFill/>
          <a:ln>
            <a:noFill/>
          </a:ln>
        </p:spPr>
      </p:pic>
      <p:pic>
        <p:nvPicPr>
          <p:cNvPr id="314" name="Google Shape;314;p41"/>
          <p:cNvPicPr preferRelativeResize="0"/>
          <p:nvPr/>
        </p:nvPicPr>
        <p:blipFill>
          <a:blip r:embed="rId4">
            <a:alphaModFix/>
          </a:blip>
          <a:stretch>
            <a:fillRect/>
          </a:stretch>
        </p:blipFill>
        <p:spPr>
          <a:xfrm>
            <a:off x="888000" y="2992300"/>
            <a:ext cx="1893326" cy="18933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8" name="Shape 318"/>
        <p:cNvGrpSpPr/>
        <p:nvPr/>
      </p:nvGrpSpPr>
      <p:grpSpPr>
        <a:xfrm>
          <a:off x="0" y="0"/>
          <a:ext cx="0" cy="0"/>
          <a:chOff x="0" y="0"/>
          <a:chExt cx="0" cy="0"/>
        </a:xfrm>
      </p:grpSpPr>
      <p:sp>
        <p:nvSpPr>
          <p:cNvPr id="319" name="Google Shape;319;p42"/>
          <p:cNvSpPr txBox="1"/>
          <p:nvPr/>
        </p:nvSpPr>
        <p:spPr>
          <a:xfrm>
            <a:off x="3472150" y="224850"/>
            <a:ext cx="4451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chemeClr val="accent6"/>
                </a:solidFill>
                <a:latin typeface="Open Sans"/>
                <a:ea typeface="Open Sans"/>
                <a:cs typeface="Open Sans"/>
                <a:sym typeface="Open Sans"/>
              </a:rPr>
              <a:t>Badge Descriptions</a:t>
            </a:r>
            <a:endParaRPr b="1" sz="3500">
              <a:solidFill>
                <a:schemeClr val="accent6"/>
              </a:solidFill>
              <a:latin typeface="Open Sans"/>
              <a:ea typeface="Open Sans"/>
              <a:cs typeface="Open Sans"/>
              <a:sym typeface="Open Sans"/>
            </a:endParaRPr>
          </a:p>
        </p:txBody>
      </p:sp>
      <p:sp>
        <p:nvSpPr>
          <p:cNvPr id="320" name="Google Shape;320;p42"/>
          <p:cNvSpPr txBox="1"/>
          <p:nvPr/>
        </p:nvSpPr>
        <p:spPr>
          <a:xfrm>
            <a:off x="2897650" y="996438"/>
            <a:ext cx="5600400" cy="1316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50">
                <a:solidFill>
                  <a:schemeClr val="lt1"/>
                </a:solidFill>
                <a:latin typeface="Calibri"/>
                <a:ea typeface="Calibri"/>
                <a:cs typeface="Calibri"/>
                <a:sym typeface="Calibri"/>
              </a:rPr>
              <a:t>I WORK WITH A STEM PROFESSIONAL</a:t>
            </a:r>
            <a:endParaRPr b="1" sz="1650">
              <a:solidFill>
                <a:schemeClr val="lt1"/>
              </a:solidFill>
              <a:latin typeface="Calibri"/>
              <a:ea typeface="Calibri"/>
              <a:cs typeface="Calibri"/>
              <a:sym typeface="Calibri"/>
            </a:endParaRPr>
          </a:p>
          <a:p>
            <a:pPr indent="0" lvl="0" marL="0" rtl="0" algn="l">
              <a:spcBef>
                <a:spcPts val="0"/>
              </a:spcBef>
              <a:spcAft>
                <a:spcPts val="0"/>
              </a:spcAft>
              <a:buNone/>
            </a:pPr>
            <a:r>
              <a:t/>
            </a:r>
            <a:endParaRPr b="1" sz="1650">
              <a:solidFill>
                <a:schemeClr val="lt1"/>
              </a:solidFill>
              <a:latin typeface="Calibri"/>
              <a:ea typeface="Calibri"/>
              <a:cs typeface="Calibri"/>
              <a:sym typeface="Calibri"/>
            </a:endParaRPr>
          </a:p>
          <a:p>
            <a:pPr indent="0" lvl="0" marL="0" rtl="0" algn="l">
              <a:spcBef>
                <a:spcPts val="0"/>
              </a:spcBef>
              <a:spcAft>
                <a:spcPts val="0"/>
              </a:spcAft>
              <a:buNone/>
            </a:pPr>
            <a:r>
              <a:rPr lang="en" sz="1350">
                <a:solidFill>
                  <a:schemeClr val="lt1"/>
                </a:solidFill>
                <a:latin typeface="Calibri"/>
                <a:ea typeface="Calibri"/>
                <a:cs typeface="Calibri"/>
                <a:sym typeface="Calibri"/>
              </a:rPr>
              <a:t>The report clearly describes collaboration with a STEM professional that enhanced the research methods, contributed to improved precision, and supported more sophisticated analyses and interpretations of results. </a:t>
            </a:r>
            <a:endParaRPr sz="1350">
              <a:solidFill>
                <a:schemeClr val="lt1"/>
              </a:solidFill>
              <a:latin typeface="Calibri"/>
              <a:ea typeface="Calibri"/>
              <a:cs typeface="Calibri"/>
              <a:sym typeface="Calibri"/>
            </a:endParaRPr>
          </a:p>
        </p:txBody>
      </p:sp>
      <p:sp>
        <p:nvSpPr>
          <p:cNvPr id="321" name="Google Shape;321;p42"/>
          <p:cNvSpPr txBox="1"/>
          <p:nvPr/>
        </p:nvSpPr>
        <p:spPr>
          <a:xfrm>
            <a:off x="3011425" y="2651913"/>
            <a:ext cx="5600400" cy="173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50">
                <a:solidFill>
                  <a:schemeClr val="lt1"/>
                </a:solidFill>
                <a:latin typeface="Calibri"/>
                <a:ea typeface="Calibri"/>
                <a:cs typeface="Calibri"/>
                <a:sym typeface="Calibri"/>
              </a:rPr>
              <a:t>I AM A DATA SCIENTIST</a:t>
            </a:r>
            <a:endParaRPr b="1" sz="1650">
              <a:solidFill>
                <a:schemeClr val="lt1"/>
              </a:solidFill>
              <a:latin typeface="Calibri"/>
              <a:ea typeface="Calibri"/>
              <a:cs typeface="Calibri"/>
              <a:sym typeface="Calibri"/>
            </a:endParaRPr>
          </a:p>
          <a:p>
            <a:pPr indent="0" lvl="0" marL="0" rtl="0" algn="l">
              <a:spcBef>
                <a:spcPts val="0"/>
              </a:spcBef>
              <a:spcAft>
                <a:spcPts val="0"/>
              </a:spcAft>
              <a:buNone/>
            </a:pPr>
            <a:r>
              <a:t/>
            </a:r>
            <a:endParaRPr b="1" sz="1650">
              <a:solidFill>
                <a:schemeClr val="lt1"/>
              </a:solidFill>
              <a:latin typeface="Calibri"/>
              <a:ea typeface="Calibri"/>
              <a:cs typeface="Calibri"/>
              <a:sym typeface="Calibri"/>
            </a:endParaRPr>
          </a:p>
          <a:p>
            <a:pPr indent="0" lvl="0" marL="0" rtl="0" algn="l">
              <a:spcBef>
                <a:spcPts val="0"/>
              </a:spcBef>
              <a:spcAft>
                <a:spcPts val="0"/>
              </a:spcAft>
              <a:buNone/>
            </a:pPr>
            <a:r>
              <a:rPr lang="en" sz="1350">
                <a:solidFill>
                  <a:schemeClr val="lt1"/>
                </a:solidFill>
                <a:latin typeface="Calibri"/>
                <a:ea typeface="Calibri"/>
                <a:cs typeface="Calibri"/>
                <a:sym typeface="Calibri"/>
              </a:rPr>
              <a:t>The report includes in-depth analysis of students' own data as well as other data sources. Students discuss limitations of these data, make inferences about past, present, or future events, or use data to answer questions or solve problems in the represented system. Consider data from other schools or data available from other databases.</a:t>
            </a:r>
            <a:endParaRPr sz="1350">
              <a:solidFill>
                <a:schemeClr val="lt1"/>
              </a:solidFill>
              <a:latin typeface="Calibri"/>
              <a:ea typeface="Calibri"/>
              <a:cs typeface="Calibri"/>
              <a:sym typeface="Calibri"/>
            </a:endParaRPr>
          </a:p>
        </p:txBody>
      </p:sp>
      <p:pic>
        <p:nvPicPr>
          <p:cNvPr id="322" name="Google Shape;322;p42"/>
          <p:cNvPicPr preferRelativeResize="0"/>
          <p:nvPr/>
        </p:nvPicPr>
        <p:blipFill>
          <a:blip r:embed="rId3">
            <a:alphaModFix/>
          </a:blip>
          <a:stretch>
            <a:fillRect/>
          </a:stretch>
        </p:blipFill>
        <p:spPr>
          <a:xfrm>
            <a:off x="861925" y="860722"/>
            <a:ext cx="1867420" cy="1867400"/>
          </a:xfrm>
          <a:prstGeom prst="rect">
            <a:avLst/>
          </a:prstGeom>
          <a:noFill/>
          <a:ln>
            <a:noFill/>
          </a:ln>
        </p:spPr>
      </p:pic>
      <p:pic>
        <p:nvPicPr>
          <p:cNvPr id="323" name="Google Shape;323;p42"/>
          <p:cNvPicPr preferRelativeResize="0"/>
          <p:nvPr/>
        </p:nvPicPr>
        <p:blipFill>
          <a:blip r:embed="rId4">
            <a:alphaModFix/>
          </a:blip>
          <a:stretch>
            <a:fillRect/>
          </a:stretch>
        </p:blipFill>
        <p:spPr>
          <a:xfrm>
            <a:off x="868525" y="2959875"/>
            <a:ext cx="1842800" cy="18509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2024 IVSS Theme</a:t>
            </a:r>
            <a:endParaRPr/>
          </a:p>
        </p:txBody>
      </p:sp>
      <p:sp>
        <p:nvSpPr>
          <p:cNvPr id="102" name="Google Shape;102;p1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600">
                <a:solidFill>
                  <a:schemeClr val="accent6"/>
                </a:solidFill>
              </a:rPr>
              <a:t>“Climate Investigations: </a:t>
            </a:r>
            <a:endParaRPr sz="2600">
              <a:solidFill>
                <a:schemeClr val="accent6"/>
              </a:solidFill>
            </a:endParaRPr>
          </a:p>
          <a:p>
            <a:pPr indent="0" lvl="0" marL="0" rtl="0" algn="ctr">
              <a:spcBef>
                <a:spcPts val="1200"/>
              </a:spcBef>
              <a:spcAft>
                <a:spcPts val="0"/>
              </a:spcAft>
              <a:buNone/>
            </a:pPr>
            <a:r>
              <a:rPr lang="en" sz="2600">
                <a:solidFill>
                  <a:schemeClr val="accent6"/>
                </a:solidFill>
              </a:rPr>
              <a:t>Understanding Earth as a System”</a:t>
            </a:r>
            <a:endParaRPr/>
          </a:p>
          <a:p>
            <a:pPr indent="0" lvl="0" marL="0" rtl="0" algn="l">
              <a:spcBef>
                <a:spcPts val="1200"/>
              </a:spcBef>
              <a:spcAft>
                <a:spcPts val="1200"/>
              </a:spcAft>
              <a:buNone/>
            </a:pPr>
            <a:r>
              <a:rPr lang="en"/>
              <a:t>This theme has connections to GLOBE’s  “Year of Climate and Carbon Campaign” and </a:t>
            </a:r>
            <a:r>
              <a:rPr lang="en"/>
              <a:t>encourages students to explore how they can be part of possible solutions to the environmental problems they are investigating.</a:t>
            </a:r>
            <a:endParaRPr/>
          </a:p>
        </p:txBody>
      </p:sp>
      <p:pic>
        <p:nvPicPr>
          <p:cNvPr id="103" name="Google Shape;103;p16"/>
          <p:cNvPicPr preferRelativeResize="0"/>
          <p:nvPr/>
        </p:nvPicPr>
        <p:blipFill>
          <a:blip r:embed="rId3">
            <a:alphaModFix/>
          </a:blip>
          <a:stretch>
            <a:fillRect/>
          </a:stretch>
        </p:blipFill>
        <p:spPr>
          <a:xfrm>
            <a:off x="7612250" y="591822"/>
            <a:ext cx="1220050" cy="1176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7" name="Shape 327"/>
        <p:cNvGrpSpPr/>
        <p:nvPr/>
      </p:nvGrpSpPr>
      <p:grpSpPr>
        <a:xfrm>
          <a:off x="0" y="0"/>
          <a:ext cx="0" cy="0"/>
          <a:chOff x="0" y="0"/>
          <a:chExt cx="0" cy="0"/>
        </a:xfrm>
      </p:grpSpPr>
      <p:sp>
        <p:nvSpPr>
          <p:cNvPr id="328" name="Google Shape;328;p43"/>
          <p:cNvSpPr txBox="1"/>
          <p:nvPr/>
        </p:nvSpPr>
        <p:spPr>
          <a:xfrm>
            <a:off x="3472150" y="224850"/>
            <a:ext cx="4451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chemeClr val="accent6"/>
                </a:solidFill>
                <a:latin typeface="Open Sans"/>
                <a:ea typeface="Open Sans"/>
                <a:cs typeface="Open Sans"/>
                <a:sym typeface="Open Sans"/>
              </a:rPr>
              <a:t>Badge Descriptions</a:t>
            </a:r>
            <a:endParaRPr b="1" sz="3500">
              <a:solidFill>
                <a:schemeClr val="accent6"/>
              </a:solidFill>
              <a:latin typeface="Open Sans"/>
              <a:ea typeface="Open Sans"/>
              <a:cs typeface="Open Sans"/>
              <a:sym typeface="Open Sans"/>
            </a:endParaRPr>
          </a:p>
        </p:txBody>
      </p:sp>
      <p:sp>
        <p:nvSpPr>
          <p:cNvPr id="329" name="Google Shape;329;p43"/>
          <p:cNvSpPr txBox="1"/>
          <p:nvPr/>
        </p:nvSpPr>
        <p:spPr>
          <a:xfrm>
            <a:off x="2897650" y="996438"/>
            <a:ext cx="5600400" cy="1523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50">
                <a:solidFill>
                  <a:schemeClr val="lt1"/>
                </a:solidFill>
                <a:latin typeface="Calibri"/>
                <a:ea typeface="Calibri"/>
                <a:cs typeface="Calibri"/>
                <a:sym typeface="Calibri"/>
              </a:rPr>
              <a:t>I AM AN ENGINEER</a:t>
            </a:r>
            <a:endParaRPr b="1" sz="1650">
              <a:solidFill>
                <a:schemeClr val="lt1"/>
              </a:solidFill>
              <a:latin typeface="Calibri"/>
              <a:ea typeface="Calibri"/>
              <a:cs typeface="Calibri"/>
              <a:sym typeface="Calibri"/>
            </a:endParaRPr>
          </a:p>
          <a:p>
            <a:pPr indent="0" lvl="0" marL="0" rtl="0" algn="l">
              <a:spcBef>
                <a:spcPts val="0"/>
              </a:spcBef>
              <a:spcAft>
                <a:spcPts val="0"/>
              </a:spcAft>
              <a:buNone/>
            </a:pPr>
            <a:r>
              <a:t/>
            </a:r>
            <a:endParaRPr b="1" sz="1650">
              <a:solidFill>
                <a:schemeClr val="lt1"/>
              </a:solidFill>
              <a:latin typeface="Calibri"/>
              <a:ea typeface="Calibri"/>
              <a:cs typeface="Calibri"/>
              <a:sym typeface="Calibri"/>
            </a:endParaRPr>
          </a:p>
          <a:p>
            <a:pPr indent="0" lvl="0" marL="0" rtl="0" algn="l">
              <a:spcBef>
                <a:spcPts val="0"/>
              </a:spcBef>
              <a:spcAft>
                <a:spcPts val="0"/>
              </a:spcAft>
              <a:buNone/>
            </a:pPr>
            <a:r>
              <a:rPr lang="en" sz="1350">
                <a:solidFill>
                  <a:schemeClr val="lt1"/>
                </a:solidFill>
                <a:latin typeface="Calibri"/>
                <a:ea typeface="Calibri"/>
                <a:cs typeface="Calibri"/>
                <a:sym typeface="Calibri"/>
              </a:rPr>
              <a:t>The report uses student-generated sources of evidence to describe an engineering problem, looks at solutions through engineering, or optimizes a design to address a real-world problem, and describes the potential impact of the engineering principles on the environment.</a:t>
            </a:r>
            <a:endParaRPr sz="1350">
              <a:solidFill>
                <a:schemeClr val="lt1"/>
              </a:solidFill>
              <a:latin typeface="Calibri"/>
              <a:ea typeface="Calibri"/>
              <a:cs typeface="Calibri"/>
              <a:sym typeface="Calibri"/>
            </a:endParaRPr>
          </a:p>
        </p:txBody>
      </p:sp>
      <p:sp>
        <p:nvSpPr>
          <p:cNvPr id="330" name="Google Shape;330;p43"/>
          <p:cNvSpPr txBox="1"/>
          <p:nvPr/>
        </p:nvSpPr>
        <p:spPr>
          <a:xfrm>
            <a:off x="2992125" y="2657588"/>
            <a:ext cx="5600400" cy="193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50">
                <a:solidFill>
                  <a:schemeClr val="lt1"/>
                </a:solidFill>
                <a:latin typeface="Calibri"/>
                <a:ea typeface="Calibri"/>
                <a:cs typeface="Calibri"/>
                <a:sym typeface="Calibri"/>
              </a:rPr>
              <a:t>I AM A COLLABORATOR </a:t>
            </a:r>
            <a:endParaRPr b="1" sz="1650">
              <a:solidFill>
                <a:schemeClr val="lt1"/>
              </a:solidFill>
              <a:latin typeface="Calibri"/>
              <a:ea typeface="Calibri"/>
              <a:cs typeface="Calibri"/>
              <a:sym typeface="Calibri"/>
            </a:endParaRPr>
          </a:p>
          <a:p>
            <a:pPr indent="0" lvl="0" marL="0" rtl="0" algn="ctr">
              <a:spcBef>
                <a:spcPts val="0"/>
              </a:spcBef>
              <a:spcAft>
                <a:spcPts val="0"/>
              </a:spcAft>
              <a:buNone/>
            </a:pPr>
            <a:r>
              <a:t/>
            </a:r>
            <a:endParaRPr b="1" sz="1650">
              <a:solidFill>
                <a:schemeClr val="lt1"/>
              </a:solidFill>
              <a:latin typeface="Calibri"/>
              <a:ea typeface="Calibri"/>
              <a:cs typeface="Calibri"/>
              <a:sym typeface="Calibri"/>
            </a:endParaRPr>
          </a:p>
          <a:p>
            <a:pPr indent="0" lvl="0" marL="0" rtl="0" algn="l">
              <a:spcBef>
                <a:spcPts val="0"/>
              </a:spcBef>
              <a:spcAft>
                <a:spcPts val="0"/>
              </a:spcAft>
              <a:buNone/>
            </a:pPr>
            <a:r>
              <a:rPr lang="en" sz="1350">
                <a:solidFill>
                  <a:schemeClr val="lt1"/>
                </a:solidFill>
                <a:latin typeface="Calibri"/>
                <a:ea typeface="Calibri"/>
                <a:cs typeface="Calibri"/>
                <a:sym typeface="Calibri"/>
              </a:rPr>
              <a:t>All team members are listed including students from the same school or schools from around the world, along with clearly defined roles, how these roles support one another, and descriptions of each student's contribution. The descriptions clearly indicate the advantages of the collaboration. If the students collaborated with students from another school, describe how working with other schools improved the research.</a:t>
            </a:r>
            <a:endParaRPr sz="1350">
              <a:solidFill>
                <a:schemeClr val="lt1"/>
              </a:solidFill>
              <a:latin typeface="Calibri"/>
              <a:ea typeface="Calibri"/>
              <a:cs typeface="Calibri"/>
              <a:sym typeface="Calibri"/>
            </a:endParaRPr>
          </a:p>
        </p:txBody>
      </p:sp>
      <p:pic>
        <p:nvPicPr>
          <p:cNvPr id="331" name="Google Shape;331;p43"/>
          <p:cNvPicPr preferRelativeResize="0"/>
          <p:nvPr/>
        </p:nvPicPr>
        <p:blipFill>
          <a:blip r:embed="rId3">
            <a:alphaModFix/>
          </a:blip>
          <a:stretch>
            <a:fillRect/>
          </a:stretch>
        </p:blipFill>
        <p:spPr>
          <a:xfrm>
            <a:off x="720475" y="833325"/>
            <a:ext cx="1888100" cy="1888100"/>
          </a:xfrm>
          <a:prstGeom prst="rect">
            <a:avLst/>
          </a:prstGeom>
          <a:noFill/>
          <a:ln>
            <a:noFill/>
          </a:ln>
        </p:spPr>
      </p:pic>
      <p:pic>
        <p:nvPicPr>
          <p:cNvPr id="332" name="Google Shape;332;p43"/>
          <p:cNvPicPr preferRelativeResize="0"/>
          <p:nvPr/>
        </p:nvPicPr>
        <p:blipFill>
          <a:blip r:embed="rId4">
            <a:alphaModFix/>
          </a:blip>
          <a:stretch>
            <a:fillRect/>
          </a:stretch>
        </p:blipFill>
        <p:spPr>
          <a:xfrm>
            <a:off x="732625" y="2891575"/>
            <a:ext cx="1842800" cy="182643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6" name="Shape 336"/>
        <p:cNvGrpSpPr/>
        <p:nvPr/>
      </p:nvGrpSpPr>
      <p:grpSpPr>
        <a:xfrm>
          <a:off x="0" y="0"/>
          <a:ext cx="0" cy="0"/>
          <a:chOff x="0" y="0"/>
          <a:chExt cx="0" cy="0"/>
        </a:xfrm>
      </p:grpSpPr>
      <p:sp>
        <p:nvSpPr>
          <p:cNvPr id="337" name="Google Shape;337;p44"/>
          <p:cNvSpPr txBox="1"/>
          <p:nvPr>
            <p:ph type="title"/>
          </p:nvPr>
        </p:nvSpPr>
        <p:spPr>
          <a:xfrm>
            <a:off x="311700" y="25670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Fill out the form completely for each project</a:t>
            </a:r>
            <a:endParaRPr>
              <a:solidFill>
                <a:schemeClr val="accent6"/>
              </a:solidFill>
            </a:endParaRPr>
          </a:p>
        </p:txBody>
      </p:sp>
      <p:pic>
        <p:nvPicPr>
          <p:cNvPr id="338" name="Google Shape;338;p44"/>
          <p:cNvPicPr preferRelativeResize="0"/>
          <p:nvPr/>
        </p:nvPicPr>
        <p:blipFill>
          <a:blip r:embed="rId3">
            <a:alphaModFix/>
          </a:blip>
          <a:stretch>
            <a:fillRect/>
          </a:stretch>
        </p:blipFill>
        <p:spPr>
          <a:xfrm>
            <a:off x="1854763" y="1152425"/>
            <a:ext cx="5642626" cy="31666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2" name="Shape 342"/>
        <p:cNvGrpSpPr/>
        <p:nvPr/>
      </p:nvGrpSpPr>
      <p:grpSpPr>
        <a:xfrm>
          <a:off x="0" y="0"/>
          <a:ext cx="0" cy="0"/>
          <a:chOff x="0" y="0"/>
          <a:chExt cx="0" cy="0"/>
        </a:xfrm>
      </p:grpSpPr>
      <p:sp>
        <p:nvSpPr>
          <p:cNvPr id="343" name="Google Shape;343;p45"/>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accent6"/>
                </a:solidFill>
              </a:rPr>
              <a:t>As a thanks…</a:t>
            </a:r>
            <a:endParaRPr>
              <a:solidFill>
                <a:schemeClr val="accent6"/>
              </a:solidFill>
            </a:endParaRPr>
          </a:p>
        </p:txBody>
      </p:sp>
      <p:sp>
        <p:nvSpPr>
          <p:cNvPr id="344" name="Google Shape;344;p45"/>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a:t>Judges who score at least 3 projects by the April 3 deadline will receive a virtual badge and certificate.</a:t>
            </a:r>
            <a:endParaRPr/>
          </a:p>
        </p:txBody>
      </p:sp>
      <p:pic>
        <p:nvPicPr>
          <p:cNvPr id="345" name="Google Shape;345;p45"/>
          <p:cNvPicPr preferRelativeResize="0"/>
          <p:nvPr/>
        </p:nvPicPr>
        <p:blipFill>
          <a:blip r:embed="rId3">
            <a:alphaModFix/>
          </a:blip>
          <a:stretch>
            <a:fillRect/>
          </a:stretch>
        </p:blipFill>
        <p:spPr>
          <a:xfrm>
            <a:off x="4927325" y="520600"/>
            <a:ext cx="3865700" cy="3865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 or Issues with Your Assigned Projects?</a:t>
            </a:r>
            <a:endParaRPr/>
          </a:p>
        </p:txBody>
      </p:sp>
      <p:sp>
        <p:nvSpPr>
          <p:cNvPr id="351" name="Google Shape;351;p4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20000"/>
          </a:bodyPr>
          <a:lstStyle/>
          <a:p>
            <a:pPr indent="-358775" lvl="0" marL="457200" rtl="0" algn="l">
              <a:spcBef>
                <a:spcPts val="1000"/>
              </a:spcBef>
              <a:spcAft>
                <a:spcPts val="0"/>
              </a:spcAft>
              <a:buSzPts val="2050"/>
              <a:buFont typeface="Calibri"/>
              <a:buAutoNum type="arabicPeriod"/>
            </a:pPr>
            <a:r>
              <a:rPr b="0" lang="en" sz="2050">
                <a:latin typeface="Calibri"/>
                <a:ea typeface="Calibri"/>
                <a:cs typeface="Calibri"/>
                <a:sym typeface="Calibri"/>
              </a:rPr>
              <a:t>- If you are not able to complete the judging for your projects, email </a:t>
            </a:r>
            <a:r>
              <a:rPr lang="en" sz="2050">
                <a:solidFill>
                  <a:schemeClr val="accent1"/>
                </a:solidFill>
                <a:latin typeface="Calibri"/>
                <a:ea typeface="Calibri"/>
                <a:cs typeface="Calibri"/>
                <a:sym typeface="Calibri"/>
              </a:rPr>
              <a:t>globeivss@ucar.edu</a:t>
            </a:r>
            <a:r>
              <a:rPr b="0" lang="en" sz="2050">
                <a:latin typeface="Calibri"/>
                <a:ea typeface="Calibri"/>
                <a:cs typeface="Calibri"/>
                <a:sym typeface="Calibri"/>
              </a:rPr>
              <a:t> as soon as possible to notify the IVSS team.</a:t>
            </a:r>
            <a:endParaRPr b="0" sz="2050">
              <a:latin typeface="Calibri"/>
              <a:ea typeface="Calibri"/>
              <a:cs typeface="Calibri"/>
              <a:sym typeface="Calibri"/>
            </a:endParaRPr>
          </a:p>
          <a:p>
            <a:pPr indent="-358775" lvl="0" marL="457200" rtl="0" algn="l">
              <a:spcBef>
                <a:spcPts val="1200"/>
              </a:spcBef>
              <a:spcAft>
                <a:spcPts val="0"/>
              </a:spcAft>
              <a:buSzPts val="2050"/>
              <a:buFont typeface="Calibri"/>
              <a:buAutoNum type="arabicPeriod"/>
            </a:pPr>
            <a:r>
              <a:rPr b="0" lang="en" sz="2050">
                <a:latin typeface="Calibri"/>
                <a:ea typeface="Calibri"/>
                <a:cs typeface="Calibri"/>
                <a:sym typeface="Calibri"/>
              </a:rPr>
              <a:t>- If you can </a:t>
            </a:r>
            <a:r>
              <a:rPr lang="en" sz="2050">
                <a:latin typeface="Calibri"/>
                <a:ea typeface="Calibri"/>
                <a:cs typeface="Calibri"/>
                <a:sym typeface="Calibri"/>
              </a:rPr>
              <a:t>score more projects</a:t>
            </a:r>
            <a:r>
              <a:rPr b="0" lang="en" sz="2050">
                <a:latin typeface="Calibri"/>
                <a:ea typeface="Calibri"/>
                <a:cs typeface="Calibri"/>
                <a:sym typeface="Calibri"/>
              </a:rPr>
              <a:t>, let us know!</a:t>
            </a:r>
            <a:endParaRPr b="0" sz="2050">
              <a:latin typeface="Calibri"/>
              <a:ea typeface="Calibri"/>
              <a:cs typeface="Calibri"/>
              <a:sym typeface="Calibri"/>
            </a:endParaRPr>
          </a:p>
          <a:p>
            <a:pPr indent="-358775" lvl="0" marL="457200" rtl="0" algn="l">
              <a:spcBef>
                <a:spcPts val="1000"/>
              </a:spcBef>
              <a:spcAft>
                <a:spcPts val="0"/>
              </a:spcAft>
              <a:buSzPts val="2050"/>
              <a:buFont typeface="Calibri"/>
              <a:buAutoNum type="arabicPeriod"/>
            </a:pPr>
            <a:r>
              <a:rPr b="0" lang="en" sz="2050">
                <a:latin typeface="Calibri"/>
                <a:ea typeface="Calibri"/>
                <a:cs typeface="Calibri"/>
                <a:sym typeface="Calibri"/>
              </a:rPr>
              <a:t>- If you can’t find a project or think something is not correct, let us know right away. </a:t>
            </a:r>
            <a:endParaRPr b="0" sz="2050">
              <a:latin typeface="Calibri"/>
              <a:ea typeface="Calibri"/>
              <a:cs typeface="Calibri"/>
              <a:sym typeface="Calibri"/>
            </a:endParaRPr>
          </a:p>
          <a:p>
            <a:pPr indent="-358775" lvl="0" marL="457200" rtl="0" algn="l">
              <a:spcBef>
                <a:spcPts val="1000"/>
              </a:spcBef>
              <a:spcAft>
                <a:spcPts val="0"/>
              </a:spcAft>
              <a:buSzPts val="2050"/>
              <a:buFont typeface="Calibri"/>
              <a:buAutoNum type="arabicPeriod"/>
            </a:pPr>
            <a:r>
              <a:rPr b="0" lang="en" sz="2050">
                <a:latin typeface="Calibri"/>
                <a:ea typeface="Calibri"/>
                <a:cs typeface="Calibri"/>
                <a:sym typeface="Calibri"/>
              </a:rPr>
              <a:t>- If you have a conflict of interest with a project, let us know and we will change your assigned projects.</a:t>
            </a:r>
            <a:endParaRPr b="0" sz="2050">
              <a:latin typeface="Calibri"/>
              <a:ea typeface="Calibri"/>
              <a:cs typeface="Calibri"/>
              <a:sym typeface="Calibri"/>
            </a:endParaRPr>
          </a:p>
          <a:p>
            <a:pPr indent="-358775" lvl="0" marL="457200" rtl="0" algn="l">
              <a:spcBef>
                <a:spcPts val="1000"/>
              </a:spcBef>
              <a:spcAft>
                <a:spcPts val="1200"/>
              </a:spcAft>
              <a:buSzPts val="2050"/>
              <a:buFont typeface="Calibri"/>
              <a:buAutoNum type="arabicPeriod"/>
            </a:pPr>
            <a:r>
              <a:rPr lang="en" sz="2050">
                <a:latin typeface="Calibri"/>
                <a:ea typeface="Calibri"/>
                <a:cs typeface="Calibri"/>
                <a:sym typeface="Calibri"/>
              </a:rPr>
              <a:t>- Any questions or concerns, email </a:t>
            </a:r>
            <a:r>
              <a:rPr lang="en" sz="2050">
                <a:solidFill>
                  <a:schemeClr val="dk1"/>
                </a:solidFill>
                <a:highlight>
                  <a:schemeClr val="accent6"/>
                </a:highlight>
                <a:latin typeface="Calibri"/>
                <a:ea typeface="Calibri"/>
                <a:cs typeface="Calibri"/>
                <a:sym typeface="Calibri"/>
              </a:rPr>
              <a:t>globeivss@ucar.edu</a:t>
            </a:r>
            <a:r>
              <a:rPr lang="en" sz="2050">
                <a:latin typeface="Calibri"/>
                <a:ea typeface="Calibri"/>
                <a:cs typeface="Calibri"/>
                <a:sym typeface="Calibri"/>
              </a:rPr>
              <a:t>.</a:t>
            </a:r>
            <a:endParaRPr sz="205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More Information</a:t>
            </a:r>
            <a:endParaRPr/>
          </a:p>
        </p:txBody>
      </p:sp>
      <p:sp>
        <p:nvSpPr>
          <p:cNvPr id="357" name="Google Shape;357;p4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accent6"/>
                </a:solidFill>
              </a:rPr>
              <a:t>		</a:t>
            </a:r>
            <a:endParaRPr>
              <a:solidFill>
                <a:schemeClr val="accent6"/>
              </a:solidFill>
            </a:endParaRPr>
          </a:p>
          <a:p>
            <a:pPr indent="0" lvl="0" marL="0" rtl="0" algn="l">
              <a:spcBef>
                <a:spcPts val="1200"/>
              </a:spcBef>
              <a:spcAft>
                <a:spcPts val="0"/>
              </a:spcAft>
              <a:buNone/>
            </a:pPr>
            <a:r>
              <a:t/>
            </a:r>
            <a:endParaRPr/>
          </a:p>
          <a:p>
            <a:pPr indent="0" lvl="0" marL="0" rtl="0" algn="l">
              <a:spcBef>
                <a:spcPts val="0"/>
              </a:spcBef>
              <a:spcAft>
                <a:spcPts val="0"/>
              </a:spcAft>
              <a:buNone/>
            </a:pPr>
            <a:r>
              <a:rPr lang="en"/>
              <a:t>&gt; www.</a:t>
            </a:r>
            <a:r>
              <a:rPr lang="en"/>
              <a:t>GLOBE.gov </a:t>
            </a:r>
            <a:endParaRPr/>
          </a:p>
          <a:p>
            <a:pPr indent="457200" lvl="0" marL="0" rtl="0" algn="l">
              <a:spcBef>
                <a:spcPts val="1200"/>
              </a:spcBef>
              <a:spcAft>
                <a:spcPts val="0"/>
              </a:spcAft>
              <a:buNone/>
            </a:pPr>
            <a:r>
              <a:rPr lang="en"/>
              <a:t>&gt; News &amp; Events  </a:t>
            </a:r>
            <a:endParaRPr/>
          </a:p>
          <a:p>
            <a:pPr indent="457200" lvl="0" marL="457200" rtl="0" algn="l">
              <a:spcBef>
                <a:spcPts val="1200"/>
              </a:spcBef>
              <a:spcAft>
                <a:spcPts val="0"/>
              </a:spcAft>
              <a:buNone/>
            </a:pPr>
            <a:r>
              <a:rPr lang="en"/>
              <a:t>&gt; Meetings &amp; Symposia </a:t>
            </a:r>
            <a:endParaRPr/>
          </a:p>
          <a:p>
            <a:pPr indent="457200" lvl="0" marL="914400" rtl="0" algn="l">
              <a:spcBef>
                <a:spcPts val="1200"/>
              </a:spcBef>
              <a:spcAft>
                <a:spcPts val="0"/>
              </a:spcAft>
              <a:buNone/>
            </a:pPr>
            <a:r>
              <a:rPr lang="en"/>
              <a:t>&gt; International Virtual Science Symposium</a:t>
            </a:r>
            <a:endParaRPr/>
          </a:p>
          <a:p>
            <a:pPr indent="0" lvl="0" marL="0" rtl="0" algn="l">
              <a:spcBef>
                <a:spcPts val="1200"/>
              </a:spcBef>
              <a:spcAft>
                <a:spcPts val="0"/>
              </a:spcAft>
              <a:buNone/>
            </a:pPr>
            <a:r>
              <a:t/>
            </a:r>
            <a:endParaRPr/>
          </a:p>
          <a:p>
            <a:pPr indent="0" lvl="0" marL="0" rtl="0" algn="l">
              <a:spcBef>
                <a:spcPts val="0"/>
              </a:spcBef>
              <a:spcAft>
                <a:spcPts val="1200"/>
              </a:spcAft>
              <a:buNone/>
            </a:pPr>
            <a:r>
              <a:rPr lang="en" u="sng">
                <a:solidFill>
                  <a:schemeClr val="accent6"/>
                </a:solidFill>
                <a:hlinkClick r:id="rId3">
                  <a:extLst>
                    <a:ext uri="{A12FA001-AC4F-418D-AE19-62706E023703}">
                      <ahyp:hlinkClr val="tx"/>
                    </a:ext>
                  </a:extLst>
                </a:hlinkClick>
              </a:rPr>
              <a:t>globeivss@ucar.edu</a:t>
            </a:r>
            <a:r>
              <a:rPr lang="en">
                <a:solidFill>
                  <a:schemeClr val="accent6"/>
                </a:solidFill>
              </a:rPr>
              <a:t> </a:t>
            </a:r>
            <a:endParaRPr>
              <a:solidFill>
                <a:schemeClr val="accent6"/>
              </a:solidFill>
            </a:endParaRPr>
          </a:p>
        </p:txBody>
      </p:sp>
      <p:pic>
        <p:nvPicPr>
          <p:cNvPr id="358" name="Google Shape;358;p47"/>
          <p:cNvPicPr preferRelativeResize="0"/>
          <p:nvPr/>
        </p:nvPicPr>
        <p:blipFill rotWithShape="1">
          <a:blip r:embed="rId4">
            <a:alphaModFix/>
          </a:blip>
          <a:srcRect b="0" l="0" r="0" t="0"/>
          <a:stretch/>
        </p:blipFill>
        <p:spPr>
          <a:xfrm>
            <a:off x="6311626" y="1152424"/>
            <a:ext cx="2088450" cy="2088450"/>
          </a:xfrm>
          <a:prstGeom prst="rect">
            <a:avLst/>
          </a:prstGeom>
          <a:noFill/>
          <a:ln>
            <a:noFill/>
          </a:ln>
        </p:spPr>
      </p:pic>
      <p:sp>
        <p:nvSpPr>
          <p:cNvPr id="359" name="Google Shape;359;p47"/>
          <p:cNvSpPr txBox="1"/>
          <p:nvPr/>
        </p:nvSpPr>
        <p:spPr>
          <a:xfrm>
            <a:off x="264450" y="1088875"/>
            <a:ext cx="5602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u="sng">
                <a:solidFill>
                  <a:schemeClr val="accent6"/>
                </a:solidFill>
                <a:latin typeface="PT Sans Narrow"/>
                <a:ea typeface="PT Sans Narrow"/>
                <a:cs typeface="PT Sans Narrow"/>
                <a:sym typeface="PT Sans Narrow"/>
                <a:hlinkClick r:id="rId5">
                  <a:extLst>
                    <a:ext uri="{A12FA001-AC4F-418D-AE19-62706E023703}">
                      <ahyp:hlinkClr val="tx"/>
                    </a:ext>
                  </a:extLst>
                </a:hlinkClick>
              </a:rPr>
              <a:t>https://www.globe.gov/news-events/meetings_symposia/virtual-conf</a:t>
            </a:r>
            <a:r>
              <a:rPr lang="en" sz="2600" u="sng">
                <a:solidFill>
                  <a:srgbClr val="F1CD46"/>
                </a:solidFill>
                <a:latin typeface="PT Sans Narrow"/>
                <a:ea typeface="PT Sans Narrow"/>
                <a:cs typeface="PT Sans Narrow"/>
                <a:sym typeface="PT Sans Narrow"/>
                <a:hlinkClick r:id="rId6">
                  <a:extLst>
                    <a:ext uri="{A12FA001-AC4F-418D-AE19-62706E023703}">
                      <ahyp:hlinkClr val="tx"/>
                    </a:ext>
                  </a:extLst>
                </a:hlinkClick>
              </a:rPr>
              <a:t>erences</a:t>
            </a:r>
            <a:endParaRPr sz="800">
              <a:solidFill>
                <a:srgbClr val="F1CD4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3" name="Shape 363"/>
        <p:cNvGrpSpPr/>
        <p:nvPr/>
      </p:nvGrpSpPr>
      <p:grpSpPr>
        <a:xfrm>
          <a:off x="0" y="0"/>
          <a:ext cx="0" cy="0"/>
          <a:chOff x="0" y="0"/>
          <a:chExt cx="0" cy="0"/>
        </a:xfrm>
      </p:grpSpPr>
      <p:sp>
        <p:nvSpPr>
          <p:cNvPr id="364" name="Google Shape;364;p48"/>
          <p:cNvSpPr txBox="1"/>
          <p:nvPr>
            <p:ph type="title"/>
          </p:nvPr>
        </p:nvSpPr>
        <p:spPr>
          <a:xfrm>
            <a:off x="209450" y="2310450"/>
            <a:ext cx="4045200" cy="1675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chemeClr val="accent6"/>
                </a:solidFill>
                <a:latin typeface="Helvetica Neue"/>
                <a:ea typeface="Helvetica Neue"/>
                <a:cs typeface="Helvetica Neue"/>
                <a:sym typeface="Helvetica Neue"/>
              </a:rPr>
              <a:t>202</a:t>
            </a:r>
            <a:r>
              <a:rPr lang="en">
                <a:solidFill>
                  <a:schemeClr val="accent6"/>
                </a:solidFill>
                <a:latin typeface="Helvetica Neue"/>
                <a:ea typeface="Helvetica Neue"/>
                <a:cs typeface="Helvetica Neue"/>
                <a:sym typeface="Helvetica Neue"/>
              </a:rPr>
              <a:t>4</a:t>
            </a:r>
            <a:r>
              <a:rPr b="1" lang="en">
                <a:solidFill>
                  <a:schemeClr val="accent6"/>
                </a:solidFill>
                <a:latin typeface="Helvetica Neue"/>
                <a:ea typeface="Helvetica Neue"/>
                <a:cs typeface="Helvetica Neue"/>
                <a:sym typeface="Helvetica Neue"/>
              </a:rPr>
              <a:t> IVSS Judging Timeline</a:t>
            </a:r>
            <a:endParaRPr b="1">
              <a:solidFill>
                <a:schemeClr val="accent6"/>
              </a:solidFill>
              <a:latin typeface="Helvetica Neue"/>
              <a:ea typeface="Helvetica Neue"/>
              <a:cs typeface="Helvetica Neue"/>
              <a:sym typeface="Helvetica Neue"/>
            </a:endParaRPr>
          </a:p>
        </p:txBody>
      </p:sp>
      <p:sp>
        <p:nvSpPr>
          <p:cNvPr id="365" name="Google Shape;365;p48"/>
          <p:cNvSpPr txBox="1"/>
          <p:nvPr/>
        </p:nvSpPr>
        <p:spPr>
          <a:xfrm>
            <a:off x="4847475" y="470500"/>
            <a:ext cx="4110600" cy="391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u="sng">
                <a:solidFill>
                  <a:schemeClr val="lt1"/>
                </a:solidFill>
                <a:latin typeface="Calibri"/>
                <a:ea typeface="Calibri"/>
                <a:cs typeface="Calibri"/>
                <a:sym typeface="Calibri"/>
              </a:rPr>
              <a:t>20</a:t>
            </a:r>
            <a:r>
              <a:rPr b="1" lang="en" sz="2300" u="sng">
                <a:solidFill>
                  <a:schemeClr val="lt1"/>
                </a:solidFill>
                <a:latin typeface="Calibri"/>
                <a:ea typeface="Calibri"/>
                <a:cs typeface="Calibri"/>
                <a:sym typeface="Calibri"/>
              </a:rPr>
              <a:t> March:</a:t>
            </a:r>
            <a:r>
              <a:rPr b="1" lang="en" sz="2300">
                <a:solidFill>
                  <a:schemeClr val="lt1"/>
                </a:solidFill>
                <a:latin typeface="Calibri"/>
                <a:ea typeface="Calibri"/>
                <a:cs typeface="Calibri"/>
                <a:sym typeface="Calibri"/>
              </a:rPr>
              <a:t> </a:t>
            </a:r>
            <a:r>
              <a:rPr lang="en" sz="2100">
                <a:solidFill>
                  <a:schemeClr val="lt1"/>
                </a:solidFill>
                <a:latin typeface="Calibri"/>
                <a:ea typeface="Calibri"/>
                <a:cs typeface="Calibri"/>
                <a:sym typeface="Calibri"/>
              </a:rPr>
              <a:t>Projects and scoring information emailed to judges</a:t>
            </a:r>
            <a:endParaRPr b="1" sz="2100">
              <a:solidFill>
                <a:schemeClr val="lt1"/>
              </a:solidFill>
              <a:latin typeface="Calibri"/>
              <a:ea typeface="Calibri"/>
              <a:cs typeface="Calibri"/>
              <a:sym typeface="Calibri"/>
            </a:endParaRPr>
          </a:p>
          <a:p>
            <a:pPr indent="0" lvl="0" marL="0" rtl="0" algn="l">
              <a:spcBef>
                <a:spcPts val="640"/>
              </a:spcBef>
              <a:spcAft>
                <a:spcPts val="0"/>
              </a:spcAft>
              <a:buNone/>
            </a:pPr>
            <a:r>
              <a:rPr b="1" lang="en" sz="2300" u="sng">
                <a:solidFill>
                  <a:schemeClr val="lt1"/>
                </a:solidFill>
                <a:latin typeface="Calibri"/>
                <a:ea typeface="Calibri"/>
                <a:cs typeface="Calibri"/>
                <a:sym typeface="Calibri"/>
              </a:rPr>
              <a:t>20 March- 3 April</a:t>
            </a:r>
            <a:r>
              <a:rPr lang="en" sz="2300" u="sng">
                <a:solidFill>
                  <a:schemeClr val="lt1"/>
                </a:solidFill>
                <a:latin typeface="Calibri"/>
                <a:ea typeface="Calibri"/>
                <a:cs typeface="Calibri"/>
                <a:sym typeface="Calibri"/>
              </a:rPr>
              <a:t>:</a:t>
            </a:r>
            <a:r>
              <a:rPr lang="en" sz="2300">
                <a:solidFill>
                  <a:schemeClr val="lt1"/>
                </a:solidFill>
                <a:latin typeface="Calibri"/>
                <a:ea typeface="Calibri"/>
                <a:cs typeface="Calibri"/>
                <a:sym typeface="Calibri"/>
              </a:rPr>
              <a:t> </a:t>
            </a:r>
            <a:r>
              <a:rPr lang="en" sz="2100">
                <a:solidFill>
                  <a:schemeClr val="lt1"/>
                </a:solidFill>
                <a:latin typeface="Calibri"/>
                <a:ea typeface="Calibri"/>
                <a:cs typeface="Calibri"/>
                <a:sym typeface="Calibri"/>
              </a:rPr>
              <a:t>Judging Period</a:t>
            </a:r>
            <a:endParaRPr sz="2100">
              <a:solidFill>
                <a:schemeClr val="lt1"/>
              </a:solidFill>
            </a:endParaRPr>
          </a:p>
          <a:p>
            <a:pPr indent="0" lvl="0" marL="0" rtl="0" algn="l">
              <a:spcBef>
                <a:spcPts val="640"/>
              </a:spcBef>
              <a:spcAft>
                <a:spcPts val="0"/>
              </a:spcAft>
              <a:buNone/>
            </a:pPr>
            <a:r>
              <a:rPr b="1" lang="en" sz="2400" u="sng">
                <a:solidFill>
                  <a:schemeClr val="accent6"/>
                </a:solidFill>
                <a:latin typeface="Calibri"/>
                <a:ea typeface="Calibri"/>
                <a:cs typeface="Calibri"/>
                <a:sym typeface="Calibri"/>
              </a:rPr>
              <a:t>3 April: All scoring forms due</a:t>
            </a:r>
            <a:endParaRPr b="1" sz="2400" u="sng">
              <a:solidFill>
                <a:schemeClr val="accent6"/>
              </a:solidFill>
              <a:latin typeface="Calibri"/>
              <a:ea typeface="Calibri"/>
              <a:cs typeface="Calibri"/>
              <a:sym typeface="Calibri"/>
            </a:endParaRPr>
          </a:p>
          <a:p>
            <a:pPr indent="0" lvl="0" marL="0" rtl="0" algn="l">
              <a:spcBef>
                <a:spcPts val="640"/>
              </a:spcBef>
              <a:spcAft>
                <a:spcPts val="0"/>
              </a:spcAft>
              <a:buNone/>
            </a:pPr>
            <a:r>
              <a:rPr b="1" lang="en" sz="2300" u="sng">
                <a:solidFill>
                  <a:schemeClr val="lt1"/>
                </a:solidFill>
                <a:latin typeface="Calibri"/>
                <a:ea typeface="Calibri"/>
                <a:cs typeface="Calibri"/>
                <a:sym typeface="Calibri"/>
              </a:rPr>
              <a:t>22 April</a:t>
            </a:r>
            <a:r>
              <a:rPr lang="en" sz="2300" u="sng">
                <a:solidFill>
                  <a:schemeClr val="lt1"/>
                </a:solidFill>
                <a:latin typeface="Calibri"/>
                <a:ea typeface="Calibri"/>
                <a:cs typeface="Calibri"/>
                <a:sym typeface="Calibri"/>
              </a:rPr>
              <a:t>:</a:t>
            </a:r>
            <a:r>
              <a:rPr lang="en" sz="2100">
                <a:solidFill>
                  <a:schemeClr val="lt1"/>
                </a:solidFill>
                <a:latin typeface="Calibri"/>
                <a:ea typeface="Calibri"/>
                <a:cs typeface="Calibri"/>
                <a:sym typeface="Calibri"/>
              </a:rPr>
              <a:t> Feedback sent to teachers and badges posted on GLOBE.gov school pages</a:t>
            </a:r>
            <a:endParaRPr sz="2100">
              <a:solidFill>
                <a:schemeClr val="lt1"/>
              </a:solidFill>
            </a:endParaRPr>
          </a:p>
          <a:p>
            <a:pPr indent="0" lvl="0" marL="0" rtl="0" algn="l">
              <a:spcBef>
                <a:spcPts val="640"/>
              </a:spcBef>
              <a:spcAft>
                <a:spcPts val="0"/>
              </a:spcAft>
              <a:buNone/>
            </a:pPr>
            <a:r>
              <a:rPr b="1" lang="en" sz="2300" u="sng">
                <a:solidFill>
                  <a:schemeClr val="lt1"/>
                </a:solidFill>
                <a:latin typeface="Calibri"/>
                <a:ea typeface="Calibri"/>
                <a:cs typeface="Calibri"/>
                <a:sym typeface="Calibri"/>
              </a:rPr>
              <a:t>22 April</a:t>
            </a:r>
            <a:r>
              <a:rPr lang="en" sz="2300" u="sng">
                <a:solidFill>
                  <a:schemeClr val="lt1"/>
                </a:solidFill>
                <a:latin typeface="Calibri"/>
                <a:ea typeface="Calibri"/>
                <a:cs typeface="Calibri"/>
                <a:sym typeface="Calibri"/>
              </a:rPr>
              <a:t>:</a:t>
            </a:r>
            <a:r>
              <a:rPr lang="en" sz="2300">
                <a:solidFill>
                  <a:schemeClr val="lt1"/>
                </a:solidFill>
                <a:latin typeface="Calibri"/>
                <a:ea typeface="Calibri"/>
                <a:cs typeface="Calibri"/>
                <a:sym typeface="Calibri"/>
              </a:rPr>
              <a:t> </a:t>
            </a:r>
            <a:r>
              <a:rPr lang="en" sz="2100">
                <a:solidFill>
                  <a:schemeClr val="lt1"/>
                </a:solidFill>
                <a:latin typeface="Calibri"/>
                <a:ea typeface="Calibri"/>
                <a:cs typeface="Calibri"/>
                <a:sym typeface="Calibri"/>
              </a:rPr>
              <a:t>GLOBE Earth Day Broadcast and celebration of all IVSS projects; stipend drawing </a:t>
            </a:r>
            <a:endParaRPr sz="2100">
              <a:solidFill>
                <a:schemeClr val="lt1"/>
              </a:solidFill>
              <a:latin typeface="Open Sans"/>
              <a:ea typeface="Open Sans"/>
              <a:cs typeface="Open Sans"/>
              <a:sym typeface="Open Sans"/>
            </a:endParaRPr>
          </a:p>
        </p:txBody>
      </p:sp>
      <p:pic>
        <p:nvPicPr>
          <p:cNvPr id="366" name="Google Shape;366;p48"/>
          <p:cNvPicPr preferRelativeResize="0"/>
          <p:nvPr/>
        </p:nvPicPr>
        <p:blipFill>
          <a:blip r:embed="rId3">
            <a:alphaModFix/>
          </a:blip>
          <a:stretch>
            <a:fillRect/>
          </a:stretch>
        </p:blipFill>
        <p:spPr>
          <a:xfrm>
            <a:off x="52138" y="0"/>
            <a:ext cx="4512234" cy="1675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0" name="Shape 370"/>
        <p:cNvGrpSpPr/>
        <p:nvPr/>
      </p:nvGrpSpPr>
      <p:grpSpPr>
        <a:xfrm>
          <a:off x="0" y="0"/>
          <a:ext cx="0" cy="0"/>
          <a:chOff x="0" y="0"/>
          <a:chExt cx="0" cy="0"/>
        </a:xfrm>
      </p:grpSpPr>
      <p:sp>
        <p:nvSpPr>
          <p:cNvPr id="371" name="Google Shape;371;p49"/>
          <p:cNvSpPr txBox="1"/>
          <p:nvPr>
            <p:ph type="title"/>
          </p:nvPr>
        </p:nvSpPr>
        <p:spPr>
          <a:xfrm>
            <a:off x="165200" y="1316500"/>
            <a:ext cx="2610000" cy="868500"/>
          </a:xfrm>
          <a:prstGeom prst="rect">
            <a:avLst/>
          </a:prstGeom>
          <a:effectLst>
            <a:outerShdw blurRad="28575"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accent6"/>
                </a:solidFill>
              </a:rPr>
              <a:t>Thank you!</a:t>
            </a:r>
            <a:endParaRPr sz="4800">
              <a:solidFill>
                <a:schemeClr val="accent6"/>
              </a:solidFill>
            </a:endParaRPr>
          </a:p>
          <a:p>
            <a:pPr indent="0" lvl="0" marL="0" rtl="0" algn="ctr">
              <a:spcBef>
                <a:spcPts val="0"/>
              </a:spcBef>
              <a:spcAft>
                <a:spcPts val="0"/>
              </a:spcAft>
              <a:buNone/>
            </a:pPr>
            <a:r>
              <a:rPr lang="en" sz="4800">
                <a:solidFill>
                  <a:schemeClr val="accent6"/>
                </a:solidFill>
              </a:rPr>
              <a:t>Questions?</a:t>
            </a:r>
            <a:endParaRPr sz="4800">
              <a:solidFill>
                <a:schemeClr val="accent6"/>
              </a:solidFill>
            </a:endParaRPr>
          </a:p>
        </p:txBody>
      </p:sp>
      <p:pic>
        <p:nvPicPr>
          <p:cNvPr id="372" name="Google Shape;372;p49"/>
          <p:cNvPicPr preferRelativeResize="0"/>
          <p:nvPr/>
        </p:nvPicPr>
        <p:blipFill>
          <a:blip r:embed="rId3">
            <a:alphaModFix/>
          </a:blip>
          <a:stretch>
            <a:fillRect/>
          </a:stretch>
        </p:blipFill>
        <p:spPr>
          <a:xfrm>
            <a:off x="1458425" y="2709750"/>
            <a:ext cx="3587126" cy="1947775"/>
          </a:xfrm>
          <a:prstGeom prst="rect">
            <a:avLst/>
          </a:prstGeom>
          <a:noFill/>
          <a:ln>
            <a:noFill/>
          </a:ln>
        </p:spPr>
      </p:pic>
      <p:pic>
        <p:nvPicPr>
          <p:cNvPr id="373" name="Google Shape;373;p49"/>
          <p:cNvPicPr preferRelativeResize="0"/>
          <p:nvPr/>
        </p:nvPicPr>
        <p:blipFill>
          <a:blip r:embed="rId4">
            <a:alphaModFix/>
          </a:blip>
          <a:stretch>
            <a:fillRect/>
          </a:stretch>
        </p:blipFill>
        <p:spPr>
          <a:xfrm>
            <a:off x="2874025" y="311613"/>
            <a:ext cx="3250992" cy="2176247"/>
          </a:xfrm>
          <a:prstGeom prst="rect">
            <a:avLst/>
          </a:prstGeom>
          <a:noFill/>
          <a:ln>
            <a:noFill/>
          </a:ln>
        </p:spPr>
      </p:pic>
      <p:pic>
        <p:nvPicPr>
          <p:cNvPr id="374" name="Google Shape;374;p49"/>
          <p:cNvPicPr preferRelativeResize="0"/>
          <p:nvPr/>
        </p:nvPicPr>
        <p:blipFill>
          <a:blip r:embed="rId5">
            <a:alphaModFix/>
          </a:blip>
          <a:stretch>
            <a:fillRect/>
          </a:stretch>
        </p:blipFill>
        <p:spPr>
          <a:xfrm>
            <a:off x="5388400" y="2676538"/>
            <a:ext cx="3587126" cy="2014201"/>
          </a:xfrm>
          <a:prstGeom prst="rect">
            <a:avLst/>
          </a:prstGeom>
          <a:noFill/>
          <a:ln>
            <a:noFill/>
          </a:ln>
        </p:spPr>
      </p:pic>
      <p:pic>
        <p:nvPicPr>
          <p:cNvPr id="375" name="Google Shape;375;p49"/>
          <p:cNvPicPr preferRelativeResize="0"/>
          <p:nvPr/>
        </p:nvPicPr>
        <p:blipFill>
          <a:blip r:embed="rId6">
            <a:alphaModFix/>
          </a:blip>
          <a:stretch>
            <a:fillRect/>
          </a:stretch>
        </p:blipFill>
        <p:spPr>
          <a:xfrm>
            <a:off x="6223850" y="425850"/>
            <a:ext cx="2758018" cy="1947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txBox="1"/>
          <p:nvPr>
            <p:ph type="title"/>
          </p:nvPr>
        </p:nvSpPr>
        <p:spPr>
          <a:xfrm>
            <a:off x="311700" y="2926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IVSS Volunteer Judges </a:t>
            </a:r>
            <a:endParaRPr/>
          </a:p>
        </p:txBody>
      </p:sp>
      <p:sp>
        <p:nvSpPr>
          <p:cNvPr id="109" name="Google Shape;109;p17"/>
          <p:cNvSpPr txBox="1"/>
          <p:nvPr>
            <p:ph idx="1" type="body"/>
          </p:nvPr>
        </p:nvSpPr>
        <p:spPr>
          <a:xfrm>
            <a:off x="311700" y="10377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rely on s</a:t>
            </a:r>
            <a:r>
              <a:rPr lang="en"/>
              <a:t>cientists, teachers, and community members from all over the world who volunteer  their time to judge student research projects. </a:t>
            </a:r>
            <a:endParaRPr/>
          </a:p>
          <a:p>
            <a:pPr indent="0" lvl="0" marL="0" rtl="0" algn="l">
              <a:spcBef>
                <a:spcPts val="1200"/>
              </a:spcBef>
              <a:spcAft>
                <a:spcPts val="0"/>
              </a:spcAft>
              <a:buNone/>
            </a:pPr>
            <a:r>
              <a:rPr lang="en"/>
              <a:t>We aim to have at least 3 judges per student project. </a:t>
            </a:r>
            <a:endParaRPr/>
          </a:p>
          <a:p>
            <a:pPr indent="0" lvl="0" marL="0" rtl="0" algn="l">
              <a:spcBef>
                <a:spcPts val="1200"/>
              </a:spcBef>
              <a:spcAft>
                <a:spcPts val="0"/>
              </a:spcAft>
              <a:buNone/>
            </a:pPr>
            <a:r>
              <a:rPr lang="en"/>
              <a:t>Volunteer judges are instrumental to the success of the IVSS - Thank you!</a:t>
            </a:r>
            <a:endParaRPr/>
          </a:p>
          <a:p>
            <a:pPr indent="0" lvl="0" marL="0" rtl="0" algn="l">
              <a:spcBef>
                <a:spcPts val="1200"/>
              </a:spcBef>
              <a:spcAft>
                <a:spcPts val="1200"/>
              </a:spcAft>
              <a:buNone/>
            </a:pPr>
            <a:r>
              <a:t/>
            </a:r>
            <a:endParaRPr/>
          </a:p>
        </p:txBody>
      </p:sp>
      <p:pic>
        <p:nvPicPr>
          <p:cNvPr id="110" name="Google Shape;110;p17"/>
          <p:cNvPicPr preferRelativeResize="0"/>
          <p:nvPr/>
        </p:nvPicPr>
        <p:blipFill rotWithShape="1">
          <a:blip r:embed="rId3">
            <a:alphaModFix/>
          </a:blip>
          <a:srcRect b="8309" l="15542" r="13323" t="7670"/>
          <a:stretch/>
        </p:blipFill>
        <p:spPr>
          <a:xfrm>
            <a:off x="829825" y="2789350"/>
            <a:ext cx="2907899" cy="1932074"/>
          </a:xfrm>
          <a:prstGeom prst="rect">
            <a:avLst/>
          </a:prstGeom>
          <a:noFill/>
          <a:ln>
            <a:noFill/>
          </a:ln>
        </p:spPr>
      </p:pic>
      <p:pic>
        <p:nvPicPr>
          <p:cNvPr id="111" name="Google Shape;111;p17"/>
          <p:cNvPicPr preferRelativeResize="0"/>
          <p:nvPr/>
        </p:nvPicPr>
        <p:blipFill>
          <a:blip r:embed="rId4">
            <a:alphaModFix/>
          </a:blip>
          <a:stretch>
            <a:fillRect/>
          </a:stretch>
        </p:blipFill>
        <p:spPr>
          <a:xfrm>
            <a:off x="6108900" y="2897450"/>
            <a:ext cx="2225224" cy="1865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5" name="Shape 115"/>
        <p:cNvGrpSpPr/>
        <p:nvPr/>
      </p:nvGrpSpPr>
      <p:grpSpPr>
        <a:xfrm>
          <a:off x="0" y="0"/>
          <a:ext cx="0" cy="0"/>
          <a:chOff x="0" y="0"/>
          <a:chExt cx="0" cy="0"/>
        </a:xfrm>
      </p:grpSpPr>
      <p:sp>
        <p:nvSpPr>
          <p:cNvPr id="116" name="Google Shape;116;p18"/>
          <p:cNvSpPr txBox="1"/>
          <p:nvPr>
            <p:ph type="title"/>
          </p:nvPr>
        </p:nvSpPr>
        <p:spPr>
          <a:xfrm>
            <a:off x="209450" y="2310450"/>
            <a:ext cx="4045200" cy="1675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chemeClr val="accent6"/>
                </a:solidFill>
                <a:latin typeface="Helvetica Neue"/>
                <a:ea typeface="Helvetica Neue"/>
                <a:cs typeface="Helvetica Neue"/>
                <a:sym typeface="Helvetica Neue"/>
              </a:rPr>
              <a:t>202</a:t>
            </a:r>
            <a:r>
              <a:rPr lang="en">
                <a:solidFill>
                  <a:schemeClr val="accent6"/>
                </a:solidFill>
                <a:latin typeface="Helvetica Neue"/>
                <a:ea typeface="Helvetica Neue"/>
                <a:cs typeface="Helvetica Neue"/>
                <a:sym typeface="Helvetica Neue"/>
              </a:rPr>
              <a:t>4</a:t>
            </a:r>
            <a:r>
              <a:rPr b="1" lang="en">
                <a:solidFill>
                  <a:schemeClr val="accent6"/>
                </a:solidFill>
                <a:latin typeface="Helvetica Neue"/>
                <a:ea typeface="Helvetica Neue"/>
                <a:cs typeface="Helvetica Neue"/>
                <a:sym typeface="Helvetica Neue"/>
              </a:rPr>
              <a:t> IVSS Judging Timeline</a:t>
            </a:r>
            <a:endParaRPr b="1">
              <a:solidFill>
                <a:schemeClr val="accent6"/>
              </a:solidFill>
              <a:latin typeface="Helvetica Neue"/>
              <a:ea typeface="Helvetica Neue"/>
              <a:cs typeface="Helvetica Neue"/>
              <a:sym typeface="Helvetica Neue"/>
            </a:endParaRPr>
          </a:p>
        </p:txBody>
      </p:sp>
      <p:sp>
        <p:nvSpPr>
          <p:cNvPr id="117" name="Google Shape;117;p18"/>
          <p:cNvSpPr txBox="1"/>
          <p:nvPr/>
        </p:nvSpPr>
        <p:spPr>
          <a:xfrm>
            <a:off x="4847475" y="470500"/>
            <a:ext cx="4110600" cy="391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u="sng">
                <a:solidFill>
                  <a:schemeClr val="lt1"/>
                </a:solidFill>
                <a:latin typeface="Calibri"/>
                <a:ea typeface="Calibri"/>
                <a:cs typeface="Calibri"/>
                <a:sym typeface="Calibri"/>
              </a:rPr>
              <a:t>20</a:t>
            </a:r>
            <a:r>
              <a:rPr b="1" lang="en" sz="2300" u="sng">
                <a:solidFill>
                  <a:schemeClr val="lt1"/>
                </a:solidFill>
                <a:latin typeface="Calibri"/>
                <a:ea typeface="Calibri"/>
                <a:cs typeface="Calibri"/>
                <a:sym typeface="Calibri"/>
              </a:rPr>
              <a:t> March:</a:t>
            </a:r>
            <a:r>
              <a:rPr b="1" lang="en" sz="2300">
                <a:solidFill>
                  <a:schemeClr val="lt1"/>
                </a:solidFill>
                <a:latin typeface="Calibri"/>
                <a:ea typeface="Calibri"/>
                <a:cs typeface="Calibri"/>
                <a:sym typeface="Calibri"/>
              </a:rPr>
              <a:t> </a:t>
            </a:r>
            <a:r>
              <a:rPr lang="en" sz="2100">
                <a:solidFill>
                  <a:schemeClr val="lt1"/>
                </a:solidFill>
                <a:latin typeface="Calibri"/>
                <a:ea typeface="Calibri"/>
                <a:cs typeface="Calibri"/>
                <a:sym typeface="Calibri"/>
              </a:rPr>
              <a:t>Projects and scoring information emailed to judges</a:t>
            </a:r>
            <a:endParaRPr b="1" sz="2100">
              <a:solidFill>
                <a:schemeClr val="lt1"/>
              </a:solidFill>
              <a:latin typeface="Calibri"/>
              <a:ea typeface="Calibri"/>
              <a:cs typeface="Calibri"/>
              <a:sym typeface="Calibri"/>
            </a:endParaRPr>
          </a:p>
          <a:p>
            <a:pPr indent="0" lvl="0" marL="0" rtl="0" algn="l">
              <a:spcBef>
                <a:spcPts val="640"/>
              </a:spcBef>
              <a:spcAft>
                <a:spcPts val="0"/>
              </a:spcAft>
              <a:buNone/>
            </a:pPr>
            <a:r>
              <a:rPr b="1" lang="en" sz="2300" u="sng">
                <a:solidFill>
                  <a:schemeClr val="lt1"/>
                </a:solidFill>
                <a:latin typeface="Calibri"/>
                <a:ea typeface="Calibri"/>
                <a:cs typeface="Calibri"/>
                <a:sym typeface="Calibri"/>
              </a:rPr>
              <a:t>20 March- 3 April</a:t>
            </a:r>
            <a:r>
              <a:rPr lang="en" sz="2300" u="sng">
                <a:solidFill>
                  <a:schemeClr val="lt1"/>
                </a:solidFill>
                <a:latin typeface="Calibri"/>
                <a:ea typeface="Calibri"/>
                <a:cs typeface="Calibri"/>
                <a:sym typeface="Calibri"/>
              </a:rPr>
              <a:t>:</a:t>
            </a:r>
            <a:r>
              <a:rPr lang="en" sz="2300">
                <a:solidFill>
                  <a:schemeClr val="lt1"/>
                </a:solidFill>
                <a:latin typeface="Calibri"/>
                <a:ea typeface="Calibri"/>
                <a:cs typeface="Calibri"/>
                <a:sym typeface="Calibri"/>
              </a:rPr>
              <a:t> </a:t>
            </a:r>
            <a:r>
              <a:rPr lang="en" sz="2100">
                <a:solidFill>
                  <a:schemeClr val="lt1"/>
                </a:solidFill>
                <a:latin typeface="Calibri"/>
                <a:ea typeface="Calibri"/>
                <a:cs typeface="Calibri"/>
                <a:sym typeface="Calibri"/>
              </a:rPr>
              <a:t>Judging Period</a:t>
            </a:r>
            <a:endParaRPr sz="2100">
              <a:solidFill>
                <a:schemeClr val="lt1"/>
              </a:solidFill>
            </a:endParaRPr>
          </a:p>
          <a:p>
            <a:pPr indent="0" lvl="0" marL="0" rtl="0" algn="l">
              <a:spcBef>
                <a:spcPts val="640"/>
              </a:spcBef>
              <a:spcAft>
                <a:spcPts val="0"/>
              </a:spcAft>
              <a:buNone/>
            </a:pPr>
            <a:r>
              <a:rPr b="1" lang="en" sz="2400" u="sng">
                <a:solidFill>
                  <a:schemeClr val="accent6"/>
                </a:solidFill>
                <a:latin typeface="Calibri"/>
                <a:ea typeface="Calibri"/>
                <a:cs typeface="Calibri"/>
                <a:sym typeface="Calibri"/>
              </a:rPr>
              <a:t>3 April: All scoring forms due</a:t>
            </a:r>
            <a:endParaRPr b="1" sz="2400" u="sng">
              <a:solidFill>
                <a:schemeClr val="accent6"/>
              </a:solidFill>
              <a:latin typeface="Calibri"/>
              <a:ea typeface="Calibri"/>
              <a:cs typeface="Calibri"/>
              <a:sym typeface="Calibri"/>
            </a:endParaRPr>
          </a:p>
          <a:p>
            <a:pPr indent="0" lvl="0" marL="0" rtl="0" algn="l">
              <a:spcBef>
                <a:spcPts val="640"/>
              </a:spcBef>
              <a:spcAft>
                <a:spcPts val="0"/>
              </a:spcAft>
              <a:buNone/>
            </a:pPr>
            <a:r>
              <a:rPr b="1" lang="en" sz="2300" u="sng">
                <a:solidFill>
                  <a:schemeClr val="lt1"/>
                </a:solidFill>
                <a:latin typeface="Calibri"/>
                <a:ea typeface="Calibri"/>
                <a:cs typeface="Calibri"/>
                <a:sym typeface="Calibri"/>
              </a:rPr>
              <a:t>22 April</a:t>
            </a:r>
            <a:r>
              <a:rPr lang="en" sz="2300" u="sng">
                <a:solidFill>
                  <a:schemeClr val="lt1"/>
                </a:solidFill>
                <a:latin typeface="Calibri"/>
                <a:ea typeface="Calibri"/>
                <a:cs typeface="Calibri"/>
                <a:sym typeface="Calibri"/>
              </a:rPr>
              <a:t>:</a:t>
            </a:r>
            <a:r>
              <a:rPr lang="en" sz="2100">
                <a:solidFill>
                  <a:schemeClr val="lt1"/>
                </a:solidFill>
                <a:latin typeface="Calibri"/>
                <a:ea typeface="Calibri"/>
                <a:cs typeface="Calibri"/>
                <a:sym typeface="Calibri"/>
              </a:rPr>
              <a:t> Feedback sent to teachers and badges posted on GLOBE.gov school pages</a:t>
            </a:r>
            <a:endParaRPr sz="2100">
              <a:solidFill>
                <a:schemeClr val="lt1"/>
              </a:solidFill>
            </a:endParaRPr>
          </a:p>
          <a:p>
            <a:pPr indent="0" lvl="0" marL="0" rtl="0" algn="l">
              <a:spcBef>
                <a:spcPts val="640"/>
              </a:spcBef>
              <a:spcAft>
                <a:spcPts val="0"/>
              </a:spcAft>
              <a:buNone/>
            </a:pPr>
            <a:r>
              <a:rPr b="1" lang="en" sz="2300" u="sng">
                <a:solidFill>
                  <a:schemeClr val="lt1"/>
                </a:solidFill>
                <a:latin typeface="Calibri"/>
                <a:ea typeface="Calibri"/>
                <a:cs typeface="Calibri"/>
                <a:sym typeface="Calibri"/>
              </a:rPr>
              <a:t>22 April</a:t>
            </a:r>
            <a:r>
              <a:rPr lang="en" sz="2300" u="sng">
                <a:solidFill>
                  <a:schemeClr val="lt1"/>
                </a:solidFill>
                <a:latin typeface="Calibri"/>
                <a:ea typeface="Calibri"/>
                <a:cs typeface="Calibri"/>
                <a:sym typeface="Calibri"/>
              </a:rPr>
              <a:t>:</a:t>
            </a:r>
            <a:r>
              <a:rPr lang="en" sz="2300">
                <a:solidFill>
                  <a:schemeClr val="lt1"/>
                </a:solidFill>
                <a:latin typeface="Calibri"/>
                <a:ea typeface="Calibri"/>
                <a:cs typeface="Calibri"/>
                <a:sym typeface="Calibri"/>
              </a:rPr>
              <a:t> </a:t>
            </a:r>
            <a:r>
              <a:rPr lang="en" sz="2100">
                <a:solidFill>
                  <a:schemeClr val="lt1"/>
                </a:solidFill>
                <a:latin typeface="Calibri"/>
                <a:ea typeface="Calibri"/>
                <a:cs typeface="Calibri"/>
                <a:sym typeface="Calibri"/>
              </a:rPr>
              <a:t>GLOBE Earth Day Broadcast and celebration of all IVSS projects; stipend drawing</a:t>
            </a:r>
            <a:r>
              <a:rPr lang="en" sz="2100">
                <a:solidFill>
                  <a:schemeClr val="lt1"/>
                </a:solidFill>
                <a:latin typeface="Calibri"/>
                <a:ea typeface="Calibri"/>
                <a:cs typeface="Calibri"/>
                <a:sym typeface="Calibri"/>
              </a:rPr>
              <a:t> </a:t>
            </a:r>
            <a:endParaRPr sz="2100">
              <a:solidFill>
                <a:schemeClr val="lt1"/>
              </a:solidFill>
              <a:latin typeface="Open Sans"/>
              <a:ea typeface="Open Sans"/>
              <a:cs typeface="Open Sans"/>
              <a:sym typeface="Open Sans"/>
            </a:endParaRPr>
          </a:p>
        </p:txBody>
      </p:sp>
      <p:pic>
        <p:nvPicPr>
          <p:cNvPr id="118" name="Google Shape;118;p18"/>
          <p:cNvPicPr preferRelativeResize="0"/>
          <p:nvPr/>
        </p:nvPicPr>
        <p:blipFill>
          <a:blip r:embed="rId3">
            <a:alphaModFix/>
          </a:blip>
          <a:stretch>
            <a:fillRect/>
          </a:stretch>
        </p:blipFill>
        <p:spPr>
          <a:xfrm>
            <a:off x="52138" y="0"/>
            <a:ext cx="4512234" cy="1675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2" name="Shape 122"/>
        <p:cNvGrpSpPr/>
        <p:nvPr/>
      </p:nvGrpSpPr>
      <p:grpSpPr>
        <a:xfrm>
          <a:off x="0" y="0"/>
          <a:ext cx="0" cy="0"/>
          <a:chOff x="0" y="0"/>
          <a:chExt cx="0" cy="0"/>
        </a:xfrm>
      </p:grpSpPr>
      <p:sp>
        <p:nvSpPr>
          <p:cNvPr id="123" name="Google Shape;123;p19"/>
          <p:cNvSpPr txBox="1"/>
          <p:nvPr>
            <p:ph type="title"/>
          </p:nvPr>
        </p:nvSpPr>
        <p:spPr>
          <a:xfrm>
            <a:off x="286350" y="435675"/>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chemeClr val="accent6"/>
                </a:solidFill>
              </a:rPr>
              <a:t>The Four Steps of Judging </a:t>
            </a:r>
            <a:endParaRPr>
              <a:solidFill>
                <a:schemeClr val="accent6"/>
              </a:solidFill>
            </a:endParaRPr>
          </a:p>
        </p:txBody>
      </p:sp>
      <p:pic>
        <p:nvPicPr>
          <p:cNvPr id="124" name="Google Shape;124;p19"/>
          <p:cNvPicPr preferRelativeResize="0"/>
          <p:nvPr/>
        </p:nvPicPr>
        <p:blipFill>
          <a:blip r:embed="rId3">
            <a:alphaModFix/>
          </a:blip>
          <a:stretch>
            <a:fillRect/>
          </a:stretch>
        </p:blipFill>
        <p:spPr>
          <a:xfrm>
            <a:off x="1582424" y="1442025"/>
            <a:ext cx="5979174" cy="3136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8" name="Shape 128"/>
        <p:cNvGrpSpPr/>
        <p:nvPr/>
      </p:nvGrpSpPr>
      <p:grpSpPr>
        <a:xfrm>
          <a:off x="0" y="0"/>
          <a:ext cx="0" cy="0"/>
          <a:chOff x="0" y="0"/>
          <a:chExt cx="0" cy="0"/>
        </a:xfrm>
      </p:grpSpPr>
      <p:pic>
        <p:nvPicPr>
          <p:cNvPr id="129" name="Google Shape;129;p20"/>
          <p:cNvPicPr preferRelativeResize="0"/>
          <p:nvPr/>
        </p:nvPicPr>
        <p:blipFill>
          <a:blip r:embed="rId3">
            <a:alphaModFix/>
          </a:blip>
          <a:stretch>
            <a:fillRect/>
          </a:stretch>
        </p:blipFill>
        <p:spPr>
          <a:xfrm>
            <a:off x="1702499" y="1658125"/>
            <a:ext cx="5979174" cy="3136049"/>
          </a:xfrm>
          <a:prstGeom prst="rect">
            <a:avLst/>
          </a:prstGeom>
          <a:noFill/>
          <a:ln>
            <a:noFill/>
          </a:ln>
        </p:spPr>
      </p:pic>
      <p:sp>
        <p:nvSpPr>
          <p:cNvPr id="130" name="Google Shape;130;p20"/>
          <p:cNvSpPr txBox="1"/>
          <p:nvPr>
            <p:ph type="title"/>
          </p:nvPr>
        </p:nvSpPr>
        <p:spPr>
          <a:xfrm>
            <a:off x="286350" y="130875"/>
            <a:ext cx="8571300" cy="942000"/>
          </a:xfrm>
          <a:prstGeom prst="rect">
            <a:avLst/>
          </a:prstGeom>
        </p:spPr>
        <p:txBody>
          <a:bodyPr anchorCtr="0" anchor="ctr" bIns="91425" lIns="91425" spcFirstLastPara="1" rIns="91425" wrap="square" tIns="91425">
            <a:normAutofit/>
          </a:bodyPr>
          <a:lstStyle/>
          <a:p>
            <a:pPr indent="-457200" lvl="0" marL="457200" rtl="0" algn="ctr">
              <a:spcBef>
                <a:spcPts val="0"/>
              </a:spcBef>
              <a:spcAft>
                <a:spcPts val="0"/>
              </a:spcAft>
              <a:buClr>
                <a:schemeClr val="accent6"/>
              </a:buClr>
              <a:buSzPts val="3600"/>
              <a:buAutoNum type="arabicPeriod"/>
            </a:pPr>
            <a:r>
              <a:rPr lang="en">
                <a:solidFill>
                  <a:schemeClr val="accent6"/>
                </a:solidFill>
              </a:rPr>
              <a:t>Judges are assigned specific projects  </a:t>
            </a:r>
            <a:endParaRPr>
              <a:solidFill>
                <a:schemeClr val="accent6"/>
              </a:solidFill>
            </a:endParaRPr>
          </a:p>
        </p:txBody>
      </p:sp>
      <p:sp>
        <p:nvSpPr>
          <p:cNvPr id="131" name="Google Shape;131;p20"/>
          <p:cNvSpPr txBox="1"/>
          <p:nvPr/>
        </p:nvSpPr>
        <p:spPr>
          <a:xfrm>
            <a:off x="1404300" y="852550"/>
            <a:ext cx="688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Open Sans"/>
                <a:ea typeface="Open Sans"/>
                <a:cs typeface="Open Sans"/>
                <a:sym typeface="Open Sans"/>
              </a:rPr>
              <a:t>You will receive a “Judge Project Details Sheet” with information about your assigned projects.</a:t>
            </a:r>
            <a:endParaRPr b="1">
              <a:solidFill>
                <a:schemeClr val="dk2"/>
              </a:solidFill>
              <a:latin typeface="Open Sans"/>
              <a:ea typeface="Open Sans"/>
              <a:cs typeface="Open Sans"/>
              <a:sym typeface="Open Sans"/>
            </a:endParaRPr>
          </a:p>
        </p:txBody>
      </p:sp>
      <p:sp>
        <p:nvSpPr>
          <p:cNvPr id="132" name="Google Shape;132;p20"/>
          <p:cNvSpPr/>
          <p:nvPr/>
        </p:nvSpPr>
        <p:spPr>
          <a:xfrm>
            <a:off x="1702500" y="1658150"/>
            <a:ext cx="1539300" cy="31359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6" name="Shape 136"/>
        <p:cNvGrpSpPr/>
        <p:nvPr/>
      </p:nvGrpSpPr>
      <p:grpSpPr>
        <a:xfrm>
          <a:off x="0" y="0"/>
          <a:ext cx="0" cy="0"/>
          <a:chOff x="0" y="0"/>
          <a:chExt cx="0" cy="0"/>
        </a:xfrm>
      </p:grpSpPr>
      <p:sp>
        <p:nvSpPr>
          <p:cNvPr id="137" name="Google Shape;137;p2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1"/>
                </a:solidFill>
              </a:rPr>
              <a:t>Judge Project Details Sheet </a:t>
            </a:r>
            <a:endParaRPr>
              <a:solidFill>
                <a:schemeClr val="accent1"/>
              </a:solidFill>
            </a:endParaRPr>
          </a:p>
        </p:txBody>
      </p:sp>
      <p:pic>
        <p:nvPicPr>
          <p:cNvPr id="138" name="Google Shape;138;p21"/>
          <p:cNvPicPr preferRelativeResize="0"/>
          <p:nvPr/>
        </p:nvPicPr>
        <p:blipFill rotWithShape="1">
          <a:blip r:embed="rId3">
            <a:alphaModFix/>
          </a:blip>
          <a:srcRect b="0" l="0" r="0" t="5096"/>
          <a:stretch/>
        </p:blipFill>
        <p:spPr>
          <a:xfrm>
            <a:off x="152400" y="1393225"/>
            <a:ext cx="8839199" cy="2363375"/>
          </a:xfrm>
          <a:prstGeom prst="rect">
            <a:avLst/>
          </a:prstGeom>
          <a:noFill/>
          <a:ln>
            <a:noFill/>
          </a:ln>
        </p:spPr>
      </p:pic>
      <p:sp>
        <p:nvSpPr>
          <p:cNvPr id="139" name="Google Shape;139;p21"/>
          <p:cNvSpPr txBox="1"/>
          <p:nvPr/>
        </p:nvSpPr>
        <p:spPr>
          <a:xfrm>
            <a:off x="5261400" y="301275"/>
            <a:ext cx="3843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latin typeface="Open Sans"/>
                <a:ea typeface="Open Sans"/>
                <a:cs typeface="Open Sans"/>
                <a:sym typeface="Open Sans"/>
              </a:rPr>
              <a:t>You will be emailed a spreadsheet with details about projects you have been assigned to score.</a:t>
            </a:r>
            <a:endParaRPr b="1">
              <a:solidFill>
                <a:schemeClr val="accent1"/>
              </a:solidFill>
              <a:latin typeface="Open Sans"/>
              <a:ea typeface="Open Sans"/>
              <a:cs typeface="Open Sans"/>
              <a:sym typeface="Open Sans"/>
            </a:endParaRPr>
          </a:p>
        </p:txBody>
      </p:sp>
      <p:pic>
        <p:nvPicPr>
          <p:cNvPr id="140" name="Google Shape;140;p21"/>
          <p:cNvPicPr preferRelativeResize="0"/>
          <p:nvPr/>
        </p:nvPicPr>
        <p:blipFill>
          <a:blip r:embed="rId4">
            <a:alphaModFix/>
          </a:blip>
          <a:stretch>
            <a:fillRect/>
          </a:stretch>
        </p:blipFill>
        <p:spPr>
          <a:xfrm>
            <a:off x="0" y="1274713"/>
            <a:ext cx="9144003" cy="2594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4" name="Shape 144"/>
        <p:cNvGrpSpPr/>
        <p:nvPr/>
      </p:nvGrpSpPr>
      <p:grpSpPr>
        <a:xfrm>
          <a:off x="0" y="0"/>
          <a:ext cx="0" cy="0"/>
          <a:chOff x="0" y="0"/>
          <a:chExt cx="0" cy="0"/>
        </a:xfrm>
      </p:grpSpPr>
      <p:sp>
        <p:nvSpPr>
          <p:cNvPr id="145" name="Google Shape;145;p22"/>
          <p:cNvSpPr txBox="1"/>
          <p:nvPr>
            <p:ph type="title"/>
          </p:nvPr>
        </p:nvSpPr>
        <p:spPr>
          <a:xfrm>
            <a:off x="286350" y="130875"/>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chemeClr val="accent6"/>
                </a:solidFill>
              </a:rPr>
              <a:t>2. </a:t>
            </a:r>
            <a:r>
              <a:rPr lang="en">
                <a:solidFill>
                  <a:schemeClr val="accent6"/>
                </a:solidFill>
              </a:rPr>
              <a:t>Accessing student projects  </a:t>
            </a:r>
            <a:endParaRPr>
              <a:solidFill>
                <a:schemeClr val="accent6"/>
              </a:solidFill>
            </a:endParaRPr>
          </a:p>
        </p:txBody>
      </p:sp>
      <p:sp>
        <p:nvSpPr>
          <p:cNvPr id="146" name="Google Shape;146;p22"/>
          <p:cNvSpPr txBox="1"/>
          <p:nvPr/>
        </p:nvSpPr>
        <p:spPr>
          <a:xfrm>
            <a:off x="832425" y="968325"/>
            <a:ext cx="7804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Open Sans"/>
                <a:ea typeface="Open Sans"/>
                <a:cs typeface="Open Sans"/>
                <a:sym typeface="Open Sans"/>
              </a:rPr>
              <a:t>Use the link provided on the Project Details Sheet in Column Q or search for the report on </a:t>
            </a:r>
            <a:r>
              <a:rPr b="1" lang="en">
                <a:solidFill>
                  <a:schemeClr val="dk2"/>
                </a:solidFill>
                <a:latin typeface="Open Sans"/>
                <a:ea typeface="Open Sans"/>
                <a:cs typeface="Open Sans"/>
                <a:sym typeface="Open Sans"/>
              </a:rPr>
              <a:t>the</a:t>
            </a:r>
            <a:r>
              <a:rPr b="1" lang="en">
                <a:solidFill>
                  <a:schemeClr val="dk2"/>
                </a:solidFill>
                <a:latin typeface="Open Sans"/>
                <a:ea typeface="Open Sans"/>
                <a:cs typeface="Open Sans"/>
                <a:sym typeface="Open Sans"/>
              </a:rPr>
              <a:t> Student Research Reports page using the Article ID.</a:t>
            </a:r>
            <a:endParaRPr b="1">
              <a:solidFill>
                <a:schemeClr val="dk2"/>
              </a:solidFill>
              <a:latin typeface="Open Sans"/>
              <a:ea typeface="Open Sans"/>
              <a:cs typeface="Open Sans"/>
              <a:sym typeface="Open Sans"/>
            </a:endParaRPr>
          </a:p>
        </p:txBody>
      </p:sp>
      <p:pic>
        <p:nvPicPr>
          <p:cNvPr id="147" name="Google Shape;147;p22"/>
          <p:cNvPicPr preferRelativeResize="0"/>
          <p:nvPr/>
        </p:nvPicPr>
        <p:blipFill>
          <a:blip r:embed="rId3">
            <a:alphaModFix/>
          </a:blip>
          <a:stretch>
            <a:fillRect/>
          </a:stretch>
        </p:blipFill>
        <p:spPr>
          <a:xfrm>
            <a:off x="1702499" y="1658125"/>
            <a:ext cx="5979174" cy="3136049"/>
          </a:xfrm>
          <a:prstGeom prst="rect">
            <a:avLst/>
          </a:prstGeom>
          <a:noFill/>
          <a:ln>
            <a:noFill/>
          </a:ln>
        </p:spPr>
      </p:pic>
      <p:sp>
        <p:nvSpPr>
          <p:cNvPr id="148" name="Google Shape;148;p22"/>
          <p:cNvSpPr/>
          <p:nvPr/>
        </p:nvSpPr>
        <p:spPr>
          <a:xfrm>
            <a:off x="3226500" y="1658150"/>
            <a:ext cx="1539300" cy="31359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013963"/>
      </a:dk1>
      <a:lt1>
        <a:srgbClr val="FFFFFF"/>
      </a:lt1>
      <a:dk2>
        <a:srgbClr val="FCFCFC"/>
      </a:dk2>
      <a:lt2>
        <a:srgbClr val="DD7329"/>
      </a:lt2>
      <a:accent1>
        <a:srgbClr val="F8CB07"/>
      </a:accent1>
      <a:accent2>
        <a:srgbClr val="C8D2CA"/>
      </a:accent2>
      <a:accent3>
        <a:srgbClr val="4AA4AD"/>
      </a:accent3>
      <a:accent4>
        <a:srgbClr val="008859"/>
      </a:accent4>
      <a:accent5>
        <a:srgbClr val="013963"/>
      </a:accent5>
      <a:accent6>
        <a:srgbClr val="F8CB07"/>
      </a:accent6>
      <a:hlink>
        <a:srgbClr val="00909A"/>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