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8" r:id="rId3"/>
    <p:sldId id="259" r:id="rId4"/>
    <p:sldId id="260" r:id="rId5"/>
    <p:sldId id="261" r:id="rId6"/>
    <p:sldId id="262" r:id="rId7"/>
    <p:sldId id="263" r:id="rId8"/>
    <p:sldId id="295" r:id="rId9"/>
    <p:sldId id="265" r:id="rId10"/>
    <p:sldId id="267" r:id="rId11"/>
    <p:sldId id="296" r:id="rId12"/>
    <p:sldId id="268" r:id="rId13"/>
    <p:sldId id="297" r:id="rId14"/>
    <p:sldId id="301" r:id="rId15"/>
    <p:sldId id="300" r:id="rId16"/>
    <p:sldId id="305" r:id="rId17"/>
    <p:sldId id="306" r:id="rId18"/>
    <p:sldId id="307" r:id="rId19"/>
    <p:sldId id="302" r:id="rId20"/>
    <p:sldId id="304" r:id="rId21"/>
    <p:sldId id="270" r:id="rId22"/>
    <p:sldId id="271" r:id="rId23"/>
    <p:sldId id="299" r:id="rId24"/>
    <p:sldId id="278" r:id="rId25"/>
  </p:sldIdLst>
  <p:sldSz cx="9144000" cy="5143500" type="screen16x9"/>
  <p:notesSz cx="6858000" cy="9144000"/>
  <p:embeddedFontLst>
    <p:embeddedFont>
      <p:font typeface="Source Sans Pro" panose="020B0604020202020204" charset="0"/>
      <p:regular r:id="rId27"/>
      <p:bold r:id="rId28"/>
      <p:italic r:id="rId29"/>
      <p:boldItalic r:id="rId30"/>
    </p:embeddedFont>
    <p:embeddedFont>
      <p:font typeface="Work Sans Regular"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Averia Libre" panose="020B060402020202020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DD6C84-8DDF-46C9-ABAC-F74212CD6197}">
  <a:tblStyle styleId="{87DD6C84-8DDF-46C9-ABAC-F74212CD61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100B87-EBC8-4998-B6D6-EB5529FC661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808486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416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486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18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They are found in toothpastes, body washes, shampoos, etc. </a:t>
            </a:r>
            <a:endParaRPr dirty="0"/>
          </a:p>
        </p:txBody>
      </p:sp>
    </p:spTree>
    <p:extLst>
      <p:ext uri="{BB962C8B-B14F-4D97-AF65-F5344CB8AC3E}">
        <p14:creationId xmlns:p14="http://schemas.microsoft.com/office/powerpoint/2010/main" val="131966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158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8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979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dk1"/>
                </a:solidFill>
                <a:latin typeface="Work Sans Regular"/>
                <a:sym typeface="Work Sans Regular"/>
              </a:rPr>
              <a:t>Today, microplastics are just about everywhere, so it’s not exactly surprising that they are making their way into our bodies.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Poppins"/>
              </a:rPr>
              <a:t>Tap water is a huge source, but if you regularly consume bottled water, you could actually be doubling the amount of microplastics you ingest</a:t>
            </a:r>
            <a:r>
              <a:rPr lang="en-US" sz="1100" b="0" i="0" dirty="0">
                <a:solidFill>
                  <a:schemeClr val="dk1"/>
                </a:solidFill>
                <a:effectLst/>
                <a:latin typeface="Work Sans Regular"/>
                <a:sym typeface="Work Sans Regular"/>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Poppins"/>
              </a:rPr>
              <a:t>Microplastics aren’t just found in our water sources, however.</a:t>
            </a:r>
            <a:endParaRPr lang="en-US" sz="1100" dirty="0">
              <a:solidFill>
                <a:schemeClr val="dk1"/>
              </a:solidFill>
              <a:latin typeface="Work Sans Regular"/>
              <a:sym typeface="Work Sans Regular"/>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90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dk1"/>
                </a:solidFill>
                <a:latin typeface="Work Sans Regular"/>
                <a:sym typeface="Work Sans Regular"/>
              </a:rPr>
              <a:t>Currently, we don’t know exactly. </a:t>
            </a:r>
            <a:endParaRPr dirty="0"/>
          </a:p>
        </p:txBody>
      </p:sp>
    </p:spTree>
    <p:extLst>
      <p:ext uri="{BB962C8B-B14F-4D97-AF65-F5344CB8AC3E}">
        <p14:creationId xmlns:p14="http://schemas.microsoft.com/office/powerpoint/2010/main" val="167702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a:buNone/>
            </a:pPr>
            <a:r>
              <a:rPr lang="en-US" b="1" i="0" dirty="0">
                <a:solidFill>
                  <a:srgbClr val="000000"/>
                </a:solidFill>
                <a:effectLst/>
                <a:latin typeface="Georgia" panose="02040502050405020303" pitchFamily="18" charset="0"/>
              </a:rPr>
              <a:t>What does this mean for us?</a:t>
            </a:r>
            <a:endParaRPr lang="en-US" b="0" i="0" dirty="0">
              <a:solidFill>
                <a:srgbClr val="000000"/>
              </a:solidFill>
              <a:effectLst/>
              <a:latin typeface="Georgia" panose="02040502050405020303" pitchFamily="18" charset="0"/>
            </a:endParaRPr>
          </a:p>
          <a:p>
            <a:pPr marL="139700" indent="0">
              <a:buNone/>
            </a:pPr>
            <a:r>
              <a:rPr lang="en-US" b="0" i="0" dirty="0">
                <a:solidFill>
                  <a:srgbClr val="000000"/>
                </a:solidFill>
                <a:effectLst/>
                <a:latin typeface="Poppins"/>
              </a:rPr>
              <a:t>Again, we don’t really know yet. </a:t>
            </a:r>
            <a:r>
              <a:rPr lang="en-US" sz="1100" dirty="0">
                <a:solidFill>
                  <a:schemeClr val="dk1"/>
                </a:solidFill>
                <a:latin typeface="Work Sans Regular"/>
                <a:sym typeface="Work Sans Regular"/>
              </a:rPr>
              <a:t>The study looked specifically at what we are consuming, rather than the effect that this has on our health, so more research needs to be done before conclusions can be made. </a:t>
            </a:r>
            <a:r>
              <a:rPr lang="en-US" b="0" i="0" dirty="0">
                <a:solidFill>
                  <a:srgbClr val="000000"/>
                </a:solidFill>
                <a:effectLst/>
                <a:latin typeface="Poppins"/>
              </a:rPr>
              <a:t>Some studies have shown signs that microplastics can lead to health complications. the buildup of plastics in our body could be toxic and could impact our immune systems in the long run.</a:t>
            </a:r>
            <a:endParaRPr lang="en-US" sz="1100" dirty="0">
              <a:solidFill>
                <a:schemeClr val="dk1"/>
              </a:solidFill>
              <a:latin typeface="Work Sans Regular"/>
              <a:sym typeface="Work Sans Regular"/>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09323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388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05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51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79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0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91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49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95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31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37200" y="572425"/>
            <a:ext cx="7269600" cy="3345600"/>
          </a:xfrm>
          <a:prstGeom prst="rect">
            <a:avLst/>
          </a:prstGeom>
        </p:spPr>
        <p:txBody>
          <a:bodyPr spcFirstLastPara="1" wrap="square" lIns="0" tIns="0" rIns="0" bIns="0" anchor="ctr"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grpSp>
        <p:nvGrpSpPr>
          <p:cNvPr id="12" name="Google Shape;12;p2"/>
          <p:cNvGrpSpPr/>
          <p:nvPr/>
        </p:nvGrpSpPr>
        <p:grpSpPr>
          <a:xfrm>
            <a:off x="0" y="2227613"/>
            <a:ext cx="9144007" cy="2921226"/>
            <a:chOff x="0" y="2227613"/>
            <a:chExt cx="9144007" cy="2921226"/>
          </a:xfrm>
        </p:grpSpPr>
        <p:sp>
          <p:nvSpPr>
            <p:cNvPr id="13" name="Google Shape;13;p2"/>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37200" y="1354750"/>
            <a:ext cx="72696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4" name="Google Shape;24;p3"/>
          <p:cNvSpPr txBox="1">
            <a:spLocks noGrp="1"/>
          </p:cNvSpPr>
          <p:nvPr>
            <p:ph type="subTitle" idx="1"/>
          </p:nvPr>
        </p:nvSpPr>
        <p:spPr>
          <a:xfrm>
            <a:off x="937200" y="2611454"/>
            <a:ext cx="72696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grpSp>
        <p:nvGrpSpPr>
          <p:cNvPr id="25" name="Google Shape;25;p3"/>
          <p:cNvGrpSpPr/>
          <p:nvPr/>
        </p:nvGrpSpPr>
        <p:grpSpPr>
          <a:xfrm>
            <a:off x="0" y="2227613"/>
            <a:ext cx="9144007" cy="2921226"/>
            <a:chOff x="0" y="2227613"/>
            <a:chExt cx="9144007" cy="2921226"/>
          </a:xfrm>
        </p:grpSpPr>
        <p:sp>
          <p:nvSpPr>
            <p:cNvPr id="26" name="Google Shape;26;p3"/>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4"/>
            </a:gs>
            <a:gs pos="100000">
              <a:schemeClr val="accent5"/>
            </a:gs>
          </a:gsLst>
          <a:lin ang="5400700" scaled="0"/>
        </a:gradFill>
        <a:effectLst/>
      </p:bgPr>
    </p:bg>
    <p:spTree>
      <p:nvGrpSpPr>
        <p:cNvPr id="1" name="Shape 35"/>
        <p:cNvGrpSpPr/>
        <p:nvPr/>
      </p:nvGrpSpPr>
      <p:grpSpPr>
        <a:xfrm>
          <a:off x="0" y="0"/>
          <a:ext cx="0" cy="0"/>
          <a:chOff x="0" y="0"/>
          <a:chExt cx="0" cy="0"/>
        </a:xfrm>
      </p:grpSpPr>
      <p:sp>
        <p:nvSpPr>
          <p:cNvPr id="36" name="Google Shape;36;p4"/>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txBox="1">
            <a:spLocks noGrp="1"/>
          </p:cNvSpPr>
          <p:nvPr>
            <p:ph type="body" idx="1"/>
          </p:nvPr>
        </p:nvSpPr>
        <p:spPr>
          <a:xfrm>
            <a:off x="937200" y="1857000"/>
            <a:ext cx="72696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Clr>
                <a:schemeClr val="lt1"/>
              </a:buClr>
              <a:buSzPts val="3000"/>
              <a:buChar char="🐠"/>
              <a:defRPr sz="3000">
                <a:solidFill>
                  <a:schemeClr val="lt1"/>
                </a:solidFill>
              </a:defRPr>
            </a:lvl1pPr>
            <a:lvl2pPr marL="914400" lvl="1" indent="-419100" algn="ctr" rtl="0">
              <a:spcBef>
                <a:spcPts val="0"/>
              </a:spcBef>
              <a:spcAft>
                <a:spcPts val="0"/>
              </a:spcAft>
              <a:buClr>
                <a:schemeClr val="lt1"/>
              </a:buClr>
              <a:buSzPts val="3000"/>
              <a:buChar char="🐬"/>
              <a:defRPr sz="3000">
                <a:solidFill>
                  <a:schemeClr val="lt1"/>
                </a:solidFill>
              </a:defRPr>
            </a:lvl2pPr>
            <a:lvl3pPr marL="1371600" lvl="2" indent="-419100" algn="ctr" rtl="0">
              <a:spcBef>
                <a:spcPts val="0"/>
              </a:spcBef>
              <a:spcAft>
                <a:spcPts val="0"/>
              </a:spcAft>
              <a:buClr>
                <a:schemeClr val="lt1"/>
              </a:buClr>
              <a:buSzPts val="3000"/>
              <a:buChar char="🐟"/>
              <a:defRPr sz="3000">
                <a:solidFill>
                  <a:schemeClr val="lt1"/>
                </a:solidFill>
              </a:defRPr>
            </a:lvl3pPr>
            <a:lvl4pPr marL="1828800" lvl="3" indent="-419100" algn="ctr" rtl="0">
              <a:spcBef>
                <a:spcPts val="0"/>
              </a:spcBef>
              <a:spcAft>
                <a:spcPts val="0"/>
              </a:spcAft>
              <a:buClr>
                <a:schemeClr val="lt1"/>
              </a:buClr>
              <a:buSzPts val="3000"/>
              <a:buChar char="🐡"/>
              <a:defRPr sz="3000">
                <a:solidFill>
                  <a:schemeClr val="lt1"/>
                </a:solidFill>
              </a:defRPr>
            </a:lvl4pPr>
            <a:lvl5pPr marL="2286000" lvl="4" indent="-419100" algn="ctr" rtl="0">
              <a:spcBef>
                <a:spcPts val="0"/>
              </a:spcBef>
              <a:spcAft>
                <a:spcPts val="0"/>
              </a:spcAft>
              <a:buClr>
                <a:schemeClr val="lt1"/>
              </a:buClr>
              <a:buSzPts val="3000"/>
              <a:buChar char="🐋"/>
              <a:defRPr sz="3000">
                <a:solidFill>
                  <a:schemeClr val="lt1"/>
                </a:solidFill>
              </a:defRPr>
            </a:lvl5pPr>
            <a:lvl6pPr marL="2743200" lvl="5" indent="-419100" algn="ctr" rtl="0">
              <a:spcBef>
                <a:spcPts val="0"/>
              </a:spcBef>
              <a:spcAft>
                <a:spcPts val="0"/>
              </a:spcAft>
              <a:buClr>
                <a:schemeClr val="lt1"/>
              </a:buClr>
              <a:buSzPts val="3000"/>
              <a:buChar char="■"/>
              <a:defRPr sz="3000">
                <a:solidFill>
                  <a:schemeClr val="lt1"/>
                </a:solidFill>
              </a:defRPr>
            </a:lvl6pPr>
            <a:lvl7pPr marL="3200400" lvl="6" indent="-419100" algn="ctr" rtl="0">
              <a:spcBef>
                <a:spcPts val="0"/>
              </a:spcBef>
              <a:spcAft>
                <a:spcPts val="0"/>
              </a:spcAft>
              <a:buClr>
                <a:schemeClr val="lt1"/>
              </a:buClr>
              <a:buSzPts val="3000"/>
              <a:buChar char="●"/>
              <a:defRPr sz="3000">
                <a:solidFill>
                  <a:schemeClr val="lt1"/>
                </a:solidFill>
              </a:defRPr>
            </a:lvl7pPr>
            <a:lvl8pPr marL="3657600" lvl="7" indent="-419100" algn="ctr" rtl="0">
              <a:spcBef>
                <a:spcPts val="0"/>
              </a:spcBef>
              <a:spcAft>
                <a:spcPts val="0"/>
              </a:spcAft>
              <a:buClr>
                <a:schemeClr val="lt1"/>
              </a:buClr>
              <a:buSzPts val="3000"/>
              <a:buChar char="○"/>
              <a:defRPr sz="3000">
                <a:solidFill>
                  <a:schemeClr val="lt1"/>
                </a:solidFill>
              </a:defRPr>
            </a:lvl8pPr>
            <a:lvl9pPr marL="4114800" lvl="8" indent="-419100" algn="ctr" rtl="0">
              <a:spcBef>
                <a:spcPts val="0"/>
              </a:spcBef>
              <a:spcAft>
                <a:spcPts val="0"/>
              </a:spcAft>
              <a:buClr>
                <a:schemeClr val="lt1"/>
              </a:buClr>
              <a:buSzPts val="3000"/>
              <a:buChar char="■"/>
              <a:defRPr sz="3000">
                <a:solidFill>
                  <a:schemeClr val="lt1"/>
                </a:solidFill>
              </a:defRPr>
            </a:lvl9pPr>
          </a:lstStyle>
          <a:p>
            <a:endParaRPr/>
          </a:p>
        </p:txBody>
      </p:sp>
      <p:sp>
        <p:nvSpPr>
          <p:cNvPr id="46" name="Google Shape;46;p4"/>
          <p:cNvSpPr txBox="1"/>
          <p:nvPr/>
        </p:nvSpPr>
        <p:spPr>
          <a:xfrm>
            <a:off x="3593400" y="3241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Averia Libre"/>
                <a:ea typeface="Averia Libre"/>
                <a:cs typeface="Averia Libre"/>
                <a:sym typeface="Averia Libre"/>
              </a:rPr>
              <a:t>“</a:t>
            </a:r>
            <a:endParaRPr sz="7200">
              <a:solidFill>
                <a:schemeClr val="lt1"/>
              </a:solidFill>
              <a:latin typeface="Averia Libre"/>
              <a:ea typeface="Averia Libre"/>
              <a:cs typeface="Averia Libre"/>
              <a:sym typeface="Averia Libre"/>
            </a:endParaRPr>
          </a:p>
        </p:txBody>
      </p:sp>
      <p:sp>
        <p:nvSpPr>
          <p:cNvPr id="47" name="Google Shape;47;p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0" name="Google Shape;50;p5"/>
          <p:cNvSpPr txBox="1">
            <a:spLocks noGrp="1"/>
          </p:cNvSpPr>
          <p:nvPr>
            <p:ph type="body" idx="1"/>
          </p:nvPr>
        </p:nvSpPr>
        <p:spPr>
          <a:xfrm>
            <a:off x="937200" y="1018131"/>
            <a:ext cx="7269600" cy="2813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1" name="Google Shape;51;p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5"/>
          <p:cNvGrpSpPr/>
          <p:nvPr/>
        </p:nvGrpSpPr>
        <p:grpSpPr>
          <a:xfrm>
            <a:off x="0" y="2227613"/>
            <a:ext cx="9144007" cy="2921226"/>
            <a:chOff x="0" y="2227613"/>
            <a:chExt cx="9144007" cy="2921226"/>
          </a:xfrm>
        </p:grpSpPr>
        <p:sp>
          <p:nvSpPr>
            <p:cNvPr id="53" name="Google Shape;53;p5"/>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5"/>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5"/>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5"/>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5"/>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4" name="Google Shape;64;p6"/>
          <p:cNvSpPr txBox="1">
            <a:spLocks noGrp="1"/>
          </p:cNvSpPr>
          <p:nvPr>
            <p:ph type="body" idx="1"/>
          </p:nvPr>
        </p:nvSpPr>
        <p:spPr>
          <a:xfrm>
            <a:off x="937200"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body" idx="2"/>
          </p:nvPr>
        </p:nvSpPr>
        <p:spPr>
          <a:xfrm>
            <a:off x="4752716"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6" name="Google Shape;66;p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7" name="Google Shape;67;p6"/>
          <p:cNvGrpSpPr/>
          <p:nvPr/>
        </p:nvGrpSpPr>
        <p:grpSpPr>
          <a:xfrm>
            <a:off x="0" y="2227613"/>
            <a:ext cx="9144007" cy="2921226"/>
            <a:chOff x="0" y="2227613"/>
            <a:chExt cx="9144007" cy="2921226"/>
          </a:xfrm>
        </p:grpSpPr>
        <p:sp>
          <p:nvSpPr>
            <p:cNvPr id="68" name="Google Shape;68;p6"/>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6"/>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6"/>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6"/>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6"/>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6"/>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grpSp>
        <p:nvGrpSpPr>
          <p:cNvPr id="120" name="Google Shape;120;p10"/>
          <p:cNvGrpSpPr/>
          <p:nvPr/>
        </p:nvGrpSpPr>
        <p:grpSpPr>
          <a:xfrm>
            <a:off x="0" y="2227613"/>
            <a:ext cx="9144007" cy="2921226"/>
            <a:chOff x="0" y="2227613"/>
            <a:chExt cx="9144007" cy="2921226"/>
          </a:xfrm>
        </p:grpSpPr>
        <p:sp>
          <p:nvSpPr>
            <p:cNvPr id="121" name="Google Shape;121;p10"/>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0"/>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0"/>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0"/>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0"/>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0"/>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0"/>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0"/>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0"/>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0" name="Google Shape;130;p1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Minimal">
  <p:cSld name="BLANK_1_1">
    <p:bg>
      <p:bgPr>
        <a:gradFill>
          <a:gsLst>
            <a:gs pos="0">
              <a:schemeClr val="accent1"/>
            </a:gs>
            <a:gs pos="100000">
              <a:schemeClr val="accent2"/>
            </a:gs>
          </a:gsLst>
          <a:lin ang="5400700" scaled="0"/>
        </a:gradFill>
        <a:effectLst/>
      </p:bgPr>
    </p:bg>
    <p:spTree>
      <p:nvGrpSpPr>
        <p:cNvPr id="1" name="Shape 142"/>
        <p:cNvGrpSpPr/>
        <p:nvPr/>
      </p:nvGrpSpPr>
      <p:grpSpPr>
        <a:xfrm>
          <a:off x="0" y="0"/>
          <a:ext cx="0" cy="0"/>
          <a:chOff x="0" y="0"/>
          <a:chExt cx="0" cy="0"/>
        </a:xfrm>
      </p:grpSpPr>
      <p:sp>
        <p:nvSpPr>
          <p:cNvPr id="143" name="Google Shape;143;p12"/>
          <p:cNvSpPr/>
          <p:nvPr/>
        </p:nvSpPr>
        <p:spPr>
          <a:xfrm>
            <a:off x="0" y="44244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0" y="42596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4769" y="37303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47" name="Google Shape;147;p12"/>
          <p:cNvSpPr/>
          <p:nvPr/>
        </p:nvSpPr>
        <p:spPr>
          <a:xfrm>
            <a:off x="0" y="42807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173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5400012" scaled="0"/>
        </a:gra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9">
            <a:alphaModFix amt="30000"/>
          </a:blip>
          <a:srcRect t="238" b="248"/>
          <a:stretch/>
        </p:blipFill>
        <p:spPr>
          <a:xfrm>
            <a:off x="-6" y="0"/>
            <a:ext cx="9143996" cy="4712309"/>
          </a:xfrm>
          <a:prstGeom prst="rect">
            <a:avLst/>
          </a:prstGeom>
          <a:noFill/>
          <a:ln>
            <a:noFill/>
          </a:ln>
        </p:spPr>
      </p:pic>
      <p:sp>
        <p:nvSpPr>
          <p:cNvPr id="7" name="Google Shape;7;p1"/>
          <p:cNvSpPr txBox="1">
            <a:spLocks noGrp="1"/>
          </p:cNvSpPr>
          <p:nvPr>
            <p:ph type="title"/>
          </p:nvPr>
        </p:nvSpPr>
        <p:spPr>
          <a:xfrm>
            <a:off x="937200" y="267300"/>
            <a:ext cx="7269600"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1pPr>
            <a:lvl2pPr lvl="1"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2pPr>
            <a:lvl3pPr lvl="2"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3pPr>
            <a:lvl4pPr lvl="3"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4pPr>
            <a:lvl5pPr lvl="4"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5pPr>
            <a:lvl6pPr lvl="5"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6pPr>
            <a:lvl7pPr lvl="6"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7pPr>
            <a:lvl8pPr lvl="7"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8pPr>
            <a:lvl9pPr lvl="8"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9pPr>
          </a:lstStyle>
          <a:p>
            <a:endParaRPr/>
          </a:p>
        </p:txBody>
      </p:sp>
      <p:sp>
        <p:nvSpPr>
          <p:cNvPr id="8" name="Google Shape;8;p1"/>
          <p:cNvSpPr txBox="1">
            <a:spLocks noGrp="1"/>
          </p:cNvSpPr>
          <p:nvPr>
            <p:ph type="body" idx="1"/>
          </p:nvPr>
        </p:nvSpPr>
        <p:spPr>
          <a:xfrm>
            <a:off x="937200" y="1018131"/>
            <a:ext cx="7269600" cy="281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1pPr>
            <a:lvl2pPr marL="914400" lvl="1"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9" name="Google Shape;9;p1"/>
          <p:cNvSpPr txBox="1">
            <a:spLocks noGrp="1"/>
          </p:cNvSpPr>
          <p:nvPr>
            <p:ph type="sldNum" idx="12"/>
          </p:nvPr>
        </p:nvSpPr>
        <p:spPr>
          <a:xfrm>
            <a:off x="4297650" y="0"/>
            <a:ext cx="548700" cy="305400"/>
          </a:xfrm>
          <a:prstGeom prst="rect">
            <a:avLst/>
          </a:prstGeom>
          <a:noFill/>
          <a:ln>
            <a:noFill/>
          </a:ln>
        </p:spPr>
        <p:txBody>
          <a:bodyPr spcFirstLastPara="1" wrap="square" lIns="0" tIns="0" rIns="0" bIns="0" anchor="ctr" anchorCtr="0">
            <a:noAutofit/>
          </a:bodyPr>
          <a:lstStyle>
            <a:lvl1pPr lvl="0" algn="ctr" rtl="0">
              <a:buNone/>
              <a:defRPr sz="1100">
                <a:solidFill>
                  <a:schemeClr val="accent3"/>
                </a:solidFill>
                <a:latin typeface="Work Sans Regular"/>
                <a:ea typeface="Work Sans Regular"/>
                <a:cs typeface="Work Sans Regular"/>
                <a:sym typeface="Work Sans Regular"/>
              </a:defRPr>
            </a:lvl1pPr>
            <a:lvl2pPr lvl="1" algn="ctr" rtl="0">
              <a:buNone/>
              <a:defRPr sz="1100">
                <a:solidFill>
                  <a:schemeClr val="accent3"/>
                </a:solidFill>
                <a:latin typeface="Work Sans Regular"/>
                <a:ea typeface="Work Sans Regular"/>
                <a:cs typeface="Work Sans Regular"/>
                <a:sym typeface="Work Sans Regular"/>
              </a:defRPr>
            </a:lvl2pPr>
            <a:lvl3pPr lvl="2" algn="ctr" rtl="0">
              <a:buNone/>
              <a:defRPr sz="1100">
                <a:solidFill>
                  <a:schemeClr val="accent3"/>
                </a:solidFill>
                <a:latin typeface="Work Sans Regular"/>
                <a:ea typeface="Work Sans Regular"/>
                <a:cs typeface="Work Sans Regular"/>
                <a:sym typeface="Work Sans Regular"/>
              </a:defRPr>
            </a:lvl3pPr>
            <a:lvl4pPr lvl="3" algn="ctr" rtl="0">
              <a:buNone/>
              <a:defRPr sz="1100">
                <a:solidFill>
                  <a:schemeClr val="accent3"/>
                </a:solidFill>
                <a:latin typeface="Work Sans Regular"/>
                <a:ea typeface="Work Sans Regular"/>
                <a:cs typeface="Work Sans Regular"/>
                <a:sym typeface="Work Sans Regular"/>
              </a:defRPr>
            </a:lvl4pPr>
            <a:lvl5pPr lvl="4" algn="ctr" rtl="0">
              <a:buNone/>
              <a:defRPr sz="1100">
                <a:solidFill>
                  <a:schemeClr val="accent3"/>
                </a:solidFill>
                <a:latin typeface="Work Sans Regular"/>
                <a:ea typeface="Work Sans Regular"/>
                <a:cs typeface="Work Sans Regular"/>
                <a:sym typeface="Work Sans Regular"/>
              </a:defRPr>
            </a:lvl5pPr>
            <a:lvl6pPr lvl="5" algn="ctr" rtl="0">
              <a:buNone/>
              <a:defRPr sz="1100">
                <a:solidFill>
                  <a:schemeClr val="accent3"/>
                </a:solidFill>
                <a:latin typeface="Work Sans Regular"/>
                <a:ea typeface="Work Sans Regular"/>
                <a:cs typeface="Work Sans Regular"/>
                <a:sym typeface="Work Sans Regular"/>
              </a:defRPr>
            </a:lvl6pPr>
            <a:lvl7pPr lvl="6" algn="ctr" rtl="0">
              <a:buNone/>
              <a:defRPr sz="1100">
                <a:solidFill>
                  <a:schemeClr val="accent3"/>
                </a:solidFill>
                <a:latin typeface="Work Sans Regular"/>
                <a:ea typeface="Work Sans Regular"/>
                <a:cs typeface="Work Sans Regular"/>
                <a:sym typeface="Work Sans Regular"/>
              </a:defRPr>
            </a:lvl7pPr>
            <a:lvl8pPr lvl="7" algn="ctr" rtl="0">
              <a:buNone/>
              <a:defRPr sz="1100">
                <a:solidFill>
                  <a:schemeClr val="accent3"/>
                </a:solidFill>
                <a:latin typeface="Work Sans Regular"/>
                <a:ea typeface="Work Sans Regular"/>
                <a:cs typeface="Work Sans Regular"/>
                <a:sym typeface="Work Sans Regular"/>
              </a:defRPr>
            </a:lvl8pPr>
            <a:lvl9pPr lvl="8" algn="ctr" rtl="0">
              <a:buNone/>
              <a:defRPr sz="1100">
                <a:solidFill>
                  <a:schemeClr val="accent3"/>
                </a:solidFill>
                <a:latin typeface="Work Sans Regular"/>
                <a:ea typeface="Work Sans Regular"/>
                <a:cs typeface="Work Sans Regular"/>
                <a:sym typeface="Work Sans Regula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ctrTitle"/>
          </p:nvPr>
        </p:nvSpPr>
        <p:spPr>
          <a:xfrm>
            <a:off x="937200" y="572425"/>
            <a:ext cx="7269600" cy="3345600"/>
          </a:xfrm>
          <a:prstGeom prst="rect">
            <a:avLst/>
          </a:prstGeom>
        </p:spPr>
        <p:txBody>
          <a:bodyPr spcFirstLastPara="1" wrap="square" lIns="0" tIns="0" rIns="0" bIns="0" anchor="ctr" anchorCtr="0">
            <a:noAutofit/>
          </a:bodyPr>
          <a:lstStyle/>
          <a:p>
            <a:r>
              <a:rPr lang="en-IN" dirty="0"/>
              <a:t>Microplastics</a:t>
            </a:r>
            <a:br>
              <a:rPr lang="en-IN" dirty="0"/>
            </a:br>
            <a:r>
              <a:rPr lang="en-IN" dirty="0"/>
              <a:t>Awareness </a:t>
            </a:r>
            <a:r>
              <a:rPr lang="en-IN" b="1" i="0" dirty="0">
                <a:solidFill>
                  <a:srgbClr val="0E0F25"/>
                </a:solidFill>
                <a:effectLst/>
                <a:latin typeface="Source Sans Pro" panose="020B0503030403020204" pitchFamily="34" charset="0"/>
              </a:rPr>
              <a:t/>
            </a:r>
            <a:br>
              <a:rPr lang="en-IN" b="1" i="0" dirty="0">
                <a:solidFill>
                  <a:srgbClr val="0E0F25"/>
                </a:solidFill>
                <a:effectLst/>
                <a:latin typeface="Source Sans Pro" panose="020B0503030403020204" pitchFamily="34"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17" name="Picture 2">
            <a:extLst>
              <a:ext uri="{FF2B5EF4-FFF2-40B4-BE49-F238E27FC236}">
                <a16:creationId xmlns:a16="http://schemas.microsoft.com/office/drawing/2014/main" xmlns="" id="{E37813B3-16D3-4270-832D-29AF9EA19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547987"/>
            <a:ext cx="7277100" cy="4047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8" name="Google Shape;193;p19">
            <a:extLst>
              <a:ext uri="{FF2B5EF4-FFF2-40B4-BE49-F238E27FC236}">
                <a16:creationId xmlns:a16="http://schemas.microsoft.com/office/drawing/2014/main" xmlns="" id="{5940A01A-EE20-406B-A0BA-C5734F7A9E5F}"/>
              </a:ext>
            </a:extLst>
          </p:cNvPr>
          <p:cNvSpPr txBox="1">
            <a:spLocks/>
          </p:cNvSpPr>
          <p:nvPr/>
        </p:nvSpPr>
        <p:spPr>
          <a:xfrm>
            <a:off x="538162" y="846610"/>
            <a:ext cx="8067675" cy="2617592"/>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pPr marL="0" lvl="0" indent="0" algn="ctr" rtl="0">
              <a:spcBef>
                <a:spcPts val="0"/>
              </a:spcBef>
              <a:spcAft>
                <a:spcPts val="0"/>
              </a:spcAft>
              <a:buNone/>
            </a:pPr>
            <a:r>
              <a:rPr lang="en-IN" sz="6600" dirty="0">
                <a:solidFill>
                  <a:schemeClr val="accent3"/>
                </a:solidFill>
              </a:rPr>
              <a:t>2.</a:t>
            </a:r>
          </a:p>
          <a:p>
            <a:pPr marL="0" lvl="0" indent="0" algn="ctr" rtl="0">
              <a:spcBef>
                <a:spcPts val="0"/>
              </a:spcBef>
              <a:spcAft>
                <a:spcPts val="0"/>
              </a:spcAft>
              <a:buNone/>
            </a:pPr>
            <a:r>
              <a:rPr lang="en-US" sz="5600" dirty="0"/>
              <a:t>How You Can Help Solve The Problem</a:t>
            </a:r>
          </a:p>
        </p:txBody>
      </p:sp>
    </p:spTree>
    <p:extLst>
      <p:ext uri="{BB962C8B-B14F-4D97-AF65-F5344CB8AC3E}">
        <p14:creationId xmlns:p14="http://schemas.microsoft.com/office/powerpoint/2010/main" val="890005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6" name="Picture 2" descr="   ">
            <a:extLst>
              <a:ext uri="{FF2B5EF4-FFF2-40B4-BE49-F238E27FC236}">
                <a16:creationId xmlns:a16="http://schemas.microsoft.com/office/drawing/2014/main" xmlns="" id="{55000F92-C13C-422E-80E0-9D062DB63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091" y="998592"/>
            <a:ext cx="5308914" cy="3985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ED3D7611-4A00-47D0-9E93-C1A4AE506CAE}"/>
              </a:ext>
            </a:extLst>
          </p:cNvPr>
          <p:cNvSpPr txBox="1"/>
          <p:nvPr/>
        </p:nvSpPr>
        <p:spPr>
          <a:xfrm>
            <a:off x="457200" y="305400"/>
            <a:ext cx="8229600" cy="492443"/>
          </a:xfrm>
          <a:prstGeom prst="rect">
            <a:avLst/>
          </a:prstGeom>
          <a:noFill/>
        </p:spPr>
        <p:txBody>
          <a:bodyPr wrap="square">
            <a:spAutoFit/>
          </a:bodyPr>
          <a:lstStyle/>
          <a:p>
            <a:r>
              <a:rPr lang="en-US" sz="2600" b="1" dirty="0">
                <a:solidFill>
                  <a:schemeClr val="accent4"/>
                </a:solidFill>
                <a:latin typeface="Averia Libre"/>
                <a:sym typeface="Averia Libre"/>
              </a:rPr>
              <a:t>What are some significant sources of these plastics? </a:t>
            </a:r>
            <a:endParaRPr lang="en-IN" sz="2600" b="1" dirty="0">
              <a:solidFill>
                <a:schemeClr val="accent4"/>
              </a:solidFill>
              <a:latin typeface="Averia Libre"/>
              <a:sym typeface="Averia Libr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body" idx="1"/>
          </p:nvPr>
        </p:nvSpPr>
        <p:spPr>
          <a:xfrm>
            <a:off x="538161" y="925167"/>
            <a:ext cx="8067676" cy="2827684"/>
          </a:xfrm>
          <a:prstGeom prst="rect">
            <a:avLst/>
          </a:prstGeom>
        </p:spPr>
        <p:txBody>
          <a:bodyPr spcFirstLastPara="1" wrap="square" lIns="0" tIns="0" rIns="0" bIns="0" anchor="t" anchorCtr="0">
            <a:noAutofit/>
          </a:bodyPr>
          <a:lstStyle/>
          <a:p>
            <a:pPr marL="342900" lvl="0" indent="-342900" algn="just" rtl="0">
              <a:spcBef>
                <a:spcPts val="600"/>
              </a:spcBef>
              <a:spcAft>
                <a:spcPts val="0"/>
              </a:spcAft>
              <a:buClr>
                <a:schemeClr val="accent5"/>
              </a:buClr>
              <a:buFont typeface="Courier New" panose="02070309020205020404" pitchFamily="49" charset="0"/>
              <a:buChar char="o"/>
            </a:pPr>
            <a:r>
              <a:rPr lang="en-US" sz="1600" dirty="0"/>
              <a:t>They are found in toothpastes, body washes, shampoos, etc. known as “Micro Beads”.</a:t>
            </a:r>
          </a:p>
          <a:p>
            <a:pPr marL="342900" lvl="0" indent="-342900" algn="just" rtl="0">
              <a:spcBef>
                <a:spcPts val="600"/>
              </a:spcBef>
              <a:spcAft>
                <a:spcPts val="0"/>
              </a:spcAft>
              <a:buClr>
                <a:schemeClr val="accent5"/>
              </a:buClr>
              <a:buFont typeface="Courier New" panose="02070309020205020404" pitchFamily="49" charset="0"/>
              <a:buChar char="o"/>
            </a:pPr>
            <a:r>
              <a:rPr lang="en-US" sz="1600" dirty="0"/>
              <a:t>“Primary Microplastics” in toothpaste or bodywash eventually wash from the drain to a body of water.</a:t>
            </a:r>
          </a:p>
          <a:p>
            <a:pPr marL="342900" lvl="0" indent="-342900" algn="just" rtl="0">
              <a:spcBef>
                <a:spcPts val="600"/>
              </a:spcBef>
              <a:spcAft>
                <a:spcPts val="0"/>
              </a:spcAft>
              <a:buClr>
                <a:schemeClr val="accent5"/>
              </a:buClr>
              <a:buFont typeface="Courier New" panose="02070309020205020404" pitchFamily="49" charset="0"/>
              <a:buChar char="o"/>
            </a:pPr>
            <a:r>
              <a:rPr lang="en-US" sz="1600" dirty="0"/>
              <a:t>Carcinogen – An agent directly involved in causing cancer.</a:t>
            </a:r>
          </a:p>
          <a:p>
            <a:pPr marL="342900" lvl="0" indent="-342900" algn="just" rtl="0">
              <a:spcBef>
                <a:spcPts val="600"/>
              </a:spcBef>
              <a:spcAft>
                <a:spcPts val="0"/>
              </a:spcAft>
              <a:buClr>
                <a:schemeClr val="accent5"/>
              </a:buClr>
              <a:buFont typeface="Courier New" panose="02070309020205020404" pitchFamily="49" charset="0"/>
              <a:buChar char="o"/>
            </a:pPr>
            <a:r>
              <a:rPr lang="en-US" sz="1600" dirty="0"/>
              <a:t>“Secondary Microplastics” would be plastic bottles or containers…anything that can be broken down into smaller bits</a:t>
            </a:r>
          </a:p>
          <a:p>
            <a:pPr marL="342900" lvl="0" indent="-342900" algn="just" rtl="0">
              <a:spcBef>
                <a:spcPts val="600"/>
              </a:spcBef>
              <a:spcAft>
                <a:spcPts val="0"/>
              </a:spcAft>
              <a:buClr>
                <a:schemeClr val="accent5"/>
              </a:buClr>
              <a:buFont typeface="Courier New" panose="02070309020205020404" pitchFamily="49" charset="0"/>
              <a:buChar char="o"/>
            </a:pPr>
            <a:r>
              <a:rPr lang="en-US" sz="1600" dirty="0"/>
              <a:t>Harmful chemicals may also attach to the plastics in the water.</a:t>
            </a:r>
          </a:p>
          <a:p>
            <a:pPr marL="342900" lvl="0" indent="-342900" algn="l" rtl="0">
              <a:spcBef>
                <a:spcPts val="600"/>
              </a:spcBef>
              <a:spcAft>
                <a:spcPts val="0"/>
              </a:spcAft>
              <a:buClr>
                <a:schemeClr val="accent5"/>
              </a:buClr>
              <a:buFont typeface="Courier New" panose="02070309020205020404" pitchFamily="49" charset="0"/>
              <a:buChar char="o"/>
            </a:pPr>
            <a:r>
              <a:rPr lang="en-US" sz="1600" dirty="0"/>
              <a:t>Chemicals can leach into the organisms that ingest the plastics</a:t>
            </a:r>
          </a:p>
        </p:txBody>
      </p:sp>
      <p:sp>
        <p:nvSpPr>
          <p:cNvPr id="216" name="Google Shape;216;p2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8" name="Google Shape;193;p19">
            <a:extLst>
              <a:ext uri="{FF2B5EF4-FFF2-40B4-BE49-F238E27FC236}">
                <a16:creationId xmlns:a16="http://schemas.microsoft.com/office/drawing/2014/main" xmlns="" id="{5940A01A-EE20-406B-A0BA-C5734F7A9E5F}"/>
              </a:ext>
            </a:extLst>
          </p:cNvPr>
          <p:cNvSpPr txBox="1">
            <a:spLocks/>
          </p:cNvSpPr>
          <p:nvPr/>
        </p:nvSpPr>
        <p:spPr>
          <a:xfrm>
            <a:off x="538162" y="306583"/>
            <a:ext cx="8067675" cy="523333"/>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600" dirty="0"/>
              <a:t>Domestic use of Microplastic</a:t>
            </a:r>
          </a:p>
        </p:txBody>
      </p:sp>
    </p:spTree>
    <p:extLst>
      <p:ext uri="{BB962C8B-B14F-4D97-AF65-F5344CB8AC3E}">
        <p14:creationId xmlns:p14="http://schemas.microsoft.com/office/powerpoint/2010/main" val="3275837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3" name="Google Shape;273;p2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pic>
        <p:nvPicPr>
          <p:cNvPr id="3" name="Picture 2">
            <a:extLst>
              <a:ext uri="{FF2B5EF4-FFF2-40B4-BE49-F238E27FC236}">
                <a16:creationId xmlns:a16="http://schemas.microsoft.com/office/drawing/2014/main" xmlns="" id="{2B40A4E9-445D-40B4-ADBC-F4A622112C1A}"/>
              </a:ext>
            </a:extLst>
          </p:cNvPr>
          <p:cNvPicPr>
            <a:picLocks noChangeAspect="1"/>
          </p:cNvPicPr>
          <p:nvPr/>
        </p:nvPicPr>
        <p:blipFill rotWithShape="1">
          <a:blip r:embed="rId3"/>
          <a:srcRect l="14792" r="15580" b="7362"/>
          <a:stretch/>
        </p:blipFill>
        <p:spPr>
          <a:xfrm>
            <a:off x="1607343" y="217912"/>
            <a:ext cx="5929313" cy="4435287"/>
          </a:xfrm>
          <a:prstGeom prst="rect">
            <a:avLst/>
          </a:prstGeom>
        </p:spPr>
      </p:pic>
    </p:spTree>
    <p:extLst>
      <p:ext uri="{BB962C8B-B14F-4D97-AF65-F5344CB8AC3E}">
        <p14:creationId xmlns:p14="http://schemas.microsoft.com/office/powerpoint/2010/main" val="3809833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0" y="507189"/>
            <a:ext cx="8164286" cy="432600"/>
          </a:xfrm>
        </p:spPr>
        <p:txBody>
          <a:bodyPr/>
          <a:lstStyle/>
          <a:p>
            <a:r>
              <a:rPr lang="en-US" sz="2600" dirty="0"/>
              <a:t>M</a:t>
            </a:r>
            <a:r>
              <a:rPr lang="en-US" sz="2600" dirty="0" smtClean="0"/>
              <a:t>icroplastic </a:t>
            </a:r>
            <a:r>
              <a:rPr lang="en-US" sz="2600" dirty="0"/>
              <a:t>pollution in A</a:t>
            </a:r>
            <a:r>
              <a:rPr lang="en-US" sz="2600" dirty="0" smtClean="0"/>
              <a:t>sia </a:t>
            </a:r>
            <a:r>
              <a:rPr lang="en-US" sz="2600" dirty="0"/>
              <a:t>&amp; </a:t>
            </a:r>
            <a:r>
              <a:rPr lang="en-US" sz="2600" dirty="0" smtClean="0"/>
              <a:t>Pacific Region</a:t>
            </a:r>
            <a:endParaRPr lang="en-US" sz="2600" dirty="0"/>
          </a:p>
        </p:txBody>
      </p:sp>
      <p:sp>
        <p:nvSpPr>
          <p:cNvPr id="3" name="Text Placeholder 2"/>
          <p:cNvSpPr>
            <a:spLocks noGrp="1"/>
          </p:cNvSpPr>
          <p:nvPr>
            <p:ph type="body" idx="1"/>
          </p:nvPr>
        </p:nvSpPr>
        <p:spPr>
          <a:xfrm>
            <a:off x="315685" y="1141579"/>
            <a:ext cx="8643257" cy="2418050"/>
          </a:xfrm>
        </p:spPr>
        <p:txBody>
          <a:bodyPr/>
          <a:lstStyle/>
          <a:p>
            <a:pPr marL="342900" indent="-342900" algn="just">
              <a:buClr>
                <a:schemeClr val="accent5"/>
              </a:buClr>
              <a:buFont typeface="Courier New" panose="02070309020205020404" pitchFamily="49" charset="0"/>
              <a:buChar char="o"/>
            </a:pPr>
            <a:r>
              <a:rPr lang="en-US" sz="1600" dirty="0" smtClean="0"/>
              <a:t>Asia is the most populous continent in the world, and most Asian countries are under rapid development while facing serious environmental problems.</a:t>
            </a:r>
          </a:p>
          <a:p>
            <a:pPr marL="342900" indent="-342900" algn="just">
              <a:buClr>
                <a:schemeClr val="accent5"/>
              </a:buClr>
              <a:buFont typeface="Courier New" panose="02070309020205020404" pitchFamily="49" charset="0"/>
              <a:buChar char="o"/>
            </a:pPr>
            <a:r>
              <a:rPr lang="en-US" sz="1600" dirty="0" smtClean="0"/>
              <a:t>According to the data from Plastics Europe, world production of plastics reached 311 million metric tons in 2014, an increase of 38% from 2004. China and Japan are the two leading countries with the highest plastic production in Asia accounting for 26% and 4% of the world’s total production in 2014, respectively. </a:t>
            </a:r>
          </a:p>
          <a:p>
            <a:pPr marL="342900" indent="-342900" algn="just">
              <a:buClr>
                <a:schemeClr val="accent5"/>
              </a:buClr>
              <a:buFont typeface="Courier New" panose="02070309020205020404" pitchFamily="49" charset="0"/>
              <a:buChar char="o"/>
            </a:pPr>
            <a:r>
              <a:rPr lang="en-US" sz="1600" dirty="0" smtClean="0"/>
              <a:t>Plastic production in the rest of Asia accounted for 16% of the world production. All together Asia produced nearly a half of the world’s plastic materials in 2014. </a:t>
            </a:r>
          </a:p>
          <a:p>
            <a:pPr marL="342900" indent="-342900" algn="just">
              <a:buClr>
                <a:schemeClr val="accent5"/>
              </a:buClr>
              <a:buFont typeface="Courier New" panose="02070309020205020404" pitchFamily="49" charset="0"/>
              <a:buChar char="o"/>
            </a:pPr>
            <a:endParaRPr lang="en-US" sz="16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05225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7" name="Title 1"/>
          <p:cNvSpPr txBox="1">
            <a:spLocks/>
          </p:cNvSpPr>
          <p:nvPr/>
        </p:nvSpPr>
        <p:spPr>
          <a:xfrm>
            <a:off x="522514" y="305400"/>
            <a:ext cx="8164286" cy="432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b="1" dirty="0" err="1">
                <a:solidFill>
                  <a:schemeClr val="accent4"/>
                </a:solidFill>
                <a:latin typeface="Averia Libre"/>
                <a:ea typeface="Averia Libre"/>
                <a:cs typeface="Averia Libre"/>
                <a:sym typeface="Averia Libre"/>
              </a:rPr>
              <a:t>Microplastic</a:t>
            </a:r>
            <a:r>
              <a:rPr lang="en-US" sz="2600" b="1" dirty="0">
                <a:solidFill>
                  <a:schemeClr val="accent4"/>
                </a:solidFill>
                <a:latin typeface="Averia Libre"/>
                <a:ea typeface="Averia Libre"/>
                <a:cs typeface="Averia Libre"/>
                <a:sym typeface="Averia Libre"/>
              </a:rPr>
              <a:t> pollution in Asia &amp; Pacific Region</a:t>
            </a:r>
          </a:p>
        </p:txBody>
      </p:sp>
      <p:sp>
        <p:nvSpPr>
          <p:cNvPr id="8" name="Text Placeholder 2"/>
          <p:cNvSpPr txBox="1">
            <a:spLocks/>
          </p:cNvSpPr>
          <p:nvPr/>
        </p:nvSpPr>
        <p:spPr>
          <a:xfrm>
            <a:off x="522514" y="860571"/>
            <a:ext cx="8164286" cy="318366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Clr>
                <a:schemeClr val="accent5"/>
              </a:buClr>
              <a:buFont typeface="Courier New" panose="02070309020205020404" pitchFamily="49" charset="0"/>
              <a:buChar char="o"/>
            </a:pPr>
            <a:r>
              <a:rPr lang="en-US" sz="1600" dirty="0">
                <a:solidFill>
                  <a:schemeClr val="dk1"/>
                </a:solidFill>
                <a:latin typeface="Work Sans Regular"/>
                <a:ea typeface="Work Sans Regular"/>
                <a:cs typeface="Work Sans Regular"/>
                <a:sym typeface="Work Sans Regular"/>
              </a:rPr>
              <a:t>Among the top 20 countries ranked by the mass of mismanaged plastic waste, all of them are developing countries except the USA which has the highest waste generation rate but the lowest percentage of mismanaged plastic </a:t>
            </a:r>
            <a:r>
              <a:rPr lang="en-US" sz="1600" dirty="0" smtClean="0">
                <a:solidFill>
                  <a:schemeClr val="dk1"/>
                </a:solidFill>
                <a:latin typeface="Work Sans Regular"/>
                <a:ea typeface="Work Sans Regular"/>
                <a:cs typeface="Work Sans Regular"/>
                <a:sym typeface="Work Sans Regular"/>
              </a:rPr>
              <a:t>waste.</a:t>
            </a:r>
          </a:p>
          <a:p>
            <a:pPr marL="342900" indent="-342900" algn="just">
              <a:buClr>
                <a:schemeClr val="accent5"/>
              </a:buClr>
              <a:buFont typeface="Courier New" panose="02070309020205020404" pitchFamily="49" charset="0"/>
              <a:buChar char="o"/>
            </a:pPr>
            <a:endParaRPr lang="en-US" sz="500" dirty="0" smtClean="0">
              <a:solidFill>
                <a:schemeClr val="dk1"/>
              </a:solidFill>
              <a:latin typeface="Work Sans Regular"/>
              <a:ea typeface="Work Sans Regular"/>
              <a:cs typeface="Work Sans Regular"/>
              <a:sym typeface="Work Sans Regular"/>
            </a:endParaRPr>
          </a:p>
          <a:p>
            <a:pPr marL="342900" indent="-342900" algn="just">
              <a:buClr>
                <a:schemeClr val="accent5"/>
              </a:buClr>
              <a:buFont typeface="Courier New" panose="02070309020205020404" pitchFamily="49" charset="0"/>
              <a:buChar char="o"/>
            </a:pPr>
            <a:r>
              <a:rPr lang="en-US" sz="1600" dirty="0">
                <a:solidFill>
                  <a:schemeClr val="dk1"/>
                </a:solidFill>
                <a:latin typeface="Work Sans Regular"/>
                <a:ea typeface="Work Sans Regular"/>
                <a:cs typeface="Work Sans Regular"/>
                <a:sym typeface="Work Sans Regular"/>
              </a:rPr>
              <a:t>Twelve Asian countries were on the list with China, Indonesia, and the Philippines ranked top three. The percentage of mismanaged plastic waste among these Asian countries varied from 1.0 to 27.7%. As a result the environmental release of plastic wastes is more likely in these Asian countries</a:t>
            </a:r>
            <a:r>
              <a:rPr lang="en-US" sz="1600" dirty="0" smtClean="0">
                <a:solidFill>
                  <a:schemeClr val="dk1"/>
                </a:solidFill>
                <a:latin typeface="Work Sans Regular"/>
                <a:ea typeface="Work Sans Regular"/>
                <a:cs typeface="Work Sans Regular"/>
                <a:sym typeface="Work Sans Regular"/>
              </a:rPr>
              <a:t>.</a:t>
            </a:r>
          </a:p>
          <a:p>
            <a:pPr marL="342900" indent="-342900" algn="just">
              <a:buClr>
                <a:schemeClr val="accent5"/>
              </a:buClr>
              <a:buFont typeface="Courier New" panose="02070309020205020404" pitchFamily="49" charset="0"/>
              <a:buChar char="o"/>
            </a:pPr>
            <a:endParaRPr lang="en-US" sz="500" dirty="0" smtClean="0">
              <a:solidFill>
                <a:schemeClr val="dk1"/>
              </a:solidFill>
              <a:latin typeface="Work Sans Regular"/>
              <a:ea typeface="Work Sans Regular"/>
              <a:cs typeface="Work Sans Regular"/>
              <a:sym typeface="Work Sans Regular"/>
            </a:endParaRPr>
          </a:p>
          <a:p>
            <a:pPr marL="342900" indent="-342900" algn="just">
              <a:buClr>
                <a:schemeClr val="accent5"/>
              </a:buClr>
              <a:buFont typeface="Courier New" panose="02070309020205020404" pitchFamily="49" charset="0"/>
              <a:buChar char="o"/>
            </a:pPr>
            <a:r>
              <a:rPr lang="en-US" sz="1600" dirty="0">
                <a:solidFill>
                  <a:schemeClr val="dk1"/>
                </a:solidFill>
                <a:latin typeface="Work Sans Regular"/>
                <a:ea typeface="Work Sans Regular"/>
                <a:cs typeface="Work Sans Regular"/>
                <a:sym typeface="Work Sans Regular"/>
              </a:rPr>
              <a:t>The Maldives has the highest levels of </a:t>
            </a:r>
            <a:r>
              <a:rPr lang="en-US" sz="1600" dirty="0" err="1">
                <a:solidFill>
                  <a:schemeClr val="dk1"/>
                </a:solidFill>
                <a:latin typeface="Work Sans Regular"/>
                <a:ea typeface="Work Sans Regular"/>
                <a:cs typeface="Work Sans Regular"/>
                <a:sym typeface="Work Sans Regular"/>
              </a:rPr>
              <a:t>microplastic</a:t>
            </a:r>
            <a:r>
              <a:rPr lang="en-US" sz="1600" dirty="0">
                <a:solidFill>
                  <a:schemeClr val="dk1"/>
                </a:solidFill>
                <a:latin typeface="Work Sans Regular"/>
                <a:ea typeface="Work Sans Regular"/>
                <a:cs typeface="Work Sans Regular"/>
                <a:sym typeface="Work Sans Regular"/>
              </a:rPr>
              <a:t> pollution on the planet, according to recent research published in the Journal Science of the Total Environment. </a:t>
            </a:r>
          </a:p>
          <a:p>
            <a:pPr marL="342900" indent="-342900" algn="just">
              <a:buClr>
                <a:schemeClr val="accent5"/>
              </a:buClr>
              <a:buFont typeface="Courier New" panose="02070309020205020404" pitchFamily="49" charset="0"/>
              <a:buChar char="o"/>
            </a:pPr>
            <a:endParaRPr lang="en-US" sz="1600" dirty="0">
              <a:solidFill>
                <a:schemeClr val="dk1"/>
              </a:solidFill>
              <a:latin typeface="Work Sans Regular"/>
              <a:ea typeface="Work Sans Regular"/>
              <a:cs typeface="Work Sans Regular"/>
              <a:sym typeface="Work Sans Regular"/>
            </a:endParaRPr>
          </a:p>
        </p:txBody>
      </p:sp>
    </p:spTree>
    <p:extLst>
      <p:ext uri="{BB962C8B-B14F-4D97-AF65-F5344CB8AC3E}">
        <p14:creationId xmlns:p14="http://schemas.microsoft.com/office/powerpoint/2010/main" val="424070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1026" name="Picture 2" descr="100+ Ocean Pollution Statistics &amp;amp; Facts (2020-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08" y="479572"/>
            <a:ext cx="8327784" cy="4364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772" y="1741714"/>
            <a:ext cx="783771" cy="674914"/>
          </a:xfrm>
          <a:prstGeom prst="rect">
            <a:avLst/>
          </a:prstGeom>
          <a:noFill/>
          <a:ln>
            <a:solidFill>
              <a:srgbClr val="FF0000"/>
            </a:solidFill>
          </a:ln>
        </p:spPr>
        <p:txBody>
          <a:bodyPr wrap="square" rtlCol="0">
            <a:spAutoFit/>
          </a:bodyPr>
          <a:lstStyle/>
          <a:p>
            <a:endParaRPr lang="en-US" dirty="0"/>
          </a:p>
        </p:txBody>
      </p:sp>
      <p:sp>
        <p:nvSpPr>
          <p:cNvPr id="5" name="TextBox 4"/>
          <p:cNvSpPr txBox="1"/>
          <p:nvPr/>
        </p:nvSpPr>
        <p:spPr>
          <a:xfrm>
            <a:off x="783772" y="2710541"/>
            <a:ext cx="783771" cy="307777"/>
          </a:xfrm>
          <a:prstGeom prst="rect">
            <a:avLst/>
          </a:prstGeom>
          <a:noFill/>
          <a:ln>
            <a:solidFill>
              <a:srgbClr val="FF0000"/>
            </a:solidFill>
          </a:ln>
        </p:spPr>
        <p:txBody>
          <a:bodyPr wrap="square" rtlCol="0">
            <a:spAutoFit/>
          </a:bodyPr>
          <a:lstStyle/>
          <a:p>
            <a:endParaRPr lang="en-US" dirty="0"/>
          </a:p>
        </p:txBody>
      </p:sp>
      <p:sp>
        <p:nvSpPr>
          <p:cNvPr id="8" name="TextBox 7"/>
          <p:cNvSpPr txBox="1"/>
          <p:nvPr/>
        </p:nvSpPr>
        <p:spPr>
          <a:xfrm>
            <a:off x="783771" y="3469319"/>
            <a:ext cx="783771" cy="307777"/>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82187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4" name="Picture 3"/>
          <p:cNvPicPr>
            <a:picLocks noChangeAspect="1"/>
          </p:cNvPicPr>
          <p:nvPr/>
        </p:nvPicPr>
        <p:blipFill>
          <a:blip r:embed="rId2"/>
          <a:stretch>
            <a:fillRect/>
          </a:stretch>
        </p:blipFill>
        <p:spPr>
          <a:xfrm>
            <a:off x="767442" y="305400"/>
            <a:ext cx="7609115" cy="4786192"/>
          </a:xfrm>
          <a:prstGeom prst="rect">
            <a:avLst/>
          </a:prstGeom>
        </p:spPr>
      </p:pic>
    </p:spTree>
    <p:extLst>
      <p:ext uri="{BB962C8B-B14F-4D97-AF65-F5344CB8AC3E}">
        <p14:creationId xmlns:p14="http://schemas.microsoft.com/office/powerpoint/2010/main" val="368148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3" name="Picture 2"/>
          <p:cNvPicPr>
            <a:picLocks noChangeAspect="1"/>
          </p:cNvPicPr>
          <p:nvPr/>
        </p:nvPicPr>
        <p:blipFill rotWithShape="1">
          <a:blip r:embed="rId2"/>
          <a:srcRect l="10995" t="23802" r="14744" b="1875"/>
          <a:stretch/>
        </p:blipFill>
        <p:spPr>
          <a:xfrm>
            <a:off x="733960" y="305400"/>
            <a:ext cx="7676080" cy="4319308"/>
          </a:xfrm>
          <a:prstGeom prst="rect">
            <a:avLst/>
          </a:prstGeom>
        </p:spPr>
      </p:pic>
      <p:pic>
        <p:nvPicPr>
          <p:cNvPr id="4" name="Picture 3"/>
          <p:cNvPicPr>
            <a:picLocks noChangeAspect="1"/>
          </p:cNvPicPr>
          <p:nvPr/>
        </p:nvPicPr>
        <p:blipFill>
          <a:blip r:embed="rId3"/>
          <a:stretch>
            <a:fillRect/>
          </a:stretch>
        </p:blipFill>
        <p:spPr>
          <a:xfrm>
            <a:off x="145093" y="4786237"/>
            <a:ext cx="1177733" cy="287742"/>
          </a:xfrm>
          <a:prstGeom prst="rect">
            <a:avLst/>
          </a:prstGeom>
        </p:spPr>
      </p:pic>
    </p:spTree>
    <p:extLst>
      <p:ext uri="{BB962C8B-B14F-4D97-AF65-F5344CB8AC3E}">
        <p14:creationId xmlns:p14="http://schemas.microsoft.com/office/powerpoint/2010/main" val="125844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txBox="1">
            <a:spLocks noGrp="1"/>
          </p:cNvSpPr>
          <p:nvPr>
            <p:ph type="ctrTitle" idx="4294967295"/>
          </p:nvPr>
        </p:nvSpPr>
        <p:spPr>
          <a:xfrm>
            <a:off x="1275150" y="2582474"/>
            <a:ext cx="6593700" cy="354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dirty="0"/>
              <a:t>Hello!</a:t>
            </a:r>
            <a:endParaRPr sz="2400" dirty="0"/>
          </a:p>
        </p:txBody>
      </p:sp>
      <p:sp>
        <p:nvSpPr>
          <p:cNvPr id="167" name="Google Shape;167;p15"/>
          <p:cNvSpPr txBox="1">
            <a:spLocks noGrp="1"/>
          </p:cNvSpPr>
          <p:nvPr>
            <p:ph type="subTitle" idx="4294967295"/>
          </p:nvPr>
        </p:nvSpPr>
        <p:spPr>
          <a:xfrm>
            <a:off x="1288243" y="3057963"/>
            <a:ext cx="6593700" cy="383069"/>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sz="2000" dirty="0" smtClean="0">
                <a:solidFill>
                  <a:schemeClr val="tx1"/>
                </a:solidFill>
              </a:rPr>
              <a:t>You </a:t>
            </a:r>
            <a:r>
              <a:rPr lang="en" sz="2000" dirty="0">
                <a:solidFill>
                  <a:schemeClr val="tx1"/>
                </a:solidFill>
              </a:rPr>
              <a:t>can contact me at iesindia@gmail.com</a:t>
            </a:r>
            <a:endParaRPr sz="2000" b="1" dirty="0">
              <a:solidFill>
                <a:schemeClr val="tx1"/>
              </a:solidFill>
            </a:endParaRPr>
          </a:p>
        </p:txBody>
      </p:sp>
      <p:sp>
        <p:nvSpPr>
          <p:cNvPr id="169" name="Google Shape;169;p1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032" name="Picture 8" descr="Scuba Diving Cartoon Stock Illustrations – 4,213 Scuba Diving Carto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150" y="440350"/>
            <a:ext cx="1829700" cy="182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p:nvPr/>
        </p:nvSpPr>
        <p:spPr>
          <a:xfrm>
            <a:off x="514725" y="942584"/>
            <a:ext cx="8171736" cy="389283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lt1"/>
              </a:gs>
              <a:gs pos="100000">
                <a:schemeClr val="lt2"/>
              </a:gs>
            </a:gsLst>
            <a:lin ang="5400012" scaled="0"/>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6"/>
          <p:cNvSpPr txBox="1">
            <a:spLocks noGrp="1"/>
          </p:cNvSpPr>
          <p:nvPr>
            <p:ph type="title" idx="4294967295"/>
          </p:nvPr>
        </p:nvSpPr>
        <p:spPr>
          <a:xfrm>
            <a:off x="937200" y="267300"/>
            <a:ext cx="7269600" cy="43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Distribituaion of Microplastic</a:t>
            </a:r>
            <a:endParaRPr dirty="0"/>
          </a:p>
        </p:txBody>
      </p:sp>
      <p:sp>
        <p:nvSpPr>
          <p:cNvPr id="273" name="Google Shape;273;p2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sp>
        <p:nvSpPr>
          <p:cNvPr id="274" name="Google Shape;274;p26"/>
          <p:cNvSpPr txBox="1">
            <a:spLocks noGrp="1"/>
          </p:cNvSpPr>
          <p:nvPr>
            <p:ph type="body" idx="4294967295"/>
          </p:nvPr>
        </p:nvSpPr>
        <p:spPr>
          <a:xfrm>
            <a:off x="804875" y="4758606"/>
            <a:ext cx="7719300" cy="3069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900" b="1" dirty="0">
                <a:solidFill>
                  <a:schemeClr val="accent1"/>
                </a:solidFill>
              </a:rPr>
              <a:t>Distribution of Microplastics Sediment samples were collected from 18 shores across 6 continents. All 18 shores has microplastics present </a:t>
            </a:r>
          </a:p>
        </p:txBody>
      </p:sp>
      <p:cxnSp>
        <p:nvCxnSpPr>
          <p:cNvPr id="275" name="Google Shape;275;p26"/>
          <p:cNvCxnSpPr>
            <a:cxnSpLocks/>
          </p:cNvCxnSpPr>
          <p:nvPr/>
        </p:nvCxnSpPr>
        <p:spPr>
          <a:xfrm>
            <a:off x="1157567" y="2300853"/>
            <a:ext cx="0" cy="20431"/>
          </a:xfrm>
          <a:prstGeom prst="straightConnector1">
            <a:avLst/>
          </a:prstGeom>
          <a:noFill/>
          <a:ln w="19050" cap="flat" cmpd="sng">
            <a:solidFill>
              <a:schemeClr val="accent6"/>
            </a:solidFill>
            <a:prstDash val="solid"/>
            <a:round/>
            <a:headEnd type="oval" w="med" len="med"/>
            <a:tailEnd type="none" w="med" len="med"/>
          </a:ln>
        </p:spPr>
      </p:cxnSp>
      <p:cxnSp>
        <p:nvCxnSpPr>
          <p:cNvPr id="277" name="Google Shape;277;p26"/>
          <p:cNvCxnSpPr>
            <a:cxnSpLocks/>
          </p:cNvCxnSpPr>
          <p:nvPr/>
        </p:nvCxnSpPr>
        <p:spPr>
          <a:xfrm>
            <a:off x="4045050" y="1727825"/>
            <a:ext cx="0" cy="0"/>
          </a:xfrm>
          <a:prstGeom prst="straightConnector1">
            <a:avLst/>
          </a:prstGeom>
          <a:noFill/>
          <a:ln w="19050" cap="flat" cmpd="sng">
            <a:solidFill>
              <a:schemeClr val="accent6"/>
            </a:solidFill>
            <a:prstDash val="solid"/>
            <a:round/>
            <a:headEnd type="oval" w="med" len="med"/>
            <a:tailEnd type="none" w="med" len="med"/>
          </a:ln>
        </p:spPr>
      </p:cxnSp>
      <p:cxnSp>
        <p:nvCxnSpPr>
          <p:cNvPr id="278" name="Google Shape;278;p26"/>
          <p:cNvCxnSpPr>
            <a:cxnSpLocks/>
          </p:cNvCxnSpPr>
          <p:nvPr/>
        </p:nvCxnSpPr>
        <p:spPr>
          <a:xfrm>
            <a:off x="4664525" y="4030650"/>
            <a:ext cx="0" cy="0"/>
          </a:xfrm>
          <a:prstGeom prst="straightConnector1">
            <a:avLst/>
          </a:prstGeom>
          <a:noFill/>
          <a:ln w="19050" cap="flat" cmpd="sng">
            <a:solidFill>
              <a:schemeClr val="accent6"/>
            </a:solidFill>
            <a:prstDash val="solid"/>
            <a:round/>
            <a:headEnd type="oval" w="med" len="med"/>
            <a:tailEnd type="none" w="med" len="med"/>
          </a:ln>
        </p:spPr>
      </p:cxnSp>
      <p:cxnSp>
        <p:nvCxnSpPr>
          <p:cNvPr id="279" name="Google Shape;279;p26"/>
          <p:cNvCxnSpPr>
            <a:cxnSpLocks/>
          </p:cNvCxnSpPr>
          <p:nvPr/>
        </p:nvCxnSpPr>
        <p:spPr>
          <a:xfrm flipH="1" flipV="1">
            <a:off x="7256775" y="2243568"/>
            <a:ext cx="20325" cy="32907"/>
          </a:xfrm>
          <a:prstGeom prst="straightConnector1">
            <a:avLst/>
          </a:prstGeom>
          <a:noFill/>
          <a:ln w="19050" cap="flat" cmpd="sng">
            <a:solidFill>
              <a:schemeClr val="accent6"/>
            </a:solidFill>
            <a:prstDash val="solid"/>
            <a:round/>
            <a:headEnd type="oval" w="med" len="med"/>
            <a:tailEnd type="none" w="med" len="med"/>
          </a:ln>
        </p:spPr>
      </p:cxnSp>
      <p:cxnSp>
        <p:nvCxnSpPr>
          <p:cNvPr id="280" name="Google Shape;280;p26"/>
          <p:cNvCxnSpPr>
            <a:cxnSpLocks/>
          </p:cNvCxnSpPr>
          <p:nvPr/>
        </p:nvCxnSpPr>
        <p:spPr>
          <a:xfrm>
            <a:off x="6939100" y="3949325"/>
            <a:ext cx="0" cy="0"/>
          </a:xfrm>
          <a:prstGeom prst="straightConnector1">
            <a:avLst/>
          </a:prstGeom>
          <a:noFill/>
          <a:ln w="19050" cap="flat" cmpd="sng">
            <a:solidFill>
              <a:schemeClr val="accent6"/>
            </a:solidFill>
            <a:prstDash val="solid"/>
            <a:round/>
            <a:headEnd type="oval" w="med" len="med"/>
            <a:tailEnd type="none" w="med" len="med"/>
          </a:ln>
        </p:spPr>
      </p:cxnSp>
      <p:sp>
        <p:nvSpPr>
          <p:cNvPr id="3" name="Oval 2">
            <a:extLst>
              <a:ext uri="{FF2B5EF4-FFF2-40B4-BE49-F238E27FC236}">
                <a16:creationId xmlns:a16="http://schemas.microsoft.com/office/drawing/2014/main" xmlns="" id="{4CAC5C92-88B6-458B-8CD2-AEAB000AD53C}"/>
              </a:ext>
            </a:extLst>
          </p:cNvPr>
          <p:cNvSpPr/>
          <p:nvPr/>
        </p:nvSpPr>
        <p:spPr>
          <a:xfrm>
            <a:off x="2025375" y="2162176"/>
            <a:ext cx="146325" cy="106276"/>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cxnSp>
        <p:nvCxnSpPr>
          <p:cNvPr id="20" name="Google Shape;275;p26">
            <a:extLst>
              <a:ext uri="{FF2B5EF4-FFF2-40B4-BE49-F238E27FC236}">
                <a16:creationId xmlns:a16="http://schemas.microsoft.com/office/drawing/2014/main" xmlns="" id="{E17D8A9A-9BA1-4FB7-A3AA-0B11D2DED6FE}"/>
              </a:ext>
            </a:extLst>
          </p:cNvPr>
          <p:cNvCxnSpPr>
            <a:cxnSpLocks/>
          </p:cNvCxnSpPr>
          <p:nvPr/>
        </p:nvCxnSpPr>
        <p:spPr>
          <a:xfrm>
            <a:off x="2331936" y="4467320"/>
            <a:ext cx="0" cy="20431"/>
          </a:xfrm>
          <a:prstGeom prst="straightConnector1">
            <a:avLst/>
          </a:prstGeom>
          <a:noFill/>
          <a:ln w="19050" cap="flat" cmpd="sng">
            <a:solidFill>
              <a:schemeClr val="accent6"/>
            </a:solidFill>
            <a:prstDash val="solid"/>
            <a:round/>
            <a:headEnd type="oval" w="med" len="med"/>
            <a:tailEnd type="none" w="med" len="med"/>
          </a:ln>
        </p:spPr>
      </p:cxnSp>
      <p:cxnSp>
        <p:nvCxnSpPr>
          <p:cNvPr id="21" name="Google Shape;275;p26">
            <a:extLst>
              <a:ext uri="{FF2B5EF4-FFF2-40B4-BE49-F238E27FC236}">
                <a16:creationId xmlns:a16="http://schemas.microsoft.com/office/drawing/2014/main" xmlns="" id="{707C2F13-EC09-4390-A321-FB829B66A451}"/>
              </a:ext>
            </a:extLst>
          </p:cNvPr>
          <p:cNvCxnSpPr>
            <a:cxnSpLocks/>
          </p:cNvCxnSpPr>
          <p:nvPr/>
        </p:nvCxnSpPr>
        <p:spPr>
          <a:xfrm>
            <a:off x="2484336" y="4787053"/>
            <a:ext cx="0" cy="20431"/>
          </a:xfrm>
          <a:prstGeom prst="straightConnector1">
            <a:avLst/>
          </a:prstGeom>
          <a:noFill/>
          <a:ln w="19050" cap="flat" cmpd="sng">
            <a:solidFill>
              <a:schemeClr val="accent6"/>
            </a:solidFill>
            <a:prstDash val="solid"/>
            <a:round/>
            <a:headEnd type="oval" w="med" len="med"/>
            <a:tailEnd type="none" w="med" len="med"/>
          </a:ln>
        </p:spPr>
      </p:cxnSp>
      <p:cxnSp>
        <p:nvCxnSpPr>
          <p:cNvPr id="23" name="Google Shape;278;p26">
            <a:extLst>
              <a:ext uri="{FF2B5EF4-FFF2-40B4-BE49-F238E27FC236}">
                <a16:creationId xmlns:a16="http://schemas.microsoft.com/office/drawing/2014/main" xmlns="" id="{87B4F71A-7948-4B13-8AFB-F6719DFA336E}"/>
              </a:ext>
            </a:extLst>
          </p:cNvPr>
          <p:cNvCxnSpPr>
            <a:cxnSpLocks/>
          </p:cNvCxnSpPr>
          <p:nvPr/>
        </p:nvCxnSpPr>
        <p:spPr>
          <a:xfrm>
            <a:off x="5103794" y="3663094"/>
            <a:ext cx="0" cy="0"/>
          </a:xfrm>
          <a:prstGeom prst="straightConnector1">
            <a:avLst/>
          </a:prstGeom>
          <a:noFill/>
          <a:ln w="19050" cap="flat" cmpd="sng">
            <a:solidFill>
              <a:schemeClr val="accent6"/>
            </a:solidFill>
            <a:prstDash val="solid"/>
            <a:round/>
            <a:headEnd type="oval" w="med" len="med"/>
            <a:tailEnd type="none" w="med" len="med"/>
          </a:ln>
        </p:spPr>
      </p:cxnSp>
      <p:cxnSp>
        <p:nvCxnSpPr>
          <p:cNvPr id="24" name="Google Shape;275;p26">
            <a:extLst>
              <a:ext uri="{FF2B5EF4-FFF2-40B4-BE49-F238E27FC236}">
                <a16:creationId xmlns:a16="http://schemas.microsoft.com/office/drawing/2014/main" xmlns="" id="{926B2639-DDCC-4E29-B5D5-8D98709A430C}"/>
              </a:ext>
            </a:extLst>
          </p:cNvPr>
          <p:cNvCxnSpPr>
            <a:cxnSpLocks/>
          </p:cNvCxnSpPr>
          <p:nvPr/>
        </p:nvCxnSpPr>
        <p:spPr>
          <a:xfrm>
            <a:off x="4561145" y="4216293"/>
            <a:ext cx="0" cy="20431"/>
          </a:xfrm>
          <a:prstGeom prst="straightConnector1">
            <a:avLst/>
          </a:prstGeom>
          <a:noFill/>
          <a:ln w="19050" cap="flat" cmpd="sng">
            <a:solidFill>
              <a:schemeClr val="accent6"/>
            </a:solidFill>
            <a:prstDash val="solid"/>
            <a:round/>
            <a:headEnd type="oval" w="med" len="med"/>
            <a:tailEnd type="none" w="med" len="med"/>
          </a:ln>
        </p:spPr>
      </p:cxnSp>
      <p:cxnSp>
        <p:nvCxnSpPr>
          <p:cNvPr id="39" name="Google Shape;279;p26">
            <a:extLst>
              <a:ext uri="{FF2B5EF4-FFF2-40B4-BE49-F238E27FC236}">
                <a16:creationId xmlns:a16="http://schemas.microsoft.com/office/drawing/2014/main" xmlns="" id="{B87FCD22-3757-488A-881C-57519AB62EA1}"/>
              </a:ext>
            </a:extLst>
          </p:cNvPr>
          <p:cNvCxnSpPr>
            <a:cxnSpLocks/>
          </p:cNvCxnSpPr>
          <p:nvPr/>
        </p:nvCxnSpPr>
        <p:spPr>
          <a:xfrm flipH="1" flipV="1">
            <a:off x="5475600" y="2458271"/>
            <a:ext cx="20325" cy="32907"/>
          </a:xfrm>
          <a:prstGeom prst="straightConnector1">
            <a:avLst/>
          </a:prstGeom>
          <a:noFill/>
          <a:ln w="19050" cap="flat" cmpd="sng">
            <a:solidFill>
              <a:schemeClr val="accent6"/>
            </a:solidFill>
            <a:prstDash val="solid"/>
            <a:round/>
            <a:headEnd type="oval" w="med" len="med"/>
            <a:tailEnd type="none" w="med" len="med"/>
          </a:ln>
        </p:spPr>
      </p:cxnSp>
      <p:sp>
        <p:nvSpPr>
          <p:cNvPr id="42" name="Oval 41">
            <a:extLst>
              <a:ext uri="{FF2B5EF4-FFF2-40B4-BE49-F238E27FC236}">
                <a16:creationId xmlns:a16="http://schemas.microsoft.com/office/drawing/2014/main" xmlns="" id="{DC835347-2DB7-4A07-A172-8BA814DF24B3}"/>
              </a:ext>
            </a:extLst>
          </p:cNvPr>
          <p:cNvSpPr/>
          <p:nvPr/>
        </p:nvSpPr>
        <p:spPr>
          <a:xfrm>
            <a:off x="3926157" y="1756209"/>
            <a:ext cx="131835" cy="101166"/>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3" name="Oval 42">
            <a:extLst>
              <a:ext uri="{FF2B5EF4-FFF2-40B4-BE49-F238E27FC236}">
                <a16:creationId xmlns:a16="http://schemas.microsoft.com/office/drawing/2014/main" xmlns="" id="{8398BB71-CDF4-4E78-B192-4CDD1B25CDFA}"/>
              </a:ext>
            </a:extLst>
          </p:cNvPr>
          <p:cNvSpPr/>
          <p:nvPr/>
        </p:nvSpPr>
        <p:spPr>
          <a:xfrm>
            <a:off x="3824566" y="1921835"/>
            <a:ext cx="131835" cy="101166"/>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4" name="Oval 43">
            <a:extLst>
              <a:ext uri="{FF2B5EF4-FFF2-40B4-BE49-F238E27FC236}">
                <a16:creationId xmlns:a16="http://schemas.microsoft.com/office/drawing/2014/main" xmlns="" id="{50AABF1A-8B29-49D1-87AB-B722B5603CF2}"/>
              </a:ext>
            </a:extLst>
          </p:cNvPr>
          <p:cNvSpPr/>
          <p:nvPr/>
        </p:nvSpPr>
        <p:spPr>
          <a:xfrm>
            <a:off x="3489549" y="1921835"/>
            <a:ext cx="101591" cy="101166"/>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5" name="Oval 44">
            <a:extLst>
              <a:ext uri="{FF2B5EF4-FFF2-40B4-BE49-F238E27FC236}">
                <a16:creationId xmlns:a16="http://schemas.microsoft.com/office/drawing/2014/main" xmlns="" id="{A0F12905-1932-45C7-BF8C-B7DC9945E86A}"/>
              </a:ext>
            </a:extLst>
          </p:cNvPr>
          <p:cNvSpPr/>
          <p:nvPr/>
        </p:nvSpPr>
        <p:spPr>
          <a:xfrm>
            <a:off x="5485762" y="2505055"/>
            <a:ext cx="101591" cy="101166"/>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29" name="TextBox 28">
            <a:extLst>
              <a:ext uri="{FF2B5EF4-FFF2-40B4-BE49-F238E27FC236}">
                <a16:creationId xmlns:a16="http://schemas.microsoft.com/office/drawing/2014/main" xmlns="" id="{25F2203E-4EDD-4C67-8EF2-C09ED92C58D0}"/>
              </a:ext>
            </a:extLst>
          </p:cNvPr>
          <p:cNvSpPr txBox="1"/>
          <p:nvPr/>
        </p:nvSpPr>
        <p:spPr>
          <a:xfrm>
            <a:off x="171449" y="2889001"/>
            <a:ext cx="1714497" cy="1200329"/>
          </a:xfrm>
          <a:prstGeom prst="rect">
            <a:avLst/>
          </a:prstGeom>
          <a:noFill/>
        </p:spPr>
        <p:txBody>
          <a:bodyPr wrap="square" rtlCol="0">
            <a:spAutoFit/>
          </a:bodyPr>
          <a:lstStyle/>
          <a:p>
            <a:pPr algn="just"/>
            <a:r>
              <a:rPr lang="en-IN" sz="1200" dirty="0">
                <a:solidFill>
                  <a:schemeClr val="dk1"/>
                </a:solidFill>
                <a:latin typeface="Work Sans Regular"/>
              </a:rPr>
              <a:t>No. of microplastic 250 </a:t>
            </a:r>
            <a:r>
              <a:rPr lang="en-US" sz="1200" dirty="0">
                <a:solidFill>
                  <a:srgbClr val="002060"/>
                </a:solidFill>
                <a:latin typeface="Work Sans Regular"/>
              </a:rPr>
              <a:t>mL</a:t>
            </a:r>
            <a:r>
              <a:rPr lang="en-US" sz="1200" baseline="300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r>
              <a:rPr lang="en-US" sz="1200" baseline="30000" dirty="0">
                <a:solidFill>
                  <a:srgbClr val="002060"/>
                </a:solidFill>
                <a:effectLst/>
                <a:latin typeface="Work Sans Regular"/>
                <a:ea typeface="Times New Roman" panose="02020603050405020304" pitchFamily="18" charset="0"/>
                <a:cs typeface="Arial" panose="020B0604020202020204" pitchFamily="34" charset="0"/>
              </a:rPr>
              <a:t> </a:t>
            </a:r>
            <a:r>
              <a:rPr lang="en-IN" sz="1200" dirty="0">
                <a:solidFill>
                  <a:schemeClr val="dk1"/>
                </a:solidFill>
                <a:latin typeface="Work Sans Regular"/>
              </a:rPr>
              <a:t>Sediment</a:t>
            </a:r>
          </a:p>
          <a:p>
            <a:pPr algn="just"/>
            <a:r>
              <a:rPr lang="en-IN" sz="1200" dirty="0">
                <a:solidFill>
                  <a:schemeClr val="dk1"/>
                </a:solidFill>
                <a:latin typeface="Work Sans Regular"/>
              </a:rPr>
              <a:t>    1 – 10</a:t>
            </a:r>
          </a:p>
          <a:p>
            <a:pPr algn="just"/>
            <a:r>
              <a:rPr lang="en-IN" sz="1200" dirty="0">
                <a:solidFill>
                  <a:schemeClr val="dk1"/>
                </a:solidFill>
                <a:latin typeface="Work Sans Regular"/>
              </a:rPr>
              <a:t>    11 -20</a:t>
            </a:r>
          </a:p>
          <a:p>
            <a:pPr algn="just"/>
            <a:r>
              <a:rPr lang="en-IN" sz="1200" dirty="0">
                <a:solidFill>
                  <a:schemeClr val="dk1"/>
                </a:solidFill>
                <a:latin typeface="Work Sans Regular"/>
              </a:rPr>
              <a:t>    21 -30</a:t>
            </a:r>
          </a:p>
          <a:p>
            <a:pPr algn="just"/>
            <a:r>
              <a:rPr lang="en-IN" sz="1200" dirty="0">
                <a:solidFill>
                  <a:schemeClr val="dk1"/>
                </a:solidFill>
                <a:latin typeface="Work Sans Regular"/>
              </a:rPr>
              <a:t>    31 -40</a:t>
            </a:r>
          </a:p>
        </p:txBody>
      </p:sp>
      <p:cxnSp>
        <p:nvCxnSpPr>
          <p:cNvPr id="47" name="Google Shape;279;p26">
            <a:extLst>
              <a:ext uri="{FF2B5EF4-FFF2-40B4-BE49-F238E27FC236}">
                <a16:creationId xmlns:a16="http://schemas.microsoft.com/office/drawing/2014/main" xmlns="" id="{8AB77646-3378-4CC1-90E1-0B74587C798E}"/>
              </a:ext>
            </a:extLst>
          </p:cNvPr>
          <p:cNvCxnSpPr>
            <a:cxnSpLocks/>
          </p:cNvCxnSpPr>
          <p:nvPr/>
        </p:nvCxnSpPr>
        <p:spPr>
          <a:xfrm flipH="1" flipV="1">
            <a:off x="341625" y="3357993"/>
            <a:ext cx="20325" cy="32907"/>
          </a:xfrm>
          <a:prstGeom prst="straightConnector1">
            <a:avLst/>
          </a:prstGeom>
          <a:noFill/>
          <a:ln w="19050" cap="flat" cmpd="sng">
            <a:solidFill>
              <a:schemeClr val="accent6"/>
            </a:solidFill>
            <a:prstDash val="solid"/>
            <a:round/>
            <a:headEnd type="oval" w="med" len="med"/>
            <a:tailEnd type="none" w="med" len="med"/>
          </a:ln>
        </p:spPr>
      </p:cxnSp>
      <p:sp>
        <p:nvSpPr>
          <p:cNvPr id="48" name="Oval 47">
            <a:extLst>
              <a:ext uri="{FF2B5EF4-FFF2-40B4-BE49-F238E27FC236}">
                <a16:creationId xmlns:a16="http://schemas.microsoft.com/office/drawing/2014/main" xmlns="" id="{B7D83BC2-15D7-4346-AFC9-AFD2F01E3158}"/>
              </a:ext>
            </a:extLst>
          </p:cNvPr>
          <p:cNvSpPr/>
          <p:nvPr/>
        </p:nvSpPr>
        <p:spPr>
          <a:xfrm>
            <a:off x="301629" y="3504866"/>
            <a:ext cx="101591" cy="101166"/>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9" name="Oval 48">
            <a:extLst>
              <a:ext uri="{FF2B5EF4-FFF2-40B4-BE49-F238E27FC236}">
                <a16:creationId xmlns:a16="http://schemas.microsoft.com/office/drawing/2014/main" xmlns="" id="{496A8241-CF69-4753-A3C4-EB414A6EF8A3}"/>
              </a:ext>
            </a:extLst>
          </p:cNvPr>
          <p:cNvSpPr/>
          <p:nvPr/>
        </p:nvSpPr>
        <p:spPr>
          <a:xfrm>
            <a:off x="273054" y="3695366"/>
            <a:ext cx="146385" cy="101166"/>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0" name="Oval 49">
            <a:extLst>
              <a:ext uri="{FF2B5EF4-FFF2-40B4-BE49-F238E27FC236}">
                <a16:creationId xmlns:a16="http://schemas.microsoft.com/office/drawing/2014/main" xmlns="" id="{AE9BADFE-A5DA-4BF9-98F0-82ACE8EE1F50}"/>
              </a:ext>
            </a:extLst>
          </p:cNvPr>
          <p:cNvSpPr/>
          <p:nvPr/>
        </p:nvSpPr>
        <p:spPr>
          <a:xfrm>
            <a:off x="263529" y="3886200"/>
            <a:ext cx="165096" cy="100832"/>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cxnSp>
        <p:nvCxnSpPr>
          <p:cNvPr id="51" name="Google Shape;279;p26">
            <a:extLst>
              <a:ext uri="{FF2B5EF4-FFF2-40B4-BE49-F238E27FC236}">
                <a16:creationId xmlns:a16="http://schemas.microsoft.com/office/drawing/2014/main" xmlns="" id="{02441F7C-EF99-4997-8C77-1C1BF135704D}"/>
              </a:ext>
            </a:extLst>
          </p:cNvPr>
          <p:cNvCxnSpPr>
            <a:cxnSpLocks/>
          </p:cNvCxnSpPr>
          <p:nvPr/>
        </p:nvCxnSpPr>
        <p:spPr>
          <a:xfrm flipH="1" flipV="1">
            <a:off x="7266300" y="2891268"/>
            <a:ext cx="20325" cy="32907"/>
          </a:xfrm>
          <a:prstGeom prst="straightConnector1">
            <a:avLst/>
          </a:prstGeom>
          <a:noFill/>
          <a:ln w="19050" cap="flat" cmpd="sng">
            <a:solidFill>
              <a:schemeClr val="accent6"/>
            </a:solidFill>
            <a:prstDash val="solid"/>
            <a:round/>
            <a:headEnd type="oval" w="med" len="med"/>
            <a:tailEnd type="none" w="med" len="med"/>
          </a:ln>
        </p:spPr>
      </p:cxnSp>
      <p:cxnSp>
        <p:nvCxnSpPr>
          <p:cNvPr id="52" name="Google Shape;279;p26">
            <a:extLst>
              <a:ext uri="{FF2B5EF4-FFF2-40B4-BE49-F238E27FC236}">
                <a16:creationId xmlns:a16="http://schemas.microsoft.com/office/drawing/2014/main" xmlns="" id="{4539EE3E-E316-4670-94CF-1269B443A6DD}"/>
              </a:ext>
            </a:extLst>
          </p:cNvPr>
          <p:cNvCxnSpPr>
            <a:cxnSpLocks/>
          </p:cNvCxnSpPr>
          <p:nvPr/>
        </p:nvCxnSpPr>
        <p:spPr>
          <a:xfrm flipH="1" flipV="1">
            <a:off x="7799700" y="3738993"/>
            <a:ext cx="20325" cy="32907"/>
          </a:xfrm>
          <a:prstGeom prst="straightConnector1">
            <a:avLst/>
          </a:prstGeom>
          <a:noFill/>
          <a:ln w="19050" cap="flat" cmpd="sng">
            <a:solidFill>
              <a:schemeClr val="accent6"/>
            </a:solidFill>
            <a:prstDash val="solid"/>
            <a:round/>
            <a:headEnd type="oval" w="med" len="med"/>
            <a:tailEnd type="none" w="med" len="med"/>
          </a:ln>
        </p:spPr>
      </p:cxnSp>
      <p:sp>
        <p:nvSpPr>
          <p:cNvPr id="30" name="Oval 29">
            <a:extLst>
              <a:ext uri="{FF2B5EF4-FFF2-40B4-BE49-F238E27FC236}">
                <a16:creationId xmlns:a16="http://schemas.microsoft.com/office/drawing/2014/main" xmlns="" id="{94ED928D-7303-4D0B-A781-1D07C5BADA1D}"/>
              </a:ext>
            </a:extLst>
          </p:cNvPr>
          <p:cNvSpPr/>
          <p:nvPr/>
        </p:nvSpPr>
        <p:spPr>
          <a:xfrm>
            <a:off x="4572000" y="3936616"/>
            <a:ext cx="180975" cy="152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63866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7" name="Google Shape;287;p27"/>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5" name="Google Shape;213;p20">
            <a:extLst>
              <a:ext uri="{FF2B5EF4-FFF2-40B4-BE49-F238E27FC236}">
                <a16:creationId xmlns:a16="http://schemas.microsoft.com/office/drawing/2014/main" xmlns="" id="{32818176-7AFB-460C-8A50-C4FC8013F1E9}"/>
              </a:ext>
            </a:extLst>
          </p:cNvPr>
          <p:cNvSpPr txBox="1">
            <a:spLocks/>
          </p:cNvSpPr>
          <p:nvPr/>
        </p:nvSpPr>
        <p:spPr>
          <a:xfrm>
            <a:off x="340242" y="567201"/>
            <a:ext cx="8442251" cy="387720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600"/>
              </a:spcBef>
              <a:buClr>
                <a:schemeClr val="accent5"/>
              </a:buClr>
              <a:buFont typeface="Courier New" panose="02070309020205020404" pitchFamily="49" charset="0"/>
              <a:buChar char="o"/>
            </a:pPr>
            <a:r>
              <a:rPr lang="en-US" sz="1600" dirty="0">
                <a:solidFill>
                  <a:schemeClr val="dk1"/>
                </a:solidFill>
                <a:latin typeface="Work Sans Regular"/>
                <a:sym typeface="Work Sans Regular"/>
              </a:rPr>
              <a:t>The most common sources of plastic ingestion are our drinking water, seafood, sea salt, and beer.</a:t>
            </a:r>
          </a:p>
          <a:p>
            <a:pPr marL="342900" indent="-342900" algn="just">
              <a:spcBef>
                <a:spcPts val="600"/>
              </a:spcBef>
              <a:buClr>
                <a:schemeClr val="accent5"/>
              </a:buClr>
              <a:buFont typeface="Courier New" panose="02070309020205020404" pitchFamily="49" charset="0"/>
              <a:buChar char="o"/>
            </a:pPr>
            <a:r>
              <a:rPr lang="en-US" sz="1600" dirty="0">
                <a:solidFill>
                  <a:schemeClr val="bg1"/>
                </a:solidFill>
                <a:latin typeface="Work Sans Regular"/>
                <a:sym typeface="Work Sans Regular"/>
              </a:rPr>
              <a:t>It’s estimated that we consume between 74 000 to 121 000 microplastic particles per year and drinking bottled water could add an extra 90 000 particles to that number.</a:t>
            </a:r>
          </a:p>
          <a:p>
            <a:pPr marL="342900" indent="-342900" algn="just">
              <a:spcBef>
                <a:spcPts val="600"/>
              </a:spcBef>
              <a:buClr>
                <a:schemeClr val="accent5"/>
              </a:buClr>
              <a:buFont typeface="Courier New" panose="02070309020205020404" pitchFamily="49" charset="0"/>
              <a:buChar char="o"/>
            </a:pPr>
            <a:r>
              <a:rPr lang="en-US" sz="1600" dirty="0">
                <a:solidFill>
                  <a:schemeClr val="dk1"/>
                </a:solidFill>
                <a:latin typeface="Work Sans Regular"/>
                <a:sym typeface="Work Sans Regular"/>
              </a:rPr>
              <a:t>The second largest source of microplastics is shellfish. Microplastics are now found in a wide range of sea animals, which can often mistake plastic for food, or simply ingest it through the water, but shellfish contain particularly high levels because they are consumed whole.</a:t>
            </a:r>
          </a:p>
          <a:p>
            <a:pPr marL="342900" indent="-342900" algn="just">
              <a:spcBef>
                <a:spcPts val="600"/>
              </a:spcBef>
              <a:buClr>
                <a:schemeClr val="accent5"/>
              </a:buClr>
              <a:buFont typeface="Courier New" panose="02070309020205020404" pitchFamily="49" charset="0"/>
              <a:buChar char="o"/>
            </a:pPr>
            <a:r>
              <a:rPr lang="en-US" sz="1600" dirty="0">
                <a:solidFill>
                  <a:schemeClr val="bg1"/>
                </a:solidFill>
                <a:latin typeface="Work Sans Regular"/>
                <a:sym typeface="Work Sans Regular"/>
              </a:rPr>
              <a:t>Research shows that our land and agriculture are receiving a significant dose of microplastics from improper composting. Due mainly to lazy composting at the individual level, plastics are ending up in our compost, which goes on to become fertilizer for our food supply. These plastics then breakdown and we’re left with microplastics throughout our fields.</a:t>
            </a:r>
          </a:p>
          <a:p>
            <a:pPr marL="342900" indent="-342900" algn="just">
              <a:spcBef>
                <a:spcPts val="600"/>
              </a:spcBef>
              <a:buClr>
                <a:schemeClr val="accent5"/>
              </a:buClr>
              <a:buFont typeface="Courier New" panose="02070309020205020404" pitchFamily="49" charset="0"/>
              <a:buChar char="o"/>
            </a:pPr>
            <a:endParaRPr lang="en-US" sz="1600" dirty="0">
              <a:solidFill>
                <a:schemeClr val="dk1"/>
              </a:solidFill>
              <a:latin typeface="Work Sans Regular"/>
              <a:sym typeface="Work Sans Regular"/>
            </a:endParaRPr>
          </a:p>
        </p:txBody>
      </p:sp>
      <p:sp>
        <p:nvSpPr>
          <p:cNvPr id="6" name="Google Shape;193;p19">
            <a:extLst>
              <a:ext uri="{FF2B5EF4-FFF2-40B4-BE49-F238E27FC236}">
                <a16:creationId xmlns:a16="http://schemas.microsoft.com/office/drawing/2014/main" xmlns="" id="{2DF5A3AF-0D72-4CAF-A869-3B6ABA579376}"/>
              </a:ext>
            </a:extLst>
          </p:cNvPr>
          <p:cNvSpPr txBox="1">
            <a:spLocks/>
          </p:cNvSpPr>
          <p:nvPr/>
        </p:nvSpPr>
        <p:spPr>
          <a:xfrm>
            <a:off x="538162" y="86400"/>
            <a:ext cx="8067675" cy="523333"/>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800" dirty="0"/>
              <a:t/>
            </a:r>
            <a:br>
              <a:rPr lang="en-US" sz="2800" dirty="0"/>
            </a:br>
            <a:r>
              <a:rPr lang="en-US" sz="2800" dirty="0"/>
              <a:t>How are we consuming microplastics?</a:t>
            </a:r>
          </a:p>
        </p:txBody>
      </p:sp>
    </p:spTree>
    <p:extLst>
      <p:ext uri="{BB962C8B-B14F-4D97-AF65-F5344CB8AC3E}">
        <p14:creationId xmlns:p14="http://schemas.microsoft.com/office/powerpoint/2010/main" val="2342287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8" name="Google Shape;298;p28"/>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9" name="Google Shape;213;p20">
            <a:extLst>
              <a:ext uri="{FF2B5EF4-FFF2-40B4-BE49-F238E27FC236}">
                <a16:creationId xmlns:a16="http://schemas.microsoft.com/office/drawing/2014/main" xmlns="" id="{4C353140-0AAE-42E1-B9D9-4CCBEE78B026}"/>
              </a:ext>
            </a:extLst>
          </p:cNvPr>
          <p:cNvSpPr txBox="1">
            <a:spLocks/>
          </p:cNvSpPr>
          <p:nvPr/>
        </p:nvSpPr>
        <p:spPr>
          <a:xfrm>
            <a:off x="425302" y="864915"/>
            <a:ext cx="3732028" cy="326051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600"/>
              </a:spcBef>
              <a:buClr>
                <a:schemeClr val="accent5"/>
              </a:buClr>
              <a:buFont typeface="Courier New" panose="02070309020205020404" pitchFamily="49" charset="0"/>
              <a:buChar char="o"/>
            </a:pPr>
            <a:r>
              <a:rPr lang="en-US" sz="1600" dirty="0">
                <a:solidFill>
                  <a:schemeClr val="dk1"/>
                </a:solidFill>
                <a:latin typeface="Work Sans Regular"/>
                <a:sym typeface="Work Sans Regular"/>
              </a:rPr>
              <a:t>Research is still in its early days and while the recent study placed consumption at approximately 5g per week (i.e. the amount of plastic in a credit card), it only looked at items that make up approximately 15% of our caloric intake (fish, shellfish, salt, sugars, alcohol, water, and air). </a:t>
            </a:r>
          </a:p>
          <a:p>
            <a:pPr marL="342900" indent="-342900" algn="just">
              <a:spcBef>
                <a:spcPts val="600"/>
              </a:spcBef>
              <a:buClr>
                <a:schemeClr val="accent5"/>
              </a:buClr>
              <a:buFont typeface="Courier New" panose="02070309020205020404" pitchFamily="49" charset="0"/>
              <a:buChar char="o"/>
            </a:pPr>
            <a:r>
              <a:rPr lang="en-US" sz="1600" dirty="0">
                <a:solidFill>
                  <a:schemeClr val="dk1"/>
                </a:solidFill>
                <a:latin typeface="Work Sans Regular"/>
                <a:sym typeface="Work Sans Regular"/>
              </a:rPr>
              <a:t>The other 85% of our diets weren’t looked at it in the study. </a:t>
            </a:r>
          </a:p>
        </p:txBody>
      </p:sp>
      <p:sp>
        <p:nvSpPr>
          <p:cNvPr id="10" name="Google Shape;193;p19">
            <a:extLst>
              <a:ext uri="{FF2B5EF4-FFF2-40B4-BE49-F238E27FC236}">
                <a16:creationId xmlns:a16="http://schemas.microsoft.com/office/drawing/2014/main" xmlns="" id="{0B29EB41-E7C7-42AF-91B7-0AAB7A05AC7F}"/>
              </a:ext>
            </a:extLst>
          </p:cNvPr>
          <p:cNvSpPr txBox="1">
            <a:spLocks/>
          </p:cNvSpPr>
          <p:nvPr/>
        </p:nvSpPr>
        <p:spPr>
          <a:xfrm>
            <a:off x="538162" y="152700"/>
            <a:ext cx="8067675" cy="523333"/>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800" dirty="0"/>
              <a:t>How much plastic are we consuming?</a:t>
            </a:r>
          </a:p>
        </p:txBody>
      </p:sp>
      <p:pic>
        <p:nvPicPr>
          <p:cNvPr id="1026" name="Picture 2">
            <a:extLst>
              <a:ext uri="{FF2B5EF4-FFF2-40B4-BE49-F238E27FC236}">
                <a16:creationId xmlns:a16="http://schemas.microsoft.com/office/drawing/2014/main" xmlns="" id="{B747954E-4ECC-4395-928E-B59001049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614" y="1445042"/>
            <a:ext cx="4570273" cy="2100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7" name="Google Shape;287;p27"/>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5" name="Google Shape;213;p20">
            <a:extLst>
              <a:ext uri="{FF2B5EF4-FFF2-40B4-BE49-F238E27FC236}">
                <a16:creationId xmlns:a16="http://schemas.microsoft.com/office/drawing/2014/main" xmlns="" id="{32818176-7AFB-460C-8A50-C4FC8013F1E9}"/>
              </a:ext>
            </a:extLst>
          </p:cNvPr>
          <p:cNvSpPr txBox="1">
            <a:spLocks/>
          </p:cNvSpPr>
          <p:nvPr/>
        </p:nvSpPr>
        <p:spPr>
          <a:xfrm>
            <a:off x="340242" y="567201"/>
            <a:ext cx="8442251" cy="387720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600"/>
              </a:spcBef>
              <a:buClr>
                <a:schemeClr val="accent5"/>
              </a:buClr>
              <a:buFont typeface="Courier New" panose="02070309020205020404" pitchFamily="49" charset="0"/>
              <a:buChar char="o"/>
            </a:pPr>
            <a:endParaRPr lang="en-US" sz="1600" dirty="0">
              <a:solidFill>
                <a:schemeClr val="dk1"/>
              </a:solidFill>
              <a:latin typeface="Work Sans Regular"/>
              <a:sym typeface="Work Sans Regular"/>
            </a:endParaRPr>
          </a:p>
        </p:txBody>
      </p:sp>
      <p:sp>
        <p:nvSpPr>
          <p:cNvPr id="6" name="Google Shape;193;p19">
            <a:extLst>
              <a:ext uri="{FF2B5EF4-FFF2-40B4-BE49-F238E27FC236}">
                <a16:creationId xmlns:a16="http://schemas.microsoft.com/office/drawing/2014/main" xmlns="" id="{2DF5A3AF-0D72-4CAF-A869-3B6ABA579376}"/>
              </a:ext>
            </a:extLst>
          </p:cNvPr>
          <p:cNvSpPr txBox="1">
            <a:spLocks/>
          </p:cNvSpPr>
          <p:nvPr/>
        </p:nvSpPr>
        <p:spPr>
          <a:xfrm>
            <a:off x="538162" y="86400"/>
            <a:ext cx="8067675" cy="523333"/>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800" dirty="0"/>
              <a:t>What can you do?</a:t>
            </a:r>
          </a:p>
        </p:txBody>
      </p:sp>
      <p:sp>
        <p:nvSpPr>
          <p:cNvPr id="8" name="Google Shape;213;p20">
            <a:extLst>
              <a:ext uri="{FF2B5EF4-FFF2-40B4-BE49-F238E27FC236}">
                <a16:creationId xmlns:a16="http://schemas.microsoft.com/office/drawing/2014/main" xmlns="" id="{31EA09FE-8D2C-4539-9F2A-8DB8416B1EE5}"/>
              </a:ext>
            </a:extLst>
          </p:cNvPr>
          <p:cNvSpPr txBox="1">
            <a:spLocks/>
          </p:cNvSpPr>
          <p:nvPr/>
        </p:nvSpPr>
        <p:spPr>
          <a:xfrm>
            <a:off x="361507" y="567200"/>
            <a:ext cx="8442251" cy="413901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600"/>
              </a:spcBef>
              <a:buClr>
                <a:schemeClr val="accent5"/>
              </a:buClr>
              <a:buFont typeface="Courier New" panose="02070309020205020404" pitchFamily="49" charset="0"/>
              <a:buChar char="o"/>
            </a:pPr>
            <a:r>
              <a:rPr lang="en-US" dirty="0">
                <a:solidFill>
                  <a:schemeClr val="dk1"/>
                </a:solidFill>
                <a:latin typeface="Work Sans Regular"/>
                <a:sym typeface="Work Sans Regular"/>
              </a:rPr>
              <a:t>While there is no doubt that large scale change and advancements are necessary to properly tackle our global plastic crisis, there are still many individual changes we can make.</a:t>
            </a:r>
          </a:p>
          <a:p>
            <a:pPr marL="342900" indent="-342900" algn="just">
              <a:spcBef>
                <a:spcPts val="600"/>
              </a:spcBef>
              <a:buClr>
                <a:schemeClr val="bg1"/>
              </a:buClr>
              <a:buFont typeface="Courier New" panose="02070309020205020404" pitchFamily="49" charset="0"/>
              <a:buChar char="o"/>
            </a:pPr>
            <a:r>
              <a:rPr lang="en-US" dirty="0">
                <a:solidFill>
                  <a:schemeClr val="bg1"/>
                </a:solidFill>
                <a:latin typeface="Work Sans Regular"/>
                <a:sym typeface="Work Sans Regular"/>
              </a:rPr>
              <a:t>When it comes to your personal consumption, a logical first step is to reduce intake of the top microplastic culprits. This means reducing (or ideally, eliminating) your consumption of bottled water and shellfish.</a:t>
            </a:r>
          </a:p>
          <a:p>
            <a:pPr marL="342900" indent="-342900" algn="just">
              <a:spcBef>
                <a:spcPts val="600"/>
              </a:spcBef>
              <a:buClr>
                <a:schemeClr val="accent5"/>
              </a:buClr>
              <a:buFont typeface="Courier New" panose="02070309020205020404" pitchFamily="49" charset="0"/>
              <a:buChar char="o"/>
            </a:pPr>
            <a:r>
              <a:rPr lang="en-US" dirty="0">
                <a:solidFill>
                  <a:schemeClr val="dk1"/>
                </a:solidFill>
                <a:latin typeface="Work Sans Regular"/>
                <a:sym typeface="Work Sans Regular"/>
              </a:rPr>
              <a:t>We can also take steps to reduce the amount of plastic we consume.</a:t>
            </a:r>
          </a:p>
          <a:p>
            <a:pPr marL="342900" indent="-342900" algn="just">
              <a:spcBef>
                <a:spcPts val="600"/>
              </a:spcBef>
              <a:buClr>
                <a:schemeClr val="bg1"/>
              </a:buClr>
              <a:buFont typeface="Courier New" panose="02070309020205020404" pitchFamily="49" charset="0"/>
              <a:buChar char="o"/>
            </a:pPr>
            <a:r>
              <a:rPr lang="en-US" dirty="0">
                <a:solidFill>
                  <a:schemeClr val="bg1"/>
                </a:solidFill>
                <a:latin typeface="Work Sans Regular"/>
                <a:sym typeface="Work Sans Regular"/>
              </a:rPr>
              <a:t>One unexpected culprit of microplastics is synthetic clothing, which releases microplastics into the water during production and when you wash them in the laundry. switching to natural materials like organic cotton and linen is a great way to minimize your plastic use and carbon footprint.</a:t>
            </a:r>
          </a:p>
          <a:p>
            <a:pPr marL="342900" indent="-342900" algn="just">
              <a:spcBef>
                <a:spcPts val="600"/>
              </a:spcBef>
              <a:buClr>
                <a:schemeClr val="accent5"/>
              </a:buClr>
              <a:buFont typeface="Courier New" panose="02070309020205020404" pitchFamily="49" charset="0"/>
              <a:buChar char="o"/>
            </a:pPr>
            <a:r>
              <a:rPr lang="en-US" dirty="0">
                <a:solidFill>
                  <a:schemeClr val="dk1"/>
                </a:solidFill>
                <a:latin typeface="Work Sans Regular"/>
                <a:sym typeface="Work Sans Regular"/>
              </a:rPr>
              <a:t>We’re in the early days of understanding the effects of microplastics on our health and our environment, and there is still a lot of work to be done before we have a clear idea of the true impact.</a:t>
            </a:r>
          </a:p>
          <a:p>
            <a:pPr marL="342900" indent="-342900" algn="just">
              <a:spcBef>
                <a:spcPts val="600"/>
              </a:spcBef>
              <a:buClr>
                <a:schemeClr val="bg1"/>
              </a:buClr>
              <a:buFont typeface="Courier New" panose="02070309020205020404" pitchFamily="49" charset="0"/>
              <a:buChar char="o"/>
            </a:pPr>
            <a:r>
              <a:rPr lang="en-US" dirty="0">
                <a:solidFill>
                  <a:schemeClr val="bg1"/>
                </a:solidFill>
                <a:latin typeface="Work Sans Regular"/>
                <a:sym typeface="Work Sans Regular"/>
              </a:rPr>
              <a:t>However, AP RCO is taking it as a positive that this important issue is beginning to get the awareness and research it deserves and hope the upcoming training webinar on Microplastic in water bodies will become a catalyst for greater change.</a:t>
            </a:r>
          </a:p>
        </p:txBody>
      </p:sp>
    </p:spTree>
    <p:extLst>
      <p:ext uri="{BB962C8B-B14F-4D97-AF65-F5344CB8AC3E}">
        <p14:creationId xmlns:p14="http://schemas.microsoft.com/office/powerpoint/2010/main" val="460552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407" name="Google Shape;407;p35"/>
          <p:cNvSpPr txBox="1">
            <a:spLocks noGrp="1"/>
          </p:cNvSpPr>
          <p:nvPr>
            <p:ph type="ctrTitle" idx="4294967295"/>
          </p:nvPr>
        </p:nvSpPr>
        <p:spPr>
          <a:xfrm>
            <a:off x="1275124" y="1240229"/>
            <a:ext cx="6593700" cy="58857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300" dirty="0"/>
              <a:t>Thanks!</a:t>
            </a:r>
            <a:endParaRPr sz="4300" dirty="0"/>
          </a:p>
        </p:txBody>
      </p:sp>
      <p:sp>
        <p:nvSpPr>
          <p:cNvPr id="408" name="Google Shape;408;p35"/>
          <p:cNvSpPr txBox="1">
            <a:spLocks noGrp="1"/>
          </p:cNvSpPr>
          <p:nvPr>
            <p:ph type="subTitle" idx="4294967295"/>
          </p:nvPr>
        </p:nvSpPr>
        <p:spPr>
          <a:xfrm>
            <a:off x="1041586" y="2295840"/>
            <a:ext cx="7060776" cy="991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000" b="1" dirty="0">
                <a:solidFill>
                  <a:schemeClr val="lt1"/>
                </a:solidFill>
              </a:rPr>
              <a:t>Any questions?</a:t>
            </a:r>
            <a:endParaRPr sz="3000" b="1" dirty="0">
              <a:solidFill>
                <a:schemeClr val="lt1"/>
              </a:solidFill>
            </a:endParaRPr>
          </a:p>
          <a:p>
            <a:pPr marL="0" lvl="0" indent="0" algn="ctr" rtl="0">
              <a:spcBef>
                <a:spcPts val="0"/>
              </a:spcBef>
              <a:spcAft>
                <a:spcPts val="0"/>
              </a:spcAft>
              <a:buNone/>
            </a:pPr>
            <a:r>
              <a:rPr lang="en" sz="2000" dirty="0">
                <a:solidFill>
                  <a:schemeClr val="lt1"/>
                </a:solidFill>
              </a:rPr>
              <a:t>You can find me at @deshbandhu &amp; iesindia@gmail.com</a:t>
            </a:r>
            <a:endParaRPr sz="2000" dirty="0">
              <a:solidFill>
                <a:schemeClr val="l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7200" y="572700"/>
            <a:ext cx="7269600" cy="43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400" dirty="0"/>
              <a:t>Agenda</a:t>
            </a:r>
            <a:endParaRPr sz="4400" dirty="0"/>
          </a:p>
        </p:txBody>
      </p:sp>
      <p:sp>
        <p:nvSpPr>
          <p:cNvPr id="175" name="Google Shape;175;p16"/>
          <p:cNvSpPr txBox="1">
            <a:spLocks noGrp="1"/>
          </p:cNvSpPr>
          <p:nvPr>
            <p:ph type="body" idx="1"/>
          </p:nvPr>
        </p:nvSpPr>
        <p:spPr>
          <a:xfrm>
            <a:off x="723014" y="1456281"/>
            <a:ext cx="7740502" cy="2029869"/>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IN" dirty="0"/>
              <a:t>What is it?</a:t>
            </a:r>
            <a:endParaRPr dirty="0"/>
          </a:p>
          <a:p>
            <a:pPr marL="457200" lvl="0" indent="-381000" algn="l" rtl="0">
              <a:spcBef>
                <a:spcPts val="1000"/>
              </a:spcBef>
              <a:spcAft>
                <a:spcPts val="0"/>
              </a:spcAft>
              <a:buSzPts val="2400"/>
              <a:buChar char="🐠"/>
            </a:pPr>
            <a:r>
              <a:rPr lang="en-IN" dirty="0"/>
              <a:t>What is at Risk? </a:t>
            </a:r>
          </a:p>
          <a:p>
            <a:pPr marL="457200" lvl="0" indent="-381000" algn="l" rtl="0">
              <a:spcBef>
                <a:spcPts val="1000"/>
              </a:spcBef>
              <a:spcAft>
                <a:spcPts val="0"/>
              </a:spcAft>
              <a:buSzPts val="2400"/>
              <a:buChar char="🐠"/>
            </a:pPr>
            <a:r>
              <a:rPr lang="en-IN" dirty="0"/>
              <a:t>What are the significant source of these plastic</a:t>
            </a:r>
          </a:p>
          <a:p>
            <a:pPr marL="457200" lvl="0" indent="-381000" algn="l" rtl="0">
              <a:spcBef>
                <a:spcPts val="1000"/>
              </a:spcBef>
              <a:spcAft>
                <a:spcPts val="0"/>
              </a:spcAft>
              <a:buSzPts val="2400"/>
              <a:buChar char="🐠"/>
            </a:pPr>
            <a:r>
              <a:rPr lang="en-IN" dirty="0"/>
              <a:t>What can be done </a:t>
            </a:r>
            <a:endParaRPr dirty="0"/>
          </a:p>
        </p:txBody>
      </p:sp>
      <p:sp>
        <p:nvSpPr>
          <p:cNvPr id="176" name="Google Shape;176;p1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ctrTitle"/>
          </p:nvPr>
        </p:nvSpPr>
        <p:spPr>
          <a:xfrm>
            <a:off x="937200" y="1354750"/>
            <a:ext cx="72696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3"/>
                </a:solidFill>
              </a:rPr>
              <a:t>1.</a:t>
            </a:r>
            <a:endParaRPr dirty="0">
              <a:solidFill>
                <a:schemeClr val="accent3"/>
              </a:solidFill>
            </a:endParaRPr>
          </a:p>
          <a:p>
            <a:pPr marL="0" lvl="0" indent="0" algn="ctr" rtl="0">
              <a:spcBef>
                <a:spcPts val="0"/>
              </a:spcBef>
              <a:spcAft>
                <a:spcPts val="0"/>
              </a:spcAft>
              <a:buNone/>
            </a:pPr>
            <a:r>
              <a:rPr lang="en" dirty="0"/>
              <a:t>What is Microplastic</a:t>
            </a:r>
            <a:endParaRPr dirty="0"/>
          </a:p>
        </p:txBody>
      </p:sp>
      <p:sp>
        <p:nvSpPr>
          <p:cNvPr id="182" name="Google Shape;182;p17"/>
          <p:cNvSpPr txBox="1">
            <a:spLocks noGrp="1"/>
          </p:cNvSpPr>
          <p:nvPr>
            <p:ph type="subTitle" idx="1"/>
          </p:nvPr>
        </p:nvSpPr>
        <p:spPr>
          <a:xfrm>
            <a:off x="937200" y="2611454"/>
            <a:ext cx="72696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Let’s start  by learning w</a:t>
            </a:r>
            <a:r>
              <a:rPr lang="en-IN" dirty="0"/>
              <a:t>ha</a:t>
            </a:r>
            <a:r>
              <a:rPr lang="en" dirty="0"/>
              <a:t>t is microplactic</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body" idx="1"/>
          </p:nvPr>
        </p:nvSpPr>
        <p:spPr>
          <a:xfrm>
            <a:off x="937200" y="1857000"/>
            <a:ext cx="7269600" cy="819900"/>
          </a:xfrm>
          <a:prstGeom prst="rect">
            <a:avLst/>
          </a:prstGeom>
        </p:spPr>
        <p:txBody>
          <a:bodyPr spcFirstLastPara="1" wrap="square" lIns="0" tIns="0" rIns="0" bIns="0" anchor="ctr" anchorCtr="0">
            <a:noAutofit/>
          </a:bodyPr>
          <a:lstStyle/>
          <a:p>
            <a:pPr marL="38100" indent="0">
              <a:buNone/>
            </a:pPr>
            <a:r>
              <a:rPr lang="en-US" dirty="0"/>
              <a:t>Microplastics are small plastic pieces less than five millimeters long which can be harmful to our ocean and aquatic life.</a:t>
            </a:r>
          </a:p>
        </p:txBody>
      </p:sp>
      <p:sp>
        <p:nvSpPr>
          <p:cNvPr id="188" name="Google Shape;188;p18"/>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a:spLocks noGrp="1"/>
          </p:cNvSpPr>
          <p:nvPr>
            <p:ph type="ctrTitle" idx="4294967295"/>
          </p:nvPr>
        </p:nvSpPr>
        <p:spPr>
          <a:xfrm>
            <a:off x="2413145" y="315055"/>
            <a:ext cx="4317710" cy="76372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IN" sz="4800" dirty="0"/>
              <a:t>W</a:t>
            </a:r>
            <a:r>
              <a:rPr lang="en" sz="4800" dirty="0"/>
              <a:t>hat is it?</a:t>
            </a:r>
            <a:endParaRPr sz="4800" dirty="0"/>
          </a:p>
        </p:txBody>
      </p:sp>
      <p:sp>
        <p:nvSpPr>
          <p:cNvPr id="194" name="Google Shape;194;p19"/>
          <p:cNvSpPr txBox="1">
            <a:spLocks noGrp="1"/>
          </p:cNvSpPr>
          <p:nvPr>
            <p:ph type="subTitle" idx="4294967295"/>
          </p:nvPr>
        </p:nvSpPr>
        <p:spPr>
          <a:xfrm>
            <a:off x="367681" y="1088435"/>
            <a:ext cx="8408638" cy="2883024"/>
          </a:xfrm>
          <a:prstGeom prst="rect">
            <a:avLst/>
          </a:prstGeom>
        </p:spPr>
        <p:txBody>
          <a:bodyPr spcFirstLastPara="1" wrap="square" lIns="0" tIns="0" rIns="0" bIns="0" anchor="t" anchorCtr="0">
            <a:noAutofit/>
          </a:bodyPr>
          <a:lstStyle/>
          <a:p>
            <a:pPr marL="342900" lvl="0" indent="-342900" algn="just" rtl="0">
              <a:spcBef>
                <a:spcPts val="600"/>
              </a:spcBef>
              <a:spcAft>
                <a:spcPts val="0"/>
              </a:spcAft>
              <a:buFont typeface="Courier New" panose="02070309020205020404" pitchFamily="49" charset="0"/>
              <a:buChar char="o"/>
            </a:pPr>
            <a:r>
              <a:rPr lang="en-US" sz="2000" dirty="0">
                <a:solidFill>
                  <a:schemeClr val="lt1"/>
                </a:solidFill>
              </a:rPr>
              <a:t>Straightforward – they are tiny plastic particles.</a:t>
            </a:r>
          </a:p>
          <a:p>
            <a:pPr marL="342900" lvl="0" indent="-342900" algn="just" rtl="0">
              <a:spcBef>
                <a:spcPts val="600"/>
              </a:spcBef>
              <a:spcAft>
                <a:spcPts val="0"/>
              </a:spcAft>
              <a:buFont typeface="Courier New" panose="02070309020205020404" pitchFamily="49" charset="0"/>
              <a:buChar char="o"/>
            </a:pPr>
            <a:r>
              <a:rPr lang="en-US" sz="2000" dirty="0">
                <a:solidFill>
                  <a:schemeClr val="lt1"/>
                </a:solidFill>
              </a:rPr>
              <a:t>Some marine researchers define them as being anywhere from smaller than 1mm to 5mm – They are too small to be filtered</a:t>
            </a:r>
            <a:r>
              <a:rPr lang="en" sz="2000" dirty="0">
                <a:solidFill>
                  <a:schemeClr val="lt1"/>
                </a:solidFill>
              </a:rPr>
              <a:t> </a:t>
            </a:r>
          </a:p>
          <a:p>
            <a:pPr marL="342900" lvl="0" indent="-342900" algn="just" rtl="0">
              <a:spcBef>
                <a:spcPts val="600"/>
              </a:spcBef>
              <a:spcAft>
                <a:spcPts val="0"/>
              </a:spcAft>
              <a:buFont typeface="Courier New" panose="02070309020205020404" pitchFamily="49" charset="0"/>
              <a:buChar char="o"/>
            </a:pPr>
            <a:r>
              <a:rPr lang="en-US" sz="2000" dirty="0">
                <a:solidFill>
                  <a:schemeClr val="lt1"/>
                </a:solidFill>
              </a:rPr>
              <a:t>There are two types of microplastics – “primary” and “secondary”</a:t>
            </a:r>
          </a:p>
          <a:p>
            <a:pPr marL="342900" lvl="0" indent="-342900" algn="just" rtl="0">
              <a:spcBef>
                <a:spcPts val="600"/>
              </a:spcBef>
              <a:spcAft>
                <a:spcPts val="0"/>
              </a:spcAft>
              <a:buFont typeface="Courier New" panose="02070309020205020404" pitchFamily="49" charset="0"/>
              <a:buChar char="o"/>
            </a:pPr>
            <a:r>
              <a:rPr lang="en-US" sz="2000" dirty="0">
                <a:solidFill>
                  <a:schemeClr val="lt1"/>
                </a:solidFill>
              </a:rPr>
              <a:t>Primary starts out small, secondary break down into smaller bits</a:t>
            </a:r>
          </a:p>
        </p:txBody>
      </p:sp>
      <p:sp>
        <p:nvSpPr>
          <p:cNvPr id="208" name="Google Shape;208;p19"/>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body" idx="1"/>
          </p:nvPr>
        </p:nvSpPr>
        <p:spPr>
          <a:xfrm>
            <a:off x="456785" y="843658"/>
            <a:ext cx="8249477" cy="3284883"/>
          </a:xfrm>
          <a:prstGeom prst="rect">
            <a:avLst/>
          </a:prstGeom>
        </p:spPr>
        <p:txBody>
          <a:bodyPr spcFirstLastPara="1" wrap="square" lIns="0" tIns="0" rIns="0" bIns="0" anchor="t" anchorCtr="0">
            <a:noAutofit/>
          </a:bodyPr>
          <a:lstStyle/>
          <a:p>
            <a:pPr marL="342900" lvl="0" indent="-342900" algn="just" rtl="0">
              <a:spcBef>
                <a:spcPts val="600"/>
              </a:spcBef>
              <a:spcAft>
                <a:spcPts val="0"/>
              </a:spcAft>
              <a:buClr>
                <a:schemeClr val="accent5"/>
              </a:buClr>
              <a:buFont typeface="Courier New" panose="02070309020205020404" pitchFamily="49" charset="0"/>
              <a:buChar char="o"/>
            </a:pPr>
            <a:r>
              <a:rPr lang="en-US" sz="1800" dirty="0"/>
              <a:t>They will accumulate in the water (accounting for 10% of litter on beaches) and reside there for a long time.</a:t>
            </a:r>
          </a:p>
          <a:p>
            <a:pPr marL="342900" lvl="0" indent="-342900" algn="just" rtl="0">
              <a:spcBef>
                <a:spcPts val="600"/>
              </a:spcBef>
              <a:spcAft>
                <a:spcPts val="0"/>
              </a:spcAft>
              <a:buClr>
                <a:schemeClr val="accent5"/>
              </a:buClr>
              <a:buFont typeface="Courier New" panose="02070309020205020404" pitchFamily="49" charset="0"/>
              <a:buChar char="o"/>
            </a:pPr>
            <a:r>
              <a:rPr lang="en-US" sz="1800" dirty="0"/>
              <a:t> Fish mistake them for plankton – leading them to die of undernourishment or constipation.</a:t>
            </a:r>
          </a:p>
          <a:p>
            <a:pPr marL="342900" lvl="0" indent="-342900" algn="just" rtl="0">
              <a:spcBef>
                <a:spcPts val="600"/>
              </a:spcBef>
              <a:spcAft>
                <a:spcPts val="0"/>
              </a:spcAft>
              <a:buClr>
                <a:schemeClr val="accent5"/>
              </a:buClr>
              <a:buFont typeface="Courier New" panose="02070309020205020404" pitchFamily="49" charset="0"/>
              <a:buChar char="o"/>
            </a:pPr>
            <a:r>
              <a:rPr lang="en-US" sz="1800" dirty="0"/>
              <a:t>Many other animals on the marine food chain ingest them as well</a:t>
            </a:r>
          </a:p>
          <a:p>
            <a:pPr marL="342900" lvl="0" indent="-342900" algn="just" rtl="0">
              <a:spcBef>
                <a:spcPts val="600"/>
              </a:spcBef>
              <a:spcAft>
                <a:spcPts val="0"/>
              </a:spcAft>
              <a:buClr>
                <a:schemeClr val="accent5"/>
              </a:buClr>
              <a:buFont typeface="Courier New" panose="02070309020205020404" pitchFamily="49" charset="0"/>
              <a:buChar char="o"/>
            </a:pPr>
            <a:r>
              <a:rPr lang="en-US" sz="1800" dirty="0"/>
              <a:t>Half of plastic in the marine environment is buoyant but other plastics can sink to the sea floor, affecting sediment dwelling species</a:t>
            </a:r>
          </a:p>
          <a:p>
            <a:pPr marL="342900" lvl="0" indent="-342900" algn="just" rtl="0">
              <a:spcBef>
                <a:spcPts val="600"/>
              </a:spcBef>
              <a:spcAft>
                <a:spcPts val="0"/>
              </a:spcAft>
              <a:buClr>
                <a:schemeClr val="accent5"/>
              </a:buClr>
              <a:buFont typeface="Courier New" panose="02070309020205020404" pitchFamily="49" charset="0"/>
              <a:buChar char="o"/>
            </a:pPr>
            <a:r>
              <a:rPr lang="en-US" sz="1800" dirty="0"/>
              <a:t>Plastic debris serves to transport different organisms outside of their natural habitats.</a:t>
            </a:r>
          </a:p>
          <a:p>
            <a:pPr marL="342900" lvl="0" indent="-342900" algn="just" rtl="0">
              <a:spcBef>
                <a:spcPts val="600"/>
              </a:spcBef>
              <a:spcAft>
                <a:spcPts val="0"/>
              </a:spcAft>
              <a:buClr>
                <a:schemeClr val="accent5"/>
              </a:buClr>
              <a:buFont typeface="Courier New" panose="02070309020205020404" pitchFamily="49" charset="0"/>
              <a:buChar char="o"/>
            </a:pPr>
            <a:r>
              <a:rPr lang="en-US" sz="1800" dirty="0"/>
              <a:t>Exacerbates the problem of invasive species and loss of biodiversity</a:t>
            </a:r>
          </a:p>
          <a:p>
            <a:pPr marL="342900" lvl="0" indent="-342900" algn="just" rtl="0">
              <a:spcBef>
                <a:spcPts val="600"/>
              </a:spcBef>
              <a:spcAft>
                <a:spcPts val="0"/>
              </a:spcAft>
              <a:buClr>
                <a:schemeClr val="accent5"/>
              </a:buClr>
              <a:buFont typeface="Courier New" panose="02070309020205020404" pitchFamily="49" charset="0"/>
              <a:buChar char="o"/>
            </a:pPr>
            <a:endParaRPr lang="en-US" sz="1800" dirty="0"/>
          </a:p>
        </p:txBody>
      </p:sp>
      <p:sp>
        <p:nvSpPr>
          <p:cNvPr id="216" name="Google Shape;216;p2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8" name="Google Shape;193;p19">
            <a:extLst>
              <a:ext uri="{FF2B5EF4-FFF2-40B4-BE49-F238E27FC236}">
                <a16:creationId xmlns:a16="http://schemas.microsoft.com/office/drawing/2014/main" xmlns="" id="{5940A01A-EE20-406B-A0BA-C5734F7A9E5F}"/>
              </a:ext>
            </a:extLst>
          </p:cNvPr>
          <p:cNvSpPr txBox="1">
            <a:spLocks/>
          </p:cNvSpPr>
          <p:nvPr/>
        </p:nvSpPr>
        <p:spPr>
          <a:xfrm>
            <a:off x="1169250" y="326521"/>
            <a:ext cx="6805499" cy="523333"/>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IN" sz="4400" dirty="0"/>
              <a:t>The Environmental Risk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body" idx="1"/>
          </p:nvPr>
        </p:nvSpPr>
        <p:spPr>
          <a:xfrm>
            <a:off x="456785" y="868016"/>
            <a:ext cx="8249477" cy="3284883"/>
          </a:xfrm>
          <a:prstGeom prst="rect">
            <a:avLst/>
          </a:prstGeom>
        </p:spPr>
        <p:txBody>
          <a:bodyPr spcFirstLastPara="1" wrap="square" lIns="0" tIns="0" rIns="0" bIns="0" anchor="t" anchorCtr="0">
            <a:noAutofit/>
          </a:bodyPr>
          <a:lstStyle/>
          <a:p>
            <a:pPr marL="342900" lvl="0" indent="-342900" algn="just" rtl="0">
              <a:spcBef>
                <a:spcPts val="600"/>
              </a:spcBef>
              <a:spcAft>
                <a:spcPts val="0"/>
              </a:spcAft>
              <a:buClr>
                <a:schemeClr val="bg1"/>
              </a:buClr>
              <a:buFont typeface="Courier New" panose="02070309020205020404" pitchFamily="49" charset="0"/>
              <a:buChar char="o"/>
            </a:pPr>
            <a:r>
              <a:rPr lang="en-US" sz="1600" dirty="0">
                <a:solidFill>
                  <a:schemeClr val="bg1"/>
                </a:solidFill>
              </a:rPr>
              <a:t>When plastic is exposed to UV rays in water, it releases harmful chemical compounds not found in nature</a:t>
            </a:r>
          </a:p>
          <a:p>
            <a:pPr marL="342900" lvl="0" indent="-342900" algn="just" rtl="0">
              <a:spcBef>
                <a:spcPts val="600"/>
              </a:spcBef>
              <a:spcAft>
                <a:spcPts val="0"/>
              </a:spcAft>
              <a:buClr>
                <a:schemeClr val="bg1"/>
              </a:buClr>
              <a:buFont typeface="Courier New" panose="02070309020205020404" pitchFamily="49" charset="0"/>
              <a:buChar char="o"/>
            </a:pPr>
            <a:r>
              <a:rPr lang="en-US" sz="1600" dirty="0">
                <a:solidFill>
                  <a:schemeClr val="bg1"/>
                </a:solidFill>
              </a:rPr>
              <a:t>BPA – A common component of food containers, has negative affects on both fetal development and adult hormone levels.</a:t>
            </a:r>
          </a:p>
          <a:p>
            <a:pPr marL="342900" lvl="0" indent="-342900" algn="just" rtl="0">
              <a:spcBef>
                <a:spcPts val="600"/>
              </a:spcBef>
              <a:spcAft>
                <a:spcPts val="0"/>
              </a:spcAft>
              <a:buClr>
                <a:schemeClr val="bg1"/>
              </a:buClr>
              <a:buFont typeface="Courier New" panose="02070309020205020404" pitchFamily="49" charset="0"/>
              <a:buChar char="o"/>
            </a:pPr>
            <a:r>
              <a:rPr lang="en-US" sz="1600" dirty="0">
                <a:solidFill>
                  <a:schemeClr val="bg1"/>
                </a:solidFill>
              </a:rPr>
              <a:t>Carcinogen – An agent directly involved in causing cancer</a:t>
            </a:r>
          </a:p>
          <a:p>
            <a:pPr marL="342900" lvl="0" indent="-342900" algn="just" rtl="0">
              <a:spcBef>
                <a:spcPts val="600"/>
              </a:spcBef>
              <a:spcAft>
                <a:spcPts val="0"/>
              </a:spcAft>
              <a:buClr>
                <a:schemeClr val="bg1"/>
              </a:buClr>
              <a:buFont typeface="Courier New" panose="02070309020205020404" pitchFamily="49" charset="0"/>
              <a:buChar char="o"/>
            </a:pPr>
            <a:r>
              <a:rPr lang="en-US" sz="1600" dirty="0">
                <a:solidFill>
                  <a:schemeClr val="bg1"/>
                </a:solidFill>
              </a:rPr>
              <a:t>POPs (Persistent organic pollutants)-organic compounds resistant to environmental degradation – they are pollutants that don’t deteriorate, and they then biomagnify and bioaccumulate – (mercury build up in big fish by eating smaller fish and the subsequent effect on humans)</a:t>
            </a:r>
          </a:p>
          <a:p>
            <a:pPr marL="342900" lvl="0" indent="-342900" algn="l" rtl="0">
              <a:spcBef>
                <a:spcPts val="600"/>
              </a:spcBef>
              <a:spcAft>
                <a:spcPts val="0"/>
              </a:spcAft>
              <a:buClr>
                <a:schemeClr val="bg1"/>
              </a:buClr>
              <a:buFont typeface="Courier New" panose="02070309020205020404" pitchFamily="49" charset="0"/>
              <a:buChar char="o"/>
            </a:pPr>
            <a:r>
              <a:rPr lang="en-US" sz="1600" dirty="0">
                <a:solidFill>
                  <a:schemeClr val="bg1"/>
                </a:solidFill>
              </a:rPr>
              <a:t>Harmful chemicals may also attach to the plastics in the water.</a:t>
            </a:r>
          </a:p>
          <a:p>
            <a:pPr marL="342900" lvl="0" indent="-342900" algn="l" rtl="0">
              <a:spcBef>
                <a:spcPts val="600"/>
              </a:spcBef>
              <a:spcAft>
                <a:spcPts val="0"/>
              </a:spcAft>
              <a:buClr>
                <a:schemeClr val="bg1"/>
              </a:buClr>
              <a:buFont typeface="Courier New" panose="02070309020205020404" pitchFamily="49" charset="0"/>
              <a:buChar char="o"/>
            </a:pPr>
            <a:r>
              <a:rPr lang="en-US" sz="1600" dirty="0">
                <a:solidFill>
                  <a:schemeClr val="bg1"/>
                </a:solidFill>
              </a:rPr>
              <a:t>Chemicals can leach into the organisms that ingest the plastics</a:t>
            </a:r>
          </a:p>
        </p:txBody>
      </p:sp>
      <p:sp>
        <p:nvSpPr>
          <p:cNvPr id="216" name="Google Shape;216;p2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8" name="Google Shape;193;p19">
            <a:extLst>
              <a:ext uri="{FF2B5EF4-FFF2-40B4-BE49-F238E27FC236}">
                <a16:creationId xmlns:a16="http://schemas.microsoft.com/office/drawing/2014/main" xmlns="" id="{5940A01A-EE20-406B-A0BA-C5734F7A9E5F}"/>
              </a:ext>
            </a:extLst>
          </p:cNvPr>
          <p:cNvSpPr txBox="1">
            <a:spLocks/>
          </p:cNvSpPr>
          <p:nvPr/>
        </p:nvSpPr>
        <p:spPr>
          <a:xfrm>
            <a:off x="1169250" y="344683"/>
            <a:ext cx="6805499" cy="523333"/>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IN" sz="4400" dirty="0"/>
              <a:t>The Chemical Risk</a:t>
            </a:r>
          </a:p>
        </p:txBody>
      </p:sp>
    </p:spTree>
    <p:extLst>
      <p:ext uri="{BB962C8B-B14F-4D97-AF65-F5344CB8AC3E}">
        <p14:creationId xmlns:p14="http://schemas.microsoft.com/office/powerpoint/2010/main" val="4095458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2"/>
          <p:cNvSpPr txBox="1">
            <a:spLocks noGrp="1"/>
          </p:cNvSpPr>
          <p:nvPr>
            <p:ph type="body" idx="1"/>
          </p:nvPr>
        </p:nvSpPr>
        <p:spPr>
          <a:xfrm>
            <a:off x="5073252" y="200625"/>
            <a:ext cx="3547077" cy="44724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sz="2000" dirty="0">
                <a:solidFill>
                  <a:schemeClr val="bg1"/>
                </a:solidFill>
              </a:rPr>
              <a:t>Ever wondered how much plastic is in our oceans? </a:t>
            </a:r>
          </a:p>
          <a:p>
            <a:pPr marL="0" lvl="0" indent="0" algn="ctr" rtl="0">
              <a:spcBef>
                <a:spcPts val="600"/>
              </a:spcBef>
              <a:spcAft>
                <a:spcPts val="0"/>
              </a:spcAft>
              <a:buNone/>
            </a:pPr>
            <a:r>
              <a:rPr lang="en-US" sz="1400" dirty="0"/>
              <a:t>Oceans are bearing the brunt of our obsession with plastic. The numbers tell us just how bad things have gotten.</a:t>
            </a:r>
            <a:r>
              <a:rPr lang="en-US" sz="1400" dirty="0">
                <a:solidFill>
                  <a:schemeClr val="bg1"/>
                </a:solidFill>
              </a:rPr>
              <a:t> </a:t>
            </a:r>
          </a:p>
          <a:p>
            <a:pPr marL="0" lvl="0" indent="0" algn="ctr" rtl="0">
              <a:spcBef>
                <a:spcPts val="600"/>
              </a:spcBef>
              <a:spcAft>
                <a:spcPts val="0"/>
              </a:spcAft>
              <a:buNone/>
            </a:pPr>
            <a:r>
              <a:rPr lang="en-US" sz="2300" dirty="0">
                <a:solidFill>
                  <a:schemeClr val="bg1"/>
                </a:solidFill>
              </a:rPr>
              <a:t>8</a:t>
            </a:r>
          </a:p>
          <a:p>
            <a:pPr marL="0" lvl="0" indent="0" algn="ctr" rtl="0">
              <a:spcBef>
                <a:spcPts val="600"/>
              </a:spcBef>
              <a:spcAft>
                <a:spcPts val="0"/>
              </a:spcAft>
              <a:buNone/>
            </a:pPr>
            <a:r>
              <a:rPr lang="en-US" sz="1400" dirty="0">
                <a:solidFill>
                  <a:schemeClr val="bg1"/>
                </a:solidFill>
              </a:rPr>
              <a:t>million pieces of plastic pollution find their way into our oceans every day.</a:t>
            </a:r>
          </a:p>
          <a:p>
            <a:pPr marL="0" indent="0" algn="ctr">
              <a:buNone/>
            </a:pPr>
            <a:r>
              <a:rPr lang="en-US" sz="2300" dirty="0"/>
              <a:t>12</a:t>
            </a:r>
          </a:p>
          <a:p>
            <a:pPr marL="0" lvl="0" indent="0" algn="ctr" rtl="0">
              <a:spcBef>
                <a:spcPts val="600"/>
              </a:spcBef>
              <a:spcAft>
                <a:spcPts val="0"/>
              </a:spcAft>
              <a:buNone/>
            </a:pPr>
            <a:r>
              <a:rPr lang="en-US" sz="1400" dirty="0"/>
              <a:t>million </a:t>
            </a:r>
            <a:r>
              <a:rPr lang="en-US" sz="1400" dirty="0" err="1"/>
              <a:t>tonnes</a:t>
            </a:r>
            <a:r>
              <a:rPr lang="en-US" sz="1400" dirty="0"/>
              <a:t> of plastic are poured into the ocean every year.</a:t>
            </a:r>
          </a:p>
          <a:p>
            <a:pPr marL="0" lvl="0" indent="0" algn="ctr">
              <a:buNone/>
            </a:pPr>
            <a:r>
              <a:rPr lang="en-US" sz="2300" dirty="0">
                <a:solidFill>
                  <a:schemeClr val="bg1"/>
                </a:solidFill>
              </a:rPr>
              <a:t>5.25</a:t>
            </a:r>
          </a:p>
          <a:p>
            <a:pPr marL="0" lvl="0" indent="0" algn="ctr" rtl="0">
              <a:spcBef>
                <a:spcPts val="600"/>
              </a:spcBef>
              <a:spcAft>
                <a:spcPts val="0"/>
              </a:spcAft>
              <a:buNone/>
            </a:pPr>
            <a:r>
              <a:rPr lang="en-US" sz="1400" dirty="0">
                <a:solidFill>
                  <a:schemeClr val="bg1"/>
                </a:solidFill>
              </a:rPr>
              <a:t>trillion macro and microplastic pieces are floating in the open ocean.</a:t>
            </a:r>
          </a:p>
        </p:txBody>
      </p:sp>
      <p:sp>
        <p:nvSpPr>
          <p:cNvPr id="233" name="Google Shape;233;p22"/>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3074" name="Picture 2" descr="Microplastic Pollution: How You Can Help Solve The Problem - SOL Organics">
            <a:extLst>
              <a:ext uri="{FF2B5EF4-FFF2-40B4-BE49-F238E27FC236}">
                <a16:creationId xmlns:a16="http://schemas.microsoft.com/office/drawing/2014/main" xmlns="" id="{97B9A8A7-490F-47B1-B089-4B4961719D7B}"/>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725450" y="908625"/>
            <a:ext cx="3345300" cy="3345300"/>
          </a:xfrm>
          <a:prstGeom prst="ellipse">
            <a:avLst/>
          </a:prstGeom>
          <a:noFill/>
          <a:ln>
            <a:noFill/>
          </a:ln>
          <a:effectLst>
            <a:outerShdw blurRad="314325" dist="76200" dir="5400000" algn="bl" rotWithShape="0">
              <a:schemeClr val="dk1">
                <a:alpha val="43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aisa template">
  <a:themeElements>
    <a:clrScheme name="Custom 347">
      <a:dk1>
        <a:srgbClr val="001B40"/>
      </a:dk1>
      <a:lt1>
        <a:srgbClr val="FFFFFF"/>
      </a:lt1>
      <a:dk2>
        <a:srgbClr val="6C7786"/>
      </a:dk2>
      <a:lt2>
        <a:srgbClr val="EAF7FA"/>
      </a:lt2>
      <a:accent1>
        <a:srgbClr val="B2EEF8"/>
      </a:accent1>
      <a:accent2>
        <a:srgbClr val="14ABCA"/>
      </a:accent2>
      <a:accent3>
        <a:srgbClr val="129CC0"/>
      </a:accent3>
      <a:accent4>
        <a:srgbClr val="035381"/>
      </a:accent4>
      <a:accent5>
        <a:srgbClr val="001B40"/>
      </a:accent5>
      <a:accent6>
        <a:srgbClr val="FFAD00"/>
      </a:accent6>
      <a:hlink>
        <a:srgbClr val="001B4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1466</Words>
  <Application>Microsoft Office PowerPoint</Application>
  <PresentationFormat>On-screen Show (16:9)</PresentationFormat>
  <Paragraphs>113</Paragraphs>
  <Slides>24</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Source Sans Pro</vt:lpstr>
      <vt:lpstr>Courier New</vt:lpstr>
      <vt:lpstr>Work Sans Regular</vt:lpstr>
      <vt:lpstr>Calibri</vt:lpstr>
      <vt:lpstr>Averia Libre</vt:lpstr>
      <vt:lpstr>Times New Roman</vt:lpstr>
      <vt:lpstr>Georgia</vt:lpstr>
      <vt:lpstr>Arial</vt:lpstr>
      <vt:lpstr>Poppins</vt:lpstr>
      <vt:lpstr>Thaisa template</vt:lpstr>
      <vt:lpstr>Microplastics Awareness  </vt:lpstr>
      <vt:lpstr>Hello!</vt:lpstr>
      <vt:lpstr>Agenda</vt:lpstr>
      <vt:lpstr>1. What is Microplastic</vt:lpstr>
      <vt:lpstr>PowerPoint Presentation</vt:lpstr>
      <vt:lpstr>What is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Microplastic pollution in Asia &amp; Pacific Region</vt:lpstr>
      <vt:lpstr>PowerPoint Presentation</vt:lpstr>
      <vt:lpstr>PowerPoint Presentation</vt:lpstr>
      <vt:lpstr>PowerPoint Presentation</vt:lpstr>
      <vt:lpstr>PowerPoint Presentation</vt:lpstr>
      <vt:lpstr>Distribituaion of Microplastic</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Microplastics </dc:title>
  <cp:lastModifiedBy>Henna Kausher</cp:lastModifiedBy>
  <cp:revision>25</cp:revision>
  <dcterms:modified xsi:type="dcterms:W3CDTF">2021-09-09T06:36:07Z</dcterms:modified>
</cp:coreProperties>
</file>