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T Sans Narrow"/>
      <p:regular r:id="rId32"/>
      <p:bold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TSansNarrow-bold.fntdata"/><Relationship Id="rId10" Type="http://schemas.openxmlformats.org/officeDocument/2006/relationships/slide" Target="slides/slide5.xml"/><Relationship Id="rId32" Type="http://schemas.openxmlformats.org/officeDocument/2006/relationships/font" Target="fonts/PTSansNarrow-regular.fntdata"/><Relationship Id="rId13" Type="http://schemas.openxmlformats.org/officeDocument/2006/relationships/slide" Target="slides/slide8.xml"/><Relationship Id="rId35" Type="http://schemas.openxmlformats.org/officeDocument/2006/relationships/font" Target="fonts/OpenSans-bold.fntdata"/><Relationship Id="rId12" Type="http://schemas.openxmlformats.org/officeDocument/2006/relationships/slide" Target="slides/slide7.xml"/><Relationship Id="rId34" Type="http://schemas.openxmlformats.org/officeDocument/2006/relationships/font" Target="fonts/OpenSans-regular.fntdata"/><Relationship Id="rId15" Type="http://schemas.openxmlformats.org/officeDocument/2006/relationships/slide" Target="slides/slide10.xml"/><Relationship Id="rId37" Type="http://schemas.openxmlformats.org/officeDocument/2006/relationships/font" Target="fonts/OpenSans-boldItalic.fntdata"/><Relationship Id="rId14" Type="http://schemas.openxmlformats.org/officeDocument/2006/relationships/slide" Target="slides/slide9.xml"/><Relationship Id="rId36"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51e4db825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651e4db825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651e4db825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651e4db82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51e4db825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651e4db825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you are writing your report, be sure to explain how you worked toward the badges in your report.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51e4db825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651e4db825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Teams have a few days to edit their reports after they submit. Please edit rather than re-submit. If students miss the edit window and have to resubmit, please email the IVSS team to let us know so we can avoid duplicate project submissions.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c55b1c8a3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ac55b1c8a3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 example of a project from the 2023 IVSS is showcased above. Student researches from Kenya, Africa investigated the impact of mulching on soils. Research questions included how mulching affects soil pH, whether mulching is a suitable substitute for chemical fertilizers and herbicides, and whether mulching is an effective agricultural practice.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Read more about this student research project by visiting the 2023 IVSS Stipend recipient page: https://www.globe.gov/news-events/meetings_symposia/virtual-conferences/ivss-stipend-recipients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c55b1c8a3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2ac55b1c8a3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Report requirements vary by grade level.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acfefe46c3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acfefe46c3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Students can earn up to 3 </a:t>
            </a:r>
            <a:r>
              <a:rPr lang="en"/>
              <a:t>additional badges (out of 7) and report should explain how each badge was earned. A minimum of two additional badges is required to be part of the stipend drawing.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c55b1c8a3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ac55b1c8a3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cfefe46c3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acfefe46c3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Insightful conclusions - next steps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c55b1c8a3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ac55b1c8a3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Student resource topics: Creating a Research Report, Preparing a Presentation, Data Resources, and Webinars.</a:t>
            </a:r>
            <a:endParaRPr/>
          </a:p>
          <a:p>
            <a:pPr indent="0" lvl="0" marL="0" rtl="0" algn="l">
              <a:lnSpc>
                <a:spcPct val="100000"/>
              </a:lnSpc>
              <a:spcBef>
                <a:spcPts val="0"/>
              </a:spcBef>
              <a:spcAft>
                <a:spcPts val="0"/>
              </a:spcAft>
              <a:buSzPts val="1100"/>
              <a:buNone/>
            </a:pPr>
            <a:r>
              <a:rPr lang="en"/>
              <a:t>Highlight student resources to create a research report, including report examples and templates by grade level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acfefe46c3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acfefe46c3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Highlight resources for preparing a presentation, including examples and templates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acfefe46c3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acfefe46c3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Highlight recorded webinars: resources to help students get started with a project, visualize data, and more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ac55b1c8a3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ac55b1c8a3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acfefe46c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acfefe46c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658130cf2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2658130cf2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will have an additional joint webinar witht the Year of Climate and Carbon Campaign (YCC) later in October.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Then starting in January and ending March 1st 2024, we will be accepting projects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March 22nd 2023 will be the judging webinar, which informs judges on expectations and how to judge IVSS projects.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March 22nd will be the start of the judging period which will end April 5th 2024.</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Finally April 5th 2024 we will have our Earth day celebration and the </a:t>
            </a:r>
            <a:r>
              <a:rPr lang="en">
                <a:highlight>
                  <a:schemeClr val="accent4"/>
                </a:highlight>
              </a:rPr>
              <a:t>drawing for the stipends</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will have an additional joint webinar witht the Year of Climate and Carbon Campaign (YCC) later in October.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Then starting in January and ending March 1st 2024, we will be accepting projects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March 22nd 2023 will be the judging webinar, which informs judges on expectations and how to judge IVSS projects.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March 22nd will be the start of the judging period which will end April 5th 2024.</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Finally April 5th 2024 we will have our Earth day celebration and the </a:t>
            </a:r>
            <a:r>
              <a:rPr lang="en">
                <a:highlight>
                  <a:schemeClr val="accent4"/>
                </a:highlight>
              </a:rPr>
              <a:t>drawing for the stipends</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ac55b1c8a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2ac55b1c8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Screenshare to show the upload tool?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51e4db825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651e4db82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Remind teachers to include email addresses; Click the + button to add educators from other schools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51e4db825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2651e4db825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Include student collaborators from other schools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651e4db825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651e4db825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Description is a quick overview of the project; Abstract can come directly from report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51e4db825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651e4db825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2"/>
          <p:cNvPicPr preferRelativeResize="0"/>
          <p:nvPr/>
        </p:nvPicPr>
        <p:blipFill rotWithShape="1">
          <a:blip r:embed="rId2">
            <a:alphaModFix/>
          </a:blip>
          <a:srcRect b="0" l="0" r="0" t="0"/>
          <a:stretch/>
        </p:blipFill>
        <p:spPr>
          <a:xfrm>
            <a:off x="2160138" y="90825"/>
            <a:ext cx="4824725" cy="739900"/>
          </a:xfrm>
          <a:prstGeom prst="rect">
            <a:avLst/>
          </a:prstGeom>
          <a:noFill/>
          <a:ln>
            <a:noFill/>
          </a:ln>
        </p:spPr>
      </p:pic>
      <p:pic>
        <p:nvPicPr>
          <p:cNvPr id="22" name="Google Shape;22;p2"/>
          <p:cNvPicPr preferRelativeResize="0"/>
          <p:nvPr/>
        </p:nvPicPr>
        <p:blipFill rotWithShape="1">
          <a:blip r:embed="rId3">
            <a:alphaModFix amt="20000"/>
          </a:blip>
          <a:srcRect b="0" l="0" r="0" t="0"/>
          <a:stretch/>
        </p:blipFill>
        <p:spPr>
          <a:xfrm>
            <a:off x="-10" y="0"/>
            <a:ext cx="2699570" cy="5143499"/>
          </a:xfrm>
          <a:prstGeom prst="rect">
            <a:avLst/>
          </a:prstGeom>
          <a:noFill/>
          <a:ln>
            <a:noFill/>
          </a:ln>
        </p:spPr>
      </p:pic>
      <p:pic>
        <p:nvPicPr>
          <p:cNvPr id="23" name="Google Shape;23;p2"/>
          <p:cNvPicPr preferRelativeResize="0"/>
          <p:nvPr/>
        </p:nvPicPr>
        <p:blipFill rotWithShape="1">
          <a:blip r:embed="rId4">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1"/>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 name="Shape 24"/>
        <p:cNvGrpSpPr/>
        <p:nvPr/>
      </p:nvGrpSpPr>
      <p:grpSpPr>
        <a:xfrm>
          <a:off x="0" y="0"/>
          <a:ext cx="0" cy="0"/>
          <a:chOff x="0" y="0"/>
          <a:chExt cx="0" cy="0"/>
        </a:xfrm>
      </p:grpSpPr>
      <p:sp>
        <p:nvSpPr>
          <p:cNvPr id="25" name="Google Shape;25;p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6" name="Google Shape;26;p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3"/>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p3"/>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4"/>
          <p:cNvSpPr/>
          <p:nvPr/>
        </p:nvSpPr>
        <p:spPr>
          <a:xfrm>
            <a:off x="-50" y="1812125"/>
            <a:ext cx="9144000" cy="3331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
          <p:cNvSpPr txBox="1"/>
          <p:nvPr>
            <p:ph type="title"/>
          </p:nvPr>
        </p:nvSpPr>
        <p:spPr>
          <a:xfrm>
            <a:off x="286350" y="435675"/>
            <a:ext cx="8571300" cy="942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33" name="Google Shape;3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4"/>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8" name="Google Shape;38;p5"/>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5"/>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41" name="Google Shape;41;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5" name="Google Shape;45;p6"/>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6" name="Google Shape;46;p6"/>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7" name="Google Shape;4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 name="Google Shape;49;p6"/>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7"/>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53" name="Google Shape;53;p7"/>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b="1"/>
            </a:lvl1pPr>
            <a:lvl2pPr indent="-317500" lvl="1" marL="914400" algn="l">
              <a:lnSpc>
                <a:spcPct val="115000"/>
              </a:lnSpc>
              <a:spcBef>
                <a:spcPts val="0"/>
              </a:spcBef>
              <a:spcAft>
                <a:spcPts val="0"/>
              </a:spcAft>
              <a:buClr>
                <a:schemeClr val="dk1"/>
              </a:buClr>
              <a:buSzPts val="1400"/>
              <a:buChar char="○"/>
              <a:defRPr/>
            </a:lvl2pPr>
            <a:lvl3pPr indent="-317500" lvl="2" marL="1371600" algn="l">
              <a:lnSpc>
                <a:spcPct val="115000"/>
              </a:lnSpc>
              <a:spcBef>
                <a:spcPts val="0"/>
              </a:spcBef>
              <a:spcAft>
                <a:spcPts val="0"/>
              </a:spcAft>
              <a:buClr>
                <a:schemeClr val="dk1"/>
              </a:buClr>
              <a:buSzPts val="1400"/>
              <a:buChar char="●"/>
              <a:defRPr/>
            </a:lvl3pPr>
            <a:lvl4pPr indent="-317500" lvl="3" marL="1828800" algn="l">
              <a:lnSpc>
                <a:spcPct val="115000"/>
              </a:lnSpc>
              <a:spcBef>
                <a:spcPts val="0"/>
              </a:spcBef>
              <a:spcAft>
                <a:spcPts val="0"/>
              </a:spcAft>
              <a:buClr>
                <a:schemeClr val="dk1"/>
              </a:buClr>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4" name="Google Shape;5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7"/>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8"/>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8"/>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63" name="Google Shape;6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9"/>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 name="Google Shape;65;p9"/>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66" name="Shape 66"/>
        <p:cNvGrpSpPr/>
        <p:nvPr/>
      </p:nvGrpSpPr>
      <p:grpSpPr>
        <a:xfrm>
          <a:off x="0" y="0"/>
          <a:ext cx="0" cy="0"/>
          <a:chOff x="0" y="0"/>
          <a:chExt cx="0" cy="0"/>
        </a:xfrm>
      </p:grpSpPr>
      <p:sp>
        <p:nvSpPr>
          <p:cNvPr id="67" name="Google Shape;67;p10"/>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68" name="Google Shape;6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10"/>
          <p:cNvPicPr preferRelativeResize="0"/>
          <p:nvPr/>
        </p:nvPicPr>
        <p:blipFill rotWithShape="1">
          <a:blip r:embed="rId2">
            <a:alphaModFix/>
          </a:blip>
          <a:srcRect b="0" l="0" r="0" t="0"/>
          <a:stretch/>
        </p:blipFill>
        <p:spPr>
          <a:xfrm>
            <a:off x="3459823" y="4773500"/>
            <a:ext cx="2225377" cy="2833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Open Sans"/>
              <a:buChar char="➢"/>
              <a:defRPr b="1"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1"/>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globe.gov/news-events/meetings_symposia/virtual-conferen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youtube.com/watch?v=L-oMiRnUxQk" TargetMode="External"/><Relationship Id="rId4" Type="http://schemas.openxmlformats.org/officeDocument/2006/relationships/hyperlink" Target="https://www.youtube.com/watch?v=jqbvlI_Lmmk" TargetMode="External"/><Relationship Id="rId5" Type="http://schemas.openxmlformats.org/officeDocument/2006/relationships/hyperlink" Target="https://www.youtube.com/watch?v=sLPGooxH65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mailto:globeivss@ucar.edu" TargetMode="External"/><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hyperlink" Target="https://www.globe.gov/news-events/meetings_symposia/virtual-conferenc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youtube.com/watch?v=L-oMiRnUxQk" TargetMode="External"/><Relationship Id="rId4" Type="http://schemas.openxmlformats.org/officeDocument/2006/relationships/hyperlink" Target="https://www.youtube.com/watch?v=jqbvlI_Lmmk" TargetMode="External"/><Relationship Id="rId5" Type="http://schemas.openxmlformats.org/officeDocument/2006/relationships/hyperlink" Target="https://www.youtube.com/watch?v=sLPGooxH65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12"/>
          <p:cNvSpPr txBox="1"/>
          <p:nvPr>
            <p:ph type="ctrTitle"/>
          </p:nvPr>
        </p:nvSpPr>
        <p:spPr>
          <a:xfrm>
            <a:off x="1003650" y="2155748"/>
            <a:ext cx="7136700" cy="102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990"/>
              <a:buNone/>
            </a:pPr>
            <a:r>
              <a:rPr lang="en" sz="4000"/>
              <a:t>2024 GLOBE International Virtual Science Symposium (IVSS)</a:t>
            </a:r>
            <a:br>
              <a:rPr lang="en" sz="4000"/>
            </a:br>
            <a:r>
              <a:rPr lang="en" sz="4000"/>
              <a:t>Webinar #4, 18 January 2024</a:t>
            </a:r>
            <a:endParaRPr sz="4000"/>
          </a:p>
        </p:txBody>
      </p:sp>
      <p:sp>
        <p:nvSpPr>
          <p:cNvPr id="78" name="Google Shape;78;p12"/>
          <p:cNvSpPr txBox="1"/>
          <p:nvPr>
            <p:ph idx="1" type="subTitle"/>
          </p:nvPr>
        </p:nvSpPr>
        <p:spPr>
          <a:xfrm>
            <a:off x="228450" y="3298650"/>
            <a:ext cx="8687100" cy="742800"/>
          </a:xfrm>
          <a:prstGeom prst="rect">
            <a:avLst/>
          </a:prstGeom>
          <a:noFill/>
          <a:ln>
            <a:noFill/>
          </a:ln>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2400"/>
              <a:buNone/>
            </a:pPr>
            <a:r>
              <a:rPr lang="en" sz="1900" u="sng">
                <a:solidFill>
                  <a:schemeClr val="hlink"/>
                </a:solidFill>
                <a:hlinkClick r:id="rId3"/>
              </a:rPr>
              <a:t>www.globe.gov/news-events/meetings_symposia/virtual-conferences</a:t>
            </a:r>
            <a:r>
              <a:rPr lang="en" sz="2100"/>
              <a:t> </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1"/>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Report Language</a:t>
            </a:r>
            <a:endParaRPr/>
          </a:p>
        </p:txBody>
      </p:sp>
      <p:pic>
        <p:nvPicPr>
          <p:cNvPr id="160" name="Google Shape;160;p21"/>
          <p:cNvPicPr preferRelativeResize="0"/>
          <p:nvPr/>
        </p:nvPicPr>
        <p:blipFill>
          <a:blip r:embed="rId3">
            <a:alphaModFix/>
          </a:blip>
          <a:stretch>
            <a:fillRect/>
          </a:stretch>
        </p:blipFill>
        <p:spPr>
          <a:xfrm>
            <a:off x="1934588" y="775613"/>
            <a:ext cx="6215639" cy="38847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2"/>
          <p:cNvPicPr preferRelativeResize="0"/>
          <p:nvPr/>
        </p:nvPicPr>
        <p:blipFill>
          <a:blip r:embed="rId3">
            <a:alphaModFix/>
          </a:blip>
          <a:stretch>
            <a:fillRect/>
          </a:stretch>
        </p:blipFill>
        <p:spPr>
          <a:xfrm>
            <a:off x="2265025" y="788813"/>
            <a:ext cx="6127677" cy="3799875"/>
          </a:xfrm>
          <a:prstGeom prst="rect">
            <a:avLst/>
          </a:prstGeom>
          <a:noFill/>
          <a:ln>
            <a:noFill/>
          </a:ln>
        </p:spPr>
      </p:pic>
      <p:sp>
        <p:nvSpPr>
          <p:cNvPr id="166" name="Google Shape;166;p22"/>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Presentation</a:t>
            </a:r>
            <a:endParaRPr/>
          </a:p>
        </p:txBody>
      </p:sp>
      <p:sp>
        <p:nvSpPr>
          <p:cNvPr id="167" name="Google Shape;167;p22"/>
          <p:cNvSpPr/>
          <p:nvPr/>
        </p:nvSpPr>
        <p:spPr>
          <a:xfrm>
            <a:off x="2180725" y="2731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8" name="Google Shape;168;p22"/>
          <p:cNvSpPr txBox="1"/>
          <p:nvPr/>
        </p:nvSpPr>
        <p:spPr>
          <a:xfrm>
            <a:off x="755475" y="2465950"/>
            <a:ext cx="17529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Upload a PDF or PPT file</a:t>
            </a:r>
            <a:endParaRPr sz="1200"/>
          </a:p>
        </p:txBody>
      </p:sp>
      <p:sp>
        <p:nvSpPr>
          <p:cNvPr id="169" name="Google Shape;169;p22"/>
          <p:cNvSpPr txBox="1"/>
          <p:nvPr/>
        </p:nvSpPr>
        <p:spPr>
          <a:xfrm>
            <a:off x="791175" y="3450825"/>
            <a:ext cx="1752900" cy="98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Needed for anyone whose image is in the report!</a:t>
            </a:r>
            <a:endParaRPr sz="1200"/>
          </a:p>
        </p:txBody>
      </p:sp>
      <p:sp>
        <p:nvSpPr>
          <p:cNvPr id="170" name="Google Shape;170;p22"/>
          <p:cNvSpPr/>
          <p:nvPr/>
        </p:nvSpPr>
        <p:spPr>
          <a:xfrm>
            <a:off x="2180725" y="3801975"/>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1" name="Google Shape;171;p22"/>
          <p:cNvSpPr/>
          <p:nvPr/>
        </p:nvSpPr>
        <p:spPr>
          <a:xfrm>
            <a:off x="2163025" y="16947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2" name="Google Shape;172;p22"/>
          <p:cNvSpPr txBox="1"/>
          <p:nvPr/>
        </p:nvSpPr>
        <p:spPr>
          <a:xfrm>
            <a:off x="813975" y="1505250"/>
            <a:ext cx="1752900" cy="384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Web link (URL)</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3"/>
          <p:cNvPicPr preferRelativeResize="0"/>
          <p:nvPr/>
        </p:nvPicPr>
        <p:blipFill>
          <a:blip r:embed="rId3">
            <a:alphaModFix/>
          </a:blip>
          <a:stretch>
            <a:fillRect/>
          </a:stretch>
        </p:blipFill>
        <p:spPr>
          <a:xfrm>
            <a:off x="2475925" y="838700"/>
            <a:ext cx="5399977" cy="3686374"/>
          </a:xfrm>
          <a:prstGeom prst="rect">
            <a:avLst/>
          </a:prstGeom>
          <a:noFill/>
          <a:ln>
            <a:noFill/>
          </a:ln>
        </p:spPr>
      </p:pic>
      <p:sp>
        <p:nvSpPr>
          <p:cNvPr id="178" name="Google Shape;178;p23"/>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Badges</a:t>
            </a:r>
            <a:endParaRPr/>
          </a:p>
        </p:txBody>
      </p:sp>
      <p:sp>
        <p:nvSpPr>
          <p:cNvPr id="179" name="Google Shape;179;p23"/>
          <p:cNvSpPr/>
          <p:nvPr/>
        </p:nvSpPr>
        <p:spPr>
          <a:xfrm>
            <a:off x="2315425" y="20757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0" name="Google Shape;180;p23"/>
          <p:cNvSpPr txBox="1"/>
          <p:nvPr/>
        </p:nvSpPr>
        <p:spPr>
          <a:xfrm>
            <a:off x="890175" y="1886250"/>
            <a:ext cx="17529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Select up to 3 badges</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4"/>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Edit Your Report (time is limited!)</a:t>
            </a:r>
            <a:endParaRPr/>
          </a:p>
        </p:txBody>
      </p:sp>
      <p:pic>
        <p:nvPicPr>
          <p:cNvPr id="186" name="Google Shape;186;p24"/>
          <p:cNvPicPr preferRelativeResize="0"/>
          <p:nvPr/>
        </p:nvPicPr>
        <p:blipFill>
          <a:blip r:embed="rId3">
            <a:alphaModFix/>
          </a:blip>
          <a:stretch>
            <a:fillRect/>
          </a:stretch>
        </p:blipFill>
        <p:spPr>
          <a:xfrm>
            <a:off x="2349625" y="795350"/>
            <a:ext cx="5240800" cy="3893624"/>
          </a:xfrm>
          <a:prstGeom prst="rect">
            <a:avLst/>
          </a:prstGeom>
          <a:noFill/>
          <a:ln>
            <a:noFill/>
          </a:ln>
          <a:effectLst>
            <a:outerShdw blurRad="57150" rotWithShape="0" algn="bl" dir="5400000" dist="19050">
              <a:srgbClr val="000000">
                <a:alpha val="50000"/>
              </a:srgbClr>
            </a:outerShdw>
          </a:effectLst>
        </p:spPr>
      </p:pic>
      <p:sp>
        <p:nvSpPr>
          <p:cNvPr id="187" name="Google Shape;187;p24"/>
          <p:cNvSpPr/>
          <p:nvPr/>
        </p:nvSpPr>
        <p:spPr>
          <a:xfrm>
            <a:off x="4464775" y="4406275"/>
            <a:ext cx="858000" cy="1851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8" name="Google Shape;188;p24"/>
          <p:cNvSpPr/>
          <p:nvPr/>
        </p:nvSpPr>
        <p:spPr>
          <a:xfrm>
            <a:off x="3343700" y="4464775"/>
            <a:ext cx="965100" cy="126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5"/>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a:t>
            </a:r>
            <a:endParaRPr/>
          </a:p>
        </p:txBody>
      </p:sp>
      <p:pic>
        <p:nvPicPr>
          <p:cNvPr id="194" name="Google Shape;194;p25"/>
          <p:cNvPicPr preferRelativeResize="0"/>
          <p:nvPr/>
        </p:nvPicPr>
        <p:blipFill>
          <a:blip r:embed="rId3">
            <a:alphaModFix/>
          </a:blip>
          <a:stretch>
            <a:fillRect/>
          </a:stretch>
        </p:blipFill>
        <p:spPr>
          <a:xfrm>
            <a:off x="1023600" y="795324"/>
            <a:ext cx="7662249" cy="3864799"/>
          </a:xfrm>
          <a:prstGeom prst="rect">
            <a:avLst/>
          </a:prstGeom>
          <a:noFill/>
          <a:ln>
            <a:noFill/>
          </a:ln>
          <a:effectLst>
            <a:outerShdw blurRad="57150" rotWithShape="0" algn="bl" dir="5400000" dist="19050">
              <a:srgbClr val="000000">
                <a:alpha val="50000"/>
              </a:srgbClr>
            </a:outerShdw>
          </a:effectLst>
        </p:spPr>
      </p:pic>
      <p:pic>
        <p:nvPicPr>
          <p:cNvPr id="195" name="Google Shape;195;p25"/>
          <p:cNvPicPr preferRelativeResize="0"/>
          <p:nvPr/>
        </p:nvPicPr>
        <p:blipFill>
          <a:blip r:embed="rId4">
            <a:alphaModFix/>
          </a:blip>
          <a:stretch>
            <a:fillRect/>
          </a:stretch>
        </p:blipFill>
        <p:spPr>
          <a:xfrm>
            <a:off x="601300" y="976250"/>
            <a:ext cx="664200" cy="66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6"/>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Report Requirements</a:t>
            </a:r>
            <a:endParaRPr/>
          </a:p>
        </p:txBody>
      </p:sp>
      <p:sp>
        <p:nvSpPr>
          <p:cNvPr id="201" name="Google Shape;201;p26"/>
          <p:cNvSpPr txBox="1"/>
          <p:nvPr>
            <p:ph idx="1" type="body"/>
          </p:nvPr>
        </p:nvSpPr>
        <p:spPr>
          <a:xfrm>
            <a:off x="3454800" y="974100"/>
            <a:ext cx="5530800" cy="3677100"/>
          </a:xfrm>
          <a:prstGeom prst="rect">
            <a:avLst/>
          </a:prstGeom>
          <a:noFill/>
          <a:ln>
            <a:noFill/>
          </a:ln>
        </p:spPr>
        <p:txBody>
          <a:bodyPr anchorCtr="0" anchor="t" bIns="91425" lIns="91425" spcFirstLastPara="1" rIns="91425" wrap="square" tIns="91425">
            <a:normAutofit fontScale="77500" lnSpcReduction="20000"/>
          </a:bodyPr>
          <a:lstStyle/>
          <a:p>
            <a:pPr indent="-317182" lvl="0" marL="457200" rtl="0" algn="l">
              <a:lnSpc>
                <a:spcPct val="150000"/>
              </a:lnSpc>
              <a:spcBef>
                <a:spcPts val="0"/>
              </a:spcBef>
              <a:spcAft>
                <a:spcPts val="0"/>
              </a:spcAft>
              <a:buSzPct val="100000"/>
              <a:buAutoNum type="arabicPeriod"/>
            </a:pPr>
            <a:r>
              <a:rPr lang="en"/>
              <a:t>Written Report</a:t>
            </a:r>
            <a:endParaRPr/>
          </a:p>
          <a:p>
            <a:pPr indent="-302418" lvl="1" marL="1371600" rtl="0" algn="l">
              <a:lnSpc>
                <a:spcPct val="150000"/>
              </a:lnSpc>
              <a:spcBef>
                <a:spcPts val="0"/>
              </a:spcBef>
              <a:spcAft>
                <a:spcPts val="0"/>
              </a:spcAft>
              <a:buSzPct val="100000"/>
              <a:buChar char="○"/>
            </a:pPr>
            <a:r>
              <a:rPr lang="en" sz="1500"/>
              <a:t>Title &amp; Abstract or summary</a:t>
            </a:r>
            <a:endParaRPr sz="1500"/>
          </a:p>
          <a:p>
            <a:pPr indent="-302418" lvl="1" marL="1371600" rtl="0" algn="l">
              <a:lnSpc>
                <a:spcPct val="150000"/>
              </a:lnSpc>
              <a:spcBef>
                <a:spcPts val="0"/>
              </a:spcBef>
              <a:spcAft>
                <a:spcPts val="0"/>
              </a:spcAft>
              <a:buSzPct val="100000"/>
              <a:buChar char="○"/>
            </a:pPr>
            <a:r>
              <a:rPr lang="en" sz="1500"/>
              <a:t>Five (5) Sections: Introduction, Methods and materials, Results and data, Discussion, Conclusion</a:t>
            </a:r>
            <a:endParaRPr sz="1500"/>
          </a:p>
          <a:p>
            <a:pPr indent="-302418" lvl="1" marL="1371600" rtl="0" algn="l">
              <a:lnSpc>
                <a:spcPct val="150000"/>
              </a:lnSpc>
              <a:spcBef>
                <a:spcPts val="0"/>
              </a:spcBef>
              <a:spcAft>
                <a:spcPts val="0"/>
              </a:spcAft>
              <a:buSzPct val="100000"/>
              <a:buChar char="○"/>
            </a:pPr>
            <a:r>
              <a:rPr lang="en" sz="1500"/>
              <a:t>Citations</a:t>
            </a:r>
            <a:endParaRPr sz="1500"/>
          </a:p>
          <a:p>
            <a:pPr indent="-317182" lvl="0" marL="457200" rtl="0" algn="l">
              <a:lnSpc>
                <a:spcPct val="150000"/>
              </a:lnSpc>
              <a:spcBef>
                <a:spcPts val="0"/>
              </a:spcBef>
              <a:spcAft>
                <a:spcPts val="0"/>
              </a:spcAft>
              <a:buSzPct val="100000"/>
              <a:buAutoNum type="arabicPeriod"/>
            </a:pPr>
            <a:r>
              <a:rPr lang="en"/>
              <a:t>Badge Descriptions</a:t>
            </a:r>
            <a:endParaRPr/>
          </a:p>
          <a:p>
            <a:pPr indent="-297497" lvl="1" marL="1371600" rtl="0" algn="l">
              <a:lnSpc>
                <a:spcPct val="150000"/>
              </a:lnSpc>
              <a:spcBef>
                <a:spcPts val="0"/>
              </a:spcBef>
              <a:spcAft>
                <a:spcPts val="0"/>
              </a:spcAft>
              <a:buSzPct val="100000"/>
              <a:buChar char="○"/>
            </a:pPr>
            <a:r>
              <a:rPr lang="en"/>
              <a:t>At least two (2) additional badges and a four-star report are required to be eligible for stipend drawing.</a:t>
            </a:r>
            <a:endParaRPr/>
          </a:p>
          <a:p>
            <a:pPr indent="-317182" lvl="0" marL="457200" rtl="0" algn="l">
              <a:lnSpc>
                <a:spcPct val="150000"/>
              </a:lnSpc>
              <a:spcBef>
                <a:spcPts val="0"/>
              </a:spcBef>
              <a:spcAft>
                <a:spcPts val="0"/>
              </a:spcAft>
              <a:buSzPct val="100000"/>
              <a:buAutoNum type="arabicPeriod"/>
            </a:pPr>
            <a:r>
              <a:rPr lang="en"/>
              <a:t>Presentation</a:t>
            </a:r>
            <a:endParaRPr/>
          </a:p>
          <a:p>
            <a:pPr indent="-297497" lvl="1" marL="1371600" rtl="0" algn="l">
              <a:lnSpc>
                <a:spcPct val="150000"/>
              </a:lnSpc>
              <a:spcBef>
                <a:spcPts val="0"/>
              </a:spcBef>
              <a:spcAft>
                <a:spcPts val="0"/>
              </a:spcAft>
              <a:buSzPct val="100000"/>
              <a:buChar char="○"/>
            </a:pPr>
            <a:r>
              <a:rPr lang="en"/>
              <a:t>Link to Video or ArcGIS StoryMap OR </a:t>
            </a:r>
            <a:endParaRPr/>
          </a:p>
          <a:p>
            <a:pPr indent="-297497" lvl="1" marL="1371600" rtl="0" algn="l">
              <a:lnSpc>
                <a:spcPct val="150000"/>
              </a:lnSpc>
              <a:spcBef>
                <a:spcPts val="0"/>
              </a:spcBef>
              <a:spcAft>
                <a:spcPts val="0"/>
              </a:spcAft>
              <a:buSzPct val="100000"/>
              <a:buChar char="○"/>
            </a:pPr>
            <a:r>
              <a:rPr lang="en"/>
              <a:t>Presentation poster (PPT, PDF, or image file)</a:t>
            </a:r>
            <a:endParaRPr/>
          </a:p>
          <a:p>
            <a:pPr indent="-317182" lvl="0" marL="457200" rtl="0" algn="l">
              <a:lnSpc>
                <a:spcPct val="150000"/>
              </a:lnSpc>
              <a:spcBef>
                <a:spcPts val="0"/>
              </a:spcBef>
              <a:spcAft>
                <a:spcPts val="0"/>
              </a:spcAft>
              <a:buSzPct val="100000"/>
              <a:buAutoNum type="arabicPeriod"/>
            </a:pPr>
            <a:r>
              <a:rPr lang="en"/>
              <a:t>Thumbnail image</a:t>
            </a:r>
            <a:endParaRPr/>
          </a:p>
          <a:p>
            <a:pPr indent="-297497" lvl="1" marL="1371600" rtl="0" algn="l">
              <a:lnSpc>
                <a:spcPct val="150000"/>
              </a:lnSpc>
              <a:spcBef>
                <a:spcPts val="0"/>
              </a:spcBef>
              <a:spcAft>
                <a:spcPts val="0"/>
              </a:spcAft>
              <a:buSzPct val="100000"/>
              <a:buChar char="○"/>
            </a:pPr>
            <a:r>
              <a:rPr lang="en"/>
              <a:t>Image to be displayed with the report</a:t>
            </a:r>
            <a:endParaRPr>
              <a:highlight>
                <a:srgbClr val="FFFF00"/>
              </a:highlight>
            </a:endParaRPr>
          </a:p>
          <a:p>
            <a:pPr indent="-317182" lvl="0" marL="457200" rtl="0" algn="l">
              <a:lnSpc>
                <a:spcPct val="150000"/>
              </a:lnSpc>
              <a:spcBef>
                <a:spcPts val="0"/>
              </a:spcBef>
              <a:spcAft>
                <a:spcPts val="0"/>
              </a:spcAft>
              <a:buSzPct val="100000"/>
              <a:buAutoNum type="arabicPeriod"/>
            </a:pPr>
            <a:r>
              <a:rPr lang="en"/>
              <a:t>Photo Release Form</a:t>
            </a:r>
            <a:endParaRPr/>
          </a:p>
        </p:txBody>
      </p:sp>
      <p:pic>
        <p:nvPicPr>
          <p:cNvPr id="202" name="Google Shape;202;p26"/>
          <p:cNvPicPr preferRelativeResize="0"/>
          <p:nvPr/>
        </p:nvPicPr>
        <p:blipFill>
          <a:blip r:embed="rId3">
            <a:alphaModFix/>
          </a:blip>
          <a:stretch>
            <a:fillRect/>
          </a:stretch>
        </p:blipFill>
        <p:spPr>
          <a:xfrm>
            <a:off x="639450" y="844086"/>
            <a:ext cx="2288662" cy="3994628"/>
          </a:xfrm>
          <a:prstGeom prst="rect">
            <a:avLst/>
          </a:prstGeom>
          <a:noFill/>
          <a:ln>
            <a:noFill/>
          </a:ln>
          <a:effectLst>
            <a:outerShdw blurRad="57150" rotWithShape="0" algn="bl" dir="5400000" dist="19050">
              <a:srgbClr val="000000">
                <a:alpha val="50000"/>
              </a:srgbClr>
            </a:outerShdw>
          </a:effectLst>
        </p:spPr>
      </p:pic>
      <p:sp>
        <p:nvSpPr>
          <p:cNvPr id="203" name="Google Shape;203;p26"/>
          <p:cNvSpPr/>
          <p:nvPr/>
        </p:nvSpPr>
        <p:spPr>
          <a:xfrm>
            <a:off x="1059275" y="1570675"/>
            <a:ext cx="13638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04" name="Google Shape;204;p26"/>
          <p:cNvPicPr preferRelativeResize="0"/>
          <p:nvPr/>
        </p:nvPicPr>
        <p:blipFill>
          <a:blip r:embed="rId4">
            <a:alphaModFix/>
          </a:blip>
          <a:stretch>
            <a:fillRect/>
          </a:stretch>
        </p:blipFill>
        <p:spPr>
          <a:xfrm>
            <a:off x="504875" y="1552738"/>
            <a:ext cx="468175" cy="468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7"/>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Badges</a:t>
            </a:r>
            <a:endParaRPr/>
          </a:p>
        </p:txBody>
      </p:sp>
      <p:pic>
        <p:nvPicPr>
          <p:cNvPr id="210" name="Google Shape;210;p27"/>
          <p:cNvPicPr preferRelativeResize="0"/>
          <p:nvPr/>
        </p:nvPicPr>
        <p:blipFill>
          <a:blip r:embed="rId3">
            <a:alphaModFix/>
          </a:blip>
          <a:stretch>
            <a:fillRect/>
          </a:stretch>
        </p:blipFill>
        <p:spPr>
          <a:xfrm>
            <a:off x="639450" y="844086"/>
            <a:ext cx="2288662" cy="3994628"/>
          </a:xfrm>
          <a:prstGeom prst="rect">
            <a:avLst/>
          </a:prstGeom>
          <a:noFill/>
          <a:ln>
            <a:noFill/>
          </a:ln>
          <a:effectLst>
            <a:outerShdw blurRad="57150" rotWithShape="0" algn="bl" dir="5400000" dist="19050">
              <a:srgbClr val="000000">
                <a:alpha val="50000"/>
              </a:srgbClr>
            </a:outerShdw>
          </a:effectLst>
        </p:spPr>
      </p:pic>
      <p:sp>
        <p:nvSpPr>
          <p:cNvPr id="211" name="Google Shape;211;p27"/>
          <p:cNvSpPr/>
          <p:nvPr/>
        </p:nvSpPr>
        <p:spPr>
          <a:xfrm>
            <a:off x="1059275" y="1799275"/>
            <a:ext cx="13638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12" name="Google Shape;212;p27"/>
          <p:cNvPicPr preferRelativeResize="0"/>
          <p:nvPr/>
        </p:nvPicPr>
        <p:blipFill>
          <a:blip r:embed="rId4">
            <a:alphaModFix/>
          </a:blip>
          <a:stretch>
            <a:fillRect/>
          </a:stretch>
        </p:blipFill>
        <p:spPr>
          <a:xfrm>
            <a:off x="504875" y="1781338"/>
            <a:ext cx="468175" cy="468175"/>
          </a:xfrm>
          <a:prstGeom prst="rect">
            <a:avLst/>
          </a:prstGeom>
          <a:noFill/>
          <a:ln>
            <a:noFill/>
          </a:ln>
        </p:spPr>
      </p:pic>
      <p:pic>
        <p:nvPicPr>
          <p:cNvPr id="213" name="Google Shape;213;p27"/>
          <p:cNvPicPr preferRelativeResize="0"/>
          <p:nvPr/>
        </p:nvPicPr>
        <p:blipFill>
          <a:blip r:embed="rId5">
            <a:alphaModFix/>
          </a:blip>
          <a:stretch>
            <a:fillRect/>
          </a:stretch>
        </p:blipFill>
        <p:spPr>
          <a:xfrm>
            <a:off x="3171950" y="700150"/>
            <a:ext cx="4498066" cy="2012151"/>
          </a:xfrm>
          <a:prstGeom prst="rect">
            <a:avLst/>
          </a:prstGeom>
          <a:noFill/>
          <a:ln>
            <a:noFill/>
          </a:ln>
        </p:spPr>
      </p:pic>
      <p:pic>
        <p:nvPicPr>
          <p:cNvPr id="214" name="Google Shape;214;p27"/>
          <p:cNvPicPr preferRelativeResize="0"/>
          <p:nvPr/>
        </p:nvPicPr>
        <p:blipFill>
          <a:blip r:embed="rId6">
            <a:alphaModFix/>
          </a:blip>
          <a:stretch>
            <a:fillRect/>
          </a:stretch>
        </p:blipFill>
        <p:spPr>
          <a:xfrm>
            <a:off x="3171951" y="2658100"/>
            <a:ext cx="5277773" cy="1767849"/>
          </a:xfrm>
          <a:prstGeom prst="rect">
            <a:avLst/>
          </a:prstGeom>
          <a:noFill/>
          <a:ln>
            <a:noFill/>
          </a:ln>
        </p:spPr>
      </p:pic>
      <p:sp>
        <p:nvSpPr>
          <p:cNvPr id="215" name="Google Shape;215;p27"/>
          <p:cNvSpPr txBox="1"/>
          <p:nvPr/>
        </p:nvSpPr>
        <p:spPr>
          <a:xfrm>
            <a:off x="5559350" y="3915325"/>
            <a:ext cx="3462600" cy="1169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Open Sans"/>
              <a:buChar char="➢"/>
            </a:pPr>
            <a:r>
              <a:rPr b="1" lang="en" sz="1600">
                <a:solidFill>
                  <a:schemeClr val="dk1"/>
                </a:solidFill>
                <a:latin typeface="Open Sans"/>
                <a:ea typeface="Open Sans"/>
                <a:cs typeface="Open Sans"/>
                <a:sym typeface="Open Sans"/>
              </a:rPr>
              <a:t>Students can earn up to 3 additional badges</a:t>
            </a:r>
            <a:endParaRPr b="1" sz="16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Char char="➢"/>
            </a:pPr>
            <a:r>
              <a:rPr b="1" lang="en" sz="1600">
                <a:solidFill>
                  <a:schemeClr val="dk1"/>
                </a:solidFill>
                <a:latin typeface="Open Sans"/>
                <a:ea typeface="Open Sans"/>
                <a:cs typeface="Open Sans"/>
                <a:sym typeface="Open Sans"/>
              </a:rPr>
              <a:t>Report should describe how each badge was earned </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752313" y="844075"/>
            <a:ext cx="2062927" cy="3994649"/>
          </a:xfrm>
          <a:prstGeom prst="rect">
            <a:avLst/>
          </a:prstGeom>
          <a:noFill/>
          <a:ln>
            <a:noFill/>
          </a:ln>
          <a:effectLst>
            <a:outerShdw blurRad="57150" rotWithShape="0" algn="bl" dir="5400000" dist="19050">
              <a:srgbClr val="000000">
                <a:alpha val="50000"/>
              </a:srgbClr>
            </a:outerShdw>
          </a:effectLst>
        </p:spPr>
      </p:pic>
      <p:sp>
        <p:nvSpPr>
          <p:cNvPr id="221" name="Google Shape;221;p28"/>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How Projects are Judged</a:t>
            </a:r>
            <a:endParaRPr/>
          </a:p>
        </p:txBody>
      </p:sp>
      <p:sp>
        <p:nvSpPr>
          <p:cNvPr id="222" name="Google Shape;222;p28"/>
          <p:cNvSpPr txBox="1"/>
          <p:nvPr>
            <p:ph idx="1" type="body"/>
          </p:nvPr>
        </p:nvSpPr>
        <p:spPr>
          <a:xfrm>
            <a:off x="3454800" y="974100"/>
            <a:ext cx="5530800" cy="36771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Rubrics by grade level/age</a:t>
            </a:r>
            <a:endParaRPr/>
          </a:p>
          <a:p>
            <a:pPr indent="-317500" lvl="1" marL="1371600" rtl="0" algn="l">
              <a:lnSpc>
                <a:spcPct val="150000"/>
              </a:lnSpc>
              <a:spcBef>
                <a:spcPts val="0"/>
              </a:spcBef>
              <a:spcAft>
                <a:spcPts val="0"/>
              </a:spcAft>
              <a:buSzPts val="1400"/>
              <a:buChar char="➢"/>
            </a:pPr>
            <a:r>
              <a:rPr lang="en"/>
              <a:t>Includes details on what each project element should include</a:t>
            </a:r>
            <a:endParaRPr/>
          </a:p>
          <a:p>
            <a:pPr indent="0" lvl="0" marL="0" rtl="0" algn="l">
              <a:lnSpc>
                <a:spcPct val="150000"/>
              </a:lnSpc>
              <a:spcBef>
                <a:spcPts val="0"/>
              </a:spcBef>
              <a:spcAft>
                <a:spcPts val="0"/>
              </a:spcAft>
              <a:buNone/>
            </a:pPr>
            <a:r>
              <a:t/>
            </a:r>
            <a:endParaRPr/>
          </a:p>
          <a:p>
            <a:pPr indent="0" lvl="0" marL="0" rtl="0" algn="ctr">
              <a:lnSpc>
                <a:spcPct val="100000"/>
              </a:lnSpc>
              <a:spcBef>
                <a:spcPts val="0"/>
              </a:spcBef>
              <a:spcAft>
                <a:spcPts val="0"/>
              </a:spcAft>
              <a:buNone/>
            </a:pPr>
            <a:r>
              <a:rPr lang="en">
                <a:solidFill>
                  <a:schemeClr val="dk1"/>
                </a:solidFill>
              </a:rPr>
              <a:t>Students are encouraged to review the rubric information to support the writing and research process.</a:t>
            </a:r>
            <a:endParaRPr>
              <a:solidFill>
                <a:schemeClr val="dk1"/>
              </a:solidFill>
            </a:endParaRPr>
          </a:p>
        </p:txBody>
      </p:sp>
      <p:sp>
        <p:nvSpPr>
          <p:cNvPr id="223" name="Google Shape;223;p28"/>
          <p:cNvSpPr/>
          <p:nvPr/>
        </p:nvSpPr>
        <p:spPr>
          <a:xfrm>
            <a:off x="1079800" y="2027875"/>
            <a:ext cx="14739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24" name="Google Shape;224;p28"/>
          <p:cNvPicPr preferRelativeResize="0"/>
          <p:nvPr/>
        </p:nvPicPr>
        <p:blipFill>
          <a:blip r:embed="rId4">
            <a:alphaModFix/>
          </a:blip>
          <a:stretch>
            <a:fillRect/>
          </a:stretch>
        </p:blipFill>
        <p:spPr>
          <a:xfrm>
            <a:off x="514625" y="2009925"/>
            <a:ext cx="468175" cy="468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9"/>
          <p:cNvPicPr preferRelativeResize="0"/>
          <p:nvPr/>
        </p:nvPicPr>
        <p:blipFill>
          <a:blip r:embed="rId3">
            <a:alphaModFix/>
          </a:blip>
          <a:stretch>
            <a:fillRect/>
          </a:stretch>
        </p:blipFill>
        <p:spPr>
          <a:xfrm>
            <a:off x="752313" y="844075"/>
            <a:ext cx="2062927" cy="3994649"/>
          </a:xfrm>
          <a:prstGeom prst="rect">
            <a:avLst/>
          </a:prstGeom>
          <a:noFill/>
          <a:ln>
            <a:noFill/>
          </a:ln>
          <a:effectLst>
            <a:outerShdw blurRad="57150" rotWithShape="0" algn="bl" dir="5400000" dist="19050">
              <a:srgbClr val="000000">
                <a:alpha val="50000"/>
              </a:srgbClr>
            </a:outerShdw>
          </a:effectLst>
        </p:spPr>
      </p:pic>
      <p:sp>
        <p:nvSpPr>
          <p:cNvPr id="230" name="Google Shape;230;p29"/>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How Projects are Judged</a:t>
            </a:r>
            <a:endParaRPr/>
          </a:p>
        </p:txBody>
      </p:sp>
      <p:sp>
        <p:nvSpPr>
          <p:cNvPr id="231" name="Google Shape;231;p29"/>
          <p:cNvSpPr txBox="1"/>
          <p:nvPr>
            <p:ph idx="1" type="body"/>
          </p:nvPr>
        </p:nvSpPr>
        <p:spPr>
          <a:xfrm>
            <a:off x="3454800" y="669300"/>
            <a:ext cx="5530800" cy="3677100"/>
          </a:xfrm>
          <a:prstGeom prst="rect">
            <a:avLst/>
          </a:prstGeom>
          <a:noFill/>
          <a:ln>
            <a:noFill/>
          </a:ln>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Char char="❖"/>
            </a:pPr>
            <a:r>
              <a:rPr lang="en" sz="1400"/>
              <a:t>Rubric Example, Grades 9-16 (Ages 14-18+)</a:t>
            </a:r>
            <a:endParaRPr sz="1400"/>
          </a:p>
          <a:p>
            <a:pPr indent="0" lvl="0" marL="0" rtl="0" algn="l">
              <a:lnSpc>
                <a:spcPct val="100000"/>
              </a:lnSpc>
              <a:spcBef>
                <a:spcPts val="0"/>
              </a:spcBef>
              <a:spcAft>
                <a:spcPts val="0"/>
              </a:spcAft>
              <a:buNone/>
            </a:pPr>
            <a:r>
              <a:t/>
            </a:r>
            <a:endParaRPr>
              <a:solidFill>
                <a:schemeClr val="dk1"/>
              </a:solidFill>
            </a:endParaRPr>
          </a:p>
        </p:txBody>
      </p:sp>
      <p:sp>
        <p:nvSpPr>
          <p:cNvPr id="232" name="Google Shape;232;p29"/>
          <p:cNvSpPr/>
          <p:nvPr/>
        </p:nvSpPr>
        <p:spPr>
          <a:xfrm>
            <a:off x="1079800" y="2027875"/>
            <a:ext cx="14739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33" name="Google Shape;233;p29"/>
          <p:cNvPicPr preferRelativeResize="0"/>
          <p:nvPr/>
        </p:nvPicPr>
        <p:blipFill>
          <a:blip r:embed="rId4">
            <a:alphaModFix/>
          </a:blip>
          <a:stretch>
            <a:fillRect/>
          </a:stretch>
        </p:blipFill>
        <p:spPr>
          <a:xfrm>
            <a:off x="514625" y="2009925"/>
            <a:ext cx="468175" cy="468175"/>
          </a:xfrm>
          <a:prstGeom prst="rect">
            <a:avLst/>
          </a:prstGeom>
          <a:noFill/>
          <a:ln>
            <a:noFill/>
          </a:ln>
        </p:spPr>
      </p:pic>
      <p:pic>
        <p:nvPicPr>
          <p:cNvPr id="234" name="Google Shape;234;p29"/>
          <p:cNvPicPr preferRelativeResize="0"/>
          <p:nvPr/>
        </p:nvPicPr>
        <p:blipFill>
          <a:blip r:embed="rId5">
            <a:alphaModFix/>
          </a:blip>
          <a:stretch>
            <a:fillRect/>
          </a:stretch>
        </p:blipFill>
        <p:spPr>
          <a:xfrm>
            <a:off x="3466050" y="1079050"/>
            <a:ext cx="4936468" cy="36771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0"/>
          <p:cNvPicPr preferRelativeResize="0"/>
          <p:nvPr/>
        </p:nvPicPr>
        <p:blipFill rotWithShape="1">
          <a:blip r:embed="rId3">
            <a:alphaModFix/>
          </a:blip>
          <a:srcRect b="1435" l="3192" r="2919" t="1580"/>
          <a:stretch/>
        </p:blipFill>
        <p:spPr>
          <a:xfrm>
            <a:off x="737000" y="891250"/>
            <a:ext cx="2099601" cy="3942125"/>
          </a:xfrm>
          <a:prstGeom prst="rect">
            <a:avLst/>
          </a:prstGeom>
          <a:noFill/>
          <a:ln>
            <a:noFill/>
          </a:ln>
          <a:effectLst>
            <a:outerShdw blurRad="57150" rotWithShape="0" algn="bl" dir="5400000" dist="19050">
              <a:srgbClr val="000000">
                <a:alpha val="50000"/>
              </a:srgbClr>
            </a:outerShdw>
          </a:effectLst>
        </p:spPr>
      </p:pic>
      <p:sp>
        <p:nvSpPr>
          <p:cNvPr id="240" name="Google Shape;240;p30"/>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Student Resources</a:t>
            </a:r>
            <a:endParaRPr/>
          </a:p>
        </p:txBody>
      </p:sp>
      <p:sp>
        <p:nvSpPr>
          <p:cNvPr id="241" name="Google Shape;241;p30"/>
          <p:cNvSpPr/>
          <p:nvPr/>
        </p:nvSpPr>
        <p:spPr>
          <a:xfrm>
            <a:off x="1059275" y="2561275"/>
            <a:ext cx="13638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42" name="Google Shape;242;p30"/>
          <p:cNvPicPr preferRelativeResize="0"/>
          <p:nvPr/>
        </p:nvPicPr>
        <p:blipFill>
          <a:blip r:embed="rId4">
            <a:alphaModFix/>
          </a:blip>
          <a:stretch>
            <a:fillRect/>
          </a:stretch>
        </p:blipFill>
        <p:spPr>
          <a:xfrm>
            <a:off x="514625" y="2467125"/>
            <a:ext cx="468175" cy="468175"/>
          </a:xfrm>
          <a:prstGeom prst="rect">
            <a:avLst/>
          </a:prstGeom>
          <a:noFill/>
          <a:ln>
            <a:noFill/>
          </a:ln>
        </p:spPr>
      </p:pic>
      <p:pic>
        <p:nvPicPr>
          <p:cNvPr id="243" name="Google Shape;243;p30"/>
          <p:cNvPicPr preferRelativeResize="0"/>
          <p:nvPr/>
        </p:nvPicPr>
        <p:blipFill>
          <a:blip r:embed="rId5">
            <a:alphaModFix/>
          </a:blip>
          <a:stretch>
            <a:fillRect/>
          </a:stretch>
        </p:blipFill>
        <p:spPr>
          <a:xfrm>
            <a:off x="3328000" y="805962"/>
            <a:ext cx="4691200" cy="37905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3"/>
          <p:cNvPicPr preferRelativeResize="0"/>
          <p:nvPr/>
        </p:nvPicPr>
        <p:blipFill rotWithShape="1">
          <a:blip r:embed="rId3">
            <a:alphaModFix/>
          </a:blip>
          <a:srcRect b="0" l="0" r="0" t="0"/>
          <a:stretch/>
        </p:blipFill>
        <p:spPr>
          <a:xfrm>
            <a:off x="2980077" y="233449"/>
            <a:ext cx="3183824" cy="488275"/>
          </a:xfrm>
          <a:prstGeom prst="rect">
            <a:avLst/>
          </a:prstGeom>
          <a:noFill/>
          <a:ln>
            <a:noFill/>
          </a:ln>
        </p:spPr>
      </p:pic>
      <p:pic>
        <p:nvPicPr>
          <p:cNvPr id="84" name="Google Shape;84;p13"/>
          <p:cNvPicPr preferRelativeResize="0"/>
          <p:nvPr/>
        </p:nvPicPr>
        <p:blipFill rotWithShape="1">
          <a:blip r:embed="rId4">
            <a:alphaModFix/>
          </a:blip>
          <a:srcRect b="0" l="0" r="0" t="0"/>
          <a:stretch/>
        </p:blipFill>
        <p:spPr>
          <a:xfrm>
            <a:off x="152400" y="874124"/>
            <a:ext cx="8839199" cy="3683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1"/>
          <p:cNvPicPr preferRelativeResize="0"/>
          <p:nvPr/>
        </p:nvPicPr>
        <p:blipFill rotWithShape="1">
          <a:blip r:embed="rId3">
            <a:alphaModFix/>
          </a:blip>
          <a:srcRect b="1435" l="3192" r="2919" t="1580"/>
          <a:stretch/>
        </p:blipFill>
        <p:spPr>
          <a:xfrm>
            <a:off x="737000" y="891250"/>
            <a:ext cx="2099601" cy="3942125"/>
          </a:xfrm>
          <a:prstGeom prst="rect">
            <a:avLst/>
          </a:prstGeom>
          <a:noFill/>
          <a:ln>
            <a:noFill/>
          </a:ln>
          <a:effectLst>
            <a:outerShdw blurRad="57150" rotWithShape="0" algn="bl" dir="5400000" dist="19050">
              <a:srgbClr val="000000">
                <a:alpha val="50000"/>
              </a:srgbClr>
            </a:outerShdw>
          </a:effectLst>
        </p:spPr>
      </p:pic>
      <p:sp>
        <p:nvSpPr>
          <p:cNvPr id="249" name="Google Shape;249;p31"/>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Student Resources</a:t>
            </a:r>
            <a:endParaRPr/>
          </a:p>
        </p:txBody>
      </p:sp>
      <p:sp>
        <p:nvSpPr>
          <p:cNvPr id="250" name="Google Shape;250;p31"/>
          <p:cNvSpPr/>
          <p:nvPr/>
        </p:nvSpPr>
        <p:spPr>
          <a:xfrm>
            <a:off x="1059275" y="2561275"/>
            <a:ext cx="13638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51" name="Google Shape;251;p31"/>
          <p:cNvPicPr preferRelativeResize="0"/>
          <p:nvPr/>
        </p:nvPicPr>
        <p:blipFill>
          <a:blip r:embed="rId4">
            <a:alphaModFix/>
          </a:blip>
          <a:stretch>
            <a:fillRect/>
          </a:stretch>
        </p:blipFill>
        <p:spPr>
          <a:xfrm>
            <a:off x="514625" y="2467125"/>
            <a:ext cx="468175" cy="468175"/>
          </a:xfrm>
          <a:prstGeom prst="rect">
            <a:avLst/>
          </a:prstGeom>
          <a:noFill/>
          <a:ln>
            <a:noFill/>
          </a:ln>
        </p:spPr>
      </p:pic>
      <p:pic>
        <p:nvPicPr>
          <p:cNvPr id="252" name="Google Shape;252;p31"/>
          <p:cNvPicPr preferRelativeResize="0"/>
          <p:nvPr/>
        </p:nvPicPr>
        <p:blipFill>
          <a:blip r:embed="rId5">
            <a:alphaModFix/>
          </a:blip>
          <a:stretch>
            <a:fillRect/>
          </a:stretch>
        </p:blipFill>
        <p:spPr>
          <a:xfrm>
            <a:off x="3367026" y="703910"/>
            <a:ext cx="4765421" cy="399462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b="1435" l="3192" r="2919" t="1580"/>
          <a:stretch/>
        </p:blipFill>
        <p:spPr>
          <a:xfrm>
            <a:off x="737000" y="891250"/>
            <a:ext cx="2099601" cy="3942125"/>
          </a:xfrm>
          <a:prstGeom prst="rect">
            <a:avLst/>
          </a:prstGeom>
          <a:noFill/>
          <a:ln>
            <a:noFill/>
          </a:ln>
          <a:effectLst>
            <a:outerShdw blurRad="57150" rotWithShape="0" algn="bl" dir="5400000" dist="19050">
              <a:srgbClr val="000000">
                <a:alpha val="50000"/>
              </a:srgbClr>
            </a:outerShdw>
          </a:effectLst>
        </p:spPr>
      </p:pic>
      <p:sp>
        <p:nvSpPr>
          <p:cNvPr id="258" name="Google Shape;258;p32"/>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Project Resources: Student Resources</a:t>
            </a:r>
            <a:endParaRPr/>
          </a:p>
        </p:txBody>
      </p:sp>
      <p:sp>
        <p:nvSpPr>
          <p:cNvPr id="259" name="Google Shape;259;p32"/>
          <p:cNvSpPr/>
          <p:nvPr/>
        </p:nvSpPr>
        <p:spPr>
          <a:xfrm>
            <a:off x="1059275" y="2561275"/>
            <a:ext cx="1363800" cy="279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60" name="Google Shape;260;p32"/>
          <p:cNvPicPr preferRelativeResize="0"/>
          <p:nvPr/>
        </p:nvPicPr>
        <p:blipFill>
          <a:blip r:embed="rId4">
            <a:alphaModFix/>
          </a:blip>
          <a:stretch>
            <a:fillRect/>
          </a:stretch>
        </p:blipFill>
        <p:spPr>
          <a:xfrm>
            <a:off x="3578725" y="844075"/>
            <a:ext cx="4434051" cy="3869199"/>
          </a:xfrm>
          <a:prstGeom prst="rect">
            <a:avLst/>
          </a:prstGeom>
          <a:noFill/>
          <a:ln>
            <a:noFill/>
          </a:ln>
          <a:effectLst>
            <a:outerShdw blurRad="57150" rotWithShape="0" algn="bl" dir="5400000" dist="19050">
              <a:srgbClr val="000000">
                <a:alpha val="50000"/>
              </a:srgbClr>
            </a:outerShdw>
          </a:effectLst>
        </p:spPr>
      </p:pic>
      <p:pic>
        <p:nvPicPr>
          <p:cNvPr id="261" name="Google Shape;261;p32"/>
          <p:cNvPicPr preferRelativeResize="0"/>
          <p:nvPr/>
        </p:nvPicPr>
        <p:blipFill>
          <a:blip r:embed="rId5">
            <a:alphaModFix/>
          </a:blip>
          <a:stretch>
            <a:fillRect/>
          </a:stretch>
        </p:blipFill>
        <p:spPr>
          <a:xfrm>
            <a:off x="514625" y="2467125"/>
            <a:ext cx="468175" cy="468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3"/>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Important Reminders</a:t>
            </a:r>
            <a:endParaRPr/>
          </a:p>
        </p:txBody>
      </p:sp>
      <p:sp>
        <p:nvSpPr>
          <p:cNvPr id="267" name="Google Shape;267;p33"/>
          <p:cNvSpPr txBox="1"/>
          <p:nvPr>
            <p:ph idx="1" type="body"/>
          </p:nvPr>
        </p:nvSpPr>
        <p:spPr>
          <a:xfrm>
            <a:off x="33407" y="885325"/>
            <a:ext cx="5234400" cy="34002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50000"/>
              </a:lnSpc>
              <a:spcBef>
                <a:spcPts val="0"/>
              </a:spcBef>
              <a:spcAft>
                <a:spcPts val="0"/>
              </a:spcAft>
              <a:buSzPct val="100000"/>
              <a:buChar char="❖"/>
            </a:pPr>
            <a:r>
              <a:rPr lang="en"/>
              <a:t>Photo Release Forms</a:t>
            </a:r>
            <a:endParaRPr/>
          </a:p>
          <a:p>
            <a:pPr indent="-310832" lvl="1" marL="1371600" rtl="0" algn="l">
              <a:lnSpc>
                <a:spcPct val="150000"/>
              </a:lnSpc>
              <a:spcBef>
                <a:spcPts val="0"/>
              </a:spcBef>
              <a:spcAft>
                <a:spcPts val="0"/>
              </a:spcAft>
              <a:buSzPct val="100000"/>
              <a:buChar char="➢"/>
            </a:pPr>
            <a:r>
              <a:rPr lang="en"/>
              <a:t>Required for everyone who appears in a photo or video!</a:t>
            </a:r>
            <a:endParaRPr/>
          </a:p>
          <a:p>
            <a:pPr indent="-334327" lvl="0" marL="457200" rtl="0" algn="l">
              <a:lnSpc>
                <a:spcPct val="150000"/>
              </a:lnSpc>
              <a:spcBef>
                <a:spcPts val="0"/>
              </a:spcBef>
              <a:spcAft>
                <a:spcPts val="0"/>
              </a:spcAft>
              <a:buSzPct val="100000"/>
              <a:buChar char="❖"/>
            </a:pPr>
            <a:r>
              <a:rPr lang="en"/>
              <a:t>Projects are due on March 6!</a:t>
            </a:r>
            <a:endParaRPr/>
          </a:p>
          <a:p>
            <a:pPr indent="-334327" lvl="0" marL="457200" rtl="0" algn="l">
              <a:lnSpc>
                <a:spcPct val="150000"/>
              </a:lnSpc>
              <a:spcBef>
                <a:spcPts val="0"/>
              </a:spcBef>
              <a:spcAft>
                <a:spcPts val="0"/>
              </a:spcAft>
              <a:buSzPct val="100000"/>
              <a:buChar char="❖"/>
            </a:pPr>
            <a:r>
              <a:rPr lang="en"/>
              <a:t>Stipend drawing in April</a:t>
            </a:r>
            <a:endParaRPr/>
          </a:p>
          <a:p>
            <a:pPr indent="-310832" lvl="1" marL="1371600" rtl="0" algn="l">
              <a:lnSpc>
                <a:spcPct val="150000"/>
              </a:lnSpc>
              <a:spcBef>
                <a:spcPts val="0"/>
              </a:spcBef>
              <a:spcAft>
                <a:spcPts val="0"/>
              </a:spcAft>
              <a:buSzPct val="100000"/>
              <a:buChar char="➢"/>
            </a:pPr>
            <a:r>
              <a:rPr lang="en"/>
              <a:t>Qualified projects: 4-star rubric rating and at least two optional badges</a:t>
            </a:r>
            <a:endParaRPr/>
          </a:p>
          <a:p>
            <a:pPr indent="-310832" lvl="1" marL="1371600" rtl="0" algn="l">
              <a:lnSpc>
                <a:spcPct val="150000"/>
              </a:lnSpc>
              <a:spcBef>
                <a:spcPts val="0"/>
              </a:spcBef>
              <a:spcAft>
                <a:spcPts val="0"/>
              </a:spcAft>
              <a:buSzPct val="100000"/>
              <a:buChar char="➢"/>
            </a:pPr>
            <a:r>
              <a:rPr lang="en"/>
              <a:t>Stipend recipients will be invited to the 2024 GLOBE Annual Meeting Student Experience</a:t>
            </a:r>
            <a:endParaRPr/>
          </a:p>
          <a:p>
            <a:pPr indent="-310832" lvl="1" marL="1371600" rtl="0" algn="l">
              <a:lnSpc>
                <a:spcPct val="150000"/>
              </a:lnSpc>
              <a:spcBef>
                <a:spcPts val="0"/>
              </a:spcBef>
              <a:spcAft>
                <a:spcPts val="0"/>
              </a:spcAft>
              <a:buSzPct val="100000"/>
              <a:buChar char="➢"/>
            </a:pPr>
            <a:r>
              <a:rPr lang="en"/>
              <a:t>Stipend can be used toward attending the Annual Meeting</a:t>
            </a:r>
            <a:endParaRPr/>
          </a:p>
        </p:txBody>
      </p:sp>
      <p:pic>
        <p:nvPicPr>
          <p:cNvPr id="268" name="Google Shape;268;p33"/>
          <p:cNvPicPr preferRelativeResize="0"/>
          <p:nvPr/>
        </p:nvPicPr>
        <p:blipFill rotWithShape="1">
          <a:blip r:embed="rId3">
            <a:alphaModFix/>
          </a:blip>
          <a:srcRect b="0" l="0" r="0" t="0"/>
          <a:stretch/>
        </p:blipFill>
        <p:spPr>
          <a:xfrm>
            <a:off x="5421519" y="605524"/>
            <a:ext cx="3568700" cy="2019300"/>
          </a:xfrm>
          <a:prstGeom prst="rect">
            <a:avLst/>
          </a:prstGeom>
          <a:noFill/>
          <a:ln>
            <a:noFill/>
          </a:ln>
        </p:spPr>
      </p:pic>
      <p:pic>
        <p:nvPicPr>
          <p:cNvPr id="269" name="Google Shape;269;p33"/>
          <p:cNvPicPr preferRelativeResize="0"/>
          <p:nvPr/>
        </p:nvPicPr>
        <p:blipFill rotWithShape="1">
          <a:blip r:embed="rId4">
            <a:alphaModFix/>
          </a:blip>
          <a:srcRect b="0" l="0" r="0" t="0"/>
          <a:stretch/>
        </p:blipFill>
        <p:spPr>
          <a:xfrm>
            <a:off x="5249046" y="2663140"/>
            <a:ext cx="3741173" cy="1686497"/>
          </a:xfrm>
          <a:prstGeom prst="rect">
            <a:avLst/>
          </a:prstGeom>
          <a:noFill/>
          <a:ln>
            <a:noFill/>
          </a:ln>
        </p:spPr>
      </p:pic>
      <p:sp>
        <p:nvSpPr>
          <p:cNvPr id="270" name="Google Shape;270;p33"/>
          <p:cNvSpPr txBox="1"/>
          <p:nvPr/>
        </p:nvSpPr>
        <p:spPr>
          <a:xfrm>
            <a:off x="5240564" y="4306022"/>
            <a:ext cx="3930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Arial"/>
                <a:ea typeface="Arial"/>
                <a:cs typeface="Arial"/>
                <a:sym typeface="Arial"/>
              </a:rPr>
              <a:t>Above images: Students from Shree Swaminarayan Academy in Kenya investigating the impact of mulching on soils.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4"/>
          <p:cNvSpPr txBox="1"/>
          <p:nvPr>
            <p:ph type="title"/>
          </p:nvPr>
        </p:nvSpPr>
        <p:spPr>
          <a:xfrm>
            <a:off x="311700" y="7822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2023 IVSS Stipend Recipients</a:t>
            </a:r>
            <a:endParaRPr/>
          </a:p>
        </p:txBody>
      </p:sp>
      <p:sp>
        <p:nvSpPr>
          <p:cNvPr id="276" name="Google Shape;276;p34"/>
          <p:cNvSpPr txBox="1"/>
          <p:nvPr>
            <p:ph idx="1" type="body"/>
          </p:nvPr>
        </p:nvSpPr>
        <p:spPr>
          <a:xfrm>
            <a:off x="0" y="643050"/>
            <a:ext cx="4944900" cy="3851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rgbClr val="000000"/>
              </a:buClr>
              <a:buSzPts val="1400"/>
              <a:buFont typeface="Arial"/>
              <a:buNone/>
            </a:pPr>
            <a:r>
              <a:rPr lang="en" sz="1150"/>
              <a:t>Africa</a:t>
            </a:r>
            <a:endParaRPr sz="1150"/>
          </a:p>
          <a:p>
            <a:pPr indent="0" lvl="0" marL="0" rtl="0" algn="l">
              <a:lnSpc>
                <a:spcPct val="100000"/>
              </a:lnSpc>
              <a:spcBef>
                <a:spcPts val="0"/>
              </a:spcBef>
              <a:spcAft>
                <a:spcPts val="0"/>
              </a:spcAft>
              <a:buNone/>
            </a:pPr>
            <a:r>
              <a:rPr b="0" lang="en" sz="1150" u="sng"/>
              <a:t>Title:</a:t>
            </a:r>
            <a:r>
              <a:rPr b="0" lang="en" sz="1150"/>
              <a:t> Investigating the Impact of Mulching on Soils</a:t>
            </a:r>
            <a:endParaRPr b="0" sz="1150"/>
          </a:p>
          <a:p>
            <a:pPr indent="0" lvl="0" marL="0" rtl="0" algn="l">
              <a:lnSpc>
                <a:spcPct val="100000"/>
              </a:lnSpc>
              <a:spcBef>
                <a:spcPts val="0"/>
              </a:spcBef>
              <a:spcAft>
                <a:spcPts val="0"/>
              </a:spcAft>
              <a:buNone/>
            </a:pPr>
            <a:r>
              <a:rPr b="0" lang="en" sz="1150" u="sng"/>
              <a:t>Teacher:</a:t>
            </a:r>
            <a:r>
              <a:rPr b="0" lang="en" sz="1150"/>
              <a:t> Henry Moseti</a:t>
            </a:r>
            <a:endParaRPr b="0" sz="1150"/>
          </a:p>
          <a:p>
            <a:pPr indent="0" lvl="0" marL="0" rtl="0" algn="l">
              <a:lnSpc>
                <a:spcPct val="100000"/>
              </a:lnSpc>
              <a:spcBef>
                <a:spcPts val="0"/>
              </a:spcBef>
              <a:spcAft>
                <a:spcPts val="0"/>
              </a:spcAft>
              <a:buNone/>
            </a:pPr>
            <a:r>
              <a:rPr b="0" lang="en" sz="1150" u="sng"/>
              <a:t>School:</a:t>
            </a:r>
            <a:r>
              <a:rPr b="0" lang="en" sz="1150"/>
              <a:t> Shree Swaminnarayan Academy</a:t>
            </a:r>
            <a:endParaRPr b="0" sz="1150"/>
          </a:p>
          <a:p>
            <a:pPr indent="0" lvl="0" marL="0" rtl="0" algn="l">
              <a:lnSpc>
                <a:spcPct val="100000"/>
              </a:lnSpc>
              <a:spcBef>
                <a:spcPts val="0"/>
              </a:spcBef>
              <a:spcAft>
                <a:spcPts val="0"/>
              </a:spcAft>
              <a:buNone/>
            </a:pPr>
            <a:r>
              <a:rPr b="0" lang="en" sz="1150" u="sng"/>
              <a:t>Location</a:t>
            </a:r>
            <a:r>
              <a:rPr b="0" lang="en" sz="1150"/>
              <a:t>: Kenya</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rPr lang="en" sz="1150"/>
              <a:t>Asia and Pacific</a:t>
            </a:r>
            <a:endParaRPr sz="1150"/>
          </a:p>
          <a:p>
            <a:pPr indent="0" lvl="0" marL="0" rtl="0" algn="l">
              <a:lnSpc>
                <a:spcPct val="100000"/>
              </a:lnSpc>
              <a:spcBef>
                <a:spcPts val="0"/>
              </a:spcBef>
              <a:spcAft>
                <a:spcPts val="0"/>
              </a:spcAft>
              <a:buNone/>
            </a:pPr>
            <a:r>
              <a:rPr b="0" lang="en" sz="1150" u="sng"/>
              <a:t>Title:</a:t>
            </a:r>
            <a:r>
              <a:rPr b="0" lang="en" sz="1150"/>
              <a:t> Investigating a Comprehensive Study on the Factors Influencing Color Change in Caladium bicolor for Enhanced Cultivation and Economic Benefits in Horticulture</a:t>
            </a:r>
            <a:endParaRPr b="0" sz="1150"/>
          </a:p>
          <a:p>
            <a:pPr indent="0" lvl="0" marL="0" rtl="0" algn="l">
              <a:lnSpc>
                <a:spcPct val="100000"/>
              </a:lnSpc>
              <a:spcBef>
                <a:spcPts val="0"/>
              </a:spcBef>
              <a:spcAft>
                <a:spcPts val="0"/>
              </a:spcAft>
              <a:buNone/>
            </a:pPr>
            <a:r>
              <a:rPr b="0" lang="en" sz="1150" u="sng"/>
              <a:t>Teacher:</a:t>
            </a:r>
            <a:r>
              <a:rPr b="0" lang="en" sz="1150"/>
              <a:t> Pornpawit Tabchum</a:t>
            </a:r>
            <a:endParaRPr b="0" sz="1150"/>
          </a:p>
          <a:p>
            <a:pPr indent="0" lvl="0" marL="0" rtl="0" algn="l">
              <a:lnSpc>
                <a:spcPct val="100000"/>
              </a:lnSpc>
              <a:spcBef>
                <a:spcPts val="0"/>
              </a:spcBef>
              <a:spcAft>
                <a:spcPts val="0"/>
              </a:spcAft>
              <a:buNone/>
            </a:pPr>
            <a:r>
              <a:rPr b="0" lang="en" sz="1150" u="sng"/>
              <a:t>School:</a:t>
            </a:r>
            <a:r>
              <a:rPr b="0" lang="en" sz="1150"/>
              <a:t> Paphayomphittayakom School</a:t>
            </a:r>
            <a:endParaRPr b="0" sz="1150"/>
          </a:p>
          <a:p>
            <a:pPr indent="0" lvl="0" marL="0" rtl="0" algn="l">
              <a:lnSpc>
                <a:spcPct val="100000"/>
              </a:lnSpc>
              <a:spcBef>
                <a:spcPts val="0"/>
              </a:spcBef>
              <a:spcAft>
                <a:spcPts val="0"/>
              </a:spcAft>
              <a:buNone/>
            </a:pPr>
            <a:r>
              <a:rPr b="0" lang="en" sz="1150" u="sng"/>
              <a:t>Location</a:t>
            </a:r>
            <a:r>
              <a:rPr b="0" lang="en" sz="1150"/>
              <a:t>: Thailand</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rPr lang="en" sz="1150"/>
              <a:t>Europe and Eurasia</a:t>
            </a:r>
            <a:endParaRPr sz="1150"/>
          </a:p>
          <a:p>
            <a:pPr indent="0" lvl="0" marL="0" rtl="0" algn="l">
              <a:lnSpc>
                <a:spcPct val="100000"/>
              </a:lnSpc>
              <a:spcBef>
                <a:spcPts val="0"/>
              </a:spcBef>
              <a:spcAft>
                <a:spcPts val="0"/>
              </a:spcAft>
              <a:buNone/>
            </a:pPr>
            <a:r>
              <a:rPr b="0" lang="en" sz="1150" u="sng"/>
              <a:t>Title:</a:t>
            </a:r>
            <a:r>
              <a:rPr b="0" lang="en" sz="1150"/>
              <a:t> Connection Between Peat and Plants</a:t>
            </a:r>
            <a:endParaRPr b="0" sz="1150"/>
          </a:p>
          <a:p>
            <a:pPr indent="0" lvl="0" marL="0" rtl="0" algn="l">
              <a:lnSpc>
                <a:spcPct val="100000"/>
              </a:lnSpc>
              <a:spcBef>
                <a:spcPts val="0"/>
              </a:spcBef>
              <a:spcAft>
                <a:spcPts val="0"/>
              </a:spcAft>
              <a:buNone/>
            </a:pPr>
            <a:r>
              <a:rPr b="0" lang="en" sz="1150" u="sng"/>
              <a:t>Teacher:</a:t>
            </a:r>
            <a:r>
              <a:rPr b="0" lang="en" sz="1150"/>
              <a:t> Jaan Pärn</a:t>
            </a:r>
            <a:endParaRPr b="0" sz="1150"/>
          </a:p>
          <a:p>
            <a:pPr indent="0" lvl="0" marL="0" rtl="0" algn="l">
              <a:lnSpc>
                <a:spcPct val="100000"/>
              </a:lnSpc>
              <a:spcBef>
                <a:spcPts val="0"/>
              </a:spcBef>
              <a:spcAft>
                <a:spcPts val="0"/>
              </a:spcAft>
              <a:buNone/>
            </a:pPr>
            <a:r>
              <a:rPr b="0" lang="en" sz="1150" u="sng"/>
              <a:t>School:</a:t>
            </a:r>
            <a:r>
              <a:rPr b="0" lang="en" sz="1150"/>
              <a:t> Estonian Learning Expedition</a:t>
            </a:r>
            <a:endParaRPr b="0" sz="1150"/>
          </a:p>
          <a:p>
            <a:pPr indent="0" lvl="0" marL="0" rtl="0" algn="l">
              <a:lnSpc>
                <a:spcPct val="100000"/>
              </a:lnSpc>
              <a:spcBef>
                <a:spcPts val="0"/>
              </a:spcBef>
              <a:spcAft>
                <a:spcPts val="0"/>
              </a:spcAft>
              <a:buNone/>
            </a:pPr>
            <a:r>
              <a:rPr b="0" lang="en" sz="1150" u="sng"/>
              <a:t>Location</a:t>
            </a:r>
            <a:r>
              <a:rPr b="0" lang="en" sz="1150"/>
              <a:t>: Estonia</a:t>
            </a:r>
            <a:endParaRPr b="0" sz="1150"/>
          </a:p>
        </p:txBody>
      </p:sp>
      <p:sp>
        <p:nvSpPr>
          <p:cNvPr id="277" name="Google Shape;277;p34"/>
          <p:cNvSpPr txBox="1"/>
          <p:nvPr>
            <p:ph idx="1" type="body"/>
          </p:nvPr>
        </p:nvSpPr>
        <p:spPr>
          <a:xfrm>
            <a:off x="4858600" y="-63975"/>
            <a:ext cx="4416900" cy="457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150"/>
              <a:t>Latin America and Caribbean</a:t>
            </a:r>
            <a:endParaRPr sz="1150"/>
          </a:p>
          <a:p>
            <a:pPr indent="0" lvl="0" marL="0" rtl="0" algn="l">
              <a:lnSpc>
                <a:spcPct val="100000"/>
              </a:lnSpc>
              <a:spcBef>
                <a:spcPts val="0"/>
              </a:spcBef>
              <a:spcAft>
                <a:spcPts val="0"/>
              </a:spcAft>
              <a:buNone/>
            </a:pPr>
            <a:r>
              <a:rPr b="0" lang="en" sz="1150" u="sng"/>
              <a:t>Title:</a:t>
            </a:r>
            <a:r>
              <a:rPr b="0" lang="en" sz="1150"/>
              <a:t> Relación entre el avistamiento de mariposas, las variables ambientales y la vegetación del patio escolar</a:t>
            </a:r>
            <a:endParaRPr b="0" sz="1150"/>
          </a:p>
          <a:p>
            <a:pPr indent="0" lvl="0" marL="0" rtl="0" algn="l">
              <a:lnSpc>
                <a:spcPct val="100000"/>
              </a:lnSpc>
              <a:spcBef>
                <a:spcPts val="0"/>
              </a:spcBef>
              <a:spcAft>
                <a:spcPts val="0"/>
              </a:spcAft>
              <a:buNone/>
            </a:pPr>
            <a:r>
              <a:rPr b="0" lang="en" sz="1150" u="sng"/>
              <a:t>Teacher:</a:t>
            </a:r>
            <a:r>
              <a:rPr b="0" lang="en" sz="1150"/>
              <a:t> Darío Greni</a:t>
            </a:r>
            <a:endParaRPr b="0" sz="1150"/>
          </a:p>
          <a:p>
            <a:pPr indent="0" lvl="0" marL="0" rtl="0" algn="l">
              <a:lnSpc>
                <a:spcPct val="100000"/>
              </a:lnSpc>
              <a:spcBef>
                <a:spcPts val="0"/>
              </a:spcBef>
              <a:spcAft>
                <a:spcPts val="0"/>
              </a:spcAft>
              <a:buNone/>
            </a:pPr>
            <a:r>
              <a:rPr b="0" lang="en" sz="1150" u="sng"/>
              <a:t>School:</a:t>
            </a:r>
            <a:r>
              <a:rPr b="0" lang="en" sz="1150"/>
              <a:t> Escuela No. 88 Alfredo B. Nobel</a:t>
            </a:r>
            <a:endParaRPr b="0" sz="1150"/>
          </a:p>
          <a:p>
            <a:pPr indent="0" lvl="0" marL="0" rtl="0" algn="l">
              <a:lnSpc>
                <a:spcPct val="100000"/>
              </a:lnSpc>
              <a:spcBef>
                <a:spcPts val="0"/>
              </a:spcBef>
              <a:spcAft>
                <a:spcPts val="0"/>
              </a:spcAft>
              <a:buNone/>
            </a:pPr>
            <a:r>
              <a:rPr b="0" lang="en" sz="1150" u="sng"/>
              <a:t>Location</a:t>
            </a:r>
            <a:r>
              <a:rPr b="0" lang="en" sz="1150"/>
              <a:t>:</a:t>
            </a:r>
            <a:r>
              <a:rPr b="0" lang="en" sz="1150" u="sng"/>
              <a:t> Uruguay</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rPr lang="en" sz="1150"/>
              <a:t>Near East and North Africa</a:t>
            </a:r>
            <a:endParaRPr sz="1150"/>
          </a:p>
          <a:p>
            <a:pPr indent="0" lvl="0" marL="0" rtl="0" algn="l">
              <a:lnSpc>
                <a:spcPct val="100000"/>
              </a:lnSpc>
              <a:spcBef>
                <a:spcPts val="0"/>
              </a:spcBef>
              <a:spcAft>
                <a:spcPts val="0"/>
              </a:spcAft>
              <a:buNone/>
            </a:pPr>
            <a:r>
              <a:rPr b="0" lang="en" sz="1150" u="sng"/>
              <a:t>Title:</a:t>
            </a:r>
            <a:r>
              <a:rPr b="0" lang="en" sz="1150"/>
              <a:t> Soil (Pedosphere) Investigations</a:t>
            </a:r>
            <a:endParaRPr b="0" sz="1150"/>
          </a:p>
          <a:p>
            <a:pPr indent="0" lvl="0" marL="0" rtl="0" algn="l">
              <a:lnSpc>
                <a:spcPct val="100000"/>
              </a:lnSpc>
              <a:spcBef>
                <a:spcPts val="0"/>
              </a:spcBef>
              <a:spcAft>
                <a:spcPts val="0"/>
              </a:spcAft>
              <a:buNone/>
            </a:pPr>
            <a:r>
              <a:rPr b="0" lang="en" sz="1150" u="sng"/>
              <a:t>Teacher:</a:t>
            </a:r>
            <a:r>
              <a:rPr b="0" lang="en" sz="1150"/>
              <a:t> Wejdan Melhem</a:t>
            </a:r>
            <a:endParaRPr b="0" sz="1150"/>
          </a:p>
          <a:p>
            <a:pPr indent="0" lvl="0" marL="0" rtl="0" algn="l">
              <a:lnSpc>
                <a:spcPct val="100000"/>
              </a:lnSpc>
              <a:spcBef>
                <a:spcPts val="0"/>
              </a:spcBef>
              <a:spcAft>
                <a:spcPts val="0"/>
              </a:spcAft>
              <a:buNone/>
            </a:pPr>
            <a:r>
              <a:rPr b="0" lang="en" sz="1150" u="sng"/>
              <a:t>School:</a:t>
            </a:r>
            <a:r>
              <a:rPr b="0" lang="en" sz="1150"/>
              <a:t> King Abdullah The Second School for Excellence Irbid</a:t>
            </a:r>
            <a:endParaRPr b="0" sz="1150"/>
          </a:p>
          <a:p>
            <a:pPr indent="0" lvl="0" marL="0" rtl="0" algn="l">
              <a:lnSpc>
                <a:spcPct val="100000"/>
              </a:lnSpc>
              <a:spcBef>
                <a:spcPts val="0"/>
              </a:spcBef>
              <a:spcAft>
                <a:spcPts val="0"/>
              </a:spcAft>
              <a:buNone/>
            </a:pPr>
            <a:r>
              <a:rPr b="0" lang="en" sz="1150" u="sng"/>
              <a:t>Location</a:t>
            </a:r>
            <a:r>
              <a:rPr b="0" lang="en" sz="1150"/>
              <a:t>: Jordan</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rPr lang="en" sz="1150"/>
              <a:t>North America</a:t>
            </a:r>
            <a:endParaRPr sz="1150"/>
          </a:p>
          <a:p>
            <a:pPr indent="0" lvl="0" marL="0" rtl="0" algn="l">
              <a:lnSpc>
                <a:spcPct val="100000"/>
              </a:lnSpc>
              <a:spcBef>
                <a:spcPts val="0"/>
              </a:spcBef>
              <a:spcAft>
                <a:spcPts val="0"/>
              </a:spcAft>
              <a:buNone/>
            </a:pPr>
            <a:r>
              <a:rPr b="0" lang="en" sz="1150" u="sng"/>
              <a:t>Title:</a:t>
            </a:r>
            <a:r>
              <a:rPr b="0" lang="en" sz="1150"/>
              <a:t> Comparing Select Atmospheric Parameters Between Disparate Geographic Locations Using Collaboration Between Two GLOBE Schools</a:t>
            </a:r>
            <a:endParaRPr b="0" sz="1150"/>
          </a:p>
          <a:p>
            <a:pPr indent="0" lvl="0" marL="0" rtl="0" algn="l">
              <a:lnSpc>
                <a:spcPct val="100000"/>
              </a:lnSpc>
              <a:spcBef>
                <a:spcPts val="0"/>
              </a:spcBef>
              <a:spcAft>
                <a:spcPts val="0"/>
              </a:spcAft>
              <a:buNone/>
            </a:pPr>
            <a:r>
              <a:rPr b="0" lang="en" sz="1150" u="sng"/>
              <a:t>Teacher:</a:t>
            </a:r>
            <a:r>
              <a:rPr b="0" lang="en" sz="1150"/>
              <a:t> Diana Rae Johns</a:t>
            </a:r>
            <a:endParaRPr b="0" sz="1150"/>
          </a:p>
          <a:p>
            <a:pPr indent="0" lvl="0" marL="0" rtl="0" algn="l">
              <a:lnSpc>
                <a:spcPct val="100000"/>
              </a:lnSpc>
              <a:spcBef>
                <a:spcPts val="0"/>
              </a:spcBef>
              <a:spcAft>
                <a:spcPts val="0"/>
              </a:spcAft>
              <a:buNone/>
            </a:pPr>
            <a:r>
              <a:rPr b="0" lang="en" sz="1150" u="sng"/>
              <a:t>School:</a:t>
            </a:r>
            <a:r>
              <a:rPr b="0" lang="en" sz="1150"/>
              <a:t> Crestwood High School</a:t>
            </a:r>
            <a:endParaRPr b="0" sz="1150"/>
          </a:p>
          <a:p>
            <a:pPr indent="0" lvl="0" marL="0" rtl="0" algn="l">
              <a:lnSpc>
                <a:spcPct val="100000"/>
              </a:lnSpc>
              <a:spcBef>
                <a:spcPts val="0"/>
              </a:spcBef>
              <a:spcAft>
                <a:spcPts val="0"/>
              </a:spcAft>
              <a:buNone/>
            </a:pPr>
            <a:r>
              <a:rPr b="0" lang="en" sz="1150" u="sng"/>
              <a:t>Location</a:t>
            </a:r>
            <a:r>
              <a:rPr b="0" lang="en" sz="1150"/>
              <a:t>: USA</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t/>
            </a:r>
            <a:endParaRPr b="0" sz="1150"/>
          </a:p>
          <a:p>
            <a:pPr indent="0" lvl="0" marL="0" rtl="0" algn="l">
              <a:lnSpc>
                <a:spcPct val="100000"/>
              </a:lnSpc>
              <a:spcBef>
                <a:spcPts val="0"/>
              </a:spcBef>
              <a:spcAft>
                <a:spcPts val="0"/>
              </a:spcAft>
              <a:buNone/>
            </a:pPr>
            <a:r>
              <a:rPr b="0" lang="en" sz="1150" u="sng"/>
              <a:t>Title:</a:t>
            </a:r>
            <a:r>
              <a:rPr b="0" lang="en" sz="1150"/>
              <a:t> Predicting Volume of Mosquito Borne Diseases Using A.M.E.A Sensor/Radio Network</a:t>
            </a:r>
            <a:endParaRPr b="0" sz="1150"/>
          </a:p>
          <a:p>
            <a:pPr indent="0" lvl="0" marL="0" rtl="0" algn="l">
              <a:lnSpc>
                <a:spcPct val="100000"/>
              </a:lnSpc>
              <a:spcBef>
                <a:spcPts val="0"/>
              </a:spcBef>
              <a:spcAft>
                <a:spcPts val="0"/>
              </a:spcAft>
              <a:buNone/>
            </a:pPr>
            <a:r>
              <a:rPr b="0" lang="en" sz="1150" u="sng"/>
              <a:t>Teacher:</a:t>
            </a:r>
            <a:r>
              <a:rPr b="0" lang="en" sz="1150"/>
              <a:t> Cassie Soeffing</a:t>
            </a:r>
            <a:endParaRPr b="0" sz="1150"/>
          </a:p>
          <a:p>
            <a:pPr indent="0" lvl="0" marL="0" rtl="0" algn="l">
              <a:lnSpc>
                <a:spcPct val="100000"/>
              </a:lnSpc>
              <a:spcBef>
                <a:spcPts val="0"/>
              </a:spcBef>
              <a:spcAft>
                <a:spcPts val="0"/>
              </a:spcAft>
              <a:buNone/>
            </a:pPr>
            <a:r>
              <a:rPr b="0" lang="en" sz="1150" u="sng"/>
              <a:t>School:</a:t>
            </a:r>
            <a:r>
              <a:rPr b="0" lang="en" sz="1150"/>
              <a:t> Institute for Global Environmental Strategies (IGES)</a:t>
            </a:r>
            <a:endParaRPr b="0" sz="1150"/>
          </a:p>
          <a:p>
            <a:pPr indent="0" lvl="0" marL="0" rtl="0" algn="l">
              <a:lnSpc>
                <a:spcPct val="100000"/>
              </a:lnSpc>
              <a:spcBef>
                <a:spcPts val="0"/>
              </a:spcBef>
              <a:spcAft>
                <a:spcPts val="0"/>
              </a:spcAft>
              <a:buNone/>
            </a:pPr>
            <a:r>
              <a:rPr b="0" lang="en" sz="1150" u="sng"/>
              <a:t>Location</a:t>
            </a:r>
            <a:r>
              <a:rPr b="0" lang="en" sz="1150"/>
              <a:t>: USA</a:t>
            </a:r>
            <a:endParaRPr b="0" sz="1150"/>
          </a:p>
        </p:txBody>
      </p:sp>
      <p:sp>
        <p:nvSpPr>
          <p:cNvPr id="278" name="Google Shape;278;p34"/>
          <p:cNvSpPr txBox="1"/>
          <p:nvPr/>
        </p:nvSpPr>
        <p:spPr>
          <a:xfrm>
            <a:off x="235500" y="4127700"/>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Open Sans"/>
                <a:ea typeface="Open Sans"/>
                <a:cs typeface="Open Sans"/>
                <a:sym typeface="Open Sans"/>
              </a:rPr>
              <a:t>Visit the IVSS Stipend Recipients page to explore these projects!</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txBox="1"/>
          <p:nvPr>
            <p:ph type="title"/>
          </p:nvPr>
        </p:nvSpPr>
        <p:spPr>
          <a:xfrm>
            <a:off x="286350" y="435675"/>
            <a:ext cx="8571300" cy="942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sz="4200"/>
              <a:t>2024 IVSS Timeline &amp; Webinars</a:t>
            </a:r>
            <a:endParaRPr sz="4200"/>
          </a:p>
        </p:txBody>
      </p:sp>
      <p:sp>
        <p:nvSpPr>
          <p:cNvPr id="284" name="Google Shape;284;p35"/>
          <p:cNvSpPr txBox="1"/>
          <p:nvPr>
            <p:ph idx="4294967295" type="body"/>
          </p:nvPr>
        </p:nvSpPr>
        <p:spPr>
          <a:xfrm>
            <a:off x="1033300" y="1815875"/>
            <a:ext cx="8110800" cy="30918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1200"/>
              </a:spcBef>
              <a:spcAft>
                <a:spcPts val="0"/>
              </a:spcAft>
              <a:buSzPct val="100000"/>
              <a:buNone/>
            </a:pPr>
            <a:r>
              <a:rPr lang="en"/>
              <a:t>11 October 2023: </a:t>
            </a:r>
            <a:r>
              <a:rPr lang="en">
                <a:solidFill>
                  <a:schemeClr val="lt1"/>
                </a:solidFill>
              </a:rPr>
              <a:t>General IVSS Informational Webinar (</a:t>
            </a:r>
            <a:r>
              <a:rPr lang="en" u="sng">
                <a:solidFill>
                  <a:schemeClr val="hlink"/>
                </a:solidFill>
                <a:hlinkClick r:id="rId3"/>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25 October 2023: </a:t>
            </a:r>
            <a:r>
              <a:rPr lang="en">
                <a:solidFill>
                  <a:schemeClr val="lt1"/>
                </a:solidFill>
              </a:rPr>
              <a:t>Climate Resources Webinar (</a:t>
            </a:r>
            <a:r>
              <a:rPr lang="en" u="sng">
                <a:solidFill>
                  <a:schemeClr val="hlink"/>
                </a:solidFill>
                <a:hlinkClick r:id="rId4"/>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6 December 2023: </a:t>
            </a:r>
            <a:r>
              <a:rPr lang="en">
                <a:solidFill>
                  <a:schemeClr val="lt1"/>
                </a:solidFill>
              </a:rPr>
              <a:t>Badges Webinar (</a:t>
            </a:r>
            <a:r>
              <a:rPr lang="en" u="sng">
                <a:solidFill>
                  <a:schemeClr val="hlink"/>
                </a:solidFill>
                <a:hlinkClick r:id="rId5"/>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15 December 2023 - 06 March 2024: </a:t>
            </a:r>
            <a:r>
              <a:rPr lang="en">
                <a:solidFill>
                  <a:schemeClr val="lt1"/>
                </a:solidFill>
              </a:rPr>
              <a:t>Reports Accepted</a:t>
            </a:r>
            <a:endParaRPr>
              <a:solidFill>
                <a:schemeClr val="lt1"/>
              </a:solidFill>
            </a:endParaRPr>
          </a:p>
          <a:p>
            <a:pPr indent="0" lvl="0" marL="0" rtl="0" algn="l">
              <a:spcBef>
                <a:spcPts val="1200"/>
              </a:spcBef>
              <a:spcAft>
                <a:spcPts val="0"/>
              </a:spcAft>
              <a:buSzPct val="100000"/>
              <a:buNone/>
            </a:pPr>
            <a:r>
              <a:rPr lang="en"/>
              <a:t>December 2023 - February 2024:</a:t>
            </a:r>
            <a:r>
              <a:rPr lang="en">
                <a:solidFill>
                  <a:schemeClr val="lt1"/>
                </a:solidFill>
              </a:rPr>
              <a:t> Judge Recruitment</a:t>
            </a:r>
            <a:endParaRPr/>
          </a:p>
          <a:p>
            <a:pPr indent="0" lvl="0" marL="0" rtl="0" algn="l">
              <a:lnSpc>
                <a:spcPct val="115000"/>
              </a:lnSpc>
              <a:spcBef>
                <a:spcPts val="1200"/>
              </a:spcBef>
              <a:spcAft>
                <a:spcPts val="0"/>
              </a:spcAft>
              <a:buSzPct val="100000"/>
              <a:buNone/>
            </a:pPr>
            <a:r>
              <a:rPr lang="en"/>
              <a:t>18 January 2024: </a:t>
            </a:r>
            <a:r>
              <a:rPr lang="en">
                <a:solidFill>
                  <a:schemeClr val="lt1"/>
                </a:solidFill>
              </a:rPr>
              <a:t>Submitting Student Projects Webinar	</a:t>
            </a:r>
            <a:endParaRPr>
              <a:solidFill>
                <a:schemeClr val="lt1"/>
              </a:solidFill>
            </a:endParaRPr>
          </a:p>
          <a:p>
            <a:pPr indent="0" lvl="0" marL="0" rtl="0" algn="l">
              <a:lnSpc>
                <a:spcPct val="115000"/>
              </a:lnSpc>
              <a:spcBef>
                <a:spcPts val="1200"/>
              </a:spcBef>
              <a:spcAft>
                <a:spcPts val="0"/>
              </a:spcAft>
              <a:buSzPct val="100000"/>
              <a:buNone/>
            </a:pPr>
            <a:r>
              <a:rPr lang="en"/>
              <a:t>20 March 2024: </a:t>
            </a:r>
            <a:r>
              <a:rPr lang="en">
                <a:solidFill>
                  <a:schemeClr val="lt1"/>
                </a:solidFill>
              </a:rPr>
              <a:t>Judging Webinar</a:t>
            </a:r>
            <a:endParaRPr>
              <a:solidFill>
                <a:schemeClr val="lt1"/>
              </a:solidFill>
            </a:endParaRPr>
          </a:p>
          <a:p>
            <a:pPr indent="0" lvl="0" marL="0" rtl="0" algn="l">
              <a:lnSpc>
                <a:spcPct val="115000"/>
              </a:lnSpc>
              <a:spcBef>
                <a:spcPts val="1200"/>
              </a:spcBef>
              <a:spcAft>
                <a:spcPts val="0"/>
              </a:spcAft>
              <a:buSzPct val="100000"/>
              <a:buNone/>
            </a:pPr>
            <a:r>
              <a:rPr lang="en"/>
              <a:t>20 March - 03 April 2024: </a:t>
            </a:r>
            <a:r>
              <a:rPr lang="en">
                <a:solidFill>
                  <a:schemeClr val="lt1"/>
                </a:solidFill>
              </a:rPr>
              <a:t>Judging Period</a:t>
            </a:r>
            <a:endParaRPr>
              <a:solidFill>
                <a:schemeClr val="lt1"/>
              </a:solidFill>
            </a:endParaRPr>
          </a:p>
          <a:p>
            <a:pPr indent="0" lvl="0" marL="0" rtl="0" algn="l">
              <a:lnSpc>
                <a:spcPct val="115000"/>
              </a:lnSpc>
              <a:spcBef>
                <a:spcPts val="1200"/>
              </a:spcBef>
              <a:spcAft>
                <a:spcPts val="1200"/>
              </a:spcAft>
              <a:buSzPct val="100000"/>
              <a:buNone/>
            </a:pPr>
            <a:r>
              <a:rPr lang="en"/>
              <a:t>22 April 2024: </a:t>
            </a:r>
            <a:r>
              <a:rPr lang="en">
                <a:solidFill>
                  <a:schemeClr val="lt1"/>
                </a:solidFill>
              </a:rPr>
              <a:t>Feedback to Students</a:t>
            </a:r>
            <a:endParaRPr>
              <a:solidFill>
                <a:schemeClr val="lt1"/>
              </a:solidFill>
            </a:endParaRPr>
          </a:p>
        </p:txBody>
      </p:sp>
      <p:cxnSp>
        <p:nvCxnSpPr>
          <p:cNvPr id="285" name="Google Shape;285;p35"/>
          <p:cNvCxnSpPr/>
          <p:nvPr/>
        </p:nvCxnSpPr>
        <p:spPr>
          <a:xfrm flipH="1" rot="-5400000">
            <a:off x="338475" y="20905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286" name="Google Shape;286;p35"/>
          <p:cNvCxnSpPr/>
          <p:nvPr/>
        </p:nvCxnSpPr>
        <p:spPr>
          <a:xfrm rot="5400000">
            <a:off x="338475" y="25639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287" name="Google Shape;287;p35"/>
          <p:cNvCxnSpPr/>
          <p:nvPr/>
        </p:nvCxnSpPr>
        <p:spPr>
          <a:xfrm flipH="1" rot="-5400000">
            <a:off x="338475" y="30373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288" name="Google Shape;288;p35"/>
          <p:cNvCxnSpPr/>
          <p:nvPr/>
        </p:nvCxnSpPr>
        <p:spPr>
          <a:xfrm rot="5400000">
            <a:off x="338475" y="35107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289" name="Google Shape;289;p35"/>
          <p:cNvCxnSpPr/>
          <p:nvPr/>
        </p:nvCxnSpPr>
        <p:spPr>
          <a:xfrm flipH="1" rot="-5400000">
            <a:off x="338475" y="3934450"/>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290" name="Google Shape;290;p35"/>
          <p:cNvCxnSpPr/>
          <p:nvPr/>
        </p:nvCxnSpPr>
        <p:spPr>
          <a:xfrm rot="5400000">
            <a:off x="338475" y="436322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6"/>
          <p:cNvSpPr txBox="1"/>
          <p:nvPr>
            <p:ph idx="1" type="body"/>
          </p:nvPr>
        </p:nvSpPr>
        <p:spPr>
          <a:xfrm>
            <a:off x="1654350" y="765175"/>
            <a:ext cx="5835300" cy="13209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1018"/>
              <a:buNone/>
            </a:pPr>
            <a:r>
              <a:rPr b="1" lang="en" sz="4180"/>
              <a:t>Get in touch with us:</a:t>
            </a:r>
            <a:endParaRPr b="1" sz="4180"/>
          </a:p>
          <a:p>
            <a:pPr indent="0" lvl="0" marL="0" rtl="0" algn="ctr">
              <a:lnSpc>
                <a:spcPct val="95000"/>
              </a:lnSpc>
              <a:spcBef>
                <a:spcPts val="0"/>
              </a:spcBef>
              <a:spcAft>
                <a:spcPts val="1200"/>
              </a:spcAft>
              <a:buSzPts val="1018"/>
              <a:buNone/>
            </a:pPr>
            <a:r>
              <a:rPr lang="en" sz="4180" u="sng">
                <a:solidFill>
                  <a:schemeClr val="hlink"/>
                </a:solidFill>
                <a:hlinkClick r:id="rId3"/>
              </a:rPr>
              <a:t>globeivss@ucar.edu</a:t>
            </a:r>
            <a:endParaRPr sz="4180"/>
          </a:p>
        </p:txBody>
      </p:sp>
      <p:pic>
        <p:nvPicPr>
          <p:cNvPr id="296" name="Google Shape;296;p36"/>
          <p:cNvPicPr preferRelativeResize="0"/>
          <p:nvPr/>
        </p:nvPicPr>
        <p:blipFill rotWithShape="1">
          <a:blip r:embed="rId4">
            <a:alphaModFix/>
          </a:blip>
          <a:srcRect b="0" l="0" r="0" t="0"/>
          <a:stretch/>
        </p:blipFill>
        <p:spPr>
          <a:xfrm>
            <a:off x="2980077" y="233449"/>
            <a:ext cx="3183824" cy="488275"/>
          </a:xfrm>
          <a:prstGeom prst="rect">
            <a:avLst/>
          </a:prstGeom>
          <a:noFill/>
          <a:ln>
            <a:noFill/>
          </a:ln>
        </p:spPr>
      </p:pic>
      <p:pic>
        <p:nvPicPr>
          <p:cNvPr id="297" name="Google Shape;297;p36"/>
          <p:cNvPicPr preferRelativeResize="0"/>
          <p:nvPr/>
        </p:nvPicPr>
        <p:blipFill rotWithShape="1">
          <a:blip r:embed="rId5">
            <a:alphaModFix/>
          </a:blip>
          <a:srcRect b="0" l="0" r="0" t="0"/>
          <a:stretch/>
        </p:blipFill>
        <p:spPr>
          <a:xfrm>
            <a:off x="1056558" y="2185795"/>
            <a:ext cx="2584600" cy="2584600"/>
          </a:xfrm>
          <a:prstGeom prst="rect">
            <a:avLst/>
          </a:prstGeom>
          <a:noFill/>
          <a:ln>
            <a:noFill/>
          </a:ln>
        </p:spPr>
      </p:pic>
      <p:sp>
        <p:nvSpPr>
          <p:cNvPr id="298" name="Google Shape;298;p36"/>
          <p:cNvSpPr txBox="1"/>
          <p:nvPr/>
        </p:nvSpPr>
        <p:spPr>
          <a:xfrm>
            <a:off x="4185139" y="2627004"/>
            <a:ext cx="45720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3200" u="sng" cap="none" strike="noStrike">
                <a:solidFill>
                  <a:schemeClr val="dk1"/>
                </a:solidFill>
                <a:latin typeface="PT Sans Narrow"/>
                <a:ea typeface="PT Sans Narrow"/>
                <a:cs typeface="PT Sans Narrow"/>
                <a:sym typeface="PT Sans Narrow"/>
                <a:hlinkClick r:id="rId6">
                  <a:extLst>
                    <a:ext uri="{A12FA001-AC4F-418D-AE19-62706E023703}">
                      <ahyp:hlinkClr val="tx"/>
                    </a:ext>
                  </a:extLst>
                </a:hlinkClick>
              </a:rPr>
              <a:t>https://www.globe.gov/news-events/meetings_symposia/virtual-conferences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7"/>
          <p:cNvSpPr txBox="1"/>
          <p:nvPr>
            <p:ph type="title"/>
          </p:nvPr>
        </p:nvSpPr>
        <p:spPr>
          <a:xfrm>
            <a:off x="772200" y="4381750"/>
            <a:ext cx="7599600" cy="507300"/>
          </a:xfrm>
          <a:prstGeom prst="rect">
            <a:avLst/>
          </a:prstGeom>
          <a:noFill/>
          <a:ln>
            <a:noFill/>
          </a:ln>
          <a:effectLst>
            <a:outerShdw blurRad="28575"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0"/>
              <a:buNone/>
            </a:pPr>
            <a:r>
              <a:rPr lang="en" sz="4000"/>
              <a:t>Thank you! Questions?</a:t>
            </a:r>
            <a:endParaRPr sz="4000"/>
          </a:p>
        </p:txBody>
      </p:sp>
      <p:pic>
        <p:nvPicPr>
          <p:cNvPr id="304" name="Google Shape;304;p37"/>
          <p:cNvPicPr preferRelativeResize="0"/>
          <p:nvPr/>
        </p:nvPicPr>
        <p:blipFill rotWithShape="1">
          <a:blip r:embed="rId3">
            <a:alphaModFix/>
          </a:blip>
          <a:srcRect b="0" l="0" r="0" t="0"/>
          <a:stretch/>
        </p:blipFill>
        <p:spPr>
          <a:xfrm>
            <a:off x="6330991" y="537817"/>
            <a:ext cx="2634028" cy="3512037"/>
          </a:xfrm>
          <a:prstGeom prst="rect">
            <a:avLst/>
          </a:prstGeom>
          <a:noFill/>
          <a:ln>
            <a:noFill/>
          </a:ln>
        </p:spPr>
      </p:pic>
      <p:pic>
        <p:nvPicPr>
          <p:cNvPr id="305" name="Google Shape;305;p37"/>
          <p:cNvPicPr preferRelativeResize="0"/>
          <p:nvPr/>
        </p:nvPicPr>
        <p:blipFill rotWithShape="1">
          <a:blip r:embed="rId4">
            <a:alphaModFix/>
          </a:blip>
          <a:srcRect b="0" l="0" r="0" t="0"/>
          <a:stretch/>
        </p:blipFill>
        <p:spPr>
          <a:xfrm>
            <a:off x="3049860" y="1117338"/>
            <a:ext cx="3044280" cy="2710152"/>
          </a:xfrm>
          <a:prstGeom prst="rect">
            <a:avLst/>
          </a:prstGeom>
          <a:noFill/>
          <a:ln>
            <a:noFill/>
          </a:ln>
        </p:spPr>
      </p:pic>
      <p:pic>
        <p:nvPicPr>
          <p:cNvPr id="306" name="Google Shape;306;p37"/>
          <p:cNvPicPr preferRelativeResize="0"/>
          <p:nvPr/>
        </p:nvPicPr>
        <p:blipFill rotWithShape="1">
          <a:blip r:embed="rId5">
            <a:alphaModFix/>
          </a:blip>
          <a:srcRect b="0" l="0" r="51674" t="0"/>
          <a:stretch/>
        </p:blipFill>
        <p:spPr>
          <a:xfrm>
            <a:off x="132059" y="537817"/>
            <a:ext cx="2680950" cy="34883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txBox="1"/>
          <p:nvPr>
            <p:ph type="title"/>
          </p:nvPr>
        </p:nvSpPr>
        <p:spPr>
          <a:xfrm>
            <a:off x="286350" y="435675"/>
            <a:ext cx="8571300" cy="9420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sz="4200"/>
              <a:t>2024 IVSS Timeline &amp; Webinars</a:t>
            </a:r>
            <a:endParaRPr sz="4200"/>
          </a:p>
        </p:txBody>
      </p:sp>
      <p:sp>
        <p:nvSpPr>
          <p:cNvPr id="90" name="Google Shape;90;p14"/>
          <p:cNvSpPr txBox="1"/>
          <p:nvPr>
            <p:ph idx="4294967295" type="body"/>
          </p:nvPr>
        </p:nvSpPr>
        <p:spPr>
          <a:xfrm>
            <a:off x="1033300" y="1815875"/>
            <a:ext cx="8110800" cy="30918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1200"/>
              </a:spcBef>
              <a:spcAft>
                <a:spcPts val="0"/>
              </a:spcAft>
              <a:buSzPct val="100000"/>
              <a:buNone/>
            </a:pPr>
            <a:r>
              <a:rPr lang="en"/>
              <a:t>11 October 2023: </a:t>
            </a:r>
            <a:r>
              <a:rPr lang="en">
                <a:solidFill>
                  <a:schemeClr val="lt1"/>
                </a:solidFill>
              </a:rPr>
              <a:t>General IVSS Informational Webinar (</a:t>
            </a:r>
            <a:r>
              <a:rPr lang="en" u="sng">
                <a:solidFill>
                  <a:schemeClr val="hlink"/>
                </a:solidFill>
                <a:hlinkClick r:id="rId3"/>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25 October 2023: </a:t>
            </a:r>
            <a:r>
              <a:rPr lang="en">
                <a:solidFill>
                  <a:schemeClr val="lt1"/>
                </a:solidFill>
              </a:rPr>
              <a:t>Climate Resources Webinar (</a:t>
            </a:r>
            <a:r>
              <a:rPr lang="en" u="sng">
                <a:solidFill>
                  <a:schemeClr val="hlink"/>
                </a:solidFill>
                <a:hlinkClick r:id="rId4"/>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6 December 2023: </a:t>
            </a:r>
            <a:r>
              <a:rPr lang="en">
                <a:solidFill>
                  <a:schemeClr val="lt1"/>
                </a:solidFill>
              </a:rPr>
              <a:t>Badges Webinar (</a:t>
            </a:r>
            <a:r>
              <a:rPr lang="en" u="sng">
                <a:solidFill>
                  <a:schemeClr val="hlink"/>
                </a:solidFill>
                <a:hlinkClick r:id="rId5"/>
              </a:rPr>
              <a:t>recorded</a:t>
            </a:r>
            <a:r>
              <a:rPr lang="en">
                <a:solidFill>
                  <a:schemeClr val="lt1"/>
                </a:solidFill>
              </a:rPr>
              <a:t>)</a:t>
            </a:r>
            <a:endParaRPr>
              <a:solidFill>
                <a:schemeClr val="lt1"/>
              </a:solidFill>
            </a:endParaRPr>
          </a:p>
          <a:p>
            <a:pPr indent="0" lvl="0" marL="0" rtl="0" algn="l">
              <a:lnSpc>
                <a:spcPct val="115000"/>
              </a:lnSpc>
              <a:spcBef>
                <a:spcPts val="1200"/>
              </a:spcBef>
              <a:spcAft>
                <a:spcPts val="0"/>
              </a:spcAft>
              <a:buSzPct val="100000"/>
              <a:buNone/>
            </a:pPr>
            <a:r>
              <a:rPr lang="en"/>
              <a:t>15 December 2023 - 06 March 2024: </a:t>
            </a:r>
            <a:r>
              <a:rPr lang="en">
                <a:solidFill>
                  <a:schemeClr val="lt1"/>
                </a:solidFill>
              </a:rPr>
              <a:t>Reports Accepted</a:t>
            </a:r>
            <a:endParaRPr>
              <a:solidFill>
                <a:schemeClr val="lt1"/>
              </a:solidFill>
            </a:endParaRPr>
          </a:p>
          <a:p>
            <a:pPr indent="0" lvl="0" marL="0" rtl="0" algn="l">
              <a:spcBef>
                <a:spcPts val="1200"/>
              </a:spcBef>
              <a:spcAft>
                <a:spcPts val="0"/>
              </a:spcAft>
              <a:buSzPct val="100000"/>
              <a:buNone/>
            </a:pPr>
            <a:r>
              <a:rPr lang="en"/>
              <a:t>December 2023 - February 2024:</a:t>
            </a:r>
            <a:r>
              <a:rPr lang="en">
                <a:solidFill>
                  <a:schemeClr val="lt1"/>
                </a:solidFill>
              </a:rPr>
              <a:t> Judge Recruitment</a:t>
            </a:r>
            <a:endParaRPr/>
          </a:p>
          <a:p>
            <a:pPr indent="0" lvl="0" marL="0" rtl="0" algn="l">
              <a:lnSpc>
                <a:spcPct val="115000"/>
              </a:lnSpc>
              <a:spcBef>
                <a:spcPts val="1200"/>
              </a:spcBef>
              <a:spcAft>
                <a:spcPts val="0"/>
              </a:spcAft>
              <a:buSzPct val="100000"/>
              <a:buNone/>
            </a:pPr>
            <a:r>
              <a:rPr lang="en"/>
              <a:t>18 January 2024: </a:t>
            </a:r>
            <a:r>
              <a:rPr lang="en">
                <a:solidFill>
                  <a:schemeClr val="lt1"/>
                </a:solidFill>
              </a:rPr>
              <a:t>Submitting Student Projects Webinar</a:t>
            </a:r>
            <a:r>
              <a:rPr lang="en">
                <a:solidFill>
                  <a:schemeClr val="lt1"/>
                </a:solidFill>
              </a:rPr>
              <a:t>	</a:t>
            </a:r>
            <a:endParaRPr>
              <a:solidFill>
                <a:schemeClr val="lt1"/>
              </a:solidFill>
            </a:endParaRPr>
          </a:p>
          <a:p>
            <a:pPr indent="0" lvl="0" marL="0" rtl="0" algn="l">
              <a:lnSpc>
                <a:spcPct val="115000"/>
              </a:lnSpc>
              <a:spcBef>
                <a:spcPts val="1200"/>
              </a:spcBef>
              <a:spcAft>
                <a:spcPts val="0"/>
              </a:spcAft>
              <a:buSzPct val="100000"/>
              <a:buNone/>
            </a:pPr>
            <a:r>
              <a:rPr lang="en"/>
              <a:t>20 March 2024: </a:t>
            </a:r>
            <a:r>
              <a:rPr lang="en">
                <a:solidFill>
                  <a:schemeClr val="lt1"/>
                </a:solidFill>
              </a:rPr>
              <a:t>Judging Webinar</a:t>
            </a:r>
            <a:endParaRPr>
              <a:solidFill>
                <a:schemeClr val="lt1"/>
              </a:solidFill>
            </a:endParaRPr>
          </a:p>
          <a:p>
            <a:pPr indent="0" lvl="0" marL="0" rtl="0" algn="l">
              <a:lnSpc>
                <a:spcPct val="115000"/>
              </a:lnSpc>
              <a:spcBef>
                <a:spcPts val="1200"/>
              </a:spcBef>
              <a:spcAft>
                <a:spcPts val="0"/>
              </a:spcAft>
              <a:buSzPct val="100000"/>
              <a:buNone/>
            </a:pPr>
            <a:r>
              <a:rPr lang="en"/>
              <a:t>20 March - 03 April 2024: </a:t>
            </a:r>
            <a:r>
              <a:rPr lang="en">
                <a:solidFill>
                  <a:schemeClr val="lt1"/>
                </a:solidFill>
              </a:rPr>
              <a:t>Judging Period</a:t>
            </a:r>
            <a:endParaRPr>
              <a:solidFill>
                <a:schemeClr val="lt1"/>
              </a:solidFill>
            </a:endParaRPr>
          </a:p>
          <a:p>
            <a:pPr indent="0" lvl="0" marL="0" rtl="0" algn="l">
              <a:lnSpc>
                <a:spcPct val="115000"/>
              </a:lnSpc>
              <a:spcBef>
                <a:spcPts val="1200"/>
              </a:spcBef>
              <a:spcAft>
                <a:spcPts val="1200"/>
              </a:spcAft>
              <a:buSzPct val="100000"/>
              <a:buNone/>
            </a:pPr>
            <a:r>
              <a:rPr lang="en"/>
              <a:t>22 April 2024: </a:t>
            </a:r>
            <a:r>
              <a:rPr lang="en">
                <a:solidFill>
                  <a:schemeClr val="lt1"/>
                </a:solidFill>
              </a:rPr>
              <a:t>Feedback to Students</a:t>
            </a:r>
            <a:endParaRPr>
              <a:solidFill>
                <a:schemeClr val="lt1"/>
              </a:solidFill>
            </a:endParaRPr>
          </a:p>
        </p:txBody>
      </p:sp>
      <p:cxnSp>
        <p:nvCxnSpPr>
          <p:cNvPr id="91" name="Google Shape;91;p14"/>
          <p:cNvCxnSpPr/>
          <p:nvPr/>
        </p:nvCxnSpPr>
        <p:spPr>
          <a:xfrm flipH="1" rot="-5400000">
            <a:off x="338475" y="20905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92" name="Google Shape;92;p14"/>
          <p:cNvCxnSpPr/>
          <p:nvPr/>
        </p:nvCxnSpPr>
        <p:spPr>
          <a:xfrm rot="5400000">
            <a:off x="338475" y="25639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93" name="Google Shape;93;p14"/>
          <p:cNvCxnSpPr/>
          <p:nvPr/>
        </p:nvCxnSpPr>
        <p:spPr>
          <a:xfrm flipH="1" rot="-5400000">
            <a:off x="338475" y="30373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94" name="Google Shape;94;p14"/>
          <p:cNvCxnSpPr/>
          <p:nvPr/>
        </p:nvCxnSpPr>
        <p:spPr>
          <a:xfrm rot="5400000">
            <a:off x="338475" y="351077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95" name="Google Shape;95;p14"/>
          <p:cNvCxnSpPr/>
          <p:nvPr/>
        </p:nvCxnSpPr>
        <p:spPr>
          <a:xfrm flipH="1" rot="-5400000">
            <a:off x="338475" y="3934450"/>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cxnSp>
        <p:nvCxnSpPr>
          <p:cNvPr id="96" name="Google Shape;96;p14"/>
          <p:cNvCxnSpPr/>
          <p:nvPr/>
        </p:nvCxnSpPr>
        <p:spPr>
          <a:xfrm rot="5400000">
            <a:off x="338475" y="4363225"/>
            <a:ext cx="473400" cy="462900"/>
          </a:xfrm>
          <a:prstGeom prst="bentConnector3">
            <a:avLst>
              <a:gd fmla="val 50000" name="adj1"/>
            </a:avLst>
          </a:prstGeom>
          <a:noFill/>
          <a:ln cap="flat" cmpd="sng" w="38100">
            <a:solidFill>
              <a:schemeClr val="dk2"/>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t>Project Requirements</a:t>
            </a:r>
            <a:endParaRPr/>
          </a:p>
        </p:txBody>
      </p:sp>
      <p:sp>
        <p:nvSpPr>
          <p:cNvPr id="102" name="Google Shape;102;p15"/>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
              <a:t>This is what you will need in order to be considered in the IVSS judging process.</a:t>
            </a:r>
            <a:endParaRPr/>
          </a:p>
        </p:txBody>
      </p:sp>
      <p:sp>
        <p:nvSpPr>
          <p:cNvPr id="103" name="Google Shape;103;p1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fontScale="92500" lnSpcReduction="20000"/>
          </a:bodyPr>
          <a:lstStyle/>
          <a:p>
            <a:pPr indent="-228600" lvl="0" marL="457200" rtl="0" algn="l">
              <a:lnSpc>
                <a:spcPct val="115000"/>
              </a:lnSpc>
              <a:spcBef>
                <a:spcPts val="0"/>
              </a:spcBef>
              <a:spcAft>
                <a:spcPts val="0"/>
              </a:spcAft>
              <a:buSzPct val="100000"/>
              <a:buNone/>
            </a:pPr>
            <a:r>
              <a:t/>
            </a:r>
            <a:endParaRPr/>
          </a:p>
          <a:p>
            <a:pPr indent="-334327" lvl="0" marL="457200" rtl="0" algn="l">
              <a:lnSpc>
                <a:spcPct val="115000"/>
              </a:lnSpc>
              <a:spcBef>
                <a:spcPts val="0"/>
              </a:spcBef>
              <a:spcAft>
                <a:spcPts val="0"/>
              </a:spcAft>
              <a:buSzPct val="64285"/>
              <a:buChar char="➢"/>
            </a:pPr>
            <a:r>
              <a:rPr lang="en" sz="2800"/>
              <a:t>Most important: you have to use GLOBE data!</a:t>
            </a:r>
            <a:endParaRPr/>
          </a:p>
          <a:p>
            <a:pPr indent="-228600" lvl="0" marL="457200" rtl="0" algn="l">
              <a:lnSpc>
                <a:spcPct val="115000"/>
              </a:lnSpc>
              <a:spcBef>
                <a:spcPts val="0"/>
              </a:spcBef>
              <a:spcAft>
                <a:spcPts val="0"/>
              </a:spcAft>
              <a:buSzPct val="100000"/>
              <a:buNone/>
            </a:pPr>
            <a:r>
              <a:t/>
            </a:r>
            <a:endParaRPr/>
          </a:p>
          <a:p>
            <a:pPr indent="-334327" lvl="0" marL="457200" rtl="0" algn="l">
              <a:lnSpc>
                <a:spcPct val="115000"/>
              </a:lnSpc>
              <a:spcBef>
                <a:spcPts val="0"/>
              </a:spcBef>
              <a:spcAft>
                <a:spcPts val="0"/>
              </a:spcAft>
              <a:buSzPct val="100000"/>
              <a:buChar char="➢"/>
            </a:pPr>
            <a:r>
              <a:rPr lang="en"/>
              <a:t>Title</a:t>
            </a:r>
            <a:endParaRPr/>
          </a:p>
          <a:p>
            <a:pPr indent="-334327" lvl="0" marL="457200" rtl="0" algn="l">
              <a:lnSpc>
                <a:spcPct val="115000"/>
              </a:lnSpc>
              <a:spcBef>
                <a:spcPts val="0"/>
              </a:spcBef>
              <a:spcAft>
                <a:spcPts val="0"/>
              </a:spcAft>
              <a:buSzPct val="100000"/>
              <a:buChar char="➢"/>
            </a:pPr>
            <a:r>
              <a:rPr lang="en"/>
              <a:t>Abstract/Summary</a:t>
            </a:r>
            <a:endParaRPr/>
          </a:p>
          <a:p>
            <a:pPr indent="-334327" lvl="0" marL="457200" rtl="0" algn="l">
              <a:lnSpc>
                <a:spcPct val="115000"/>
              </a:lnSpc>
              <a:spcBef>
                <a:spcPts val="0"/>
              </a:spcBef>
              <a:spcAft>
                <a:spcPts val="0"/>
              </a:spcAft>
              <a:buSzPct val="100000"/>
              <a:buChar char="➢"/>
            </a:pPr>
            <a:r>
              <a:rPr lang="en"/>
              <a:t>Research Report</a:t>
            </a:r>
            <a:endParaRPr/>
          </a:p>
          <a:p>
            <a:pPr indent="-334327" lvl="0" marL="457200" rtl="0" algn="l">
              <a:lnSpc>
                <a:spcPct val="115000"/>
              </a:lnSpc>
              <a:spcBef>
                <a:spcPts val="0"/>
              </a:spcBef>
              <a:spcAft>
                <a:spcPts val="0"/>
              </a:spcAft>
              <a:buSzPct val="100000"/>
              <a:buChar char="➢"/>
            </a:pPr>
            <a:r>
              <a:rPr lang="en"/>
              <a:t>Explanation for Each Badge </a:t>
            </a:r>
            <a:endParaRPr/>
          </a:p>
          <a:p>
            <a:pPr indent="-334327" lvl="0" marL="457200" rtl="0" algn="l">
              <a:lnSpc>
                <a:spcPct val="115000"/>
              </a:lnSpc>
              <a:spcBef>
                <a:spcPts val="0"/>
              </a:spcBef>
              <a:spcAft>
                <a:spcPts val="0"/>
              </a:spcAft>
              <a:buSzPct val="100000"/>
              <a:buChar char="➢"/>
            </a:pPr>
            <a:r>
              <a:rPr lang="en"/>
              <a:t>Presentation</a:t>
            </a:r>
            <a:endParaRPr/>
          </a:p>
          <a:p>
            <a:pPr indent="-334327" lvl="0" marL="457200" rtl="0" algn="l">
              <a:lnSpc>
                <a:spcPct val="115000"/>
              </a:lnSpc>
              <a:spcBef>
                <a:spcPts val="0"/>
              </a:spcBef>
              <a:spcAft>
                <a:spcPts val="0"/>
              </a:spcAft>
              <a:buSzPct val="100000"/>
              <a:buChar char="➢"/>
            </a:pPr>
            <a:r>
              <a:rPr lang="en"/>
              <a:t>Photo Releases</a:t>
            </a:r>
            <a:endParaRPr/>
          </a:p>
          <a:p>
            <a:pPr indent="0" lvl="0" marL="0" rtl="0" algn="l">
              <a:lnSpc>
                <a:spcPct val="115000"/>
              </a:lnSpc>
              <a:spcBef>
                <a:spcPts val="0"/>
              </a:spcBef>
              <a:spcAft>
                <a:spcPts val="0"/>
              </a:spcAft>
              <a:buSzPct val="100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311700" y="105644"/>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Submitting Your 2024 IVSS Project</a:t>
            </a:r>
            <a:endParaRPr/>
          </a:p>
        </p:txBody>
      </p:sp>
      <p:pic>
        <p:nvPicPr>
          <p:cNvPr id="109" name="Google Shape;109;p16"/>
          <p:cNvPicPr preferRelativeResize="0"/>
          <p:nvPr/>
        </p:nvPicPr>
        <p:blipFill rotWithShape="1">
          <a:blip r:embed="rId3">
            <a:alphaModFix/>
          </a:blip>
          <a:srcRect b="0" l="0" r="0" t="0"/>
          <a:stretch/>
        </p:blipFill>
        <p:spPr>
          <a:xfrm>
            <a:off x="608808" y="2203345"/>
            <a:ext cx="2584600" cy="2584600"/>
          </a:xfrm>
          <a:prstGeom prst="rect">
            <a:avLst/>
          </a:prstGeom>
          <a:noFill/>
          <a:ln>
            <a:noFill/>
          </a:ln>
        </p:spPr>
      </p:pic>
      <p:pic>
        <p:nvPicPr>
          <p:cNvPr id="110" name="Google Shape;110;p16"/>
          <p:cNvPicPr preferRelativeResize="0"/>
          <p:nvPr/>
        </p:nvPicPr>
        <p:blipFill>
          <a:blip r:embed="rId4">
            <a:alphaModFix/>
          </a:blip>
          <a:stretch>
            <a:fillRect/>
          </a:stretch>
        </p:blipFill>
        <p:spPr>
          <a:xfrm>
            <a:off x="3606125" y="901250"/>
            <a:ext cx="4952850" cy="3679699"/>
          </a:xfrm>
          <a:prstGeom prst="rect">
            <a:avLst/>
          </a:prstGeom>
          <a:noFill/>
          <a:ln>
            <a:noFill/>
          </a:ln>
          <a:effectLst>
            <a:outerShdw blurRad="57150" rotWithShape="0" algn="bl" dir="5400000" dist="19050">
              <a:srgbClr val="000000">
                <a:alpha val="50000"/>
              </a:srgbClr>
            </a:outerShdw>
          </a:effectLst>
        </p:spPr>
      </p:pic>
      <p:sp>
        <p:nvSpPr>
          <p:cNvPr id="111" name="Google Shape;111;p16"/>
          <p:cNvSpPr txBox="1"/>
          <p:nvPr/>
        </p:nvSpPr>
        <p:spPr>
          <a:xfrm>
            <a:off x="474850" y="1182750"/>
            <a:ext cx="3000000" cy="1149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900">
                <a:solidFill>
                  <a:schemeClr val="dk2"/>
                </a:solidFill>
                <a:latin typeface="Open Sans"/>
                <a:ea typeface="Open Sans"/>
                <a:cs typeface="Open Sans"/>
                <a:sym typeface="Open Sans"/>
              </a:rPr>
              <a:t>Visit the IVSS webpage to access the IVSS Project Upload Tool:</a:t>
            </a:r>
            <a:endParaRPr/>
          </a:p>
        </p:txBody>
      </p:sp>
      <p:cxnSp>
        <p:nvCxnSpPr>
          <p:cNvPr id="112" name="Google Shape;112;p16"/>
          <p:cNvCxnSpPr/>
          <p:nvPr/>
        </p:nvCxnSpPr>
        <p:spPr>
          <a:xfrm>
            <a:off x="3348325" y="3957125"/>
            <a:ext cx="1911600" cy="146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a:t>
            </a:r>
            <a:endParaRPr/>
          </a:p>
        </p:txBody>
      </p:sp>
      <p:pic>
        <p:nvPicPr>
          <p:cNvPr id="118" name="Google Shape;118;p17"/>
          <p:cNvPicPr preferRelativeResize="0"/>
          <p:nvPr/>
        </p:nvPicPr>
        <p:blipFill>
          <a:blip r:embed="rId3">
            <a:alphaModFix/>
          </a:blip>
          <a:stretch>
            <a:fillRect/>
          </a:stretch>
        </p:blipFill>
        <p:spPr>
          <a:xfrm>
            <a:off x="2220325" y="733275"/>
            <a:ext cx="4833198" cy="3952925"/>
          </a:xfrm>
          <a:prstGeom prst="rect">
            <a:avLst/>
          </a:prstGeom>
          <a:noFill/>
          <a:ln>
            <a:noFill/>
          </a:ln>
          <a:effectLst>
            <a:outerShdw blurRad="57150" rotWithShape="0" algn="bl" dir="5400000" dist="19050">
              <a:srgbClr val="000000">
                <a:alpha val="50000"/>
              </a:srgbClr>
            </a:outerShdw>
          </a:effectLst>
        </p:spPr>
      </p:pic>
      <p:sp>
        <p:nvSpPr>
          <p:cNvPr id="119" name="Google Shape;119;p17"/>
          <p:cNvSpPr/>
          <p:nvPr/>
        </p:nvSpPr>
        <p:spPr>
          <a:xfrm>
            <a:off x="2444925" y="248895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20" name="Google Shape;120;p17"/>
          <p:cNvSpPr txBox="1"/>
          <p:nvPr/>
        </p:nvSpPr>
        <p:spPr>
          <a:xfrm>
            <a:off x="1136475" y="2299500"/>
            <a:ext cx="15600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600">
                <a:solidFill>
                  <a:schemeClr val="dk2"/>
                </a:solidFill>
                <a:latin typeface="Open Sans"/>
                <a:ea typeface="Open Sans"/>
                <a:cs typeface="Open Sans"/>
                <a:sym typeface="Open Sans"/>
              </a:rPr>
              <a:t>IVSS Report </a:t>
            </a:r>
            <a:endParaRPr sz="1200"/>
          </a:p>
        </p:txBody>
      </p:sp>
      <p:sp>
        <p:nvSpPr>
          <p:cNvPr id="121" name="Google Shape;121;p17"/>
          <p:cNvSpPr/>
          <p:nvPr/>
        </p:nvSpPr>
        <p:spPr>
          <a:xfrm>
            <a:off x="2409325" y="3874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22" name="Google Shape;122;p17"/>
          <p:cNvSpPr txBox="1"/>
          <p:nvPr/>
        </p:nvSpPr>
        <p:spPr>
          <a:xfrm>
            <a:off x="872275" y="3532750"/>
            <a:ext cx="1560000" cy="67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dk2"/>
                </a:solidFill>
                <a:latin typeface="Open Sans"/>
                <a:ea typeface="Open Sans"/>
                <a:cs typeface="Open Sans"/>
                <a:sym typeface="Open Sans"/>
              </a:rPr>
              <a:t>Select School &amp; Teacher(s)</a:t>
            </a:r>
            <a:r>
              <a:rPr b="1" lang="en" sz="1600">
                <a:solidFill>
                  <a:schemeClr val="dk2"/>
                </a:solidFill>
                <a:latin typeface="Open Sans"/>
                <a:ea typeface="Open Sans"/>
                <a:cs typeface="Open Sans"/>
                <a:sym typeface="Open Sans"/>
              </a:rPr>
              <a:t>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8"/>
          <p:cNvPicPr preferRelativeResize="0"/>
          <p:nvPr/>
        </p:nvPicPr>
        <p:blipFill>
          <a:blip r:embed="rId3">
            <a:alphaModFix/>
          </a:blip>
          <a:stretch>
            <a:fillRect/>
          </a:stretch>
        </p:blipFill>
        <p:spPr>
          <a:xfrm>
            <a:off x="2224425" y="691673"/>
            <a:ext cx="5761265" cy="3994627"/>
          </a:xfrm>
          <a:prstGeom prst="rect">
            <a:avLst/>
          </a:prstGeom>
          <a:noFill/>
          <a:ln>
            <a:noFill/>
          </a:ln>
          <a:effectLst>
            <a:outerShdw blurRad="57150" rotWithShape="0" algn="bl" dir="5400000" dist="19050">
              <a:srgbClr val="000000">
                <a:alpha val="50000"/>
              </a:srgbClr>
            </a:outerShdw>
          </a:effectLst>
        </p:spPr>
      </p:pic>
      <p:sp>
        <p:nvSpPr>
          <p:cNvPr id="128" name="Google Shape;128;p18"/>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Student Information</a:t>
            </a:r>
            <a:endParaRPr/>
          </a:p>
        </p:txBody>
      </p:sp>
      <p:sp>
        <p:nvSpPr>
          <p:cNvPr id="129" name="Google Shape;129;p18"/>
          <p:cNvSpPr/>
          <p:nvPr/>
        </p:nvSpPr>
        <p:spPr>
          <a:xfrm>
            <a:off x="1682925" y="1572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30" name="Google Shape;130;p18"/>
          <p:cNvSpPr txBox="1"/>
          <p:nvPr/>
        </p:nvSpPr>
        <p:spPr>
          <a:xfrm>
            <a:off x="298275" y="1230750"/>
            <a:ext cx="1560000" cy="98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Include names of all students who contributed to the project</a:t>
            </a:r>
            <a:endParaRPr sz="900"/>
          </a:p>
        </p:txBody>
      </p:sp>
      <p:sp>
        <p:nvSpPr>
          <p:cNvPr id="131" name="Google Shape;131;p18"/>
          <p:cNvSpPr/>
          <p:nvPr/>
        </p:nvSpPr>
        <p:spPr>
          <a:xfrm>
            <a:off x="1875925" y="3112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32" name="Google Shape;132;p18"/>
          <p:cNvSpPr txBox="1"/>
          <p:nvPr/>
        </p:nvSpPr>
        <p:spPr>
          <a:xfrm>
            <a:off x="298275" y="2542150"/>
            <a:ext cx="17529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Names &amp; organizations of collaborators</a:t>
            </a:r>
            <a:endParaRPr b="1" sz="1300">
              <a:solidFill>
                <a:schemeClr val="dk2"/>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Ex: GISN Professionals, Scientists, etc.</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Report Information</a:t>
            </a:r>
            <a:endParaRPr/>
          </a:p>
        </p:txBody>
      </p:sp>
      <p:sp>
        <p:nvSpPr>
          <p:cNvPr id="138" name="Google Shape;138;p19"/>
          <p:cNvSpPr/>
          <p:nvPr/>
        </p:nvSpPr>
        <p:spPr>
          <a:xfrm>
            <a:off x="1682925" y="1572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39" name="Google Shape;139;p19"/>
          <p:cNvSpPr txBox="1"/>
          <p:nvPr/>
        </p:nvSpPr>
        <p:spPr>
          <a:xfrm>
            <a:off x="374475" y="1230750"/>
            <a:ext cx="1560000" cy="98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Describe your project in 500 characters or less</a:t>
            </a:r>
            <a:endParaRPr sz="900"/>
          </a:p>
        </p:txBody>
      </p:sp>
      <p:sp>
        <p:nvSpPr>
          <p:cNvPr id="140" name="Google Shape;140;p19"/>
          <p:cNvSpPr/>
          <p:nvPr/>
        </p:nvSpPr>
        <p:spPr>
          <a:xfrm>
            <a:off x="1723525" y="3112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1" name="Google Shape;141;p19"/>
          <p:cNvSpPr txBox="1"/>
          <p:nvPr/>
        </p:nvSpPr>
        <p:spPr>
          <a:xfrm>
            <a:off x="374475" y="2694550"/>
            <a:ext cx="1752900" cy="78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Abstract or Summary from research report</a:t>
            </a:r>
            <a:endParaRPr sz="1200"/>
          </a:p>
        </p:txBody>
      </p:sp>
      <p:pic>
        <p:nvPicPr>
          <p:cNvPr id="142" name="Google Shape;142;p19"/>
          <p:cNvPicPr preferRelativeResize="0"/>
          <p:nvPr/>
        </p:nvPicPr>
        <p:blipFill>
          <a:blip r:embed="rId3">
            <a:alphaModFix/>
          </a:blip>
          <a:stretch>
            <a:fillRect/>
          </a:stretch>
        </p:blipFill>
        <p:spPr>
          <a:xfrm>
            <a:off x="2273175" y="738275"/>
            <a:ext cx="5769277" cy="396072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txBox="1"/>
          <p:nvPr>
            <p:ph type="title"/>
          </p:nvPr>
        </p:nvSpPr>
        <p:spPr>
          <a:xfrm>
            <a:off x="311700" y="136673"/>
            <a:ext cx="8520600" cy="707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IVSS Research Report Upload Tool: Report Information</a:t>
            </a:r>
            <a:endParaRPr/>
          </a:p>
        </p:txBody>
      </p:sp>
      <p:sp>
        <p:nvSpPr>
          <p:cNvPr id="148" name="Google Shape;148;p20"/>
          <p:cNvSpPr/>
          <p:nvPr/>
        </p:nvSpPr>
        <p:spPr>
          <a:xfrm>
            <a:off x="1682925" y="15726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9" name="Google Shape;149;p20"/>
          <p:cNvSpPr txBox="1"/>
          <p:nvPr/>
        </p:nvSpPr>
        <p:spPr>
          <a:xfrm>
            <a:off x="374475" y="1306950"/>
            <a:ext cx="1560000" cy="78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Select all GLOBE protocols you used</a:t>
            </a:r>
            <a:endParaRPr sz="900"/>
          </a:p>
        </p:txBody>
      </p:sp>
      <p:sp>
        <p:nvSpPr>
          <p:cNvPr id="150" name="Google Shape;150;p20"/>
          <p:cNvSpPr/>
          <p:nvPr/>
        </p:nvSpPr>
        <p:spPr>
          <a:xfrm>
            <a:off x="1723525" y="2960200"/>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1" name="Google Shape;151;p20"/>
          <p:cNvSpPr txBox="1"/>
          <p:nvPr/>
        </p:nvSpPr>
        <p:spPr>
          <a:xfrm>
            <a:off x="298275" y="2694550"/>
            <a:ext cx="1752900" cy="585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Upload a PDF, DOC, or TXT file</a:t>
            </a:r>
            <a:endParaRPr sz="1200"/>
          </a:p>
        </p:txBody>
      </p:sp>
      <p:pic>
        <p:nvPicPr>
          <p:cNvPr id="152" name="Google Shape;152;p20"/>
          <p:cNvPicPr preferRelativeResize="0"/>
          <p:nvPr/>
        </p:nvPicPr>
        <p:blipFill>
          <a:blip r:embed="rId3">
            <a:alphaModFix/>
          </a:blip>
          <a:stretch>
            <a:fillRect/>
          </a:stretch>
        </p:blipFill>
        <p:spPr>
          <a:xfrm>
            <a:off x="2265025" y="703525"/>
            <a:ext cx="5769277" cy="4014268"/>
          </a:xfrm>
          <a:prstGeom prst="rect">
            <a:avLst/>
          </a:prstGeom>
          <a:noFill/>
          <a:ln>
            <a:noFill/>
          </a:ln>
          <a:effectLst>
            <a:outerShdw blurRad="57150" rotWithShape="0" algn="bl" dir="5400000" dist="19050">
              <a:srgbClr val="000000">
                <a:alpha val="50000"/>
              </a:srgbClr>
            </a:outerShdw>
          </a:effectLst>
        </p:spPr>
      </p:pic>
      <p:sp>
        <p:nvSpPr>
          <p:cNvPr id="153" name="Google Shape;153;p20"/>
          <p:cNvSpPr txBox="1"/>
          <p:nvPr/>
        </p:nvSpPr>
        <p:spPr>
          <a:xfrm>
            <a:off x="333975" y="3450825"/>
            <a:ext cx="1752900" cy="78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chemeClr val="dk2"/>
                </a:solidFill>
                <a:latin typeface="Open Sans"/>
                <a:ea typeface="Open Sans"/>
                <a:cs typeface="Open Sans"/>
                <a:sym typeface="Open Sans"/>
              </a:rPr>
              <a:t>JPG or PNG image to display with your report</a:t>
            </a:r>
            <a:endParaRPr sz="1200"/>
          </a:p>
        </p:txBody>
      </p:sp>
      <p:sp>
        <p:nvSpPr>
          <p:cNvPr id="154" name="Google Shape;154;p20"/>
          <p:cNvSpPr/>
          <p:nvPr/>
        </p:nvSpPr>
        <p:spPr>
          <a:xfrm>
            <a:off x="1723525" y="3801975"/>
            <a:ext cx="541500" cy="82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262662"/>
      </a:dk1>
      <a:lt1>
        <a:srgbClr val="FFFFFF"/>
      </a:lt1>
      <a:dk2>
        <a:srgbClr val="702737"/>
      </a:dk2>
      <a:lt2>
        <a:srgbClr val="702737"/>
      </a:lt2>
      <a:accent1>
        <a:srgbClr val="FF8000"/>
      </a:accent1>
      <a:accent2>
        <a:srgbClr val="ECD5BB"/>
      </a:accent2>
      <a:accent3>
        <a:srgbClr val="A9C0E2"/>
      </a:accent3>
      <a:accent4>
        <a:srgbClr val="FF8000"/>
      </a:accent4>
      <a:accent5>
        <a:srgbClr val="262662"/>
      </a:accent5>
      <a:accent6>
        <a:srgbClr val="A9C0E2"/>
      </a:accent6>
      <a:hlink>
        <a:srgbClr val="262662"/>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