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0401538" cy="35999738"/>
  <p:notesSz cx="6715125" cy="9239250"/>
  <p:defaultTextStyle>
    <a:defPPr>
      <a:defRPr lang="en-US"/>
    </a:defPPr>
    <a:lvl1pPr algn="ctr" rtl="0" fontAlgn="base">
      <a:spcBef>
        <a:spcPct val="0"/>
      </a:spcBef>
      <a:spcAft>
        <a:spcPct val="0"/>
      </a:spcAft>
      <a:defRPr sz="9600" kern="1200">
        <a:solidFill>
          <a:schemeClr val="tx1"/>
        </a:solidFill>
        <a:latin typeface="Arial" charset="0"/>
        <a:ea typeface="+mn-ea"/>
        <a:cs typeface="+mn-cs"/>
      </a:defRPr>
    </a:lvl1pPr>
    <a:lvl2pPr marL="457200" algn="ctr" rtl="0" fontAlgn="base">
      <a:spcBef>
        <a:spcPct val="0"/>
      </a:spcBef>
      <a:spcAft>
        <a:spcPct val="0"/>
      </a:spcAft>
      <a:defRPr sz="9600" kern="1200">
        <a:solidFill>
          <a:schemeClr val="tx1"/>
        </a:solidFill>
        <a:latin typeface="Arial" charset="0"/>
        <a:ea typeface="+mn-ea"/>
        <a:cs typeface="+mn-cs"/>
      </a:defRPr>
    </a:lvl2pPr>
    <a:lvl3pPr marL="914400" algn="ctr" rtl="0" fontAlgn="base">
      <a:spcBef>
        <a:spcPct val="0"/>
      </a:spcBef>
      <a:spcAft>
        <a:spcPct val="0"/>
      </a:spcAft>
      <a:defRPr sz="9600" kern="1200">
        <a:solidFill>
          <a:schemeClr val="tx1"/>
        </a:solidFill>
        <a:latin typeface="Arial" charset="0"/>
        <a:ea typeface="+mn-ea"/>
        <a:cs typeface="+mn-cs"/>
      </a:defRPr>
    </a:lvl3pPr>
    <a:lvl4pPr marL="1371600" algn="ctr" rtl="0" fontAlgn="base">
      <a:spcBef>
        <a:spcPct val="0"/>
      </a:spcBef>
      <a:spcAft>
        <a:spcPct val="0"/>
      </a:spcAft>
      <a:defRPr sz="9600" kern="1200">
        <a:solidFill>
          <a:schemeClr val="tx1"/>
        </a:solidFill>
        <a:latin typeface="Arial" charset="0"/>
        <a:ea typeface="+mn-ea"/>
        <a:cs typeface="+mn-cs"/>
      </a:defRPr>
    </a:lvl4pPr>
    <a:lvl5pPr marL="1828800" algn="ctr" rtl="0" fontAlgn="base">
      <a:spcBef>
        <a:spcPct val="0"/>
      </a:spcBef>
      <a:spcAft>
        <a:spcPct val="0"/>
      </a:spcAft>
      <a:defRPr sz="9600" kern="1200">
        <a:solidFill>
          <a:schemeClr val="tx1"/>
        </a:solidFill>
        <a:latin typeface="Arial" charset="0"/>
        <a:ea typeface="+mn-ea"/>
        <a:cs typeface="+mn-cs"/>
      </a:defRPr>
    </a:lvl5pPr>
    <a:lvl6pPr marL="2286000" algn="l" defTabSz="914400" rtl="0" eaLnBrk="1" latinLnBrk="0" hangingPunct="1">
      <a:defRPr sz="9600" kern="1200">
        <a:solidFill>
          <a:schemeClr val="tx1"/>
        </a:solidFill>
        <a:latin typeface="Arial" charset="0"/>
        <a:ea typeface="+mn-ea"/>
        <a:cs typeface="+mn-cs"/>
      </a:defRPr>
    </a:lvl6pPr>
    <a:lvl7pPr marL="2743200" algn="l" defTabSz="914400" rtl="0" eaLnBrk="1" latinLnBrk="0" hangingPunct="1">
      <a:defRPr sz="9600" kern="1200">
        <a:solidFill>
          <a:schemeClr val="tx1"/>
        </a:solidFill>
        <a:latin typeface="Arial" charset="0"/>
        <a:ea typeface="+mn-ea"/>
        <a:cs typeface="+mn-cs"/>
      </a:defRPr>
    </a:lvl7pPr>
    <a:lvl8pPr marL="3200400" algn="l" defTabSz="914400" rtl="0" eaLnBrk="1" latinLnBrk="0" hangingPunct="1">
      <a:defRPr sz="9600" kern="1200">
        <a:solidFill>
          <a:schemeClr val="tx1"/>
        </a:solidFill>
        <a:latin typeface="Arial" charset="0"/>
        <a:ea typeface="+mn-ea"/>
        <a:cs typeface="+mn-cs"/>
      </a:defRPr>
    </a:lvl8pPr>
    <a:lvl9pPr marL="3657600" algn="l" defTabSz="914400" rtl="0" eaLnBrk="1" latinLnBrk="0" hangingPunct="1">
      <a:defRPr sz="9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195" userDrawn="1">
          <p15:clr>
            <a:srgbClr val="A4A3A4"/>
          </p15:clr>
        </p15:guide>
        <p15:guide id="2" orient="horz" pos="22425">
          <p15:clr>
            <a:srgbClr val="A4A3A4"/>
          </p15:clr>
        </p15:guide>
        <p15:guide id="3" orient="horz" pos="2349">
          <p15:clr>
            <a:srgbClr val="A4A3A4"/>
          </p15:clr>
        </p15:guide>
        <p15:guide id="4" pos="158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8BE"/>
    <a:srgbClr val="C0C0C0"/>
    <a:srgbClr val="0046D2"/>
    <a:srgbClr val="FF0000"/>
    <a:srgbClr val="698ED9"/>
    <a:srgbClr val="A7C4FF"/>
    <a:srgbClr val="003064"/>
    <a:srgbClr val="003399"/>
    <a:srgbClr val="002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9" autoAdjust="0"/>
    <p:restoredTop sz="93255" autoAdjust="0"/>
  </p:normalViewPr>
  <p:slideViewPr>
    <p:cSldViewPr snapToGrid="0" showGuides="1">
      <p:cViewPr>
        <p:scale>
          <a:sx n="33" d="100"/>
          <a:sy n="33" d="100"/>
        </p:scale>
        <p:origin x="24" y="-4116"/>
      </p:cViewPr>
      <p:guideLst>
        <p:guide orient="horz" pos="5195"/>
        <p:guide orient="horz" pos="22425"/>
        <p:guide orient="horz" pos="2349"/>
        <p:guide pos="158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96"/>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en-US"/>
          </a:p>
        </p:txBody>
      </p:sp>
      <p:sp>
        <p:nvSpPr>
          <p:cNvPr id="3075" name="Rectangle 3"/>
          <p:cNvSpPr>
            <a:spLocks noGrp="1" noChangeArrowheads="1"/>
          </p:cNvSpPr>
          <p:nvPr>
            <p:ph type="dt" idx="1"/>
          </p:nvPr>
        </p:nvSpPr>
        <p:spPr bwMode="auto">
          <a:xfrm>
            <a:off x="3803650" y="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931863" y="692150"/>
            <a:ext cx="4852987" cy="3465513"/>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671513" y="4389438"/>
            <a:ext cx="5372100" cy="4157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p:cNvSpPr>
            <a:spLocks noGrp="1" noChangeArrowheads="1"/>
          </p:cNvSpPr>
          <p:nvPr>
            <p:ph type="ftr" sz="quarter" idx="4"/>
          </p:nvPr>
        </p:nvSpPr>
        <p:spPr bwMode="auto">
          <a:xfrm>
            <a:off x="0" y="877570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en-US"/>
          </a:p>
        </p:txBody>
      </p:sp>
      <p:sp>
        <p:nvSpPr>
          <p:cNvPr id="3079" name="Rectangle 7"/>
          <p:cNvSpPr>
            <a:spLocks noGrp="1" noChangeArrowheads="1"/>
          </p:cNvSpPr>
          <p:nvPr>
            <p:ph type="sldNum" sz="quarter" idx="5"/>
          </p:nvPr>
        </p:nvSpPr>
        <p:spPr bwMode="auto">
          <a:xfrm>
            <a:off x="3803650" y="877570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8F64AA5-5A0D-456F-8AB4-ECE9208990E0}" type="slidenum">
              <a:rPr lang="en-US" altLang="en-US"/>
              <a:pPr>
                <a:defRPr/>
              </a:pPr>
              <a:t>‹#›</a:t>
            </a:fld>
            <a:endParaRPr lang="en-US" altLang="en-US"/>
          </a:p>
        </p:txBody>
      </p:sp>
    </p:spTree>
    <p:extLst>
      <p:ext uri="{BB962C8B-B14F-4D97-AF65-F5344CB8AC3E}">
        <p14:creationId xmlns:p14="http://schemas.microsoft.com/office/powerpoint/2010/main" val="29880766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fld id="{2D2DCC4E-AF26-4184-ACB8-3F61D0E86D2A}" type="slidenum">
              <a:rPr lang="en-US" altLang="en-US" sz="1200"/>
              <a:pPr eaLnBrk="1" hangingPunct="1"/>
              <a:t>1</a:t>
            </a:fld>
            <a:endParaRPr lang="en-US" altLang="en-US"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51192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9838" y="11183938"/>
            <a:ext cx="42841862" cy="77152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7559675" y="20399375"/>
            <a:ext cx="35282188" cy="92011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78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9363" y="1441450"/>
            <a:ext cx="45362812" cy="60007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519363" y="8399463"/>
            <a:ext cx="45362812" cy="23758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542663" y="1441450"/>
            <a:ext cx="11339512" cy="307165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519363" y="1441450"/>
            <a:ext cx="33870900" cy="307165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97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9363" y="1441450"/>
            <a:ext cx="45362812" cy="60007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519363" y="8399463"/>
            <a:ext cx="45362812" cy="23758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246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81450" y="23133050"/>
            <a:ext cx="42841863" cy="715010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981450" y="15257463"/>
            <a:ext cx="42841863" cy="78755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599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9363" y="1441450"/>
            <a:ext cx="45362812" cy="60007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519363" y="8399463"/>
            <a:ext cx="22604412" cy="237585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276175" y="8399463"/>
            <a:ext cx="22606000" cy="237585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66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3" y="1441450"/>
            <a:ext cx="45362812" cy="60007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9363" y="8058150"/>
            <a:ext cx="22269450" cy="33591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9363" y="11417300"/>
            <a:ext cx="22269450" cy="207406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603200" y="8058150"/>
            <a:ext cx="22278975" cy="33591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5603200" y="11417300"/>
            <a:ext cx="22278975" cy="207406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37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9363" y="1441450"/>
            <a:ext cx="45362812" cy="60007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68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8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3" y="1433513"/>
            <a:ext cx="16583025" cy="60991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9705638" y="1433513"/>
            <a:ext cx="28176537" cy="30724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9363" y="7532688"/>
            <a:ext cx="16583025" cy="246253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408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79013" y="25199975"/>
            <a:ext cx="30240287" cy="2974975"/>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9879013" y="3216275"/>
            <a:ext cx="30240287" cy="21599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9879013" y="28174950"/>
            <a:ext cx="30240287" cy="42243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934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38713" rtl="0" eaLnBrk="0" fontAlgn="base" hangingPunct="0">
        <a:spcBef>
          <a:spcPct val="0"/>
        </a:spcBef>
        <a:spcAft>
          <a:spcPct val="0"/>
        </a:spcAft>
        <a:defRPr sz="23700">
          <a:solidFill>
            <a:schemeClr val="tx2"/>
          </a:solidFill>
          <a:latin typeface="+mj-lt"/>
          <a:ea typeface="+mj-ea"/>
          <a:cs typeface="+mj-cs"/>
        </a:defRPr>
      </a:lvl1pPr>
      <a:lvl2pPr algn="ctr" defTabSz="4938713" rtl="0" eaLnBrk="0" fontAlgn="base" hangingPunct="0">
        <a:spcBef>
          <a:spcPct val="0"/>
        </a:spcBef>
        <a:spcAft>
          <a:spcPct val="0"/>
        </a:spcAft>
        <a:defRPr sz="23700">
          <a:solidFill>
            <a:schemeClr val="tx2"/>
          </a:solidFill>
          <a:latin typeface="Arial" charset="0"/>
        </a:defRPr>
      </a:lvl2pPr>
      <a:lvl3pPr algn="ctr" defTabSz="4938713" rtl="0" eaLnBrk="0" fontAlgn="base" hangingPunct="0">
        <a:spcBef>
          <a:spcPct val="0"/>
        </a:spcBef>
        <a:spcAft>
          <a:spcPct val="0"/>
        </a:spcAft>
        <a:defRPr sz="23700">
          <a:solidFill>
            <a:schemeClr val="tx2"/>
          </a:solidFill>
          <a:latin typeface="Arial" charset="0"/>
        </a:defRPr>
      </a:lvl3pPr>
      <a:lvl4pPr algn="ctr" defTabSz="4938713" rtl="0" eaLnBrk="0" fontAlgn="base" hangingPunct="0">
        <a:spcBef>
          <a:spcPct val="0"/>
        </a:spcBef>
        <a:spcAft>
          <a:spcPct val="0"/>
        </a:spcAft>
        <a:defRPr sz="23700">
          <a:solidFill>
            <a:schemeClr val="tx2"/>
          </a:solidFill>
          <a:latin typeface="Arial" charset="0"/>
        </a:defRPr>
      </a:lvl4pPr>
      <a:lvl5pPr algn="ctr" defTabSz="4938713" rtl="0" eaLnBrk="0" fontAlgn="base" hangingPunct="0">
        <a:spcBef>
          <a:spcPct val="0"/>
        </a:spcBef>
        <a:spcAft>
          <a:spcPct val="0"/>
        </a:spcAft>
        <a:defRPr sz="23700">
          <a:solidFill>
            <a:schemeClr val="tx2"/>
          </a:solidFill>
          <a:latin typeface="Arial" charset="0"/>
        </a:defRPr>
      </a:lvl5pPr>
      <a:lvl6pPr marL="457200" algn="ctr" defTabSz="4938713" rtl="0" fontAlgn="base">
        <a:spcBef>
          <a:spcPct val="0"/>
        </a:spcBef>
        <a:spcAft>
          <a:spcPct val="0"/>
        </a:spcAft>
        <a:defRPr sz="23700">
          <a:solidFill>
            <a:schemeClr val="tx2"/>
          </a:solidFill>
          <a:latin typeface="Arial" charset="0"/>
        </a:defRPr>
      </a:lvl6pPr>
      <a:lvl7pPr marL="914400" algn="ctr" defTabSz="4938713" rtl="0" fontAlgn="base">
        <a:spcBef>
          <a:spcPct val="0"/>
        </a:spcBef>
        <a:spcAft>
          <a:spcPct val="0"/>
        </a:spcAft>
        <a:defRPr sz="23700">
          <a:solidFill>
            <a:schemeClr val="tx2"/>
          </a:solidFill>
          <a:latin typeface="Arial" charset="0"/>
        </a:defRPr>
      </a:lvl7pPr>
      <a:lvl8pPr marL="1371600" algn="ctr" defTabSz="4938713" rtl="0" fontAlgn="base">
        <a:spcBef>
          <a:spcPct val="0"/>
        </a:spcBef>
        <a:spcAft>
          <a:spcPct val="0"/>
        </a:spcAft>
        <a:defRPr sz="23700">
          <a:solidFill>
            <a:schemeClr val="tx2"/>
          </a:solidFill>
          <a:latin typeface="Arial" charset="0"/>
        </a:defRPr>
      </a:lvl8pPr>
      <a:lvl9pPr marL="1828800" algn="ctr" defTabSz="4938713" rtl="0" fontAlgn="base">
        <a:spcBef>
          <a:spcPct val="0"/>
        </a:spcBef>
        <a:spcAft>
          <a:spcPct val="0"/>
        </a:spcAft>
        <a:defRPr sz="23700">
          <a:solidFill>
            <a:schemeClr val="tx2"/>
          </a:solidFill>
          <a:latin typeface="Arial" charset="0"/>
        </a:defRPr>
      </a:lvl9pPr>
    </p:titleStyle>
    <p:bodyStyle>
      <a:lvl1pPr marL="1852613" indent="-1852613" algn="l" defTabSz="4938713" rtl="0" eaLnBrk="0" fontAlgn="base" hangingPunct="0">
        <a:spcBef>
          <a:spcPct val="20000"/>
        </a:spcBef>
        <a:spcAft>
          <a:spcPct val="0"/>
        </a:spcAft>
        <a:buChar char="•"/>
        <a:defRPr sz="17200">
          <a:solidFill>
            <a:schemeClr val="tx1"/>
          </a:solidFill>
          <a:latin typeface="+mn-lt"/>
          <a:ea typeface="+mn-ea"/>
          <a:cs typeface="+mn-cs"/>
        </a:defRPr>
      </a:lvl1pPr>
      <a:lvl2pPr marL="4011613" indent="-1544638" algn="l" defTabSz="4938713" rtl="0" eaLnBrk="0" fontAlgn="base" hangingPunct="0">
        <a:spcBef>
          <a:spcPct val="20000"/>
        </a:spcBef>
        <a:spcAft>
          <a:spcPct val="0"/>
        </a:spcAft>
        <a:buChar char="–"/>
        <a:defRPr sz="15000">
          <a:solidFill>
            <a:schemeClr val="tx1"/>
          </a:solidFill>
          <a:latin typeface="+mn-lt"/>
        </a:defRPr>
      </a:lvl2pPr>
      <a:lvl3pPr marL="6170613" indent="-1231900" algn="l" defTabSz="4938713" rtl="0" eaLnBrk="0" fontAlgn="base" hangingPunct="0">
        <a:spcBef>
          <a:spcPct val="20000"/>
        </a:spcBef>
        <a:spcAft>
          <a:spcPct val="0"/>
        </a:spcAft>
        <a:buChar char="•"/>
        <a:defRPr sz="13000">
          <a:solidFill>
            <a:schemeClr val="tx1"/>
          </a:solidFill>
          <a:latin typeface="+mn-lt"/>
        </a:defRPr>
      </a:lvl3pPr>
      <a:lvl4pPr marL="8637588" indent="-1231900" algn="l" defTabSz="4938713" rtl="0" eaLnBrk="0" fontAlgn="base" hangingPunct="0">
        <a:spcBef>
          <a:spcPct val="20000"/>
        </a:spcBef>
        <a:spcAft>
          <a:spcPct val="0"/>
        </a:spcAft>
        <a:buChar char="–"/>
        <a:defRPr sz="10700">
          <a:solidFill>
            <a:schemeClr val="tx1"/>
          </a:solidFill>
          <a:latin typeface="+mn-lt"/>
        </a:defRPr>
      </a:lvl4pPr>
      <a:lvl5pPr marL="11109325" indent="-1235075" algn="l" defTabSz="4938713" rtl="0" eaLnBrk="0" fontAlgn="base" hangingPunct="0">
        <a:spcBef>
          <a:spcPct val="20000"/>
        </a:spcBef>
        <a:spcAft>
          <a:spcPct val="0"/>
        </a:spcAft>
        <a:buChar char="»"/>
        <a:defRPr sz="10700">
          <a:solidFill>
            <a:schemeClr val="tx1"/>
          </a:solidFill>
          <a:latin typeface="+mn-lt"/>
        </a:defRPr>
      </a:lvl5pPr>
      <a:lvl6pPr marL="11566525" indent="-1235075" algn="l" defTabSz="4938713" rtl="0" fontAlgn="base">
        <a:spcBef>
          <a:spcPct val="20000"/>
        </a:spcBef>
        <a:spcAft>
          <a:spcPct val="0"/>
        </a:spcAft>
        <a:buChar char="»"/>
        <a:defRPr sz="10700">
          <a:solidFill>
            <a:schemeClr val="tx1"/>
          </a:solidFill>
          <a:latin typeface="+mn-lt"/>
        </a:defRPr>
      </a:lvl6pPr>
      <a:lvl7pPr marL="12023725" indent="-1235075" algn="l" defTabSz="4938713" rtl="0" fontAlgn="base">
        <a:spcBef>
          <a:spcPct val="20000"/>
        </a:spcBef>
        <a:spcAft>
          <a:spcPct val="0"/>
        </a:spcAft>
        <a:buChar char="»"/>
        <a:defRPr sz="10700">
          <a:solidFill>
            <a:schemeClr val="tx1"/>
          </a:solidFill>
          <a:latin typeface="+mn-lt"/>
        </a:defRPr>
      </a:lvl7pPr>
      <a:lvl8pPr marL="12480925" indent="-1235075" algn="l" defTabSz="4938713" rtl="0" fontAlgn="base">
        <a:spcBef>
          <a:spcPct val="20000"/>
        </a:spcBef>
        <a:spcAft>
          <a:spcPct val="0"/>
        </a:spcAft>
        <a:buChar char="»"/>
        <a:defRPr sz="10700">
          <a:solidFill>
            <a:schemeClr val="tx1"/>
          </a:solidFill>
          <a:latin typeface="+mn-lt"/>
        </a:defRPr>
      </a:lvl8pPr>
      <a:lvl9pPr marL="12938125" indent="-1235075" algn="l" defTabSz="4938713" rtl="0" fontAlgn="base">
        <a:spcBef>
          <a:spcPct val="20000"/>
        </a:spcBef>
        <a:spcAft>
          <a:spcPct val="0"/>
        </a:spcAft>
        <a:buChar char="»"/>
        <a:defRPr sz="10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hyperlink" Target="https://www.globe.gov/web/s-cool/home/contrail-investigation" TargetMode="External"/><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jpg"/><Relationship Id="rId15" Type="http://schemas.openxmlformats.org/officeDocument/2006/relationships/image" Target="../media/image13.jpe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 Id="rId2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AutoShape 4"/>
          <p:cNvSpPr>
            <a:spLocks noChangeArrowheads="1"/>
          </p:cNvSpPr>
          <p:nvPr/>
        </p:nvSpPr>
        <p:spPr bwMode="auto">
          <a:xfrm>
            <a:off x="37511673" y="7073048"/>
            <a:ext cx="12310009" cy="5253149"/>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a:p>
        </p:txBody>
      </p:sp>
      <p:sp>
        <p:nvSpPr>
          <p:cNvPr id="36" name="AutoShape 4"/>
          <p:cNvSpPr>
            <a:spLocks noChangeArrowheads="1"/>
          </p:cNvSpPr>
          <p:nvPr/>
        </p:nvSpPr>
        <p:spPr bwMode="auto">
          <a:xfrm>
            <a:off x="37528518" y="24944578"/>
            <a:ext cx="12357790" cy="7262152"/>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a:p>
        </p:txBody>
      </p:sp>
      <p:sp>
        <p:nvSpPr>
          <p:cNvPr id="2050" name="AutoShape 30"/>
          <p:cNvSpPr>
            <a:spLocks noChangeArrowheads="1"/>
          </p:cNvSpPr>
          <p:nvPr/>
        </p:nvSpPr>
        <p:spPr bwMode="auto">
          <a:xfrm>
            <a:off x="37511674" y="32271347"/>
            <a:ext cx="12345138" cy="3184276"/>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a:p>
        </p:txBody>
      </p:sp>
      <p:sp>
        <p:nvSpPr>
          <p:cNvPr id="2051" name="AutoShape 29"/>
          <p:cNvSpPr>
            <a:spLocks noChangeArrowheads="1"/>
          </p:cNvSpPr>
          <p:nvPr/>
        </p:nvSpPr>
        <p:spPr bwMode="auto">
          <a:xfrm>
            <a:off x="12860337" y="7008289"/>
            <a:ext cx="12194243" cy="28417837"/>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dirty="0"/>
          </a:p>
        </p:txBody>
      </p:sp>
      <p:sp>
        <p:nvSpPr>
          <p:cNvPr id="2052" name="AutoShape 31"/>
          <p:cNvSpPr>
            <a:spLocks noChangeArrowheads="1"/>
          </p:cNvSpPr>
          <p:nvPr/>
        </p:nvSpPr>
        <p:spPr bwMode="auto">
          <a:xfrm>
            <a:off x="25272327" y="7008289"/>
            <a:ext cx="12047525" cy="28417837"/>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2800" dirty="0"/>
          </a:p>
        </p:txBody>
      </p:sp>
      <p:sp>
        <p:nvSpPr>
          <p:cNvPr id="2055" name="Text Box 10"/>
          <p:cNvSpPr txBox="1">
            <a:spLocks noChangeArrowheads="1"/>
          </p:cNvSpPr>
          <p:nvPr/>
        </p:nvSpPr>
        <p:spPr bwMode="auto">
          <a:xfrm>
            <a:off x="13471001" y="7149165"/>
            <a:ext cx="11288713" cy="2566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8000" b="1" dirty="0">
                <a:latin typeface="Helvetica" pitchFamily="2" charset="0"/>
                <a:cs typeface="Cambria"/>
              </a:rPr>
              <a:t>Research Methods</a:t>
            </a:r>
            <a:br>
              <a:rPr lang="en-US" altLang="en-US" sz="8000" b="1" dirty="0">
                <a:latin typeface="Helvetica" pitchFamily="2" charset="0"/>
                <a:cs typeface="Cambria"/>
              </a:rPr>
            </a:br>
            <a:endParaRPr lang="en-US" altLang="en-US" sz="8000" b="1" dirty="0">
              <a:latin typeface="Helvetica" pitchFamily="2" charset="0"/>
              <a:cs typeface="Cambria"/>
            </a:endParaRPr>
          </a:p>
        </p:txBody>
      </p:sp>
      <p:sp>
        <p:nvSpPr>
          <p:cNvPr id="2057" name="AutoShape 13"/>
          <p:cNvSpPr>
            <a:spLocks noChangeArrowheads="1"/>
          </p:cNvSpPr>
          <p:nvPr/>
        </p:nvSpPr>
        <p:spPr bwMode="auto">
          <a:xfrm>
            <a:off x="787400" y="1199407"/>
            <a:ext cx="48826738" cy="5442006"/>
          </a:xfrm>
          <a:prstGeom prst="roundRect">
            <a:avLst>
              <a:gd name="adj" fmla="val 10870"/>
            </a:avLst>
          </a:prstGeom>
          <a:gradFill rotWithShape="1">
            <a:gsLst>
              <a:gs pos="0">
                <a:srgbClr val="A7C4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02849" tIns="51425" rIns="102849" bIns="51425" anchor="ct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endParaRPr lang="en-US" altLang="en-US">
              <a:solidFill>
                <a:schemeClr val="bg1"/>
              </a:solidFill>
            </a:endParaRPr>
          </a:p>
        </p:txBody>
      </p:sp>
      <p:sp>
        <p:nvSpPr>
          <p:cNvPr id="2058" name="Text Box 14"/>
          <p:cNvSpPr txBox="1">
            <a:spLocks noChangeArrowheads="1"/>
          </p:cNvSpPr>
          <p:nvPr/>
        </p:nvSpPr>
        <p:spPr bwMode="auto">
          <a:xfrm>
            <a:off x="1399589" y="1684100"/>
            <a:ext cx="46988413" cy="5059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11800" b="1" dirty="0" smtClean="0">
                <a:latin typeface="Helvetica" pitchFamily="2" charset="0"/>
              </a:rPr>
              <a:t>Does Airplane Size Affect the Number of Contrails Produced?</a:t>
            </a:r>
            <a:endParaRPr lang="en-US" altLang="en-US" sz="11800" b="1" dirty="0">
              <a:latin typeface="Helvetica" pitchFamily="2" charset="0"/>
            </a:endParaRPr>
          </a:p>
          <a:p>
            <a:pPr eaLnBrk="1" hangingPunct="1"/>
            <a:r>
              <a:rPr lang="en-US" altLang="en-US" b="1" dirty="0">
                <a:latin typeface="Helvetica" pitchFamily="2" charset="0"/>
              </a:rPr>
              <a:t>Luis </a:t>
            </a:r>
            <a:r>
              <a:rPr lang="en-US" altLang="en-US" b="1" dirty="0" smtClean="0">
                <a:latin typeface="Helvetica" pitchFamily="2" charset="0"/>
              </a:rPr>
              <a:t>L., Tristan V., and Jean Carlos E</a:t>
            </a:r>
            <a:r>
              <a:rPr lang="en-US" altLang="en-US" sz="8800" b="1" dirty="0" smtClean="0">
                <a:latin typeface="Helvetica" pitchFamily="2" charset="0"/>
              </a:rPr>
              <a:t>.</a:t>
            </a:r>
            <a:endParaRPr lang="en-US" altLang="en-US" sz="8800" b="1" dirty="0">
              <a:latin typeface="Helvetica" pitchFamily="2" charset="0"/>
            </a:endParaRPr>
          </a:p>
          <a:p>
            <a:pPr eaLnBrk="1" hangingPunct="1"/>
            <a:r>
              <a:rPr lang="en-US" altLang="en-US" sz="5400" b="1" i="1" dirty="0" smtClean="0">
                <a:latin typeface="Helvetica" pitchFamily="2" charset="0"/>
              </a:rPr>
              <a:t>Lexington School for the Deaf</a:t>
            </a:r>
            <a:br>
              <a:rPr lang="en-US" altLang="en-US" sz="5400" b="1" i="1" dirty="0" smtClean="0">
                <a:latin typeface="Helvetica" pitchFamily="2" charset="0"/>
              </a:rPr>
            </a:br>
            <a:r>
              <a:rPr lang="en-US" altLang="en-US" sz="5400" b="1" i="1" dirty="0" smtClean="0">
                <a:latin typeface="Helvetica" pitchFamily="2" charset="0"/>
              </a:rPr>
              <a:t>Queens, NY</a:t>
            </a:r>
            <a:endParaRPr lang="en-US" altLang="en-US" sz="5400" dirty="0">
              <a:latin typeface="Helvetica" pitchFamily="2" charset="0"/>
            </a:endParaRPr>
          </a:p>
        </p:txBody>
      </p:sp>
      <p:sp>
        <p:nvSpPr>
          <p:cNvPr id="2060" name="Text Box 25"/>
          <p:cNvSpPr txBox="1">
            <a:spLocks noChangeArrowheads="1"/>
          </p:cNvSpPr>
          <p:nvPr/>
        </p:nvSpPr>
        <p:spPr bwMode="auto">
          <a:xfrm>
            <a:off x="26648232" y="8476001"/>
            <a:ext cx="9537700" cy="842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4800" b="1" i="1" dirty="0">
                <a:latin typeface="Garamond" panose="02020404030301010803" pitchFamily="18" charset="0"/>
                <a:cs typeface="Cambria"/>
              </a:rPr>
              <a:t>Figure #</a:t>
            </a:r>
            <a:r>
              <a:rPr lang="en-US" altLang="en-US" sz="4800" b="1" i="1" dirty="0" smtClean="0">
                <a:latin typeface="Garamond" panose="02020404030301010803" pitchFamily="18" charset="0"/>
                <a:cs typeface="Cambria"/>
              </a:rPr>
              <a:t>1 and 2: Field Observations</a:t>
            </a:r>
            <a:endParaRPr lang="en-US" altLang="en-US" sz="4800" b="1" i="1" dirty="0">
              <a:latin typeface="Garamond" panose="02020404030301010803" pitchFamily="18" charset="0"/>
              <a:cs typeface="Cambria"/>
            </a:endParaRPr>
          </a:p>
        </p:txBody>
      </p:sp>
      <p:sp>
        <p:nvSpPr>
          <p:cNvPr id="2062" name="Text Box 27"/>
          <p:cNvSpPr txBox="1">
            <a:spLocks noChangeArrowheads="1"/>
          </p:cNvSpPr>
          <p:nvPr/>
        </p:nvSpPr>
        <p:spPr bwMode="auto">
          <a:xfrm>
            <a:off x="38035628" y="32274253"/>
            <a:ext cx="11921930" cy="842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4800" b="1" dirty="0">
                <a:latin typeface="Helvetica" pitchFamily="2" charset="0"/>
                <a:cs typeface="Cambria"/>
              </a:rPr>
              <a:t>Bibliography</a:t>
            </a:r>
          </a:p>
        </p:txBody>
      </p:sp>
      <p:sp>
        <p:nvSpPr>
          <p:cNvPr id="2063" name="Text Box 36"/>
          <p:cNvSpPr txBox="1">
            <a:spLocks noChangeArrowheads="1"/>
          </p:cNvSpPr>
          <p:nvPr/>
        </p:nvSpPr>
        <p:spPr bwMode="auto">
          <a:xfrm>
            <a:off x="12893170" y="8299449"/>
            <a:ext cx="11824566" cy="1141104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8802" tIns="34401" rIns="68802" bIns="34401">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pPr marL="457200" lvl="1" indent="0"/>
            <a:r>
              <a:rPr lang="en-US" altLang="en-US" sz="4800" b="1" dirty="0" smtClean="0">
                <a:latin typeface="Garamond" panose="02020404030301010803" pitchFamily="18" charset="0"/>
                <a:cs typeface="Cambria"/>
              </a:rPr>
              <a:t>Our Investigation Site</a:t>
            </a:r>
            <a:endParaRPr lang="en-US" sz="4800" dirty="0">
              <a:latin typeface="Garamond" panose="02020404030301010803" pitchFamily="18" charset="0"/>
            </a:endParaRPr>
          </a:p>
          <a:p>
            <a:pPr marL="171450" indent="-457200" algn="l">
              <a:buFont typeface="Arial" panose="020B0604020202020204" pitchFamily="34" charset="0"/>
              <a:buChar char="•"/>
            </a:pPr>
            <a:r>
              <a:rPr lang="en-US" sz="3200" dirty="0" smtClean="0">
                <a:latin typeface="Garamond" panose="02020404030301010803" pitchFamily="18" charset="0"/>
              </a:rPr>
              <a:t>Lexington </a:t>
            </a:r>
            <a:r>
              <a:rPr lang="en-US" sz="3200" dirty="0">
                <a:latin typeface="Garamond" panose="02020404030301010803" pitchFamily="18" charset="0"/>
              </a:rPr>
              <a:t>School for the Deaf is located in Queens, New York.</a:t>
            </a:r>
          </a:p>
          <a:p>
            <a:pPr marL="171450" indent="-457200" algn="l">
              <a:buFont typeface="Arial" panose="020B0604020202020204" pitchFamily="34" charset="0"/>
              <a:buChar char="•"/>
            </a:pPr>
            <a:r>
              <a:rPr lang="en-US" sz="3200" dirty="0">
                <a:latin typeface="Garamond" panose="02020404030301010803" pitchFamily="18" charset="0"/>
              </a:rPr>
              <a:t>This is an urban area that is a borough of New York City.</a:t>
            </a:r>
          </a:p>
          <a:p>
            <a:pPr marL="171450" indent="-457200" algn="l">
              <a:buFont typeface="Arial" panose="020B0604020202020204" pitchFamily="34" charset="0"/>
              <a:buChar char="•"/>
            </a:pPr>
            <a:r>
              <a:rPr lang="en-US" sz="3200" dirty="0">
                <a:latin typeface="Garamond" panose="02020404030301010803" pitchFamily="18" charset="0"/>
              </a:rPr>
              <a:t>The school is located in an area that is characterized by typical climate patterns following the four seasons of the northeastern region of the United States of America.</a:t>
            </a:r>
          </a:p>
          <a:p>
            <a:pPr marL="171450" indent="-457200" algn="l">
              <a:buFont typeface="Arial" panose="020B0604020202020204" pitchFamily="34" charset="0"/>
              <a:buChar char="•"/>
            </a:pPr>
            <a:r>
              <a:rPr lang="en-US" sz="3200" dirty="0">
                <a:latin typeface="Garamond" panose="02020404030301010803" pitchFamily="18" charset="0"/>
              </a:rPr>
              <a:t>There are a few trees and buildings that block the view of a small portion of the sky for daily observations while on the school grounds. However, more area of the sky is visible than would typically be possible at an urban school location</a:t>
            </a:r>
            <a:r>
              <a:rPr lang="en-US" sz="3200" dirty="0" smtClean="0">
                <a:latin typeface="Garamond" panose="02020404030301010803" pitchFamily="18" charset="0"/>
              </a:rPr>
              <a:t>.</a:t>
            </a:r>
          </a:p>
          <a:p>
            <a:pPr marL="171450" indent="-457200" algn="l">
              <a:buFont typeface="Arial" panose="020B0604020202020204" pitchFamily="34" charset="0"/>
              <a:buChar char="•"/>
            </a:pPr>
            <a:r>
              <a:rPr lang="en-US" sz="3200" dirty="0" smtClean="0">
                <a:latin typeface="Garamond" panose="02020404030301010803" pitchFamily="18" charset="0"/>
              </a:rPr>
              <a:t>Lexington School for the Deaf is located approximately 2 miles from LaGuardia Airport.</a:t>
            </a:r>
            <a:endParaRPr lang="en-US" sz="3200" dirty="0">
              <a:latin typeface="Garamond" panose="02020404030301010803" pitchFamily="18" charset="0"/>
            </a:endParaRPr>
          </a:p>
          <a:p>
            <a:pPr marL="171450" indent="-457200" algn="l">
              <a:buFont typeface="Arial" panose="020B0604020202020204" pitchFamily="34" charset="0"/>
              <a:buChar char="•"/>
            </a:pPr>
            <a:r>
              <a:rPr lang="en-US" sz="3200" dirty="0">
                <a:latin typeface="Garamond" panose="02020404030301010803" pitchFamily="18" charset="0"/>
              </a:rPr>
              <a:t>Observations were collected in accordance with GLOBE’s Cloud Protocols, including the use of: GLOBE </a:t>
            </a:r>
            <a:r>
              <a:rPr lang="en-US" sz="3200" dirty="0" err="1">
                <a:latin typeface="Garamond" panose="02020404030301010803" pitchFamily="18" charset="0"/>
              </a:rPr>
              <a:t>S’Cool</a:t>
            </a:r>
            <a:r>
              <a:rPr lang="en-US" sz="3200" dirty="0">
                <a:latin typeface="Garamond" panose="02020404030301010803" pitchFamily="18" charset="0"/>
              </a:rPr>
              <a:t> Cloud Identification Chart, GLOBE Contrail Chart, GLOBE Field Guides, and the GLOBE Observer app; to record information about airplanes in the area, the </a:t>
            </a:r>
            <a:r>
              <a:rPr lang="en-US" sz="3200" dirty="0" smtClean="0">
                <a:latin typeface="Garamond" panose="02020404030301010803" pitchFamily="18" charset="0"/>
              </a:rPr>
              <a:t>Flightradar24 </a:t>
            </a:r>
            <a:r>
              <a:rPr lang="en-US" sz="3200" dirty="0">
                <a:latin typeface="Garamond" panose="02020404030301010803" pitchFamily="18" charset="0"/>
              </a:rPr>
              <a:t>app was used.</a:t>
            </a:r>
          </a:p>
          <a:p>
            <a:pPr marL="171450" indent="-457200" algn="l">
              <a:buFont typeface="Arial" panose="020B0604020202020204" pitchFamily="34" charset="0"/>
              <a:buChar char="•"/>
            </a:pPr>
            <a:r>
              <a:rPr lang="en-US" sz="3200" dirty="0">
                <a:latin typeface="Garamond" panose="02020404030301010803" pitchFamily="18" charset="0"/>
              </a:rPr>
              <a:t>Data were organized into a class-wide </a:t>
            </a:r>
            <a:r>
              <a:rPr lang="en-US" sz="3200" dirty="0" smtClean="0">
                <a:latin typeface="Garamond" panose="02020404030301010803" pitchFamily="18" charset="0"/>
              </a:rPr>
              <a:t>Google Sheet</a:t>
            </a:r>
            <a:r>
              <a:rPr lang="en-US" sz="3200" dirty="0">
                <a:latin typeface="Garamond" panose="02020404030301010803" pitchFamily="18" charset="0"/>
              </a:rPr>
              <a:t>.</a:t>
            </a:r>
          </a:p>
          <a:p>
            <a:pPr marL="171450" indent="-457200" algn="l">
              <a:spcAft>
                <a:spcPts val="1200"/>
              </a:spcAft>
              <a:buFont typeface="Arial" panose="020B0604020202020204" pitchFamily="34" charset="0"/>
              <a:buChar char="•"/>
            </a:pPr>
            <a:r>
              <a:rPr lang="en-US" sz="3200" dirty="0">
                <a:latin typeface="Garamond" panose="02020404030301010803" pitchFamily="18" charset="0"/>
              </a:rPr>
              <a:t>Data were collected as often as possible (weather permitting) during weekdays that school was in session. On Mondays and Fridays, data were collected between 9:30am-11am EST and Tuesday-Thursday data were collected between 1pm-2pm.</a:t>
            </a:r>
          </a:p>
          <a:p>
            <a:pPr algn="l"/>
            <a:endParaRPr lang="en-US" altLang="en-US" sz="700" dirty="0">
              <a:latin typeface="Times New Roman" pitchFamily="18" charset="0"/>
            </a:endParaRPr>
          </a:p>
        </p:txBody>
      </p:sp>
      <p:sp>
        <p:nvSpPr>
          <p:cNvPr id="2064" name="Text Box 38"/>
          <p:cNvSpPr txBox="1">
            <a:spLocks noChangeArrowheads="1"/>
          </p:cNvSpPr>
          <p:nvPr/>
        </p:nvSpPr>
        <p:spPr bwMode="auto">
          <a:xfrm>
            <a:off x="37319852" y="33035471"/>
            <a:ext cx="13095953" cy="561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8802" tIns="34401" rIns="68802" bIns="34401">
            <a:spAutoFit/>
          </a:bodyPr>
          <a:lstStyle>
            <a:lvl1pPr marL="385763" indent="-385763" defTabSz="688975" eaLnBrk="0" hangingPunct="0">
              <a:defRPr sz="9600">
                <a:solidFill>
                  <a:schemeClr val="tx1"/>
                </a:solidFill>
                <a:latin typeface="Arial" charset="0"/>
              </a:defRPr>
            </a:lvl1pPr>
            <a:lvl2pPr marL="728663" indent="-384175" defTabSz="688975" eaLnBrk="0" hangingPunct="0">
              <a:defRPr sz="9600">
                <a:solidFill>
                  <a:schemeClr val="tx1"/>
                </a:solidFill>
                <a:latin typeface="Arial" charset="0"/>
              </a:defRPr>
            </a:lvl2pPr>
            <a:lvl3pPr marL="1073150" indent="-384175" defTabSz="688975" eaLnBrk="0" hangingPunct="0">
              <a:defRPr sz="9600">
                <a:solidFill>
                  <a:schemeClr val="tx1"/>
                </a:solidFill>
                <a:latin typeface="Arial" charset="0"/>
              </a:defRPr>
            </a:lvl3pPr>
            <a:lvl4pPr marL="1414463" indent="-385763" defTabSz="688975" eaLnBrk="0" hangingPunct="0">
              <a:defRPr sz="9600">
                <a:solidFill>
                  <a:schemeClr val="tx1"/>
                </a:solidFill>
                <a:latin typeface="Arial" charset="0"/>
              </a:defRPr>
            </a:lvl4pPr>
            <a:lvl5pPr marL="1762125" indent="-388938" defTabSz="688975" eaLnBrk="0" hangingPunct="0">
              <a:defRPr sz="9600">
                <a:solidFill>
                  <a:schemeClr val="tx1"/>
                </a:solidFill>
                <a:latin typeface="Arial" charset="0"/>
              </a:defRPr>
            </a:lvl5pPr>
            <a:lvl6pPr marL="2219325" indent="-388938" algn="ctr" defTabSz="688975" eaLnBrk="0" fontAlgn="base" hangingPunct="0">
              <a:spcBef>
                <a:spcPct val="0"/>
              </a:spcBef>
              <a:spcAft>
                <a:spcPct val="0"/>
              </a:spcAft>
              <a:defRPr sz="9600">
                <a:solidFill>
                  <a:schemeClr val="tx1"/>
                </a:solidFill>
                <a:latin typeface="Arial" charset="0"/>
              </a:defRPr>
            </a:lvl6pPr>
            <a:lvl7pPr marL="2676525" indent="-388938" algn="ctr" defTabSz="688975" eaLnBrk="0" fontAlgn="base" hangingPunct="0">
              <a:spcBef>
                <a:spcPct val="0"/>
              </a:spcBef>
              <a:spcAft>
                <a:spcPct val="0"/>
              </a:spcAft>
              <a:defRPr sz="9600">
                <a:solidFill>
                  <a:schemeClr val="tx1"/>
                </a:solidFill>
                <a:latin typeface="Arial" charset="0"/>
              </a:defRPr>
            </a:lvl7pPr>
            <a:lvl8pPr marL="3133725" indent="-388938" algn="ctr" defTabSz="688975" eaLnBrk="0" fontAlgn="base" hangingPunct="0">
              <a:spcBef>
                <a:spcPct val="0"/>
              </a:spcBef>
              <a:spcAft>
                <a:spcPct val="0"/>
              </a:spcAft>
              <a:defRPr sz="9600">
                <a:solidFill>
                  <a:schemeClr val="tx1"/>
                </a:solidFill>
                <a:latin typeface="Arial" charset="0"/>
              </a:defRPr>
            </a:lvl8pPr>
            <a:lvl9pPr marL="3590925" indent="-388938" algn="ctr" defTabSz="688975" eaLnBrk="0" fontAlgn="base" hangingPunct="0">
              <a:spcBef>
                <a:spcPct val="0"/>
              </a:spcBef>
              <a:spcAft>
                <a:spcPct val="0"/>
              </a:spcAft>
              <a:defRPr sz="9600">
                <a:solidFill>
                  <a:schemeClr val="tx1"/>
                </a:solidFill>
                <a:latin typeface="Arial" charset="0"/>
              </a:defRPr>
            </a:lvl9pPr>
          </a:lstStyle>
          <a:p>
            <a:pPr marL="344488" lvl="1" indent="0"/>
            <a:r>
              <a:rPr lang="en-US" sz="3200" b="1" dirty="0" smtClean="0">
                <a:latin typeface="Garamond" panose="02020404030301010803" pitchFamily="18" charset="0"/>
                <a:cs typeface="Cambria"/>
              </a:rPr>
              <a:t>References</a:t>
            </a:r>
            <a:endParaRPr lang="en-US" sz="3200" dirty="0">
              <a:latin typeface="Garamond" panose="02020404030301010803" pitchFamily="18" charset="0"/>
            </a:endParaRPr>
          </a:p>
        </p:txBody>
      </p:sp>
      <p:sp>
        <p:nvSpPr>
          <p:cNvPr id="2068" name="Text Box 43"/>
          <p:cNvSpPr txBox="1">
            <a:spLocks noChangeArrowheads="1"/>
          </p:cNvSpPr>
          <p:nvPr/>
        </p:nvSpPr>
        <p:spPr bwMode="auto">
          <a:xfrm>
            <a:off x="25651732" y="7148082"/>
            <a:ext cx="11288713" cy="1334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8000" b="1" dirty="0">
                <a:latin typeface="Helvetica" pitchFamily="2" charset="0"/>
                <a:cs typeface="Cambria"/>
              </a:rPr>
              <a:t>Results</a:t>
            </a:r>
            <a:endParaRPr lang="en-US" altLang="en-US" sz="8000" b="1" dirty="0">
              <a:latin typeface="Garamond" panose="02020404030301010803" pitchFamily="18" charset="0"/>
              <a:cs typeface="Cambria"/>
            </a:endParaRPr>
          </a:p>
        </p:txBody>
      </p:sp>
      <p:sp>
        <p:nvSpPr>
          <p:cNvPr id="29" name="AutoShape 4"/>
          <p:cNvSpPr>
            <a:spLocks noChangeArrowheads="1"/>
          </p:cNvSpPr>
          <p:nvPr/>
        </p:nvSpPr>
        <p:spPr bwMode="auto">
          <a:xfrm>
            <a:off x="506940" y="7073049"/>
            <a:ext cx="12102464" cy="4521826"/>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a:p>
        </p:txBody>
      </p:sp>
      <p:sp>
        <p:nvSpPr>
          <p:cNvPr id="2" name="TextBox 1"/>
          <p:cNvSpPr txBox="1"/>
          <p:nvPr/>
        </p:nvSpPr>
        <p:spPr>
          <a:xfrm>
            <a:off x="995563" y="7262748"/>
            <a:ext cx="11176821" cy="1323439"/>
          </a:xfrm>
          <a:prstGeom prst="rect">
            <a:avLst/>
          </a:prstGeom>
          <a:noFill/>
        </p:spPr>
        <p:txBody>
          <a:bodyPr wrap="square" rtlCol="0">
            <a:spAutoFit/>
          </a:bodyPr>
          <a:lstStyle/>
          <a:p>
            <a:r>
              <a:rPr lang="en-US" sz="8000" b="1" dirty="0">
                <a:latin typeface="Helvetica" pitchFamily="2" charset="0"/>
                <a:cs typeface="Cambria"/>
              </a:rPr>
              <a:t>Abstract</a:t>
            </a:r>
          </a:p>
        </p:txBody>
      </p:sp>
      <p:sp>
        <p:nvSpPr>
          <p:cNvPr id="30" name="AutoShape 4"/>
          <p:cNvSpPr>
            <a:spLocks noChangeArrowheads="1"/>
          </p:cNvSpPr>
          <p:nvPr/>
        </p:nvSpPr>
        <p:spPr bwMode="auto">
          <a:xfrm>
            <a:off x="532496" y="11740606"/>
            <a:ext cx="12023551" cy="5700199"/>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dirty="0"/>
          </a:p>
        </p:txBody>
      </p:sp>
      <p:sp>
        <p:nvSpPr>
          <p:cNvPr id="31" name="TextBox 30"/>
          <p:cNvSpPr txBox="1"/>
          <p:nvPr/>
        </p:nvSpPr>
        <p:spPr>
          <a:xfrm>
            <a:off x="1252561" y="11945009"/>
            <a:ext cx="11176821" cy="1323439"/>
          </a:xfrm>
          <a:prstGeom prst="rect">
            <a:avLst/>
          </a:prstGeom>
          <a:noFill/>
        </p:spPr>
        <p:txBody>
          <a:bodyPr wrap="square" rtlCol="0">
            <a:spAutoFit/>
          </a:bodyPr>
          <a:lstStyle/>
          <a:p>
            <a:r>
              <a:rPr lang="en-US" sz="8000" b="1" dirty="0">
                <a:latin typeface="Helvetica" pitchFamily="2" charset="0"/>
                <a:cs typeface="Cambria"/>
              </a:rPr>
              <a:t>Research Question</a:t>
            </a:r>
            <a:endParaRPr lang="en-US" sz="8000" b="1" dirty="0">
              <a:latin typeface="Garamond" panose="02020404030301010803" pitchFamily="18" charset="0"/>
              <a:cs typeface="Cambria"/>
            </a:endParaRPr>
          </a:p>
        </p:txBody>
      </p:sp>
      <p:sp>
        <p:nvSpPr>
          <p:cNvPr id="32" name="AutoShape 4"/>
          <p:cNvSpPr>
            <a:spLocks noChangeArrowheads="1"/>
          </p:cNvSpPr>
          <p:nvPr/>
        </p:nvSpPr>
        <p:spPr bwMode="auto">
          <a:xfrm>
            <a:off x="496850" y="17619688"/>
            <a:ext cx="12102464" cy="17806438"/>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a:p>
        </p:txBody>
      </p:sp>
      <p:sp>
        <p:nvSpPr>
          <p:cNvPr id="33" name="Text Box 42"/>
          <p:cNvSpPr txBox="1">
            <a:spLocks noChangeArrowheads="1"/>
          </p:cNvSpPr>
          <p:nvPr/>
        </p:nvSpPr>
        <p:spPr bwMode="auto">
          <a:xfrm>
            <a:off x="941281" y="18089445"/>
            <a:ext cx="11288713" cy="1334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8000" b="1" dirty="0">
                <a:latin typeface="Helvetica" pitchFamily="2" charset="0"/>
                <a:cs typeface="Cambria"/>
              </a:rPr>
              <a:t>Introduction</a:t>
            </a:r>
            <a:endParaRPr lang="en-US" altLang="en-US" sz="8000" b="1" dirty="0">
              <a:latin typeface="Garamond" panose="02020404030301010803" pitchFamily="18" charset="0"/>
              <a:cs typeface="Cambria"/>
            </a:endParaRPr>
          </a:p>
        </p:txBody>
      </p:sp>
      <p:sp>
        <p:nvSpPr>
          <p:cNvPr id="34" name="AutoShape 4"/>
          <p:cNvSpPr>
            <a:spLocks noChangeArrowheads="1"/>
          </p:cNvSpPr>
          <p:nvPr/>
        </p:nvSpPr>
        <p:spPr bwMode="auto">
          <a:xfrm>
            <a:off x="37544572" y="12419739"/>
            <a:ext cx="12334473" cy="12489719"/>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a:p>
        </p:txBody>
      </p:sp>
      <p:sp>
        <p:nvSpPr>
          <p:cNvPr id="40" name="TextBox 39"/>
          <p:cNvSpPr txBox="1"/>
          <p:nvPr/>
        </p:nvSpPr>
        <p:spPr>
          <a:xfrm>
            <a:off x="37594608" y="18934805"/>
            <a:ext cx="12052429" cy="5955476"/>
          </a:xfrm>
          <a:prstGeom prst="rect">
            <a:avLst/>
          </a:prstGeom>
          <a:noFill/>
        </p:spPr>
        <p:txBody>
          <a:bodyPr wrap="square" rtlCol="0">
            <a:spAutoFit/>
          </a:bodyPr>
          <a:lstStyle/>
          <a:p>
            <a:pPr lvl="1"/>
            <a:endParaRPr lang="en-US" sz="900" b="1" dirty="0">
              <a:latin typeface="Garamond" panose="02020404030301010803" pitchFamily="18" charset="0"/>
              <a:cs typeface="Cambria"/>
            </a:endParaRPr>
          </a:p>
          <a:p>
            <a:pPr lvl="1"/>
            <a:r>
              <a:rPr lang="en-US" sz="4800" b="1" dirty="0" smtClean="0">
                <a:latin typeface="Garamond" panose="02020404030301010803" pitchFamily="18" charset="0"/>
                <a:cs typeface="Cambria"/>
              </a:rPr>
              <a:t>Error Analysis and Next </a:t>
            </a:r>
            <a:r>
              <a:rPr lang="en-US" sz="4800" b="1" dirty="0">
                <a:latin typeface="Garamond" panose="02020404030301010803" pitchFamily="18" charset="0"/>
                <a:cs typeface="Cambria"/>
              </a:rPr>
              <a:t>Steps</a:t>
            </a:r>
            <a:endParaRPr lang="en-US" sz="4800" dirty="0">
              <a:latin typeface="Garamond" panose="02020404030301010803" pitchFamily="18" charset="0"/>
            </a:endParaRPr>
          </a:p>
          <a:p>
            <a:pPr marL="457200" indent="-457200" algn="l">
              <a:buFont typeface="Arial" panose="020B0604020202020204" pitchFamily="34" charset="0"/>
              <a:buChar char="•"/>
            </a:pPr>
            <a:r>
              <a:rPr lang="en-US" sz="3600" dirty="0">
                <a:latin typeface="Garamond" panose="02020404030301010803" pitchFamily="18" charset="0"/>
              </a:rPr>
              <a:t>O</a:t>
            </a:r>
            <a:r>
              <a:rPr lang="en-US" sz="3600" dirty="0" smtClean="0">
                <a:latin typeface="Garamond" panose="02020404030301010803" pitchFamily="18" charset="0"/>
              </a:rPr>
              <a:t>ne </a:t>
            </a:r>
            <a:r>
              <a:rPr lang="en-US" sz="3600" dirty="0">
                <a:latin typeface="Garamond" panose="02020404030301010803" pitchFamily="18" charset="0"/>
              </a:rPr>
              <a:t>problem is that we </a:t>
            </a:r>
            <a:r>
              <a:rPr lang="en-US" sz="3600" dirty="0" smtClean="0">
                <a:latin typeface="Garamond" panose="02020404030301010803" pitchFamily="18" charset="0"/>
              </a:rPr>
              <a:t>did not </a:t>
            </a:r>
            <a:r>
              <a:rPr lang="en-US" sz="3600" dirty="0">
                <a:latin typeface="Garamond" panose="02020404030301010803" pitchFamily="18" charset="0"/>
              </a:rPr>
              <a:t>see many “small” </a:t>
            </a:r>
            <a:r>
              <a:rPr lang="en-US" sz="3600" dirty="0" smtClean="0">
                <a:latin typeface="Garamond" panose="02020404030301010803" pitchFamily="18" charset="0"/>
              </a:rPr>
              <a:t>airplanes </a:t>
            </a:r>
            <a:r>
              <a:rPr lang="en-US" sz="3600" dirty="0">
                <a:latin typeface="Garamond" panose="02020404030301010803" pitchFamily="18" charset="0"/>
              </a:rPr>
              <a:t>compared to </a:t>
            </a:r>
            <a:r>
              <a:rPr lang="en-US" sz="3600" dirty="0" smtClean="0">
                <a:latin typeface="Garamond" panose="02020404030301010803" pitchFamily="18" charset="0"/>
              </a:rPr>
              <a:t>other airplanes.</a:t>
            </a:r>
            <a:endParaRPr lang="en-US" sz="3600" dirty="0">
              <a:latin typeface="Garamond" panose="02020404030301010803" pitchFamily="18" charset="0"/>
            </a:endParaRPr>
          </a:p>
          <a:p>
            <a:pPr marL="457200" indent="-457200" algn="l">
              <a:buFont typeface="Arial" panose="020B0604020202020204" pitchFamily="34" charset="0"/>
              <a:buChar char="•"/>
            </a:pPr>
            <a:r>
              <a:rPr lang="en-US" sz="3600" dirty="0">
                <a:latin typeface="Garamond" panose="02020404030301010803" pitchFamily="18" charset="0"/>
              </a:rPr>
              <a:t>It </a:t>
            </a:r>
            <a:r>
              <a:rPr lang="en-US" sz="3600" dirty="0" smtClean="0">
                <a:latin typeface="Garamond" panose="02020404030301010803" pitchFamily="18" charset="0"/>
              </a:rPr>
              <a:t>would </a:t>
            </a:r>
            <a:r>
              <a:rPr lang="en-US" sz="3600" dirty="0">
                <a:latin typeface="Garamond" panose="02020404030301010803" pitchFamily="18" charset="0"/>
              </a:rPr>
              <a:t>be helpful to collect more data from more </a:t>
            </a:r>
            <a:r>
              <a:rPr lang="en-US" sz="3600" dirty="0" smtClean="0">
                <a:latin typeface="Garamond" panose="02020404030301010803" pitchFamily="18" charset="0"/>
              </a:rPr>
              <a:t>planes.</a:t>
            </a:r>
            <a:endParaRPr lang="en-US" sz="3600" dirty="0">
              <a:latin typeface="Garamond" panose="02020404030301010803" pitchFamily="18" charset="0"/>
            </a:endParaRPr>
          </a:p>
          <a:p>
            <a:pPr marL="457200" indent="-457200" algn="l">
              <a:buFont typeface="Arial" panose="020B0604020202020204" pitchFamily="34" charset="0"/>
              <a:buChar char="•"/>
            </a:pPr>
            <a:r>
              <a:rPr lang="en-US" sz="3600" dirty="0">
                <a:latin typeface="Garamond" panose="02020404030301010803" pitchFamily="18" charset="0"/>
              </a:rPr>
              <a:t>We </a:t>
            </a:r>
            <a:r>
              <a:rPr lang="en-US" sz="3600" dirty="0" smtClean="0">
                <a:latin typeface="Garamond" panose="02020404030301010803" pitchFamily="18" charset="0"/>
              </a:rPr>
              <a:t>are all </a:t>
            </a:r>
            <a:r>
              <a:rPr lang="en-US" sz="3600" dirty="0">
                <a:latin typeface="Garamond" panose="02020404030301010803" pitchFamily="18" charset="0"/>
              </a:rPr>
              <a:t>human so </a:t>
            </a:r>
            <a:r>
              <a:rPr lang="en-US" sz="3600" dirty="0" smtClean="0">
                <a:latin typeface="Garamond" panose="02020404030301010803" pitchFamily="18" charset="0"/>
              </a:rPr>
              <a:t>we </a:t>
            </a:r>
            <a:r>
              <a:rPr lang="en-US" sz="3600" dirty="0">
                <a:latin typeface="Garamond" panose="02020404030301010803" pitchFamily="18" charset="0"/>
              </a:rPr>
              <a:t>will make </a:t>
            </a:r>
            <a:r>
              <a:rPr lang="en-US" sz="3600" dirty="0" smtClean="0">
                <a:latin typeface="Garamond" panose="02020404030301010803" pitchFamily="18" charset="0"/>
              </a:rPr>
              <a:t>mistakes.</a:t>
            </a:r>
            <a:endParaRPr lang="en-US" sz="3600" dirty="0">
              <a:latin typeface="Garamond" panose="02020404030301010803" pitchFamily="18" charset="0"/>
            </a:endParaRPr>
          </a:p>
          <a:p>
            <a:pPr marL="457200" indent="-457200" algn="l">
              <a:buFont typeface="Arial" panose="020B0604020202020204" pitchFamily="34" charset="0"/>
              <a:buChar char="•"/>
            </a:pPr>
            <a:r>
              <a:rPr lang="en-US" sz="3600" dirty="0">
                <a:latin typeface="Garamond" panose="02020404030301010803" pitchFamily="18" charset="0"/>
              </a:rPr>
              <a:t>If possible we </a:t>
            </a:r>
            <a:r>
              <a:rPr lang="en-US" sz="3600" dirty="0" smtClean="0">
                <a:latin typeface="Garamond" panose="02020404030301010803" pitchFamily="18" charset="0"/>
              </a:rPr>
              <a:t>would need to find a time </a:t>
            </a:r>
            <a:r>
              <a:rPr lang="en-US" sz="3600" dirty="0">
                <a:latin typeface="Garamond" panose="02020404030301010803" pitchFamily="18" charset="0"/>
              </a:rPr>
              <a:t>during days </a:t>
            </a:r>
            <a:r>
              <a:rPr lang="en-US" sz="3600" dirty="0" smtClean="0">
                <a:latin typeface="Garamond" panose="02020404030301010803" pitchFamily="18" charset="0"/>
              </a:rPr>
              <a:t>that will be the same everyday </a:t>
            </a:r>
            <a:r>
              <a:rPr lang="en-US" sz="3600" dirty="0">
                <a:latin typeface="Garamond" panose="02020404030301010803" pitchFamily="18" charset="0"/>
              </a:rPr>
              <a:t>for </a:t>
            </a:r>
            <a:r>
              <a:rPr lang="en-US" sz="3600" dirty="0" smtClean="0">
                <a:latin typeface="Garamond" panose="02020404030301010803" pitchFamily="18" charset="0"/>
              </a:rPr>
              <a:t>observations.</a:t>
            </a:r>
          </a:p>
          <a:p>
            <a:pPr marL="457200" indent="-457200" algn="l">
              <a:buFont typeface="Arial" panose="020B0604020202020204" pitchFamily="34" charset="0"/>
              <a:buChar char="•"/>
            </a:pPr>
            <a:r>
              <a:rPr lang="en-US" sz="3600" dirty="0" smtClean="0">
                <a:latin typeface="Garamond" panose="02020404030301010803" pitchFamily="18" charset="0"/>
              </a:rPr>
              <a:t>Our system for organizing planes into categories of sizes was created by our teacher. There may be a better way of representing this data that we do not know about yet.</a:t>
            </a:r>
            <a:endParaRPr lang="en-US" sz="3600" dirty="0">
              <a:latin typeface="Garamond" panose="02020404030301010803" pitchFamily="18" charset="0"/>
            </a:endParaRPr>
          </a:p>
        </p:txBody>
      </p:sp>
      <p:sp>
        <p:nvSpPr>
          <p:cNvPr id="42" name="TextBox 41"/>
          <p:cNvSpPr txBox="1"/>
          <p:nvPr/>
        </p:nvSpPr>
        <p:spPr>
          <a:xfrm>
            <a:off x="236013" y="8532310"/>
            <a:ext cx="12285798" cy="3477875"/>
          </a:xfrm>
          <a:prstGeom prst="rect">
            <a:avLst/>
          </a:prstGeom>
          <a:noFill/>
        </p:spPr>
        <p:txBody>
          <a:bodyPr wrap="square" rtlCol="0">
            <a:spAutoFit/>
          </a:bodyPr>
          <a:lstStyle/>
          <a:p>
            <a:pPr lvl="1" algn="l"/>
            <a:r>
              <a:rPr lang="en-US" sz="3200" dirty="0">
                <a:latin typeface="Garamond" panose="02020404030301010803" pitchFamily="18" charset="0"/>
                <a:cs typeface="Arial" panose="020B0604020202020204" pitchFamily="34" charset="0"/>
              </a:rPr>
              <a:t>The intent of this research project was to compare the </a:t>
            </a:r>
            <a:r>
              <a:rPr lang="en-US" sz="3200" dirty="0" smtClean="0">
                <a:latin typeface="Garamond" panose="02020404030301010803" pitchFamily="18" charset="0"/>
                <a:cs typeface="Arial" panose="020B0604020202020204" pitchFamily="34" charset="0"/>
              </a:rPr>
              <a:t>number </a:t>
            </a:r>
            <a:r>
              <a:rPr lang="en-US" sz="3200" dirty="0">
                <a:latin typeface="Garamond" panose="02020404030301010803" pitchFamily="18" charset="0"/>
                <a:cs typeface="Arial" panose="020B0604020202020204" pitchFamily="34" charset="0"/>
              </a:rPr>
              <a:t>of contrails observed by a set of students at Lexington School for the </a:t>
            </a:r>
            <a:r>
              <a:rPr lang="en-US" sz="3200" dirty="0" smtClean="0">
                <a:latin typeface="Garamond" panose="02020404030301010803" pitchFamily="18" charset="0"/>
                <a:cs typeface="Arial" panose="020B0604020202020204" pitchFamily="34" charset="0"/>
              </a:rPr>
              <a:t>Deaf to the size of the airplane observed producing the contrail. The hypothesis that bigger airplanes will make more contrails compared to smaller airplanes seems to be supported by the data collected and analysis completed.</a:t>
            </a:r>
            <a:endParaRPr lang="en-US" sz="3200" dirty="0">
              <a:latin typeface="Garamond" panose="02020404030301010803" pitchFamily="18" charset="0"/>
              <a:cs typeface="Arial" panose="020B0604020202020204" pitchFamily="34" charset="0"/>
            </a:endParaRPr>
          </a:p>
          <a:p>
            <a:pPr lvl="1" algn="l"/>
            <a:endParaRPr lang="en-US" sz="2800" dirty="0">
              <a:latin typeface="Garamond" panose="02020404030301010803" pitchFamily="18" charset="0"/>
              <a:cs typeface="Arial" panose="020B0604020202020204" pitchFamily="34" charset="0"/>
            </a:endParaRPr>
          </a:p>
        </p:txBody>
      </p:sp>
      <p:sp>
        <p:nvSpPr>
          <p:cNvPr id="43" name="TextBox 42"/>
          <p:cNvSpPr txBox="1"/>
          <p:nvPr/>
        </p:nvSpPr>
        <p:spPr>
          <a:xfrm>
            <a:off x="641914" y="13237991"/>
            <a:ext cx="11844572" cy="4278094"/>
          </a:xfrm>
          <a:prstGeom prst="rect">
            <a:avLst/>
          </a:prstGeom>
          <a:noFill/>
        </p:spPr>
        <p:txBody>
          <a:bodyPr wrap="square" rtlCol="0">
            <a:spAutoFit/>
          </a:bodyPr>
          <a:lstStyle/>
          <a:p>
            <a:pPr lvl="1"/>
            <a:r>
              <a:rPr lang="en-US" sz="4800" b="1" dirty="0" smtClean="0">
                <a:latin typeface="Garamond" panose="02020404030301010803" pitchFamily="18" charset="0"/>
              </a:rPr>
              <a:t>Problem</a:t>
            </a:r>
          </a:p>
          <a:p>
            <a:pPr algn="l"/>
            <a:r>
              <a:rPr lang="en-US" sz="3600" dirty="0" smtClean="0">
                <a:latin typeface="Garamond" panose="02020404030301010803" pitchFamily="18" charset="0"/>
              </a:rPr>
              <a:t>Do </a:t>
            </a:r>
            <a:r>
              <a:rPr lang="en-US" sz="3600" dirty="0">
                <a:latin typeface="Garamond" panose="02020404030301010803" pitchFamily="18" charset="0"/>
              </a:rPr>
              <a:t>bigger </a:t>
            </a:r>
            <a:r>
              <a:rPr lang="en-US" sz="3600" dirty="0" smtClean="0">
                <a:latin typeface="Garamond" panose="02020404030301010803" pitchFamily="18" charset="0"/>
              </a:rPr>
              <a:t>airplanes </a:t>
            </a:r>
            <a:r>
              <a:rPr lang="en-US" sz="3600" dirty="0">
                <a:latin typeface="Garamond" panose="02020404030301010803" pitchFamily="18" charset="0"/>
              </a:rPr>
              <a:t>make more </a:t>
            </a:r>
            <a:r>
              <a:rPr lang="en-US" sz="3600" dirty="0" smtClean="0">
                <a:latin typeface="Garamond" panose="02020404030301010803" pitchFamily="18" charset="0"/>
              </a:rPr>
              <a:t>contrails compared </a:t>
            </a:r>
            <a:r>
              <a:rPr lang="en-US" sz="3600" dirty="0">
                <a:latin typeface="Garamond" panose="02020404030301010803" pitchFamily="18" charset="0"/>
              </a:rPr>
              <a:t>to smaller </a:t>
            </a:r>
            <a:r>
              <a:rPr lang="en-US" sz="3600" dirty="0" smtClean="0">
                <a:latin typeface="Garamond" panose="02020404030301010803" pitchFamily="18" charset="0"/>
              </a:rPr>
              <a:t>airplanes?</a:t>
            </a:r>
          </a:p>
          <a:p>
            <a:pPr lvl="1"/>
            <a:r>
              <a:rPr lang="en-US" sz="4800" b="1" dirty="0" smtClean="0">
                <a:latin typeface="Garamond" panose="02020404030301010803" pitchFamily="18" charset="0"/>
              </a:rPr>
              <a:t>Hypothesis</a:t>
            </a:r>
            <a:endParaRPr lang="en-US" sz="4800" b="1" dirty="0">
              <a:latin typeface="Garamond" panose="02020404030301010803" pitchFamily="18" charset="0"/>
            </a:endParaRPr>
          </a:p>
          <a:p>
            <a:pPr algn="l"/>
            <a:r>
              <a:rPr lang="en-US" sz="3600" dirty="0">
                <a:latin typeface="Garamond" panose="02020404030301010803" pitchFamily="18" charset="0"/>
              </a:rPr>
              <a:t>We think bigger airplane will make more contrails because bigger </a:t>
            </a:r>
            <a:r>
              <a:rPr lang="en-US" sz="3600" dirty="0" smtClean="0">
                <a:latin typeface="Garamond" panose="02020404030301010803" pitchFamily="18" charset="0"/>
              </a:rPr>
              <a:t>airplanes </a:t>
            </a:r>
            <a:r>
              <a:rPr lang="en-US" sz="3600" dirty="0">
                <a:latin typeface="Garamond" panose="02020404030301010803" pitchFamily="18" charset="0"/>
              </a:rPr>
              <a:t>have a lot of exhaust gas.</a:t>
            </a:r>
          </a:p>
          <a:p>
            <a:pPr algn="l"/>
            <a:endParaRPr lang="en-US" sz="3200" dirty="0" smtClean="0">
              <a:latin typeface="Garamond" panose="02020404030301010803" pitchFamily="18" charset="0"/>
            </a:endParaRPr>
          </a:p>
        </p:txBody>
      </p:sp>
      <p:sp>
        <p:nvSpPr>
          <p:cNvPr id="28" name="Text Box 19"/>
          <p:cNvSpPr txBox="1">
            <a:spLocks noChangeArrowheads="1"/>
          </p:cNvSpPr>
          <p:nvPr/>
        </p:nvSpPr>
        <p:spPr bwMode="auto">
          <a:xfrm>
            <a:off x="37421931" y="7262749"/>
            <a:ext cx="12310010" cy="1323439"/>
          </a:xfrm>
          <a:prstGeom prst="rect">
            <a:avLst/>
          </a:prstGeom>
          <a:noFill/>
          <a:ln w="9525">
            <a:noFill/>
            <a:miter lim="800000"/>
            <a:headEnd/>
            <a:tailEnd/>
          </a:ln>
          <a:effectLst>
            <a:outerShdw blurRad="50800" dist="38100" dir="2700000" algn="tl" rotWithShape="0">
              <a:prstClr val="black">
                <a:alpha val="25000"/>
              </a:prstClr>
            </a:outerShdw>
          </a:effectLst>
        </p:spPr>
        <p:txBody>
          <a:bodyPr wrap="square">
            <a:spAutoFit/>
          </a:bodyPr>
          <a:lstStyle/>
          <a:p>
            <a:pPr defTabSz="4389438">
              <a:spcBef>
                <a:spcPct val="50000"/>
              </a:spcBef>
              <a:defRPr/>
            </a:pPr>
            <a:r>
              <a:rPr lang="en-US" sz="8000" b="1" i="1" dirty="0">
                <a:solidFill>
                  <a:srgbClr val="002164"/>
                </a:solidFill>
                <a:latin typeface="Garamond" panose="02020404030301010803" pitchFamily="18" charset="0"/>
                <a:cs typeface="Cambria"/>
              </a:rPr>
              <a:t>Field </a:t>
            </a:r>
            <a:r>
              <a:rPr lang="en-US" sz="8000" b="1" i="1" dirty="0" smtClean="0">
                <a:solidFill>
                  <a:srgbClr val="002164"/>
                </a:solidFill>
                <a:latin typeface="Garamond" panose="02020404030301010803" pitchFamily="18" charset="0"/>
                <a:cs typeface="Cambria"/>
              </a:rPr>
              <a:t>Photos</a:t>
            </a:r>
            <a:endParaRPr lang="en-US" sz="8000" b="1" i="1" dirty="0">
              <a:solidFill>
                <a:srgbClr val="002164"/>
              </a:solidFill>
              <a:latin typeface="Garamond" panose="02020404030301010803" pitchFamily="18" charset="0"/>
              <a:cs typeface="Cambria"/>
            </a:endParaRPr>
          </a:p>
        </p:txBody>
      </p:sp>
      <p:sp>
        <p:nvSpPr>
          <p:cNvPr id="37"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25469061" y="16231781"/>
            <a:ext cx="11687382" cy="842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4800" b="1" i="1" dirty="0">
                <a:latin typeface="Garamond" panose="02020404030301010803" pitchFamily="18" charset="0"/>
                <a:cs typeface="Cambria"/>
              </a:rPr>
              <a:t>Figure </a:t>
            </a:r>
            <a:r>
              <a:rPr lang="en-US" altLang="en-US" sz="4800" b="1" i="1" dirty="0" smtClean="0">
                <a:latin typeface="Garamond" panose="02020404030301010803" pitchFamily="18" charset="0"/>
                <a:cs typeface="Cambria"/>
              </a:rPr>
              <a:t>#3 and 4: Contrails and Airplane Size</a:t>
            </a:r>
            <a:endParaRPr lang="en-US" altLang="en-US" sz="4800" b="1" i="1" dirty="0">
              <a:latin typeface="Garamond" panose="02020404030301010803" pitchFamily="18" charset="0"/>
              <a:cs typeface="Cambria"/>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6889" t="14696" r="7919" b="9937"/>
          <a:stretch/>
        </p:blipFill>
        <p:spPr>
          <a:xfrm>
            <a:off x="2219495" y="3867473"/>
            <a:ext cx="4621477" cy="2720709"/>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4608" y="4458593"/>
            <a:ext cx="11368585" cy="1628462"/>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35628" y="25739823"/>
            <a:ext cx="2463885" cy="2510483"/>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83889" y="25705863"/>
            <a:ext cx="2504658" cy="2364863"/>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3518" b="70250"/>
          <a:stretch/>
        </p:blipFill>
        <p:spPr>
          <a:xfrm>
            <a:off x="43783702" y="25711731"/>
            <a:ext cx="5262806" cy="2455525"/>
          </a:xfrm>
          <a:prstGeom prst="rect">
            <a:avLst/>
          </a:prstGeom>
        </p:spPr>
      </p:pic>
      <p:sp>
        <p:nvSpPr>
          <p:cNvPr id="55"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32081249" y="9731526"/>
            <a:ext cx="5030055" cy="657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3600" b="1" dirty="0" smtClean="0">
                <a:latin typeface="Garamond" panose="02020404030301010803" pitchFamily="18" charset="0"/>
                <a:cs typeface="Cambria"/>
              </a:rPr>
              <a:t>Contrail Observations</a:t>
            </a:r>
            <a:endParaRPr lang="en-US" altLang="en-US" sz="3600" b="1" dirty="0">
              <a:latin typeface="Garamond" panose="02020404030301010803" pitchFamily="18" charset="0"/>
              <a:cs typeface="Cambria"/>
            </a:endParaRPr>
          </a:p>
        </p:txBody>
      </p:sp>
      <p:sp>
        <p:nvSpPr>
          <p:cNvPr id="56"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12973165" y="19486726"/>
            <a:ext cx="6090236" cy="842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4800" b="1" i="1" dirty="0" smtClean="0">
                <a:latin typeface="Garamond" panose="02020404030301010803" pitchFamily="18" charset="0"/>
                <a:cs typeface="Cambria"/>
              </a:rPr>
              <a:t>Map of Study Site</a:t>
            </a:r>
            <a:endParaRPr lang="en-US" altLang="en-US" sz="4800" b="1" i="1" dirty="0">
              <a:latin typeface="Garamond" panose="02020404030301010803" pitchFamily="18" charset="0"/>
              <a:cs typeface="Cambria"/>
            </a:endParaRPr>
          </a:p>
        </p:txBody>
      </p:sp>
      <p:sp>
        <p:nvSpPr>
          <p:cNvPr id="57"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25856942" y="9308226"/>
            <a:ext cx="5451345" cy="121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3600" b="1" dirty="0" smtClean="0">
                <a:latin typeface="Garamond" panose="02020404030301010803" pitchFamily="18" charset="0"/>
                <a:cs typeface="Cambria"/>
              </a:rPr>
              <a:t>Class Google Sheet Data of Clouds and Atmosphere</a:t>
            </a:r>
            <a:endParaRPr lang="en-US" altLang="en-US" sz="3600" b="1" dirty="0">
              <a:latin typeface="Garamond" panose="02020404030301010803" pitchFamily="18" charset="0"/>
              <a:cs typeface="Cambria"/>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004062" y="29362405"/>
            <a:ext cx="2782993" cy="2087246"/>
          </a:xfrm>
          <a:prstGeom prst="rect">
            <a:avLst/>
          </a:prstGeom>
        </p:spPr>
      </p:pic>
      <p:pic>
        <p:nvPicPr>
          <p:cNvPr id="1028" name="Picture 4" descr="https://lh3.googleusercontent.com/9rKVfxDryTkGRvj95CIb69c_P2rkeAfo0iYp9umTN1jePfMDrmy4QZXxPvwRvU_DoWq5cQT8npU9a_pVRfhxl0oB2gMawwJU-1iv4L9b_EI6hF5iHu5P46ZS-MKxqnldMO5UVsMAO2Y"/>
          <p:cNvPicPr>
            <a:picLocks noChangeAspect="1" noChangeArrowheads="1"/>
          </p:cNvPicPr>
          <p:nvPr/>
        </p:nvPicPr>
        <p:blipFill rotWithShape="1">
          <a:blip r:embed="rId9">
            <a:extLst>
              <a:ext uri="{28A0092B-C50C-407E-A947-70E740481C1C}">
                <a14:useLocalDpi xmlns:a14="http://schemas.microsoft.com/office/drawing/2010/main" val="0"/>
              </a:ext>
            </a:extLst>
          </a:blip>
          <a:srcRect l="18729" t="14667" r="15271" b="5777"/>
          <a:stretch/>
        </p:blipFill>
        <p:spPr bwMode="auto">
          <a:xfrm>
            <a:off x="641914" y="19310454"/>
            <a:ext cx="11821451" cy="8015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83204" y="19536733"/>
            <a:ext cx="5867891" cy="10156627"/>
          </a:xfrm>
          <a:prstGeom prst="rect">
            <a:avLst/>
          </a:prstGeom>
          <a:noFill/>
        </p:spPr>
        <p:txBody>
          <a:bodyPr wrap="square" rtlCol="0">
            <a:spAutoFit/>
          </a:bodyPr>
          <a:lstStyle/>
          <a:p>
            <a:r>
              <a:rPr lang="en-US" altLang="en-US" sz="4800" b="1" i="1" dirty="0" smtClean="0">
                <a:latin typeface="Garamond" panose="02020404030301010803" pitchFamily="18" charset="0"/>
                <a:cs typeface="Cambria"/>
              </a:rPr>
              <a:t>Experimental Plan</a:t>
            </a:r>
            <a:endParaRPr lang="en-US" sz="4800" i="1" dirty="0" smtClean="0">
              <a:latin typeface="Garamond" panose="02020404030301010803" pitchFamily="18" charset="0"/>
            </a:endParaRPr>
          </a:p>
          <a:p>
            <a:pPr marL="514350" indent="-514350" algn="l">
              <a:buFont typeface="+mj-lt"/>
              <a:buAutoNum type="arabicPeriod"/>
            </a:pPr>
            <a:r>
              <a:rPr lang="en-US" sz="2550" dirty="0" smtClean="0">
                <a:latin typeface="Garamond" panose="02020404030301010803" pitchFamily="18" charset="0"/>
              </a:rPr>
              <a:t>Go </a:t>
            </a:r>
            <a:r>
              <a:rPr lang="en-US" sz="2550" dirty="0">
                <a:latin typeface="Garamond" panose="02020404030301010803" pitchFamily="18" charset="0"/>
              </a:rPr>
              <a:t>outside with </a:t>
            </a:r>
            <a:r>
              <a:rPr lang="en-US" sz="2550" dirty="0" smtClean="0">
                <a:latin typeface="Garamond" panose="02020404030301010803" pitchFamily="18" charset="0"/>
              </a:rPr>
              <a:t>GLOBE </a:t>
            </a:r>
            <a:r>
              <a:rPr lang="en-US" sz="2550" dirty="0">
                <a:latin typeface="Garamond" panose="02020404030301010803" pitchFamily="18" charset="0"/>
              </a:rPr>
              <a:t>Contrail Chart &amp; Cloud </a:t>
            </a:r>
            <a:r>
              <a:rPr lang="en-US" sz="2550" dirty="0" smtClean="0">
                <a:latin typeface="Garamond" panose="02020404030301010803" pitchFamily="18" charset="0"/>
              </a:rPr>
              <a:t>Identification Chart.</a:t>
            </a:r>
            <a:endParaRPr lang="en-US" sz="2550" dirty="0">
              <a:latin typeface="Garamond" panose="02020404030301010803" pitchFamily="18" charset="0"/>
            </a:endParaRPr>
          </a:p>
          <a:p>
            <a:pPr marL="514350" indent="-514350" algn="l">
              <a:buFont typeface="+mj-lt"/>
              <a:buAutoNum type="arabicPeriod"/>
            </a:pPr>
            <a:r>
              <a:rPr lang="en-US" sz="2550" dirty="0" smtClean="0">
                <a:latin typeface="Garamond" panose="02020404030301010803" pitchFamily="18" charset="0"/>
              </a:rPr>
              <a:t>Make observations </a:t>
            </a:r>
            <a:r>
              <a:rPr lang="en-US" sz="2550" dirty="0">
                <a:latin typeface="Garamond" panose="02020404030301010803" pitchFamily="18" charset="0"/>
              </a:rPr>
              <a:t>about clouds (kind of clouds, percent </a:t>
            </a:r>
            <a:r>
              <a:rPr lang="en-US" sz="2550" dirty="0" smtClean="0">
                <a:latin typeface="Garamond" panose="02020404030301010803" pitchFamily="18" charset="0"/>
              </a:rPr>
              <a:t>of sky covered </a:t>
            </a:r>
            <a:r>
              <a:rPr lang="en-US" sz="2550" dirty="0">
                <a:latin typeface="Garamond" panose="02020404030301010803" pitchFamily="18" charset="0"/>
              </a:rPr>
              <a:t>by clouds, </a:t>
            </a:r>
            <a:r>
              <a:rPr lang="en-US" sz="2550" dirty="0" smtClean="0">
                <a:latin typeface="Garamond" panose="02020404030301010803" pitchFamily="18" charset="0"/>
              </a:rPr>
              <a:t>cloud </a:t>
            </a:r>
            <a:r>
              <a:rPr lang="en-US" sz="2550" dirty="0">
                <a:latin typeface="Garamond" panose="02020404030301010803" pitchFamily="18" charset="0"/>
              </a:rPr>
              <a:t>opacity, sky </a:t>
            </a:r>
            <a:r>
              <a:rPr lang="en-US" sz="2550" dirty="0" smtClean="0">
                <a:latin typeface="Garamond" panose="02020404030301010803" pitchFamily="18" charset="0"/>
              </a:rPr>
              <a:t>visibility</a:t>
            </a:r>
            <a:r>
              <a:rPr lang="en-US" sz="2550" dirty="0">
                <a:latin typeface="Garamond" panose="02020404030301010803" pitchFamily="18" charset="0"/>
              </a:rPr>
              <a:t>,</a:t>
            </a:r>
            <a:r>
              <a:rPr lang="en-US" sz="2550" dirty="0" smtClean="0">
                <a:latin typeface="Garamond" panose="02020404030301010803" pitchFamily="18" charset="0"/>
              </a:rPr>
              <a:t> </a:t>
            </a:r>
            <a:r>
              <a:rPr lang="en-US" sz="2550" dirty="0">
                <a:latin typeface="Garamond" panose="02020404030301010803" pitchFamily="18" charset="0"/>
              </a:rPr>
              <a:t>color of sky, </a:t>
            </a:r>
            <a:r>
              <a:rPr lang="en-US" sz="2550" dirty="0" smtClean="0">
                <a:latin typeface="Garamond" panose="02020404030301010803" pitchFamily="18" charset="0"/>
              </a:rPr>
              <a:t>contrails) and record time (Eastern Standard Time).</a:t>
            </a:r>
            <a:endParaRPr lang="en-US" sz="2550" dirty="0">
              <a:latin typeface="Garamond" panose="02020404030301010803" pitchFamily="18" charset="0"/>
            </a:endParaRPr>
          </a:p>
          <a:p>
            <a:pPr marL="514350" indent="-514350" algn="l">
              <a:buFont typeface="+mj-lt"/>
              <a:buAutoNum type="arabicPeriod"/>
            </a:pPr>
            <a:r>
              <a:rPr lang="en-US" sz="2550" dirty="0">
                <a:latin typeface="Garamond" panose="02020404030301010803" pitchFamily="18" charset="0"/>
              </a:rPr>
              <a:t>Record </a:t>
            </a:r>
            <a:r>
              <a:rPr lang="en-US" sz="2550" dirty="0" smtClean="0">
                <a:latin typeface="Garamond" panose="02020404030301010803" pitchFamily="18" charset="0"/>
              </a:rPr>
              <a:t>data </a:t>
            </a:r>
            <a:r>
              <a:rPr lang="en-US" sz="2550" dirty="0">
                <a:latin typeface="Garamond" panose="02020404030301010803" pitchFamily="18" charset="0"/>
              </a:rPr>
              <a:t>in </a:t>
            </a:r>
            <a:r>
              <a:rPr lang="en-US" sz="2550" dirty="0" smtClean="0">
                <a:latin typeface="Garamond" panose="02020404030301010803" pitchFamily="18" charset="0"/>
              </a:rPr>
              <a:t>Google Sheet</a:t>
            </a:r>
            <a:r>
              <a:rPr lang="en-US" sz="2550" dirty="0">
                <a:latin typeface="Garamond" panose="02020404030301010803" pitchFamily="18" charset="0"/>
              </a:rPr>
              <a:t>. Find </a:t>
            </a:r>
            <a:r>
              <a:rPr lang="en-US" sz="2550" dirty="0" smtClean="0">
                <a:latin typeface="Garamond" panose="02020404030301010803" pitchFamily="18" charset="0"/>
              </a:rPr>
              <a:t>the temperature </a:t>
            </a:r>
            <a:r>
              <a:rPr lang="en-US" sz="2550" dirty="0">
                <a:latin typeface="Garamond" panose="02020404030301010803" pitchFamily="18" charset="0"/>
              </a:rPr>
              <a:t>and air pressure </a:t>
            </a:r>
            <a:r>
              <a:rPr lang="en-US" sz="2550" dirty="0" smtClean="0">
                <a:latin typeface="Garamond" panose="02020404030301010803" pitchFamily="18" charset="0"/>
              </a:rPr>
              <a:t>from Weather.com; </a:t>
            </a:r>
            <a:r>
              <a:rPr lang="en-US" sz="2550" dirty="0">
                <a:latin typeface="Garamond" panose="02020404030301010803" pitchFamily="18" charset="0"/>
              </a:rPr>
              <a:t>also note in </a:t>
            </a:r>
            <a:r>
              <a:rPr lang="en-US" sz="2550" dirty="0" smtClean="0">
                <a:latin typeface="Garamond" panose="02020404030301010803" pitchFamily="18" charset="0"/>
              </a:rPr>
              <a:t>Google Sheet</a:t>
            </a:r>
            <a:r>
              <a:rPr lang="en-US" sz="2550" dirty="0">
                <a:latin typeface="Garamond" panose="02020404030301010803" pitchFamily="18" charset="0"/>
              </a:rPr>
              <a:t>.</a:t>
            </a:r>
          </a:p>
          <a:p>
            <a:pPr marL="514350" indent="-514350" algn="l">
              <a:buFont typeface="+mj-lt"/>
              <a:buAutoNum type="arabicPeriod"/>
            </a:pPr>
            <a:r>
              <a:rPr lang="en-US" sz="2550" dirty="0">
                <a:latin typeface="Garamond" panose="02020404030301010803" pitchFamily="18" charset="0"/>
              </a:rPr>
              <a:t>After organizing our </a:t>
            </a:r>
            <a:r>
              <a:rPr lang="en-US" sz="2550" dirty="0" smtClean="0">
                <a:latin typeface="Garamond" panose="02020404030301010803" pitchFamily="18" charset="0"/>
              </a:rPr>
              <a:t>information </a:t>
            </a:r>
            <a:r>
              <a:rPr lang="en-US" sz="2550" dirty="0">
                <a:latin typeface="Garamond" panose="02020404030301010803" pitchFamily="18" charset="0"/>
              </a:rPr>
              <a:t>about </a:t>
            </a:r>
            <a:r>
              <a:rPr lang="en-US" sz="2550" dirty="0" smtClean="0">
                <a:latin typeface="Garamond" panose="02020404030301010803" pitchFamily="18" charset="0"/>
              </a:rPr>
              <a:t>airplanes </a:t>
            </a:r>
            <a:r>
              <a:rPr lang="en-US" sz="2550" dirty="0">
                <a:latin typeface="Garamond" panose="02020404030301010803" pitchFamily="18" charset="0"/>
              </a:rPr>
              <a:t>and </a:t>
            </a:r>
            <a:r>
              <a:rPr lang="en-US" sz="2550" dirty="0" smtClean="0">
                <a:latin typeface="Garamond" panose="02020404030301010803" pitchFamily="18" charset="0"/>
              </a:rPr>
              <a:t>contrails </a:t>
            </a:r>
            <a:r>
              <a:rPr lang="en-US" sz="2550" dirty="0">
                <a:latin typeface="Garamond" panose="02020404030301010803" pitchFamily="18" charset="0"/>
              </a:rPr>
              <a:t>we researched to find information about the </a:t>
            </a:r>
            <a:r>
              <a:rPr lang="en-US" sz="2550" dirty="0" smtClean="0">
                <a:latin typeface="Garamond" panose="02020404030301010803" pitchFamily="18" charset="0"/>
              </a:rPr>
              <a:t>planes’ </a:t>
            </a:r>
            <a:r>
              <a:rPr lang="en-US" sz="2550" dirty="0">
                <a:latin typeface="Garamond" panose="02020404030301010803" pitchFamily="18" charset="0"/>
              </a:rPr>
              <a:t>sizes. </a:t>
            </a:r>
          </a:p>
          <a:p>
            <a:pPr marL="514350" indent="-514350" algn="l">
              <a:buFont typeface="+mj-lt"/>
              <a:buAutoNum type="arabicPeriod"/>
            </a:pPr>
            <a:r>
              <a:rPr lang="en-US" sz="2550" dirty="0">
                <a:latin typeface="Garamond" panose="02020404030301010803" pitchFamily="18" charset="0"/>
              </a:rPr>
              <a:t>We grouped the planes by size in four classes: small, medium, large and extra large based on sizes. </a:t>
            </a:r>
          </a:p>
          <a:p>
            <a:pPr marL="514350" indent="-514350" algn="l">
              <a:buFont typeface="+mj-lt"/>
              <a:buAutoNum type="arabicPeriod"/>
            </a:pPr>
            <a:r>
              <a:rPr lang="en-US" sz="2550" dirty="0">
                <a:latin typeface="Garamond" panose="02020404030301010803" pitchFamily="18" charset="0"/>
              </a:rPr>
              <a:t>Using that information, we made a graph to represent the relationship between airplane sizes and number of </a:t>
            </a:r>
            <a:r>
              <a:rPr lang="en-US" sz="2550" dirty="0" smtClean="0">
                <a:latin typeface="Garamond" panose="02020404030301010803" pitchFamily="18" charset="0"/>
              </a:rPr>
              <a:t>contrails observed. </a:t>
            </a:r>
            <a:endParaRPr lang="en-US" sz="2550" dirty="0">
              <a:latin typeface="Garamond" panose="02020404030301010803" pitchFamily="18" charset="0"/>
            </a:endParaRPr>
          </a:p>
          <a:p>
            <a:endParaRPr lang="en-US" dirty="0">
              <a:latin typeface="Garamond" panose="02020404030301010803" pitchFamily="18" charset="0"/>
            </a:endParaRPr>
          </a:p>
        </p:txBody>
      </p:sp>
      <p:pic>
        <p:nvPicPr>
          <p:cNvPr id="62" name="Picture 61"/>
          <p:cNvPicPr>
            <a:picLocks noChangeAspect="1"/>
          </p:cNvPicPr>
          <p:nvPr/>
        </p:nvPicPr>
        <p:blipFill rotWithShape="1">
          <a:blip r:embed="rId10"/>
          <a:srcRect l="57425" t="18811" r="21099" b="15885"/>
          <a:stretch/>
        </p:blipFill>
        <p:spPr>
          <a:xfrm>
            <a:off x="13068881" y="20281899"/>
            <a:ext cx="5903375" cy="6156739"/>
          </a:xfrm>
          <a:prstGeom prst="rect">
            <a:avLst/>
          </a:prstGeom>
          <a:ln>
            <a:solidFill>
              <a:schemeClr val="tx1"/>
            </a:solidFill>
          </a:ln>
        </p:spPr>
      </p:pic>
      <p:sp>
        <p:nvSpPr>
          <p:cNvPr id="9" name="TextBox 8"/>
          <p:cNvSpPr txBox="1"/>
          <p:nvPr/>
        </p:nvSpPr>
        <p:spPr>
          <a:xfrm>
            <a:off x="13407445" y="26399877"/>
            <a:ext cx="5278787" cy="1646605"/>
          </a:xfrm>
          <a:prstGeom prst="rect">
            <a:avLst/>
          </a:prstGeom>
          <a:noFill/>
        </p:spPr>
        <p:txBody>
          <a:bodyPr wrap="square" rtlCol="0">
            <a:spAutoFit/>
          </a:bodyPr>
          <a:lstStyle/>
          <a:p>
            <a:r>
              <a:rPr lang="en-US" sz="2800" b="1" dirty="0" smtClean="0">
                <a:latin typeface="Garamond" panose="02020404030301010803" pitchFamily="18" charset="0"/>
              </a:rPr>
              <a:t>Study Site Key:</a:t>
            </a:r>
            <a:br>
              <a:rPr lang="en-US" sz="2800" b="1" dirty="0" smtClean="0">
                <a:latin typeface="Garamond" panose="02020404030301010803" pitchFamily="18" charset="0"/>
              </a:rPr>
            </a:br>
            <a:endParaRPr lang="en-US" sz="800" b="1" dirty="0" smtClean="0">
              <a:latin typeface="Garamond" panose="02020404030301010803" pitchFamily="18" charset="0"/>
            </a:endParaRPr>
          </a:p>
          <a:p>
            <a:r>
              <a:rPr lang="en-US" sz="2800" dirty="0" smtClean="0">
                <a:latin typeface="Garamond" panose="02020404030301010803" pitchFamily="18" charset="0"/>
              </a:rPr>
              <a:t>Lexington School for the Deaf</a:t>
            </a:r>
            <a:br>
              <a:rPr lang="en-US" sz="2800" dirty="0" smtClean="0">
                <a:latin typeface="Garamond" panose="02020404030301010803" pitchFamily="18" charset="0"/>
              </a:rPr>
            </a:br>
            <a:r>
              <a:rPr lang="en-US" sz="900" dirty="0" smtClean="0">
                <a:latin typeface="Garamond" panose="02020404030301010803" pitchFamily="18" charset="0"/>
              </a:rPr>
              <a:t> </a:t>
            </a:r>
          </a:p>
          <a:p>
            <a:pPr algn="l"/>
            <a:r>
              <a:rPr lang="en-US" sz="2800" dirty="0" smtClean="0">
                <a:latin typeface="Garamond" panose="02020404030301010803" pitchFamily="18" charset="0"/>
              </a:rPr>
              <a:t>	LaGuardia Airport</a:t>
            </a:r>
            <a:endParaRPr lang="en-US" sz="2800" dirty="0">
              <a:latin typeface="Garamond" panose="02020404030301010803" pitchFamily="18" charset="0"/>
            </a:endParaRPr>
          </a:p>
        </p:txBody>
      </p:sp>
      <p:sp>
        <p:nvSpPr>
          <p:cNvPr id="64" name="5-Point Star 63"/>
          <p:cNvSpPr/>
          <p:nvPr/>
        </p:nvSpPr>
        <p:spPr bwMode="auto">
          <a:xfrm>
            <a:off x="13921265" y="27551965"/>
            <a:ext cx="409318" cy="377923"/>
          </a:xfrm>
          <a:prstGeom prst="star5">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4938713" rtl="0" eaLnBrk="1" fontAlgn="base" latinLnBrk="0" hangingPunct="1">
              <a:lnSpc>
                <a:spcPct val="100000"/>
              </a:lnSpc>
              <a:spcBef>
                <a:spcPct val="0"/>
              </a:spcBef>
              <a:spcAft>
                <a:spcPct val="0"/>
              </a:spcAft>
              <a:buClrTx/>
              <a:buSzTx/>
              <a:buFontTx/>
              <a:buNone/>
              <a:tabLst/>
            </a:pPr>
            <a:endParaRPr kumimoji="0" lang="en-US" sz="9600" b="0" i="0" u="none" strike="noStrike" cap="none" normalizeH="0" baseline="0" smtClean="0">
              <a:ln>
                <a:noFill/>
              </a:ln>
              <a:solidFill>
                <a:schemeClr val="tx1"/>
              </a:solidFill>
              <a:effectLst/>
              <a:latin typeface="Arial" charset="0"/>
            </a:endParaRPr>
          </a:p>
        </p:txBody>
      </p:sp>
      <p:pic>
        <p:nvPicPr>
          <p:cNvPr id="65" name="Picture 64"/>
          <p:cNvPicPr>
            <a:picLocks noChangeAspect="1"/>
          </p:cNvPicPr>
          <p:nvPr/>
        </p:nvPicPr>
        <p:blipFill rotWithShape="1">
          <a:blip r:embed="rId10"/>
          <a:srcRect l="67557" t="56885" r="31425" b="38922"/>
          <a:stretch/>
        </p:blipFill>
        <p:spPr>
          <a:xfrm>
            <a:off x="13513029" y="26849276"/>
            <a:ext cx="369880" cy="522026"/>
          </a:xfrm>
          <a:prstGeom prst="rect">
            <a:avLst/>
          </a:prstGeom>
        </p:spPr>
      </p:pic>
      <p:sp>
        <p:nvSpPr>
          <p:cNvPr id="66" name="5-Point Star 65"/>
          <p:cNvSpPr/>
          <p:nvPr/>
        </p:nvSpPr>
        <p:spPr bwMode="auto">
          <a:xfrm>
            <a:off x="16150040" y="23430416"/>
            <a:ext cx="409318" cy="377923"/>
          </a:xfrm>
          <a:prstGeom prst="star5">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4938713" rtl="0" eaLnBrk="1" fontAlgn="base" latinLnBrk="0" hangingPunct="1">
              <a:lnSpc>
                <a:spcPct val="100000"/>
              </a:lnSpc>
              <a:spcBef>
                <a:spcPct val="0"/>
              </a:spcBef>
              <a:spcAft>
                <a:spcPct val="0"/>
              </a:spcAft>
              <a:buClrTx/>
              <a:buSzTx/>
              <a:buFontTx/>
              <a:buNone/>
              <a:tabLst/>
            </a:pPr>
            <a:endParaRPr kumimoji="0" lang="en-US" sz="9600" b="0" i="0" u="none" strike="noStrike" cap="none" normalizeH="0" baseline="0" smtClean="0">
              <a:ln>
                <a:noFill/>
              </a:ln>
              <a:solidFill>
                <a:schemeClr val="tx1"/>
              </a:solidFill>
              <a:effectLst/>
              <a:latin typeface="Arial" charset="0"/>
            </a:endParaRPr>
          </a:p>
        </p:txBody>
      </p:sp>
      <p:pic>
        <p:nvPicPr>
          <p:cNvPr id="68" name="Picture 4" descr="https://lh5.googleusercontent.com/A2ZcZh1CZEqCjW2yiTU4CJHH_zz-y6363fI2Oa4INEovF_EGxhcxLaFdFy-3kwkq16Cg1qKASmoOQIJSSqdt1Xg7vggW1h4xFwL1tfo4Nx-qJuELG0lFL4VmMZxrHi1g3tTDMZq0KWc"/>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34338"/>
          <a:stretch/>
        </p:blipFill>
        <p:spPr bwMode="auto">
          <a:xfrm>
            <a:off x="17339300" y="31849180"/>
            <a:ext cx="3985035" cy="348883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505966" y="27215227"/>
            <a:ext cx="5755386" cy="2739211"/>
          </a:xfrm>
          <a:prstGeom prst="rect">
            <a:avLst/>
          </a:prstGeom>
          <a:noFill/>
        </p:spPr>
        <p:txBody>
          <a:bodyPr wrap="square" rtlCol="0">
            <a:spAutoFit/>
          </a:bodyPr>
          <a:lstStyle/>
          <a:p>
            <a:pPr lvl="1" algn="l"/>
            <a:r>
              <a:rPr lang="en-US" sz="2800" dirty="0" smtClean="0">
                <a:latin typeface="Garamond" panose="02020404030301010803" pitchFamily="18" charset="0"/>
              </a:rPr>
              <a:t>	</a:t>
            </a:r>
          </a:p>
          <a:p>
            <a:pPr marL="571500" indent="-571500" algn="l">
              <a:buFont typeface="Arial" panose="020B0604020202020204" pitchFamily="34" charset="0"/>
              <a:buChar char="•"/>
            </a:pPr>
            <a:r>
              <a:rPr lang="en-US" sz="3600" dirty="0" smtClean="0">
                <a:latin typeface="Garamond" panose="02020404030301010803" pitchFamily="18" charset="0"/>
              </a:rPr>
              <a:t>Airplanes need to be 25,000 feet or higher in the atmosphere to produce a contrail.</a:t>
            </a:r>
          </a:p>
        </p:txBody>
      </p:sp>
      <p:pic>
        <p:nvPicPr>
          <p:cNvPr id="67" name="Picture 66"/>
          <p:cNvPicPr>
            <a:picLocks noChangeAspect="1"/>
          </p:cNvPicPr>
          <p:nvPr/>
        </p:nvPicPr>
        <p:blipFill rotWithShape="1">
          <a:blip r:embed="rId12"/>
          <a:srcRect l="45238" t="24802" r="4723" b="8789"/>
          <a:stretch/>
        </p:blipFill>
        <p:spPr>
          <a:xfrm>
            <a:off x="816767" y="29986872"/>
            <a:ext cx="11519747" cy="5243657"/>
          </a:xfrm>
          <a:prstGeom prst="rect">
            <a:avLst/>
          </a:prstGeom>
        </p:spPr>
      </p:pic>
      <p:pic>
        <p:nvPicPr>
          <p:cNvPr id="71" name="Picture 6" descr="https://lh4.googleusercontent.com/DlI9boJ19A2d1-y3K8HdQhyVVqHMTDTe9eoHapRtNrUrsePz2gQwtKF2Qr1m5mftfGIMYCnVqiAvpC764RZ2_7bV8sNpPDJ_XPGM4KnKAS5gr6nmPJmr_AScggTeaCvMJlkO_XpQHBo"/>
          <p:cNvPicPr>
            <a:picLocks noChangeAspect="1" noChangeArrowheads="1"/>
          </p:cNvPicPr>
          <p:nvPr/>
        </p:nvPicPr>
        <p:blipFill rotWithShape="1">
          <a:blip r:embed="rId13">
            <a:extLst>
              <a:ext uri="{28A0092B-C50C-407E-A947-70E740481C1C}">
                <a14:useLocalDpi xmlns:a14="http://schemas.microsoft.com/office/drawing/2010/main" val="0"/>
              </a:ext>
            </a:extLst>
          </a:blip>
          <a:srcRect t="3810" b="3627"/>
          <a:stretch/>
        </p:blipFill>
        <p:spPr bwMode="auto">
          <a:xfrm>
            <a:off x="26214086" y="30054762"/>
            <a:ext cx="10405992" cy="5281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2"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25714880" y="24753602"/>
            <a:ext cx="2851746" cy="30585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algn="r" eaLnBrk="1" hangingPunct="1">
              <a:spcBef>
                <a:spcPct val="50000"/>
              </a:spcBef>
            </a:pPr>
            <a:r>
              <a:rPr lang="en-US" altLang="en-US" sz="4800" b="1" i="1" dirty="0">
                <a:latin typeface="Garamond" panose="02020404030301010803" pitchFamily="18" charset="0"/>
                <a:cs typeface="Cambria"/>
              </a:rPr>
              <a:t>Figure </a:t>
            </a:r>
            <a:r>
              <a:rPr lang="en-US" altLang="en-US" sz="4800" b="1" i="1" dirty="0" smtClean="0">
                <a:latin typeface="Garamond" panose="02020404030301010803" pitchFamily="18" charset="0"/>
                <a:cs typeface="Cambria"/>
              </a:rPr>
              <a:t>#5 and 6: Graph Analysis</a:t>
            </a:r>
            <a:endParaRPr lang="en-US" altLang="en-US" sz="4800" b="1" i="1" dirty="0">
              <a:latin typeface="Garamond" panose="02020404030301010803" pitchFamily="18" charset="0"/>
              <a:cs typeface="Cambria"/>
            </a:endParaRPr>
          </a:p>
        </p:txBody>
      </p:sp>
      <p:sp>
        <p:nvSpPr>
          <p:cNvPr id="73" name="TextBox 72"/>
          <p:cNvSpPr txBox="1"/>
          <p:nvPr/>
        </p:nvSpPr>
        <p:spPr>
          <a:xfrm>
            <a:off x="37594608" y="14901465"/>
            <a:ext cx="12227075" cy="4339650"/>
          </a:xfrm>
          <a:prstGeom prst="rect">
            <a:avLst/>
          </a:prstGeom>
          <a:noFill/>
        </p:spPr>
        <p:txBody>
          <a:bodyPr wrap="square" rtlCol="0">
            <a:spAutoFit/>
          </a:bodyPr>
          <a:lstStyle/>
          <a:p>
            <a:r>
              <a:rPr lang="en-US" altLang="en-US" sz="4800" b="1" dirty="0" smtClean="0">
                <a:latin typeface="Garamond" panose="02020404030301010803" pitchFamily="18" charset="0"/>
                <a:cs typeface="Cambria"/>
              </a:rPr>
              <a:t>Analysis of Results</a:t>
            </a:r>
            <a:endParaRPr lang="en-US" sz="4800" dirty="0" smtClean="0">
              <a:latin typeface="Garamond" panose="02020404030301010803" pitchFamily="18" charset="0"/>
            </a:endParaRPr>
          </a:p>
          <a:p>
            <a:pPr marL="571500" indent="-571500" algn="l">
              <a:buFont typeface="Arial" panose="020B0604020202020204" pitchFamily="34" charset="0"/>
              <a:buChar char="•"/>
            </a:pPr>
            <a:r>
              <a:rPr lang="en-US" sz="3600" dirty="0" smtClean="0">
                <a:latin typeface="Garamond" panose="02020404030301010803" pitchFamily="18" charset="0"/>
              </a:rPr>
              <a:t>We </a:t>
            </a:r>
            <a:r>
              <a:rPr lang="en-US" sz="3600" dirty="0">
                <a:latin typeface="Garamond" panose="02020404030301010803" pitchFamily="18" charset="0"/>
              </a:rPr>
              <a:t>see a trend that </a:t>
            </a:r>
            <a:r>
              <a:rPr lang="en-US" sz="3600" dirty="0" smtClean="0">
                <a:latin typeface="Garamond" panose="02020404030301010803" pitchFamily="18" charset="0"/>
              </a:rPr>
              <a:t>suggests </a:t>
            </a:r>
            <a:r>
              <a:rPr lang="en-US" sz="3600" dirty="0">
                <a:latin typeface="Garamond" panose="02020404030301010803" pitchFamily="18" charset="0"/>
              </a:rPr>
              <a:t>larger </a:t>
            </a:r>
            <a:r>
              <a:rPr lang="en-US" sz="3600" dirty="0" smtClean="0">
                <a:latin typeface="Garamond" panose="02020404030301010803" pitchFamily="18" charset="0"/>
              </a:rPr>
              <a:t>airplanes </a:t>
            </a:r>
            <a:r>
              <a:rPr lang="en-US" sz="3600" dirty="0">
                <a:latin typeface="Garamond" panose="02020404030301010803" pitchFamily="18" charset="0"/>
              </a:rPr>
              <a:t>typically make more contrails</a:t>
            </a:r>
            <a:r>
              <a:rPr lang="en-US" sz="3600" dirty="0" smtClean="0">
                <a:latin typeface="Garamond" panose="02020404030301010803" pitchFamily="18" charset="0"/>
              </a:rPr>
              <a:t>.</a:t>
            </a:r>
          </a:p>
          <a:p>
            <a:pPr lvl="1"/>
            <a:r>
              <a:rPr lang="en-US" sz="4800" b="1" dirty="0">
                <a:latin typeface="Garamond" panose="02020404030301010803" pitchFamily="18" charset="0"/>
                <a:cs typeface="Cambria"/>
              </a:rPr>
              <a:t>Discussion</a:t>
            </a:r>
            <a:endParaRPr lang="en-US" sz="4800" dirty="0">
              <a:latin typeface="Garamond" panose="02020404030301010803" pitchFamily="18" charset="0"/>
            </a:endParaRPr>
          </a:p>
          <a:p>
            <a:pPr marL="457200" indent="-457200" algn="l">
              <a:buFont typeface="Arial" panose="020B0604020202020204" pitchFamily="34" charset="0"/>
              <a:buChar char="•"/>
            </a:pPr>
            <a:r>
              <a:rPr lang="en-US" sz="3600" dirty="0">
                <a:latin typeface="Garamond" panose="02020404030301010803" pitchFamily="18" charset="0"/>
              </a:rPr>
              <a:t>Our hypothesis was supported by our data. We typically saw larger airplanes produce more contrails.</a:t>
            </a:r>
          </a:p>
          <a:p>
            <a:pPr algn="l"/>
            <a:endParaRPr lang="en-US" altLang="en-US" sz="3600" dirty="0">
              <a:latin typeface="Garamond" panose="02020404030301010803" pitchFamily="18" charset="0"/>
            </a:endParaRPr>
          </a:p>
        </p:txBody>
      </p:sp>
      <p:sp>
        <p:nvSpPr>
          <p:cNvPr id="74" name="Text Box 11"/>
          <p:cNvSpPr txBox="1">
            <a:spLocks noChangeArrowheads="1"/>
          </p:cNvSpPr>
          <p:nvPr/>
        </p:nvSpPr>
        <p:spPr bwMode="auto">
          <a:xfrm>
            <a:off x="36537609" y="12455569"/>
            <a:ext cx="14078653" cy="2566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8000" b="1" dirty="0" smtClean="0">
                <a:latin typeface="Helvetica" pitchFamily="2" charset="0"/>
                <a:cs typeface="Cambria"/>
              </a:rPr>
              <a:t>Discussion and Conclusions</a:t>
            </a:r>
            <a:endParaRPr lang="en-US" altLang="en-US" sz="8000" b="1" dirty="0">
              <a:latin typeface="Helvetica" pitchFamily="2" charset="0"/>
              <a:cs typeface="Cambria"/>
            </a:endParaRPr>
          </a:p>
        </p:txBody>
      </p:sp>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787499" y="9188086"/>
            <a:ext cx="3961243" cy="2970932"/>
          </a:xfrm>
          <a:prstGeom prst="rect">
            <a:avLst/>
          </a:prstGeom>
        </p:spPr>
      </p:pic>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l="76449"/>
          <a:stretch/>
        </p:blipFill>
        <p:spPr>
          <a:xfrm>
            <a:off x="48121122" y="7815284"/>
            <a:ext cx="1328637" cy="4231207"/>
          </a:xfrm>
          <a:prstGeom prst="rect">
            <a:avLst/>
          </a:prstGeom>
        </p:spPr>
      </p:pic>
      <p:pic>
        <p:nvPicPr>
          <p:cNvPr id="13" name="Picture 12"/>
          <p:cNvPicPr>
            <a:picLocks noChangeAspect="1"/>
          </p:cNvPicPr>
          <p:nvPr/>
        </p:nvPicPr>
        <p:blipFill rotWithShape="1">
          <a:blip r:embed="rId16" cstate="print">
            <a:extLst>
              <a:ext uri="{28A0092B-C50C-407E-A947-70E740481C1C}">
                <a14:useLocalDpi xmlns:a14="http://schemas.microsoft.com/office/drawing/2010/main" val="0"/>
              </a:ext>
            </a:extLst>
          </a:blip>
          <a:srcRect l="7990" r="61084"/>
          <a:stretch/>
        </p:blipFill>
        <p:spPr>
          <a:xfrm>
            <a:off x="37873113" y="7724949"/>
            <a:ext cx="1793895" cy="4350424"/>
          </a:xfrm>
          <a:prstGeom prst="rect">
            <a:avLst/>
          </a:prstGeom>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023684" y="9185993"/>
            <a:ext cx="3933059" cy="2949794"/>
          </a:xfrm>
          <a:prstGeom prst="rect">
            <a:avLst/>
          </a:prstGeom>
        </p:spPr>
      </p:pic>
      <p:pic>
        <p:nvPicPr>
          <p:cNvPr id="61" name="Content Placeholder 5"/>
          <p:cNvPicPr>
            <a:picLocks noChangeAspect="1"/>
          </p:cNvPicPr>
          <p:nvPr/>
        </p:nvPicPr>
        <p:blipFill rotWithShape="1">
          <a:blip r:embed="rId18"/>
          <a:srcRect l="40499" t="5944" r="44698" b="47270"/>
          <a:stretch/>
        </p:blipFill>
        <p:spPr>
          <a:xfrm>
            <a:off x="31800857" y="10361178"/>
            <a:ext cx="5415831" cy="5870603"/>
          </a:xfrm>
          <a:prstGeom prst="rect">
            <a:avLst/>
          </a:prstGeom>
          <a:ln>
            <a:solidFill>
              <a:schemeClr val="tx1"/>
            </a:solidFill>
          </a:ln>
        </p:spPr>
      </p:pic>
      <p:pic>
        <p:nvPicPr>
          <p:cNvPr id="77" name="Picture 76"/>
          <p:cNvPicPr>
            <a:picLocks noChangeAspect="1"/>
          </p:cNvPicPr>
          <p:nvPr/>
        </p:nvPicPr>
        <p:blipFill rotWithShape="1">
          <a:blip r:embed="rId19"/>
          <a:srcRect l="49879" t="24251" r="33146" b="11749"/>
          <a:stretch/>
        </p:blipFill>
        <p:spPr>
          <a:xfrm>
            <a:off x="31288501" y="17247535"/>
            <a:ext cx="5518854" cy="7136670"/>
          </a:xfrm>
          <a:prstGeom prst="rect">
            <a:avLst/>
          </a:prstGeom>
          <a:ln>
            <a:solidFill>
              <a:schemeClr val="tx1"/>
            </a:solidFill>
          </a:ln>
        </p:spPr>
      </p:pic>
      <p:sp>
        <p:nvSpPr>
          <p:cNvPr id="78"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12635617" y="28331470"/>
            <a:ext cx="5200401" cy="657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3600" b="1" dirty="0" smtClean="0">
                <a:latin typeface="Garamond" panose="02020404030301010803" pitchFamily="18" charset="0"/>
                <a:cs typeface="Cambria"/>
              </a:rPr>
              <a:t>GLOBE Observer App</a:t>
            </a:r>
            <a:endParaRPr lang="en-US" altLang="en-US" sz="3600" b="1" dirty="0">
              <a:latin typeface="Garamond" panose="02020404030301010803" pitchFamily="18" charset="0"/>
              <a:cs typeface="Cambria"/>
            </a:endParaRPr>
          </a:p>
        </p:txBody>
      </p:sp>
      <p:sp>
        <p:nvSpPr>
          <p:cNvPr id="79" name="Text Box 25">
            <a:extLst>
              <a:ext uri="{FF2B5EF4-FFF2-40B4-BE49-F238E27FC236}">
                <a16:creationId xmlns:a16="http://schemas.microsoft.com/office/drawing/2014/main" id="{E34F42CC-8C8C-D544-A015-CEDBC8768286}"/>
              </a:ext>
            </a:extLst>
          </p:cNvPr>
          <p:cNvSpPr txBox="1">
            <a:spLocks noChangeArrowheads="1"/>
          </p:cNvSpPr>
          <p:nvPr/>
        </p:nvSpPr>
        <p:spPr bwMode="auto">
          <a:xfrm>
            <a:off x="20234538" y="28313241"/>
            <a:ext cx="5200401" cy="657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2849" tIns="51425" rIns="102849" bIns="51425">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3600" b="1" dirty="0">
                <a:latin typeface="Garamond" panose="02020404030301010803" pitchFamily="18" charset="0"/>
                <a:cs typeface="Cambria"/>
              </a:rPr>
              <a:t>F</a:t>
            </a:r>
            <a:r>
              <a:rPr lang="en-US" altLang="en-US" sz="3600" b="1" dirty="0" smtClean="0">
                <a:latin typeface="Garamond" panose="02020404030301010803" pitchFamily="18" charset="0"/>
                <a:cs typeface="Cambria"/>
              </a:rPr>
              <a:t>lightradar24 </a:t>
            </a:r>
            <a:r>
              <a:rPr lang="en-US" altLang="en-US" sz="3600" b="1" dirty="0" smtClean="0">
                <a:latin typeface="Garamond" panose="02020404030301010803" pitchFamily="18" charset="0"/>
                <a:cs typeface="Cambria"/>
              </a:rPr>
              <a:t>App</a:t>
            </a:r>
            <a:endParaRPr lang="en-US" altLang="en-US" sz="3600" b="1" dirty="0">
              <a:latin typeface="Garamond" panose="02020404030301010803" pitchFamily="18" charset="0"/>
              <a:cs typeface="Cambria"/>
            </a:endParaRPr>
          </a:p>
        </p:txBody>
      </p:sp>
      <p:pic>
        <p:nvPicPr>
          <p:cNvPr id="80" name="Picture 79"/>
          <p:cNvPicPr>
            <a:picLocks noChangeAspect="1"/>
          </p:cNvPicPr>
          <p:nvPr/>
        </p:nvPicPr>
        <p:blipFill rotWithShape="1">
          <a:blip r:embed="rId20"/>
          <a:srcRect l="39416" r="23676"/>
          <a:stretch/>
        </p:blipFill>
        <p:spPr>
          <a:xfrm>
            <a:off x="25434939" y="10483767"/>
            <a:ext cx="6165993" cy="5729978"/>
          </a:xfrm>
          <a:prstGeom prst="rect">
            <a:avLst/>
          </a:prstGeom>
          <a:ln>
            <a:solidFill>
              <a:schemeClr val="tx1"/>
            </a:solidFill>
          </a:ln>
        </p:spPr>
      </p:pic>
      <p:pic>
        <p:nvPicPr>
          <p:cNvPr id="82" name="Picture 81"/>
          <p:cNvPicPr>
            <a:picLocks noChangeAspect="1"/>
          </p:cNvPicPr>
          <p:nvPr/>
        </p:nvPicPr>
        <p:blipFill rotWithShape="1">
          <a:blip r:embed="rId21"/>
          <a:srcRect l="39899" t="22909" r="45567" b="10613"/>
          <a:stretch/>
        </p:blipFill>
        <p:spPr>
          <a:xfrm>
            <a:off x="25925585" y="17102342"/>
            <a:ext cx="4742327" cy="7439445"/>
          </a:xfrm>
          <a:prstGeom prst="rect">
            <a:avLst/>
          </a:prstGeom>
          <a:ln>
            <a:solidFill>
              <a:schemeClr val="tx1"/>
            </a:solidFill>
          </a:ln>
        </p:spPr>
      </p:pic>
      <p:pic>
        <p:nvPicPr>
          <p:cNvPr id="84" name="Picture 83"/>
          <p:cNvPicPr>
            <a:picLocks noChangeAspect="1"/>
          </p:cNvPicPr>
          <p:nvPr/>
        </p:nvPicPr>
        <p:blipFill rotWithShape="1">
          <a:blip r:embed="rId22"/>
          <a:srcRect l="56815" t="29233" r="19139" b="23468"/>
          <a:stretch/>
        </p:blipFill>
        <p:spPr>
          <a:xfrm>
            <a:off x="28875742" y="24749783"/>
            <a:ext cx="7744336" cy="5225094"/>
          </a:xfrm>
          <a:prstGeom prst="rect">
            <a:avLst/>
          </a:prstGeom>
          <a:ln>
            <a:solidFill>
              <a:schemeClr val="tx1"/>
            </a:solidFill>
          </a:ln>
        </p:spPr>
      </p:pic>
      <p:pic>
        <p:nvPicPr>
          <p:cNvPr id="7" name="Picture 6"/>
          <p:cNvPicPr>
            <a:picLocks noChangeAspect="1"/>
          </p:cNvPicPr>
          <p:nvPr/>
        </p:nvPicPr>
        <p:blipFill rotWithShape="1">
          <a:blip r:embed="rId23" cstate="print">
            <a:extLst>
              <a:ext uri="{28A0092B-C50C-407E-A947-70E740481C1C}">
                <a14:useLocalDpi xmlns:a14="http://schemas.microsoft.com/office/drawing/2010/main" val="0"/>
              </a:ext>
            </a:extLst>
          </a:blip>
          <a:srcRect t="15983"/>
          <a:stretch/>
        </p:blipFill>
        <p:spPr>
          <a:xfrm>
            <a:off x="19559436" y="29027883"/>
            <a:ext cx="5411462" cy="2556165"/>
          </a:xfrm>
          <a:prstGeom prst="rect">
            <a:avLst/>
          </a:prstGeom>
          <a:ln>
            <a:solidFill>
              <a:schemeClr val="tx1"/>
            </a:solidFill>
          </a:ln>
        </p:spPr>
      </p:pic>
      <p:pic>
        <p:nvPicPr>
          <p:cNvPr id="8" name="Picture 7"/>
          <p:cNvPicPr>
            <a:picLocks noChangeAspect="1"/>
          </p:cNvPicPr>
          <p:nvPr/>
        </p:nvPicPr>
        <p:blipFill rotWithShape="1">
          <a:blip r:embed="rId24" cstate="print">
            <a:extLst>
              <a:ext uri="{28A0092B-C50C-407E-A947-70E740481C1C}">
                <a14:useLocalDpi xmlns:a14="http://schemas.microsoft.com/office/drawing/2010/main" val="0"/>
              </a:ext>
            </a:extLst>
          </a:blip>
          <a:srcRect t="3246"/>
          <a:stretch/>
        </p:blipFill>
        <p:spPr>
          <a:xfrm>
            <a:off x="22043520" y="31697628"/>
            <a:ext cx="1887260" cy="3638635"/>
          </a:xfrm>
          <a:prstGeom prst="rect">
            <a:avLst/>
          </a:prstGeom>
          <a:ln>
            <a:solidFill>
              <a:schemeClr val="tx1"/>
            </a:solidFill>
          </a:ln>
        </p:spPr>
      </p:pic>
      <p:sp>
        <p:nvSpPr>
          <p:cNvPr id="69" name="Text Box 38"/>
          <p:cNvSpPr txBox="1">
            <a:spLocks noChangeArrowheads="1"/>
          </p:cNvSpPr>
          <p:nvPr/>
        </p:nvSpPr>
        <p:spPr bwMode="auto">
          <a:xfrm>
            <a:off x="37446428" y="33538417"/>
            <a:ext cx="12167710" cy="26547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8802" tIns="34401" rIns="68802" bIns="34401" numCol="2">
            <a:spAutoFit/>
          </a:bodyPr>
          <a:lstStyle>
            <a:lvl1pPr marL="385763" indent="-385763" defTabSz="688975" eaLnBrk="0" hangingPunct="0">
              <a:defRPr sz="9600">
                <a:solidFill>
                  <a:schemeClr val="tx1"/>
                </a:solidFill>
                <a:latin typeface="Arial" charset="0"/>
              </a:defRPr>
            </a:lvl1pPr>
            <a:lvl2pPr marL="728663" indent="-384175" defTabSz="688975" eaLnBrk="0" hangingPunct="0">
              <a:defRPr sz="9600">
                <a:solidFill>
                  <a:schemeClr val="tx1"/>
                </a:solidFill>
                <a:latin typeface="Arial" charset="0"/>
              </a:defRPr>
            </a:lvl2pPr>
            <a:lvl3pPr marL="1073150" indent="-384175" defTabSz="688975" eaLnBrk="0" hangingPunct="0">
              <a:defRPr sz="9600">
                <a:solidFill>
                  <a:schemeClr val="tx1"/>
                </a:solidFill>
                <a:latin typeface="Arial" charset="0"/>
              </a:defRPr>
            </a:lvl3pPr>
            <a:lvl4pPr marL="1414463" indent="-385763" defTabSz="688975" eaLnBrk="0" hangingPunct="0">
              <a:defRPr sz="9600">
                <a:solidFill>
                  <a:schemeClr val="tx1"/>
                </a:solidFill>
                <a:latin typeface="Arial" charset="0"/>
              </a:defRPr>
            </a:lvl4pPr>
            <a:lvl5pPr marL="1762125" indent="-388938" defTabSz="688975" eaLnBrk="0" hangingPunct="0">
              <a:defRPr sz="9600">
                <a:solidFill>
                  <a:schemeClr val="tx1"/>
                </a:solidFill>
                <a:latin typeface="Arial" charset="0"/>
              </a:defRPr>
            </a:lvl5pPr>
            <a:lvl6pPr marL="2219325" indent="-388938" algn="ctr" defTabSz="688975" eaLnBrk="0" fontAlgn="base" hangingPunct="0">
              <a:spcBef>
                <a:spcPct val="0"/>
              </a:spcBef>
              <a:spcAft>
                <a:spcPct val="0"/>
              </a:spcAft>
              <a:defRPr sz="9600">
                <a:solidFill>
                  <a:schemeClr val="tx1"/>
                </a:solidFill>
                <a:latin typeface="Arial" charset="0"/>
              </a:defRPr>
            </a:lvl6pPr>
            <a:lvl7pPr marL="2676525" indent="-388938" algn="ctr" defTabSz="688975" eaLnBrk="0" fontAlgn="base" hangingPunct="0">
              <a:spcBef>
                <a:spcPct val="0"/>
              </a:spcBef>
              <a:spcAft>
                <a:spcPct val="0"/>
              </a:spcAft>
              <a:defRPr sz="9600">
                <a:solidFill>
                  <a:schemeClr val="tx1"/>
                </a:solidFill>
                <a:latin typeface="Arial" charset="0"/>
              </a:defRPr>
            </a:lvl7pPr>
            <a:lvl8pPr marL="3133725" indent="-388938" algn="ctr" defTabSz="688975" eaLnBrk="0" fontAlgn="base" hangingPunct="0">
              <a:spcBef>
                <a:spcPct val="0"/>
              </a:spcBef>
              <a:spcAft>
                <a:spcPct val="0"/>
              </a:spcAft>
              <a:defRPr sz="9600">
                <a:solidFill>
                  <a:schemeClr val="tx1"/>
                </a:solidFill>
                <a:latin typeface="Arial" charset="0"/>
              </a:defRPr>
            </a:lvl8pPr>
            <a:lvl9pPr marL="3590925" indent="-388938" algn="ctr" defTabSz="688975" eaLnBrk="0" fontAlgn="base" hangingPunct="0">
              <a:spcBef>
                <a:spcPct val="0"/>
              </a:spcBef>
              <a:spcAft>
                <a:spcPct val="0"/>
              </a:spcAft>
              <a:defRPr sz="9600">
                <a:solidFill>
                  <a:schemeClr val="tx1"/>
                </a:solidFill>
                <a:latin typeface="Arial" charset="0"/>
              </a:defRPr>
            </a:lvl9pPr>
          </a:lstStyle>
          <a:p>
            <a:pPr marL="915988" lvl="1" indent="-571500" algn="l">
              <a:buFont typeface="Arial" panose="020B0604020202020204" pitchFamily="34" charset="0"/>
              <a:buChar char="•"/>
            </a:pPr>
            <a:r>
              <a:rPr lang="en-US" sz="2400" dirty="0" smtClean="0">
                <a:latin typeface="Garamond" panose="02020404030301010803" pitchFamily="18" charset="0"/>
              </a:rPr>
              <a:t>GLOBE Cloud Protocols; GLOBE.gov; GLOBE Observer app</a:t>
            </a:r>
          </a:p>
          <a:p>
            <a:pPr marL="915988" lvl="1" indent="-571500" algn="l">
              <a:buFont typeface="Arial" panose="020B0604020202020204" pitchFamily="34" charset="0"/>
              <a:buChar char="•"/>
            </a:pPr>
            <a:r>
              <a:rPr lang="en-US" sz="2400" dirty="0">
                <a:latin typeface="Garamond" panose="02020404030301010803" pitchFamily="18" charset="0"/>
              </a:rPr>
              <a:t>GLOBE Clouds Contrail Investigation - </a:t>
            </a:r>
            <a:r>
              <a:rPr lang="es-PR" sz="2400" dirty="0">
                <a:latin typeface="Garamond" panose="02020404030301010803" pitchFamily="18" charset="0"/>
                <a:hlinkClick r:id="rId25"/>
              </a:rPr>
              <a:t>https://</a:t>
            </a:r>
            <a:r>
              <a:rPr lang="es-PR" sz="2400" dirty="0" smtClean="0">
                <a:latin typeface="Garamond" panose="02020404030301010803" pitchFamily="18" charset="0"/>
                <a:hlinkClick r:id="rId25"/>
              </a:rPr>
              <a:t>www.globe.gov/web/s-cool/home/contrail-investigation</a:t>
            </a:r>
            <a:endParaRPr lang="es-PR" sz="2400" dirty="0" smtClean="0">
              <a:latin typeface="Garamond" panose="02020404030301010803" pitchFamily="18" charset="0"/>
            </a:endParaRPr>
          </a:p>
          <a:p>
            <a:pPr marL="915988" lvl="1" indent="-571500" algn="l">
              <a:buFont typeface="Arial" panose="020B0604020202020204" pitchFamily="34" charset="0"/>
              <a:buChar char="•"/>
            </a:pPr>
            <a:endParaRPr lang="es-PR" sz="2400" dirty="0">
              <a:latin typeface="Garamond" panose="02020404030301010803" pitchFamily="18" charset="0"/>
            </a:endParaRPr>
          </a:p>
          <a:p>
            <a:pPr marL="344488" lvl="1" indent="0" algn="l"/>
            <a:endParaRPr lang="en-US" sz="2400" dirty="0" smtClean="0">
              <a:latin typeface="Garamond" panose="02020404030301010803" pitchFamily="18" charset="0"/>
            </a:endParaRPr>
          </a:p>
          <a:p>
            <a:pPr marL="915988" lvl="1" indent="-571500" algn="l">
              <a:buFont typeface="Arial" panose="020B0604020202020204" pitchFamily="34" charset="0"/>
              <a:buChar char="•"/>
            </a:pPr>
            <a:r>
              <a:rPr lang="en-US" sz="2400" dirty="0">
                <a:latin typeface="Garamond" panose="02020404030301010803" pitchFamily="18" charset="0"/>
              </a:rPr>
              <a:t>F</a:t>
            </a:r>
            <a:r>
              <a:rPr lang="en-US" sz="2400" dirty="0" smtClean="0">
                <a:latin typeface="Garamond" panose="02020404030301010803" pitchFamily="18" charset="0"/>
              </a:rPr>
              <a:t>lightradar24.com</a:t>
            </a:r>
            <a:r>
              <a:rPr lang="en-US" sz="2400" dirty="0" smtClean="0">
                <a:latin typeface="Garamond" panose="02020404030301010803" pitchFamily="18" charset="0"/>
              </a:rPr>
              <a:t>; </a:t>
            </a:r>
            <a:r>
              <a:rPr lang="en-US" sz="2400" dirty="0" smtClean="0">
                <a:latin typeface="Garamond" panose="02020404030301010803" pitchFamily="18" charset="0"/>
              </a:rPr>
              <a:t>Flightradar24 </a:t>
            </a:r>
            <a:r>
              <a:rPr lang="en-US" sz="2400" dirty="0" smtClean="0">
                <a:latin typeface="Garamond" panose="02020404030301010803" pitchFamily="18" charset="0"/>
              </a:rPr>
              <a:t>app</a:t>
            </a:r>
          </a:p>
          <a:p>
            <a:pPr marL="915988" lvl="1" indent="-571500" algn="l">
              <a:buFont typeface="Arial" panose="020B0604020202020204" pitchFamily="34" charset="0"/>
              <a:buChar char="•"/>
            </a:pPr>
            <a:r>
              <a:rPr lang="en-US" sz="2400" dirty="0" smtClean="0">
                <a:latin typeface="Garamond" panose="02020404030301010803" pitchFamily="18" charset="0"/>
              </a:rPr>
              <a:t>Skybrary.com</a:t>
            </a:r>
          </a:p>
          <a:p>
            <a:pPr marL="915988" lvl="1" indent="-571500" algn="l">
              <a:buFont typeface="Arial" panose="020B0604020202020204" pitchFamily="34" charset="0"/>
              <a:buChar char="•"/>
            </a:pPr>
            <a:r>
              <a:rPr lang="en-US" sz="2400" dirty="0" smtClean="0">
                <a:latin typeface="Garamond" panose="02020404030301010803" pitchFamily="18" charset="0"/>
              </a:rPr>
              <a:t>Weather.com</a:t>
            </a:r>
            <a:endParaRPr lang="en-US" sz="2400" dirty="0">
              <a:latin typeface="Garamond" panose="02020404030301010803" pitchFamily="18" charset="0"/>
            </a:endParaRPr>
          </a:p>
        </p:txBody>
      </p:sp>
      <p:sp>
        <p:nvSpPr>
          <p:cNvPr id="76" name="Text Box 19"/>
          <p:cNvSpPr txBox="1">
            <a:spLocks noChangeArrowheads="1"/>
          </p:cNvSpPr>
          <p:nvPr/>
        </p:nvSpPr>
        <p:spPr bwMode="auto">
          <a:xfrm>
            <a:off x="37594608" y="24971632"/>
            <a:ext cx="12227074" cy="7663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defTabSz="4389438" eaLnBrk="0" hangingPunct="0">
              <a:defRPr sz="9600">
                <a:solidFill>
                  <a:schemeClr val="tx1"/>
                </a:solidFill>
                <a:latin typeface="Arial" charset="0"/>
              </a:defRPr>
            </a:lvl1pPr>
            <a:lvl2pPr marL="742950" indent="-285750" defTabSz="4389438" eaLnBrk="0" hangingPunct="0">
              <a:defRPr sz="9600">
                <a:solidFill>
                  <a:schemeClr val="tx1"/>
                </a:solidFill>
                <a:latin typeface="Arial" charset="0"/>
              </a:defRPr>
            </a:lvl2pPr>
            <a:lvl3pPr marL="1143000" indent="-228600" defTabSz="4389438" eaLnBrk="0" hangingPunct="0">
              <a:defRPr sz="9600">
                <a:solidFill>
                  <a:schemeClr val="tx1"/>
                </a:solidFill>
                <a:latin typeface="Arial" charset="0"/>
              </a:defRPr>
            </a:lvl3pPr>
            <a:lvl4pPr marL="1600200" indent="-228600" defTabSz="4389438" eaLnBrk="0" hangingPunct="0">
              <a:defRPr sz="9600">
                <a:solidFill>
                  <a:schemeClr val="tx1"/>
                </a:solidFill>
                <a:latin typeface="Arial" charset="0"/>
              </a:defRPr>
            </a:lvl4pPr>
            <a:lvl5pPr marL="2057400" indent="-228600" defTabSz="4389438" eaLnBrk="0" hangingPunct="0">
              <a:defRPr sz="9600">
                <a:solidFill>
                  <a:schemeClr val="tx1"/>
                </a:solidFill>
                <a:latin typeface="Arial" charset="0"/>
              </a:defRPr>
            </a:lvl5pPr>
            <a:lvl6pPr marL="2514600" indent="-228600" algn="ctr" defTabSz="4389438" eaLnBrk="0" fontAlgn="base" hangingPunct="0">
              <a:spcBef>
                <a:spcPct val="0"/>
              </a:spcBef>
              <a:spcAft>
                <a:spcPct val="0"/>
              </a:spcAft>
              <a:defRPr sz="9600">
                <a:solidFill>
                  <a:schemeClr val="tx1"/>
                </a:solidFill>
                <a:latin typeface="Arial" charset="0"/>
              </a:defRPr>
            </a:lvl6pPr>
            <a:lvl7pPr marL="2971800" indent="-228600" algn="ctr" defTabSz="4389438" eaLnBrk="0" fontAlgn="base" hangingPunct="0">
              <a:spcBef>
                <a:spcPct val="0"/>
              </a:spcBef>
              <a:spcAft>
                <a:spcPct val="0"/>
              </a:spcAft>
              <a:defRPr sz="9600">
                <a:solidFill>
                  <a:schemeClr val="tx1"/>
                </a:solidFill>
                <a:latin typeface="Arial" charset="0"/>
              </a:defRPr>
            </a:lvl7pPr>
            <a:lvl8pPr marL="3429000" indent="-228600" algn="ctr" defTabSz="4389438" eaLnBrk="0" fontAlgn="base" hangingPunct="0">
              <a:spcBef>
                <a:spcPct val="0"/>
              </a:spcBef>
              <a:spcAft>
                <a:spcPct val="0"/>
              </a:spcAft>
              <a:defRPr sz="9600">
                <a:solidFill>
                  <a:schemeClr val="tx1"/>
                </a:solidFill>
                <a:latin typeface="Arial" charset="0"/>
              </a:defRPr>
            </a:lvl8pPr>
            <a:lvl9pPr marL="3886200" indent="-228600" algn="ctr" defTabSz="4389438" eaLnBrk="0" fontAlgn="base" hangingPunct="0">
              <a:spcBef>
                <a:spcPct val="0"/>
              </a:spcBef>
              <a:spcAft>
                <a:spcPct val="0"/>
              </a:spcAft>
              <a:defRPr sz="9600">
                <a:solidFill>
                  <a:schemeClr val="tx1"/>
                </a:solidFill>
                <a:latin typeface="Arial" charset="0"/>
              </a:defRPr>
            </a:lvl9pPr>
          </a:lstStyle>
          <a:p>
            <a:pPr>
              <a:spcBef>
                <a:spcPts val="0"/>
              </a:spcBef>
              <a:spcAft>
                <a:spcPts val="1200"/>
              </a:spcAft>
            </a:pPr>
            <a:r>
              <a:rPr lang="en-US" altLang="en-US" sz="4800" b="1" dirty="0">
                <a:latin typeface="Garamond" panose="02020404030301010803" pitchFamily="18" charset="0"/>
                <a:cs typeface="Cambria"/>
              </a:rPr>
              <a:t>GLOBE </a:t>
            </a:r>
            <a:r>
              <a:rPr lang="en-US" altLang="en-US" sz="4800" b="1" dirty="0" smtClean="0">
                <a:latin typeface="Garamond" panose="02020404030301010803" pitchFamily="18" charset="0"/>
                <a:cs typeface="Cambria"/>
              </a:rPr>
              <a:t>Badges, Collaborations, and Credits</a:t>
            </a:r>
            <a:endParaRPr lang="en-US" sz="2400" dirty="0" smtClean="0">
              <a:latin typeface="Garamond"/>
              <a:cs typeface="Garamond"/>
            </a:endParaRPr>
          </a:p>
          <a:p>
            <a:pPr algn="l">
              <a:spcBef>
                <a:spcPts val="0"/>
              </a:spcBef>
              <a:spcAft>
                <a:spcPts val="1200"/>
              </a:spcAft>
            </a:pPr>
            <a:endParaRPr lang="en-US" sz="800" dirty="0">
              <a:latin typeface="Garamond"/>
              <a:cs typeface="Garamond"/>
            </a:endParaRPr>
          </a:p>
          <a:p>
            <a:pPr algn="l">
              <a:spcBef>
                <a:spcPts val="0"/>
              </a:spcBef>
              <a:spcAft>
                <a:spcPts val="1200"/>
              </a:spcAft>
            </a:pPr>
            <a:endParaRPr lang="en-US" sz="800" dirty="0" smtClean="0">
              <a:latin typeface="Garamond"/>
              <a:cs typeface="Garamond"/>
            </a:endParaRPr>
          </a:p>
          <a:p>
            <a:pPr algn="l">
              <a:spcBef>
                <a:spcPts val="0"/>
              </a:spcBef>
              <a:spcAft>
                <a:spcPts val="1200"/>
              </a:spcAft>
            </a:pPr>
            <a:r>
              <a:rPr lang="en-US" sz="800" dirty="0" smtClean="0">
                <a:latin typeface="Garamond"/>
                <a:cs typeface="Garamond"/>
              </a:rPr>
              <a:t/>
            </a:r>
            <a:br>
              <a:rPr lang="en-US" sz="800" dirty="0" smtClean="0">
                <a:latin typeface="Garamond"/>
                <a:cs typeface="Garamond"/>
              </a:rPr>
            </a:br>
            <a:endParaRPr lang="en-US" sz="800" dirty="0">
              <a:latin typeface="Garamond"/>
              <a:cs typeface="Garamond"/>
            </a:endParaRPr>
          </a:p>
          <a:p>
            <a:pPr algn="l">
              <a:spcBef>
                <a:spcPts val="0"/>
              </a:spcBef>
              <a:spcAft>
                <a:spcPts val="1200"/>
              </a:spcAft>
            </a:pPr>
            <a:endParaRPr lang="en-US" sz="800" dirty="0" smtClean="0">
              <a:latin typeface="Garamond"/>
              <a:cs typeface="Garamond"/>
            </a:endParaRPr>
          </a:p>
          <a:p>
            <a:pPr algn="l">
              <a:spcBef>
                <a:spcPts val="0"/>
              </a:spcBef>
              <a:spcAft>
                <a:spcPts val="1200"/>
              </a:spcAft>
            </a:pPr>
            <a:endParaRPr lang="en-US" sz="800" dirty="0" smtClean="0">
              <a:latin typeface="Garamond"/>
              <a:cs typeface="Garamond"/>
            </a:endParaRPr>
          </a:p>
          <a:p>
            <a:pPr algn="l">
              <a:spcBef>
                <a:spcPts val="0"/>
              </a:spcBef>
              <a:spcAft>
                <a:spcPts val="1200"/>
              </a:spcAft>
            </a:pPr>
            <a:endParaRPr lang="en-US" sz="800" dirty="0" smtClean="0">
              <a:latin typeface="Garamond"/>
              <a:cs typeface="Garamond"/>
            </a:endParaRPr>
          </a:p>
          <a:p>
            <a:pPr algn="l">
              <a:spcBef>
                <a:spcPts val="0"/>
              </a:spcBef>
              <a:spcAft>
                <a:spcPts val="1200"/>
              </a:spcAft>
            </a:pPr>
            <a:endParaRPr lang="en-US" sz="2400" dirty="0">
              <a:latin typeface="Garamond"/>
              <a:cs typeface="Garamond"/>
            </a:endParaRPr>
          </a:p>
          <a:p>
            <a:pPr algn="l">
              <a:spcBef>
                <a:spcPts val="0"/>
              </a:spcBef>
              <a:spcAft>
                <a:spcPts val="1200"/>
              </a:spcAft>
            </a:pPr>
            <a:r>
              <a:rPr lang="en-US" sz="2000" dirty="0" smtClean="0">
                <a:latin typeface="Garamond"/>
                <a:cs typeface="Garamond"/>
              </a:rPr>
              <a:t>This research was completed with the help and support of a number of outside participants. This project would not have been possible without our collaborators. We would like to give special thanks to NASA’s Langley Research Center, including but not limited to </a:t>
            </a:r>
            <a:r>
              <a:rPr lang="en-US" sz="2000" dirty="0" err="1" smtClean="0">
                <a:latin typeface="Garamond"/>
                <a:cs typeface="Garamond"/>
              </a:rPr>
              <a:t>Rosalba</a:t>
            </a:r>
            <a:r>
              <a:rPr lang="en-US" sz="2000" dirty="0" smtClean="0">
                <a:latin typeface="Garamond"/>
                <a:cs typeface="Garamond"/>
              </a:rPr>
              <a:t> </a:t>
            </a:r>
            <a:r>
              <a:rPr lang="en-US" sz="2000" dirty="0" err="1" smtClean="0">
                <a:latin typeface="Garamond"/>
                <a:cs typeface="Garamond"/>
              </a:rPr>
              <a:t>Giarratano</a:t>
            </a:r>
            <a:r>
              <a:rPr lang="en-US" sz="2000" dirty="0" smtClean="0">
                <a:latin typeface="Garamond"/>
                <a:cs typeface="Garamond"/>
              </a:rPr>
              <a:t>, </a:t>
            </a:r>
            <a:r>
              <a:rPr lang="en-US" sz="2000" dirty="0" err="1" smtClean="0">
                <a:latin typeface="Garamond" panose="02020404030301010803" pitchFamily="18" charset="0"/>
                <a:cs typeface="Garamond"/>
              </a:rPr>
              <a:t>Maril</a:t>
            </a:r>
            <a:r>
              <a:rPr lang="en-US" sz="2000" dirty="0" err="1" smtClean="0">
                <a:latin typeface="Garamond" panose="02020404030301010803" pitchFamily="18" charset="0"/>
              </a:rPr>
              <a:t>é</a:t>
            </a:r>
            <a:r>
              <a:rPr lang="en-US" sz="2000" dirty="0" smtClean="0">
                <a:latin typeface="Garamond" panose="02020404030301010803" pitchFamily="18" charset="0"/>
                <a:cs typeface="Garamond"/>
              </a:rPr>
              <a:t> Col</a:t>
            </a:r>
            <a:r>
              <a:rPr lang="en-US" sz="2000" dirty="0" smtClean="0">
                <a:latin typeface="Garamond" panose="02020404030301010803" pitchFamily="18" charset="0"/>
              </a:rPr>
              <a:t>ó</a:t>
            </a:r>
            <a:r>
              <a:rPr lang="en-US" sz="2000" dirty="0" smtClean="0">
                <a:latin typeface="Garamond" panose="02020404030301010803" pitchFamily="18" charset="0"/>
                <a:cs typeface="Garamond"/>
              </a:rPr>
              <a:t>n </a:t>
            </a:r>
            <a:r>
              <a:rPr lang="en-US" sz="2000" dirty="0" smtClean="0">
                <a:latin typeface="Garamond"/>
                <a:cs typeface="Garamond"/>
              </a:rPr>
              <a:t>Robles, Dr. Margaret Pippin, William Wood, Christina York, Tina Harte, and Jessica Taylor. We had the great privilege of having a video conference via Zoom with this amazing group of scientists in the spring of 2018 regarding our research and future interests and they have continued to provide support and encouragement.</a:t>
            </a:r>
            <a:endParaRPr lang="en-US" sz="2000" dirty="0">
              <a:latin typeface="Garamond"/>
              <a:cs typeface="Garamond"/>
            </a:endParaRPr>
          </a:p>
          <a:p>
            <a:pPr algn="l">
              <a:spcBef>
                <a:spcPts val="0"/>
              </a:spcBef>
              <a:spcAft>
                <a:spcPts val="1200"/>
              </a:spcAft>
            </a:pPr>
            <a:r>
              <a:rPr lang="en-US" sz="2000" dirty="0" smtClean="0">
                <a:latin typeface="Garamond"/>
                <a:cs typeface="Garamond"/>
              </a:rPr>
              <a:t>We would also like to thank our family at the Lexington School for the Deaf for their continued support and interest in our endeavors. Special thanks to our administrators and staff who have continued to encourage our projects and goals, including but not limited to Don Galloway, Jane Moran, Frank </a:t>
            </a:r>
            <a:r>
              <a:rPr lang="en-US" sz="2000" dirty="0" err="1" smtClean="0">
                <a:latin typeface="Garamond"/>
                <a:cs typeface="Garamond"/>
              </a:rPr>
              <a:t>Dattolo</a:t>
            </a:r>
            <a:r>
              <a:rPr lang="en-US" sz="2000" dirty="0" smtClean="0">
                <a:latin typeface="Garamond"/>
                <a:cs typeface="Garamond"/>
              </a:rPr>
              <a:t>, Cindy </a:t>
            </a:r>
            <a:r>
              <a:rPr lang="en-US" sz="2000" dirty="0" err="1" smtClean="0">
                <a:latin typeface="Garamond"/>
                <a:cs typeface="Garamond"/>
              </a:rPr>
              <a:t>Casson</a:t>
            </a:r>
            <a:r>
              <a:rPr lang="en-US" sz="2000" dirty="0" smtClean="0">
                <a:latin typeface="Garamond"/>
                <a:cs typeface="Garamond"/>
              </a:rPr>
              <a:t>, Amanda </a:t>
            </a:r>
            <a:r>
              <a:rPr lang="en-US" sz="2000" dirty="0" err="1" smtClean="0">
                <a:latin typeface="Garamond"/>
                <a:cs typeface="Garamond"/>
              </a:rPr>
              <a:t>Heinbaugh</a:t>
            </a:r>
            <a:r>
              <a:rPr lang="en-US" sz="2000" dirty="0" smtClean="0">
                <a:latin typeface="Garamond"/>
                <a:cs typeface="Garamond"/>
              </a:rPr>
              <a:t>, Dolly Dominguez, and Bill Moran.</a:t>
            </a:r>
            <a:endParaRPr lang="en-US" sz="2000" dirty="0">
              <a:latin typeface="Garamond"/>
              <a:cs typeface="Garamond"/>
            </a:endParaRPr>
          </a:p>
          <a:p>
            <a:pPr algn="l"/>
            <a:r>
              <a:rPr lang="en-US" sz="2000" dirty="0" smtClean="0">
                <a:latin typeface="Garamond"/>
                <a:cs typeface="Garamond"/>
              </a:rPr>
              <a:t>Last but not least, we would like to thank Jennifer </a:t>
            </a:r>
            <a:r>
              <a:rPr lang="en-US" sz="2000" dirty="0" err="1" smtClean="0">
                <a:latin typeface="Garamond"/>
                <a:cs typeface="Garamond"/>
              </a:rPr>
              <a:t>Bourgeault</a:t>
            </a:r>
            <a:r>
              <a:rPr lang="en-US" sz="2000" dirty="0" smtClean="0">
                <a:latin typeface="Garamond"/>
                <a:cs typeface="Garamond"/>
              </a:rPr>
              <a:t> and Haley </a:t>
            </a:r>
            <a:r>
              <a:rPr lang="en-US" sz="2000" dirty="0" err="1" smtClean="0">
                <a:latin typeface="Garamond"/>
                <a:cs typeface="Garamond"/>
              </a:rPr>
              <a:t>Wicklein</a:t>
            </a:r>
            <a:r>
              <a:rPr lang="en-US" sz="2000" dirty="0" smtClean="0">
                <a:latin typeface="Garamond"/>
                <a:cs typeface="Garamond"/>
              </a:rPr>
              <a:t> of the GLOBE Program for helping us obtain funding and make travel arrangements for our trip to be possible!</a:t>
            </a:r>
            <a:endParaRPr lang="en-US" sz="2000" dirty="0">
              <a:latin typeface="Garamond"/>
              <a:cs typeface="Garamond"/>
            </a:endParaRPr>
          </a:p>
          <a:p>
            <a:pPr lvl="0" algn="l"/>
            <a:r>
              <a:rPr lang="en-US" sz="2400" dirty="0">
                <a:latin typeface="Garamond"/>
                <a:cs typeface="Garamond"/>
              </a:rPr>
              <a:t> </a:t>
            </a:r>
          </a:p>
        </p:txBody>
      </p:sp>
      <p:pic>
        <p:nvPicPr>
          <p:cNvPr id="81" name="Picture 80"/>
          <p:cNvPicPr>
            <a:picLocks noChangeAspect="1"/>
          </p:cNvPicPr>
          <p:nvPr/>
        </p:nvPicPr>
        <p:blipFill rotWithShape="1">
          <a:blip r:embed="rId26" cstate="print">
            <a:extLst>
              <a:ext uri="{28A0092B-C50C-407E-A947-70E740481C1C}">
                <a14:useLocalDpi xmlns:a14="http://schemas.microsoft.com/office/drawing/2010/main" val="0"/>
              </a:ext>
            </a:extLst>
          </a:blip>
          <a:srcRect l="2973" t="5091" r="4766" b="7584"/>
          <a:stretch/>
        </p:blipFill>
        <p:spPr>
          <a:xfrm>
            <a:off x="13358343" y="29024948"/>
            <a:ext cx="3703732" cy="6235257"/>
          </a:xfrm>
          <a:prstGeom prst="rect">
            <a:avLst/>
          </a:prstGeom>
          <a:ln>
            <a:solidFill>
              <a:schemeClr val="tx1"/>
            </a:solidFill>
          </a:ln>
        </p:spPr>
      </p:pic>
      <p:sp>
        <p:nvSpPr>
          <p:cNvPr id="70" name="TextBox 69"/>
          <p:cNvSpPr txBox="1"/>
          <p:nvPr/>
        </p:nvSpPr>
        <p:spPr>
          <a:xfrm>
            <a:off x="6916261" y="27361042"/>
            <a:ext cx="5095763" cy="2554545"/>
          </a:xfrm>
          <a:prstGeom prst="rect">
            <a:avLst/>
          </a:prstGeom>
          <a:noFill/>
          <a:ln>
            <a:solidFill>
              <a:schemeClr val="accent1">
                <a:lumMod val="25000"/>
              </a:schemeClr>
            </a:solidFill>
          </a:ln>
        </p:spPr>
        <p:txBody>
          <a:bodyPr wrap="square" rtlCol="0">
            <a:spAutoFit/>
          </a:bodyPr>
          <a:lstStyle/>
          <a:p>
            <a:pPr marL="571500" indent="-571500" algn="l">
              <a:buFont typeface="Arial" panose="020B0604020202020204" pitchFamily="34" charset="0"/>
              <a:buChar char="•"/>
            </a:pPr>
            <a:endParaRPr lang="en-US" sz="1100" dirty="0" smtClean="0">
              <a:latin typeface="Garamond" panose="02020404030301010803" pitchFamily="18" charset="0"/>
            </a:endParaRPr>
          </a:p>
          <a:p>
            <a:pPr lvl="1" algn="l"/>
            <a:r>
              <a:rPr lang="en-US" sz="1100" dirty="0" smtClean="0">
                <a:latin typeface="Garamond" panose="02020404030301010803" pitchFamily="18" charset="0"/>
              </a:rPr>
              <a:t>	</a:t>
            </a:r>
            <a:endParaRPr lang="en-US" sz="1100" dirty="0" smtClean="0">
              <a:latin typeface="Garamond" panose="02020404030301010803" pitchFamily="18" charset="0"/>
            </a:endParaRPr>
          </a:p>
          <a:p>
            <a:pPr algn="r"/>
            <a:endParaRPr lang="en-US" sz="1100" dirty="0" smtClean="0">
              <a:latin typeface="Garamond" panose="02020404030301010803" pitchFamily="18" charset="0"/>
            </a:endParaRPr>
          </a:p>
          <a:p>
            <a:pPr algn="r"/>
            <a:endParaRPr lang="en-US" sz="1100" dirty="0">
              <a:latin typeface="Garamond" panose="02020404030301010803" pitchFamily="18" charset="0"/>
            </a:endParaRPr>
          </a:p>
          <a:p>
            <a:pPr algn="r"/>
            <a:endParaRPr lang="en-US" sz="1100" dirty="0" smtClean="0">
              <a:latin typeface="Garamond" panose="02020404030301010803" pitchFamily="18" charset="0"/>
            </a:endParaRPr>
          </a:p>
          <a:p>
            <a:pPr algn="r"/>
            <a:endParaRPr lang="en-US" sz="1100" dirty="0" smtClean="0">
              <a:latin typeface="Garamond" panose="02020404030301010803" pitchFamily="18" charset="0"/>
            </a:endParaRPr>
          </a:p>
          <a:p>
            <a:pPr algn="r"/>
            <a:endParaRPr lang="en-US" sz="1100" dirty="0">
              <a:latin typeface="Garamond" panose="02020404030301010803" pitchFamily="18" charset="0"/>
            </a:endParaRPr>
          </a:p>
          <a:p>
            <a:r>
              <a:rPr lang="en-US" sz="1100" dirty="0" smtClean="0">
                <a:latin typeface="Garamond" panose="02020404030301010803" pitchFamily="18" charset="0"/>
              </a:rPr>
              <a:t/>
            </a:r>
            <a:br>
              <a:rPr lang="en-US" sz="1100" dirty="0" smtClean="0">
                <a:latin typeface="Garamond" panose="02020404030301010803" pitchFamily="18" charset="0"/>
              </a:rPr>
            </a:br>
            <a:r>
              <a:rPr lang="en-US" sz="3600" dirty="0" smtClean="0">
                <a:latin typeface="Garamond" panose="02020404030301010803" pitchFamily="18" charset="0"/>
              </a:rPr>
              <a:t>Scan this QR Code to see our ASL signs for contrails!</a:t>
            </a:r>
            <a:endParaRPr lang="en-US" sz="3600" dirty="0" smtClean="0">
              <a:latin typeface="Garamond" panose="02020404030301010803" pitchFamily="18" charset="0"/>
            </a:endParaRPr>
          </a:p>
        </p:txBody>
      </p:sp>
      <p:pic>
        <p:nvPicPr>
          <p:cNvPr id="5" name="Pictur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74285" y="27475142"/>
            <a:ext cx="1200855" cy="120085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064"/>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4938713" rtl="0" eaLnBrk="1" fontAlgn="base" latinLnBrk="0" hangingPunct="1">
          <a:lnSpc>
            <a:spcPct val="100000"/>
          </a:lnSpc>
          <a:spcBef>
            <a:spcPct val="0"/>
          </a:spcBef>
          <a:spcAft>
            <a:spcPct val="0"/>
          </a:spcAft>
          <a:buClrTx/>
          <a:buSzTx/>
          <a:buFontTx/>
          <a:buNone/>
          <a:tabLst/>
          <a:defRPr kumimoji="0" lang="en-US" altLang="en-US" sz="9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4938713" rtl="0" eaLnBrk="1" fontAlgn="base" latinLnBrk="0" hangingPunct="1">
          <a:lnSpc>
            <a:spcPct val="100000"/>
          </a:lnSpc>
          <a:spcBef>
            <a:spcPct val="0"/>
          </a:spcBef>
          <a:spcAft>
            <a:spcPct val="0"/>
          </a:spcAft>
          <a:buClrTx/>
          <a:buSzTx/>
          <a:buFontTx/>
          <a:buNone/>
          <a:tabLst/>
          <a:defRPr kumimoji="0" lang="en-US" altLang="en-US" sz="9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06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8973</TotalTime>
  <Words>693</Words>
  <Application>Microsoft Office PowerPoint</Application>
  <PresentationFormat>Custom</PresentationFormat>
  <Paragraphs>85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Cambria</vt:lpstr>
      <vt:lpstr>Garamond</vt:lpstr>
      <vt:lpstr>Helvetica</vt:lpstr>
      <vt:lpstr>Times New Roman</vt:lpstr>
      <vt:lpstr>Default Design</vt:lpstr>
      <vt:lpstr>PowerPoint Presentation</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140x100 cm horizontal poster</dc:title>
  <dc:creator>Ethan Shulda;www.postersession.com</dc:creator>
  <cp:keywords>www.postersession.com</cp:keywords>
  <dc:description>©MegaPrint Inc. 2009-2015</dc:description>
  <cp:lastModifiedBy>Jillian Anderson</cp:lastModifiedBy>
  <cp:revision>151</cp:revision>
  <dcterms:created xsi:type="dcterms:W3CDTF">2008-12-04T00:20:37Z</dcterms:created>
  <dcterms:modified xsi:type="dcterms:W3CDTF">2019-05-23T12:51:48Z</dcterms:modified>
</cp:coreProperties>
</file>