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81" r:id="rId20"/>
    <p:sldId id="280" r:id="rId21"/>
    <p:sldId id="282" r:id="rId22"/>
    <p:sldId id="278" r:id="rId23"/>
    <p:sldId id="279" r:id="rId24"/>
    <p:sldId id="257" r:id="rId25"/>
    <p:sldId id="260" r:id="rId26"/>
  </p:sldIdLst>
  <p:sldSz cx="12192000" cy="6858000"/>
  <p:notesSz cx="6858000" cy="9144000"/>
  <p:defaultTextStyle>
    <a:defPPr>
      <a:defRPr lang="ky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y-K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A2813-3CA3-40BD-9FA5-D7797E59E232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y-K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y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D0D03-E84A-4D24-8F99-61E6DE86D9F6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9165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409C-CC25-AD45-917C-56E8E13A29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4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A38AF00-706A-40AC-A7CC-049D68E3D8C9}" type="slidenum">
              <a:rPr lang="en-US" altLang="ky-KG" sz="1200"/>
              <a:pPr/>
              <a:t>13</a:t>
            </a:fld>
            <a:endParaRPr lang="en-US" altLang="ky-KG" sz="1200"/>
          </a:p>
        </p:txBody>
      </p:sp>
    </p:spTree>
    <p:extLst>
      <p:ext uri="{BB962C8B-B14F-4D97-AF65-F5344CB8AC3E}">
        <p14:creationId xmlns:p14="http://schemas.microsoft.com/office/powerpoint/2010/main" val="9374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58DB22D-7D5B-4C07-BE58-3E301A4502F9}" type="slidenum">
              <a:rPr lang="en-US" altLang="ky-KG" sz="1200"/>
              <a:pPr/>
              <a:t>14</a:t>
            </a:fld>
            <a:endParaRPr lang="en-US" altLang="ky-KG" sz="1200"/>
          </a:p>
        </p:txBody>
      </p:sp>
    </p:spTree>
    <p:extLst>
      <p:ext uri="{BB962C8B-B14F-4D97-AF65-F5344CB8AC3E}">
        <p14:creationId xmlns:p14="http://schemas.microsoft.com/office/powerpoint/2010/main" val="197082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DD3CD32-0D32-4537-8375-D961B5EE104F}" type="slidenum">
              <a:rPr lang="en-US" altLang="ky-KG" sz="1200"/>
              <a:pPr/>
              <a:t>15</a:t>
            </a:fld>
            <a:endParaRPr lang="en-US" altLang="ky-KG" sz="1200"/>
          </a:p>
        </p:txBody>
      </p:sp>
    </p:spTree>
    <p:extLst>
      <p:ext uri="{BB962C8B-B14F-4D97-AF65-F5344CB8AC3E}">
        <p14:creationId xmlns:p14="http://schemas.microsoft.com/office/powerpoint/2010/main" val="396367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1A2D607-0769-4322-BCCF-E3287AA4B43B}" type="slidenum">
              <a:rPr lang="en-US" altLang="ky-KG" sz="1200"/>
              <a:pPr/>
              <a:t>16</a:t>
            </a:fld>
            <a:endParaRPr lang="en-US" altLang="ky-KG" sz="1200"/>
          </a:p>
        </p:txBody>
      </p:sp>
    </p:spTree>
    <p:extLst>
      <p:ext uri="{BB962C8B-B14F-4D97-AF65-F5344CB8AC3E}">
        <p14:creationId xmlns:p14="http://schemas.microsoft.com/office/powerpoint/2010/main" val="428683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4E2793B-FB82-4461-9DDC-EDAEB46208F4}" type="slidenum">
              <a:rPr lang="en-US" altLang="ky-KG" sz="1200"/>
              <a:pPr/>
              <a:t>17</a:t>
            </a:fld>
            <a:endParaRPr lang="en-US" altLang="ky-KG" sz="1200"/>
          </a:p>
        </p:txBody>
      </p:sp>
    </p:spTree>
    <p:extLst>
      <p:ext uri="{BB962C8B-B14F-4D97-AF65-F5344CB8AC3E}">
        <p14:creationId xmlns:p14="http://schemas.microsoft.com/office/powerpoint/2010/main" val="2979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ky-K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41377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23832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26104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20079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94968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50105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116752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132534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413742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07417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y-K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y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02188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ky-K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y-K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A89C5-6A6C-4789-A76E-2AE6ED2C0357}" type="datetimeFigureOut">
              <a:rPr lang="ky-KG" smtClean="0"/>
              <a:t>13-апр 16</a:t>
            </a:fld>
            <a:endParaRPr lang="ky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y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8247C-9CCD-4026-A973-FA73DDB1F86E}" type="slidenum">
              <a:rPr lang="ky-KG" smtClean="0"/>
              <a:t>‹#›</a:t>
            </a:fld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1276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y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.googleusercontent.com/translate_c?depth=1&amp;hl=en&amp;prev=search&amp;rurl=translate.google.com&amp;sl=ru&amp;u=http://respublica.kg/geography-of-kyrgyzstan/305-chujjskaja-dolina.html&amp;usg=ALkJrhjEGPyRMPAlPha72hKFCaSDOLkRGw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upic.net/sci_gr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y-K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47625"/>
            <a:ext cx="12192000" cy="6905625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GB" sz="8000" dirty="0" smtClean="0"/>
              <a:t>Humus acid</a:t>
            </a:r>
            <a:endParaRPr lang="ky-KG" sz="8000" dirty="0"/>
          </a:p>
        </p:txBody>
      </p:sp>
    </p:spTree>
    <p:extLst>
      <p:ext uri="{BB962C8B-B14F-4D97-AF65-F5344CB8AC3E}">
        <p14:creationId xmlns:p14="http://schemas.microsoft.com/office/powerpoint/2010/main" val="9081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4" name="Text Box 390"/>
          <p:cNvSpPr txBox="1">
            <a:spLocks noChangeArrowheads="1"/>
          </p:cNvSpPr>
          <p:nvPr/>
        </p:nvSpPr>
        <p:spPr bwMode="auto">
          <a:xfrm>
            <a:off x="2243138" y="317501"/>
            <a:ext cx="87137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ky-KG" sz="2000" b="1" u="sng" dirty="0"/>
              <a:t>Soils</a:t>
            </a:r>
            <a:endParaRPr lang="en-GB" altLang="ky-KG" sz="2000" b="1" dirty="0"/>
          </a:p>
          <a:p>
            <a:pPr eaLnBrk="1" hangingPunct="1"/>
            <a:endParaRPr lang="en-GB" altLang="ky-KG" sz="2000" dirty="0">
              <a:solidFill>
                <a:srgbClr val="FFFF66"/>
              </a:solidFill>
            </a:endParaRPr>
          </a:p>
          <a:p>
            <a:pPr eaLnBrk="1" hangingPunct="1"/>
            <a:r>
              <a:rPr lang="en-GB" altLang="ky-KG" sz="2000" dirty="0"/>
              <a:t>Soil is the function of </a:t>
            </a:r>
            <a:r>
              <a:rPr lang="en-GB" altLang="ky-KG" sz="2000" b="1" dirty="0"/>
              <a:t>climate </a:t>
            </a:r>
            <a:r>
              <a:rPr lang="en-GB" altLang="ky-KG" sz="2000" dirty="0"/>
              <a:t>(water and temperature), </a:t>
            </a:r>
            <a:r>
              <a:rPr lang="en-GB" altLang="ky-KG" sz="2000" b="1" dirty="0"/>
              <a:t>organisms</a:t>
            </a:r>
            <a:r>
              <a:rPr lang="en-GB" altLang="ky-KG" sz="2000" dirty="0"/>
              <a:t> (bacteria, insects, plants etc.), </a:t>
            </a:r>
            <a:r>
              <a:rPr lang="en-GB" altLang="ky-KG" sz="2000" b="1" dirty="0"/>
              <a:t>parent material</a:t>
            </a:r>
            <a:r>
              <a:rPr lang="en-GB" altLang="ky-KG" sz="2000" dirty="0"/>
              <a:t> (rock under the soil), </a:t>
            </a:r>
            <a:r>
              <a:rPr lang="en-GB" altLang="ky-KG" sz="2000" b="1" dirty="0"/>
              <a:t>relief</a:t>
            </a:r>
            <a:r>
              <a:rPr lang="en-GB" altLang="ky-KG" sz="2000" dirty="0"/>
              <a:t> (steepness) and </a:t>
            </a:r>
            <a:r>
              <a:rPr lang="en-GB" altLang="ky-KG" sz="2000" b="1" dirty="0"/>
              <a:t>time</a:t>
            </a:r>
            <a:r>
              <a:rPr lang="en-GB" altLang="ky-KG" sz="2000" dirty="0"/>
              <a:t>.</a:t>
            </a:r>
            <a:endParaRPr lang="en-GB" altLang="ky-KG" sz="2000" b="1" u="sng" dirty="0"/>
          </a:p>
          <a:p>
            <a:pPr eaLnBrk="1" hangingPunct="1"/>
            <a:endParaRPr lang="en-GB" altLang="ky-KG" sz="2000" b="1" u="sng" dirty="0"/>
          </a:p>
          <a:p>
            <a:pPr eaLnBrk="1" hangingPunct="1"/>
            <a:r>
              <a:rPr lang="en-GB" altLang="ky-KG" sz="2000" u="sng" dirty="0"/>
              <a:t>Factors affecting soil formation</a:t>
            </a:r>
          </a:p>
        </p:txBody>
      </p:sp>
      <p:sp>
        <p:nvSpPr>
          <p:cNvPr id="6147" name="Text Box 391"/>
          <p:cNvSpPr txBox="1">
            <a:spLocks noChangeArrowheads="1"/>
          </p:cNvSpPr>
          <p:nvPr/>
        </p:nvSpPr>
        <p:spPr bwMode="auto">
          <a:xfrm>
            <a:off x="5951537" y="4089401"/>
            <a:ext cx="1871663" cy="40640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00FFCC"/>
                </a:solidFill>
              </a:rPr>
              <a:t>Soil Formation</a:t>
            </a:r>
          </a:p>
        </p:txBody>
      </p:sp>
      <p:sp>
        <p:nvSpPr>
          <p:cNvPr id="6148" name="Text Box 392"/>
          <p:cNvSpPr txBox="1">
            <a:spLocks noChangeArrowheads="1"/>
          </p:cNvSpPr>
          <p:nvPr/>
        </p:nvSpPr>
        <p:spPr bwMode="auto">
          <a:xfrm>
            <a:off x="4287839" y="321310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Climate </a:t>
            </a:r>
          </a:p>
        </p:txBody>
      </p:sp>
      <p:sp>
        <p:nvSpPr>
          <p:cNvPr id="6149" name="Text Box 393"/>
          <p:cNvSpPr txBox="1">
            <a:spLocks noChangeArrowheads="1"/>
          </p:cNvSpPr>
          <p:nvPr/>
        </p:nvSpPr>
        <p:spPr bwMode="auto">
          <a:xfrm>
            <a:off x="4887119" y="4978009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Drainage </a:t>
            </a:r>
          </a:p>
        </p:txBody>
      </p:sp>
      <p:sp>
        <p:nvSpPr>
          <p:cNvPr id="6150" name="Text Box 394"/>
          <p:cNvSpPr txBox="1">
            <a:spLocks noChangeArrowheads="1"/>
          </p:cNvSpPr>
          <p:nvPr/>
        </p:nvSpPr>
        <p:spPr bwMode="auto">
          <a:xfrm>
            <a:off x="6563519" y="2824164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Relief </a:t>
            </a:r>
          </a:p>
        </p:txBody>
      </p:sp>
      <p:sp>
        <p:nvSpPr>
          <p:cNvPr id="6151" name="Text Box 395"/>
          <p:cNvSpPr txBox="1">
            <a:spLocks noChangeArrowheads="1"/>
          </p:cNvSpPr>
          <p:nvPr/>
        </p:nvSpPr>
        <p:spPr bwMode="auto">
          <a:xfrm>
            <a:off x="7953376" y="3243264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Vegetation</a:t>
            </a:r>
          </a:p>
        </p:txBody>
      </p:sp>
      <p:sp>
        <p:nvSpPr>
          <p:cNvPr id="6152" name="Text Box 396"/>
          <p:cNvSpPr txBox="1">
            <a:spLocks noChangeArrowheads="1"/>
          </p:cNvSpPr>
          <p:nvPr/>
        </p:nvSpPr>
        <p:spPr bwMode="auto">
          <a:xfrm>
            <a:off x="8091489" y="4991103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Soil Biota</a:t>
            </a:r>
          </a:p>
        </p:txBody>
      </p:sp>
      <p:sp>
        <p:nvSpPr>
          <p:cNvPr id="6153" name="Text Box 397"/>
          <p:cNvSpPr txBox="1">
            <a:spLocks noChangeArrowheads="1"/>
          </p:cNvSpPr>
          <p:nvPr/>
        </p:nvSpPr>
        <p:spPr bwMode="auto">
          <a:xfrm>
            <a:off x="6240462" y="5537997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 sz="2000" dirty="0">
                <a:solidFill>
                  <a:srgbClr val="FFFF66"/>
                </a:solidFill>
              </a:rPr>
              <a:t>Parent Material</a:t>
            </a:r>
          </a:p>
        </p:txBody>
      </p:sp>
      <p:sp>
        <p:nvSpPr>
          <p:cNvPr id="6154" name="Line 401"/>
          <p:cNvSpPr>
            <a:spLocks noChangeShapeType="1"/>
          </p:cNvSpPr>
          <p:nvPr/>
        </p:nvSpPr>
        <p:spPr bwMode="auto">
          <a:xfrm>
            <a:off x="6911975" y="313372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55" name="Line 402"/>
          <p:cNvSpPr>
            <a:spLocks noChangeShapeType="1"/>
          </p:cNvSpPr>
          <p:nvPr/>
        </p:nvSpPr>
        <p:spPr bwMode="auto">
          <a:xfrm flipV="1">
            <a:off x="6911975" y="4525964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56" name="Line 403"/>
          <p:cNvSpPr>
            <a:spLocks noChangeShapeType="1"/>
          </p:cNvSpPr>
          <p:nvPr/>
        </p:nvSpPr>
        <p:spPr bwMode="auto">
          <a:xfrm flipV="1">
            <a:off x="5529262" y="4563272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57" name="Line 404"/>
          <p:cNvSpPr>
            <a:spLocks noChangeShapeType="1"/>
          </p:cNvSpPr>
          <p:nvPr/>
        </p:nvSpPr>
        <p:spPr bwMode="auto">
          <a:xfrm>
            <a:off x="5227639" y="3574856"/>
            <a:ext cx="7191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58" name="Line 405"/>
          <p:cNvSpPr>
            <a:spLocks noChangeShapeType="1"/>
          </p:cNvSpPr>
          <p:nvPr/>
        </p:nvSpPr>
        <p:spPr bwMode="auto">
          <a:xfrm flipH="1">
            <a:off x="7515227" y="3556794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59" name="Line 406"/>
          <p:cNvSpPr>
            <a:spLocks noChangeShapeType="1"/>
          </p:cNvSpPr>
          <p:nvPr/>
        </p:nvSpPr>
        <p:spPr bwMode="auto">
          <a:xfrm flipH="1" flipV="1">
            <a:off x="7499352" y="4547394"/>
            <a:ext cx="5762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  <p:sp>
        <p:nvSpPr>
          <p:cNvPr id="6160" name="Text Box 407"/>
          <p:cNvSpPr txBox="1">
            <a:spLocks noChangeArrowheads="1"/>
          </p:cNvSpPr>
          <p:nvPr/>
        </p:nvSpPr>
        <p:spPr bwMode="auto">
          <a:xfrm>
            <a:off x="8759826" y="602138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ky-KG"/>
          </a:p>
        </p:txBody>
      </p:sp>
      <p:sp>
        <p:nvSpPr>
          <p:cNvPr id="6162" name="Rectangle 409"/>
          <p:cNvSpPr>
            <a:spLocks noChangeArrowheads="1"/>
          </p:cNvSpPr>
          <p:nvPr/>
        </p:nvSpPr>
        <p:spPr bwMode="auto">
          <a:xfrm>
            <a:off x="7464426" y="3265488"/>
            <a:ext cx="143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ky-KG" sz="160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sh-deciduous-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938213"/>
            <a:ext cx="6732587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bi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0"/>
            <a:ext cx="5716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8472488" y="188913"/>
            <a:ext cx="1943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y-KG" sz="1600">
                <a:solidFill>
                  <a:srgbClr val="00FFCC"/>
                </a:solidFill>
              </a:rPr>
              <a:t>Brown Earth Profile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9409114" y="6165851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>
                <a:hlinkClick r:id="rId4" action="ppaction://hlinksldjump"/>
              </a:rPr>
              <a:t>Slide 6</a:t>
            </a:r>
            <a:endParaRPr lang="en-GB" altLang="ky-KG"/>
          </a:p>
        </p:txBody>
      </p:sp>
    </p:spTree>
    <p:extLst>
      <p:ext uri="{BB962C8B-B14F-4D97-AF65-F5344CB8AC3E}">
        <p14:creationId xmlns:p14="http://schemas.microsoft.com/office/powerpoint/2010/main" val="7237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287714" y="6237288"/>
            <a:ext cx="1584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y-KG" sz="1600">
                <a:solidFill>
                  <a:srgbClr val="00FFCC"/>
                </a:solidFill>
              </a:rPr>
              <a:t>Podzol  Profile</a:t>
            </a:r>
          </a:p>
        </p:txBody>
      </p:sp>
      <p:pic>
        <p:nvPicPr>
          <p:cNvPr id="25603" name="Picture 5" descr="biom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44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bio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0"/>
            <a:ext cx="5694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992313" y="5661026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ky-KG">
                <a:hlinkClick r:id="rId4" action="ppaction://hlinksldjump"/>
              </a:rPr>
              <a:t>Slide 7</a:t>
            </a:r>
            <a:endParaRPr lang="en-GB" altLang="ky-KG"/>
          </a:p>
        </p:txBody>
      </p:sp>
    </p:spTree>
    <p:extLst>
      <p:ext uri="{BB962C8B-B14F-4D97-AF65-F5344CB8AC3E}">
        <p14:creationId xmlns:p14="http://schemas.microsoft.com/office/powerpoint/2010/main" val="13954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5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85725"/>
            <a:ext cx="8964612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y-KG" sz="1400"/>
              <a:t>	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186864" y="6562726"/>
            <a:ext cx="14811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ky-KG" sz="1400" b="1">
                <a:latin typeface="Arial" panose="020B0604020202020204" pitchFamily="34" charset="0"/>
              </a:rPr>
              <a:t>Fig. 15-8, p. 343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794375" y="76201"/>
            <a:ext cx="895350" cy="314325"/>
          </a:xfrm>
          <a:prstGeom prst="rect">
            <a:avLst/>
          </a:prstGeom>
          <a:solidFill>
            <a:srgbClr val="7AC17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Erosion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581401" y="336551"/>
            <a:ext cx="1516063" cy="314325"/>
          </a:xfrm>
          <a:prstGeom prst="rect">
            <a:avLst/>
          </a:prstGeom>
          <a:solidFill>
            <a:srgbClr val="7AC17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Transportation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616825" y="1008063"/>
            <a:ext cx="1155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Weathering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141664" y="1392239"/>
            <a:ext cx="1163637" cy="314325"/>
          </a:xfrm>
          <a:prstGeom prst="rect">
            <a:avLst/>
          </a:prstGeom>
          <a:solidFill>
            <a:srgbClr val="7AC17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Deposition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9347201" y="2057401"/>
            <a:ext cx="1292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Igneous rock Granite, pumice, basalt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3688" y="2333626"/>
            <a:ext cx="125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Sedimentary rock Sandstone, limestone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153150" y="3152775"/>
            <a:ext cx="142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Heat, pressure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8599488" y="3786188"/>
            <a:ext cx="849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Cooling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352801" y="4114800"/>
            <a:ext cx="1624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Heat, pressure, stress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7467601" y="4206875"/>
            <a:ext cx="1312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400" b="1">
                <a:solidFill>
                  <a:srgbClr val="FFFFFF"/>
                </a:solidFill>
                <a:latin typeface="Arial" panose="020B0604020202020204" pitchFamily="34" charset="0"/>
              </a:rPr>
              <a:t>Magma (molten rock)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937376" y="5257800"/>
            <a:ext cx="809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Melting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4953001" y="5988050"/>
            <a:ext cx="1776413" cy="738664"/>
          </a:xfrm>
          <a:prstGeom prst="rect">
            <a:avLst/>
          </a:prstGeom>
          <a:solidFill>
            <a:srgbClr val="D0EB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Metamorphic rock </a:t>
            </a:r>
            <a:b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</a:br>
            <a:r>
              <a:rPr lang="en-US" altLang="ky-KG" sz="1400" b="1">
                <a:solidFill>
                  <a:srgbClr val="292425"/>
                </a:solidFill>
                <a:latin typeface="Arial" panose="020B0604020202020204" pitchFamily="34" charset="0"/>
              </a:rPr>
              <a:t>Slate, marble, gneiss, quartzite</a:t>
            </a:r>
          </a:p>
        </p:txBody>
      </p:sp>
    </p:spTree>
    <p:extLst>
      <p:ext uri="{BB962C8B-B14F-4D97-AF65-F5344CB8AC3E}">
        <p14:creationId xmlns:p14="http://schemas.microsoft.com/office/powerpoint/2010/main" val="42344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1" descr="0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971550"/>
            <a:ext cx="7531100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610600" cy="1143000"/>
          </a:xfrm>
        </p:spPr>
        <p:txBody>
          <a:bodyPr/>
          <a:lstStyle/>
          <a:p>
            <a:r>
              <a:rPr lang="en-US" altLang="ky-KG" smtClean="0"/>
              <a:t>SOIL: Horizons</a:t>
            </a:r>
          </a:p>
        </p:txBody>
      </p:sp>
    </p:spTree>
    <p:extLst>
      <p:ext uri="{BB962C8B-B14F-4D97-AF65-F5344CB8AC3E}">
        <p14:creationId xmlns:p14="http://schemas.microsoft.com/office/powerpoint/2010/main" val="2454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324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505200"/>
            <a:ext cx="1855788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1" descr="032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/>
          <a:stretch>
            <a:fillRect/>
          </a:stretch>
        </p:blipFill>
        <p:spPr bwMode="auto">
          <a:xfrm>
            <a:off x="1752601" y="0"/>
            <a:ext cx="3890963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609600"/>
            <a:ext cx="4724400" cy="2438400"/>
          </a:xfrm>
        </p:spPr>
        <p:txBody>
          <a:bodyPr/>
          <a:lstStyle/>
          <a:p>
            <a:r>
              <a:rPr lang="en-US" altLang="ky-KG" smtClean="0"/>
              <a:t>Soil Profiles of the Principal Terrestrial Soil Types </a:t>
            </a:r>
          </a:p>
        </p:txBody>
      </p:sp>
      <p:pic>
        <p:nvPicPr>
          <p:cNvPr id="27654" name="Picture 6" descr="0324b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505201"/>
            <a:ext cx="1935163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0324b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505201"/>
            <a:ext cx="21875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032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191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y-KG" altLang="ky-KG" smtClean="0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524001" y="1447801"/>
            <a:ext cx="1768475" cy="146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Mosaic of closely packed pebbles, boulders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1524000" y="3124200"/>
            <a:ext cx="1905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Weak humus-mineral mixture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1524000" y="3886201"/>
            <a:ext cx="1905000" cy="228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Dry, brown to reddish-brown with variable accumulations of clay, calcium and carbonate, and soluble salts</a:t>
            </a: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8559800" y="3813176"/>
            <a:ext cx="1219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Alkaline, </a:t>
            </a:r>
          </a:p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dark, </a:t>
            </a:r>
          </a:p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and rich </a:t>
            </a:r>
          </a:p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in humus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1524000" y="6216650"/>
            <a:ext cx="2209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Desert Soil</a:t>
            </a:r>
          </a:p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(hot, dry climate)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7620000" y="621665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Grassland Soil</a:t>
            </a:r>
          </a:p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semiarid climate)</a:t>
            </a:r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>
            <a:off x="4191000" y="44196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 flipH="1">
            <a:off x="3962400" y="36576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29709" name="Line 12"/>
          <p:cNvSpPr>
            <a:spLocks noChangeShapeType="1"/>
          </p:cNvSpPr>
          <p:nvPr/>
        </p:nvSpPr>
        <p:spPr bwMode="auto">
          <a:xfrm>
            <a:off x="4343400" y="33782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29710" name="Line 13"/>
          <p:cNvSpPr>
            <a:spLocks noChangeShapeType="1"/>
          </p:cNvSpPr>
          <p:nvPr/>
        </p:nvSpPr>
        <p:spPr bwMode="auto">
          <a:xfrm>
            <a:off x="3581400" y="3429000"/>
            <a:ext cx="381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29711" name="Line 14"/>
          <p:cNvSpPr>
            <a:spLocks noChangeShapeType="1"/>
          </p:cNvSpPr>
          <p:nvPr/>
        </p:nvSpPr>
        <p:spPr bwMode="auto">
          <a:xfrm>
            <a:off x="8229600" y="51435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8572500" y="4965700"/>
            <a:ext cx="152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Clay, calcium compounds</a:t>
            </a:r>
          </a:p>
        </p:txBody>
      </p:sp>
      <p:sp>
        <p:nvSpPr>
          <p:cNvPr id="29713" name="Line 15"/>
          <p:cNvSpPr>
            <a:spLocks noChangeShapeType="1"/>
          </p:cNvSpPr>
          <p:nvPr/>
        </p:nvSpPr>
        <p:spPr bwMode="auto">
          <a:xfrm>
            <a:off x="8001000" y="40132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23410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324b cop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35687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y-KG" altLang="ky-KG" smtClean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9177338" y="6562726"/>
            <a:ext cx="14906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ky-KG" sz="1400" b="1">
                <a:latin typeface="Arial" panose="020B0604020202020204" pitchFamily="34" charset="0"/>
              </a:rPr>
              <a:t>Fig. 3-24b, p. 69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248400" y="6096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Tropical Rain Forest Soil</a:t>
            </a:r>
          </a:p>
          <a:p>
            <a:pPr algn="ctr" eaLnBrk="1" hangingPunct="1"/>
            <a:r>
              <a:rPr lang="en-US" altLang="ky-KG" sz="1800" b="1">
                <a:latin typeface="Arial" panose="020B0604020202020204" pitchFamily="34" charset="0"/>
              </a:rPr>
              <a:t>(humid, tropical climate)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715000" y="3429000"/>
            <a:ext cx="1676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Acidic </a:t>
            </a:r>
          </a:p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light-colored humus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715000" y="4800601"/>
            <a:ext cx="1600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ky-KG" sz="1800" b="1">
                <a:latin typeface="Arial" panose="020B0604020202020204" pitchFamily="34" charset="0"/>
              </a:rPr>
              <a:t>Iron and aluminum compounds mixed with clay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5181600" y="5029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5410200" y="3810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8477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-71438"/>
            <a:ext cx="10515600" cy="1325563"/>
          </a:xfrm>
          <a:noFill/>
        </p:spPr>
        <p:txBody>
          <a:bodyPr/>
          <a:lstStyle/>
          <a:p>
            <a:r>
              <a:rPr lang="en-US" altLang="ky-KG" dirty="0" smtClean="0"/>
              <a:t>Nutrients in Soil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7813" y="2332039"/>
            <a:ext cx="6724649" cy="452596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ky-KG" dirty="0" smtClean="0"/>
              <a:t>Nutrients are chemical elements and compounds found in the environment that plants and animals need to grow and survive. </a:t>
            </a:r>
          </a:p>
          <a:p>
            <a:pPr lvl="1">
              <a:lnSpc>
                <a:spcPct val="90000"/>
              </a:lnSpc>
            </a:pPr>
            <a:r>
              <a:rPr lang="en-US" altLang="ky-KG" sz="3000" dirty="0">
                <a:ea typeface="ＭＳ Ｐゴシック" panose="020B0600070205080204" pitchFamily="34" charset="-128"/>
              </a:rPr>
              <a:t>Nitrate (NO</a:t>
            </a:r>
            <a:r>
              <a:rPr lang="en-US" altLang="ky-KG" sz="30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ky-KG" sz="3000" dirty="0">
                <a:ea typeface="ＭＳ Ｐゴシック" panose="020B0600070205080204" pitchFamily="34" charset="-128"/>
              </a:rPr>
              <a:t>-), </a:t>
            </a:r>
          </a:p>
          <a:p>
            <a:pPr lvl="1">
              <a:lnSpc>
                <a:spcPct val="90000"/>
              </a:lnSpc>
            </a:pPr>
            <a:r>
              <a:rPr lang="en-US" altLang="ky-KG" sz="3000" dirty="0">
                <a:ea typeface="ＭＳ Ｐゴシック" panose="020B0600070205080204" pitchFamily="34" charset="-128"/>
              </a:rPr>
              <a:t>nitrite (NO</a:t>
            </a:r>
            <a:r>
              <a:rPr lang="en-US" altLang="ky-KG" sz="30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ky-KG" sz="3000" dirty="0">
                <a:ea typeface="ＭＳ Ｐゴシック" panose="020B0600070205080204" pitchFamily="34" charset="-128"/>
              </a:rPr>
              <a:t>-), </a:t>
            </a:r>
          </a:p>
          <a:p>
            <a:pPr lvl="1">
              <a:lnSpc>
                <a:spcPct val="90000"/>
              </a:lnSpc>
            </a:pPr>
            <a:r>
              <a:rPr lang="en-US" altLang="ky-KG" sz="3000" dirty="0">
                <a:ea typeface="ＭＳ Ｐゴシック" panose="020B0600070205080204" pitchFamily="34" charset="-128"/>
              </a:rPr>
              <a:t>ammonia (NH</a:t>
            </a:r>
            <a:r>
              <a:rPr lang="en-US" altLang="ky-KG" sz="30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ky-KG" sz="3000" dirty="0">
                <a:ea typeface="ＭＳ Ｐゴシック" panose="020B0600070205080204" pitchFamily="34" charset="-128"/>
              </a:rPr>
              <a:t>), </a:t>
            </a:r>
          </a:p>
          <a:p>
            <a:pPr lvl="1">
              <a:lnSpc>
                <a:spcPct val="90000"/>
              </a:lnSpc>
            </a:pPr>
            <a:r>
              <a:rPr lang="en-US" altLang="ky-KG" sz="3000" dirty="0">
                <a:ea typeface="ＭＳ Ｐゴシック" panose="020B0600070205080204" pitchFamily="34" charset="-128"/>
              </a:rPr>
              <a:t>organic nitrogen (in the form of plant material or other organic compounds), and </a:t>
            </a:r>
          </a:p>
          <a:p>
            <a:pPr lvl="1">
              <a:lnSpc>
                <a:spcPct val="90000"/>
              </a:lnSpc>
            </a:pPr>
            <a:r>
              <a:rPr lang="en-US" altLang="ky-KG" sz="3000" dirty="0">
                <a:ea typeface="ＭＳ Ｐゴシック" panose="020B0600070205080204" pitchFamily="34" charset="-128"/>
              </a:rPr>
              <a:t>phosphates (PO</a:t>
            </a:r>
            <a:r>
              <a:rPr lang="en-US" altLang="ky-KG" sz="3000" baseline="-25000" dirty="0">
                <a:ea typeface="ＭＳ Ｐゴシック" panose="020B0600070205080204" pitchFamily="34" charset="-128"/>
              </a:rPr>
              <a:t>4</a:t>
            </a:r>
            <a:r>
              <a:rPr lang="en-US" altLang="ky-KG" sz="3000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ky-KG" sz="3000" dirty="0">
                <a:ea typeface="ＭＳ Ｐゴシック" panose="020B0600070205080204" pitchFamily="34" charset="-128"/>
              </a:rPr>
              <a:t>-)(orthophosphate and others)</a:t>
            </a:r>
          </a:p>
        </p:txBody>
      </p:sp>
    </p:spTree>
    <p:extLst>
      <p:ext uri="{BB962C8B-B14F-4D97-AF65-F5344CB8AC3E}">
        <p14:creationId xmlns:p14="http://schemas.microsoft.com/office/powerpoint/2010/main" val="7489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0" y="228601"/>
            <a:ext cx="3200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y-KG" sz="2000" b="1">
                <a:cs typeface="Courier New" panose="02070309020205020404" pitchFamily="49" charset="0"/>
              </a:rPr>
              <a:t>Some of the eluviated material may be deposited further down in  the soil i.e. accumulation of clay particles; precipitation of iron and aluminum oxides - these processes are known as </a:t>
            </a:r>
            <a:r>
              <a:rPr lang="en-US" altLang="ky-KG" sz="2000" b="1" u="sng">
                <a:cs typeface="Courier New" panose="02070309020205020404" pitchFamily="49" charset="0"/>
              </a:rPr>
              <a:t>ILLUVIATION</a:t>
            </a:r>
            <a:r>
              <a:rPr lang="en-US" altLang="ky-KG" sz="2000" b="1">
                <a:cs typeface="Courier New" panose="02070309020205020404" pitchFamily="49" charset="0"/>
              </a:rPr>
              <a:t> and result in a lower illuviated horizon.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y-KG" sz="2000" b="1">
                <a:cs typeface="Courier New" panose="02070309020205020404" pitchFamily="49" charset="0"/>
              </a:rPr>
              <a:t>The effect of the above is the formation of a soil profile:</a:t>
            </a:r>
          </a:p>
        </p:txBody>
      </p:sp>
      <p:pic>
        <p:nvPicPr>
          <p:cNvPr id="8195" name="Picture 3" descr="H:\soilprofile.tif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8600"/>
            <a:ext cx="5524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11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5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3725" y="3694434"/>
            <a:ext cx="78461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</a:rPr>
              <a:t>	Properties of the Different Kinds of Soil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9497" y="6225956"/>
            <a:ext cx="757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err="1" smtClean="0">
                <a:solidFill>
                  <a:schemeClr val="bg1"/>
                </a:solidFill>
              </a:rPr>
              <a:t>Marlen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Isakov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Baktyiar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Abdyvaliev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Kenzhebek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uulu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Nurdoolot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905000" y="304801"/>
            <a:ext cx="8458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y-KG" sz="2000" b="1">
                <a:cs typeface="Courier New" panose="02070309020205020404" pitchFamily="49" charset="0"/>
              </a:rPr>
              <a:t>What is meant by a "well-developed" soil? A soil is more than a heap of rock fragments, organics, air and water thrown together; it has INTERNAL ORGANIZATION created by soil-forming processes:</a:t>
            </a:r>
          </a:p>
        </p:txBody>
      </p:sp>
      <p:pic>
        <p:nvPicPr>
          <p:cNvPr id="6147" name="Picture 3" descr="E:\LUTGEN\CHAP05\FIGURES\FG05_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6" r="24995"/>
          <a:stretch>
            <a:fillRect/>
          </a:stretch>
        </p:blipFill>
        <p:spPr bwMode="auto">
          <a:xfrm>
            <a:off x="6248401" y="1295400"/>
            <a:ext cx="406082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057400" y="2590801"/>
            <a:ext cx="358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y-KG"/>
              <a:t>This soil is organized into distinct layers or horizons.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486400" y="3124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y-KG"/>
          </a:p>
        </p:txBody>
      </p:sp>
    </p:spTree>
    <p:extLst>
      <p:ext uri="{BB962C8B-B14F-4D97-AF65-F5344CB8AC3E}">
        <p14:creationId xmlns:p14="http://schemas.microsoft.com/office/powerpoint/2010/main" val="37538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ttp://courses.unt.edu/hwilliams/GEOG_1710/fieldtrip_sites/taylormarls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90601"/>
            <a:ext cx="318928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ttp://courses.unt.edu/hwilliams/GEOG_1710/fieldtrip_sites/austinchalkv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5013"/>
            <a:ext cx="52578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905000" y="609601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y-KG"/>
              <a:t>Vegetation and soils in the Blackland Prairie.</a:t>
            </a:r>
          </a:p>
        </p:txBody>
      </p:sp>
    </p:spTree>
    <p:extLst>
      <p:ext uri="{BB962C8B-B14F-4D97-AF65-F5344CB8AC3E}">
        <p14:creationId xmlns:p14="http://schemas.microsoft.com/office/powerpoint/2010/main" val="1344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ky-KG" smtClean="0"/>
              <a:t>Soil:  The Final Frontier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40200"/>
            <a:ext cx="10515600" cy="4351338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ky-KG" b="1" dirty="0" smtClean="0"/>
              <a:t>Soils not only reflect natural processes but also record human activities both at present and in the past. </a:t>
            </a:r>
          </a:p>
          <a:p>
            <a:pPr lvl="1">
              <a:spcAft>
                <a:spcPts val="500"/>
              </a:spcAft>
            </a:pPr>
            <a:r>
              <a:rPr lang="en-US" altLang="ky-KG" b="1" dirty="0" smtClean="0">
                <a:ea typeface="ＭＳ Ｐゴシック" panose="020B0600070205080204" pitchFamily="34" charset="-128"/>
              </a:rPr>
              <a:t>They are therefore part of our cultural heritage. </a:t>
            </a:r>
          </a:p>
          <a:p>
            <a:pPr lvl="1">
              <a:spcAft>
                <a:spcPts val="500"/>
              </a:spcAft>
            </a:pPr>
            <a:r>
              <a:rPr lang="en-US" altLang="ky-KG" b="1" dirty="0" smtClean="0">
                <a:ea typeface="ＭＳ Ｐゴシック" panose="020B0600070205080204" pitchFamily="34" charset="-128"/>
              </a:rPr>
              <a:t>The modification of soils for agriculture and the burial of archaeological remains are good examples of this.</a:t>
            </a:r>
          </a:p>
          <a:p>
            <a:endParaRPr lang="en-US" altLang="ky-KG" dirty="0" smtClean="0"/>
          </a:p>
        </p:txBody>
      </p:sp>
    </p:spTree>
    <p:extLst>
      <p:ext uri="{BB962C8B-B14F-4D97-AF65-F5344CB8AC3E}">
        <p14:creationId xmlns:p14="http://schemas.microsoft.com/office/powerpoint/2010/main" val="1275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06388"/>
            <a:ext cx="10515600" cy="1325563"/>
          </a:xfrm>
        </p:spPr>
        <p:txBody>
          <a:bodyPr/>
          <a:lstStyle/>
          <a:p>
            <a:r>
              <a:rPr lang="en-US" altLang="ky-KG" dirty="0" smtClean="0"/>
              <a:t>Without it, what would we do?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2" y="3640137"/>
            <a:ext cx="10515600" cy="4351338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ky-KG" dirty="0" smtClean="0"/>
              <a:t>Soil helps to provide much of the food that humans consume. </a:t>
            </a:r>
          </a:p>
          <a:p>
            <a:pPr lvl="1">
              <a:spcAft>
                <a:spcPts val="500"/>
              </a:spcAft>
            </a:pPr>
            <a:r>
              <a:rPr lang="en-US" altLang="ky-KG" dirty="0" smtClean="0">
                <a:ea typeface="ＭＳ Ｐゴシック" panose="020B0600070205080204" pitchFamily="34" charset="-128"/>
              </a:rPr>
              <a:t>Only 25% of the Earth’s surface is made up of soil and only 10% of that soil can be used to grow food. 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ky-KG" dirty="0" smtClean="0"/>
              <a:t>I.E., without soil, we cannot support primary producers.</a:t>
            </a:r>
          </a:p>
          <a:p>
            <a:pPr lvl="1">
              <a:spcAft>
                <a:spcPts val="500"/>
              </a:spcAft>
            </a:pPr>
            <a:r>
              <a:rPr lang="en-US" altLang="ky-KG" dirty="0" smtClean="0">
                <a:ea typeface="ＭＳ Ｐゴシック" panose="020B0600070205080204" pitchFamily="34" charset="-128"/>
              </a:rPr>
              <a:t>By the way, they are the base of the trophic levels!</a:t>
            </a:r>
          </a:p>
        </p:txBody>
      </p:sp>
    </p:spTree>
    <p:extLst>
      <p:ext uri="{BB962C8B-B14F-4D97-AF65-F5344CB8AC3E}">
        <p14:creationId xmlns:p14="http://schemas.microsoft.com/office/powerpoint/2010/main" val="11190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/>
              <a:t> </a:t>
            </a:r>
            <a:endParaRPr lang="ky-K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013" y="2506662"/>
            <a:ext cx="10515600" cy="4351338"/>
          </a:xfrm>
        </p:spPr>
        <p:txBody>
          <a:bodyPr/>
          <a:lstStyle/>
          <a:p>
            <a:r>
              <a:rPr lang="en-US" dirty="0"/>
              <a:t>As in other areas of Kyrgyzstan, in the </a:t>
            </a:r>
            <a:r>
              <a:rPr lang="en-US" dirty="0">
                <a:hlinkClick r:id="rId3"/>
              </a:rPr>
              <a:t>Chui valley</a:t>
            </a:r>
            <a:r>
              <a:rPr lang="en-US" dirty="0"/>
              <a:t> observed altitude change of land cover. three major belts can be distinguished: flat semi-desert-dry steppe, low- and middle-meadow forest-steppe and steppe alpine meadow.</a:t>
            </a:r>
            <a:br>
              <a:rPr lang="en-US" dirty="0"/>
            </a:br>
            <a:endParaRPr lang="ky-KG" dirty="0"/>
          </a:p>
        </p:txBody>
      </p:sp>
    </p:spTree>
    <p:extLst>
      <p:ext uri="{BB962C8B-B14F-4D97-AF65-F5344CB8AC3E}">
        <p14:creationId xmlns:p14="http://schemas.microsoft.com/office/powerpoint/2010/main" val="37787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9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4810" y="32362"/>
            <a:ext cx="8084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Soil Color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4415" y="678693"/>
            <a:ext cx="8084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most obvious property when looking at soil is its color.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4415" y="1933655"/>
            <a:ext cx="8084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Geologist officially recognize over 170 different soil colors.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4414" y="3133984"/>
            <a:ext cx="8903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But the most common color of soils are shades of black, brown, red and gray.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6932" y="4872194"/>
            <a:ext cx="9056990" cy="1799051"/>
            <a:chOff x="112932" y="4872193"/>
            <a:chExt cx="9056990" cy="17990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32" y="4898109"/>
              <a:ext cx="6760077" cy="17731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8931" y="4872193"/>
              <a:ext cx="2270991" cy="15031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58152" y="6275996"/>
              <a:ext cx="15465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Red soil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0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3974" y="2163224"/>
            <a:ext cx="8854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darker color often indicates an increase in decomposed organic matter known as humus.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3974" y="416473"/>
            <a:ext cx="7785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Generally speaking, the darker a soil, the more nutrients it contains.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3973" y="416191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Gray soil often indicate poor drainage, while</a:t>
            </a:r>
          </a:p>
          <a:p>
            <a:r>
              <a:rPr lang="en-US" sz="3600" dirty="0"/>
              <a:t>red soil may  indicate a lack of nutrients.</a:t>
            </a:r>
          </a:p>
        </p:txBody>
      </p:sp>
    </p:spTree>
    <p:extLst>
      <p:ext uri="{BB962C8B-B14F-4D97-AF65-F5344CB8AC3E}">
        <p14:creationId xmlns:p14="http://schemas.microsoft.com/office/powerpoint/2010/main" val="37606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453" y="364670"/>
            <a:ext cx="44611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/>
              <a:t>Now what about the properties of humus-- the soil formed when dead plants and animals decay.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8368" y="3390192"/>
            <a:ext cx="8980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It is a dark brown or black (color).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51" y="601836"/>
            <a:ext cx="4136705" cy="2289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7454" y="4539516"/>
            <a:ext cx="8273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It feels crumbly and loose when dry and spongy when wet (texture).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8716" y="3073104"/>
            <a:ext cx="2392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http://www.edupic.net/sci_gr.htm</a:t>
            </a:r>
            <a:endParaRPr lang="en-US" sz="1200" dirty="0"/>
          </a:p>
          <a:p>
            <a:r>
              <a:rPr lang="en-US" sz="1200" dirty="0"/>
              <a:t>Free clip are for educational use</a:t>
            </a:r>
          </a:p>
        </p:txBody>
      </p:sp>
    </p:spTree>
    <p:extLst>
      <p:ext uri="{BB962C8B-B14F-4D97-AF65-F5344CB8AC3E}">
        <p14:creationId xmlns:p14="http://schemas.microsoft.com/office/powerpoint/2010/main" val="17032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826" y="-201197"/>
            <a:ext cx="299720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403458" y="810805"/>
            <a:ext cx="48016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When dead plants and animals decay leaving behind the humus, it accumulates in the second layer of soil (A).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405" y="3456403"/>
            <a:ext cx="817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Humus holds more water than sand or silt but less than clay.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458" y="4656732"/>
            <a:ext cx="897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Water does drain through humus quickly.</a:t>
            </a:r>
          </a:p>
        </p:txBody>
      </p:sp>
    </p:spTree>
    <p:extLst>
      <p:ext uri="{BB962C8B-B14F-4D97-AF65-F5344CB8AC3E}">
        <p14:creationId xmlns:p14="http://schemas.microsoft.com/office/powerpoint/2010/main" val="3850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1099" y="4607873"/>
            <a:ext cx="811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In short, humus brings soil to life.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099" y="1745551"/>
            <a:ext cx="77349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It contains nutrients (minerals such as, nitrates, phosphates, potassium, copper, zinc dissolved in water) that plants need to be healthy.  Without these nutrients plants will not flourish.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099" y="281142"/>
            <a:ext cx="861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Humus contains the minerals that were part of the bodies of the dead plants and animals.</a:t>
            </a:r>
          </a:p>
        </p:txBody>
      </p:sp>
    </p:spTree>
    <p:extLst>
      <p:ext uri="{BB962C8B-B14F-4D97-AF65-F5344CB8AC3E}">
        <p14:creationId xmlns:p14="http://schemas.microsoft.com/office/powerpoint/2010/main" val="20082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2904"/>
            <a:ext cx="88896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Loam is a mixture of clay, silt, sand and humus and is the best soil for growing plants.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57222"/>
            <a:ext cx="52643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Because loam is a mixture of four kinds of soil, it holds the proper amount of water and provides all the nutrients plants need.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53542"/>
            <a:ext cx="4642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Loam is formed in nature when the dead plants and animals are left to rot and mix in clay, sand or silt.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66018" y="1628773"/>
            <a:ext cx="4301983" cy="5031619"/>
            <a:chOff x="4842017" y="1628772"/>
            <a:chExt cx="4301983" cy="5031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017" y="1628772"/>
              <a:ext cx="4301983" cy="5031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70653" y="3976706"/>
              <a:ext cx="1119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Also needs humus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3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F2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65100"/>
            <a:ext cx="59436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827</Words>
  <Application>Microsoft Office PowerPoint</Application>
  <PresentationFormat>Widescreen</PresentationFormat>
  <Paragraphs>106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Courier New</vt:lpstr>
      <vt:lpstr>Garamond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SOIL: Horizons</vt:lpstr>
      <vt:lpstr>Soil Profiles of the Principal Terrestrial Soil Types </vt:lpstr>
      <vt:lpstr>PowerPoint Presentation</vt:lpstr>
      <vt:lpstr>PowerPoint Presentation</vt:lpstr>
      <vt:lpstr>Nutrients in Soil</vt:lpstr>
      <vt:lpstr>PowerPoint Presentation</vt:lpstr>
      <vt:lpstr>PowerPoint Presentation</vt:lpstr>
      <vt:lpstr>PowerPoint Presentation</vt:lpstr>
      <vt:lpstr>Soil:  The Final Frontier</vt:lpstr>
      <vt:lpstr>Without it, what would we do?</vt:lpstr>
      <vt:lpstr> 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Temirlan buster</dc:creator>
  <cp:lastModifiedBy>Temirlan buster</cp:lastModifiedBy>
  <cp:revision>8</cp:revision>
  <dcterms:created xsi:type="dcterms:W3CDTF">2016-04-12T16:38:59Z</dcterms:created>
  <dcterms:modified xsi:type="dcterms:W3CDTF">2016-04-12T18:06:23Z</dcterms:modified>
</cp:coreProperties>
</file>