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3"/>
  </p:notesMasterIdLst>
  <p:sldIdLst>
    <p:sldId id="257" r:id="rId2"/>
  </p:sldIdLst>
  <p:sldSz cx="50401538" cy="35999738"/>
  <p:notesSz cx="6715125" cy="9239250"/>
  <p:embeddedFontLst>
    <p:embeddedFont>
      <p:font typeface="Calibri" panose="020F0502020204030204" pitchFamily="34" charset="0"/>
      <p:regular r:id="rId4"/>
      <p:bold r:id="rId5"/>
      <p:italic r:id="rId6"/>
      <p:boldItalic r:id="rId7"/>
    </p:embeddedFont>
    <p:embeddedFont>
      <p:font typeface="Calibri Light" panose="020F0302020204030204" pitchFamily="34" charset="0"/>
      <p:regular r:id="rId8"/>
      <p:italic r:id="rId9"/>
    </p:embeddedFont>
    <p:embeddedFont>
      <p:font typeface="Garamond" panose="02020404030301010803" pitchFamily="18" charset="0"/>
      <p:regular r:id="rId10"/>
      <p:bold r:id="rId11"/>
      <p:italic r:id="rId1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5195">
          <p15:clr>
            <a:srgbClr val="A4A3A4"/>
          </p15:clr>
        </p15:guide>
        <p15:guide id="2" orient="horz" pos="22425">
          <p15:clr>
            <a:srgbClr val="A4A3A4"/>
          </p15:clr>
        </p15:guide>
        <p15:guide id="3" orient="horz" pos="2349">
          <p15:clr>
            <a:srgbClr val="A4A3A4"/>
          </p15:clr>
        </p15:guide>
        <p15:guide id="4" pos="15875">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ONY" initials="S" lastIdx="7" clrIdx="0">
    <p:extLst>
      <p:ext uri="{19B8F6BF-5375-455C-9EA6-DF929625EA0E}">
        <p15:presenceInfo xmlns:p15="http://schemas.microsoft.com/office/powerpoint/2012/main" userId="SON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p:restoredLeft sz="18222" autoAdjust="0"/>
    <p:restoredTop sz="95400" autoAdjust="0"/>
  </p:normalViewPr>
  <p:slideViewPr>
    <p:cSldViewPr snapToGrid="0">
      <p:cViewPr varScale="1">
        <p:scale>
          <a:sx n="12" d="100"/>
          <a:sy n="12" d="100"/>
        </p:scale>
        <p:origin x="1536" y="52"/>
      </p:cViewPr>
      <p:guideLst>
        <p:guide orient="horz" pos="5195"/>
        <p:guide orient="horz" pos="22425"/>
        <p:guide orient="horz" pos="2349"/>
        <p:guide pos="15875"/>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commentAuthors" Target="commentAuthors.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font" Target="fonts/font9.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font" Target="fonts/font8.fntdata"/><Relationship Id="rId5" Type="http://schemas.openxmlformats.org/officeDocument/2006/relationships/font" Target="fonts/font2.fntdata"/><Relationship Id="rId15" Type="http://schemas.openxmlformats.org/officeDocument/2006/relationships/viewProps" Target="viewProps.xml"/><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09888" cy="461963"/>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9600" b="0" i="0" u="none" strike="noStrike" cap="none">
                <a:solidFill>
                  <a:schemeClr val="dk1"/>
                </a:solidFill>
                <a:latin typeface="Arial"/>
                <a:ea typeface="Arial"/>
                <a:cs typeface="Arial"/>
                <a:sym typeface="Arial"/>
              </a:defRPr>
            </a:lvl2pPr>
            <a:lvl3pPr marR="0" lvl="2" algn="ctr" rtl="0">
              <a:spcBef>
                <a:spcPts val="0"/>
              </a:spcBef>
              <a:spcAft>
                <a:spcPts val="0"/>
              </a:spcAft>
              <a:buSzPts val="1400"/>
              <a:buNone/>
              <a:defRPr sz="9600" b="0" i="0" u="none" strike="noStrike" cap="none">
                <a:solidFill>
                  <a:schemeClr val="dk1"/>
                </a:solidFill>
                <a:latin typeface="Arial"/>
                <a:ea typeface="Arial"/>
                <a:cs typeface="Arial"/>
                <a:sym typeface="Arial"/>
              </a:defRPr>
            </a:lvl3pPr>
            <a:lvl4pPr marR="0" lvl="3" algn="ctr" rtl="0">
              <a:spcBef>
                <a:spcPts val="0"/>
              </a:spcBef>
              <a:spcAft>
                <a:spcPts val="0"/>
              </a:spcAft>
              <a:buSzPts val="1400"/>
              <a:buNone/>
              <a:defRPr sz="9600" b="0" i="0" u="none" strike="noStrike" cap="none">
                <a:solidFill>
                  <a:schemeClr val="dk1"/>
                </a:solidFill>
                <a:latin typeface="Arial"/>
                <a:ea typeface="Arial"/>
                <a:cs typeface="Arial"/>
                <a:sym typeface="Arial"/>
              </a:defRPr>
            </a:lvl4pPr>
            <a:lvl5pPr marR="0" lvl="4" algn="ctr" rtl="0">
              <a:spcBef>
                <a:spcPts val="0"/>
              </a:spcBef>
              <a:spcAft>
                <a:spcPts val="0"/>
              </a:spcAft>
              <a:buSzPts val="1400"/>
              <a:buNone/>
              <a:defRPr sz="9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9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9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9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96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03650" y="0"/>
            <a:ext cx="2909888" cy="461963"/>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9600" b="0" i="0" u="none" strike="noStrike" cap="none">
                <a:solidFill>
                  <a:schemeClr val="dk1"/>
                </a:solidFill>
                <a:latin typeface="Arial"/>
                <a:ea typeface="Arial"/>
                <a:cs typeface="Arial"/>
                <a:sym typeface="Arial"/>
              </a:defRPr>
            </a:lvl2pPr>
            <a:lvl3pPr marR="0" lvl="2" algn="ctr" rtl="0">
              <a:spcBef>
                <a:spcPts val="0"/>
              </a:spcBef>
              <a:spcAft>
                <a:spcPts val="0"/>
              </a:spcAft>
              <a:buSzPts val="1400"/>
              <a:buNone/>
              <a:defRPr sz="9600" b="0" i="0" u="none" strike="noStrike" cap="none">
                <a:solidFill>
                  <a:schemeClr val="dk1"/>
                </a:solidFill>
                <a:latin typeface="Arial"/>
                <a:ea typeface="Arial"/>
                <a:cs typeface="Arial"/>
                <a:sym typeface="Arial"/>
              </a:defRPr>
            </a:lvl3pPr>
            <a:lvl4pPr marR="0" lvl="3" algn="ctr" rtl="0">
              <a:spcBef>
                <a:spcPts val="0"/>
              </a:spcBef>
              <a:spcAft>
                <a:spcPts val="0"/>
              </a:spcAft>
              <a:buSzPts val="1400"/>
              <a:buNone/>
              <a:defRPr sz="9600" b="0" i="0" u="none" strike="noStrike" cap="none">
                <a:solidFill>
                  <a:schemeClr val="dk1"/>
                </a:solidFill>
                <a:latin typeface="Arial"/>
                <a:ea typeface="Arial"/>
                <a:cs typeface="Arial"/>
                <a:sym typeface="Arial"/>
              </a:defRPr>
            </a:lvl4pPr>
            <a:lvl5pPr marR="0" lvl="4" algn="ctr" rtl="0">
              <a:spcBef>
                <a:spcPts val="0"/>
              </a:spcBef>
              <a:spcAft>
                <a:spcPts val="0"/>
              </a:spcAft>
              <a:buSzPts val="1400"/>
              <a:buNone/>
              <a:defRPr sz="9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9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9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9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96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31863" y="692150"/>
            <a:ext cx="4852987" cy="3465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71513" y="4389438"/>
            <a:ext cx="5372100" cy="4157662"/>
          </a:xfrm>
          <a:prstGeom prst="rect">
            <a:avLst/>
          </a:prstGeom>
          <a:noFill/>
          <a:ln>
            <a:noFill/>
          </a:ln>
        </p:spPr>
        <p:txBody>
          <a:bodyPr spcFirstLastPara="1" wrap="square" lIns="91425" tIns="45700" rIns="91425" bIns="45700" anchor="t" anchorCtr="0"/>
          <a:lstStyle>
            <a:lvl1pPr marL="457200" marR="0" lvl="0"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36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775700"/>
            <a:ext cx="2909888" cy="461963"/>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ctr" rtl="0">
              <a:spcBef>
                <a:spcPts val="0"/>
              </a:spcBef>
              <a:spcAft>
                <a:spcPts val="0"/>
              </a:spcAft>
              <a:buSzPts val="1400"/>
              <a:buNone/>
              <a:defRPr sz="9600" b="0" i="0" u="none" strike="noStrike" cap="none">
                <a:solidFill>
                  <a:schemeClr val="dk1"/>
                </a:solidFill>
                <a:latin typeface="Arial"/>
                <a:ea typeface="Arial"/>
                <a:cs typeface="Arial"/>
                <a:sym typeface="Arial"/>
              </a:defRPr>
            </a:lvl2pPr>
            <a:lvl3pPr marR="0" lvl="2" algn="ctr" rtl="0">
              <a:spcBef>
                <a:spcPts val="0"/>
              </a:spcBef>
              <a:spcAft>
                <a:spcPts val="0"/>
              </a:spcAft>
              <a:buSzPts val="1400"/>
              <a:buNone/>
              <a:defRPr sz="9600" b="0" i="0" u="none" strike="noStrike" cap="none">
                <a:solidFill>
                  <a:schemeClr val="dk1"/>
                </a:solidFill>
                <a:latin typeface="Arial"/>
                <a:ea typeface="Arial"/>
                <a:cs typeface="Arial"/>
                <a:sym typeface="Arial"/>
              </a:defRPr>
            </a:lvl3pPr>
            <a:lvl4pPr marR="0" lvl="3" algn="ctr" rtl="0">
              <a:spcBef>
                <a:spcPts val="0"/>
              </a:spcBef>
              <a:spcAft>
                <a:spcPts val="0"/>
              </a:spcAft>
              <a:buSzPts val="1400"/>
              <a:buNone/>
              <a:defRPr sz="9600" b="0" i="0" u="none" strike="noStrike" cap="none">
                <a:solidFill>
                  <a:schemeClr val="dk1"/>
                </a:solidFill>
                <a:latin typeface="Arial"/>
                <a:ea typeface="Arial"/>
                <a:cs typeface="Arial"/>
                <a:sym typeface="Arial"/>
              </a:defRPr>
            </a:lvl4pPr>
            <a:lvl5pPr marR="0" lvl="4" algn="ctr" rtl="0">
              <a:spcBef>
                <a:spcPts val="0"/>
              </a:spcBef>
              <a:spcAft>
                <a:spcPts val="0"/>
              </a:spcAft>
              <a:buSzPts val="1400"/>
              <a:buNone/>
              <a:defRPr sz="96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96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96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96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96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03650" y="8775700"/>
            <a:ext cx="2909888" cy="46196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‹nº›</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209936693"/>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
        <p:cNvGrpSpPr/>
        <p:nvPr/>
      </p:nvGrpSpPr>
      <p:grpSpPr>
        <a:xfrm>
          <a:off x="0" y="0"/>
          <a:ext cx="0" cy="0"/>
          <a:chOff x="0" y="0"/>
          <a:chExt cx="0" cy="0"/>
        </a:xfrm>
      </p:grpSpPr>
      <p:sp>
        <p:nvSpPr>
          <p:cNvPr id="47" name="Google Shape;47;p1:notes"/>
          <p:cNvSpPr txBox="1">
            <a:spLocks noGrp="1"/>
          </p:cNvSpPr>
          <p:nvPr>
            <p:ph type="sldNum" idx="12"/>
          </p:nvPr>
        </p:nvSpPr>
        <p:spPr>
          <a:xfrm>
            <a:off x="3803650" y="8775700"/>
            <a:ext cx="2909888" cy="46196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1</a:t>
            </a:fld>
            <a:endParaRPr sz="1200" b="0" i="0" u="none" strike="noStrike" cap="none">
              <a:solidFill>
                <a:schemeClr val="dk1"/>
              </a:solidFill>
              <a:latin typeface="Arial"/>
              <a:ea typeface="Arial"/>
              <a:cs typeface="Arial"/>
              <a:sym typeface="Arial"/>
            </a:endParaRPr>
          </a:p>
        </p:txBody>
      </p:sp>
      <p:sp>
        <p:nvSpPr>
          <p:cNvPr id="48" name="Google Shape;48;p1:notes"/>
          <p:cNvSpPr>
            <a:spLocks noGrp="1" noRot="1" noChangeAspect="1"/>
          </p:cNvSpPr>
          <p:nvPr>
            <p:ph type="sldImg" idx="2"/>
          </p:nvPr>
        </p:nvSpPr>
        <p:spPr>
          <a:xfrm>
            <a:off x="931863" y="692150"/>
            <a:ext cx="4852987" cy="3465513"/>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9" name="Google Shape;49;p1:notes"/>
          <p:cNvSpPr txBox="1">
            <a:spLocks noGrp="1"/>
          </p:cNvSpPr>
          <p:nvPr>
            <p:ph type="body" idx="1"/>
          </p:nvPr>
        </p:nvSpPr>
        <p:spPr>
          <a:xfrm>
            <a:off x="671513" y="4389438"/>
            <a:ext cx="5372100" cy="41576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88784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779838" y="11183938"/>
            <a:ext cx="42841862" cy="77152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237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12" name="Google Shape;12;p2"/>
          <p:cNvSpPr txBox="1">
            <a:spLocks noGrp="1"/>
          </p:cNvSpPr>
          <p:nvPr>
            <p:ph type="subTitle" idx="1"/>
          </p:nvPr>
        </p:nvSpPr>
        <p:spPr>
          <a:xfrm>
            <a:off x="7559675" y="20399375"/>
            <a:ext cx="35282189" cy="9201150"/>
          </a:xfrm>
          <a:prstGeom prst="rect">
            <a:avLst/>
          </a:prstGeom>
          <a:noFill/>
          <a:ln>
            <a:noFill/>
          </a:ln>
        </p:spPr>
        <p:txBody>
          <a:bodyPr spcFirstLastPara="1" wrap="square" lIns="91425" tIns="45700" rIns="91425" bIns="45700" anchor="t" anchorCtr="0"/>
          <a:lstStyle>
            <a:lvl1pPr marR="0" lvl="0" algn="ctr" rtl="0">
              <a:spcBef>
                <a:spcPts val="3440"/>
              </a:spcBef>
              <a:spcAft>
                <a:spcPts val="0"/>
              </a:spcAft>
              <a:buClr>
                <a:schemeClr val="dk1"/>
              </a:buClr>
              <a:buSzPts val="17200"/>
              <a:buFont typeface="Arial"/>
              <a:buNone/>
              <a:defRPr sz="17200" b="0" i="0" u="none" strike="noStrike" cap="none">
                <a:solidFill>
                  <a:schemeClr val="dk1"/>
                </a:solidFill>
                <a:latin typeface="Arial"/>
                <a:ea typeface="Arial"/>
                <a:cs typeface="Arial"/>
                <a:sym typeface="Arial"/>
              </a:defRPr>
            </a:lvl1pPr>
            <a:lvl2pPr marR="0" lvl="1" algn="ctr" rtl="0">
              <a:spcBef>
                <a:spcPts val="3000"/>
              </a:spcBef>
              <a:spcAft>
                <a:spcPts val="0"/>
              </a:spcAft>
              <a:buClr>
                <a:schemeClr val="dk1"/>
              </a:buClr>
              <a:buSzPts val="15000"/>
              <a:buFont typeface="Arial"/>
              <a:buNone/>
              <a:defRPr sz="15000" b="0" i="0" u="none" strike="noStrike" cap="none">
                <a:solidFill>
                  <a:schemeClr val="dk1"/>
                </a:solidFill>
                <a:latin typeface="Arial"/>
                <a:ea typeface="Arial"/>
                <a:cs typeface="Arial"/>
                <a:sym typeface="Arial"/>
              </a:defRPr>
            </a:lvl2pPr>
            <a:lvl3pPr marR="0" lvl="2" algn="ctr" rtl="0">
              <a:spcBef>
                <a:spcPts val="2600"/>
              </a:spcBef>
              <a:spcAft>
                <a:spcPts val="0"/>
              </a:spcAft>
              <a:buClr>
                <a:schemeClr val="dk1"/>
              </a:buClr>
              <a:buSzPts val="13000"/>
              <a:buFont typeface="Arial"/>
              <a:buNone/>
              <a:defRPr sz="13000" b="0" i="0" u="none" strike="noStrike" cap="none">
                <a:solidFill>
                  <a:schemeClr val="dk1"/>
                </a:solidFill>
                <a:latin typeface="Arial"/>
                <a:ea typeface="Arial"/>
                <a:cs typeface="Arial"/>
                <a:sym typeface="Arial"/>
              </a:defRPr>
            </a:lvl3pPr>
            <a:lvl4pPr marR="0" lvl="3" algn="ctr" rtl="0">
              <a:spcBef>
                <a:spcPts val="2140"/>
              </a:spcBef>
              <a:spcAft>
                <a:spcPts val="0"/>
              </a:spcAft>
              <a:buClr>
                <a:schemeClr val="dk1"/>
              </a:buClr>
              <a:buSzPts val="10700"/>
              <a:buFont typeface="Arial"/>
              <a:buNone/>
              <a:defRPr sz="10700" b="0" i="0" u="none" strike="noStrike" cap="none">
                <a:solidFill>
                  <a:schemeClr val="dk1"/>
                </a:solidFill>
                <a:latin typeface="Arial"/>
                <a:ea typeface="Arial"/>
                <a:cs typeface="Arial"/>
                <a:sym typeface="Arial"/>
              </a:defRPr>
            </a:lvl4pPr>
            <a:lvl5pPr marR="0" lvl="4" algn="ctr" rtl="0">
              <a:spcBef>
                <a:spcPts val="2140"/>
              </a:spcBef>
              <a:spcAft>
                <a:spcPts val="0"/>
              </a:spcAft>
              <a:buClr>
                <a:schemeClr val="dk1"/>
              </a:buClr>
              <a:buSzPts val="10700"/>
              <a:buFont typeface="Arial"/>
              <a:buNone/>
              <a:defRPr sz="10700" b="0" i="0" u="none" strike="noStrike" cap="none">
                <a:solidFill>
                  <a:schemeClr val="dk1"/>
                </a:solidFill>
                <a:latin typeface="Arial"/>
                <a:ea typeface="Arial"/>
                <a:cs typeface="Arial"/>
                <a:sym typeface="Arial"/>
              </a:defRPr>
            </a:lvl5pPr>
            <a:lvl6pPr marR="0" lvl="5" algn="ctr" rtl="0">
              <a:spcBef>
                <a:spcPts val="2140"/>
              </a:spcBef>
              <a:spcAft>
                <a:spcPts val="0"/>
              </a:spcAft>
              <a:buClr>
                <a:schemeClr val="dk1"/>
              </a:buClr>
              <a:buSzPts val="10700"/>
              <a:buFont typeface="Arial"/>
              <a:buNone/>
              <a:defRPr sz="10700" b="0" i="0" u="none" strike="noStrike" cap="none">
                <a:solidFill>
                  <a:schemeClr val="dk1"/>
                </a:solidFill>
                <a:latin typeface="Arial"/>
                <a:ea typeface="Arial"/>
                <a:cs typeface="Arial"/>
                <a:sym typeface="Arial"/>
              </a:defRPr>
            </a:lvl6pPr>
            <a:lvl7pPr marR="0" lvl="6" algn="ctr" rtl="0">
              <a:spcBef>
                <a:spcPts val="2140"/>
              </a:spcBef>
              <a:spcAft>
                <a:spcPts val="0"/>
              </a:spcAft>
              <a:buClr>
                <a:schemeClr val="dk1"/>
              </a:buClr>
              <a:buSzPts val="10700"/>
              <a:buFont typeface="Arial"/>
              <a:buNone/>
              <a:defRPr sz="10700" b="0" i="0" u="none" strike="noStrike" cap="none">
                <a:solidFill>
                  <a:schemeClr val="dk1"/>
                </a:solidFill>
                <a:latin typeface="Arial"/>
                <a:ea typeface="Arial"/>
                <a:cs typeface="Arial"/>
                <a:sym typeface="Arial"/>
              </a:defRPr>
            </a:lvl7pPr>
            <a:lvl8pPr marR="0" lvl="7" algn="ctr" rtl="0">
              <a:spcBef>
                <a:spcPts val="2140"/>
              </a:spcBef>
              <a:spcAft>
                <a:spcPts val="0"/>
              </a:spcAft>
              <a:buClr>
                <a:schemeClr val="dk1"/>
              </a:buClr>
              <a:buSzPts val="10700"/>
              <a:buFont typeface="Arial"/>
              <a:buNone/>
              <a:defRPr sz="10700" b="0" i="0" u="none" strike="noStrike" cap="none">
                <a:solidFill>
                  <a:schemeClr val="dk1"/>
                </a:solidFill>
                <a:latin typeface="Arial"/>
                <a:ea typeface="Arial"/>
                <a:cs typeface="Arial"/>
                <a:sym typeface="Arial"/>
              </a:defRPr>
            </a:lvl8pPr>
            <a:lvl9pPr marR="0" lvl="8" algn="ctr" rtl="0">
              <a:spcBef>
                <a:spcPts val="2140"/>
              </a:spcBef>
              <a:spcAft>
                <a:spcPts val="0"/>
              </a:spcAft>
              <a:buClr>
                <a:schemeClr val="dk1"/>
              </a:buClr>
              <a:buSzPts val="10700"/>
              <a:buFont typeface="Arial"/>
              <a:buNone/>
              <a:defRPr sz="107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519363" y="1441450"/>
            <a:ext cx="45362812" cy="60007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237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15" name="Google Shape;15;p3"/>
          <p:cNvSpPr txBox="1">
            <a:spLocks noGrp="1"/>
          </p:cNvSpPr>
          <p:nvPr>
            <p:ph type="body" idx="1"/>
          </p:nvPr>
        </p:nvSpPr>
        <p:spPr>
          <a:xfrm>
            <a:off x="2519363" y="8399463"/>
            <a:ext cx="45362812" cy="23758525"/>
          </a:xfrm>
          <a:prstGeom prst="rect">
            <a:avLst/>
          </a:prstGeom>
          <a:noFill/>
          <a:ln>
            <a:noFill/>
          </a:ln>
        </p:spPr>
        <p:txBody>
          <a:bodyPr spcFirstLastPara="1" wrap="square" lIns="91425" tIns="45700" rIns="91425" bIns="45700" anchor="t" anchorCtr="0"/>
          <a:lstStyle>
            <a:lvl1pPr marL="457200" marR="0" lvl="0" indent="-1320800" algn="l" rtl="0">
              <a:spcBef>
                <a:spcPts val="3440"/>
              </a:spcBef>
              <a:spcAft>
                <a:spcPts val="0"/>
              </a:spcAft>
              <a:buClr>
                <a:schemeClr val="dk1"/>
              </a:buClr>
              <a:buSzPts val="17200"/>
              <a:buFont typeface="Arial"/>
              <a:buChar char="•"/>
              <a:defRPr sz="17200" b="0" i="0" u="none" strike="noStrike" cap="none">
                <a:solidFill>
                  <a:schemeClr val="dk1"/>
                </a:solidFill>
                <a:latin typeface="Arial"/>
                <a:ea typeface="Arial"/>
                <a:cs typeface="Arial"/>
                <a:sym typeface="Arial"/>
              </a:defRPr>
            </a:lvl1pPr>
            <a:lvl2pPr marL="914400" marR="0" lvl="1" indent="-1181100" algn="l" rtl="0">
              <a:spcBef>
                <a:spcPts val="3000"/>
              </a:spcBef>
              <a:spcAft>
                <a:spcPts val="0"/>
              </a:spcAft>
              <a:buClr>
                <a:schemeClr val="dk1"/>
              </a:buClr>
              <a:buSzPts val="15000"/>
              <a:buFont typeface="Arial"/>
              <a:buChar char="–"/>
              <a:defRPr sz="15000" b="0" i="0" u="none" strike="noStrike" cap="none">
                <a:solidFill>
                  <a:schemeClr val="dk1"/>
                </a:solidFill>
                <a:latin typeface="Arial"/>
                <a:ea typeface="Arial"/>
                <a:cs typeface="Arial"/>
                <a:sym typeface="Arial"/>
              </a:defRPr>
            </a:lvl2pPr>
            <a:lvl3pPr marL="1371600" marR="0" lvl="2" indent="-1054100" algn="l" rtl="0">
              <a:spcBef>
                <a:spcPts val="2600"/>
              </a:spcBef>
              <a:spcAft>
                <a:spcPts val="0"/>
              </a:spcAft>
              <a:buClr>
                <a:schemeClr val="dk1"/>
              </a:buClr>
              <a:buSzPts val="13000"/>
              <a:buFont typeface="Arial"/>
              <a:buChar char="•"/>
              <a:defRPr sz="13000" b="0" i="0" u="none" strike="noStrike" cap="none">
                <a:solidFill>
                  <a:schemeClr val="dk1"/>
                </a:solidFill>
                <a:latin typeface="Arial"/>
                <a:ea typeface="Arial"/>
                <a:cs typeface="Arial"/>
                <a:sym typeface="Arial"/>
              </a:defRPr>
            </a:lvl3pPr>
            <a:lvl4pPr marL="1828800" marR="0" lvl="3"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4pPr>
            <a:lvl5pPr marL="2286000" marR="0" lvl="4"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5pPr>
            <a:lvl6pPr marL="2743200" marR="0" lvl="5"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6pPr>
            <a:lvl7pPr marL="3200400" marR="0" lvl="6"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7pPr>
            <a:lvl8pPr marL="3657600" marR="0" lvl="7"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8pPr>
            <a:lvl9pPr marL="4114800" marR="0" lvl="8"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981450" y="23133050"/>
            <a:ext cx="42841862" cy="71501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4000" b="1"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18" name="Google Shape;18;p4"/>
          <p:cNvSpPr txBox="1">
            <a:spLocks noGrp="1"/>
          </p:cNvSpPr>
          <p:nvPr>
            <p:ph type="body" idx="1"/>
          </p:nvPr>
        </p:nvSpPr>
        <p:spPr>
          <a:xfrm>
            <a:off x="3981450" y="15257463"/>
            <a:ext cx="42841862" cy="78755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1pPr>
            <a:lvl2pPr marL="914400" marR="0" lvl="1" indent="-228600" algn="l" rtl="0">
              <a:spcBef>
                <a:spcPts val="36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2pPr>
            <a:lvl3pPr marL="1371600" marR="0" lvl="2" indent="-228600" algn="l" rtl="0">
              <a:spcBef>
                <a:spcPts val="32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3pPr>
            <a:lvl4pPr marL="1828800" marR="0" lvl="3"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2286000" marR="0" lvl="4"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2743200" marR="0" lvl="5"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3200400" marR="0" lvl="6"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3657600" marR="0" lvl="7"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4114800" marR="0" lvl="8"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9"/>
        <p:cNvGrpSpPr/>
        <p:nvPr/>
      </p:nvGrpSpPr>
      <p:grpSpPr>
        <a:xfrm>
          <a:off x="0" y="0"/>
          <a:ext cx="0" cy="0"/>
          <a:chOff x="0" y="0"/>
          <a:chExt cx="0" cy="0"/>
        </a:xfrm>
      </p:grpSpPr>
      <p:sp>
        <p:nvSpPr>
          <p:cNvPr id="20" name="Google Shape;20;p5"/>
          <p:cNvSpPr txBox="1">
            <a:spLocks noGrp="1"/>
          </p:cNvSpPr>
          <p:nvPr>
            <p:ph type="title"/>
          </p:nvPr>
        </p:nvSpPr>
        <p:spPr>
          <a:xfrm>
            <a:off x="2519363" y="1441450"/>
            <a:ext cx="45362812" cy="60007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237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21" name="Google Shape;21;p5"/>
          <p:cNvSpPr txBox="1">
            <a:spLocks noGrp="1"/>
          </p:cNvSpPr>
          <p:nvPr>
            <p:ph type="body" idx="1"/>
          </p:nvPr>
        </p:nvSpPr>
        <p:spPr>
          <a:xfrm>
            <a:off x="2519363" y="8399463"/>
            <a:ext cx="22604412" cy="23758525"/>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22" name="Google Shape;22;p5"/>
          <p:cNvSpPr txBox="1">
            <a:spLocks noGrp="1"/>
          </p:cNvSpPr>
          <p:nvPr>
            <p:ph type="body" idx="2"/>
          </p:nvPr>
        </p:nvSpPr>
        <p:spPr>
          <a:xfrm>
            <a:off x="25276175" y="8399463"/>
            <a:ext cx="22605999" cy="23758525"/>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2519363" y="1441450"/>
            <a:ext cx="45362812" cy="60007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237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25" name="Google Shape;25;p6"/>
          <p:cNvSpPr txBox="1">
            <a:spLocks noGrp="1"/>
          </p:cNvSpPr>
          <p:nvPr>
            <p:ph type="body" idx="1"/>
          </p:nvPr>
        </p:nvSpPr>
        <p:spPr>
          <a:xfrm>
            <a:off x="2519363" y="8058150"/>
            <a:ext cx="22269450" cy="3359150"/>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26" name="Google Shape;26;p6"/>
          <p:cNvSpPr txBox="1">
            <a:spLocks noGrp="1"/>
          </p:cNvSpPr>
          <p:nvPr>
            <p:ph type="body" idx="2"/>
          </p:nvPr>
        </p:nvSpPr>
        <p:spPr>
          <a:xfrm>
            <a:off x="2519363" y="11417300"/>
            <a:ext cx="22269450" cy="207406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27" name="Google Shape;27;p6"/>
          <p:cNvSpPr txBox="1">
            <a:spLocks noGrp="1"/>
          </p:cNvSpPr>
          <p:nvPr>
            <p:ph type="body" idx="3"/>
          </p:nvPr>
        </p:nvSpPr>
        <p:spPr>
          <a:xfrm>
            <a:off x="25603200" y="8058150"/>
            <a:ext cx="22278975" cy="3359150"/>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28" name="Google Shape;28;p6"/>
          <p:cNvSpPr txBox="1">
            <a:spLocks noGrp="1"/>
          </p:cNvSpPr>
          <p:nvPr>
            <p:ph type="body" idx="4"/>
          </p:nvPr>
        </p:nvSpPr>
        <p:spPr>
          <a:xfrm>
            <a:off x="25603200" y="11417300"/>
            <a:ext cx="22278975" cy="20740688"/>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2519363" y="1441450"/>
            <a:ext cx="45362812" cy="60007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237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1"/>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2"/>
        <p:cNvGrpSpPr/>
        <p:nvPr/>
      </p:nvGrpSpPr>
      <p:grpSpPr>
        <a:xfrm>
          <a:off x="0" y="0"/>
          <a:ext cx="0" cy="0"/>
          <a:chOff x="0" y="0"/>
          <a:chExt cx="0" cy="0"/>
        </a:xfrm>
      </p:grpSpPr>
      <p:sp>
        <p:nvSpPr>
          <p:cNvPr id="33" name="Google Shape;33;p9"/>
          <p:cNvSpPr txBox="1">
            <a:spLocks noGrp="1"/>
          </p:cNvSpPr>
          <p:nvPr>
            <p:ph type="title"/>
          </p:nvPr>
        </p:nvSpPr>
        <p:spPr>
          <a:xfrm>
            <a:off x="2519363" y="1433513"/>
            <a:ext cx="16583025" cy="609917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34" name="Google Shape;34;p9"/>
          <p:cNvSpPr txBox="1">
            <a:spLocks noGrp="1"/>
          </p:cNvSpPr>
          <p:nvPr>
            <p:ph type="body" idx="1"/>
          </p:nvPr>
        </p:nvSpPr>
        <p:spPr>
          <a:xfrm>
            <a:off x="19705638" y="1433513"/>
            <a:ext cx="28176536" cy="30724474"/>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5" name="Google Shape;35;p9"/>
          <p:cNvSpPr txBox="1">
            <a:spLocks noGrp="1"/>
          </p:cNvSpPr>
          <p:nvPr>
            <p:ph type="body" idx="2"/>
          </p:nvPr>
        </p:nvSpPr>
        <p:spPr>
          <a:xfrm>
            <a:off x="2519363" y="7532688"/>
            <a:ext cx="16583025" cy="24625299"/>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6"/>
        <p:cNvGrpSpPr/>
        <p:nvPr/>
      </p:nvGrpSpPr>
      <p:grpSpPr>
        <a:xfrm>
          <a:off x="0" y="0"/>
          <a:ext cx="0" cy="0"/>
          <a:chOff x="0" y="0"/>
          <a:chExt cx="0" cy="0"/>
        </a:xfrm>
      </p:grpSpPr>
      <p:sp>
        <p:nvSpPr>
          <p:cNvPr id="37" name="Google Shape;37;p10"/>
          <p:cNvSpPr txBox="1">
            <a:spLocks noGrp="1"/>
          </p:cNvSpPr>
          <p:nvPr>
            <p:ph type="title"/>
          </p:nvPr>
        </p:nvSpPr>
        <p:spPr>
          <a:xfrm>
            <a:off x="9879013" y="25199975"/>
            <a:ext cx="30240286" cy="2974975"/>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2000" b="1"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38" name="Google Shape;38;p10"/>
          <p:cNvSpPr>
            <a:spLocks noGrp="1"/>
          </p:cNvSpPr>
          <p:nvPr>
            <p:ph type="pic" idx="2"/>
          </p:nvPr>
        </p:nvSpPr>
        <p:spPr>
          <a:xfrm>
            <a:off x="9879013" y="3216275"/>
            <a:ext cx="30240286" cy="21599524"/>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39" name="Google Shape;39;p10"/>
          <p:cNvSpPr txBox="1">
            <a:spLocks noGrp="1"/>
          </p:cNvSpPr>
          <p:nvPr>
            <p:ph type="body" idx="1"/>
          </p:nvPr>
        </p:nvSpPr>
        <p:spPr>
          <a:xfrm>
            <a:off x="9879013" y="28174950"/>
            <a:ext cx="30240286" cy="4224338"/>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2519363" y="1441450"/>
            <a:ext cx="45362812" cy="600075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237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42" name="Google Shape;42;p11"/>
          <p:cNvSpPr txBox="1">
            <a:spLocks noGrp="1"/>
          </p:cNvSpPr>
          <p:nvPr>
            <p:ph type="body" idx="1"/>
          </p:nvPr>
        </p:nvSpPr>
        <p:spPr>
          <a:xfrm rot="5400000">
            <a:off x="13321506" y="-2402680"/>
            <a:ext cx="23758525" cy="45362812"/>
          </a:xfrm>
          <a:prstGeom prst="rect">
            <a:avLst/>
          </a:prstGeom>
          <a:noFill/>
          <a:ln>
            <a:noFill/>
          </a:ln>
        </p:spPr>
        <p:txBody>
          <a:bodyPr spcFirstLastPara="1" wrap="square" lIns="91425" tIns="45700" rIns="91425" bIns="45700" anchor="t" anchorCtr="0"/>
          <a:lstStyle>
            <a:lvl1pPr marL="457200" marR="0" lvl="0" indent="-1320800" algn="l" rtl="0">
              <a:spcBef>
                <a:spcPts val="3440"/>
              </a:spcBef>
              <a:spcAft>
                <a:spcPts val="0"/>
              </a:spcAft>
              <a:buClr>
                <a:schemeClr val="dk1"/>
              </a:buClr>
              <a:buSzPts val="17200"/>
              <a:buFont typeface="Arial"/>
              <a:buChar char="•"/>
              <a:defRPr sz="17200" b="0" i="0" u="none" strike="noStrike" cap="none">
                <a:solidFill>
                  <a:schemeClr val="dk1"/>
                </a:solidFill>
                <a:latin typeface="Arial"/>
                <a:ea typeface="Arial"/>
                <a:cs typeface="Arial"/>
                <a:sym typeface="Arial"/>
              </a:defRPr>
            </a:lvl1pPr>
            <a:lvl2pPr marL="914400" marR="0" lvl="1" indent="-1181100" algn="l" rtl="0">
              <a:spcBef>
                <a:spcPts val="3000"/>
              </a:spcBef>
              <a:spcAft>
                <a:spcPts val="0"/>
              </a:spcAft>
              <a:buClr>
                <a:schemeClr val="dk1"/>
              </a:buClr>
              <a:buSzPts val="15000"/>
              <a:buFont typeface="Arial"/>
              <a:buChar char="–"/>
              <a:defRPr sz="15000" b="0" i="0" u="none" strike="noStrike" cap="none">
                <a:solidFill>
                  <a:schemeClr val="dk1"/>
                </a:solidFill>
                <a:latin typeface="Arial"/>
                <a:ea typeface="Arial"/>
                <a:cs typeface="Arial"/>
                <a:sym typeface="Arial"/>
              </a:defRPr>
            </a:lvl2pPr>
            <a:lvl3pPr marL="1371600" marR="0" lvl="2" indent="-1054100" algn="l" rtl="0">
              <a:spcBef>
                <a:spcPts val="2600"/>
              </a:spcBef>
              <a:spcAft>
                <a:spcPts val="0"/>
              </a:spcAft>
              <a:buClr>
                <a:schemeClr val="dk1"/>
              </a:buClr>
              <a:buSzPts val="13000"/>
              <a:buFont typeface="Arial"/>
              <a:buChar char="•"/>
              <a:defRPr sz="13000" b="0" i="0" u="none" strike="noStrike" cap="none">
                <a:solidFill>
                  <a:schemeClr val="dk1"/>
                </a:solidFill>
                <a:latin typeface="Arial"/>
                <a:ea typeface="Arial"/>
                <a:cs typeface="Arial"/>
                <a:sym typeface="Arial"/>
              </a:defRPr>
            </a:lvl3pPr>
            <a:lvl4pPr marL="1828800" marR="0" lvl="3"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4pPr>
            <a:lvl5pPr marL="2286000" marR="0" lvl="4"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5pPr>
            <a:lvl6pPr marL="2743200" marR="0" lvl="5"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6pPr>
            <a:lvl7pPr marL="3200400" marR="0" lvl="6"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7pPr>
            <a:lvl8pPr marL="3657600" marR="0" lvl="7"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8pPr>
            <a:lvl9pPr marL="4114800" marR="0" lvl="8"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3"/>
        <p:cNvGrpSpPr/>
        <p:nvPr/>
      </p:nvGrpSpPr>
      <p:grpSpPr>
        <a:xfrm>
          <a:off x="0" y="0"/>
          <a:ext cx="0" cy="0"/>
          <a:chOff x="0" y="0"/>
          <a:chExt cx="0" cy="0"/>
        </a:xfrm>
      </p:grpSpPr>
      <p:sp>
        <p:nvSpPr>
          <p:cNvPr id="44" name="Google Shape;44;p12"/>
          <p:cNvSpPr txBox="1">
            <a:spLocks noGrp="1"/>
          </p:cNvSpPr>
          <p:nvPr>
            <p:ph type="title"/>
          </p:nvPr>
        </p:nvSpPr>
        <p:spPr>
          <a:xfrm rot="5400000">
            <a:off x="26854150" y="11129963"/>
            <a:ext cx="30716537" cy="11339512"/>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SzPts val="1400"/>
              <a:buNone/>
              <a:defRPr sz="237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237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237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237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237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237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237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237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23700" b="0" i="0" u="none" strike="noStrike" cap="none">
                <a:solidFill>
                  <a:schemeClr val="dk2"/>
                </a:solidFill>
                <a:latin typeface="Arial"/>
                <a:ea typeface="Arial"/>
                <a:cs typeface="Arial"/>
                <a:sym typeface="Arial"/>
              </a:defRPr>
            </a:lvl9pPr>
          </a:lstStyle>
          <a:p>
            <a:endParaRPr/>
          </a:p>
        </p:txBody>
      </p:sp>
      <p:sp>
        <p:nvSpPr>
          <p:cNvPr id="45" name="Google Shape;45;p12"/>
          <p:cNvSpPr txBox="1">
            <a:spLocks noGrp="1"/>
          </p:cNvSpPr>
          <p:nvPr>
            <p:ph type="body" idx="1"/>
          </p:nvPr>
        </p:nvSpPr>
        <p:spPr>
          <a:xfrm rot="5400000">
            <a:off x="4096543" y="-135732"/>
            <a:ext cx="30716537" cy="33870901"/>
          </a:xfrm>
          <a:prstGeom prst="rect">
            <a:avLst/>
          </a:prstGeom>
          <a:noFill/>
          <a:ln>
            <a:noFill/>
          </a:ln>
        </p:spPr>
        <p:txBody>
          <a:bodyPr spcFirstLastPara="1" wrap="square" lIns="91425" tIns="45700" rIns="91425" bIns="45700" anchor="t" anchorCtr="0"/>
          <a:lstStyle>
            <a:lvl1pPr marL="457200" marR="0" lvl="0" indent="-1320800" algn="l" rtl="0">
              <a:spcBef>
                <a:spcPts val="3440"/>
              </a:spcBef>
              <a:spcAft>
                <a:spcPts val="0"/>
              </a:spcAft>
              <a:buClr>
                <a:schemeClr val="dk1"/>
              </a:buClr>
              <a:buSzPts val="17200"/>
              <a:buFont typeface="Arial"/>
              <a:buChar char="•"/>
              <a:defRPr sz="17200" b="0" i="0" u="none" strike="noStrike" cap="none">
                <a:solidFill>
                  <a:schemeClr val="dk1"/>
                </a:solidFill>
                <a:latin typeface="Arial"/>
                <a:ea typeface="Arial"/>
                <a:cs typeface="Arial"/>
                <a:sym typeface="Arial"/>
              </a:defRPr>
            </a:lvl1pPr>
            <a:lvl2pPr marL="914400" marR="0" lvl="1" indent="-1181100" algn="l" rtl="0">
              <a:spcBef>
                <a:spcPts val="3000"/>
              </a:spcBef>
              <a:spcAft>
                <a:spcPts val="0"/>
              </a:spcAft>
              <a:buClr>
                <a:schemeClr val="dk1"/>
              </a:buClr>
              <a:buSzPts val="15000"/>
              <a:buFont typeface="Arial"/>
              <a:buChar char="–"/>
              <a:defRPr sz="15000" b="0" i="0" u="none" strike="noStrike" cap="none">
                <a:solidFill>
                  <a:schemeClr val="dk1"/>
                </a:solidFill>
                <a:latin typeface="Arial"/>
                <a:ea typeface="Arial"/>
                <a:cs typeface="Arial"/>
                <a:sym typeface="Arial"/>
              </a:defRPr>
            </a:lvl2pPr>
            <a:lvl3pPr marL="1371600" marR="0" lvl="2" indent="-1054100" algn="l" rtl="0">
              <a:spcBef>
                <a:spcPts val="2600"/>
              </a:spcBef>
              <a:spcAft>
                <a:spcPts val="0"/>
              </a:spcAft>
              <a:buClr>
                <a:schemeClr val="dk1"/>
              </a:buClr>
              <a:buSzPts val="13000"/>
              <a:buFont typeface="Arial"/>
              <a:buChar char="•"/>
              <a:defRPr sz="13000" b="0" i="0" u="none" strike="noStrike" cap="none">
                <a:solidFill>
                  <a:schemeClr val="dk1"/>
                </a:solidFill>
                <a:latin typeface="Arial"/>
                <a:ea typeface="Arial"/>
                <a:cs typeface="Arial"/>
                <a:sym typeface="Arial"/>
              </a:defRPr>
            </a:lvl3pPr>
            <a:lvl4pPr marL="1828800" marR="0" lvl="3"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4pPr>
            <a:lvl5pPr marL="2286000" marR="0" lvl="4"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5pPr>
            <a:lvl6pPr marL="2743200" marR="0" lvl="5"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6pPr>
            <a:lvl7pPr marL="3200400" marR="0" lvl="6"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7pPr>
            <a:lvl8pPr marL="3657600" marR="0" lvl="7"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8pPr>
            <a:lvl9pPr marL="4114800" marR="0" lvl="8" indent="-908050" algn="l" rtl="0">
              <a:spcBef>
                <a:spcPts val="2140"/>
              </a:spcBef>
              <a:spcAft>
                <a:spcPts val="0"/>
              </a:spcAft>
              <a:buClr>
                <a:schemeClr val="dk1"/>
              </a:buClr>
              <a:buSzPts val="10700"/>
              <a:buFont typeface="Arial"/>
              <a:buChar char="»"/>
              <a:defRPr sz="107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s://observer.globe.gov/documents/19589576/e4afb7bd-6f16-4825-90b6-5953cc9cec8d" TargetMode="External"/><Relationship Id="rId13" Type="http://schemas.openxmlformats.org/officeDocument/2006/relationships/image" Target="../media/image10.jp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8.png"/><Relationship Id="rId5" Type="http://schemas.openxmlformats.org/officeDocument/2006/relationships/image" Target="../media/image3.png"/><Relationship Id="rId10" Type="http://schemas.openxmlformats.org/officeDocument/2006/relationships/image" Target="../media/image7.png"/><Relationship Id="rId4" Type="http://schemas.openxmlformats.org/officeDocument/2006/relationships/image" Target="../media/image2.jpg"/><Relationship Id="rId9"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000"/>
        </a:solidFill>
        <a:effectLst/>
      </p:bgPr>
    </p:bg>
    <p:spTree>
      <p:nvGrpSpPr>
        <p:cNvPr id="1" name="Shape 50"/>
        <p:cNvGrpSpPr/>
        <p:nvPr/>
      </p:nvGrpSpPr>
      <p:grpSpPr>
        <a:xfrm>
          <a:off x="0" y="0"/>
          <a:ext cx="0" cy="0"/>
          <a:chOff x="0" y="0"/>
          <a:chExt cx="0" cy="0"/>
        </a:xfrm>
      </p:grpSpPr>
      <p:sp>
        <p:nvSpPr>
          <p:cNvPr id="44" name="Google Shape;52;p13"/>
          <p:cNvSpPr/>
          <p:nvPr/>
        </p:nvSpPr>
        <p:spPr>
          <a:xfrm>
            <a:off x="12860338" y="7178674"/>
            <a:ext cx="11899900" cy="28482925"/>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9600" b="0" i="0" u="none" strike="noStrike" cap="none">
              <a:solidFill>
                <a:schemeClr val="dk1"/>
              </a:solidFill>
              <a:latin typeface="Arial"/>
              <a:ea typeface="Arial"/>
              <a:cs typeface="Arial"/>
              <a:sym typeface="Arial"/>
            </a:endParaRPr>
          </a:p>
        </p:txBody>
      </p:sp>
      <p:sp>
        <p:nvSpPr>
          <p:cNvPr id="51" name="Google Shape;51;p13"/>
          <p:cNvSpPr/>
          <p:nvPr/>
        </p:nvSpPr>
        <p:spPr>
          <a:xfrm>
            <a:off x="37679438" y="30006077"/>
            <a:ext cx="11934702" cy="5655521"/>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9600" b="0" i="0" u="none" strike="noStrike" cap="none">
              <a:solidFill>
                <a:schemeClr val="dk1"/>
              </a:solidFill>
              <a:latin typeface="Arial"/>
              <a:ea typeface="Arial"/>
              <a:cs typeface="Arial"/>
              <a:sym typeface="Arial"/>
            </a:endParaRPr>
          </a:p>
        </p:txBody>
      </p:sp>
      <p:sp>
        <p:nvSpPr>
          <p:cNvPr id="53" name="Google Shape;53;p13"/>
          <p:cNvSpPr/>
          <p:nvPr/>
        </p:nvSpPr>
        <p:spPr>
          <a:xfrm>
            <a:off x="25240268" y="6911195"/>
            <a:ext cx="11899900" cy="28750404"/>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9600" b="0" i="0" u="none" strike="noStrike" cap="none">
              <a:solidFill>
                <a:schemeClr val="dk1"/>
              </a:solidFill>
              <a:latin typeface="Arial"/>
              <a:ea typeface="Arial"/>
              <a:cs typeface="Arial"/>
              <a:sym typeface="Arial"/>
            </a:endParaRPr>
          </a:p>
        </p:txBody>
      </p:sp>
      <p:sp>
        <p:nvSpPr>
          <p:cNvPr id="54" name="Google Shape;54;p13"/>
          <p:cNvSpPr txBox="1"/>
          <p:nvPr/>
        </p:nvSpPr>
        <p:spPr>
          <a:xfrm>
            <a:off x="13300075" y="7165975"/>
            <a:ext cx="11288713" cy="2566067"/>
          </a:xfrm>
          <a:prstGeom prst="rect">
            <a:avLst/>
          </a:prstGeom>
          <a:noFill/>
          <a:ln>
            <a:noFill/>
          </a:ln>
        </p:spPr>
        <p:txBody>
          <a:bodyPr spcFirstLastPara="1" wrap="square" lIns="102825" tIns="51425" rIns="102825" bIns="51425" anchor="t" anchorCtr="0">
            <a:noAutofit/>
          </a:bodyPr>
          <a:lstStyle/>
          <a:p>
            <a:pPr marL="0" marR="0" lvl="0" indent="0" algn="ctr" rtl="0">
              <a:spcBef>
                <a:spcPts val="0"/>
              </a:spcBef>
              <a:spcAft>
                <a:spcPts val="0"/>
              </a:spcAft>
              <a:buNone/>
            </a:pPr>
            <a:r>
              <a:rPr lang="en-US" sz="8000" b="1" i="0" u="none" strike="noStrike" cap="none" dirty="0" err="1">
                <a:solidFill>
                  <a:schemeClr val="dk1"/>
                </a:solidFill>
                <a:latin typeface="Helvetica Neue"/>
                <a:ea typeface="Helvetica Neue"/>
                <a:cs typeface="Helvetica Neue"/>
                <a:sym typeface="Helvetica Neue"/>
              </a:rPr>
              <a:t>Metodología</a:t>
            </a:r>
            <a:endParaRPr sz="8000" b="1" i="0" u="none" strike="noStrike" cap="none" dirty="0">
              <a:solidFill>
                <a:schemeClr val="dk1"/>
              </a:solidFill>
              <a:latin typeface="Helvetica Neue"/>
              <a:ea typeface="Helvetica Neue"/>
              <a:cs typeface="Helvetica Neue"/>
              <a:sym typeface="Helvetica Neue"/>
            </a:endParaRPr>
          </a:p>
        </p:txBody>
      </p:sp>
      <p:sp>
        <p:nvSpPr>
          <p:cNvPr id="55" name="Google Shape;55;p13"/>
          <p:cNvSpPr/>
          <p:nvPr/>
        </p:nvSpPr>
        <p:spPr>
          <a:xfrm>
            <a:off x="787400" y="1199406"/>
            <a:ext cx="48826738" cy="5456897"/>
          </a:xfrm>
          <a:prstGeom prst="roundRect">
            <a:avLst>
              <a:gd name="adj" fmla="val 10870"/>
            </a:avLst>
          </a:prstGeom>
          <a:gradFill>
            <a:gsLst>
              <a:gs pos="0">
                <a:srgbClr val="A7C4FF"/>
              </a:gs>
              <a:gs pos="100000">
                <a:schemeClr val="lt1"/>
              </a:gs>
            </a:gsLst>
            <a:lin ang="5400000" scaled="0"/>
          </a:gradFill>
          <a:ln w="9525" cap="flat" cmpd="sng">
            <a:solidFill>
              <a:schemeClr val="dk1"/>
            </a:solidFill>
            <a:prstDash val="solid"/>
            <a:round/>
            <a:headEnd type="none" w="sm" len="sm"/>
            <a:tailEnd type="none" w="sm" len="sm"/>
          </a:ln>
        </p:spPr>
        <p:txBody>
          <a:bodyPr spcFirstLastPara="1" wrap="square" lIns="102825" tIns="51425" rIns="102825" bIns="51425" anchor="ctr" anchorCtr="0">
            <a:noAutofit/>
          </a:bodyPr>
          <a:lstStyle/>
          <a:p>
            <a:pPr marL="0" marR="0" lvl="0" indent="0" algn="ctr" rtl="0">
              <a:spcBef>
                <a:spcPts val="0"/>
              </a:spcBef>
              <a:spcAft>
                <a:spcPts val="0"/>
              </a:spcAft>
              <a:buNone/>
            </a:pPr>
            <a:endParaRPr sz="9600" b="0" i="0" u="none" strike="noStrike" cap="none">
              <a:solidFill>
                <a:schemeClr val="lt1"/>
              </a:solidFill>
              <a:latin typeface="Arial"/>
              <a:ea typeface="Arial"/>
              <a:cs typeface="Arial"/>
              <a:sym typeface="Arial"/>
            </a:endParaRPr>
          </a:p>
        </p:txBody>
      </p:sp>
      <p:sp>
        <p:nvSpPr>
          <p:cNvPr id="56" name="Google Shape;56;p13"/>
          <p:cNvSpPr txBox="1"/>
          <p:nvPr/>
        </p:nvSpPr>
        <p:spPr>
          <a:xfrm>
            <a:off x="954104" y="1214935"/>
            <a:ext cx="48513825" cy="5020238"/>
          </a:xfrm>
          <a:prstGeom prst="rect">
            <a:avLst/>
          </a:prstGeom>
          <a:noFill/>
          <a:ln>
            <a:noFill/>
          </a:ln>
        </p:spPr>
        <p:txBody>
          <a:bodyPr spcFirstLastPara="1" wrap="square" lIns="102825" tIns="51425" rIns="102825" bIns="51425" anchor="t" anchorCtr="0">
            <a:noAutofit/>
          </a:bodyPr>
          <a:lstStyle/>
          <a:p>
            <a:pPr marL="0" marR="0" lvl="0" indent="0" algn="ctr" rtl="0">
              <a:spcBef>
                <a:spcPts val="0"/>
              </a:spcBef>
              <a:spcAft>
                <a:spcPts val="0"/>
              </a:spcAft>
              <a:buNone/>
            </a:pPr>
            <a:r>
              <a:rPr lang="es-PE" sz="9800" b="1" dirty="0">
                <a:solidFill>
                  <a:schemeClr val="dk1"/>
                </a:solidFill>
                <a:latin typeface="Helvetica Neue"/>
                <a:ea typeface="Helvetica Neue"/>
                <a:cs typeface="Helvetica Neue"/>
                <a:sym typeface="Helvetica Neue"/>
              </a:rPr>
              <a:t>¡Alerta! Riesgo por mosquitos en el campus de la                                                 Universidad Nacional Agraria La Molina, Perú.</a:t>
            </a:r>
            <a:endParaRPr sz="1200" dirty="0"/>
          </a:p>
          <a:p>
            <a:pPr lvl="0" algn="ctr"/>
            <a:r>
              <a:rPr lang="en-US" sz="5400" b="1" i="1" dirty="0" err="1">
                <a:solidFill>
                  <a:schemeClr val="dk1"/>
                </a:solidFill>
                <a:latin typeface="Helvetica Neue"/>
                <a:ea typeface="Helvetica Neue"/>
                <a:cs typeface="Helvetica Neue"/>
                <a:sym typeface="Helvetica Neue"/>
              </a:rPr>
              <a:t>Estudiantes</a:t>
            </a:r>
            <a:r>
              <a:rPr lang="en-US" sz="5400" b="1" i="1" dirty="0">
                <a:solidFill>
                  <a:schemeClr val="dk1"/>
                </a:solidFill>
                <a:latin typeface="Helvetica Neue"/>
                <a:ea typeface="Helvetica Neue"/>
                <a:cs typeface="Helvetica Neue"/>
                <a:sym typeface="Helvetica Neue"/>
              </a:rPr>
              <a:t>: Abdon </a:t>
            </a:r>
            <a:r>
              <a:rPr lang="en-US" sz="5400" b="1" i="1" dirty="0" err="1">
                <a:solidFill>
                  <a:schemeClr val="dk1"/>
                </a:solidFill>
                <a:latin typeface="Helvetica Neue"/>
                <a:ea typeface="Helvetica Neue"/>
                <a:cs typeface="Helvetica Neue"/>
                <a:sym typeface="Helvetica Neue"/>
              </a:rPr>
              <a:t>Ayuque</a:t>
            </a:r>
            <a:r>
              <a:rPr lang="en-US" sz="5400" b="1" i="1" dirty="0">
                <a:solidFill>
                  <a:schemeClr val="dk1"/>
                </a:solidFill>
                <a:latin typeface="Helvetica Neue"/>
                <a:ea typeface="Helvetica Neue"/>
                <a:cs typeface="Helvetica Neue"/>
                <a:sym typeface="Helvetica Neue"/>
              </a:rPr>
              <a:t>, Mary </a:t>
            </a:r>
            <a:r>
              <a:rPr lang="en-US" sz="5400" b="1" i="1" dirty="0" err="1">
                <a:solidFill>
                  <a:schemeClr val="dk1"/>
                </a:solidFill>
                <a:latin typeface="Helvetica Neue"/>
                <a:ea typeface="Helvetica Neue"/>
                <a:cs typeface="Helvetica Neue"/>
                <a:sym typeface="Helvetica Neue"/>
              </a:rPr>
              <a:t>Quispe</a:t>
            </a:r>
            <a:r>
              <a:rPr lang="en-US" sz="5400" b="1" i="1" dirty="0">
                <a:solidFill>
                  <a:schemeClr val="dk1"/>
                </a:solidFill>
                <a:latin typeface="Helvetica Neue"/>
                <a:ea typeface="Helvetica Neue"/>
                <a:cs typeface="Helvetica Neue"/>
                <a:sym typeface="Helvetica Neue"/>
              </a:rPr>
              <a:t>, Jane Rosado, Milagros Orellana, Ector </a:t>
            </a:r>
            <a:r>
              <a:rPr lang="en-US" sz="5400" b="1" i="1" dirty="0" err="1">
                <a:solidFill>
                  <a:schemeClr val="dk1"/>
                </a:solidFill>
                <a:latin typeface="Helvetica Neue"/>
                <a:ea typeface="Helvetica Neue"/>
                <a:cs typeface="Helvetica Neue"/>
                <a:sym typeface="Helvetica Neue"/>
              </a:rPr>
              <a:t>Rivadeneyra</a:t>
            </a:r>
            <a:endParaRPr lang="en-US" sz="5400" b="1" i="1" dirty="0">
              <a:solidFill>
                <a:schemeClr val="dk1"/>
              </a:solidFill>
              <a:latin typeface="Helvetica Neue"/>
              <a:ea typeface="Helvetica Neue"/>
              <a:cs typeface="Helvetica Neue"/>
              <a:sym typeface="Helvetica Neue"/>
            </a:endParaRPr>
          </a:p>
          <a:p>
            <a:pPr lvl="0" algn="ctr"/>
            <a:r>
              <a:rPr lang="en-US" sz="5400" b="1" i="1" dirty="0" err="1">
                <a:solidFill>
                  <a:schemeClr val="dk1"/>
                </a:solidFill>
                <a:latin typeface="Helvetica Neue"/>
                <a:ea typeface="Helvetica Neue"/>
                <a:cs typeface="Helvetica Neue"/>
                <a:sym typeface="Helvetica Neue"/>
              </a:rPr>
              <a:t>Profesores</a:t>
            </a:r>
            <a:r>
              <a:rPr lang="en-US" sz="5400" b="1" i="1" dirty="0">
                <a:solidFill>
                  <a:schemeClr val="dk1"/>
                </a:solidFill>
                <a:latin typeface="Helvetica Neue"/>
                <a:ea typeface="Helvetica Neue"/>
                <a:cs typeface="Helvetica Neue"/>
                <a:sym typeface="Helvetica Neue"/>
              </a:rPr>
              <a:t>: Richar Morales, Claudia Caro</a:t>
            </a:r>
            <a:endParaRPr sz="9600" b="0" i="0" u="none" strike="noStrike" cap="none" dirty="0">
              <a:solidFill>
                <a:schemeClr val="dk1"/>
              </a:solidFill>
              <a:latin typeface="Helvetica Neue"/>
              <a:ea typeface="Helvetica Neue"/>
              <a:cs typeface="Helvetica Neue"/>
              <a:sym typeface="Helvetica Neue"/>
            </a:endParaRPr>
          </a:p>
        </p:txBody>
      </p:sp>
      <p:sp>
        <p:nvSpPr>
          <p:cNvPr id="58" name="Google Shape;58;p13"/>
          <p:cNvSpPr txBox="1"/>
          <p:nvPr/>
        </p:nvSpPr>
        <p:spPr>
          <a:xfrm>
            <a:off x="37620198" y="30037917"/>
            <a:ext cx="11921930" cy="1334961"/>
          </a:xfrm>
          <a:prstGeom prst="rect">
            <a:avLst/>
          </a:prstGeom>
          <a:noFill/>
          <a:ln>
            <a:noFill/>
          </a:ln>
        </p:spPr>
        <p:txBody>
          <a:bodyPr spcFirstLastPara="1" wrap="square" lIns="102825" tIns="51425" rIns="102825" bIns="51425" anchor="t" anchorCtr="0">
            <a:noAutofit/>
          </a:bodyPr>
          <a:lstStyle/>
          <a:p>
            <a:pPr marL="0" marR="0" lvl="0" indent="0" algn="ctr" rtl="0">
              <a:spcBef>
                <a:spcPts val="0"/>
              </a:spcBef>
              <a:spcAft>
                <a:spcPts val="0"/>
              </a:spcAft>
              <a:buNone/>
            </a:pPr>
            <a:r>
              <a:rPr lang="en-US" sz="8000" b="1" i="0" u="none" strike="noStrike" cap="none" dirty="0" err="1">
                <a:solidFill>
                  <a:schemeClr val="dk1"/>
                </a:solidFill>
                <a:latin typeface="Helvetica Neue"/>
                <a:ea typeface="Helvetica Neue"/>
                <a:cs typeface="Helvetica Neue"/>
                <a:sym typeface="Helvetica Neue"/>
              </a:rPr>
              <a:t>Bibliografia</a:t>
            </a:r>
            <a:endParaRPr dirty="0"/>
          </a:p>
        </p:txBody>
      </p:sp>
      <p:sp>
        <p:nvSpPr>
          <p:cNvPr id="59" name="Google Shape;59;p13"/>
          <p:cNvSpPr txBox="1"/>
          <p:nvPr/>
        </p:nvSpPr>
        <p:spPr>
          <a:xfrm>
            <a:off x="13171379" y="8733433"/>
            <a:ext cx="11283261" cy="14025306"/>
          </a:xfrm>
          <a:prstGeom prst="rect">
            <a:avLst/>
          </a:prstGeom>
          <a:noFill/>
          <a:ln>
            <a:noFill/>
          </a:ln>
        </p:spPr>
        <p:txBody>
          <a:bodyPr spcFirstLastPara="1" wrap="square" lIns="68800" tIns="34400" rIns="68800" bIns="34400" anchor="t" anchorCtr="0">
            <a:noAutofit/>
          </a:bodyPr>
          <a:lstStyle/>
          <a:p>
            <a:pPr marL="742950" marR="0" lvl="1" indent="-285750" algn="ctr" rtl="0">
              <a:spcBef>
                <a:spcPts val="0"/>
              </a:spcBef>
              <a:spcAft>
                <a:spcPts val="0"/>
              </a:spcAft>
              <a:buNone/>
            </a:pPr>
            <a:r>
              <a:rPr lang="es-PE" sz="4800" b="1" i="0" u="none" strike="noStrike" cap="none" dirty="0">
                <a:solidFill>
                  <a:schemeClr val="dk1"/>
                </a:solidFill>
                <a:latin typeface="+mn-lt"/>
                <a:ea typeface="Garamond"/>
                <a:cs typeface="Garamond"/>
                <a:sym typeface="Garamond"/>
              </a:rPr>
              <a:t>Trabajo en campo</a:t>
            </a:r>
            <a:endParaRPr dirty="0">
              <a:latin typeface="+mn-lt"/>
            </a:endParaRPr>
          </a:p>
          <a:p>
            <a:pPr marL="457200" marR="0" lvl="1" indent="0" algn="ctr" rtl="0">
              <a:spcBef>
                <a:spcPts val="0"/>
              </a:spcBef>
              <a:spcAft>
                <a:spcPts val="0"/>
              </a:spcAft>
              <a:buNone/>
            </a:pPr>
            <a:endParaRPr sz="4800" b="1" i="0" u="none" strike="noStrike" cap="none" dirty="0">
              <a:solidFill>
                <a:schemeClr val="dk1"/>
              </a:solidFill>
              <a:latin typeface="Garamond"/>
              <a:ea typeface="Garamond"/>
              <a:cs typeface="Garamond"/>
              <a:sym typeface="Garamond"/>
            </a:endParaRPr>
          </a:p>
          <a:p>
            <a:pPr lvl="1" algn="just"/>
            <a:r>
              <a:rPr lang="es-PE" sz="2600" dirty="0">
                <a:solidFill>
                  <a:schemeClr val="dk1"/>
                </a:solidFill>
              </a:rPr>
              <a:t>Se realizó un monitoreo de las larvas de mosquitos en el campus de la UNALM en dos épocas: en noviembre del 2019 y en enero del 2020</a:t>
            </a:r>
            <a:endParaRPr lang="en-GB" sz="2600" dirty="0">
              <a:solidFill>
                <a:schemeClr val="dk1"/>
              </a:solidFill>
            </a:endParaRPr>
          </a:p>
          <a:p>
            <a:pPr algn="just"/>
            <a:endParaRPr lang="en-GB" sz="2600" dirty="0">
              <a:solidFill>
                <a:schemeClr val="dk1"/>
              </a:solidFill>
            </a:endParaRPr>
          </a:p>
          <a:p>
            <a:pPr algn="just"/>
            <a:r>
              <a:rPr lang="es-PE" sz="2600" dirty="0"/>
              <a:t>El área de estudio fue dividida en 4 sectores (A, B, C y D).</a:t>
            </a:r>
          </a:p>
          <a:p>
            <a:pPr algn="just"/>
            <a:r>
              <a:rPr lang="es-PE" sz="2600" dirty="0"/>
              <a:t>Una vez identificada la fuente de agua se procedió a seguir los pasos que se mencionan en la aplicación del </a:t>
            </a:r>
            <a:r>
              <a:rPr lang="es-PE" sz="2600" dirty="0" err="1"/>
              <a:t>Mapeador</a:t>
            </a:r>
            <a:r>
              <a:rPr lang="es-PE" sz="2600" dirty="0"/>
              <a:t> de Hábitats de Mosquitos de GLOBE </a:t>
            </a:r>
            <a:r>
              <a:rPr lang="es-PE" sz="2600" dirty="0" err="1"/>
              <a:t>Observer</a:t>
            </a:r>
            <a:r>
              <a:rPr lang="es-PE" sz="2600" dirty="0"/>
              <a:t> para registrar el lugar.</a:t>
            </a:r>
            <a:endParaRPr lang="en-GB" sz="2600" dirty="0"/>
          </a:p>
          <a:p>
            <a:pPr marL="457200" marR="0" lvl="1" indent="0" algn="just" rtl="0">
              <a:spcBef>
                <a:spcPts val="0"/>
              </a:spcBef>
              <a:spcAft>
                <a:spcPts val="0"/>
              </a:spcAft>
              <a:buNone/>
            </a:pPr>
            <a:endParaRPr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lang="es-PE"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lang="es-PE" sz="4800" b="1"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lang="es-PE"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lang="en-GB"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lang="en-GB" sz="4800" b="1"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lang="en-GB" sz="4800" b="1" dirty="0">
              <a:solidFill>
                <a:schemeClr val="dk1"/>
              </a:solidFill>
              <a:latin typeface="Garamond"/>
              <a:ea typeface="Garamond"/>
              <a:cs typeface="Garamond"/>
              <a:sym typeface="Garamond"/>
            </a:endParaRPr>
          </a:p>
          <a:p>
            <a:pPr lvl="1" algn="just"/>
            <a:r>
              <a:rPr lang="es-PE" sz="2600" dirty="0"/>
              <a:t>Se extrajo muestras de cada fuente encontrada en la zona de estudio. Para ello se uso un cucharon y una bandeja para visualizar la muestra. En caso de encontrar larvas, la muestra era colocada en frascos para llevarlos al trabajo en gabinete</a:t>
            </a:r>
            <a:endParaRPr lang="en-GB" sz="2600" dirty="0"/>
          </a:p>
          <a:p>
            <a:pPr marL="457200" marR="0" lvl="1" indent="0" algn="ctr" rtl="0">
              <a:spcBef>
                <a:spcPts val="0"/>
              </a:spcBef>
              <a:spcAft>
                <a:spcPts val="0"/>
              </a:spcAft>
              <a:buNone/>
            </a:pPr>
            <a:endParaRPr lang="en-GB" sz="4800" b="1" dirty="0">
              <a:solidFill>
                <a:schemeClr val="dk1"/>
              </a:solidFill>
              <a:latin typeface="Garamond"/>
              <a:ea typeface="Garamond"/>
              <a:cs typeface="Garamond"/>
              <a:sym typeface="Garamond"/>
            </a:endParaRPr>
          </a:p>
          <a:p>
            <a:pPr marL="457200" lvl="1" algn="ctr"/>
            <a:endParaRPr lang="en-US" sz="4800" b="1" dirty="0">
              <a:solidFill>
                <a:schemeClr val="dk1"/>
              </a:solidFill>
              <a:latin typeface="+mn-lt"/>
              <a:ea typeface="Garamond"/>
              <a:cs typeface="Garamond"/>
              <a:sym typeface="Garamond"/>
            </a:endParaRPr>
          </a:p>
          <a:p>
            <a:pPr marL="457200" lvl="1" algn="ctr"/>
            <a:endParaRPr lang="en-US" sz="4800" b="1" dirty="0">
              <a:solidFill>
                <a:schemeClr val="dk1"/>
              </a:solidFill>
              <a:latin typeface="+mn-lt"/>
              <a:ea typeface="Garamond"/>
              <a:cs typeface="Garamond"/>
              <a:sym typeface="Garamond"/>
            </a:endParaRPr>
          </a:p>
          <a:p>
            <a:pPr marL="457200" lvl="1" algn="ctr"/>
            <a:endParaRPr lang="en-US" sz="4800" b="1" dirty="0">
              <a:solidFill>
                <a:schemeClr val="dk1"/>
              </a:solidFill>
              <a:latin typeface="+mn-lt"/>
              <a:ea typeface="Garamond"/>
              <a:cs typeface="Garamond"/>
              <a:sym typeface="Garamond"/>
            </a:endParaRPr>
          </a:p>
          <a:p>
            <a:pPr marL="457200" lvl="1" algn="ctr"/>
            <a:endParaRPr lang="en-US" sz="4800" b="1" dirty="0">
              <a:solidFill>
                <a:schemeClr val="dk1"/>
              </a:solidFill>
              <a:latin typeface="+mn-lt"/>
              <a:ea typeface="Garamond"/>
              <a:cs typeface="Garamond"/>
              <a:sym typeface="Garamond"/>
            </a:endParaRPr>
          </a:p>
          <a:p>
            <a:pPr marL="457200" lvl="1" algn="ctr"/>
            <a:endParaRPr lang="en-US" sz="4800" b="1" dirty="0">
              <a:solidFill>
                <a:schemeClr val="dk1"/>
              </a:solidFill>
              <a:latin typeface="+mn-lt"/>
              <a:ea typeface="Garamond"/>
              <a:cs typeface="Garamond"/>
              <a:sym typeface="Garamond"/>
            </a:endParaRPr>
          </a:p>
          <a:p>
            <a:pPr marL="457200" lvl="1" algn="ctr"/>
            <a:endParaRPr lang="en-US" sz="4800" b="1" dirty="0">
              <a:solidFill>
                <a:schemeClr val="dk1"/>
              </a:solidFill>
              <a:latin typeface="+mn-lt"/>
              <a:ea typeface="Garamond"/>
              <a:cs typeface="Garamond"/>
              <a:sym typeface="Garamond"/>
            </a:endParaRPr>
          </a:p>
          <a:p>
            <a:pPr marL="457200" lvl="1" algn="ctr"/>
            <a:r>
              <a:rPr lang="en-US" sz="4800" b="1" dirty="0" err="1">
                <a:solidFill>
                  <a:schemeClr val="dk1"/>
                </a:solidFill>
                <a:latin typeface="+mn-lt"/>
                <a:ea typeface="Garamond"/>
                <a:cs typeface="Garamond"/>
                <a:sym typeface="Garamond"/>
              </a:rPr>
              <a:t>Trabajo</a:t>
            </a:r>
            <a:r>
              <a:rPr lang="en-US" sz="4800" b="1" dirty="0">
                <a:solidFill>
                  <a:schemeClr val="dk1"/>
                </a:solidFill>
                <a:latin typeface="+mn-lt"/>
                <a:ea typeface="Garamond"/>
                <a:cs typeface="Garamond"/>
                <a:sym typeface="Garamond"/>
              </a:rPr>
              <a:t> </a:t>
            </a:r>
            <a:r>
              <a:rPr lang="en-US" sz="4800" b="1" dirty="0" err="1">
                <a:solidFill>
                  <a:schemeClr val="dk1"/>
                </a:solidFill>
                <a:latin typeface="+mn-lt"/>
                <a:ea typeface="Garamond"/>
                <a:cs typeface="Garamond"/>
                <a:sym typeface="Garamond"/>
              </a:rPr>
              <a:t>en</a:t>
            </a:r>
            <a:r>
              <a:rPr lang="en-US" sz="4800" b="1" dirty="0">
                <a:solidFill>
                  <a:schemeClr val="dk1"/>
                </a:solidFill>
                <a:latin typeface="+mn-lt"/>
                <a:ea typeface="Garamond"/>
                <a:cs typeface="Garamond"/>
                <a:sym typeface="Garamond"/>
              </a:rPr>
              <a:t> </a:t>
            </a:r>
            <a:r>
              <a:rPr lang="en-US" sz="4800" b="1" dirty="0" err="1">
                <a:solidFill>
                  <a:schemeClr val="dk1"/>
                </a:solidFill>
                <a:latin typeface="+mn-lt"/>
                <a:ea typeface="Garamond"/>
                <a:cs typeface="Garamond"/>
                <a:sym typeface="Garamond"/>
              </a:rPr>
              <a:t>Gabinete</a:t>
            </a:r>
            <a:endParaRPr lang="en-US" sz="4800" dirty="0">
              <a:solidFill>
                <a:schemeClr val="dk1"/>
              </a:solidFill>
              <a:latin typeface="+mn-lt"/>
              <a:ea typeface="Garamond"/>
              <a:cs typeface="Garamond"/>
              <a:sym typeface="Garamond"/>
            </a:endParaRPr>
          </a:p>
          <a:p>
            <a:pPr marL="457200" marR="0" lvl="1" indent="0" algn="ctr" rtl="0">
              <a:spcBef>
                <a:spcPts val="0"/>
              </a:spcBef>
              <a:spcAft>
                <a:spcPts val="0"/>
              </a:spcAft>
              <a:buNone/>
            </a:pPr>
            <a:endParaRPr lang="en-GB"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sz="4800" b="1" i="0" u="none" strike="noStrike" cap="none" dirty="0">
              <a:solidFill>
                <a:schemeClr val="dk1"/>
              </a:solidFill>
              <a:latin typeface="Garamond"/>
              <a:ea typeface="Garamond"/>
              <a:cs typeface="Garamond"/>
              <a:sym typeface="Garamond"/>
            </a:endParaRPr>
          </a:p>
          <a:p>
            <a:pPr marL="457200" marR="0" lvl="1" indent="0" algn="ctr" rtl="0">
              <a:spcBef>
                <a:spcPts val="0"/>
              </a:spcBef>
              <a:spcAft>
                <a:spcPts val="0"/>
              </a:spcAft>
              <a:buNone/>
            </a:pPr>
            <a:endParaRPr lang="en-US" sz="4800" b="1" i="0" u="none" strike="noStrike" cap="none" dirty="0">
              <a:solidFill>
                <a:schemeClr val="dk1"/>
              </a:solidFill>
              <a:latin typeface="Garamond"/>
              <a:ea typeface="Garamond"/>
              <a:cs typeface="Garamond"/>
              <a:sym typeface="Garamond"/>
            </a:endParaRPr>
          </a:p>
          <a:p>
            <a:pPr marL="0" marR="0" lvl="0" indent="0" algn="l" rtl="0">
              <a:spcBef>
                <a:spcPts val="0"/>
              </a:spcBef>
              <a:spcAft>
                <a:spcPts val="0"/>
              </a:spcAft>
              <a:buNone/>
            </a:pPr>
            <a:endParaRPr sz="700" b="0" i="0" u="none" strike="noStrike" cap="none" dirty="0">
              <a:solidFill>
                <a:schemeClr val="dk1"/>
              </a:solidFill>
              <a:latin typeface="Times New Roman"/>
              <a:ea typeface="Times New Roman"/>
              <a:cs typeface="Times New Roman"/>
              <a:sym typeface="Times New Roman"/>
            </a:endParaRPr>
          </a:p>
        </p:txBody>
      </p:sp>
      <p:sp>
        <p:nvSpPr>
          <p:cNvPr id="61" name="Google Shape;61;p13"/>
          <p:cNvSpPr txBox="1"/>
          <p:nvPr/>
        </p:nvSpPr>
        <p:spPr>
          <a:xfrm>
            <a:off x="25663476" y="7131050"/>
            <a:ext cx="11288713" cy="1334961"/>
          </a:xfrm>
          <a:prstGeom prst="rect">
            <a:avLst/>
          </a:prstGeom>
          <a:noFill/>
          <a:ln>
            <a:noFill/>
          </a:ln>
        </p:spPr>
        <p:txBody>
          <a:bodyPr spcFirstLastPara="1" wrap="square" lIns="102825" tIns="51425" rIns="102825" bIns="51425" anchor="t" anchorCtr="0">
            <a:noAutofit/>
          </a:bodyPr>
          <a:lstStyle/>
          <a:p>
            <a:pPr marL="0" marR="0" lvl="0" indent="0" algn="ctr" rtl="0">
              <a:spcBef>
                <a:spcPts val="0"/>
              </a:spcBef>
              <a:spcAft>
                <a:spcPts val="0"/>
              </a:spcAft>
              <a:buNone/>
            </a:pPr>
            <a:r>
              <a:rPr lang="en-US" sz="8000" b="1" i="0" u="none" strike="noStrike" cap="none" dirty="0" err="1">
                <a:solidFill>
                  <a:schemeClr val="dk1"/>
                </a:solidFill>
                <a:latin typeface="Helvetica Neue"/>
                <a:ea typeface="Helvetica Neue"/>
                <a:cs typeface="Helvetica Neue"/>
                <a:sym typeface="Helvetica Neue"/>
              </a:rPr>
              <a:t>Resultados</a:t>
            </a:r>
            <a:endParaRPr sz="8000" b="1" i="0" u="none" strike="noStrike" cap="none" dirty="0">
              <a:solidFill>
                <a:schemeClr val="dk1"/>
              </a:solidFill>
              <a:latin typeface="Garamond"/>
              <a:ea typeface="Garamond"/>
              <a:cs typeface="Garamond"/>
              <a:sym typeface="Garamond"/>
            </a:endParaRPr>
          </a:p>
        </p:txBody>
      </p:sp>
      <p:sp>
        <p:nvSpPr>
          <p:cNvPr id="62" name="Google Shape;62;p13"/>
          <p:cNvSpPr/>
          <p:nvPr/>
        </p:nvSpPr>
        <p:spPr>
          <a:xfrm>
            <a:off x="496850" y="7229076"/>
            <a:ext cx="12102465" cy="9625789"/>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9600" b="0" i="0" u="none" strike="noStrike" cap="none">
              <a:solidFill>
                <a:schemeClr val="dk1"/>
              </a:solidFill>
              <a:latin typeface="Arial"/>
              <a:ea typeface="Arial"/>
              <a:cs typeface="Arial"/>
              <a:sym typeface="Arial"/>
            </a:endParaRPr>
          </a:p>
        </p:txBody>
      </p:sp>
      <p:sp>
        <p:nvSpPr>
          <p:cNvPr id="63" name="Google Shape;63;p13"/>
          <p:cNvSpPr txBox="1"/>
          <p:nvPr/>
        </p:nvSpPr>
        <p:spPr>
          <a:xfrm>
            <a:off x="1212707" y="7259954"/>
            <a:ext cx="11176821" cy="800141"/>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7100" b="1" i="0" u="none" strike="noStrike" cap="none" dirty="0" err="1">
                <a:solidFill>
                  <a:schemeClr val="dk1"/>
                </a:solidFill>
                <a:latin typeface="Helvetica Neue"/>
                <a:ea typeface="Helvetica Neue"/>
                <a:cs typeface="Helvetica Neue"/>
                <a:sym typeface="Helvetica Neue"/>
              </a:rPr>
              <a:t>Resumen</a:t>
            </a:r>
            <a:endParaRPr sz="7100" dirty="0"/>
          </a:p>
        </p:txBody>
      </p:sp>
      <p:sp>
        <p:nvSpPr>
          <p:cNvPr id="64" name="Google Shape;64;p13"/>
          <p:cNvSpPr/>
          <p:nvPr/>
        </p:nvSpPr>
        <p:spPr>
          <a:xfrm>
            <a:off x="506805" y="17237810"/>
            <a:ext cx="12082553" cy="5877853"/>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9600" b="0" u="none">
              <a:solidFill>
                <a:schemeClr val="dk1"/>
              </a:solidFill>
              <a:latin typeface="Arial"/>
              <a:ea typeface="Arial"/>
              <a:cs typeface="Arial"/>
              <a:sym typeface="Arial"/>
            </a:endParaRPr>
          </a:p>
        </p:txBody>
      </p:sp>
      <p:sp>
        <p:nvSpPr>
          <p:cNvPr id="65" name="Google Shape;65;p13"/>
          <p:cNvSpPr txBox="1"/>
          <p:nvPr/>
        </p:nvSpPr>
        <p:spPr>
          <a:xfrm>
            <a:off x="833527" y="17332494"/>
            <a:ext cx="11556000" cy="1323439"/>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None/>
            </a:pPr>
            <a:r>
              <a:rPr lang="en-US" sz="7200" b="1" dirty="0" err="1">
                <a:solidFill>
                  <a:schemeClr val="dk1"/>
                </a:solidFill>
                <a:latin typeface="Helvetica Neue"/>
                <a:ea typeface="Helvetica Neue"/>
                <a:cs typeface="Helvetica Neue"/>
                <a:sym typeface="Helvetica Neue"/>
              </a:rPr>
              <a:t>Pregunta</a:t>
            </a:r>
            <a:r>
              <a:rPr lang="en-US" sz="7200" b="1" dirty="0">
                <a:solidFill>
                  <a:schemeClr val="dk1"/>
                </a:solidFill>
                <a:latin typeface="Helvetica Neue"/>
                <a:ea typeface="Helvetica Neue"/>
                <a:cs typeface="Helvetica Neue"/>
                <a:sym typeface="Helvetica Neue"/>
              </a:rPr>
              <a:t> de </a:t>
            </a:r>
            <a:r>
              <a:rPr lang="en-US" sz="7200" b="1" dirty="0" err="1">
                <a:solidFill>
                  <a:schemeClr val="dk1"/>
                </a:solidFill>
                <a:latin typeface="Helvetica Neue"/>
                <a:ea typeface="Helvetica Neue"/>
                <a:cs typeface="Helvetica Neue"/>
                <a:sym typeface="Helvetica Neue"/>
              </a:rPr>
              <a:t>Investigación</a:t>
            </a:r>
            <a:endParaRPr sz="7200" b="1" dirty="0">
              <a:solidFill>
                <a:schemeClr val="dk1"/>
              </a:solidFill>
              <a:latin typeface="Garamond"/>
              <a:ea typeface="Garamond"/>
              <a:cs typeface="Garamond"/>
              <a:sym typeface="Garamond"/>
            </a:endParaRPr>
          </a:p>
        </p:txBody>
      </p:sp>
      <p:sp>
        <p:nvSpPr>
          <p:cNvPr id="66" name="Google Shape;66;p13"/>
          <p:cNvSpPr/>
          <p:nvPr/>
        </p:nvSpPr>
        <p:spPr>
          <a:xfrm>
            <a:off x="496850" y="23456706"/>
            <a:ext cx="12102465" cy="12204893"/>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9600" b="0" u="none">
              <a:solidFill>
                <a:schemeClr val="dk1"/>
              </a:solidFill>
              <a:latin typeface="Arial"/>
              <a:ea typeface="Arial"/>
              <a:cs typeface="Arial"/>
              <a:sym typeface="Arial"/>
            </a:endParaRPr>
          </a:p>
        </p:txBody>
      </p:sp>
      <p:sp>
        <p:nvSpPr>
          <p:cNvPr id="67" name="Google Shape;67;p13"/>
          <p:cNvSpPr txBox="1"/>
          <p:nvPr/>
        </p:nvSpPr>
        <p:spPr>
          <a:xfrm>
            <a:off x="940947" y="23456707"/>
            <a:ext cx="11288713" cy="1334961"/>
          </a:xfrm>
          <a:prstGeom prst="rect">
            <a:avLst/>
          </a:prstGeom>
          <a:noFill/>
          <a:ln>
            <a:noFill/>
          </a:ln>
        </p:spPr>
        <p:txBody>
          <a:bodyPr spcFirstLastPara="1" wrap="square" lIns="102825" tIns="51425" rIns="102825" bIns="51425" anchor="t" anchorCtr="0">
            <a:noAutofit/>
          </a:bodyPr>
          <a:lstStyle/>
          <a:p>
            <a:pPr marL="0" marR="0" lvl="0" indent="0" algn="ctr" rtl="0">
              <a:spcBef>
                <a:spcPts val="0"/>
              </a:spcBef>
              <a:spcAft>
                <a:spcPts val="0"/>
              </a:spcAft>
              <a:buNone/>
            </a:pPr>
            <a:r>
              <a:rPr lang="en-US" sz="8000" b="1" u="none" dirty="0" err="1">
                <a:solidFill>
                  <a:schemeClr val="dk1"/>
                </a:solidFill>
                <a:latin typeface="Helvetica Neue"/>
                <a:ea typeface="Helvetica Neue"/>
                <a:cs typeface="Helvetica Neue"/>
                <a:sym typeface="Helvetica Neue"/>
              </a:rPr>
              <a:t>Introducción</a:t>
            </a:r>
            <a:endParaRPr sz="8000" b="1" u="none" dirty="0">
              <a:solidFill>
                <a:schemeClr val="dk1"/>
              </a:solidFill>
              <a:latin typeface="Garamond"/>
              <a:ea typeface="Garamond"/>
              <a:cs typeface="Garamond"/>
              <a:sym typeface="Garamond"/>
            </a:endParaRPr>
          </a:p>
        </p:txBody>
      </p:sp>
      <p:sp>
        <p:nvSpPr>
          <p:cNvPr id="68" name="Google Shape;68;p13"/>
          <p:cNvSpPr/>
          <p:nvPr/>
        </p:nvSpPr>
        <p:spPr>
          <a:xfrm>
            <a:off x="37498903" y="6911194"/>
            <a:ext cx="12102600" cy="15040871"/>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lvl="0">
              <a:lnSpc>
                <a:spcPct val="115000"/>
              </a:lnSpc>
              <a:buClr>
                <a:schemeClr val="dk1"/>
              </a:buClr>
              <a:buSzPts val="1100"/>
            </a:pPr>
            <a:endParaRPr lang="en-GB" dirty="0">
              <a:solidFill>
                <a:schemeClr val="dk1"/>
              </a:solidFill>
            </a:endParaRPr>
          </a:p>
        </p:txBody>
      </p:sp>
      <p:sp>
        <p:nvSpPr>
          <p:cNvPr id="69" name="Google Shape;69;p13"/>
          <p:cNvSpPr txBox="1"/>
          <p:nvPr/>
        </p:nvSpPr>
        <p:spPr>
          <a:xfrm>
            <a:off x="37876589" y="7078875"/>
            <a:ext cx="11176821" cy="132343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0" b="1" dirty="0" err="1">
                <a:solidFill>
                  <a:schemeClr val="dk1"/>
                </a:solidFill>
                <a:latin typeface="Helvetica Neue"/>
                <a:ea typeface="Helvetica Neue"/>
                <a:cs typeface="Helvetica Neue"/>
                <a:sym typeface="Helvetica Neue"/>
              </a:rPr>
              <a:t>Discusión</a:t>
            </a:r>
            <a:endParaRPr dirty="0"/>
          </a:p>
        </p:txBody>
      </p:sp>
      <p:sp>
        <p:nvSpPr>
          <p:cNvPr id="70" name="Google Shape;70;p13"/>
          <p:cNvSpPr/>
          <p:nvPr/>
        </p:nvSpPr>
        <p:spPr>
          <a:xfrm>
            <a:off x="37610978" y="22167912"/>
            <a:ext cx="12102600" cy="7622318"/>
          </a:xfrm>
          <a:prstGeom prst="roundRect">
            <a:avLst>
              <a:gd name="adj" fmla="val 7000"/>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9600" b="0" u="none">
              <a:solidFill>
                <a:schemeClr val="dk1"/>
              </a:solidFill>
              <a:latin typeface="Arial"/>
              <a:ea typeface="Arial"/>
              <a:cs typeface="Arial"/>
              <a:sym typeface="Arial"/>
            </a:endParaRPr>
          </a:p>
        </p:txBody>
      </p:sp>
      <p:sp>
        <p:nvSpPr>
          <p:cNvPr id="71" name="Google Shape;71;p13"/>
          <p:cNvSpPr txBox="1"/>
          <p:nvPr/>
        </p:nvSpPr>
        <p:spPr>
          <a:xfrm>
            <a:off x="37699793" y="22249461"/>
            <a:ext cx="11724900" cy="1335000"/>
          </a:xfrm>
          <a:prstGeom prst="rect">
            <a:avLst/>
          </a:prstGeom>
          <a:noFill/>
          <a:ln>
            <a:noFill/>
          </a:ln>
        </p:spPr>
        <p:txBody>
          <a:bodyPr spcFirstLastPara="1" wrap="square" lIns="102825" tIns="51425" rIns="102825" bIns="51425" anchor="t" anchorCtr="0">
            <a:noAutofit/>
          </a:bodyPr>
          <a:lstStyle/>
          <a:p>
            <a:pPr marL="0" marR="0" lvl="0" indent="0" algn="ctr" rtl="0">
              <a:spcBef>
                <a:spcPts val="0"/>
              </a:spcBef>
              <a:spcAft>
                <a:spcPts val="0"/>
              </a:spcAft>
              <a:buNone/>
            </a:pPr>
            <a:r>
              <a:rPr lang="en-US" sz="8000" b="1" u="none" dirty="0" err="1">
                <a:solidFill>
                  <a:schemeClr val="dk1"/>
                </a:solidFill>
                <a:latin typeface="Helvetica Neue"/>
                <a:ea typeface="Helvetica Neue"/>
                <a:cs typeface="Helvetica Neue"/>
                <a:sym typeface="Helvetica Neue"/>
              </a:rPr>
              <a:t>Conclusiones</a:t>
            </a:r>
            <a:endParaRPr dirty="0"/>
          </a:p>
        </p:txBody>
      </p:sp>
      <p:sp>
        <p:nvSpPr>
          <p:cNvPr id="84" name="Google Shape;84;p13"/>
          <p:cNvSpPr txBox="1"/>
          <p:nvPr/>
        </p:nvSpPr>
        <p:spPr>
          <a:xfrm>
            <a:off x="617621" y="8363609"/>
            <a:ext cx="11869914" cy="7814170"/>
          </a:xfrm>
          <a:prstGeom prst="rect">
            <a:avLst/>
          </a:prstGeom>
          <a:noFill/>
          <a:ln>
            <a:noFill/>
          </a:ln>
        </p:spPr>
        <p:txBody>
          <a:bodyPr spcFirstLastPara="1" wrap="square" lIns="0" tIns="0" rIns="0" bIns="0" anchor="t" anchorCtr="0">
            <a:noAutofit/>
          </a:bodyPr>
          <a:lstStyle/>
          <a:p>
            <a:pPr lvl="0" algn="just">
              <a:lnSpc>
                <a:spcPct val="115000"/>
              </a:lnSpc>
              <a:buClr>
                <a:schemeClr val="dk1"/>
              </a:buClr>
              <a:buSzPts val="1100"/>
            </a:pPr>
            <a:r>
              <a:rPr lang="es-ES" sz="2600" dirty="0">
                <a:solidFill>
                  <a:schemeClr val="dk1"/>
                </a:solidFill>
              </a:rPr>
              <a:t>El término “Mosquito” denota insectos de la Familia Culicidae (Orden </a:t>
            </a:r>
            <a:r>
              <a:rPr lang="es-ES" sz="2600" dirty="0" err="1">
                <a:solidFill>
                  <a:schemeClr val="dk1"/>
                </a:solidFill>
              </a:rPr>
              <a:t>Diptera</a:t>
            </a:r>
            <a:r>
              <a:rPr lang="es-ES" sz="2600" dirty="0">
                <a:solidFill>
                  <a:schemeClr val="dk1"/>
                </a:solidFill>
              </a:rPr>
              <a:t>), que se caracterizan por tener un ciclo de vida parcialmente acuático y una distribución en climas tropicales y subtropicales. Los mosquitos juegan un papel importante en los ecosistemas; pero  muchos son vectores de patógenos que generan enfermedades críticas para el hombre como Aedes (virus del dengue o zika), Culex (virus del Nilo occidental, filariasis linfática) y Anopheles (malaria). Debido a las constantes quejas en trabajadores por picaduras de mosquitos en el campus de la Universidad Nacional Agraria La Molina (UNALM) surgió la pregunta: ¿si estos mosquitos pertenecen a alguno de los géneros transmisores de patógenos? Se decidió mapear los diferentes hábitats acuáticos que son posibles de encontrar en el campus para identificar los géneros de mosquitos más comunes, su distribución y abundancia. Tras el uso de la Aplicación de GLOBE </a:t>
            </a:r>
            <a:r>
              <a:rPr lang="es-ES" sz="2600" dirty="0" err="1">
                <a:solidFill>
                  <a:schemeClr val="dk1"/>
                </a:solidFill>
              </a:rPr>
              <a:t>Observer</a:t>
            </a:r>
            <a:r>
              <a:rPr lang="es-ES" sz="2600" dirty="0">
                <a:solidFill>
                  <a:schemeClr val="dk1"/>
                </a:solidFill>
              </a:rPr>
              <a:t> “Mosquito </a:t>
            </a:r>
            <a:r>
              <a:rPr lang="es-ES" sz="2600" dirty="0" err="1">
                <a:solidFill>
                  <a:schemeClr val="dk1"/>
                </a:solidFill>
              </a:rPr>
              <a:t>Habitat</a:t>
            </a:r>
            <a:r>
              <a:rPr lang="es-ES" sz="2600" dirty="0">
                <a:solidFill>
                  <a:schemeClr val="dk1"/>
                </a:solidFill>
              </a:rPr>
              <a:t> </a:t>
            </a:r>
            <a:r>
              <a:rPr lang="es-ES" sz="2600" dirty="0" err="1">
                <a:solidFill>
                  <a:schemeClr val="dk1"/>
                </a:solidFill>
              </a:rPr>
              <a:t>Mapper</a:t>
            </a:r>
            <a:r>
              <a:rPr lang="es-ES" sz="2600" dirty="0">
                <a:solidFill>
                  <a:schemeClr val="dk1"/>
                </a:solidFill>
              </a:rPr>
              <a:t>” se registraron un total de 13 hábitats positivos de cría de mosquitos de un total de 23 puntos de muestreo, tras un monitoreo en dos épocas del año (noviembre 2019 y enero 2020). Esta investigación ayudó, además, a determinar que la mayor parte del campus servía como zonas de cría para mosquitos del género Culex, los mismos que son mayormente abundante en los canales de riego.</a:t>
            </a:r>
            <a:endParaRPr sz="2600" dirty="0"/>
          </a:p>
        </p:txBody>
      </p:sp>
      <p:sp>
        <p:nvSpPr>
          <p:cNvPr id="85" name="Google Shape;85;p13"/>
          <p:cNvSpPr txBox="1"/>
          <p:nvPr/>
        </p:nvSpPr>
        <p:spPr>
          <a:xfrm>
            <a:off x="781081" y="18451381"/>
            <a:ext cx="11608447" cy="4486554"/>
          </a:xfrm>
          <a:prstGeom prst="rect">
            <a:avLst/>
          </a:prstGeom>
          <a:noFill/>
          <a:ln>
            <a:noFill/>
          </a:ln>
        </p:spPr>
        <p:txBody>
          <a:bodyPr spcFirstLastPara="1" wrap="square" lIns="0" tIns="0" rIns="0" bIns="0" anchor="t" anchorCtr="0">
            <a:noAutofit/>
          </a:bodyPr>
          <a:lstStyle/>
          <a:p>
            <a:pPr algn="just">
              <a:lnSpc>
                <a:spcPct val="115000"/>
              </a:lnSpc>
              <a:buClr>
                <a:schemeClr val="dk1"/>
              </a:buClr>
              <a:buSzPts val="1100"/>
            </a:pPr>
            <a:r>
              <a:rPr lang="en-US" sz="2600" dirty="0">
                <a:solidFill>
                  <a:schemeClr val="dk1"/>
                </a:solidFill>
              </a:rPr>
              <a:t>Nuestra </a:t>
            </a:r>
            <a:r>
              <a:rPr lang="en-US" sz="2600" dirty="0" err="1">
                <a:solidFill>
                  <a:schemeClr val="dk1"/>
                </a:solidFill>
              </a:rPr>
              <a:t>pregunta</a:t>
            </a:r>
            <a:r>
              <a:rPr lang="en-US" sz="2600" dirty="0">
                <a:solidFill>
                  <a:schemeClr val="dk1"/>
                </a:solidFill>
              </a:rPr>
              <a:t> de </a:t>
            </a:r>
            <a:r>
              <a:rPr lang="en-US" sz="2600" dirty="0" err="1">
                <a:solidFill>
                  <a:schemeClr val="dk1"/>
                </a:solidFill>
              </a:rPr>
              <a:t>investigación</a:t>
            </a:r>
            <a:r>
              <a:rPr lang="en-US" sz="2600" dirty="0">
                <a:solidFill>
                  <a:schemeClr val="dk1"/>
                </a:solidFill>
              </a:rPr>
              <a:t> es:</a:t>
            </a:r>
            <a:r>
              <a:rPr lang="es-ES" sz="2600" dirty="0">
                <a:solidFill>
                  <a:schemeClr val="dk1"/>
                </a:solidFill>
              </a:rPr>
              <a:t> ¿Es Culex el género más común de mosquitos en el campus de la Universidad Nacional Agraria La Molina (UNALM)? ¿Cuál es la distribución de mosquitos en la UNALM? ¿Cuál es la importancia de los canales de riego en la dispersión de los mosquitos en el campus de la UNALM?</a:t>
            </a:r>
          </a:p>
          <a:p>
            <a:pPr lvl="0" algn="just">
              <a:lnSpc>
                <a:spcPct val="115000"/>
              </a:lnSpc>
              <a:buClr>
                <a:schemeClr val="dk1"/>
              </a:buClr>
              <a:buSzPts val="1100"/>
            </a:pPr>
            <a:r>
              <a:rPr lang="es-ES" sz="2600" dirty="0">
                <a:solidFill>
                  <a:schemeClr val="dk1"/>
                </a:solidFill>
              </a:rPr>
              <a:t>El objetivo es determinar los géneros de larvas de mosquitos presentes y su abundancia en el campus de la Universidad Nacional Agraria La Molina (UNALM) y la determinación de los lugares que prefieren como hábitats (criaderos) a través del uso de la Aplicación del </a:t>
            </a:r>
            <a:r>
              <a:rPr lang="es-ES" sz="2600" dirty="0" err="1">
                <a:solidFill>
                  <a:schemeClr val="dk1"/>
                </a:solidFill>
              </a:rPr>
              <a:t>Mapeador</a:t>
            </a:r>
            <a:r>
              <a:rPr lang="es-ES" sz="2600" dirty="0">
                <a:solidFill>
                  <a:schemeClr val="dk1"/>
                </a:solidFill>
              </a:rPr>
              <a:t> de Hábitats de Mosquitos, del Programa GLOBE. </a:t>
            </a:r>
            <a:endParaRPr sz="2600" dirty="0"/>
          </a:p>
        </p:txBody>
      </p:sp>
      <p:sp>
        <p:nvSpPr>
          <p:cNvPr id="93" name="Google Shape;85;p13"/>
          <p:cNvSpPr txBox="1"/>
          <p:nvPr/>
        </p:nvSpPr>
        <p:spPr>
          <a:xfrm>
            <a:off x="687960" y="24654277"/>
            <a:ext cx="11701567" cy="6163406"/>
          </a:xfrm>
          <a:prstGeom prst="rect">
            <a:avLst/>
          </a:prstGeom>
          <a:noFill/>
          <a:ln>
            <a:noFill/>
          </a:ln>
        </p:spPr>
        <p:txBody>
          <a:bodyPr spcFirstLastPara="1" wrap="square" lIns="91425" tIns="91425" rIns="91425" bIns="91425" anchor="t" anchorCtr="0">
            <a:noAutofit/>
          </a:bodyPr>
          <a:lstStyle/>
          <a:p>
            <a:pPr indent="549275" algn="just"/>
            <a:r>
              <a:rPr lang="es-ES" sz="2600" dirty="0"/>
              <a:t>Los mosquitos son insectos cosmopolitas que ofrecen muchos servicios ecosistémicos (</a:t>
            </a:r>
            <a:r>
              <a:rPr lang="es-ES" sz="2600" dirty="0" err="1"/>
              <a:t>Fang</a:t>
            </a:r>
            <a:r>
              <a:rPr lang="es-ES" sz="2600" dirty="0"/>
              <a:t>, 2010), sin embargo, pueden ser vectores de varios patógenos por la necesidad de alimentarse de sangre para favorecer el desarrollo de los huevos. Para encontrar la sangre, las hembras utilizan sensorios que detectan CO</a:t>
            </a:r>
            <a:r>
              <a:rPr lang="es-ES" sz="2600" baseline="-25000" dirty="0"/>
              <a:t>2</a:t>
            </a:r>
            <a:r>
              <a:rPr lang="es-ES" sz="2600" dirty="0"/>
              <a:t> y ácidos volátiles, asimismo, está equipada con anticoagulantes, para evitar que la sangre se coagule en la probóscide o se bloquee la herida (</a:t>
            </a:r>
            <a:r>
              <a:rPr lang="es-ES" sz="2600" dirty="0" err="1"/>
              <a:t>Raji</a:t>
            </a:r>
            <a:r>
              <a:rPr lang="es-ES" sz="2600" dirty="0"/>
              <a:t> </a:t>
            </a:r>
            <a:r>
              <a:rPr lang="es-ES" sz="2600" i="1" dirty="0"/>
              <a:t>et al., </a:t>
            </a:r>
            <a:r>
              <a:rPr lang="es-ES" sz="2600" dirty="0"/>
              <a:t>2019). </a:t>
            </a:r>
          </a:p>
          <a:p>
            <a:pPr indent="549275" algn="just"/>
            <a:r>
              <a:rPr lang="es-ES" sz="2600" dirty="0"/>
              <a:t>Se caracterizan por ser holometábolos con cuatro etapas de desarrollo: huevo, larva, pupa (se desarrollan en un medio acuático) y adulto (en tierra).</a:t>
            </a:r>
          </a:p>
          <a:p>
            <a:pPr indent="549275" algn="just"/>
            <a:r>
              <a:rPr lang="es-ES" sz="2600" dirty="0"/>
              <a:t>Los culícidos de importancia médica-veterinaria monitoreados son del Género Aedes, Anopheles y Culex.</a:t>
            </a:r>
          </a:p>
          <a:p>
            <a:pPr indent="549275" algn="just"/>
            <a:r>
              <a:rPr lang="es-ES" sz="2600" dirty="0"/>
              <a:t>Una de las formas en las que se puede mejorar el conocimiento de los mosquitos es conociendo su distribución y preferencias en la elección de sus hábitats.</a:t>
            </a:r>
            <a:endParaRPr lang="en-GB" sz="2600" dirty="0"/>
          </a:p>
          <a:p>
            <a:endParaRPr lang="en-GB" sz="2600" dirty="0"/>
          </a:p>
          <a:p>
            <a:r>
              <a:rPr lang="en-GB" sz="2600" dirty="0"/>
              <a:t> </a:t>
            </a:r>
          </a:p>
          <a:p>
            <a:endParaRPr lang="en-GB" sz="2400" dirty="0"/>
          </a:p>
        </p:txBody>
      </p:sp>
      <p:sp>
        <p:nvSpPr>
          <p:cNvPr id="97" name="Google Shape;91;p13"/>
          <p:cNvSpPr txBox="1"/>
          <p:nvPr/>
        </p:nvSpPr>
        <p:spPr>
          <a:xfrm>
            <a:off x="37791648" y="23496995"/>
            <a:ext cx="11721860" cy="6068605"/>
          </a:xfrm>
          <a:prstGeom prst="rect">
            <a:avLst/>
          </a:prstGeom>
          <a:noFill/>
          <a:ln>
            <a:noFill/>
          </a:ln>
        </p:spPr>
        <p:txBody>
          <a:bodyPr spcFirstLastPara="1" wrap="square" lIns="91425" tIns="91425" rIns="91425" bIns="91425" anchor="t" anchorCtr="0">
            <a:noAutofit/>
          </a:bodyPr>
          <a:lstStyle/>
          <a:p>
            <a:pPr lvl="0" algn="just">
              <a:lnSpc>
                <a:spcPct val="115000"/>
              </a:lnSpc>
              <a:buClr>
                <a:schemeClr val="dk1"/>
              </a:buClr>
              <a:buSzPts val="1100"/>
            </a:pPr>
            <a:r>
              <a:rPr lang="es-ES" sz="2600" dirty="0">
                <a:solidFill>
                  <a:schemeClr val="dk1"/>
                </a:solidFill>
                <a:latin typeface="Alegreya"/>
                <a:ea typeface="Alegreya"/>
                <a:cs typeface="Alegreya"/>
                <a:sym typeface="Alegreya"/>
              </a:rPr>
              <a:t>En el campus de la Universidad Nacional Agraria La Molina se encontraron larvas de mosquitos del género Culex, Anopheles y Aedes. El género Culex fue encontrado en dos épocas diferentes del año (noviembre y enero), mientras que los géneros Anopheles y Aedes se encontraron sólo en el mes de enero. En cuanto al número de larvas encontradas, Culex fue el género más abundante, por lo tanto, se podría decir que es el género dominante en el campus universitario.</a:t>
            </a:r>
          </a:p>
          <a:p>
            <a:pPr lvl="0" algn="just">
              <a:lnSpc>
                <a:spcPct val="115000"/>
              </a:lnSpc>
              <a:buClr>
                <a:schemeClr val="dk1"/>
              </a:buClr>
              <a:buSzPts val="1100"/>
            </a:pPr>
            <a:endParaRPr lang="es-ES" sz="2600" dirty="0">
              <a:solidFill>
                <a:schemeClr val="dk1"/>
              </a:solidFill>
              <a:latin typeface="Alegreya"/>
              <a:ea typeface="Alegreya"/>
              <a:cs typeface="Alegreya"/>
              <a:sym typeface="Alegreya"/>
            </a:endParaRPr>
          </a:p>
          <a:p>
            <a:pPr lvl="0" algn="just">
              <a:lnSpc>
                <a:spcPct val="115000"/>
              </a:lnSpc>
              <a:buClr>
                <a:schemeClr val="dk1"/>
              </a:buClr>
              <a:buSzPts val="1100"/>
            </a:pPr>
            <a:r>
              <a:rPr lang="es-ES" sz="2600" dirty="0">
                <a:solidFill>
                  <a:schemeClr val="dk1"/>
                </a:solidFill>
                <a:latin typeface="Alegreya"/>
                <a:ea typeface="Alegreya"/>
                <a:cs typeface="Alegreya"/>
                <a:sym typeface="Alegreya"/>
              </a:rPr>
              <a:t>Según el monitoreo hecho en el campus universitario, se encontraron larvas de mosquitos distribuidas por toda el área de estudio, siendo Culex el género con mayor distribución. Los canales de riego son los principales hábitats de larvas de mosquitos, habiéndose encontrado larvas al menos en una fecha de monitoreo en todos los canales muestreados. Las pozas de recreación no fueron identificadas como hábitats de cría para mosquitos, probablemente debido a la presencia de peces y renacuajos</a:t>
            </a:r>
          </a:p>
        </p:txBody>
      </p:sp>
      <p:sp>
        <p:nvSpPr>
          <p:cNvPr id="99" name="Google Shape;90;p13"/>
          <p:cNvSpPr txBox="1"/>
          <p:nvPr/>
        </p:nvSpPr>
        <p:spPr>
          <a:xfrm>
            <a:off x="37831114" y="9065940"/>
            <a:ext cx="11349442" cy="12436147"/>
          </a:xfrm>
          <a:prstGeom prst="rect">
            <a:avLst/>
          </a:prstGeom>
          <a:noFill/>
          <a:ln>
            <a:noFill/>
          </a:ln>
        </p:spPr>
        <p:txBody>
          <a:bodyPr spcFirstLastPara="1" wrap="square" lIns="91425" tIns="91425" rIns="91425" bIns="91425" anchor="t" anchorCtr="0">
            <a:noAutofit/>
          </a:bodyPr>
          <a:lstStyle/>
          <a:p>
            <a:pPr algn="just">
              <a:lnSpc>
                <a:spcPct val="115000"/>
              </a:lnSpc>
              <a:buClr>
                <a:schemeClr val="dk1"/>
              </a:buClr>
              <a:buSzPts val="1100"/>
            </a:pPr>
            <a:r>
              <a:rPr lang="es-ES" sz="2600" dirty="0">
                <a:solidFill>
                  <a:schemeClr val="dk1"/>
                </a:solidFill>
              </a:rPr>
              <a:t>El campus de la Universidad Nacional Agraria La Molina, está mayormente ocupado por mosquitos del género Culex.</a:t>
            </a:r>
          </a:p>
          <a:p>
            <a:pPr algn="just">
              <a:lnSpc>
                <a:spcPct val="115000"/>
              </a:lnSpc>
              <a:buClr>
                <a:schemeClr val="dk1"/>
              </a:buClr>
              <a:buSzPts val="1100"/>
            </a:pPr>
            <a:r>
              <a:rPr lang="es-ES" sz="2600" dirty="0">
                <a:solidFill>
                  <a:schemeClr val="dk1"/>
                </a:solidFill>
              </a:rPr>
              <a:t>Las larvas del género Culex prefieren agua limpia o con restos orgánicos (los canales de regadío que es donde mayormente se encuentran las larvas) tienen gran cantidad de restos orgánicos.  De hecho Culex, es bastante resistente a las condiciones ambientales y es uno de los de mayor distribución y abundancia, tanto en ambientes rurales como en ambientes urbanos. </a:t>
            </a:r>
          </a:p>
          <a:p>
            <a:pPr algn="just">
              <a:lnSpc>
                <a:spcPct val="115000"/>
              </a:lnSpc>
              <a:buClr>
                <a:schemeClr val="dk1"/>
              </a:buClr>
              <a:buSzPts val="1100"/>
            </a:pPr>
            <a:r>
              <a:rPr lang="es-ES" sz="2600" dirty="0">
                <a:solidFill>
                  <a:schemeClr val="dk1"/>
                </a:solidFill>
              </a:rPr>
              <a:t>Las larvas de mosquito Aedes se encontraron sólo en contenedores artificiales. Aedes es un género de mosquito que requiere poca agua para existir, necesitando sólo de algunos centímetros o pulgadas, por lo cual pueden colocar los huevos en contendores de agua que sólo tienen unos centímetros o pulgadas, que pueden ser artificiales o naturales, cerca de hábitats humanos. El CEIP (2016) señala que, aunque hay mayor cantidad de registros en aguas de recipientes artificiales de poca profundidad además de ser sensibles a cambios bruscos de luz y temperatura. El Aedes aegypti se ve con mayor frecuencia en entornos humanos que tienen contenedores artificiales sitiados dentro o fuera de las viviendas.</a:t>
            </a:r>
          </a:p>
          <a:p>
            <a:pPr algn="just">
              <a:lnSpc>
                <a:spcPct val="115000"/>
              </a:lnSpc>
              <a:buClr>
                <a:schemeClr val="dk1"/>
              </a:buClr>
              <a:buSzPts val="1100"/>
            </a:pPr>
            <a:r>
              <a:rPr lang="es-ES" sz="2600" dirty="0">
                <a:solidFill>
                  <a:schemeClr val="dk1"/>
                </a:solidFill>
              </a:rPr>
              <a:t>Por su parte los mosquitos del género Anopheles tienen adaptación a una gran variedad de hábitats acuáticos nocturnos o </a:t>
            </a:r>
            <a:r>
              <a:rPr lang="es-ES" sz="2600" dirty="0" err="1">
                <a:solidFill>
                  <a:schemeClr val="dk1"/>
                </a:solidFill>
              </a:rPr>
              <a:t>crespulares</a:t>
            </a:r>
            <a:r>
              <a:rPr lang="es-ES" sz="2600" dirty="0">
                <a:solidFill>
                  <a:schemeClr val="dk1"/>
                </a:solidFill>
              </a:rPr>
              <a:t>, pudiendo habitar en lugares de agua limpia oxigenada hasta de una gran concentración de materia, como por ejemplo en agujeros de los árboles. Señala que, estos requieren de condiciones especiales de temperatura y humedad, los cuales se pueden encontrar en climas tropicales (valles o selvas) y en zonas templadas pantanosas.  La temperatura del agua puede afectar al tiempo necesario para el desarrollo el cual puede llegar a ser mas corto en aguas más cálidas. </a:t>
            </a:r>
          </a:p>
          <a:p>
            <a:pPr algn="just">
              <a:lnSpc>
                <a:spcPct val="115000"/>
              </a:lnSpc>
              <a:buClr>
                <a:schemeClr val="dk1"/>
              </a:buClr>
              <a:buSzPts val="1100"/>
            </a:pPr>
            <a:endParaRPr lang="en-GB" sz="2600" dirty="0"/>
          </a:p>
        </p:txBody>
      </p:sp>
      <p:sp>
        <p:nvSpPr>
          <p:cNvPr id="43" name="Google Shape;90;p13"/>
          <p:cNvSpPr txBox="1"/>
          <p:nvPr/>
        </p:nvSpPr>
        <p:spPr>
          <a:xfrm>
            <a:off x="25723181" y="9665279"/>
            <a:ext cx="3876453" cy="3682419"/>
          </a:xfrm>
          <a:prstGeom prst="rect">
            <a:avLst/>
          </a:prstGeom>
          <a:noFill/>
          <a:ln>
            <a:noFill/>
          </a:ln>
        </p:spPr>
        <p:txBody>
          <a:bodyPr spcFirstLastPara="1" wrap="square" lIns="91425" tIns="91425" rIns="91425" bIns="91425" anchor="t" anchorCtr="0">
            <a:noAutofit/>
          </a:bodyPr>
          <a:lstStyle/>
          <a:p>
            <a:r>
              <a:rPr lang="es-PE" sz="2600" dirty="0"/>
              <a:t>La Figura presenta los lugares en los que se han encontrado fuentes de agua en el campus de la UNALM y que potencialmente podrían servir como zonas de cría para larvas de mosquitos.  </a:t>
            </a:r>
          </a:p>
          <a:p>
            <a:pPr algn="just">
              <a:lnSpc>
                <a:spcPct val="115000"/>
              </a:lnSpc>
              <a:buClr>
                <a:schemeClr val="dk1"/>
              </a:buClr>
              <a:buSzPts val="1100"/>
            </a:pPr>
            <a:endParaRPr sz="2600" dirty="0">
              <a:solidFill>
                <a:schemeClr val="dk1"/>
              </a:solidFill>
            </a:endParaRPr>
          </a:p>
          <a:p>
            <a:pPr marL="0" lvl="0" indent="0" algn="l" rtl="0">
              <a:spcBef>
                <a:spcPts val="0"/>
              </a:spcBef>
              <a:spcAft>
                <a:spcPts val="0"/>
              </a:spcAft>
              <a:buNone/>
            </a:pPr>
            <a:endParaRPr sz="2400" dirty="0"/>
          </a:p>
        </p:txBody>
      </p:sp>
      <p:sp>
        <p:nvSpPr>
          <p:cNvPr id="45" name="Google Shape;91;p13"/>
          <p:cNvSpPr txBox="1"/>
          <p:nvPr/>
        </p:nvSpPr>
        <p:spPr>
          <a:xfrm>
            <a:off x="37960517" y="31436558"/>
            <a:ext cx="11507413" cy="4256880"/>
          </a:xfrm>
          <a:prstGeom prst="rect">
            <a:avLst/>
          </a:prstGeom>
          <a:noFill/>
          <a:ln>
            <a:noFill/>
          </a:ln>
        </p:spPr>
        <p:txBody>
          <a:bodyPr spcFirstLastPara="1" wrap="square" lIns="91425" tIns="91425" rIns="91425" bIns="91425" anchor="t" anchorCtr="0">
            <a:noAutofit/>
          </a:bodyPr>
          <a:lstStyle/>
          <a:p>
            <a:r>
              <a:rPr lang="en-US" sz="2600" dirty="0">
                <a:solidFill>
                  <a:schemeClr val="dk1"/>
                </a:solidFill>
                <a:latin typeface="Alegreya"/>
                <a:ea typeface="Alegreya"/>
                <a:cs typeface="Alegreya"/>
              </a:rPr>
              <a:t>Fang, J. (2010). Ecology: A world without mosquitoes. Nature, 466(7305), 432–434. </a:t>
            </a:r>
            <a:endParaRPr lang="en-GB" sz="2600" dirty="0">
              <a:solidFill>
                <a:schemeClr val="dk1"/>
              </a:solidFill>
              <a:latin typeface="Alegreya"/>
              <a:ea typeface="Alegreya"/>
              <a:cs typeface="Alegreya"/>
            </a:endParaRPr>
          </a:p>
          <a:p>
            <a:endParaRPr lang="en-GB" sz="2600" dirty="0">
              <a:solidFill>
                <a:schemeClr val="dk1"/>
              </a:solidFill>
              <a:latin typeface="Alegreya"/>
              <a:ea typeface="Alegreya"/>
              <a:cs typeface="Alegreya"/>
            </a:endParaRPr>
          </a:p>
          <a:p>
            <a:r>
              <a:rPr lang="en-GB" sz="2600" dirty="0">
                <a:solidFill>
                  <a:schemeClr val="dk1"/>
                </a:solidFill>
                <a:latin typeface="Alegreya"/>
                <a:ea typeface="Alegreya"/>
                <a:cs typeface="Alegreya"/>
              </a:rPr>
              <a:t>Raji, J. I., Melo, N., Castillo, J. S., Gonzalez, S., Saldana, V., </a:t>
            </a:r>
            <a:r>
              <a:rPr lang="en-GB" sz="2600" dirty="0" err="1">
                <a:solidFill>
                  <a:schemeClr val="dk1"/>
                </a:solidFill>
                <a:latin typeface="Alegreya"/>
                <a:ea typeface="Alegreya"/>
                <a:cs typeface="Alegreya"/>
              </a:rPr>
              <a:t>Stensmyr</a:t>
            </a:r>
            <a:r>
              <a:rPr lang="en-GB" sz="2600" dirty="0">
                <a:solidFill>
                  <a:schemeClr val="dk1"/>
                </a:solidFill>
                <a:latin typeface="Alegreya"/>
                <a:ea typeface="Alegreya"/>
                <a:cs typeface="Alegreya"/>
              </a:rPr>
              <a:t>, M. C., &amp; DeGennaro, M. (2019). Aedes aegypti Mosquitoes Detect Acidic Volatiles Found in Human </a:t>
            </a:r>
            <a:r>
              <a:rPr lang="en-GB" sz="2600" dirty="0" err="1">
                <a:solidFill>
                  <a:schemeClr val="dk1"/>
                </a:solidFill>
                <a:latin typeface="Alegreya"/>
                <a:ea typeface="Alegreya"/>
                <a:cs typeface="Alegreya"/>
              </a:rPr>
              <a:t>Odor</a:t>
            </a:r>
            <a:r>
              <a:rPr lang="en-GB" sz="2600" dirty="0">
                <a:solidFill>
                  <a:schemeClr val="dk1"/>
                </a:solidFill>
                <a:latin typeface="Alegreya"/>
                <a:ea typeface="Alegreya"/>
                <a:cs typeface="Alegreya"/>
              </a:rPr>
              <a:t> Using the IR8a Pathway. Current Biology, 29(8), 1253-1262.e7. </a:t>
            </a:r>
          </a:p>
          <a:p>
            <a:endParaRPr lang="en-GB" sz="2600" dirty="0">
              <a:solidFill>
                <a:schemeClr val="dk1"/>
              </a:solidFill>
              <a:latin typeface="Alegreya"/>
              <a:ea typeface="Alegreya"/>
              <a:cs typeface="Alegreya"/>
            </a:endParaRPr>
          </a:p>
          <a:p>
            <a:endParaRPr lang="en-GB" sz="2600" dirty="0">
              <a:solidFill>
                <a:schemeClr val="dk1"/>
              </a:solidFill>
              <a:latin typeface="Alegreya"/>
              <a:ea typeface="Alegreya"/>
              <a:cs typeface="Alegreya"/>
            </a:endParaRPr>
          </a:p>
          <a:p>
            <a:pPr marL="0" lvl="0" indent="0" algn="just" rtl="0">
              <a:spcBef>
                <a:spcPts val="0"/>
              </a:spcBef>
              <a:spcAft>
                <a:spcPts val="0"/>
              </a:spcAft>
              <a:buNone/>
            </a:pPr>
            <a:endParaRPr sz="2400"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15591" y="2790155"/>
            <a:ext cx="4633721" cy="3706977"/>
          </a:xfrm>
          <a:prstGeom prst="rect">
            <a:avLst/>
          </a:prstGeom>
        </p:spPr>
      </p:pic>
      <p:pic>
        <p:nvPicPr>
          <p:cNvPr id="47" name="Imagen 46">
            <a:extLst>
              <a:ext uri="{FF2B5EF4-FFF2-40B4-BE49-F238E27FC236}">
                <a16:creationId xmlns:a16="http://schemas.microsoft.com/office/drawing/2014/main" id="{B371F352-83E8-4167-A26E-067BB1ADD603}"/>
              </a:ext>
            </a:extLst>
          </p:cNvPr>
          <p:cNvPicPr/>
          <p:nvPr/>
        </p:nvPicPr>
        <p:blipFill>
          <a:blip r:embed="rId4">
            <a:extLst>
              <a:ext uri="{28A0092B-C50C-407E-A947-70E740481C1C}">
                <a14:useLocalDpi xmlns:a14="http://schemas.microsoft.com/office/drawing/2010/main" val="0"/>
              </a:ext>
            </a:extLst>
          </a:blip>
          <a:stretch>
            <a:fillRect/>
          </a:stretch>
        </p:blipFill>
        <p:spPr>
          <a:xfrm>
            <a:off x="1926263" y="30817683"/>
            <a:ext cx="8541212" cy="3728023"/>
          </a:xfrm>
          <a:prstGeom prst="rect">
            <a:avLst/>
          </a:prstGeom>
        </p:spPr>
      </p:pic>
      <p:sp>
        <p:nvSpPr>
          <p:cNvPr id="10" name="Rectángulo 9">
            <a:extLst>
              <a:ext uri="{FF2B5EF4-FFF2-40B4-BE49-F238E27FC236}">
                <a16:creationId xmlns:a16="http://schemas.microsoft.com/office/drawing/2014/main" id="{4C674E95-18D1-4A38-AAB2-E22C778919CC}"/>
              </a:ext>
            </a:extLst>
          </p:cNvPr>
          <p:cNvSpPr/>
          <p:nvPr/>
        </p:nvSpPr>
        <p:spPr>
          <a:xfrm>
            <a:off x="1295877" y="34561787"/>
            <a:ext cx="10528611" cy="865173"/>
          </a:xfrm>
          <a:prstGeom prst="rect">
            <a:avLst/>
          </a:prstGeom>
        </p:spPr>
        <p:txBody>
          <a:bodyPr wrap="square">
            <a:spAutoFit/>
          </a:bodyPr>
          <a:lstStyle/>
          <a:p>
            <a:pPr algn="ctr">
              <a:lnSpc>
                <a:spcPct val="107000"/>
              </a:lnSpc>
            </a:pPr>
            <a:r>
              <a:rPr lang="es-PE" sz="2400" dirty="0">
                <a:latin typeface="Calibri Light" panose="020F0302020204030204" pitchFamily="34" charset="0"/>
                <a:ea typeface="Calibri" panose="020F0502020204030204" pitchFamily="34" charset="0"/>
                <a:cs typeface="Times New Roman" panose="02020603050405020304" pitchFamily="18" charset="0"/>
              </a:rPr>
              <a:t>Figura 1: Universidad Nacional Agraria La Molina, señalando en amarillo el área de estudio y las cuatro zonas de estudio. Fuente: Google Earth 2020</a:t>
            </a:r>
            <a:endParaRPr lang="es-PE" sz="240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n 3">
            <a:extLst>
              <a:ext uri="{FF2B5EF4-FFF2-40B4-BE49-F238E27FC236}">
                <a16:creationId xmlns:a16="http://schemas.microsoft.com/office/drawing/2014/main" id="{1F1B2710-F350-4F44-9B92-6BE9F20BAB49}"/>
              </a:ext>
            </a:extLst>
          </p:cNvPr>
          <p:cNvPicPr>
            <a:picLocks noChangeAspect="1"/>
          </p:cNvPicPr>
          <p:nvPr/>
        </p:nvPicPr>
        <p:blipFill rotWithShape="1">
          <a:blip r:embed="rId5"/>
          <a:srcRect l="6709" t="25791" r="25509" b="15763"/>
          <a:stretch/>
        </p:blipFill>
        <p:spPr>
          <a:xfrm>
            <a:off x="14239440" y="14176040"/>
            <a:ext cx="8819088" cy="4275341"/>
          </a:xfrm>
          <a:prstGeom prst="rect">
            <a:avLst/>
          </a:prstGeom>
        </p:spPr>
      </p:pic>
      <p:pic>
        <p:nvPicPr>
          <p:cNvPr id="6" name="Imagen 5">
            <a:extLst>
              <a:ext uri="{FF2B5EF4-FFF2-40B4-BE49-F238E27FC236}">
                <a16:creationId xmlns:a16="http://schemas.microsoft.com/office/drawing/2014/main" id="{3EBDDC9C-2109-4805-803A-F946EB50D303}"/>
              </a:ext>
            </a:extLst>
          </p:cNvPr>
          <p:cNvPicPr>
            <a:picLocks noChangeAspect="1"/>
          </p:cNvPicPr>
          <p:nvPr/>
        </p:nvPicPr>
        <p:blipFill rotWithShape="1">
          <a:blip r:embed="rId6"/>
          <a:srcRect l="18024" t="11489" r="14195" b="15881"/>
          <a:stretch/>
        </p:blipFill>
        <p:spPr>
          <a:xfrm>
            <a:off x="14978311" y="22758739"/>
            <a:ext cx="7663953" cy="4617139"/>
          </a:xfrm>
          <a:prstGeom prst="rect">
            <a:avLst/>
          </a:prstGeom>
        </p:spPr>
      </p:pic>
      <p:pic>
        <p:nvPicPr>
          <p:cNvPr id="12" name="Imagen 11">
            <a:extLst>
              <a:ext uri="{FF2B5EF4-FFF2-40B4-BE49-F238E27FC236}">
                <a16:creationId xmlns:a16="http://schemas.microsoft.com/office/drawing/2014/main" id="{49CB2697-87A2-48E6-A17E-3C80E1C94309}"/>
              </a:ext>
            </a:extLst>
          </p:cNvPr>
          <p:cNvPicPr>
            <a:picLocks noChangeAspect="1"/>
          </p:cNvPicPr>
          <p:nvPr/>
        </p:nvPicPr>
        <p:blipFill rotWithShape="1">
          <a:blip r:embed="rId7"/>
          <a:srcRect l="18025" t="10978" r="19047" b="11384"/>
          <a:stretch/>
        </p:blipFill>
        <p:spPr>
          <a:xfrm>
            <a:off x="14716408" y="28615260"/>
            <a:ext cx="8187757" cy="5679395"/>
          </a:xfrm>
          <a:prstGeom prst="rect">
            <a:avLst/>
          </a:prstGeom>
        </p:spPr>
      </p:pic>
      <p:sp>
        <p:nvSpPr>
          <p:cNvPr id="13" name="Rectángulo 12">
            <a:extLst>
              <a:ext uri="{FF2B5EF4-FFF2-40B4-BE49-F238E27FC236}">
                <a16:creationId xmlns:a16="http://schemas.microsoft.com/office/drawing/2014/main" id="{C10C2461-7D78-4783-8216-A6091E09F3B9}"/>
              </a:ext>
            </a:extLst>
          </p:cNvPr>
          <p:cNvSpPr/>
          <p:nvPr/>
        </p:nvSpPr>
        <p:spPr>
          <a:xfrm>
            <a:off x="14210810" y="34377121"/>
            <a:ext cx="9417963" cy="369332"/>
          </a:xfrm>
          <a:prstGeom prst="rect">
            <a:avLst/>
          </a:prstGeom>
        </p:spPr>
        <p:txBody>
          <a:bodyPr wrap="none">
            <a:spAutoFit/>
          </a:bodyPr>
          <a:lstStyle/>
          <a:p>
            <a:r>
              <a:rPr lang="es-PE" sz="1800" dirty="0">
                <a:hlinkClick r:id="rId8"/>
              </a:rPr>
              <a:t>https://observer.globe.gov/documents/19589576/e4afb7bd-6f16-4825-90b6-5953cc9cec8d</a:t>
            </a:r>
            <a:endParaRPr lang="es-PE" sz="1800" dirty="0"/>
          </a:p>
        </p:txBody>
      </p:sp>
      <p:pic>
        <p:nvPicPr>
          <p:cNvPr id="52" name="Imagen 51">
            <a:extLst>
              <a:ext uri="{FF2B5EF4-FFF2-40B4-BE49-F238E27FC236}">
                <a16:creationId xmlns:a16="http://schemas.microsoft.com/office/drawing/2014/main" id="{E0D6F322-52AF-4157-977E-4FB7B924BCB8}"/>
              </a:ext>
            </a:extLst>
          </p:cNvPr>
          <p:cNvPicPr/>
          <p:nvPr/>
        </p:nvPicPr>
        <p:blipFill>
          <a:blip r:embed="rId9"/>
          <a:stretch>
            <a:fillRect/>
          </a:stretch>
        </p:blipFill>
        <p:spPr>
          <a:xfrm>
            <a:off x="29695875" y="8719236"/>
            <a:ext cx="7222528" cy="5587787"/>
          </a:xfrm>
          <a:prstGeom prst="rect">
            <a:avLst/>
          </a:prstGeom>
        </p:spPr>
      </p:pic>
      <p:pic>
        <p:nvPicPr>
          <p:cNvPr id="57" name="Imagen 56">
            <a:extLst>
              <a:ext uri="{FF2B5EF4-FFF2-40B4-BE49-F238E27FC236}">
                <a16:creationId xmlns:a16="http://schemas.microsoft.com/office/drawing/2014/main" id="{91E394DD-F546-4E17-B2B9-A97829C56C4F}"/>
              </a:ext>
            </a:extLst>
          </p:cNvPr>
          <p:cNvPicPr/>
          <p:nvPr/>
        </p:nvPicPr>
        <p:blipFill>
          <a:blip r:embed="rId10">
            <a:extLst>
              <a:ext uri="{28A0092B-C50C-407E-A947-70E740481C1C}">
                <a14:useLocalDpi xmlns:a14="http://schemas.microsoft.com/office/drawing/2010/main" val="0"/>
              </a:ext>
            </a:extLst>
          </a:blip>
          <a:srcRect/>
          <a:stretch>
            <a:fillRect/>
          </a:stretch>
        </p:blipFill>
        <p:spPr bwMode="auto">
          <a:xfrm>
            <a:off x="30757091" y="14983044"/>
            <a:ext cx="6320865" cy="4925939"/>
          </a:xfrm>
          <a:prstGeom prst="rect">
            <a:avLst/>
          </a:prstGeom>
          <a:noFill/>
          <a:ln>
            <a:noFill/>
          </a:ln>
        </p:spPr>
      </p:pic>
      <p:sp>
        <p:nvSpPr>
          <p:cNvPr id="74" name="Google Shape;90;p13">
            <a:extLst>
              <a:ext uri="{FF2B5EF4-FFF2-40B4-BE49-F238E27FC236}">
                <a16:creationId xmlns:a16="http://schemas.microsoft.com/office/drawing/2014/main" id="{2555E083-4F9B-4DC9-AD8B-5FDECE5BA7A2}"/>
              </a:ext>
            </a:extLst>
          </p:cNvPr>
          <p:cNvSpPr txBox="1"/>
          <p:nvPr/>
        </p:nvSpPr>
        <p:spPr>
          <a:xfrm>
            <a:off x="25733282" y="15201841"/>
            <a:ext cx="5023809" cy="4331633"/>
          </a:xfrm>
          <a:prstGeom prst="rect">
            <a:avLst/>
          </a:prstGeom>
          <a:noFill/>
          <a:ln>
            <a:noFill/>
          </a:ln>
        </p:spPr>
        <p:txBody>
          <a:bodyPr spcFirstLastPara="1" wrap="square" lIns="91425" tIns="91425" rIns="91425" bIns="91425" anchor="t" anchorCtr="0">
            <a:noAutofit/>
          </a:bodyPr>
          <a:lstStyle/>
          <a:p>
            <a:r>
              <a:rPr lang="es-PE" sz="2600" dirty="0"/>
              <a:t>La Figura presenta los potenciales hábitats que pueden ser zonas de cría de mosquitos.</a:t>
            </a:r>
          </a:p>
          <a:p>
            <a:endParaRPr lang="es-PE" sz="2600" dirty="0"/>
          </a:p>
          <a:p>
            <a:endParaRPr lang="es-PE" sz="2600" dirty="0"/>
          </a:p>
          <a:p>
            <a:endParaRPr lang="es-PE" sz="2600" dirty="0"/>
          </a:p>
          <a:p>
            <a:r>
              <a:rPr lang="es-PE" sz="2600" dirty="0"/>
              <a:t>El 65.2% de los hábitats analizados dieron positivos para larvas de mosquitos</a:t>
            </a:r>
            <a:endParaRPr sz="2400" dirty="0"/>
          </a:p>
        </p:txBody>
      </p:sp>
      <p:pic>
        <p:nvPicPr>
          <p:cNvPr id="75" name="Imagen 74">
            <a:extLst>
              <a:ext uri="{FF2B5EF4-FFF2-40B4-BE49-F238E27FC236}">
                <a16:creationId xmlns:a16="http://schemas.microsoft.com/office/drawing/2014/main" id="{D6F429F8-C836-477B-A7A0-C460B903ECC4}"/>
              </a:ext>
            </a:extLst>
          </p:cNvPr>
          <p:cNvPicPr/>
          <p:nvPr/>
        </p:nvPicPr>
        <p:blipFill rotWithShape="1">
          <a:blip r:embed="rId11"/>
          <a:srcRect l="12095" t="12909" r="7491" b="9879"/>
          <a:stretch/>
        </p:blipFill>
        <p:spPr bwMode="auto">
          <a:xfrm>
            <a:off x="26100970" y="20216023"/>
            <a:ext cx="10413724" cy="5141412"/>
          </a:xfrm>
          <a:prstGeom prst="rect">
            <a:avLst/>
          </a:prstGeom>
          <a:ln>
            <a:noFill/>
          </a:ln>
          <a:extLst>
            <a:ext uri="{53640926-AAD7-44D8-BBD7-CCE9431645EC}">
              <a14:shadowObscured xmlns:a14="http://schemas.microsoft.com/office/drawing/2010/main"/>
            </a:ext>
          </a:extLst>
        </p:spPr>
      </p:pic>
      <p:sp>
        <p:nvSpPr>
          <p:cNvPr id="76" name="Google Shape;90;p13">
            <a:extLst>
              <a:ext uri="{FF2B5EF4-FFF2-40B4-BE49-F238E27FC236}">
                <a16:creationId xmlns:a16="http://schemas.microsoft.com/office/drawing/2014/main" id="{3ABC5100-C41A-4002-8A7D-FA1C996D95B0}"/>
              </a:ext>
            </a:extLst>
          </p:cNvPr>
          <p:cNvSpPr txBox="1"/>
          <p:nvPr/>
        </p:nvSpPr>
        <p:spPr>
          <a:xfrm>
            <a:off x="25726274" y="25528973"/>
            <a:ext cx="10788420" cy="925093"/>
          </a:xfrm>
          <a:prstGeom prst="rect">
            <a:avLst/>
          </a:prstGeom>
          <a:noFill/>
          <a:ln>
            <a:noFill/>
          </a:ln>
        </p:spPr>
        <p:txBody>
          <a:bodyPr spcFirstLastPara="1" wrap="square" lIns="91425" tIns="91425" rIns="91425" bIns="91425" anchor="t" anchorCtr="0">
            <a:noAutofit/>
          </a:bodyPr>
          <a:lstStyle/>
          <a:p>
            <a:pPr algn="ctr"/>
            <a:r>
              <a:rPr lang="es-PE" sz="2600" dirty="0"/>
              <a:t>Relación hábitats (criaderos) positivos y Géneros encontrados en el campus de la UNALM</a:t>
            </a:r>
          </a:p>
          <a:p>
            <a:endParaRPr lang="es-PE" sz="2600" dirty="0"/>
          </a:p>
          <a:p>
            <a:endParaRPr lang="es-PE" sz="2600" dirty="0"/>
          </a:p>
        </p:txBody>
      </p:sp>
      <p:sp>
        <p:nvSpPr>
          <p:cNvPr id="77" name="Google Shape;90;p13">
            <a:extLst>
              <a:ext uri="{FF2B5EF4-FFF2-40B4-BE49-F238E27FC236}">
                <a16:creationId xmlns:a16="http://schemas.microsoft.com/office/drawing/2014/main" id="{93F1BF84-E05E-4B0E-A1D7-3001187D10C4}"/>
              </a:ext>
            </a:extLst>
          </p:cNvPr>
          <p:cNvSpPr txBox="1"/>
          <p:nvPr/>
        </p:nvSpPr>
        <p:spPr>
          <a:xfrm>
            <a:off x="34477038" y="27834310"/>
            <a:ext cx="2460738" cy="4925939"/>
          </a:xfrm>
          <a:prstGeom prst="rect">
            <a:avLst/>
          </a:prstGeom>
          <a:noFill/>
          <a:ln>
            <a:noFill/>
          </a:ln>
        </p:spPr>
        <p:txBody>
          <a:bodyPr spcFirstLastPara="1" wrap="square" lIns="91425" tIns="91425" rIns="91425" bIns="91425" anchor="t" anchorCtr="0">
            <a:noAutofit/>
          </a:bodyPr>
          <a:lstStyle/>
          <a:p>
            <a:pPr>
              <a:lnSpc>
                <a:spcPct val="107000"/>
              </a:lnSpc>
              <a:spcAft>
                <a:spcPts val="800"/>
              </a:spcAft>
            </a:pPr>
            <a:r>
              <a:rPr lang="es-PE" sz="2800" dirty="0">
                <a:latin typeface="Calibri" panose="020F0502020204030204" pitchFamily="34" charset="0"/>
                <a:ea typeface="Calibri" panose="020F0502020204030204" pitchFamily="34" charset="0"/>
                <a:cs typeface="Times New Roman" panose="02020603050405020304" pitchFamily="18" charset="0"/>
              </a:rPr>
              <a:t>Tabla. Abundancia de larvas de mosquitos reportados en Noviembre (2019) y Enero (2020) en el campus de la UNALM.</a:t>
            </a:r>
          </a:p>
          <a:p>
            <a:endParaRPr lang="es-PE" sz="2600" dirty="0"/>
          </a:p>
          <a:p>
            <a:endParaRPr lang="es-PE" sz="2600" dirty="0"/>
          </a:p>
        </p:txBody>
      </p:sp>
      <p:pic>
        <p:nvPicPr>
          <p:cNvPr id="15" name="Imagen 14">
            <a:extLst>
              <a:ext uri="{FF2B5EF4-FFF2-40B4-BE49-F238E27FC236}">
                <a16:creationId xmlns:a16="http://schemas.microsoft.com/office/drawing/2014/main" id="{0397C580-3CC7-498A-B208-AC0140179E6B}"/>
              </a:ext>
            </a:extLst>
          </p:cNvPr>
          <p:cNvPicPr>
            <a:picLocks noChangeAspect="1"/>
          </p:cNvPicPr>
          <p:nvPr/>
        </p:nvPicPr>
        <p:blipFill>
          <a:blip r:embed="rId12"/>
          <a:stretch>
            <a:fillRect/>
          </a:stretch>
        </p:blipFill>
        <p:spPr>
          <a:xfrm>
            <a:off x="25654950" y="26708958"/>
            <a:ext cx="8517033" cy="8464982"/>
          </a:xfrm>
          <a:prstGeom prst="rect">
            <a:avLst/>
          </a:prstGeom>
        </p:spPr>
      </p:pic>
      <p:pic>
        <p:nvPicPr>
          <p:cNvPr id="17" name="Imagen 16">
            <a:extLst>
              <a:ext uri="{FF2B5EF4-FFF2-40B4-BE49-F238E27FC236}">
                <a16:creationId xmlns:a16="http://schemas.microsoft.com/office/drawing/2014/main" id="{53820029-2D25-4426-AD47-1957FBF61281}"/>
              </a:ext>
            </a:extLst>
          </p:cNvPr>
          <p:cNvPicPr>
            <a:picLocks noChangeAspect="1"/>
          </p:cNvPicPr>
          <p:nvPr/>
        </p:nvPicPr>
        <p:blipFill>
          <a:blip r:embed="rId13"/>
          <a:stretch>
            <a:fillRect/>
          </a:stretch>
        </p:blipFill>
        <p:spPr>
          <a:xfrm>
            <a:off x="3765112" y="2889269"/>
            <a:ext cx="3175837" cy="3607090"/>
          </a:xfrm>
          <a:prstGeom prst="rect">
            <a:avLst/>
          </a:prstGeom>
        </p:spPr>
      </p:pic>
    </p:spTree>
    <p:extLst>
      <p:ext uri="{BB962C8B-B14F-4D97-AF65-F5344CB8AC3E}">
        <p14:creationId xmlns:p14="http://schemas.microsoft.com/office/powerpoint/2010/main" val="1174964083"/>
      </p:ext>
    </p:extLst>
  </p:cSld>
  <p:clrMapOvr>
    <a:masterClrMapping/>
  </p:clrMapOvr>
</p:sld>
</file>

<file path=ppt/theme/theme1.xml><?xml version="1.0" encoding="utf-8"?>
<a:theme xmlns:a="http://schemas.openxmlformats.org/drawingml/2006/main" name="Default Design">
  <a:themeElements>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3064"/>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TM03457503[[fn=Citable]]</Template>
  <TotalTime>21878</TotalTime>
  <Words>1402</Words>
  <Application>Microsoft Office PowerPoint</Application>
  <PresentationFormat>Personalizados</PresentationFormat>
  <Paragraphs>68</Paragraphs>
  <Slides>1</Slides>
  <Notes>1</Notes>
  <HiddenSlides>0</HiddenSlides>
  <MMClips>0</MMClips>
  <ScaleCrop>false</ScaleCrop>
  <HeadingPairs>
    <vt:vector size="6" baseType="variant">
      <vt:variant>
        <vt:lpstr>Tipos de letra usados</vt:lpstr>
      </vt:variant>
      <vt:variant>
        <vt:i4>7</vt:i4>
      </vt:variant>
      <vt:variant>
        <vt:lpstr>Tema</vt:lpstr>
      </vt:variant>
      <vt:variant>
        <vt:i4>1</vt:i4>
      </vt:variant>
      <vt:variant>
        <vt:lpstr>Títulos dos diapositivos</vt:lpstr>
      </vt:variant>
      <vt:variant>
        <vt:i4>1</vt:i4>
      </vt:variant>
    </vt:vector>
  </HeadingPairs>
  <TitlesOfParts>
    <vt:vector size="9" baseType="lpstr">
      <vt:lpstr>Alegreya</vt:lpstr>
      <vt:lpstr>Garamond</vt:lpstr>
      <vt:lpstr>Arial</vt:lpstr>
      <vt:lpstr>Times New Roman</vt:lpstr>
      <vt:lpstr>Calibri Light</vt:lpstr>
      <vt:lpstr>Calibri</vt:lpstr>
      <vt:lpstr>Helvetica Neue</vt:lpstr>
      <vt:lpstr>Default Design</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Schools_home</dc:creator>
  <cp:lastModifiedBy>2014143570</cp:lastModifiedBy>
  <cp:revision>95</cp:revision>
  <dcterms:modified xsi:type="dcterms:W3CDTF">2020-03-11T01:09:31Z</dcterms:modified>
</cp:coreProperties>
</file>