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78" r:id="rId4"/>
    <p:sldId id="277" r:id="rId5"/>
    <p:sldId id="276" r:id="rId6"/>
    <p:sldId id="291" r:id="rId7"/>
    <p:sldId id="261" r:id="rId8"/>
    <p:sldId id="274" r:id="rId9"/>
    <p:sldId id="281" r:id="rId10"/>
    <p:sldId id="280" r:id="rId11"/>
    <p:sldId id="286" r:id="rId12"/>
    <p:sldId id="294" r:id="rId13"/>
    <p:sldId id="283" r:id="rId14"/>
    <p:sldId id="289" r:id="rId15"/>
  </p:sldIdLst>
  <p:sldSz cx="9144000" cy="5715000" type="screen16x1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ka Stipoljev" initials="IS" lastIdx="0" clrIdx="0">
    <p:extLst>
      <p:ext uri="{19B8F6BF-5375-455C-9EA6-DF929625EA0E}">
        <p15:presenceInfo xmlns:p15="http://schemas.microsoft.com/office/powerpoint/2012/main" xmlns="" userId="Ivanka Stipolj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1616"/>
    <a:srgbClr val="D4E773"/>
    <a:srgbClr val="003300"/>
    <a:srgbClr val="112947"/>
    <a:srgbClr val="BFDC30"/>
    <a:srgbClr val="BFD1E7"/>
    <a:srgbClr val="CC3300"/>
    <a:srgbClr val="4E0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89" d="100"/>
          <a:sy n="89" d="100"/>
        </p:scale>
        <p:origin x="-60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A5759E-4FF8-4257-BE82-111D5BEDAF05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56D7F6-02F7-4F7A-8706-B7F2318ECE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74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6D7F6-02F7-4F7A-8706-B7F2318ECEF3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071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6D7F6-02F7-4F7A-8706-B7F2318ECEF3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999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6D7F6-02F7-4F7A-8706-B7F2318ECEF3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633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8277-6D60-4C37-82AD-93FF2D45A73D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7973-E608-49C1-9C73-074FE2995B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25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5174-A49C-4A75-ACC4-1BEE9E874E60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6884-8E0F-47A1-97FB-9CF659122A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955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EEA0-050E-47E0-8FD0-B7C0081B843B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8A12-E20A-4242-AB9D-BA46631033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43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lvl="0"/>
            <a:endParaRPr lang="hr-B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4D4-7335-49DD-8DA6-7B32A850C238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EF89-AAFC-4C75-900C-8D806BAE0E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79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FB5B-879A-4892-8DE0-8C2DA19A5B63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5C39-A364-4B8A-A703-0954AD512D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687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435B-4900-4FEA-826E-DCB753914C3D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B0D8-DBB8-49B0-8FB7-A81E6A5FBE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530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BF3D-6F59-43B0-8DAB-C2341C51AE55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DFBC-5ECC-4786-B9A9-04370F154C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68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A371-8DF8-45C0-8648-0CE0ED3FFD77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698A-732D-467C-A65F-C29C3B0D04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37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DB0D-EA96-49C1-9F59-341E793F511A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56A5-481D-4F9C-AAE8-DDD8A04A73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26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6158-E726-4409-B9EB-50C1323BE9FE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3DB2-B5DD-4265-9517-D3A752EA1E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703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5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BF3A-A698-4524-A117-5002DFD26D9F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C978-41FF-425C-BEC0-FBBB5B6311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582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D839-76CE-4FA2-8ECA-188D670D8EA2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657F-CFAD-4256-BF89-8B20220DBD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50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8855E-5AF4-4F92-B9D6-FA13935C5031}" type="datetimeFigureOut">
              <a:rPr lang="hr-HR"/>
              <a:pPr>
                <a:defRPr/>
              </a:pPr>
              <a:t>14.5.2019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BB1E4-F7F2-4F61-92CE-79E529F6EC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 noChangeArrowheads="1"/>
          </p:cNvSpPr>
          <p:nvPr>
            <p:ph type="title"/>
          </p:nvPr>
        </p:nvSpPr>
        <p:spPr>
          <a:xfrm>
            <a:off x="142844" y="428608"/>
            <a:ext cx="4731443" cy="14106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b="1" dirty="0" err="1">
                <a:solidFill>
                  <a:srgbClr val="002060"/>
                </a:solidFill>
              </a:rPr>
              <a:t>Osjetljivost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masline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hr-HR" sz="3600" b="1" dirty="0">
                <a:solidFill>
                  <a:srgbClr val="002060"/>
                </a:solidFill>
              </a:rPr>
              <a:t/>
            </a:r>
            <a:br>
              <a:rPr lang="hr-HR" sz="3600" b="1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(</a:t>
            </a:r>
            <a:r>
              <a:rPr lang="en-US" sz="3600" i="1" dirty="0">
                <a:solidFill>
                  <a:srgbClr val="002060"/>
                </a:solidFill>
              </a:rPr>
              <a:t>Olea </a:t>
            </a:r>
            <a:r>
              <a:rPr lang="en-US" sz="3600" i="1" dirty="0" err="1">
                <a:solidFill>
                  <a:srgbClr val="002060"/>
                </a:solidFill>
              </a:rPr>
              <a:t>europea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L.) </a:t>
            </a:r>
            <a:r>
              <a:rPr lang="hr-HR" sz="3600" dirty="0">
                <a:solidFill>
                  <a:srgbClr val="002060"/>
                </a:solidFill>
              </a:rPr>
              <a:t/>
            </a:r>
            <a:br>
              <a:rPr lang="hr-HR" sz="3600" dirty="0">
                <a:solidFill>
                  <a:srgbClr val="002060"/>
                </a:solidFill>
              </a:rPr>
            </a:br>
            <a:r>
              <a:rPr lang="en-US" sz="3600" b="1" dirty="0" err="1">
                <a:solidFill>
                  <a:srgbClr val="002060"/>
                </a:solidFill>
              </a:rPr>
              <a:t>na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niske</a:t>
            </a:r>
            <a:r>
              <a:rPr lang="en-US" sz="3600" b="1" dirty="0">
                <a:solidFill>
                  <a:srgbClr val="002060"/>
                </a:solidFill>
              </a:rPr>
              <a:t> temperature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28596" y="2357434"/>
            <a:ext cx="4368542" cy="28851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hr-HR" sz="2000" b="1" dirty="0">
                <a:solidFill>
                  <a:srgbClr val="003300"/>
                </a:solidFill>
                <a:latin typeface="+mn-lt"/>
              </a:rPr>
              <a:t>Autori: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Mihael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Fredotović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, Iva 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Žeko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, Mate 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Ćurić</a:t>
            </a:r>
            <a:endParaRPr lang="en-US" sz="2000" dirty="0">
              <a:solidFill>
                <a:srgbClr val="0033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hr-HR" sz="2000" b="1" dirty="0">
              <a:solidFill>
                <a:srgbClr val="0033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Mentori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: Ivanka 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Stipoljev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prof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.,</a:t>
            </a:r>
            <a:endParaRPr lang="hr-HR" sz="2000" b="1" dirty="0">
              <a:solidFill>
                <a:srgbClr val="0033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hr-HR" sz="2000" b="1" dirty="0">
                <a:solidFill>
                  <a:srgbClr val="003300"/>
                </a:solidFill>
                <a:latin typeface="+mn-lt"/>
              </a:rPr>
              <a:t>	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Mihajlo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+mn-lt"/>
              </a:rPr>
              <a:t>Lerinc</a:t>
            </a:r>
            <a:r>
              <a:rPr lang="en-US" sz="2000" b="1" dirty="0">
                <a:solidFill>
                  <a:srgbClr val="003300"/>
                </a:solidFill>
                <a:latin typeface="+mn-lt"/>
              </a:rPr>
              <a:t>, prof.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3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solidFill>
                  <a:srgbClr val="003300"/>
                </a:solidFill>
                <a:latin typeface="+mn-lt"/>
              </a:rPr>
              <a:t>SŠ „</a:t>
            </a:r>
            <a:r>
              <a:rPr lang="en-US" sz="3000" b="1" dirty="0" err="1">
                <a:solidFill>
                  <a:srgbClr val="003300"/>
                </a:solidFill>
                <a:latin typeface="+mn-lt"/>
              </a:rPr>
              <a:t>Braća</a:t>
            </a:r>
            <a:r>
              <a:rPr lang="en-US" sz="30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+mn-lt"/>
              </a:rPr>
              <a:t>Radić</a:t>
            </a:r>
            <a:r>
              <a:rPr lang="en-US" sz="3000" b="1" dirty="0">
                <a:solidFill>
                  <a:srgbClr val="003300"/>
                </a:solidFill>
                <a:latin typeface="+mn-lt"/>
              </a:rPr>
              <a:t>“</a:t>
            </a:r>
            <a:endParaRPr lang="hr-HR" sz="3000" b="1" dirty="0">
              <a:solidFill>
                <a:srgbClr val="0033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003300"/>
                </a:solidFill>
                <a:latin typeface="+mn-lt"/>
              </a:rPr>
              <a:t>Kaštel</a:t>
            </a:r>
            <a:r>
              <a:rPr lang="en-US" sz="30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+mn-lt"/>
              </a:rPr>
              <a:t>Štafilić</a:t>
            </a:r>
            <a:r>
              <a:rPr lang="en-US" sz="3000" b="1" dirty="0">
                <a:solidFill>
                  <a:srgbClr val="003300"/>
                </a:solidFill>
                <a:latin typeface="+mn-lt"/>
              </a:rPr>
              <a:t> – </a:t>
            </a:r>
            <a:r>
              <a:rPr lang="en-US" sz="3000" b="1" dirty="0" err="1">
                <a:solidFill>
                  <a:srgbClr val="003300"/>
                </a:solidFill>
                <a:latin typeface="+mn-lt"/>
              </a:rPr>
              <a:t>Nehaj</a:t>
            </a:r>
            <a:endParaRPr lang="en-US" sz="3000" dirty="0">
              <a:solidFill>
                <a:srgbClr val="003300"/>
              </a:solidFill>
              <a:latin typeface="+mn-lt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Slikovni rezultat za masline slika">
            <a:extLst>
              <a:ext uri="{FF2B5EF4-FFF2-40B4-BE49-F238E27FC236}">
                <a16:creationId xmlns:a16="http://schemas.microsoft.com/office/drawing/2014/main" xmlns="" id="{333E2296-71B9-42DC-A484-4D60C80EE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2" r="24691"/>
          <a:stretch/>
        </p:blipFill>
        <p:spPr bwMode="auto">
          <a:xfrm>
            <a:off x="4409136" y="10"/>
            <a:ext cx="4734863" cy="5714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xmlns="" id="{D23B5050-ED6E-47A3-8656-41FB32F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70" y="193204"/>
            <a:ext cx="8856984" cy="122413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r-BA" sz="2000" dirty="0">
                <a:latin typeface="+mn-lt"/>
              </a:rPr>
              <a:t/>
            </a:r>
            <a:br>
              <a:rPr lang="hr-BA" sz="2000" dirty="0">
                <a:latin typeface="+mn-lt"/>
              </a:rPr>
            </a:br>
            <a:r>
              <a:rPr lang="hr-BA" sz="2000" dirty="0">
                <a:latin typeface="+mn-lt"/>
              </a:rPr>
              <a:t/>
            </a:r>
            <a:br>
              <a:rPr lang="hr-BA" sz="2000" dirty="0">
                <a:latin typeface="+mn-lt"/>
              </a:rPr>
            </a:br>
            <a:r>
              <a:rPr lang="hr-BA" sz="2000" dirty="0">
                <a:latin typeface="+mn-lt"/>
              </a:rPr>
              <a:t/>
            </a:r>
            <a:br>
              <a:rPr lang="hr-BA" sz="2000" dirty="0">
                <a:latin typeface="+mn-lt"/>
              </a:rPr>
            </a:br>
            <a:r>
              <a:rPr lang="hr-BA" sz="2000" dirty="0">
                <a:solidFill>
                  <a:srgbClr val="002060"/>
                </a:solidFill>
                <a:latin typeface="+mn-lt"/>
              </a:rPr>
              <a:t>Stupanj oštećenja (%), fenofaza razvoja masline, prisutnost bolesti masline te prinos izražen kao postotak od standardnog za sedam najznačajnijih sorti koje se uzgajaju na području Grada Kaštela te Staru kaštelansku maslinu.</a:t>
            </a: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>
              <a:solidFill>
                <a:srgbClr val="002060"/>
              </a:solidFill>
            </a:endParaRP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xmlns="" id="{60A53BF1-0997-41F0-88A2-0A3DA6C41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520654"/>
              </p:ext>
            </p:extLst>
          </p:nvPr>
        </p:nvGraphicFramePr>
        <p:xfrm>
          <a:off x="214282" y="1785930"/>
          <a:ext cx="8643998" cy="3571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xmlns="" val="1112864194"/>
                    </a:ext>
                  </a:extLst>
                </a:gridCol>
                <a:gridCol w="710333">
                  <a:extLst>
                    <a:ext uri="{9D8B030D-6E8A-4147-A177-3AD203B41FA5}">
                      <a16:colId xmlns:a16="http://schemas.microsoft.com/office/drawing/2014/main" xmlns="" val="430043930"/>
                    </a:ext>
                  </a:extLst>
                </a:gridCol>
                <a:gridCol w="939500">
                  <a:extLst>
                    <a:ext uri="{9D8B030D-6E8A-4147-A177-3AD203B41FA5}">
                      <a16:colId xmlns:a16="http://schemas.microsoft.com/office/drawing/2014/main" xmlns="" val="1320587046"/>
                    </a:ext>
                  </a:extLst>
                </a:gridCol>
                <a:gridCol w="939500">
                  <a:extLst>
                    <a:ext uri="{9D8B030D-6E8A-4147-A177-3AD203B41FA5}">
                      <a16:colId xmlns:a16="http://schemas.microsoft.com/office/drawing/2014/main" xmlns="" val="2274871218"/>
                    </a:ext>
                  </a:extLst>
                </a:gridCol>
                <a:gridCol w="839366">
                  <a:extLst>
                    <a:ext uri="{9D8B030D-6E8A-4147-A177-3AD203B41FA5}">
                      <a16:colId xmlns:a16="http://schemas.microsoft.com/office/drawing/2014/main" xmlns="" val="2200429720"/>
                    </a:ext>
                  </a:extLst>
                </a:gridCol>
                <a:gridCol w="730397">
                  <a:extLst>
                    <a:ext uri="{9D8B030D-6E8A-4147-A177-3AD203B41FA5}">
                      <a16:colId xmlns:a16="http://schemas.microsoft.com/office/drawing/2014/main" xmlns="" val="1623080432"/>
                    </a:ext>
                  </a:extLst>
                </a:gridCol>
                <a:gridCol w="522027">
                  <a:extLst>
                    <a:ext uri="{9D8B030D-6E8A-4147-A177-3AD203B41FA5}">
                      <a16:colId xmlns:a16="http://schemas.microsoft.com/office/drawing/2014/main" xmlns="" val="3971530922"/>
                    </a:ext>
                  </a:extLst>
                </a:gridCol>
                <a:gridCol w="839366">
                  <a:extLst>
                    <a:ext uri="{9D8B030D-6E8A-4147-A177-3AD203B41FA5}">
                      <a16:colId xmlns:a16="http://schemas.microsoft.com/office/drawing/2014/main" xmlns="" val="964262329"/>
                    </a:ext>
                  </a:extLst>
                </a:gridCol>
                <a:gridCol w="839366">
                  <a:extLst>
                    <a:ext uri="{9D8B030D-6E8A-4147-A177-3AD203B41FA5}">
                      <a16:colId xmlns:a16="http://schemas.microsoft.com/office/drawing/2014/main" xmlns="" val="974647248"/>
                    </a:ext>
                  </a:extLst>
                </a:gridCol>
                <a:gridCol w="839366">
                  <a:extLst>
                    <a:ext uri="{9D8B030D-6E8A-4147-A177-3AD203B41FA5}">
                      <a16:colId xmlns:a16="http://schemas.microsoft.com/office/drawing/2014/main" xmlns="" val="2899920443"/>
                    </a:ext>
                  </a:extLst>
                </a:gridCol>
                <a:gridCol w="730397">
                  <a:extLst>
                    <a:ext uri="{9D8B030D-6E8A-4147-A177-3AD203B41FA5}">
                      <a16:colId xmlns:a16="http://schemas.microsoft.com/office/drawing/2014/main" xmlns="" val="2996334067"/>
                    </a:ext>
                  </a:extLst>
                </a:gridCol>
              </a:tblGrid>
              <a:tr h="1817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Sorta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Porijeklo sorte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Oštećenje (%)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Prosjek oštećenja (%)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Fenofaza (BBCH skala)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Prisutnost bolesti (%)**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Prinosi (% standard)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5027211"/>
                  </a:ext>
                </a:extLst>
              </a:tr>
              <a:tr h="36340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Lista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Jednogodišnjih grana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Dvogodišnjih grana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Osnovnih grana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Debla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768716"/>
                  </a:ext>
                </a:extLst>
              </a:tr>
              <a:tr h="36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Drobnica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Srednja Dalmacija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0.0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8.33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8.33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61.25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3949143"/>
                  </a:ext>
                </a:extLst>
              </a:tr>
              <a:tr h="36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Dužica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Srednja Dalmacija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1.67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  <a:highlight>
                            <a:srgbClr val="00FFFF"/>
                          </a:highlight>
                        </a:rPr>
                        <a:t>0.56</a:t>
                      </a:r>
                      <a:endParaRPr lang="hr-HR" sz="10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0.56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highlight>
                            <a:srgbClr val="00FFFF"/>
                          </a:highlight>
                        </a:rPr>
                        <a:t>78.75</a:t>
                      </a:r>
                      <a:endParaRPr lang="hr-HR" sz="10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8015201"/>
                  </a:ext>
                </a:extLst>
              </a:tr>
              <a:tr h="48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Lastovka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Južna Dalmacija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30.00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10.00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  <a:highlight>
                            <a:srgbClr val="FFFF00"/>
                          </a:highlight>
                        </a:rPr>
                        <a:t>20.00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highlight>
                            <a:srgbClr val="FFFF00"/>
                          </a:highlight>
                        </a:rPr>
                        <a:t>20.00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8907380"/>
                  </a:ext>
                </a:extLst>
              </a:tr>
              <a:tr h="1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Leccino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Italija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23.75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45.63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10.63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  <a:highlight>
                            <a:srgbClr val="FFFF00"/>
                          </a:highlight>
                        </a:rPr>
                        <a:t>26.67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highlight>
                            <a:srgbClr val="FFFF00"/>
                          </a:highlight>
                        </a:rPr>
                        <a:t>26.67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26.09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9823907"/>
                  </a:ext>
                </a:extLst>
              </a:tr>
              <a:tr h="36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Levantinka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Srednja Dalmacija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57.50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4710837"/>
                  </a:ext>
                </a:extLst>
              </a:tr>
              <a:tr h="36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Oblica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Srednja Dalmacija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  <a:highlight>
                            <a:srgbClr val="00FFFF"/>
                          </a:highlight>
                        </a:rPr>
                        <a:t>6.67</a:t>
                      </a:r>
                      <a:endParaRPr lang="hr-HR" sz="10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6.67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9739888"/>
                  </a:ext>
                </a:extLst>
              </a:tr>
              <a:tr h="1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Pendolino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Italija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33.44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51.25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27.81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  <a:highlight>
                            <a:srgbClr val="FFFF00"/>
                          </a:highlight>
                        </a:rPr>
                        <a:t>37.50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highlight>
                            <a:srgbClr val="FFFF00"/>
                          </a:highlight>
                        </a:rPr>
                        <a:t>35.06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highlight>
                            <a:srgbClr val="FFFF00"/>
                          </a:highlight>
                        </a:rPr>
                        <a:t>37.50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highlight>
                            <a:srgbClr val="FFFF00"/>
                          </a:highlight>
                        </a:rPr>
                        <a:t>22.34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7525125"/>
                  </a:ext>
                </a:extLst>
              </a:tr>
              <a:tr h="36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SKM*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Srednja Dalmacija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30.00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  <a:highlight>
                            <a:srgbClr val="FFFF00"/>
                          </a:highlight>
                        </a:rPr>
                        <a:t>18.33</a:t>
                      </a:r>
                      <a:endParaRPr lang="hr-HR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18.33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38.75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6944092"/>
                  </a:ext>
                </a:extLst>
              </a:tr>
              <a:tr h="36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Ukupni prosjek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14.02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23.57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10.43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1.88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0.00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27.45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15.26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>
                          <a:effectLst/>
                        </a:rPr>
                        <a:t>16.01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000" dirty="0">
                          <a:effectLst/>
                        </a:rPr>
                        <a:t>33.13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7645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04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9B5EE8B-F2DA-4864-991D-D1D498A23EBA}"/>
              </a:ext>
            </a:extLst>
          </p:cNvPr>
          <p:cNvSpPr/>
          <p:nvPr/>
        </p:nvSpPr>
        <p:spPr>
          <a:xfrm>
            <a:off x="341198" y="2529782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podrijetlom iz južnijih i toplijih područja poput Italije (</a:t>
            </a:r>
            <a:r>
              <a:rPr lang="hr-BA" sz="20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Pendolino</a:t>
            </a: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, </a:t>
            </a:r>
            <a:r>
              <a:rPr lang="hr-BA" sz="20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Leccino</a:t>
            </a: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) i  Južne Dalmacije (</a:t>
            </a:r>
            <a:r>
              <a:rPr lang="hr-BA" sz="20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Lastovka</a:t>
            </a: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endParaRPr lang="hr-BA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na kojima je prethodno obavljena rezidba i gnojidba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endParaRPr lang="hr-BA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one koje su bile u </a:t>
            </a:r>
            <a:r>
              <a:rPr lang="hr-BA" sz="20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fenofazi</a:t>
            </a: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hr-BA" sz="2000" dirty="0">
                <a:solidFill>
                  <a:srgbClr val="002060"/>
                </a:solidFill>
                <a:ea typeface="Calibri" panose="020F0502020204030204" pitchFamily="34" charset="0"/>
              </a:rPr>
              <a:t>razvoja lista ili pojavi cvatova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BFE23A5-F896-4D28-85B6-74C78A327F5F}"/>
              </a:ext>
            </a:extLst>
          </p:cNvPr>
          <p:cNvSpPr/>
          <p:nvPr/>
        </p:nvSpPr>
        <p:spPr>
          <a:xfrm>
            <a:off x="3143240" y="285732"/>
            <a:ext cx="3037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sz="2800" b="1" dirty="0">
                <a:solidFill>
                  <a:srgbClr val="002060"/>
                </a:solidFill>
              </a:rPr>
              <a:t>Rasprava i zaključci</a:t>
            </a:r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D671CFA-082E-48F6-8571-5E194D7F8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95" t="12856" r="31101" b="47999"/>
          <a:stretch/>
        </p:blipFill>
        <p:spPr>
          <a:xfrm>
            <a:off x="5000628" y="1142988"/>
            <a:ext cx="3738515" cy="328614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4C9BDDD-2341-4BD0-9CDA-BA34BD1A6799}"/>
              </a:ext>
            </a:extLst>
          </p:cNvPr>
          <p:cNvSpPr txBox="1"/>
          <p:nvPr/>
        </p:nvSpPr>
        <p:spPr>
          <a:xfrm>
            <a:off x="539552" y="102749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2060"/>
                </a:solidFill>
              </a:rPr>
              <a:t>Uz vlažno vrijeme i temperaturu </a:t>
            </a:r>
            <a:r>
              <a:rPr lang="hr-B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(-2.4˚C do -6.8 ˚C) od 25.2. do 1.3. 2018. s</a:t>
            </a:r>
            <a:r>
              <a:rPr lang="hr-BA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tradale su sorte maslina:</a:t>
            </a:r>
            <a:r>
              <a:rPr lang="hr-HR" sz="2000" dirty="0"/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FD0D3C4-4E7E-445E-B16C-943426B845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12120"/>
            <a:ext cx="285752" cy="5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1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ED30883A-296B-468B-B33E-2A98A5354230}"/>
              </a:ext>
            </a:extLst>
          </p:cNvPr>
          <p:cNvSpPr/>
          <p:nvPr/>
        </p:nvSpPr>
        <p:spPr>
          <a:xfrm>
            <a:off x="285720" y="428608"/>
            <a:ext cx="292895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Vrste oštećenja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djelomično ili potpuno propadanje cvjetnih pupova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smrzavanje i pucanje kore na granama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Calibri" panose="020F0502020204030204" pitchFamily="34" charset="0"/>
              </a:rPr>
              <a:t>propadanje listova</a:t>
            </a:r>
          </a:p>
          <a:p>
            <a:endParaRPr lang="hr-BA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14282" y="2857500"/>
            <a:ext cx="2928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sz="2000" b="1" dirty="0">
                <a:solidFill>
                  <a:srgbClr val="002060"/>
                </a:solidFill>
                <a:ea typeface="Calibri" panose="020F0502020204030204" pitchFamily="34" charset="0"/>
              </a:rPr>
              <a:t>Posljedice oštećenja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porast infekcije bakterijskim rakom masline</a:t>
            </a:r>
            <a:endParaRPr lang="hr-BA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Calibri" panose="020F0502020204030204" pitchFamily="34" charset="0"/>
              </a:rPr>
              <a:t>gubitak biomase stabla</a:t>
            </a:r>
          </a:p>
          <a:p>
            <a:pPr marL="285750" indent="-285750">
              <a:buSzPct val="70000"/>
              <a:buFont typeface="Wingdings" pitchFamily="2" charset="2"/>
              <a:buChar char="Ø"/>
            </a:pPr>
            <a:r>
              <a:rPr lang="hr-BA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manji prinos</a:t>
            </a:r>
            <a:r>
              <a:rPr lang="hr-BA" sz="2000" dirty="0">
                <a:solidFill>
                  <a:srgbClr val="002060"/>
                </a:solidFill>
                <a:ea typeface="Calibri" panose="020F0502020204030204" pitchFamily="34" charset="0"/>
              </a:rPr>
              <a:t> (svega 33.13% standardnih prinosa)</a:t>
            </a:r>
            <a:endParaRPr lang="hr-HR" sz="2000" dirty="0">
              <a:solidFill>
                <a:srgbClr val="002060"/>
              </a:solidFill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3500430" y="0"/>
            <a:ext cx="5643571" cy="4254548"/>
            <a:chOff x="-52839" y="-34401"/>
            <a:chExt cx="9196842" cy="5749401"/>
          </a:xfrm>
        </p:grpSpPr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77056720-A526-4535-B11B-09372DB2FD18}"/>
                </a:ext>
              </a:extLst>
            </p:cNvPr>
            <p:cNvPicPr/>
            <p:nvPr/>
          </p:nvPicPr>
          <p:blipFill rotWithShape="1">
            <a:blip r:embed="rId3" cstate="print"/>
            <a:srcRect l="2951" t="15583" r="5250" b="26364"/>
            <a:stretch/>
          </p:blipFill>
          <p:spPr>
            <a:xfrm>
              <a:off x="3000364" y="-1"/>
              <a:ext cx="3490187" cy="2428873"/>
            </a:xfrm>
            <a:prstGeom prst="rect">
              <a:avLst/>
            </a:prstGeom>
          </p:spPr>
        </p:pic>
        <p:pic>
          <p:nvPicPr>
            <p:cNvPr id="34" name="Picture 2" descr="Slikovni rezultat za slike masline">
              <a:extLst>
                <a:ext uri="{FF2B5EF4-FFF2-40B4-BE49-F238E27FC236}">
                  <a16:creationId xmlns:a16="http://schemas.microsoft.com/office/drawing/2014/main" xmlns="" id="{DF8E505B-3E59-448E-BCF3-F624E41F8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398" r="1" b="5650"/>
            <a:stretch/>
          </p:blipFill>
          <p:spPr bwMode="auto">
            <a:xfrm>
              <a:off x="3415985" y="3000376"/>
              <a:ext cx="5728015" cy="271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Povezana slika">
              <a:extLst>
                <a:ext uri="{FF2B5EF4-FFF2-40B4-BE49-F238E27FC236}">
                  <a16:creationId xmlns:a16="http://schemas.microsoft.com/office/drawing/2014/main" xmlns="" id="{48E722FD-F589-47FA-A2B8-37B3D85EE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560" r="11102"/>
            <a:stretch/>
          </p:blipFill>
          <p:spPr bwMode="auto">
            <a:xfrm flipH="1">
              <a:off x="0" y="2143120"/>
              <a:ext cx="3643306" cy="3571880"/>
            </a:xfrm>
            <a:custGeom>
              <a:avLst/>
              <a:gdLst>
                <a:gd name="connsiteX0" fmla="*/ 3465576 w 5908273"/>
                <a:gd name="connsiteY0" fmla="*/ 0 h 5158786"/>
                <a:gd name="connsiteX1" fmla="*/ 5670004 w 5908273"/>
                <a:gd name="connsiteY1" fmla="*/ 791369 h 5158786"/>
                <a:gd name="connsiteX2" fmla="*/ 5908273 w 5908273"/>
                <a:gd name="connsiteY2" fmla="*/ 1007923 h 5158786"/>
                <a:gd name="connsiteX3" fmla="*/ 5908273 w 5908273"/>
                <a:gd name="connsiteY3" fmla="*/ 5158786 h 5158786"/>
                <a:gd name="connsiteX4" fmla="*/ 443374 w 5908273"/>
                <a:gd name="connsiteY4" fmla="*/ 5158786 h 5158786"/>
                <a:gd name="connsiteX5" fmla="*/ 418277 w 5908273"/>
                <a:gd name="connsiteY5" fmla="*/ 5117476 h 5158786"/>
                <a:gd name="connsiteX6" fmla="*/ 0 w 5908273"/>
                <a:gd name="connsiteY6" fmla="*/ 3465576 h 5158786"/>
                <a:gd name="connsiteX7" fmla="*/ 3465576 w 5908273"/>
                <a:gd name="connsiteY7" fmla="*/ 0 h 515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8273" h="5158786">
                  <a:moveTo>
                    <a:pt x="3465576" y="0"/>
                  </a:moveTo>
                  <a:cubicBezTo>
                    <a:pt x="4302945" y="0"/>
                    <a:pt x="5070948" y="296984"/>
                    <a:pt x="5670004" y="791369"/>
                  </a:cubicBezTo>
                  <a:lnTo>
                    <a:pt x="5908273" y="1007923"/>
                  </a:lnTo>
                  <a:lnTo>
                    <a:pt x="5908273" y="5158786"/>
                  </a:lnTo>
                  <a:lnTo>
                    <a:pt x="443374" y="5158786"/>
                  </a:lnTo>
                  <a:lnTo>
                    <a:pt x="418277" y="5117476"/>
                  </a:lnTo>
                  <a:cubicBezTo>
                    <a:pt x="151523" y="4626427"/>
                    <a:pt x="0" y="4063697"/>
                    <a:pt x="0" y="3465576"/>
                  </a:cubicBezTo>
                  <a:cubicBezTo>
                    <a:pt x="0" y="1551591"/>
                    <a:pt x="1551591" y="0"/>
                    <a:pt x="3465576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SLIKE; Maslina, RAD za GLOBE\slike učenika u masliniku\IMG_3081.JPG">
              <a:extLst>
                <a:ext uri="{FF2B5EF4-FFF2-40B4-BE49-F238E27FC236}">
                  <a16:creationId xmlns:a16="http://schemas.microsoft.com/office/drawing/2014/main" xmlns="" id="{B2B9B630-0B23-4AC6-9786-E6EAAA7A64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590" r="9910"/>
            <a:stretch/>
          </p:blipFill>
          <p:spPr bwMode="auto">
            <a:xfrm>
              <a:off x="2857570" y="1799795"/>
              <a:ext cx="3487265" cy="2316913"/>
            </a:xfrm>
            <a:custGeom>
              <a:avLst/>
              <a:gdLst>
                <a:gd name="connsiteX0" fmla="*/ 2148840 w 4297680"/>
                <a:gd name="connsiteY0" fmla="*/ 0 h 4297680"/>
                <a:gd name="connsiteX1" fmla="*/ 4297680 w 4297680"/>
                <a:gd name="connsiteY1" fmla="*/ 2148840 h 4297680"/>
                <a:gd name="connsiteX2" fmla="*/ 2148840 w 4297680"/>
                <a:gd name="connsiteY2" fmla="*/ 4297680 h 4297680"/>
                <a:gd name="connsiteX3" fmla="*/ 0 w 4297680"/>
                <a:gd name="connsiteY3" fmla="*/ 2148840 h 4297680"/>
                <a:gd name="connsiteX4" fmla="*/ 2148840 w 4297680"/>
                <a:gd name="connsiteY4" fmla="*/ 0 h 42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680" h="4297680">
                  <a:moveTo>
                    <a:pt x="2148840" y="0"/>
                  </a:moveTo>
                  <a:cubicBezTo>
                    <a:pt x="3335612" y="0"/>
                    <a:pt x="4297680" y="962068"/>
                    <a:pt x="4297680" y="2148840"/>
                  </a:cubicBezTo>
                  <a:cubicBezTo>
                    <a:pt x="4297680" y="3335612"/>
                    <a:pt x="3335612" y="4297680"/>
                    <a:pt x="2148840" y="4297680"/>
                  </a:cubicBezTo>
                  <a:cubicBezTo>
                    <a:pt x="962068" y="4297680"/>
                    <a:pt x="0" y="3335612"/>
                    <a:pt x="0" y="2148840"/>
                  </a:cubicBezTo>
                  <a:cubicBezTo>
                    <a:pt x="0" y="962068"/>
                    <a:pt x="962068" y="0"/>
                    <a:pt x="214884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>
              <a:extLst>
                <a:ext uri="{FF2B5EF4-FFF2-40B4-BE49-F238E27FC236}">
                  <a16:creationId xmlns:a16="http://schemas.microsoft.com/office/drawing/2014/main" xmlns="" id="{70601292-DFB3-4583-B5B4-09F329B5708D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/>
            <a:srcRect t="16333" r="4631" b="9165"/>
            <a:stretch/>
          </p:blipFill>
          <p:spPr>
            <a:xfrm>
              <a:off x="5418732" y="-1"/>
              <a:ext cx="3725271" cy="3634017"/>
            </a:xfrm>
            <a:custGeom>
              <a:avLst/>
              <a:gdLst>
                <a:gd name="connsiteX0" fmla="*/ 5102 w 4277711"/>
                <a:gd name="connsiteY0" fmla="*/ 0 h 3045402"/>
                <a:gd name="connsiteX1" fmla="*/ 4277711 w 4277711"/>
                <a:gd name="connsiteY1" fmla="*/ 0 h 3045402"/>
                <a:gd name="connsiteX2" fmla="*/ 4277711 w 4277711"/>
                <a:gd name="connsiteY2" fmla="*/ 2723810 h 3045402"/>
                <a:gd name="connsiteX3" fmla="*/ 4090449 w 4277711"/>
                <a:gd name="connsiteY3" fmla="*/ 2814019 h 3045402"/>
                <a:gd name="connsiteX4" fmla="*/ 2944368 w 4277711"/>
                <a:gd name="connsiteY4" fmla="*/ 3045402 h 3045402"/>
                <a:gd name="connsiteX5" fmla="*/ 0 w 4277711"/>
                <a:gd name="connsiteY5" fmla="*/ 101034 h 30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7711" h="3045402">
                  <a:moveTo>
                    <a:pt x="5102" y="0"/>
                  </a:moveTo>
                  <a:lnTo>
                    <a:pt x="4277711" y="0"/>
                  </a:lnTo>
                  <a:lnTo>
                    <a:pt x="4277711" y="2723810"/>
                  </a:lnTo>
                  <a:lnTo>
                    <a:pt x="4090449" y="2814019"/>
                  </a:lnTo>
                  <a:cubicBezTo>
                    <a:pt x="3738190" y="2963012"/>
                    <a:pt x="3350901" y="3045402"/>
                    <a:pt x="2944368" y="3045402"/>
                  </a:cubicBezTo>
                  <a:cubicBezTo>
                    <a:pt x="1318238" y="3045402"/>
                    <a:pt x="0" y="1727164"/>
                    <a:pt x="0" y="101034"/>
                  </a:cubicBezTo>
                  <a:close/>
                </a:path>
              </a:pathLst>
            </a:custGeom>
          </p:spPr>
        </p:pic>
        <p:pic>
          <p:nvPicPr>
            <p:cNvPr id="38" name="Picture 2" descr="D:\SLIKE; Maslina, RAD za GLOBE\slike učenika u masliniku\IMG_3075.JPG">
              <a:extLst>
                <a:ext uri="{FF2B5EF4-FFF2-40B4-BE49-F238E27FC236}">
                  <a16:creationId xmlns:a16="http://schemas.microsoft.com/office/drawing/2014/main" xmlns="" id="{39B4553F-18AB-4DB6-9511-D8E62209F4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279" r="18950" b="-3"/>
            <a:stretch/>
          </p:blipFill>
          <p:spPr bwMode="auto">
            <a:xfrm>
              <a:off x="-52839" y="-34401"/>
              <a:ext cx="3418001" cy="3543596"/>
            </a:xfrm>
            <a:custGeom>
              <a:avLst/>
              <a:gdLst>
                <a:gd name="connsiteX0" fmla="*/ 0 w 5017099"/>
                <a:gd name="connsiteY0" fmla="*/ 0 h 4718647"/>
                <a:gd name="connsiteX1" fmla="*/ 4599738 w 5017099"/>
                <a:gd name="connsiteY1" fmla="*/ 0 h 4718647"/>
                <a:gd name="connsiteX2" fmla="*/ 4636346 w 5017099"/>
                <a:gd name="connsiteY2" fmla="*/ 60259 h 4718647"/>
                <a:gd name="connsiteX3" fmla="*/ 5017099 w 5017099"/>
                <a:gd name="connsiteY3" fmla="*/ 1563967 h 4718647"/>
                <a:gd name="connsiteX4" fmla="*/ 1862419 w 5017099"/>
                <a:gd name="connsiteY4" fmla="*/ 4718647 h 4718647"/>
                <a:gd name="connsiteX5" fmla="*/ 98607 w 5017099"/>
                <a:gd name="connsiteY5" fmla="*/ 4179877 h 4718647"/>
                <a:gd name="connsiteX6" fmla="*/ 0 w 5017099"/>
                <a:gd name="connsiteY6" fmla="*/ 4106140 h 47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7099" h="4718647">
                  <a:moveTo>
                    <a:pt x="0" y="0"/>
                  </a:moveTo>
                  <a:lnTo>
                    <a:pt x="4599738" y="0"/>
                  </a:lnTo>
                  <a:lnTo>
                    <a:pt x="4636346" y="60259"/>
                  </a:lnTo>
                  <a:cubicBezTo>
                    <a:pt x="4879170" y="507256"/>
                    <a:pt x="5017099" y="1019504"/>
                    <a:pt x="5017099" y="1563967"/>
                  </a:cubicBezTo>
                  <a:cubicBezTo>
                    <a:pt x="5017099" y="3306249"/>
                    <a:pt x="3604701" y="4718647"/>
                    <a:pt x="1862419" y="4718647"/>
                  </a:cubicBezTo>
                  <a:cubicBezTo>
                    <a:pt x="1209063" y="4718647"/>
                    <a:pt x="602098" y="4520029"/>
                    <a:pt x="98607" y="4179877"/>
                  </a:cubicBezTo>
                  <a:lnTo>
                    <a:pt x="0" y="410614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8CADA851-F6FD-49EB-B683-8DCB81553778}"/>
              </a:ext>
            </a:extLst>
          </p:cNvPr>
          <p:cNvGrpSpPr/>
          <p:nvPr/>
        </p:nvGrpSpPr>
        <p:grpSpPr>
          <a:xfrm>
            <a:off x="4374399" y="4345203"/>
            <a:ext cx="1587375" cy="1344340"/>
            <a:chOff x="4374399" y="4345203"/>
            <a:chExt cx="1587375" cy="1344340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xmlns="" id="{A3A91EFD-E0FB-482E-810C-28E831232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399" y="4345203"/>
              <a:ext cx="1587375" cy="1344340"/>
            </a:xfrm>
            <a:prstGeom prst="rect">
              <a:avLst/>
            </a:prstGeom>
          </p:spPr>
        </p:pic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xmlns="" id="{6F2D3938-B9D7-4C1B-B335-890AA602E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2640" y="4836052"/>
              <a:ext cx="677460" cy="672718"/>
            </a:xfrm>
            <a:prstGeom prst="rect">
              <a:avLst/>
            </a:prstGeom>
          </p:spPr>
        </p:pic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C1157BA9-642A-4A8F-AB15-B4C9170FEF49}"/>
              </a:ext>
            </a:extLst>
          </p:cNvPr>
          <p:cNvGrpSpPr/>
          <p:nvPr/>
        </p:nvGrpSpPr>
        <p:grpSpPr>
          <a:xfrm>
            <a:off x="7664795" y="4740142"/>
            <a:ext cx="597286" cy="554462"/>
            <a:chOff x="4374399" y="4345203"/>
            <a:chExt cx="1587375" cy="1344340"/>
          </a:xfrm>
        </p:grpSpPr>
        <p:pic>
          <p:nvPicPr>
            <p:cNvPr id="28" name="Slika 27">
              <a:extLst>
                <a:ext uri="{FF2B5EF4-FFF2-40B4-BE49-F238E27FC236}">
                  <a16:creationId xmlns:a16="http://schemas.microsoft.com/office/drawing/2014/main" xmlns="" id="{1998D3F7-04A6-4BBE-9E5A-A5A6D6BE1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399" y="4345203"/>
              <a:ext cx="1587375" cy="1344340"/>
            </a:xfrm>
            <a:prstGeom prst="rect">
              <a:avLst/>
            </a:prstGeom>
          </p:spPr>
        </p:pic>
        <p:pic>
          <p:nvPicPr>
            <p:cNvPr id="29" name="Slika 28">
              <a:extLst>
                <a:ext uri="{FF2B5EF4-FFF2-40B4-BE49-F238E27FC236}">
                  <a16:creationId xmlns:a16="http://schemas.microsoft.com/office/drawing/2014/main" xmlns="" id="{64EAED4E-2616-4361-9A20-348FB1869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2640" y="4836052"/>
              <a:ext cx="677460" cy="672718"/>
            </a:xfrm>
            <a:prstGeom prst="rect">
              <a:avLst/>
            </a:prstGeom>
          </p:spPr>
        </p:pic>
      </p:grp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FE8726D3-359D-430F-9C9C-E4916C54FF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073994" y="4568346"/>
            <a:ext cx="1191961" cy="90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kovni rezultat za slika sorte maslina">
            <a:extLst>
              <a:ext uri="{FF2B5EF4-FFF2-40B4-BE49-F238E27FC236}">
                <a16:creationId xmlns:a16="http://schemas.microsoft.com/office/drawing/2014/main" xmlns="" id="{BDE178E4-3A38-4B91-B39D-D740AC84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0801"/>
            <a:ext cx="2761905" cy="17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D987D36B-CC00-4527-812B-21E08D6236EC}"/>
              </a:ext>
            </a:extLst>
          </p:cNvPr>
          <p:cNvSpPr/>
          <p:nvPr/>
        </p:nvSpPr>
        <p:spPr>
          <a:xfrm>
            <a:off x="917383" y="889443"/>
            <a:ext cx="194421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Dužica (78.75%)</a:t>
            </a:r>
            <a:endParaRPr lang="hr-H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uzica">
            <a:extLst>
              <a:ext uri="{FF2B5EF4-FFF2-40B4-BE49-F238E27FC236}">
                <a16:creationId xmlns:a16="http://schemas.microsoft.com/office/drawing/2014/main" xmlns="" id="{EB75FDE1-49D2-4140-B992-3BAEA301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71" y="1279806"/>
            <a:ext cx="1948128" cy="17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E47FADCA-58B8-4FCE-816C-90E1F760BDD5}"/>
              </a:ext>
            </a:extLst>
          </p:cNvPr>
          <p:cNvSpPr/>
          <p:nvPr/>
        </p:nvSpPr>
        <p:spPr>
          <a:xfrm>
            <a:off x="4932040" y="910474"/>
            <a:ext cx="141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dirty="0">
                <a:latin typeface="+mj-lt"/>
              </a:rPr>
              <a:t>Oblica (65</a:t>
            </a:r>
            <a:r>
              <a:rPr lang="hr-B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hr-HR" dirty="0">
              <a:latin typeface="+mj-lt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6BBFABD-8611-4F3F-9095-C4D99195E47D}"/>
              </a:ext>
            </a:extLst>
          </p:cNvPr>
          <p:cNvSpPr txBox="1"/>
          <p:nvPr/>
        </p:nvSpPr>
        <p:spPr>
          <a:xfrm>
            <a:off x="467544" y="409163"/>
            <a:ext cx="819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rgbClr val="002060"/>
                </a:solidFill>
              </a:rPr>
              <a:t>Autohtone sorte koje su najbolje podnijele niske temperature i dale najveći prinos: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982D67EA-9A00-4B2C-B6CA-E8FA5BA2E684}"/>
              </a:ext>
            </a:extLst>
          </p:cNvPr>
          <p:cNvSpPr/>
          <p:nvPr/>
        </p:nvSpPr>
        <p:spPr>
          <a:xfrm>
            <a:off x="251520" y="3357627"/>
            <a:ext cx="8280920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Oscilacija temperatura u iznimno kratkom vremenskom razdoblju je višestruko negativno utjecala na kontinuitet rasta i razvoja masline, oštećenja i zdravstveno stanje stabala te prinos.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9E16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VAŽNO: odabrati primjerene </a:t>
            </a:r>
            <a:r>
              <a:rPr lang="hr-BA" dirty="0" smtClean="0">
                <a:solidFill>
                  <a:srgbClr val="9E16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lokacije, otpornije sorte </a:t>
            </a:r>
            <a:r>
              <a:rPr lang="hr-BA" dirty="0">
                <a:solidFill>
                  <a:srgbClr val="9E16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 izbjegavati agrotehničke mjere sve dok ne prođe opasnost od niskih temperatura. </a:t>
            </a:r>
            <a:endParaRPr lang="hr-HR" dirty="0">
              <a:solidFill>
                <a:srgbClr val="9E161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3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992397-0F80-4C85-BCF9-C3D216A778BA}"/>
              </a:ext>
            </a:extLst>
          </p:cNvPr>
          <p:cNvSpPr txBox="1">
            <a:spLocks/>
          </p:cNvSpPr>
          <p:nvPr/>
        </p:nvSpPr>
        <p:spPr>
          <a:xfrm>
            <a:off x="-428660" y="4579937"/>
            <a:ext cx="9145016" cy="1135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Handwriting" panose="03010101010101010101" pitchFamily="66" charset="0"/>
              </a:rPr>
              <a:t>HVALA NA POZORNOSTI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9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071802" y="142856"/>
            <a:ext cx="2447925" cy="571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002060"/>
                </a:solidFill>
                <a:latin typeface="+mn-lt"/>
              </a:rPr>
              <a:t>Uvod</a:t>
            </a:r>
          </a:p>
        </p:txBody>
      </p:sp>
      <p:sp>
        <p:nvSpPr>
          <p:cNvPr id="3078" name="Pravokutnik 6"/>
          <p:cNvSpPr>
            <a:spLocks noChangeArrowheads="1"/>
          </p:cNvSpPr>
          <p:nvPr/>
        </p:nvSpPr>
        <p:spPr bwMode="auto">
          <a:xfrm>
            <a:off x="395288" y="1128713"/>
            <a:ext cx="2303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E7C75B27-3885-4A8C-8C8A-A782090821C9}"/>
              </a:ext>
            </a:extLst>
          </p:cNvPr>
          <p:cNvSpPr/>
          <p:nvPr/>
        </p:nvSpPr>
        <p:spPr>
          <a:xfrm>
            <a:off x="214282" y="492920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Maslina (</a:t>
            </a:r>
            <a:r>
              <a:rPr lang="hr-BA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Olea</a:t>
            </a:r>
            <a:r>
              <a:rPr lang="hr-BA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BA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europaea</a:t>
            </a:r>
            <a:r>
              <a:rPr lang="hr-BA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hr-BA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12" name="Picture 8" descr="Slikovni rezultat za slike masline">
            <a:extLst>
              <a:ext uri="{FF2B5EF4-FFF2-40B4-BE49-F238E27FC236}">
                <a16:creationId xmlns:a16="http://schemas.microsoft.com/office/drawing/2014/main" xmlns="" id="{DB50FA2D-F17F-44A2-96A8-EABE923C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8"/>
            <a:ext cx="377502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7BAD64A8-9FED-4025-A2BF-4222D89DB5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961" y="785798"/>
            <a:ext cx="4753039" cy="426970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6953" t="24375" r="36133" b="24062"/>
          <a:stretch>
            <a:fillRect/>
          </a:stretch>
        </p:blipFill>
        <p:spPr bwMode="auto">
          <a:xfrm>
            <a:off x="2928927" y="3357566"/>
            <a:ext cx="1814399" cy="15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18D2339A-DCB7-40C2-8E2D-5F6F895F2828}"/>
              </a:ext>
            </a:extLst>
          </p:cNvPr>
          <p:cNvSpPr/>
          <p:nvPr/>
        </p:nvSpPr>
        <p:spPr>
          <a:xfrm>
            <a:off x="179512" y="1489348"/>
            <a:ext cx="5368967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Početak vegetacije </a:t>
            </a:r>
            <a:r>
              <a:rPr lang="hr-BA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(prosječna dnevna </a:t>
            </a:r>
            <a:r>
              <a:rPr lang="hr-BA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 &gt; od 5 °C) 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Diferencijacija pupova i pupanje ( 7- 10 °C)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5EE25CFB-E9B8-45E2-87FB-6596DA1856CE}"/>
              </a:ext>
            </a:extLst>
          </p:cNvPr>
          <p:cNvSpPr/>
          <p:nvPr/>
        </p:nvSpPr>
        <p:spPr>
          <a:xfrm>
            <a:off x="214258" y="3505572"/>
            <a:ext cx="5357874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Cvatnja </a:t>
            </a:r>
            <a:r>
              <a:rPr lang="hr-BA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(prosječna dnevna </a:t>
            </a:r>
            <a:r>
              <a:rPr lang="hr-BA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</a:t>
            </a:r>
            <a:r>
              <a:rPr lang="hr-BA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BA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15-20°C)</a:t>
            </a:r>
            <a:endParaRPr lang="hr-BA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Rast ploda traje od 1. lipnja do 15. listopada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Dozrijevanje plodova  (listopad)</a:t>
            </a: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AB11A15-2321-49DD-B0A1-2C1405A0183B}"/>
              </a:ext>
            </a:extLst>
          </p:cNvPr>
          <p:cNvSpPr txBox="1"/>
          <p:nvPr/>
        </p:nvSpPr>
        <p:spPr>
          <a:xfrm>
            <a:off x="1115616" y="337220"/>
            <a:ext cx="324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2060"/>
                </a:solidFill>
              </a:rPr>
              <a:t>Fenofaze</a:t>
            </a:r>
            <a:r>
              <a:rPr lang="hr-HR" sz="2800" b="1" dirty="0">
                <a:solidFill>
                  <a:srgbClr val="002060"/>
                </a:solidFill>
              </a:rPr>
              <a:t> masline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679F426-44DD-45BF-8608-1958BFC9E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14006" r="31101" b="6020"/>
          <a:stretch/>
        </p:blipFill>
        <p:spPr>
          <a:xfrm>
            <a:off x="5689382" y="921995"/>
            <a:ext cx="3240360" cy="44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3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EF08478A-126C-4C3B-BB98-E5EDCA800216}"/>
              </a:ext>
            </a:extLst>
          </p:cNvPr>
          <p:cNvPicPr/>
          <p:nvPr/>
        </p:nvPicPr>
        <p:blipFill rotWithShape="1">
          <a:blip r:embed="rId3"/>
          <a:srcRect l="28423" t="10902" r="29235" b="17445"/>
          <a:stretch/>
        </p:blipFill>
        <p:spPr bwMode="auto">
          <a:xfrm>
            <a:off x="683568" y="265212"/>
            <a:ext cx="3355519" cy="454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341A4B3-5690-4561-BB7B-EAF907F029BE}"/>
              </a:ext>
            </a:extLst>
          </p:cNvPr>
          <p:cNvSpPr txBox="1"/>
          <p:nvPr/>
        </p:nvSpPr>
        <p:spPr>
          <a:xfrm>
            <a:off x="611560" y="4821854"/>
            <a:ext cx="67084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Stara kaštelanska maslina </a:t>
            </a:r>
          </a:p>
          <a:p>
            <a:r>
              <a:rPr lang="hr-HR" dirty="0">
                <a:solidFill>
                  <a:srgbClr val="002060"/>
                </a:solidFill>
              </a:rPr>
              <a:t>–spomenik prirode, stara oko 1500 g.</a:t>
            </a:r>
          </a:p>
        </p:txBody>
      </p:sp>
      <p:pic>
        <p:nvPicPr>
          <p:cNvPr id="5" name="Picture 3" descr="D:\prezentacija maslina\globe-maslina, INSTITUT slike\IMG_3349.JPG">
            <a:extLst>
              <a:ext uri="{FF2B5EF4-FFF2-40B4-BE49-F238E27FC236}">
                <a16:creationId xmlns:a16="http://schemas.microsoft.com/office/drawing/2014/main" xmlns="" id="{F9285EB8-B534-4A5F-A885-FFF2F84A2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67" r="5" b="19788"/>
          <a:stretch/>
        </p:blipFill>
        <p:spPr bwMode="auto">
          <a:xfrm>
            <a:off x="4572000" y="697260"/>
            <a:ext cx="4172782" cy="39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01A63013-7373-47C8-809A-D34FEA640E92}"/>
              </a:ext>
            </a:extLst>
          </p:cNvPr>
          <p:cNvSpPr/>
          <p:nvPr/>
        </p:nvSpPr>
        <p:spPr>
          <a:xfrm>
            <a:off x="3206738" y="43002"/>
            <a:ext cx="262539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BA" sz="24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Istraživačka pitanja</a:t>
            </a:r>
            <a:endParaRPr lang="hr-HR" sz="2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3358555-23BA-418F-8909-2F079FDDC798}"/>
              </a:ext>
            </a:extLst>
          </p:cNvPr>
          <p:cNvSpPr txBox="1"/>
          <p:nvPr/>
        </p:nvSpPr>
        <p:spPr>
          <a:xfrm>
            <a:off x="139743" y="649327"/>
            <a:ext cx="8864513" cy="221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 li niske temperature krajem veljače 2018. nakon iznadprosječno toplog vremena, prouzročile štete na maslinama, pogodovale razvoju bolesti i smanjile prinos.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li povezanost vremena provedbe agrotehničkih mjera sa stupnjem oštećenja uzrokovanih niskim temperaturama?</a:t>
            </a:r>
            <a:endParaRPr lang="hr-HR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66F2AF82-2F50-4AD8-80FB-15EF5E6CD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8546">
            <a:off x="6201124" y="2925761"/>
            <a:ext cx="2736304" cy="2736304"/>
          </a:xfrm>
          <a:prstGeom prst="rect">
            <a:avLst/>
          </a:prstGeom>
        </p:spPr>
      </p:pic>
      <p:sp>
        <p:nvSpPr>
          <p:cNvPr id="17" name="Oblak 16">
            <a:extLst>
              <a:ext uri="{FF2B5EF4-FFF2-40B4-BE49-F238E27FC236}">
                <a16:creationId xmlns:a16="http://schemas.microsoft.com/office/drawing/2014/main" xmlns="" id="{5C432946-6D11-4902-B92D-139A12672656}"/>
              </a:ext>
            </a:extLst>
          </p:cNvPr>
          <p:cNvSpPr/>
          <p:nvPr/>
        </p:nvSpPr>
        <p:spPr>
          <a:xfrm>
            <a:off x="4733624" y="3201774"/>
            <a:ext cx="774480" cy="51982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lak 17">
            <a:extLst>
              <a:ext uri="{FF2B5EF4-FFF2-40B4-BE49-F238E27FC236}">
                <a16:creationId xmlns:a16="http://schemas.microsoft.com/office/drawing/2014/main" xmlns="" id="{0C8868E3-F3E9-4F4E-B66F-6AD2E6B29928}"/>
              </a:ext>
            </a:extLst>
          </p:cNvPr>
          <p:cNvSpPr/>
          <p:nvPr/>
        </p:nvSpPr>
        <p:spPr>
          <a:xfrm>
            <a:off x="5832137" y="3433564"/>
            <a:ext cx="540063" cy="36004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lak 18">
            <a:extLst>
              <a:ext uri="{FF2B5EF4-FFF2-40B4-BE49-F238E27FC236}">
                <a16:creationId xmlns:a16="http://schemas.microsoft.com/office/drawing/2014/main" xmlns="" id="{96004460-3E4D-474F-A82A-97719EAAF903}"/>
              </a:ext>
            </a:extLst>
          </p:cNvPr>
          <p:cNvSpPr/>
          <p:nvPr/>
        </p:nvSpPr>
        <p:spPr>
          <a:xfrm>
            <a:off x="6606617" y="3793604"/>
            <a:ext cx="252031" cy="21602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blak 2">
            <a:extLst>
              <a:ext uri="{FF2B5EF4-FFF2-40B4-BE49-F238E27FC236}">
                <a16:creationId xmlns:a16="http://schemas.microsoft.com/office/drawing/2014/main" xmlns="" id="{80239930-5391-4C07-8B16-024B5DC2178D}"/>
              </a:ext>
            </a:extLst>
          </p:cNvPr>
          <p:cNvSpPr/>
          <p:nvPr/>
        </p:nvSpPr>
        <p:spPr>
          <a:xfrm>
            <a:off x="1440319" y="3053210"/>
            <a:ext cx="2789919" cy="2481405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40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5C5E511-4888-4BED-9800-7564EC48329C}"/>
              </a:ext>
            </a:extLst>
          </p:cNvPr>
          <p:cNvSpPr txBox="1"/>
          <p:nvPr/>
        </p:nvSpPr>
        <p:spPr>
          <a:xfrm>
            <a:off x="107504" y="924050"/>
            <a:ext cx="8741092" cy="2537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Iako su temperature bile ispod ništice, ne znači da će sigurno doći do nastajanja šteta na maslini.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maslina krenula s vegetacijom, oštećenja se mogu dogoditi i pri relativno nižim temperaturama, uz pretpostavku da sve sorte neće stradati podjednako. Zbog nastalih oštećenja maslina će biti podložnija različitim oboljenjima i za očekivati je slabiji prinos.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7748E246-A16E-4701-8392-E3097908D306}"/>
              </a:ext>
            </a:extLst>
          </p:cNvPr>
          <p:cNvSpPr/>
          <p:nvPr/>
        </p:nvSpPr>
        <p:spPr>
          <a:xfrm>
            <a:off x="3491880" y="261772"/>
            <a:ext cx="1497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BA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Hipoteza</a:t>
            </a:r>
            <a:endParaRPr lang="hr-HR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6993C1E1-8A39-422D-BD8E-CFFBC17AC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60940">
            <a:off x="4862833" y="-20020"/>
            <a:ext cx="1086805" cy="1086805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30715BBF-E9F6-4B32-B51F-44381EC168D9}"/>
              </a:ext>
            </a:extLst>
          </p:cNvPr>
          <p:cNvSpPr txBox="1"/>
          <p:nvPr/>
        </p:nvSpPr>
        <p:spPr>
          <a:xfrm>
            <a:off x="5220072" y="402388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/>
              <a:t>=</a:t>
            </a:r>
            <a:endParaRPr lang="en-GB" sz="7200" b="1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A46156A3-1AFA-48E3-A3AD-56D4216B7A8B}"/>
              </a:ext>
            </a:extLst>
          </p:cNvPr>
          <p:cNvSpPr txBox="1"/>
          <p:nvPr/>
        </p:nvSpPr>
        <p:spPr>
          <a:xfrm>
            <a:off x="3140717" y="4033691"/>
            <a:ext cx="1849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/>
              <a:t>+</a:t>
            </a:r>
            <a:endParaRPr lang="en-GB" sz="7200" dirty="0"/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0D784F7A-6FC4-44EC-92CC-438EDDF1A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97" y="3501522"/>
            <a:ext cx="2656592" cy="1991494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585BA165-F369-4366-87DB-CC6BDA5B1F6D}"/>
              </a:ext>
            </a:extLst>
          </p:cNvPr>
          <p:cNvSpPr txBox="1"/>
          <p:nvPr/>
        </p:nvSpPr>
        <p:spPr>
          <a:xfrm>
            <a:off x="530883" y="503954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Vegetacija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977142C-40BF-4C3D-90A1-87B77101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358" y="3969016"/>
            <a:ext cx="1439865" cy="14398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26EFBBD-1668-43B6-BD10-03401FFD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131" y="3969016"/>
            <a:ext cx="1551837" cy="15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2627784" y="0"/>
            <a:ext cx="3960440" cy="769938"/>
          </a:xfrm>
        </p:spPr>
        <p:txBody>
          <a:bodyPr/>
          <a:lstStyle/>
          <a:p>
            <a:pPr eaLnBrk="1" hangingPunct="1"/>
            <a:r>
              <a:rPr lang="hr-HR" sz="2800" b="1" dirty="0">
                <a:solidFill>
                  <a:srgbClr val="002060"/>
                </a:solidFill>
              </a:rPr>
              <a:t>Metode istraživanja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9512" y="1281460"/>
            <a:ext cx="5712007" cy="299159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hr-BA" sz="2000" b="1" dirty="0">
                <a:solidFill>
                  <a:srgbClr val="002060"/>
                </a:solidFill>
              </a:rPr>
              <a:t>Terensko promatranje </a:t>
            </a:r>
            <a:r>
              <a:rPr lang="hr-BA" sz="2000" dirty="0">
                <a:solidFill>
                  <a:srgbClr val="002060"/>
                </a:solidFill>
              </a:rPr>
              <a:t>najčešćih sorti maslina na području Kaštela:</a:t>
            </a:r>
          </a:p>
          <a:p>
            <a:pPr marL="0" indent="0" algn="just" eaLnBrk="1" hangingPunct="1">
              <a:buNone/>
              <a:defRPr/>
            </a:pPr>
            <a:r>
              <a:rPr lang="hr-BA" sz="2000" dirty="0">
                <a:solidFill>
                  <a:srgbClr val="002060"/>
                </a:solidFill>
              </a:rPr>
              <a:t> </a:t>
            </a:r>
            <a:r>
              <a:rPr lang="hr-BA" sz="2000" b="1" dirty="0">
                <a:solidFill>
                  <a:srgbClr val="002060"/>
                </a:solidFill>
              </a:rPr>
              <a:t>travanj, 2018</a:t>
            </a:r>
            <a:r>
              <a:rPr lang="hr-BA" sz="2000" dirty="0">
                <a:solidFill>
                  <a:srgbClr val="002060"/>
                </a:solidFill>
              </a:rPr>
              <a:t>.- oštećenja lista, grana i debla</a:t>
            </a:r>
          </a:p>
          <a:p>
            <a:pPr marL="0" indent="0" algn="just" eaLnBrk="1" hangingPunct="1">
              <a:buNone/>
              <a:defRPr/>
            </a:pPr>
            <a:r>
              <a:rPr lang="hr-BA" sz="2000" b="1" dirty="0">
                <a:solidFill>
                  <a:srgbClr val="002060"/>
                </a:solidFill>
              </a:rPr>
              <a:t>svibanj i listopad, 2018. </a:t>
            </a:r>
            <a:r>
              <a:rPr lang="hr-BA" sz="2000" dirty="0">
                <a:solidFill>
                  <a:srgbClr val="002060"/>
                </a:solidFill>
              </a:rPr>
              <a:t>- infekcija biljnim bolestima, prvenstveno bakterijskim rakom masline izraženo u postotku zapaženih izraslina na oštećenim granama</a:t>
            </a:r>
            <a:endParaRPr lang="hr-HR" sz="2000" dirty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hr-BA" sz="2000" b="1" dirty="0">
                <a:solidFill>
                  <a:srgbClr val="002060"/>
                </a:solidFill>
              </a:rPr>
              <a:t>Koncem listopada 2018.</a:t>
            </a:r>
            <a:r>
              <a:rPr lang="hr-BA" sz="2000" dirty="0">
                <a:solidFill>
                  <a:srgbClr val="002060"/>
                </a:solidFill>
              </a:rPr>
              <a:t>- procijenjen je ukupni prinos po sortama </a:t>
            </a:r>
            <a:endParaRPr lang="hr-BA" sz="2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3B364D0E-69B5-4B7C-A269-7309316C30DB}"/>
              </a:ext>
            </a:extLst>
          </p:cNvPr>
          <p:cNvSpPr/>
          <p:nvPr/>
        </p:nvSpPr>
        <p:spPr>
          <a:xfrm>
            <a:off x="251520" y="83567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GLOBE protokol </a:t>
            </a: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 atmosferu (temperatura zraka, oborine</a:t>
            </a:r>
            <a:r>
              <a:rPr lang="hr-BA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7A2B5A92-E35F-45F3-A85F-6B8B5DBE9DF8}"/>
              </a:ext>
            </a:extLst>
          </p:cNvPr>
          <p:cNvSpPr/>
          <p:nvPr/>
        </p:nvSpPr>
        <p:spPr>
          <a:xfrm>
            <a:off x="251520" y="425818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r-BA" sz="20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Fenofaza</a:t>
            </a:r>
            <a:r>
              <a:rPr lang="hr-BA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 masline </a:t>
            </a:r>
            <a:r>
              <a:rPr lang="hr-BA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određena je prema BBCH, službena skala Europske organizacije za zaštitu bilja (EPPO – European Plant Protection </a:t>
            </a:r>
            <a:r>
              <a:rPr lang="hr-BA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Organization</a:t>
            </a:r>
            <a:r>
              <a:rPr lang="hr-BA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) 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A7924E5E-B14C-4A5B-8065-D359C8F1BF0B}"/>
              </a:ext>
            </a:extLst>
          </p:cNvPr>
          <p:cNvSpPr/>
          <p:nvPr/>
        </p:nvSpPr>
        <p:spPr>
          <a:xfrm>
            <a:off x="251520" y="502833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B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Obilaženi su i drugi maslinici  i razgovaralo se s brojnim maslinarima</a:t>
            </a:r>
            <a:endParaRPr lang="hr-HR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6428057"/>
              </p:ext>
            </p:extLst>
          </p:nvPr>
        </p:nvGraphicFramePr>
        <p:xfrm>
          <a:off x="5940152" y="1489348"/>
          <a:ext cx="3120008" cy="20126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7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168">
                <a:tc>
                  <a:txBody>
                    <a:bodyPr/>
                    <a:lstStyle/>
                    <a:p>
                      <a:pPr algn="ctr"/>
                      <a:r>
                        <a:rPr lang="hr-BA" sz="1800" dirty="0"/>
                        <a:t> %</a:t>
                      </a:r>
                      <a:endParaRPr lang="hr-B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2000" dirty="0"/>
                        <a:t>Oštećenja</a:t>
                      </a:r>
                      <a:endParaRPr lang="hr-B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892">
                <a:tc>
                  <a:txBody>
                    <a:bodyPr/>
                    <a:lstStyle/>
                    <a:p>
                      <a:pPr algn="ctr"/>
                      <a:r>
                        <a:rPr lang="hr-B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b="1" dirty="0"/>
                        <a:t>bez oštećenja</a:t>
                      </a:r>
                      <a:endParaRPr lang="hr-BA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892">
                <a:tc>
                  <a:txBody>
                    <a:bodyPr/>
                    <a:lstStyle/>
                    <a:p>
                      <a:pPr algn="ctr"/>
                      <a:r>
                        <a:rPr lang="hr-B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b="1" dirty="0"/>
                        <a:t>pola listova na stablu je oštećeno, promjena boje</a:t>
                      </a:r>
                      <a:endParaRPr lang="hr-BA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88">
                <a:tc>
                  <a:txBody>
                    <a:bodyPr/>
                    <a:lstStyle/>
                    <a:p>
                      <a:pPr algn="ctr"/>
                      <a:r>
                        <a:rPr lang="hr-BA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b="1" dirty="0"/>
                        <a:t>sve jednogodišnje grane su vidno oštećene, pukotine na svim granama</a:t>
                      </a:r>
                      <a:endParaRPr lang="hr-BA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F469ED1C-D957-41E2-9612-1B318EA2A144}"/>
              </a:ext>
            </a:extLst>
          </p:cNvPr>
          <p:cNvSpPr/>
          <p:nvPr/>
        </p:nvSpPr>
        <p:spPr>
          <a:xfrm>
            <a:off x="2339752" y="121196"/>
            <a:ext cx="3853042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Prikaz i analiza podataka</a:t>
            </a:r>
            <a:endParaRPr lang="hr-HR" sz="28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Rezervirano mjesto tablice 17">
            <a:extLst>
              <a:ext uri="{FF2B5EF4-FFF2-40B4-BE49-F238E27FC236}">
                <a16:creationId xmlns:a16="http://schemas.microsoft.com/office/drawing/2014/main" xmlns="" id="{F8125AEF-4F39-4E1C-B169-4B1777C10A60}"/>
              </a:ext>
            </a:extLst>
          </p:cNvPr>
          <p:cNvPicPr>
            <a:picLocks noGrp="1"/>
          </p:cNvPicPr>
          <p:nvPr>
            <p:ph type="tbl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1360"/>
            <a:ext cx="5205221" cy="379434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C70343E-3DE3-4A22-AA0E-405D32320DE2}"/>
              </a:ext>
            </a:extLst>
          </p:cNvPr>
          <p:cNvSpPr/>
          <p:nvPr/>
        </p:nvSpPr>
        <p:spPr>
          <a:xfrm>
            <a:off x="97182" y="4590766"/>
            <a:ext cx="520522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i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Box</a:t>
            </a:r>
            <a:r>
              <a:rPr lang="hr-BA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i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BA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i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whisker</a:t>
            </a:r>
            <a:r>
              <a:rPr lang="hr-BA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plot:</a:t>
            </a:r>
            <a:r>
              <a:rPr lang="hr-BA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BA" baseline="-25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r-BA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BA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BA" baseline="-25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hr-BA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BA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BA" baseline="-25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sred</a:t>
            </a:r>
            <a:r>
              <a:rPr lang="hr-BA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 ( „x“), </a:t>
            </a:r>
            <a:r>
              <a:rPr lang="hr-BA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median</a:t>
            </a:r>
            <a:r>
              <a:rPr lang="hr-BA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(vodoravna linija unutar kvadrata) za siječanj, veljaču, ožujak i travanj 2018. god. </a:t>
            </a:r>
            <a:endParaRPr lang="hr-HR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CF4B7A00-93D9-4F84-908C-87193A2F14BE}"/>
              </a:ext>
            </a:extLst>
          </p:cNvPr>
          <p:cNvPicPr/>
          <p:nvPr/>
        </p:nvPicPr>
        <p:blipFill rotWithShape="1">
          <a:blip r:embed="rId4" cstate="print"/>
          <a:srcRect l="61662" t="27468" r="9961" b="31091"/>
          <a:stretch/>
        </p:blipFill>
        <p:spPr bwMode="auto">
          <a:xfrm>
            <a:off x="5424735" y="913285"/>
            <a:ext cx="3611761" cy="3323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41676A84-A686-4163-A7DA-9A5FFFA53D00}"/>
              </a:ext>
            </a:extLst>
          </p:cNvPr>
          <p:cNvSpPr/>
          <p:nvPr/>
        </p:nvSpPr>
        <p:spPr>
          <a:xfrm>
            <a:off x="5292080" y="4256369"/>
            <a:ext cx="4115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dirty="0">
                <a:latin typeface="+mj-lt"/>
                <a:ea typeface="Calibri" panose="020F0502020204030204" pitchFamily="34" charset="0"/>
              </a:rPr>
              <a:t>Količina oborine u siječnju i veljači </a:t>
            </a:r>
            <a:r>
              <a:rPr lang="hr-BA" sz="1600" dirty="0">
                <a:latin typeface="+mj-lt"/>
                <a:ea typeface="Calibri" panose="020F0502020204030204" pitchFamily="34" charset="0"/>
              </a:rPr>
              <a:t>2018.</a:t>
            </a:r>
            <a:endParaRPr lang="hr-HR" sz="1600" dirty="0">
              <a:latin typeface="+mj-lt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0212260E-689F-4D72-9959-692CC086A319}"/>
              </a:ext>
            </a:extLst>
          </p:cNvPr>
          <p:cNvSpPr/>
          <p:nvPr/>
        </p:nvSpPr>
        <p:spPr>
          <a:xfrm>
            <a:off x="6192794" y="4711442"/>
            <a:ext cx="2574032" cy="923330"/>
          </a:xfrm>
          <a:prstGeom prst="rect">
            <a:avLst/>
          </a:prstGeom>
          <a:solidFill>
            <a:srgbClr val="BFDC30"/>
          </a:solidFill>
        </p:spPr>
        <p:txBody>
          <a:bodyPr wrap="square">
            <a:spAutoFit/>
          </a:bodyPr>
          <a:lstStyle/>
          <a:p>
            <a:r>
              <a:rPr lang="hr-BA" b="1" dirty="0">
                <a:solidFill>
                  <a:srgbClr val="002060"/>
                </a:solidFill>
              </a:rPr>
              <a:t>Siječanj- početak vegetacije masline  </a:t>
            </a: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7766C19-8FD1-4FCA-B863-8F404EAD1358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392" t="25289" r="14848" b="20898"/>
          <a:stretch/>
        </p:blipFill>
        <p:spPr bwMode="auto">
          <a:xfrm>
            <a:off x="1428567" y="1167657"/>
            <a:ext cx="662473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8D1EC5A2-CDD5-4139-90E1-9578BFD734A6}"/>
              </a:ext>
            </a:extLst>
          </p:cNvPr>
          <p:cNvSpPr/>
          <p:nvPr/>
        </p:nvSpPr>
        <p:spPr>
          <a:xfrm>
            <a:off x="539552" y="160294"/>
            <a:ext cx="8509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Maksimalna i minimalna dnevna temperatura tijekom veljače i ožujka 2018.</a:t>
            </a:r>
            <a:endParaRPr lang="hr-HR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78D4CA1C-FA9E-4A95-A620-F30713DDAB55}"/>
              </a:ext>
            </a:extLst>
          </p:cNvPr>
          <p:cNvSpPr/>
          <p:nvPr/>
        </p:nvSpPr>
        <p:spPr>
          <a:xfrm>
            <a:off x="500034" y="4814803"/>
            <a:ext cx="8129333" cy="729430"/>
          </a:xfrm>
          <a:prstGeom prst="rect">
            <a:avLst/>
          </a:prstGeom>
          <a:solidFill>
            <a:srgbClr val="D4E77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B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Drastični pad temperature: </a:t>
            </a:r>
            <a:r>
              <a:rPr lang="hr-BA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BA" baseline="-25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r-B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sa 15,2°C na 1°C, a </a:t>
            </a:r>
            <a:r>
              <a:rPr lang="hr-BA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BA" baseline="-25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hr-B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sa 8,6°C na - </a:t>
            </a:r>
            <a:r>
              <a:rPr lang="hr-B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6.8°C.</a:t>
            </a:r>
            <a:r>
              <a:rPr lang="hr-B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B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B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Kraj </a:t>
            </a:r>
            <a:r>
              <a:rPr lang="hr-B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veljače i početak ožujka: </a:t>
            </a:r>
            <a:r>
              <a:rPr lang="hr-BA" dirty="0">
                <a:ea typeface="Calibri" panose="020F0502020204030204" pitchFamily="34" charset="0"/>
                <a:cs typeface="Times New Roman" panose="02020603050405020304" pitchFamily="18" charset="0"/>
              </a:rPr>
              <a:t>5 hladnih dana od 25.2. do 1.3. </a:t>
            </a:r>
            <a:r>
              <a:rPr lang="hr-B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B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-6.8 </a:t>
            </a:r>
            <a:r>
              <a:rPr lang="hr-B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hr-B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do </a:t>
            </a:r>
            <a:r>
              <a:rPr lang="hr-B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-2.4˚</a:t>
            </a:r>
            <a:r>
              <a:rPr lang="hr-B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C). </a:t>
            </a:r>
            <a:endParaRPr lang="hr-H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EB4A74F-09B3-4117-8753-0AFAF07882B6}"/>
              </a:ext>
            </a:extLst>
          </p:cNvPr>
          <p:cNvSpPr/>
          <p:nvPr/>
        </p:nvSpPr>
        <p:spPr>
          <a:xfrm>
            <a:off x="4630673" y="1599705"/>
            <a:ext cx="936104" cy="2664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DA55735-6F4B-40AF-A616-9635DE33B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1186">
            <a:off x="4714876" y="1071550"/>
            <a:ext cx="929540" cy="9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9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665</TotalTime>
  <Words>715</Words>
  <Application>Microsoft Office PowerPoint</Application>
  <PresentationFormat>Prikaz na zaslonu (16:10)</PresentationFormat>
  <Paragraphs>186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Osjetljivost masline  (Olea europea L.)  na niske temperature</vt:lpstr>
      <vt:lpstr>Uvod</vt:lpstr>
      <vt:lpstr>Slajd 3</vt:lpstr>
      <vt:lpstr>Slajd 4</vt:lpstr>
      <vt:lpstr>Slajd 5</vt:lpstr>
      <vt:lpstr>Slajd 6</vt:lpstr>
      <vt:lpstr>Metode istraživanja</vt:lpstr>
      <vt:lpstr>Slajd 8</vt:lpstr>
      <vt:lpstr>Slajd 9</vt:lpstr>
      <vt:lpstr>   Stupanj oštećenja (%), fenofaza razvoja masline, prisutnost bolesti masline te prinos izražen kao postotak od standardnog za sedam najznačajnijih sorti koje se uzgajaju na području Grada Kaštela te Staru kaštelansku maslinu. 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Osjetljivost masline  (Olea europea L.) na niske temperature</dc:title>
  <dc:creator>Ivanka Stipoljev</dc:creator>
  <cp:lastModifiedBy>korisnik</cp:lastModifiedBy>
  <cp:revision>88</cp:revision>
  <dcterms:created xsi:type="dcterms:W3CDTF">2019-04-12T21:20:31Z</dcterms:created>
  <dcterms:modified xsi:type="dcterms:W3CDTF">2019-05-14T12:50:20Z</dcterms:modified>
</cp:coreProperties>
</file>