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64" r:id="rId4"/>
    <p:sldId id="284" r:id="rId5"/>
    <p:sldId id="285" r:id="rId6"/>
    <p:sldId id="258" r:id="rId7"/>
    <p:sldId id="283" r:id="rId8"/>
    <p:sldId id="259" r:id="rId9"/>
    <p:sldId id="260" r:id="rId10"/>
    <p:sldId id="261" r:id="rId11"/>
    <p:sldId id="262" r:id="rId12"/>
    <p:sldId id="263" r:id="rId13"/>
    <p:sldId id="265" r:id="rId14"/>
    <p:sldId id="266" r:id="rId15"/>
    <p:sldId id="267" r:id="rId16"/>
    <p:sldId id="268" r:id="rId17"/>
    <p:sldId id="269" r:id="rId18"/>
    <p:sldId id="271" r:id="rId19"/>
    <p:sldId id="272" r:id="rId20"/>
    <p:sldId id="278" r:id="rId21"/>
    <p:sldId id="279" r:id="rId22"/>
    <p:sldId id="281" r:id="rId23"/>
    <p:sldId id="282" r:id="rId24"/>
    <p:sldId id="280" r:id="rId25"/>
    <p:sldId id="273" r:id="rId26"/>
    <p:sldId id="274" r:id="rId27"/>
    <p:sldId id="277" r:id="rId28"/>
    <p:sldId id="275" r:id="rId29"/>
    <p:sldId id="27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A4AA63DF-C8D0-4513-A73D-216FB4D0E4FA}" type="datetimeFigureOut">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C55256-B431-4703-ACC5-D72FB91056BA}"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62365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4AA63DF-C8D0-4513-A73D-216FB4D0E4FA}" type="datetimeFigureOut">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C55256-B431-4703-ACC5-D72FB91056BA}" type="slidenum">
              <a:rPr lang="ar-SA" smtClean="0"/>
              <a:t>‹#›</a:t>
            </a:fld>
            <a:endParaRPr lang="ar-SA"/>
          </a:p>
        </p:txBody>
      </p:sp>
    </p:spTree>
    <p:extLst>
      <p:ext uri="{BB962C8B-B14F-4D97-AF65-F5344CB8AC3E}">
        <p14:creationId xmlns:p14="http://schemas.microsoft.com/office/powerpoint/2010/main" val="290970979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4AA63DF-C8D0-4513-A73D-216FB4D0E4FA}" type="datetimeFigureOut">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C55256-B431-4703-ACC5-D72FB91056BA}" type="slidenum">
              <a:rPr lang="ar-SA" smtClean="0"/>
              <a:t>‹#›</a:t>
            </a:fld>
            <a:endParaRPr lang="ar-SA"/>
          </a:p>
        </p:txBody>
      </p:sp>
    </p:spTree>
    <p:extLst>
      <p:ext uri="{BB962C8B-B14F-4D97-AF65-F5344CB8AC3E}">
        <p14:creationId xmlns:p14="http://schemas.microsoft.com/office/powerpoint/2010/main" val="20665406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4AA63DF-C8D0-4513-A73D-216FB4D0E4FA}" type="datetimeFigureOut">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C55256-B431-4703-ACC5-D72FB91056BA}" type="slidenum">
              <a:rPr lang="ar-SA" smtClean="0"/>
              <a:t>‹#›</a:t>
            </a:fld>
            <a:endParaRPr lang="ar-SA"/>
          </a:p>
        </p:txBody>
      </p:sp>
    </p:spTree>
    <p:extLst>
      <p:ext uri="{BB962C8B-B14F-4D97-AF65-F5344CB8AC3E}">
        <p14:creationId xmlns:p14="http://schemas.microsoft.com/office/powerpoint/2010/main" val="269409808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A4AA63DF-C8D0-4513-A73D-216FB4D0E4FA}" type="datetimeFigureOut">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C55256-B431-4703-ACC5-D72FB91056BA}"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98952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A4AA63DF-C8D0-4513-A73D-216FB4D0E4FA}" type="datetimeFigureOut">
              <a:rPr lang="ar-SA" smtClean="0"/>
              <a:t>23/07/42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0C55256-B431-4703-ACC5-D72FB91056BA}" type="slidenum">
              <a:rPr lang="ar-SA" smtClean="0"/>
              <a:t>‹#›</a:t>
            </a:fld>
            <a:endParaRPr lang="ar-SA"/>
          </a:p>
        </p:txBody>
      </p:sp>
    </p:spTree>
    <p:extLst>
      <p:ext uri="{BB962C8B-B14F-4D97-AF65-F5344CB8AC3E}">
        <p14:creationId xmlns:p14="http://schemas.microsoft.com/office/powerpoint/2010/main" val="289450575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A4AA63DF-C8D0-4513-A73D-216FB4D0E4FA}" type="datetimeFigureOut">
              <a:rPr lang="ar-SA" smtClean="0"/>
              <a:t>23/07/42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0C55256-B431-4703-ACC5-D72FB91056BA}" type="slidenum">
              <a:rPr lang="ar-SA" smtClean="0"/>
              <a:t>‹#›</a:t>
            </a:fld>
            <a:endParaRPr lang="ar-SA"/>
          </a:p>
        </p:txBody>
      </p:sp>
    </p:spTree>
    <p:extLst>
      <p:ext uri="{BB962C8B-B14F-4D97-AF65-F5344CB8AC3E}">
        <p14:creationId xmlns:p14="http://schemas.microsoft.com/office/powerpoint/2010/main" val="184631239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A4AA63DF-C8D0-4513-A73D-216FB4D0E4FA}" type="datetimeFigureOut">
              <a:rPr lang="ar-SA" smtClean="0"/>
              <a:t>23/07/42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0C55256-B431-4703-ACC5-D72FB91056BA}" type="slidenum">
              <a:rPr lang="ar-SA" smtClean="0"/>
              <a:t>‹#›</a:t>
            </a:fld>
            <a:endParaRPr lang="ar-SA"/>
          </a:p>
        </p:txBody>
      </p:sp>
    </p:spTree>
    <p:extLst>
      <p:ext uri="{BB962C8B-B14F-4D97-AF65-F5344CB8AC3E}">
        <p14:creationId xmlns:p14="http://schemas.microsoft.com/office/powerpoint/2010/main" val="9775219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AA63DF-C8D0-4513-A73D-216FB4D0E4FA}" type="datetimeFigureOut">
              <a:rPr lang="ar-SA" smtClean="0"/>
              <a:t>23/07/42</a:t>
            </a:fld>
            <a:endParaRPr lang="ar-S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90C55256-B431-4703-ACC5-D72FB91056BA}" type="slidenum">
              <a:rPr lang="ar-SA" smtClean="0"/>
              <a:t>‹#›</a:t>
            </a:fld>
            <a:endParaRPr lang="ar-SA"/>
          </a:p>
        </p:txBody>
      </p:sp>
    </p:spTree>
    <p:extLst>
      <p:ext uri="{BB962C8B-B14F-4D97-AF65-F5344CB8AC3E}">
        <p14:creationId xmlns:p14="http://schemas.microsoft.com/office/powerpoint/2010/main" val="255600038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AA63DF-C8D0-4513-A73D-216FB4D0E4FA}" type="datetimeFigureOut">
              <a:rPr lang="ar-SA" smtClean="0"/>
              <a:t>23/07/42</a:t>
            </a:fld>
            <a:endParaRPr lang="ar-S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C55256-B431-4703-ACC5-D72FB91056BA}" type="slidenum">
              <a:rPr lang="ar-SA" smtClean="0"/>
              <a:t>‹#›</a:t>
            </a:fld>
            <a:endParaRPr lang="ar-SA"/>
          </a:p>
        </p:txBody>
      </p:sp>
    </p:spTree>
    <p:extLst>
      <p:ext uri="{BB962C8B-B14F-4D97-AF65-F5344CB8AC3E}">
        <p14:creationId xmlns:p14="http://schemas.microsoft.com/office/powerpoint/2010/main" val="26492826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A4AA63DF-C8D0-4513-A73D-216FB4D0E4FA}" type="datetimeFigureOut">
              <a:rPr lang="ar-SA" smtClean="0"/>
              <a:t>23/07/42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0C55256-B431-4703-ACC5-D72FB91056BA}" type="slidenum">
              <a:rPr lang="ar-SA" smtClean="0"/>
              <a:t>‹#›</a:t>
            </a:fld>
            <a:endParaRPr lang="ar-SA"/>
          </a:p>
        </p:txBody>
      </p:sp>
    </p:spTree>
    <p:extLst>
      <p:ext uri="{BB962C8B-B14F-4D97-AF65-F5344CB8AC3E}">
        <p14:creationId xmlns:p14="http://schemas.microsoft.com/office/powerpoint/2010/main" val="255690905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AA63DF-C8D0-4513-A73D-216FB4D0E4FA}" type="datetimeFigureOut">
              <a:rPr lang="ar-SA" smtClean="0"/>
              <a:t>23/07/42</a:t>
            </a:fld>
            <a:endParaRPr lang="ar-S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C55256-B431-4703-ACC5-D72FB91056BA}" type="slidenum">
              <a:rPr lang="ar-SA" smtClean="0"/>
              <a:t>‹#›</a:t>
            </a:fld>
            <a:endParaRPr lang="ar-S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9917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336BCFD-76BE-4B73-BDF4-397090CCA450}"/>
              </a:ext>
            </a:extLst>
          </p:cNvPr>
          <p:cNvPicPr>
            <a:picLocks noChangeAspect="1"/>
          </p:cNvPicPr>
          <p:nvPr/>
        </p:nvPicPr>
        <p:blipFill>
          <a:blip r:embed="rId2"/>
          <a:stretch>
            <a:fillRect/>
          </a:stretch>
        </p:blipFill>
        <p:spPr>
          <a:xfrm>
            <a:off x="281633" y="0"/>
            <a:ext cx="2066723" cy="1493649"/>
          </a:xfrm>
          <a:prstGeom prst="rect">
            <a:avLst/>
          </a:prstGeom>
        </p:spPr>
      </p:pic>
      <p:pic>
        <p:nvPicPr>
          <p:cNvPr id="2" name="صورة 1">
            <a:extLst>
              <a:ext uri="{FF2B5EF4-FFF2-40B4-BE49-F238E27FC236}">
                <a16:creationId xmlns:a16="http://schemas.microsoft.com/office/drawing/2014/main" id="{A8C2C408-9579-419A-A821-1C4211F902EB}"/>
              </a:ext>
            </a:extLst>
          </p:cNvPr>
          <p:cNvPicPr>
            <a:picLocks noChangeAspect="1"/>
          </p:cNvPicPr>
          <p:nvPr/>
        </p:nvPicPr>
        <p:blipFill>
          <a:blip r:embed="rId3"/>
          <a:stretch>
            <a:fillRect/>
          </a:stretch>
        </p:blipFill>
        <p:spPr>
          <a:xfrm>
            <a:off x="9957506" y="167654"/>
            <a:ext cx="1115665" cy="579170"/>
          </a:xfrm>
          <a:prstGeom prst="rect">
            <a:avLst/>
          </a:prstGeom>
        </p:spPr>
      </p:pic>
      <p:sp>
        <p:nvSpPr>
          <p:cNvPr id="8" name="مربع نص 7">
            <a:extLst>
              <a:ext uri="{FF2B5EF4-FFF2-40B4-BE49-F238E27FC236}">
                <a16:creationId xmlns:a16="http://schemas.microsoft.com/office/drawing/2014/main" id="{97B69850-7CC5-40F1-A7B0-D1922E3A2A2C}"/>
              </a:ext>
            </a:extLst>
          </p:cNvPr>
          <p:cNvSpPr txBox="1"/>
          <p:nvPr/>
        </p:nvSpPr>
        <p:spPr>
          <a:xfrm>
            <a:off x="7885871" y="706774"/>
            <a:ext cx="5258937" cy="1070037"/>
          </a:xfrm>
          <a:prstGeom prst="rect">
            <a:avLst/>
          </a:prstGeom>
          <a:noFill/>
        </p:spPr>
        <p:txBody>
          <a:bodyPr wrap="square">
            <a:spAutoFit/>
          </a:bodyPr>
          <a:lstStyle/>
          <a:p>
            <a:pPr algn="ctr" rtl="1">
              <a:lnSpc>
                <a:spcPct val="115000"/>
              </a:lnSpc>
              <a:spcAft>
                <a:spcPts val="1000"/>
              </a:spcAft>
            </a:pPr>
            <a:r>
              <a:rPr lang="ar-OM" sz="2400" b="1" dirty="0">
                <a:solidFill>
                  <a:srgbClr val="244061"/>
                </a:solidFill>
                <a:effectLst/>
                <a:latin typeface="Calibri" panose="020F0502020204030204" pitchFamily="34" charset="0"/>
                <a:ea typeface="MS Mincho" panose="02020609040205080304" pitchFamily="49" charset="-128"/>
                <a:cs typeface="Akhbar MT" pitchFamily="2" charset="-78"/>
              </a:rPr>
              <a:t>سلطنة عمان </a:t>
            </a:r>
            <a:endParaRPr lang="en-US" sz="16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b="1" dirty="0">
                <a:solidFill>
                  <a:srgbClr val="244061"/>
                </a:solidFill>
                <a:effectLst/>
                <a:latin typeface="Calibri" panose="020F0502020204030204" pitchFamily="34" charset="0"/>
                <a:ea typeface="MS Mincho" panose="02020609040205080304" pitchFamily="49" charset="-128"/>
                <a:cs typeface="Akhbar MT" pitchFamily="2" charset="-78"/>
              </a:rPr>
              <a:t>وزارة التربية والتعليم بمحافظة الظاهرة</a:t>
            </a:r>
            <a:endParaRPr lang="en-US" sz="1600" dirty="0">
              <a:effectLst/>
              <a:latin typeface="Calibri" panose="020F0502020204030204" pitchFamily="34" charset="0"/>
              <a:ea typeface="MS Mincho" panose="02020609040205080304" pitchFamily="49" charset="-128"/>
              <a:cs typeface="Akhbar MT" pitchFamily="2" charset="-78"/>
            </a:endParaRPr>
          </a:p>
        </p:txBody>
      </p:sp>
      <p:sp>
        <p:nvSpPr>
          <p:cNvPr id="10" name="مربع نص 9">
            <a:extLst>
              <a:ext uri="{FF2B5EF4-FFF2-40B4-BE49-F238E27FC236}">
                <a16:creationId xmlns:a16="http://schemas.microsoft.com/office/drawing/2014/main" id="{B3BAC004-5C78-4D92-8E85-4770F46C5A65}"/>
              </a:ext>
            </a:extLst>
          </p:cNvPr>
          <p:cNvSpPr txBox="1"/>
          <p:nvPr/>
        </p:nvSpPr>
        <p:spPr>
          <a:xfrm>
            <a:off x="3049089" y="2144777"/>
            <a:ext cx="6093822" cy="1966244"/>
          </a:xfrm>
          <a:prstGeom prst="rect">
            <a:avLst/>
          </a:prstGeom>
          <a:noFill/>
        </p:spPr>
        <p:txBody>
          <a:bodyPr wrap="square">
            <a:spAutoFit/>
          </a:bodyPr>
          <a:lstStyle/>
          <a:p>
            <a:pPr algn="ctr" rtl="1">
              <a:lnSpc>
                <a:spcPct val="115000"/>
              </a:lnSpc>
              <a:spcAft>
                <a:spcPts val="1000"/>
              </a:spcAft>
            </a:pPr>
            <a:r>
              <a:rPr lang="ar-OM" sz="3600" b="1" dirty="0">
                <a:solidFill>
                  <a:srgbClr val="7030A0"/>
                </a:solidFill>
                <a:effectLst/>
                <a:latin typeface="Calibri" panose="020F0502020204030204" pitchFamily="34" charset="0"/>
                <a:ea typeface="MS Mincho" panose="02020609040205080304" pitchFamily="49" charset="-128"/>
                <a:cs typeface="Calibri" panose="020F0502020204030204" pitchFamily="34" charset="0"/>
              </a:rPr>
              <a:t>دراسة العوامل المسببة إلى عدم نض</a:t>
            </a:r>
            <a:r>
              <a:rPr lang="ar-SA" sz="3600" b="1" dirty="0">
                <a:solidFill>
                  <a:srgbClr val="7030A0"/>
                </a:solidFill>
                <a:effectLst/>
                <a:latin typeface="Calibri" panose="020F0502020204030204" pitchFamily="34" charset="0"/>
                <a:ea typeface="MS Mincho" panose="02020609040205080304" pitchFamily="49" charset="-128"/>
                <a:cs typeface="Calibri" panose="020F0502020204030204" pitchFamily="34" charset="0"/>
              </a:rPr>
              <a:t>ج</a:t>
            </a:r>
            <a:r>
              <a:rPr lang="ar-OM" sz="3600" b="1" dirty="0">
                <a:solidFill>
                  <a:srgbClr val="7030A0"/>
                </a:solidFill>
                <a:effectLst/>
                <a:latin typeface="Calibri" panose="020F0502020204030204" pitchFamily="34" charset="0"/>
                <a:ea typeface="MS Mincho" panose="02020609040205080304" pitchFamily="49" charset="-128"/>
                <a:cs typeface="Calibri" panose="020F0502020204030204" pitchFamily="34" charset="0"/>
              </a:rPr>
              <a:t> ثمار الليمون في منطقة </a:t>
            </a:r>
            <a:r>
              <a:rPr lang="ar-SA" sz="3600" b="1" dirty="0">
                <a:solidFill>
                  <a:srgbClr val="7030A0"/>
                </a:solidFill>
                <a:effectLst/>
                <a:latin typeface="Calibri" panose="020F0502020204030204" pitchFamily="34" charset="0"/>
                <a:ea typeface="MS Mincho" panose="02020609040205080304" pitchFamily="49" charset="-128"/>
                <a:cs typeface="Calibri" panose="020F0502020204030204" pitchFamily="34" charset="0"/>
              </a:rPr>
              <a:t>الخضاري </a:t>
            </a:r>
            <a:r>
              <a:rPr lang="ar-OM" sz="3600" b="1" dirty="0">
                <a:solidFill>
                  <a:srgbClr val="7030A0"/>
                </a:solidFill>
                <a:effectLst/>
                <a:latin typeface="Calibri" panose="020F0502020204030204" pitchFamily="34" charset="0"/>
                <a:ea typeface="MS Mincho" panose="02020609040205080304" pitchFamily="49" charset="-128"/>
                <a:cs typeface="Calibri" panose="020F0502020204030204" pitchFamily="34" charset="0"/>
              </a:rPr>
              <a:t>(بولاية ضنك)</a:t>
            </a:r>
            <a:endParaRPr lang="en-US" sz="36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12" name="مستطيل 11">
            <a:extLst>
              <a:ext uri="{FF2B5EF4-FFF2-40B4-BE49-F238E27FC236}">
                <a16:creationId xmlns:a16="http://schemas.microsoft.com/office/drawing/2014/main" id="{F75A6DFA-D75E-454C-8DC1-9061E88908F4}"/>
              </a:ext>
            </a:extLst>
          </p:cNvPr>
          <p:cNvSpPr/>
          <p:nvPr/>
        </p:nvSpPr>
        <p:spPr>
          <a:xfrm>
            <a:off x="0" y="1507995"/>
            <a:ext cx="3466012" cy="461665"/>
          </a:xfrm>
          <a:prstGeom prst="rect">
            <a:avLst/>
          </a:prstGeom>
          <a:noFill/>
        </p:spPr>
        <p:txBody>
          <a:bodyPr wrap="square" lIns="91440" tIns="45720" rIns="91440" bIns="45720">
            <a:spAutoFit/>
          </a:bodyPr>
          <a:lstStyle/>
          <a:p>
            <a:pPr algn="ctr"/>
            <a:r>
              <a:rPr lang="ar-SA" sz="2400" b="1" dirty="0">
                <a:solidFill>
                  <a:srgbClr val="244061"/>
                </a:solidFill>
                <a:latin typeface="Calibri" panose="020F0502020204030204" pitchFamily="34" charset="0"/>
                <a:ea typeface="MS Mincho" panose="02020609040205080304" pitchFamily="49" charset="-128"/>
                <a:cs typeface="Arial" panose="020B0604020202020204" pitchFamily="34" charset="0"/>
              </a:rPr>
              <a:t>مدرسة علاية فدا للتعليم الأساسي</a:t>
            </a:r>
          </a:p>
        </p:txBody>
      </p:sp>
      <p:sp>
        <p:nvSpPr>
          <p:cNvPr id="16" name="AutoShape 4">
            <a:extLst>
              <a:ext uri="{FF2B5EF4-FFF2-40B4-BE49-F238E27FC236}">
                <a16:creationId xmlns:a16="http://schemas.microsoft.com/office/drawing/2014/main" id="{15529CDD-37F5-4636-9548-8E8432152153}"/>
              </a:ext>
            </a:extLst>
          </p:cNvPr>
          <p:cNvSpPr>
            <a:spLocks noChangeArrowheads="1"/>
          </p:cNvSpPr>
          <p:nvPr/>
        </p:nvSpPr>
        <p:spPr bwMode="auto">
          <a:xfrm>
            <a:off x="7309019" y="4565936"/>
            <a:ext cx="4165830" cy="1591398"/>
          </a:xfrm>
          <a:prstGeom prst="roundRect">
            <a:avLst>
              <a:gd name="adj" fmla="val 16667"/>
            </a:avLst>
          </a:prstGeom>
          <a:noFill/>
          <a:ln w="9525">
            <a:solidFill>
              <a:srgbClr val="7030A0"/>
            </a:solidFill>
            <a:prstDash val="dash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18" name="مربع نص 17">
            <a:extLst>
              <a:ext uri="{FF2B5EF4-FFF2-40B4-BE49-F238E27FC236}">
                <a16:creationId xmlns:a16="http://schemas.microsoft.com/office/drawing/2014/main" id="{10E807E6-6EBF-482D-8268-31D4AF12BCD1}"/>
              </a:ext>
            </a:extLst>
          </p:cNvPr>
          <p:cNvSpPr txBox="1"/>
          <p:nvPr/>
        </p:nvSpPr>
        <p:spPr>
          <a:xfrm>
            <a:off x="5512526" y="4422720"/>
            <a:ext cx="7537268" cy="2126031"/>
          </a:xfrm>
          <a:prstGeom prst="rect">
            <a:avLst/>
          </a:prstGeom>
          <a:noFill/>
        </p:spPr>
        <p:txBody>
          <a:bodyPr wrap="square">
            <a:spAutoFit/>
          </a:bodyPr>
          <a:lstStyle/>
          <a:p>
            <a:pPr algn="ctr" rtl="1">
              <a:lnSpc>
                <a:spcPct val="115000"/>
              </a:lnSpc>
              <a:spcAft>
                <a:spcPts val="1000"/>
              </a:spcAft>
            </a:pPr>
            <a:r>
              <a:rPr lang="ar-OM" sz="3200" dirty="0">
                <a:solidFill>
                  <a:srgbClr val="4F6228"/>
                </a:solidFill>
                <a:effectLst/>
                <a:latin typeface="Calibri" panose="020F0502020204030204" pitchFamily="34" charset="0"/>
                <a:ea typeface="MS Mincho" panose="02020609040205080304" pitchFamily="49" charset="-128"/>
                <a:cs typeface="Akhbar MT" pitchFamily="2" charset="-78"/>
              </a:rPr>
              <a:t>اعداد الطالبات</a:t>
            </a:r>
            <a:r>
              <a:rPr lang="ar-OM" sz="2400" dirty="0">
                <a:solidFill>
                  <a:srgbClr val="4F6228"/>
                </a:solidFill>
                <a:effectLst/>
                <a:latin typeface="Calibri" panose="020F0502020204030204" pitchFamily="34" charset="0"/>
                <a:ea typeface="MS Mincho" panose="02020609040205080304" pitchFamily="49" charset="-128"/>
                <a:cs typeface="Akhbar MT" pitchFamily="2" charset="-78"/>
              </a:rPr>
              <a:t>:</a:t>
            </a:r>
            <a:r>
              <a:rPr lang="ar-OM" sz="2400" dirty="0">
                <a:solidFill>
                  <a:srgbClr val="244061"/>
                </a:solidFill>
                <a:effectLst/>
                <a:latin typeface="Calibri" panose="020F0502020204030204" pitchFamily="34" charset="0"/>
                <a:ea typeface="MS Mincho" panose="02020609040205080304" pitchFamily="49" charset="-128"/>
                <a:cs typeface="Akhbar MT" pitchFamily="2" charset="-78"/>
              </a:rPr>
              <a:t> </a:t>
            </a:r>
            <a:r>
              <a:rPr lang="ar-OM" sz="2400" dirty="0">
                <a:solidFill>
                  <a:srgbClr val="5F497A"/>
                </a:solidFill>
                <a:effectLst/>
                <a:latin typeface="Calibri" panose="020F0502020204030204" pitchFamily="34" charset="0"/>
                <a:ea typeface="MS Mincho" panose="02020609040205080304" pitchFamily="49" charset="-128"/>
                <a:cs typeface="Akhbar MT" pitchFamily="2" charset="-78"/>
              </a:rPr>
              <a:t>قبس صالح المقبالي</a:t>
            </a:r>
            <a:endParaRPr lang="en-US" sz="16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5F497A"/>
                </a:solidFill>
                <a:effectLst/>
                <a:latin typeface="Calibri" panose="020F0502020204030204" pitchFamily="34" charset="0"/>
                <a:ea typeface="MS Mincho" panose="02020609040205080304" pitchFamily="49" charset="-128"/>
                <a:cs typeface="Akhbar MT" pitchFamily="2" charset="-78"/>
              </a:rPr>
              <a:t>الهنوف جمعة البلوشي</a:t>
            </a:r>
            <a:endParaRPr lang="en-US" sz="16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5F497A"/>
                </a:solidFill>
                <a:effectLst/>
                <a:latin typeface="Calibri" panose="020F0502020204030204" pitchFamily="34" charset="0"/>
                <a:ea typeface="MS Mincho" panose="02020609040205080304" pitchFamily="49" charset="-128"/>
                <a:cs typeface="Akhbar MT" pitchFamily="2" charset="-78"/>
              </a:rPr>
              <a:t>ميار سليمان الزيدي.</a:t>
            </a:r>
            <a:endParaRPr lang="ar-SA" sz="2400" dirty="0">
              <a:solidFill>
                <a:srgbClr val="5F497A"/>
              </a:solidFill>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endParaRPr lang="en-US" sz="14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20" name="مربع نص 19">
            <a:extLst>
              <a:ext uri="{FF2B5EF4-FFF2-40B4-BE49-F238E27FC236}">
                <a16:creationId xmlns:a16="http://schemas.microsoft.com/office/drawing/2014/main" id="{7E43EE41-CAC5-49A2-8552-B3E246099805}"/>
              </a:ext>
            </a:extLst>
          </p:cNvPr>
          <p:cNvSpPr txBox="1"/>
          <p:nvPr/>
        </p:nvSpPr>
        <p:spPr>
          <a:xfrm>
            <a:off x="0" y="4240885"/>
            <a:ext cx="7309019" cy="2175980"/>
          </a:xfrm>
          <a:prstGeom prst="rect">
            <a:avLst/>
          </a:prstGeom>
          <a:noFill/>
        </p:spPr>
        <p:txBody>
          <a:bodyPr wrap="square">
            <a:spAutoFit/>
          </a:bodyPr>
          <a:lstStyle/>
          <a:p>
            <a:pPr algn="ct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مدرسة علاية فدا لتعليم الاساسي (1-10)</a:t>
            </a:r>
            <a:endParaRPr lang="en-US" sz="16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4F6228"/>
                </a:solidFill>
                <a:effectLst/>
                <a:latin typeface="Calibri" panose="020F0502020204030204" pitchFamily="34" charset="0"/>
                <a:ea typeface="MS Mincho" panose="02020609040205080304" pitchFamily="49" charset="-128"/>
                <a:cs typeface="Akhbar MT" pitchFamily="2" charset="-78"/>
              </a:rPr>
              <a:t>تحت اشراف الأستاذتين:</a:t>
            </a:r>
            <a:r>
              <a:rPr lang="ar-OM" sz="2400" dirty="0">
                <a:solidFill>
                  <a:srgbClr val="5F497A"/>
                </a:solidFill>
                <a:effectLst/>
                <a:latin typeface="Calibri" panose="020F0502020204030204" pitchFamily="34" charset="0"/>
                <a:ea typeface="MS Mincho" panose="02020609040205080304" pitchFamily="49" charset="-128"/>
                <a:cs typeface="Akhbar MT" pitchFamily="2" charset="-78"/>
              </a:rPr>
              <a:t> فخرية البلوشي و </a:t>
            </a:r>
            <a:endParaRPr lang="en-US" sz="16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5F497A"/>
                </a:solidFill>
                <a:effectLst/>
                <a:latin typeface="Calibri" panose="020F0502020204030204" pitchFamily="34" charset="0"/>
                <a:ea typeface="MS Mincho" panose="02020609040205080304" pitchFamily="49" charset="-128"/>
                <a:cs typeface="Akhbar MT" pitchFamily="2" charset="-78"/>
              </a:rPr>
              <a:t>جميلة المعمري </a:t>
            </a:r>
            <a:endParaRPr lang="en-US" sz="16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b="1" dirty="0">
                <a:solidFill>
                  <a:srgbClr val="244061"/>
                </a:solidFill>
                <a:effectLst/>
                <a:latin typeface="Calibri" panose="020F0502020204030204" pitchFamily="34" charset="0"/>
                <a:ea typeface="MS Mincho" panose="02020609040205080304" pitchFamily="49" charset="-128"/>
                <a:cs typeface="Akhbar MT" pitchFamily="2" charset="-78"/>
              </a:rPr>
              <a:t>ديسمبر 2020-2021</a:t>
            </a:r>
            <a:endParaRPr lang="en-US" sz="16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1841257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B4F6F5F7-9D1C-43A6-857E-A01DF2BED491}"/>
              </a:ext>
            </a:extLst>
          </p:cNvPr>
          <p:cNvSpPr txBox="1"/>
          <p:nvPr/>
        </p:nvSpPr>
        <p:spPr>
          <a:xfrm>
            <a:off x="0" y="0"/>
            <a:ext cx="12189724" cy="3281924"/>
          </a:xfrm>
          <a:prstGeom prst="rect">
            <a:avLst/>
          </a:prstGeom>
          <a:noFill/>
        </p:spPr>
        <p:txBody>
          <a:bodyPr wrap="square">
            <a:spAutoFit/>
          </a:bodyPr>
          <a:lstStyle/>
          <a:p>
            <a:pPr marL="342900" lvl="0" indent="-342900" algn="ctr" rtl="1">
              <a:lnSpc>
                <a:spcPct val="115000"/>
              </a:lnSpc>
              <a:spcAft>
                <a:spcPts val="1000"/>
              </a:spcAft>
              <a:buFont typeface="Arial" panose="020B0604020202020204" pitchFamily="34" charset="0"/>
              <a:buChar char="-"/>
            </a:pPr>
            <a:r>
              <a:rPr lang="ar-OM" sz="2400" dirty="0">
                <a:solidFill>
                  <a:srgbClr val="7030A0"/>
                </a:solidFill>
                <a:effectLst/>
                <a:latin typeface="Calibri" panose="020F0502020204030204" pitchFamily="34" charset="0"/>
                <a:ea typeface="MS Mincho" panose="02020609040205080304" pitchFamily="49" charset="-128"/>
                <a:cs typeface="Akhbar MT" pitchFamily="2" charset="-78"/>
              </a:rPr>
              <a:t>خطه البحث:</a:t>
            </a:r>
            <a:endParaRPr lang="en-US"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400" dirty="0">
                <a:solidFill>
                  <a:srgbClr val="002060"/>
                </a:solidFill>
                <a:effectLst/>
                <a:latin typeface="Calibri" panose="020F0502020204030204" pitchFamily="34" charset="0"/>
                <a:ea typeface="MS Mincho" panose="02020609040205080304" pitchFamily="49" charset="-128"/>
                <a:cs typeface="Akhbar MT" pitchFamily="2" charset="-78"/>
              </a:rPr>
              <a:t>ثالثا: جمع وتحليل البيانات:</a:t>
            </a:r>
            <a:endParaRPr lang="en-US"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لقد تم في البداية تحديد عمل كل طالبة فالفريق والدور الذي سوف تقوم به عن طريق جدول يحدد الاعمال لكل</a:t>
            </a:r>
            <a:endParaRPr lang="en-US"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طالبة والبروتوكولات التي ستطبقها بعدها تم القيام بالخطوات التالية</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spcAft>
                <a:spcPts val="1000"/>
              </a:spcAft>
              <a:buFont typeface="+mj-lt"/>
              <a:buAutoNum type="arabicPeriod"/>
            </a:pPr>
            <a:r>
              <a:rPr lang="ar-OM" sz="2400" dirty="0">
                <a:solidFill>
                  <a:srgbClr val="365F91"/>
                </a:solidFill>
                <a:latin typeface="Calibri" panose="020F0502020204030204" pitchFamily="34" charset="0"/>
                <a:ea typeface="MS Mincho" panose="02020609040205080304" pitchFamily="49" charset="-128"/>
                <a:cs typeface="Akhbar MT" pitchFamily="2" charset="-78"/>
              </a:rPr>
              <a:t>تطبيق بروتوكول الماء فتم أخذ عينتان وفحصها باستخدام جهاز الحموضة والموصلية والملوحة ثم أخذ المتوسط للعينتان.</a:t>
            </a:r>
            <a:endParaRPr lang="ar-SA" sz="2400" dirty="0">
              <a:solidFill>
                <a:srgbClr val="365F91"/>
              </a:solidFill>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spcAft>
                <a:spcPts val="1000"/>
              </a:spcAft>
              <a:buFont typeface="+mj-lt"/>
              <a:buAutoNum type="arabicPeriod"/>
            </a:pPr>
            <a:r>
              <a:rPr lang="ar-SA" sz="2400" dirty="0">
                <a:solidFill>
                  <a:srgbClr val="365F91"/>
                </a:solidFill>
                <a:latin typeface="Calibri" panose="020F0502020204030204" pitchFamily="34" charset="0"/>
                <a:ea typeface="MS Mincho" panose="02020609040205080304" pitchFamily="49" charset="-128"/>
                <a:cs typeface="Akhbar MT" pitchFamily="2" charset="-78"/>
              </a:rPr>
              <a:t>مقارنة حموضة الماء في ماء الظويهرية والخضاري ومعرفة مقدار التغير بها وذلك من خلال العينات المأخوذة من كل منطقة.</a:t>
            </a:r>
            <a:endParaRPr lang="en-US" sz="2400" dirty="0">
              <a:solidFill>
                <a:srgbClr val="365F91"/>
              </a:solidFill>
              <a:latin typeface="Calibri" panose="020F0502020204030204" pitchFamily="34" charset="0"/>
              <a:ea typeface="MS Mincho" panose="02020609040205080304" pitchFamily="49" charset="-128"/>
              <a:cs typeface="Akhbar MT" pitchFamily="2" charset="-78"/>
            </a:endParaRPr>
          </a:p>
        </p:txBody>
      </p:sp>
      <p:pic>
        <p:nvPicPr>
          <p:cNvPr id="8" name="صورة 7">
            <a:extLst>
              <a:ext uri="{FF2B5EF4-FFF2-40B4-BE49-F238E27FC236}">
                <a16:creationId xmlns:a16="http://schemas.microsoft.com/office/drawing/2014/main" id="{AC9BEB0D-15FD-4A0A-A4CD-6F33EB9B5791}"/>
              </a:ext>
            </a:extLst>
          </p:cNvPr>
          <p:cNvPicPr>
            <a:picLocks noChangeAspect="1"/>
          </p:cNvPicPr>
          <p:nvPr/>
        </p:nvPicPr>
        <p:blipFill>
          <a:blip r:embed="rId2"/>
          <a:stretch>
            <a:fillRect/>
          </a:stretch>
        </p:blipFill>
        <p:spPr>
          <a:xfrm>
            <a:off x="9391203" y="3281924"/>
            <a:ext cx="2231329" cy="1883827"/>
          </a:xfrm>
          <a:prstGeom prst="rect">
            <a:avLst/>
          </a:prstGeom>
        </p:spPr>
      </p:pic>
      <p:pic>
        <p:nvPicPr>
          <p:cNvPr id="9" name="صورة 8">
            <a:extLst>
              <a:ext uri="{FF2B5EF4-FFF2-40B4-BE49-F238E27FC236}">
                <a16:creationId xmlns:a16="http://schemas.microsoft.com/office/drawing/2014/main" id="{59E4280A-F004-42F8-A4D8-29FCEAC02A0A}"/>
              </a:ext>
            </a:extLst>
          </p:cNvPr>
          <p:cNvPicPr>
            <a:picLocks noChangeAspect="1"/>
          </p:cNvPicPr>
          <p:nvPr/>
        </p:nvPicPr>
        <p:blipFill>
          <a:blip r:embed="rId3"/>
          <a:stretch>
            <a:fillRect/>
          </a:stretch>
        </p:blipFill>
        <p:spPr>
          <a:xfrm>
            <a:off x="1596339" y="3281924"/>
            <a:ext cx="2225233" cy="1877731"/>
          </a:xfrm>
          <a:prstGeom prst="rect">
            <a:avLst/>
          </a:prstGeom>
        </p:spPr>
      </p:pic>
      <p:pic>
        <p:nvPicPr>
          <p:cNvPr id="10" name="صورة 9">
            <a:extLst>
              <a:ext uri="{FF2B5EF4-FFF2-40B4-BE49-F238E27FC236}">
                <a16:creationId xmlns:a16="http://schemas.microsoft.com/office/drawing/2014/main" id="{67530AEA-4446-4C09-A660-F7AD55C57BF0}"/>
              </a:ext>
            </a:extLst>
          </p:cNvPr>
          <p:cNvPicPr>
            <a:picLocks noChangeAspect="1"/>
          </p:cNvPicPr>
          <p:nvPr/>
        </p:nvPicPr>
        <p:blipFill>
          <a:blip r:embed="rId4"/>
          <a:stretch>
            <a:fillRect/>
          </a:stretch>
        </p:blipFill>
        <p:spPr>
          <a:xfrm>
            <a:off x="5603543" y="3281924"/>
            <a:ext cx="2213040" cy="1944793"/>
          </a:xfrm>
          <a:prstGeom prst="rect">
            <a:avLst/>
          </a:prstGeom>
        </p:spPr>
      </p:pic>
      <p:sp>
        <p:nvSpPr>
          <p:cNvPr id="12" name="مربع نص 11">
            <a:extLst>
              <a:ext uri="{FF2B5EF4-FFF2-40B4-BE49-F238E27FC236}">
                <a16:creationId xmlns:a16="http://schemas.microsoft.com/office/drawing/2014/main" id="{F6AE7B8B-786D-46FC-A5F2-1DC418325910}"/>
              </a:ext>
            </a:extLst>
          </p:cNvPr>
          <p:cNvSpPr txBox="1"/>
          <p:nvPr/>
        </p:nvSpPr>
        <p:spPr>
          <a:xfrm>
            <a:off x="627797" y="5597291"/>
            <a:ext cx="12189724" cy="658642"/>
          </a:xfrm>
          <a:prstGeom prst="rect">
            <a:avLst/>
          </a:prstGeom>
          <a:noFill/>
        </p:spPr>
        <p:txBody>
          <a:bodyPr wrap="square">
            <a:spAutoFit/>
          </a:bodyPr>
          <a:lstStyle/>
          <a:p>
            <a:pPr marL="857250" algn="ctr" rtl="1">
              <a:lnSpc>
                <a:spcPct val="115000"/>
              </a:lnSpc>
              <a:spcAft>
                <a:spcPts val="1000"/>
              </a:spcAft>
            </a:pPr>
            <a:r>
              <a:rPr lang="ar-OM" sz="3200" dirty="0">
                <a:solidFill>
                  <a:srgbClr val="365F91"/>
                </a:solidFill>
                <a:effectLst/>
                <a:latin typeface="Calibri" panose="020F0502020204030204" pitchFamily="34" charset="0"/>
                <a:ea typeface="MS Mincho" panose="02020609040205080304" pitchFamily="49" charset="-128"/>
                <a:cs typeface="Akhbar MT" pitchFamily="2" charset="-78"/>
              </a:rPr>
              <a:t>صور (1) (2) (3) تطبيق بروتوكول الماء على القريتين</a:t>
            </a:r>
            <a:endParaRPr lang="en-US" sz="24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105310483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1AD49278-E58B-441C-A92A-C5CE9F68D9D0}"/>
              </a:ext>
            </a:extLst>
          </p:cNvPr>
          <p:cNvSpPr txBox="1"/>
          <p:nvPr/>
        </p:nvSpPr>
        <p:spPr>
          <a:xfrm>
            <a:off x="0" y="0"/>
            <a:ext cx="12192000" cy="587853"/>
          </a:xfrm>
          <a:prstGeom prst="rect">
            <a:avLst/>
          </a:prstGeom>
          <a:noFill/>
        </p:spPr>
        <p:txBody>
          <a:bodyPr wrap="square">
            <a:spAutoFit/>
          </a:bodyPr>
          <a:lstStyle/>
          <a:p>
            <a:pPr marL="342900" lvl="0" indent="-342900" algn="r" rtl="1">
              <a:lnSpc>
                <a:spcPct val="115000"/>
              </a:lnSpc>
              <a:spcAft>
                <a:spcPts val="1000"/>
              </a:spcAft>
              <a:buFont typeface="Symbol" panose="05050102010706020507" pitchFamily="18" charset="2"/>
              <a:buChar char=""/>
            </a:pPr>
            <a:r>
              <a:rPr lang="ar-OM" sz="2800" dirty="0">
                <a:solidFill>
                  <a:srgbClr val="365F91"/>
                </a:solidFill>
                <a:effectLst/>
                <a:latin typeface="Calibri" panose="020F0502020204030204" pitchFamily="34" charset="0"/>
                <a:ea typeface="MS Mincho" panose="02020609040205080304" pitchFamily="49" charset="-128"/>
                <a:cs typeface="Akhbar MT" pitchFamily="2" charset="-78"/>
              </a:rPr>
              <a:t>مقارنه نوع كل تربة من خلال تطبيق بروتوكول التربة ومدى قدرتها على امتصاص الماء.</a:t>
            </a:r>
            <a:endParaRPr lang="en-US" sz="2000" dirty="0">
              <a:effectLst/>
              <a:latin typeface="Calibri" panose="020F0502020204030204" pitchFamily="34" charset="0"/>
              <a:ea typeface="MS Mincho" panose="02020609040205080304" pitchFamily="49" charset="-128"/>
              <a:cs typeface="Akhbar MT" pitchFamily="2" charset="-78"/>
            </a:endParaRPr>
          </a:p>
        </p:txBody>
      </p:sp>
      <p:pic>
        <p:nvPicPr>
          <p:cNvPr id="10" name="صورة 9">
            <a:extLst>
              <a:ext uri="{FF2B5EF4-FFF2-40B4-BE49-F238E27FC236}">
                <a16:creationId xmlns:a16="http://schemas.microsoft.com/office/drawing/2014/main" id="{18412C76-F60E-42B2-A2C8-F474F165E79D}"/>
              </a:ext>
            </a:extLst>
          </p:cNvPr>
          <p:cNvPicPr>
            <a:picLocks noChangeAspect="1"/>
          </p:cNvPicPr>
          <p:nvPr/>
        </p:nvPicPr>
        <p:blipFill>
          <a:blip r:embed="rId2"/>
          <a:stretch>
            <a:fillRect/>
          </a:stretch>
        </p:blipFill>
        <p:spPr>
          <a:xfrm>
            <a:off x="9219313" y="701445"/>
            <a:ext cx="2597121" cy="2206943"/>
          </a:xfrm>
          <a:prstGeom prst="rect">
            <a:avLst/>
          </a:prstGeom>
        </p:spPr>
      </p:pic>
      <p:pic>
        <p:nvPicPr>
          <p:cNvPr id="11" name="صورة 10">
            <a:extLst>
              <a:ext uri="{FF2B5EF4-FFF2-40B4-BE49-F238E27FC236}">
                <a16:creationId xmlns:a16="http://schemas.microsoft.com/office/drawing/2014/main" id="{FA1392ED-C272-400C-A51E-3CCB152A39DF}"/>
              </a:ext>
            </a:extLst>
          </p:cNvPr>
          <p:cNvPicPr>
            <a:picLocks noChangeAspect="1"/>
          </p:cNvPicPr>
          <p:nvPr/>
        </p:nvPicPr>
        <p:blipFill>
          <a:blip r:embed="rId3"/>
          <a:stretch>
            <a:fillRect/>
          </a:stretch>
        </p:blipFill>
        <p:spPr>
          <a:xfrm>
            <a:off x="861825" y="701445"/>
            <a:ext cx="2798307" cy="2237426"/>
          </a:xfrm>
          <a:prstGeom prst="rect">
            <a:avLst/>
          </a:prstGeom>
        </p:spPr>
      </p:pic>
      <p:pic>
        <p:nvPicPr>
          <p:cNvPr id="12" name="صورة 11">
            <a:extLst>
              <a:ext uri="{FF2B5EF4-FFF2-40B4-BE49-F238E27FC236}">
                <a16:creationId xmlns:a16="http://schemas.microsoft.com/office/drawing/2014/main" id="{91C5CA83-3681-44ED-B8B2-4BCCECCA8D36}"/>
              </a:ext>
            </a:extLst>
          </p:cNvPr>
          <p:cNvPicPr>
            <a:picLocks noChangeAspect="1"/>
          </p:cNvPicPr>
          <p:nvPr/>
        </p:nvPicPr>
        <p:blipFill>
          <a:blip r:embed="rId4"/>
          <a:stretch>
            <a:fillRect/>
          </a:stretch>
        </p:blipFill>
        <p:spPr>
          <a:xfrm>
            <a:off x="4501026" y="2732964"/>
            <a:ext cx="3877392" cy="2011854"/>
          </a:xfrm>
          <a:prstGeom prst="rect">
            <a:avLst/>
          </a:prstGeom>
        </p:spPr>
      </p:pic>
      <p:sp>
        <p:nvSpPr>
          <p:cNvPr id="14" name="مربع نص 13">
            <a:extLst>
              <a:ext uri="{FF2B5EF4-FFF2-40B4-BE49-F238E27FC236}">
                <a16:creationId xmlns:a16="http://schemas.microsoft.com/office/drawing/2014/main" id="{EB3E31A4-57F8-4FB8-84D2-53570A77029D}"/>
              </a:ext>
            </a:extLst>
          </p:cNvPr>
          <p:cNvSpPr txBox="1"/>
          <p:nvPr/>
        </p:nvSpPr>
        <p:spPr>
          <a:xfrm>
            <a:off x="3358740" y="5297040"/>
            <a:ext cx="6161964" cy="658642"/>
          </a:xfrm>
          <a:prstGeom prst="rect">
            <a:avLst/>
          </a:prstGeom>
          <a:noFill/>
        </p:spPr>
        <p:txBody>
          <a:bodyPr wrap="square">
            <a:spAutoFit/>
          </a:bodyPr>
          <a:lstStyle/>
          <a:p>
            <a:pPr algn="ctr" rtl="1">
              <a:lnSpc>
                <a:spcPct val="115000"/>
              </a:lnSpc>
              <a:spcAft>
                <a:spcPts val="1000"/>
              </a:spcAft>
            </a:pPr>
            <a:r>
              <a:rPr lang="ar-OM" sz="3200" dirty="0">
                <a:solidFill>
                  <a:srgbClr val="365F91"/>
                </a:solidFill>
                <a:effectLst/>
                <a:latin typeface="Calibri" panose="020F0502020204030204" pitchFamily="34" charset="0"/>
                <a:ea typeface="MS Mincho" panose="02020609040205080304" pitchFamily="49" charset="-128"/>
                <a:cs typeface="Akhbar MT" pitchFamily="2" charset="-78"/>
              </a:rPr>
              <a:t>صور (4) و(5) و(6) تطبيق بروتوكول التربة على القريتين</a:t>
            </a:r>
            <a:endParaRPr lang="en-US" sz="24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219005066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49E384B-039A-456A-B3FC-B597898F394C}"/>
              </a:ext>
            </a:extLst>
          </p:cNvPr>
          <p:cNvSpPr txBox="1"/>
          <p:nvPr/>
        </p:nvSpPr>
        <p:spPr>
          <a:xfrm>
            <a:off x="-150125" y="1542197"/>
            <a:ext cx="12192000" cy="3560975"/>
          </a:xfrm>
          <a:prstGeom prst="rect">
            <a:avLst/>
          </a:prstGeom>
          <a:noFill/>
        </p:spPr>
        <p:txBody>
          <a:bodyPr wrap="square">
            <a:spAutoFit/>
          </a:bodyPr>
          <a:lstStyle/>
          <a:p>
            <a:pPr marL="342900" lvl="0" indent="-342900" algn="r" rtl="1">
              <a:lnSpc>
                <a:spcPct val="115000"/>
              </a:lnSpc>
              <a:buFont typeface="+mj-lt"/>
              <a:buAutoNum type="arabicPeriod"/>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عمل جدول مقارنة بكل ما سبق ورسوم بيانية لمعرفة مدى تأثير كل من حموضة الماء وقدرة التربة على امتصاص الماء وحموضة التربة على نضج ثمار نبات الليمون.</a:t>
            </a:r>
            <a:endParaRPr lang="en-US" sz="2000"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من خلال دراسة الموقع اتضحت عوامل خارجية تحيط بمنطقة الدراسة من خلالها سوف نتوصل الى التوصيات لحل هذه المشكلة ومحاولة التخلص منها.</a:t>
            </a:r>
            <a:endParaRPr lang="en-US" sz="2000"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بعدها تم تسجيل جميع بيانات البروتوكولات ومواقع الدراسة في موقع البرنامج وتم نسخها كالتالي:</a:t>
            </a:r>
            <a:endParaRPr lang="en-US" sz="2000" dirty="0">
              <a:effectLst/>
              <a:latin typeface="Calibri" panose="020F0502020204030204" pitchFamily="34" charset="0"/>
              <a:ea typeface="MS Mincho" panose="02020609040205080304" pitchFamily="49" charset="-128"/>
              <a:cs typeface="Akhbar MT" pitchFamily="2" charset="-78"/>
            </a:endParaRPr>
          </a:p>
          <a:p>
            <a:pPr marL="857250" algn="r" rtl="1">
              <a:lnSpc>
                <a:spcPct val="115000"/>
              </a:lnSpc>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 </a:t>
            </a:r>
            <a:endParaRPr lang="en-US" sz="2000" dirty="0">
              <a:effectLst/>
              <a:latin typeface="Calibri" panose="020F0502020204030204" pitchFamily="34" charset="0"/>
              <a:ea typeface="MS Mincho" panose="02020609040205080304" pitchFamily="49" charset="-128"/>
              <a:cs typeface="Akhbar MT" pitchFamily="2" charset="-78"/>
            </a:endParaRPr>
          </a:p>
          <a:p>
            <a:pPr marL="857250" algn="r" rtl="1">
              <a:lnSpc>
                <a:spcPct val="115000"/>
              </a:lnSpc>
              <a:spcAft>
                <a:spcPts val="1000"/>
              </a:spcAft>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 </a:t>
            </a:r>
            <a:endParaRPr lang="en-US" sz="20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32724813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a:extLst>
              <a:ext uri="{FF2B5EF4-FFF2-40B4-BE49-F238E27FC236}">
                <a16:creationId xmlns:a16="http://schemas.microsoft.com/office/drawing/2014/main" id="{B7E88D49-E8C6-480E-84EF-A26994B40393}"/>
              </a:ext>
            </a:extLst>
          </p:cNvPr>
          <p:cNvPicPr>
            <a:picLocks noChangeAspect="1"/>
          </p:cNvPicPr>
          <p:nvPr/>
        </p:nvPicPr>
        <p:blipFill>
          <a:blip r:embed="rId2"/>
          <a:stretch>
            <a:fillRect/>
          </a:stretch>
        </p:blipFill>
        <p:spPr>
          <a:xfrm>
            <a:off x="3411939" y="580973"/>
            <a:ext cx="5364945" cy="829128"/>
          </a:xfrm>
          <a:prstGeom prst="rect">
            <a:avLst/>
          </a:prstGeom>
        </p:spPr>
      </p:pic>
      <p:sp>
        <p:nvSpPr>
          <p:cNvPr id="3" name="مربع نص 2">
            <a:extLst>
              <a:ext uri="{FF2B5EF4-FFF2-40B4-BE49-F238E27FC236}">
                <a16:creationId xmlns:a16="http://schemas.microsoft.com/office/drawing/2014/main" id="{994E8EE8-4135-4838-828A-7B9267165140}"/>
              </a:ext>
            </a:extLst>
          </p:cNvPr>
          <p:cNvSpPr txBox="1"/>
          <p:nvPr/>
        </p:nvSpPr>
        <p:spPr>
          <a:xfrm>
            <a:off x="0" y="0"/>
            <a:ext cx="12191999" cy="587853"/>
          </a:xfrm>
          <a:prstGeom prst="rect">
            <a:avLst/>
          </a:prstGeom>
          <a:noFill/>
        </p:spPr>
        <p:txBody>
          <a:bodyPr wrap="square">
            <a:spAutoFit/>
          </a:bodyPr>
          <a:lstStyle/>
          <a:p>
            <a:pPr marL="342900" lvl="0" indent="-342900" algn="ctr" rtl="1">
              <a:lnSpc>
                <a:spcPct val="115000"/>
              </a:lnSpc>
              <a:spcAft>
                <a:spcPts val="1000"/>
              </a:spcAft>
              <a:buFont typeface="Symbol" panose="05050102010706020507" pitchFamily="18" charset="2"/>
              <a:buChar char=""/>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من خلال بيانات التربة اتضح انها تتميز بالتالي:</a:t>
            </a:r>
            <a:endParaRPr lang="en-US" sz="2000" dirty="0">
              <a:effectLst/>
              <a:latin typeface="Calibri" panose="020F0502020204030204" pitchFamily="34" charset="0"/>
              <a:ea typeface="MS Mincho" panose="02020609040205080304" pitchFamily="49" charset="-128"/>
              <a:cs typeface="Akhbar MT" pitchFamily="2" charset="-78"/>
            </a:endParaRPr>
          </a:p>
        </p:txBody>
      </p:sp>
      <p:sp>
        <p:nvSpPr>
          <p:cNvPr id="5" name="Text Box 13">
            <a:extLst>
              <a:ext uri="{FF2B5EF4-FFF2-40B4-BE49-F238E27FC236}">
                <a16:creationId xmlns:a16="http://schemas.microsoft.com/office/drawing/2014/main" id="{494ACE68-66A4-4B79-8293-190A3728FABB}"/>
              </a:ext>
            </a:extLst>
          </p:cNvPr>
          <p:cNvSpPr txBox="1"/>
          <p:nvPr/>
        </p:nvSpPr>
        <p:spPr>
          <a:xfrm>
            <a:off x="3838574" y="587853"/>
            <a:ext cx="4514850" cy="66675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15000"/>
              </a:lnSpc>
              <a:spcAft>
                <a:spcPts val="1000"/>
              </a:spcAft>
            </a:pPr>
            <a:r>
              <a:rPr lang="ar-OM" sz="2800" dirty="0">
                <a:solidFill>
                  <a:srgbClr val="002060"/>
                </a:solidFill>
                <a:effectLst/>
                <a:latin typeface="Calibri" panose="020F0502020204030204" pitchFamily="34" charset="0"/>
                <a:ea typeface="Calibri" panose="020F0502020204030204" pitchFamily="34" charset="0"/>
                <a:cs typeface="Akhbar MT" pitchFamily="2" charset="-78"/>
              </a:rPr>
              <a:t>بيانات بروتوكول التربة في الظويهرية  </a:t>
            </a:r>
            <a:endParaRPr lang="en-US" sz="1200" dirty="0">
              <a:solidFill>
                <a:srgbClr val="002060"/>
              </a:solidFill>
              <a:effectLst/>
              <a:latin typeface="Calibri" panose="020F0502020204030204" pitchFamily="34" charset="0"/>
              <a:ea typeface="MS Mincho" panose="02020609040205080304" pitchFamily="49" charset="-128"/>
              <a:cs typeface="Akhbar MT" pitchFamily="2" charset="-78"/>
            </a:endParaRPr>
          </a:p>
        </p:txBody>
      </p:sp>
      <p:sp>
        <p:nvSpPr>
          <p:cNvPr id="8" name="مربع نص 7">
            <a:extLst>
              <a:ext uri="{FF2B5EF4-FFF2-40B4-BE49-F238E27FC236}">
                <a16:creationId xmlns:a16="http://schemas.microsoft.com/office/drawing/2014/main" id="{A06A9CC5-F132-4118-8A7F-B5A6E4EF3309}"/>
              </a:ext>
            </a:extLst>
          </p:cNvPr>
          <p:cNvSpPr txBox="1"/>
          <p:nvPr/>
        </p:nvSpPr>
        <p:spPr>
          <a:xfrm>
            <a:off x="-136475" y="1382722"/>
            <a:ext cx="12191999" cy="1498102"/>
          </a:xfrm>
          <a:prstGeom prst="rect">
            <a:avLst/>
          </a:prstGeom>
          <a:noFill/>
        </p:spPr>
        <p:txBody>
          <a:bodyPr wrap="square">
            <a:spAutoFit/>
          </a:bodyPr>
          <a:lstStyle/>
          <a:p>
            <a:pPr algn="ctr" rtl="1">
              <a:lnSpc>
                <a:spcPct val="115000"/>
              </a:lnSpc>
              <a:spcAft>
                <a:spcPts val="1000"/>
              </a:spcAft>
            </a:pPr>
            <a:r>
              <a:rPr lang="ar-OM"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a:t>
            </a:r>
            <a:r>
              <a:rPr lang="ar-OM" sz="2400" dirty="0">
                <a:solidFill>
                  <a:srgbClr val="000000"/>
                </a:solidFill>
                <a:latin typeface="Calibri" panose="020F0502020204030204" pitchFamily="34" charset="0"/>
                <a:ea typeface="MS Mincho" panose="02020609040205080304" pitchFamily="49" charset="-128"/>
                <a:cs typeface="Akhbar MT" pitchFamily="2" charset="-78"/>
              </a:rPr>
              <a:t>تربة حبيبية ذات جذور قليلة ونسبة الكربون عالية وصخور كثيرة وصغيرة.</a:t>
            </a:r>
            <a:endParaRPr lang="en-US" sz="2400" dirty="0">
              <a:solidFill>
                <a:srgbClr val="000000"/>
              </a:solidFill>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000000"/>
                </a:solidFill>
                <a:latin typeface="Calibri" panose="020F0502020204030204" pitchFamily="34" charset="0"/>
                <a:ea typeface="MS Mincho" panose="02020609040205080304" pitchFamily="49" charset="-128"/>
                <a:cs typeface="Akhbar MT" pitchFamily="2" charset="-78"/>
              </a:rPr>
              <a:t>-  تربة حبيبية طينية وذات قلوية ملحوظة</a:t>
            </a:r>
            <a:r>
              <a:rPr lang="ar-OM"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a:p>
            <a:pPr marL="285750" indent="-285750" algn="ctr" rtl="1">
              <a:lnSpc>
                <a:spcPct val="115000"/>
              </a:lnSpc>
              <a:spcAft>
                <a:spcPts val="1000"/>
              </a:spcAft>
              <a:buFontTx/>
              <a:buChar char="-"/>
            </a:pPr>
            <a:endParaRPr lang="en-US" dirty="0">
              <a:effectLst/>
              <a:latin typeface="Calibri" panose="020F0502020204030204" pitchFamily="34" charset="0"/>
              <a:ea typeface="MS Mincho" panose="02020609040205080304" pitchFamily="49" charset="-128"/>
              <a:cs typeface="Akhbar MT" pitchFamily="2" charset="-78"/>
            </a:endParaRPr>
          </a:p>
        </p:txBody>
      </p:sp>
      <p:sp>
        <p:nvSpPr>
          <p:cNvPr id="10" name="مربع نص 9">
            <a:extLst>
              <a:ext uri="{FF2B5EF4-FFF2-40B4-BE49-F238E27FC236}">
                <a16:creationId xmlns:a16="http://schemas.microsoft.com/office/drawing/2014/main" id="{6C71BD06-E871-4C71-B20B-078CF95234B4}"/>
              </a:ext>
            </a:extLst>
          </p:cNvPr>
          <p:cNvSpPr txBox="1"/>
          <p:nvPr/>
        </p:nvSpPr>
        <p:spPr>
          <a:xfrm>
            <a:off x="1" y="2940124"/>
            <a:ext cx="12191999" cy="587853"/>
          </a:xfrm>
          <a:prstGeom prst="rect">
            <a:avLst/>
          </a:prstGeom>
          <a:noFill/>
        </p:spPr>
        <p:txBody>
          <a:bodyPr wrap="square">
            <a:spAutoFit/>
          </a:bodyPr>
          <a:lstStyle/>
          <a:p>
            <a:pPr marL="342900" lvl="0" indent="-342900" algn="ctr" rtl="1">
              <a:lnSpc>
                <a:spcPct val="115000"/>
              </a:lnSpc>
              <a:spcAft>
                <a:spcPts val="1000"/>
              </a:spcAft>
              <a:buFont typeface="Symbol" panose="05050102010706020507" pitchFamily="18" charset="2"/>
              <a:buChar char=""/>
            </a:pPr>
            <a:r>
              <a:rPr lang="ar-OM" sz="2800" dirty="0">
                <a:solidFill>
                  <a:srgbClr val="000000"/>
                </a:solidFill>
                <a:latin typeface="Calibri" panose="020F0502020204030204" pitchFamily="34" charset="0"/>
                <a:ea typeface="MS Mincho" panose="02020609040205080304" pitchFamily="49" charset="-128"/>
                <a:cs typeface="Akhbar MT" pitchFamily="2" charset="-78"/>
              </a:rPr>
              <a:t>بعد تجميع بيانات هذا البروتوكول حصلنا على البيانات التالية</a:t>
            </a:r>
            <a:r>
              <a:rPr lang="en-US" sz="2800" dirty="0">
                <a:solidFill>
                  <a:srgbClr val="000000"/>
                </a:solidFill>
                <a:latin typeface="Calibri" panose="020F0502020204030204" pitchFamily="34" charset="0"/>
                <a:ea typeface="MS Mincho" panose="02020609040205080304" pitchFamily="49" charset="-128"/>
                <a:cs typeface="Akhbar MT" pitchFamily="2" charset="-78"/>
              </a:rPr>
              <a:t>:</a:t>
            </a:r>
          </a:p>
        </p:txBody>
      </p:sp>
      <p:pic>
        <p:nvPicPr>
          <p:cNvPr id="11" name="صورة 10">
            <a:extLst>
              <a:ext uri="{FF2B5EF4-FFF2-40B4-BE49-F238E27FC236}">
                <a16:creationId xmlns:a16="http://schemas.microsoft.com/office/drawing/2014/main" id="{60906619-7A7C-4575-8E6F-3A4E12F8AF60}"/>
              </a:ext>
            </a:extLst>
          </p:cNvPr>
          <p:cNvPicPr>
            <a:picLocks noChangeAspect="1"/>
          </p:cNvPicPr>
          <p:nvPr/>
        </p:nvPicPr>
        <p:blipFill>
          <a:blip r:embed="rId3"/>
          <a:stretch>
            <a:fillRect/>
          </a:stretch>
        </p:blipFill>
        <p:spPr>
          <a:xfrm>
            <a:off x="3411939" y="3736281"/>
            <a:ext cx="5363569" cy="829128"/>
          </a:xfrm>
          <a:prstGeom prst="rect">
            <a:avLst/>
          </a:prstGeom>
        </p:spPr>
      </p:pic>
      <p:sp>
        <p:nvSpPr>
          <p:cNvPr id="13" name="مربع نص 12">
            <a:extLst>
              <a:ext uri="{FF2B5EF4-FFF2-40B4-BE49-F238E27FC236}">
                <a16:creationId xmlns:a16="http://schemas.microsoft.com/office/drawing/2014/main" id="{4BE21C97-4AB8-4771-A706-058AD60A80B1}"/>
              </a:ext>
            </a:extLst>
          </p:cNvPr>
          <p:cNvSpPr txBox="1"/>
          <p:nvPr/>
        </p:nvSpPr>
        <p:spPr>
          <a:xfrm>
            <a:off x="3012741" y="3856918"/>
            <a:ext cx="6161964" cy="587853"/>
          </a:xfrm>
          <a:prstGeom prst="rect">
            <a:avLst/>
          </a:prstGeom>
          <a:noFill/>
        </p:spPr>
        <p:txBody>
          <a:bodyPr wrap="square">
            <a:spAutoFit/>
          </a:bodyPr>
          <a:lstStyle/>
          <a:p>
            <a:pPr algn="ctr" rtl="1">
              <a:lnSpc>
                <a:spcPct val="115000"/>
              </a:lnSpc>
              <a:spcAft>
                <a:spcPts val="1000"/>
              </a:spcAft>
            </a:pPr>
            <a:r>
              <a:rPr lang="ar-OM" sz="2800" dirty="0">
                <a:solidFill>
                  <a:srgbClr val="002060"/>
                </a:solidFill>
                <a:latin typeface="Calibri" panose="020F0502020204030204" pitchFamily="34" charset="0"/>
                <a:cs typeface="Akhbar MT" pitchFamily="2" charset="-78"/>
              </a:rPr>
              <a:t>بيانات بروتوكول الماء في الظويهرية</a:t>
            </a:r>
            <a:endParaRPr lang="en-US" sz="2800" dirty="0">
              <a:solidFill>
                <a:srgbClr val="002060"/>
              </a:solidFill>
              <a:latin typeface="Calibri" panose="020F0502020204030204" pitchFamily="34" charset="0"/>
              <a:cs typeface="Akhbar MT" pitchFamily="2" charset="-78"/>
            </a:endParaRPr>
          </a:p>
        </p:txBody>
      </p:sp>
      <p:sp>
        <p:nvSpPr>
          <p:cNvPr id="15" name="مربع نص 14">
            <a:extLst>
              <a:ext uri="{FF2B5EF4-FFF2-40B4-BE49-F238E27FC236}">
                <a16:creationId xmlns:a16="http://schemas.microsoft.com/office/drawing/2014/main" id="{12085A05-57BA-413B-9CA5-FAD1CD162E36}"/>
              </a:ext>
            </a:extLst>
          </p:cNvPr>
          <p:cNvSpPr txBox="1"/>
          <p:nvPr/>
        </p:nvSpPr>
        <p:spPr>
          <a:xfrm>
            <a:off x="-2274" y="4797998"/>
            <a:ext cx="12191998" cy="1070037"/>
          </a:xfrm>
          <a:prstGeom prst="rect">
            <a:avLst/>
          </a:prstGeom>
          <a:noFill/>
        </p:spPr>
        <p:txBody>
          <a:bodyPr wrap="square">
            <a:spAutoFit/>
          </a:bodyPr>
          <a:lstStyle/>
          <a:p>
            <a:pPr algn="ctr" rtl="1">
              <a:lnSpc>
                <a:spcPct val="115000"/>
              </a:lnSpc>
              <a:spcAft>
                <a:spcPts val="1000"/>
              </a:spcAft>
            </a:pPr>
            <a:r>
              <a:rPr lang="ar-OM" sz="2400" dirty="0">
                <a:solidFill>
                  <a:srgbClr val="000000"/>
                </a:solidFill>
                <a:latin typeface="Calibri" panose="020F0502020204030204" pitchFamily="34" charset="0"/>
                <a:ea typeface="MS Mincho" panose="02020609040205080304" pitchFamily="49" charset="-128"/>
                <a:cs typeface="Akhbar MT" pitchFamily="2" charset="-78"/>
              </a:rPr>
              <a:t>- درجة حموضة الماء</a:t>
            </a:r>
            <a:r>
              <a:rPr lang="ar-SA" sz="2400" dirty="0">
                <a:solidFill>
                  <a:srgbClr val="000000"/>
                </a:solidFill>
                <a:latin typeface="Calibri" panose="020F0502020204030204" pitchFamily="34" charset="0"/>
                <a:ea typeface="MS Mincho" panose="02020609040205080304" pitchFamily="49" charset="-128"/>
                <a:cs typeface="Akhbar MT" pitchFamily="2" charset="-78"/>
              </a:rPr>
              <a:t> (8.33) منخفضة</a:t>
            </a:r>
            <a:r>
              <a:rPr lang="ar-OM" sz="2400" dirty="0">
                <a:solidFill>
                  <a:srgbClr val="000000"/>
                </a:solidFill>
                <a:latin typeface="Calibri" panose="020F0502020204030204" pitchFamily="34" charset="0"/>
                <a:ea typeface="MS Mincho" panose="02020609040205080304" pitchFamily="49" charset="-128"/>
                <a:cs typeface="Akhbar MT" pitchFamily="2" charset="-78"/>
              </a:rPr>
              <a:t>.</a:t>
            </a:r>
            <a:endParaRPr lang="en-US" sz="2400" dirty="0">
              <a:solidFill>
                <a:srgbClr val="000000"/>
              </a:solidFill>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000000"/>
                </a:solidFill>
                <a:latin typeface="Calibri" panose="020F0502020204030204" pitchFamily="34" charset="0"/>
                <a:ea typeface="MS Mincho" panose="02020609040205080304" pitchFamily="49" charset="-128"/>
                <a:cs typeface="Akhbar MT" pitchFamily="2" charset="-78"/>
              </a:rPr>
              <a:t>- مصدر الماء يأتي من البئر لا يبعد عن المزرعة وتمدها بكمية كافية من الماء.  </a:t>
            </a:r>
            <a:endParaRPr lang="en-US" sz="2400" dirty="0">
              <a:solidFill>
                <a:srgbClr val="000000"/>
              </a:solidFill>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15354099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44EC772-FC98-4E56-AB6D-D15B301355F5}"/>
              </a:ext>
            </a:extLst>
          </p:cNvPr>
          <p:cNvSpPr txBox="1"/>
          <p:nvPr/>
        </p:nvSpPr>
        <p:spPr>
          <a:xfrm>
            <a:off x="0" y="0"/>
            <a:ext cx="12192000" cy="517065"/>
          </a:xfrm>
          <a:prstGeom prst="rect">
            <a:avLst/>
          </a:prstGeom>
          <a:noFill/>
        </p:spPr>
        <p:txBody>
          <a:bodyPr wrap="square">
            <a:spAutoFit/>
          </a:bodyPr>
          <a:lstStyle/>
          <a:p>
            <a:pPr marL="342900" lvl="0" indent="-342900" algn="ctr" rtl="1">
              <a:lnSpc>
                <a:spcPct val="115000"/>
              </a:lnSpc>
              <a:spcAft>
                <a:spcPts val="1000"/>
              </a:spcAft>
              <a:buFont typeface="Symbol" panose="05050102010706020507" pitchFamily="18" charset="2"/>
              <a:buChar char=""/>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من خلال بيانات التربة اتضح انها تتميز بالتالي:</a:t>
            </a:r>
            <a:endParaRPr lang="en-US" dirty="0">
              <a:effectLst/>
              <a:latin typeface="Calibri" panose="020F0502020204030204" pitchFamily="34" charset="0"/>
              <a:ea typeface="MS Mincho" panose="02020609040205080304" pitchFamily="49" charset="-128"/>
              <a:cs typeface="Akhbar MT" pitchFamily="2" charset="-78"/>
            </a:endParaRPr>
          </a:p>
        </p:txBody>
      </p:sp>
      <p:pic>
        <p:nvPicPr>
          <p:cNvPr id="4" name="صورة 3">
            <a:extLst>
              <a:ext uri="{FF2B5EF4-FFF2-40B4-BE49-F238E27FC236}">
                <a16:creationId xmlns:a16="http://schemas.microsoft.com/office/drawing/2014/main" id="{9BF4A225-FC9D-4F49-8FDC-F47E4B1992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01122" y="647695"/>
            <a:ext cx="4389755" cy="829310"/>
          </a:xfrm>
          <a:prstGeom prst="rect">
            <a:avLst/>
          </a:prstGeom>
          <a:noFill/>
        </p:spPr>
      </p:pic>
      <p:sp>
        <p:nvSpPr>
          <p:cNvPr id="6" name="مربع نص 5">
            <a:extLst>
              <a:ext uri="{FF2B5EF4-FFF2-40B4-BE49-F238E27FC236}">
                <a16:creationId xmlns:a16="http://schemas.microsoft.com/office/drawing/2014/main" id="{1CA055D3-E5B9-4B95-BCFF-2F4BF3ABA932}"/>
              </a:ext>
            </a:extLst>
          </p:cNvPr>
          <p:cNvSpPr txBox="1"/>
          <p:nvPr/>
        </p:nvSpPr>
        <p:spPr>
          <a:xfrm>
            <a:off x="3049137" y="686845"/>
            <a:ext cx="6093724" cy="587853"/>
          </a:xfrm>
          <a:prstGeom prst="rect">
            <a:avLst/>
          </a:prstGeom>
          <a:noFill/>
        </p:spPr>
        <p:txBody>
          <a:bodyPr wrap="square">
            <a:spAutoFit/>
          </a:bodyPr>
          <a:lstStyle/>
          <a:p>
            <a:pPr algn="ctr" rtl="1">
              <a:lnSpc>
                <a:spcPct val="115000"/>
              </a:lnSpc>
              <a:spcAft>
                <a:spcPts val="1000"/>
              </a:spcAft>
            </a:pPr>
            <a:r>
              <a:rPr lang="ar-OM" sz="2800" dirty="0">
                <a:solidFill>
                  <a:srgbClr val="002060"/>
                </a:solidFill>
                <a:latin typeface="Calibri" panose="020F0502020204030204" pitchFamily="34" charset="0"/>
                <a:cs typeface="Akhbar MT" pitchFamily="2" charset="-78"/>
              </a:rPr>
              <a:t>بيانات بروتوكول التربة في الخضاري </a:t>
            </a:r>
            <a:endParaRPr lang="en-US" sz="2800" dirty="0">
              <a:solidFill>
                <a:srgbClr val="002060"/>
              </a:solidFill>
              <a:latin typeface="Calibri" panose="020F0502020204030204" pitchFamily="34" charset="0"/>
              <a:cs typeface="Akhbar MT" pitchFamily="2" charset="-78"/>
            </a:endParaRPr>
          </a:p>
        </p:txBody>
      </p:sp>
      <p:sp>
        <p:nvSpPr>
          <p:cNvPr id="8" name="مربع نص 7">
            <a:extLst>
              <a:ext uri="{FF2B5EF4-FFF2-40B4-BE49-F238E27FC236}">
                <a16:creationId xmlns:a16="http://schemas.microsoft.com/office/drawing/2014/main" id="{D12E666B-0A4B-473F-94AD-BF960D249EBB}"/>
              </a:ext>
            </a:extLst>
          </p:cNvPr>
          <p:cNvSpPr txBox="1"/>
          <p:nvPr/>
        </p:nvSpPr>
        <p:spPr>
          <a:xfrm>
            <a:off x="-54592" y="1606717"/>
            <a:ext cx="12301181" cy="1369862"/>
          </a:xfrm>
          <a:prstGeom prst="rect">
            <a:avLst/>
          </a:prstGeom>
          <a:noFill/>
        </p:spPr>
        <p:txBody>
          <a:bodyPr wrap="square">
            <a:spAutoFit/>
          </a:bodyPr>
          <a:lstStyle/>
          <a:p>
            <a:pPr marL="342900" lvl="0" indent="-342900" algn="ctr" rtl="1">
              <a:lnSpc>
                <a:spcPct val="115000"/>
              </a:lnSpc>
              <a:buFont typeface="Arial" panose="020B0604020202020204" pitchFamily="34" charset="0"/>
              <a:buChar char="-"/>
            </a:pPr>
            <a:r>
              <a:rPr lang="ar-OM" sz="2400" dirty="0">
                <a:latin typeface="Calibri" panose="020F0502020204030204" pitchFamily="34" charset="0"/>
                <a:ea typeface="MS Mincho" panose="02020609040205080304" pitchFamily="49" charset="-128"/>
                <a:cs typeface="Akhbar MT" pitchFamily="2" charset="-78"/>
              </a:rPr>
              <a:t>تربة حصوية لا توجد بها جذور ونسبة الكربون قليلة وصخور قليلة صغيرة.</a:t>
            </a:r>
            <a:endParaRPr lang="en-US" sz="2400" dirty="0">
              <a:latin typeface="Calibri" panose="020F0502020204030204" pitchFamily="34" charset="0"/>
              <a:ea typeface="MS Mincho" panose="02020609040205080304" pitchFamily="49" charset="-128"/>
              <a:cs typeface="Akhbar MT" pitchFamily="2" charset="-78"/>
            </a:endParaRPr>
          </a:p>
          <a:p>
            <a:pPr marL="342900" lvl="0" indent="-342900" algn="ctr" rtl="1">
              <a:lnSpc>
                <a:spcPct val="115000"/>
              </a:lnSpc>
              <a:spcAft>
                <a:spcPts val="1000"/>
              </a:spcAft>
              <a:buFont typeface="Arial" panose="020B0604020202020204" pitchFamily="34" charset="0"/>
              <a:buChar char="-"/>
            </a:pPr>
            <a:r>
              <a:rPr lang="ar-OM" sz="2400" dirty="0">
                <a:latin typeface="Calibri" panose="020F0502020204030204" pitchFamily="34" charset="0"/>
                <a:ea typeface="MS Mincho" panose="02020609040205080304" pitchFamily="49" charset="-128"/>
                <a:cs typeface="Akhbar MT" pitchFamily="2" charset="-78"/>
              </a:rPr>
              <a:t>تربة حصوية قاسية ذات قلوية معتدلة.</a:t>
            </a:r>
            <a:endParaRPr lang="en-US" sz="2400" dirty="0">
              <a:latin typeface="Calibri" panose="020F0502020204030204" pitchFamily="34" charset="0"/>
              <a:ea typeface="MS Mincho" panose="02020609040205080304" pitchFamily="49" charset="-128"/>
              <a:cs typeface="Akhbar MT" pitchFamily="2" charset="-78"/>
            </a:endParaRPr>
          </a:p>
          <a:p>
            <a:pPr marL="342900" lvl="0" indent="-342900" algn="ctr" rtl="1">
              <a:lnSpc>
                <a:spcPct val="115000"/>
              </a:lnSpc>
              <a:spcAft>
                <a:spcPts val="1000"/>
              </a:spcAft>
              <a:buFont typeface="Arial" panose="020B0604020202020204" pitchFamily="34" charset="0"/>
              <a:buChar char="-"/>
            </a:pPr>
            <a:endParaRPr lang="en-US" dirty="0">
              <a:effectLst/>
              <a:latin typeface="Calibri" panose="020F0502020204030204" pitchFamily="34" charset="0"/>
              <a:ea typeface="MS Mincho" panose="02020609040205080304" pitchFamily="49" charset="-128"/>
              <a:cs typeface="Akhbar MT" pitchFamily="2" charset="-78"/>
            </a:endParaRPr>
          </a:p>
        </p:txBody>
      </p:sp>
      <p:sp>
        <p:nvSpPr>
          <p:cNvPr id="10" name="مربع نص 9">
            <a:extLst>
              <a:ext uri="{FF2B5EF4-FFF2-40B4-BE49-F238E27FC236}">
                <a16:creationId xmlns:a16="http://schemas.microsoft.com/office/drawing/2014/main" id="{DB10208B-9A10-459B-8149-B2CF6421BF20}"/>
              </a:ext>
            </a:extLst>
          </p:cNvPr>
          <p:cNvSpPr txBox="1"/>
          <p:nvPr/>
        </p:nvSpPr>
        <p:spPr>
          <a:xfrm>
            <a:off x="0" y="3033377"/>
            <a:ext cx="12191999" cy="587853"/>
          </a:xfrm>
          <a:prstGeom prst="rect">
            <a:avLst/>
          </a:prstGeom>
          <a:noFill/>
        </p:spPr>
        <p:txBody>
          <a:bodyPr wrap="square">
            <a:spAutoFit/>
          </a:bodyPr>
          <a:lstStyle/>
          <a:p>
            <a:pPr marL="342900" lvl="0" indent="-342900" algn="ctr" rtl="1">
              <a:lnSpc>
                <a:spcPct val="115000"/>
              </a:lnSpc>
              <a:spcAft>
                <a:spcPts val="1000"/>
              </a:spcAft>
              <a:buFont typeface="Symbol" panose="05050102010706020507" pitchFamily="18" charset="2"/>
              <a:buChar char=""/>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بعد تجميع بيانات هذا البروتوكول حصلنا على البيانات التالية:</a:t>
            </a:r>
            <a:endParaRPr lang="en-US" sz="2000" dirty="0">
              <a:effectLst/>
              <a:latin typeface="Calibri" panose="020F0502020204030204" pitchFamily="34" charset="0"/>
              <a:ea typeface="MS Mincho" panose="02020609040205080304" pitchFamily="49" charset="-128"/>
              <a:cs typeface="Akhbar MT" pitchFamily="2" charset="-78"/>
            </a:endParaRPr>
          </a:p>
        </p:txBody>
      </p:sp>
      <p:pic>
        <p:nvPicPr>
          <p:cNvPr id="11" name="صورة 10">
            <a:extLst>
              <a:ext uri="{FF2B5EF4-FFF2-40B4-BE49-F238E27FC236}">
                <a16:creationId xmlns:a16="http://schemas.microsoft.com/office/drawing/2014/main" id="{94B08A09-2D20-421E-AC59-7046CD2372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73824" y="3737301"/>
            <a:ext cx="4389755" cy="829310"/>
          </a:xfrm>
          <a:prstGeom prst="rect">
            <a:avLst/>
          </a:prstGeom>
          <a:noFill/>
        </p:spPr>
      </p:pic>
      <p:sp>
        <p:nvSpPr>
          <p:cNvPr id="13" name="مربع نص 12">
            <a:extLst>
              <a:ext uri="{FF2B5EF4-FFF2-40B4-BE49-F238E27FC236}">
                <a16:creationId xmlns:a16="http://schemas.microsoft.com/office/drawing/2014/main" id="{43BF6D2C-7DF8-4035-84C9-0CB9861B8E70}"/>
              </a:ext>
            </a:extLst>
          </p:cNvPr>
          <p:cNvSpPr txBox="1"/>
          <p:nvPr/>
        </p:nvSpPr>
        <p:spPr>
          <a:xfrm>
            <a:off x="2871132" y="3812167"/>
            <a:ext cx="6148316" cy="587853"/>
          </a:xfrm>
          <a:prstGeom prst="rect">
            <a:avLst/>
          </a:prstGeom>
          <a:noFill/>
        </p:spPr>
        <p:txBody>
          <a:bodyPr wrap="square">
            <a:spAutoFit/>
          </a:bodyPr>
          <a:lstStyle/>
          <a:p>
            <a:pPr algn="ctr" rtl="1">
              <a:lnSpc>
                <a:spcPct val="115000"/>
              </a:lnSpc>
              <a:spcAft>
                <a:spcPts val="1000"/>
              </a:spcAft>
            </a:pPr>
            <a:r>
              <a:rPr lang="ar-OM" sz="2800" dirty="0">
                <a:solidFill>
                  <a:srgbClr val="002060"/>
                </a:solidFill>
                <a:latin typeface="Calibri" panose="020F0502020204030204" pitchFamily="34" charset="0"/>
                <a:cs typeface="Akhbar MT" pitchFamily="2" charset="-78"/>
              </a:rPr>
              <a:t>بيانات بروتوكول الماء في الخضاري </a:t>
            </a:r>
            <a:endParaRPr lang="en-US" sz="2800" dirty="0">
              <a:solidFill>
                <a:srgbClr val="002060"/>
              </a:solidFill>
              <a:latin typeface="Calibri" panose="020F0502020204030204" pitchFamily="34" charset="0"/>
              <a:cs typeface="Akhbar MT" pitchFamily="2" charset="-78"/>
            </a:endParaRPr>
          </a:p>
        </p:txBody>
      </p:sp>
      <p:sp>
        <p:nvSpPr>
          <p:cNvPr id="15" name="مربع نص 14">
            <a:extLst>
              <a:ext uri="{FF2B5EF4-FFF2-40B4-BE49-F238E27FC236}">
                <a16:creationId xmlns:a16="http://schemas.microsoft.com/office/drawing/2014/main" id="{FE9CDFDB-E4F7-44E0-8731-B74905CCCBF8}"/>
              </a:ext>
            </a:extLst>
          </p:cNvPr>
          <p:cNvSpPr txBox="1"/>
          <p:nvPr/>
        </p:nvSpPr>
        <p:spPr>
          <a:xfrm>
            <a:off x="-178006" y="4757548"/>
            <a:ext cx="12246592" cy="1140825"/>
          </a:xfrm>
          <a:prstGeom prst="rect">
            <a:avLst/>
          </a:prstGeom>
          <a:noFill/>
        </p:spPr>
        <p:txBody>
          <a:bodyPr wrap="square">
            <a:spAutoFit/>
          </a:bodyPr>
          <a:lstStyle/>
          <a:p>
            <a:pPr algn="ctr" rtl="1">
              <a:lnSpc>
                <a:spcPct val="115000"/>
              </a:lnSpc>
              <a:spcAft>
                <a:spcPts val="1000"/>
              </a:spcAft>
            </a:pPr>
            <a:r>
              <a:rPr lang="ar-OM" sz="2800" dirty="0">
                <a:solidFill>
                  <a:srgbClr val="000000"/>
                </a:solidFill>
                <a:latin typeface="Calibri" panose="020F0502020204030204" pitchFamily="34" charset="0"/>
                <a:ea typeface="MS Mincho" panose="02020609040205080304" pitchFamily="49" charset="-128"/>
                <a:cs typeface="Akhbar MT" pitchFamily="2" charset="-78"/>
              </a:rPr>
              <a:t>-  </a:t>
            </a:r>
            <a:r>
              <a:rPr lang="ar-OM" sz="2400" dirty="0">
                <a:solidFill>
                  <a:srgbClr val="000000"/>
                </a:solidFill>
                <a:latin typeface="Calibri" panose="020F0502020204030204" pitchFamily="34" charset="0"/>
                <a:ea typeface="MS Mincho" panose="02020609040205080304" pitchFamily="49" charset="-128"/>
                <a:cs typeface="Akhbar MT" pitchFamily="2" charset="-78"/>
              </a:rPr>
              <a:t>درجة حموضة الماء</a:t>
            </a:r>
            <a:r>
              <a:rPr lang="ar-SA" sz="2400" dirty="0">
                <a:solidFill>
                  <a:srgbClr val="000000"/>
                </a:solidFill>
                <a:latin typeface="Calibri" panose="020F0502020204030204" pitchFamily="34" charset="0"/>
                <a:ea typeface="MS Mincho" panose="02020609040205080304" pitchFamily="49" charset="-128"/>
                <a:cs typeface="Akhbar MT" pitchFamily="2" charset="-78"/>
              </a:rPr>
              <a:t> (8.35)</a:t>
            </a:r>
            <a:r>
              <a:rPr lang="ar-OM" sz="2400" dirty="0">
                <a:solidFill>
                  <a:srgbClr val="000000"/>
                </a:solidFill>
                <a:latin typeface="Calibri" panose="020F0502020204030204" pitchFamily="34" charset="0"/>
                <a:ea typeface="MS Mincho" panose="02020609040205080304" pitchFamily="49" charset="-128"/>
                <a:cs typeface="Akhbar MT" pitchFamily="2" charset="-78"/>
              </a:rPr>
              <a:t> </a:t>
            </a:r>
            <a:r>
              <a:rPr lang="ar-SA" sz="2400" dirty="0">
                <a:solidFill>
                  <a:srgbClr val="000000"/>
                </a:solidFill>
                <a:latin typeface="Calibri" panose="020F0502020204030204" pitchFamily="34" charset="0"/>
                <a:ea typeface="MS Mincho" panose="02020609040205080304" pitchFamily="49" charset="-128"/>
                <a:cs typeface="Akhbar MT" pitchFamily="2" charset="-78"/>
              </a:rPr>
              <a:t>عالية</a:t>
            </a:r>
            <a:r>
              <a:rPr lang="ar-OM" sz="2400" dirty="0">
                <a:solidFill>
                  <a:srgbClr val="000000"/>
                </a:solidFill>
                <a:latin typeface="Calibri" panose="020F0502020204030204" pitchFamily="34" charset="0"/>
                <a:ea typeface="MS Mincho" panose="02020609040205080304" pitchFamily="49" charset="-128"/>
                <a:cs typeface="Akhbar MT" pitchFamily="2" charset="-78"/>
              </a:rPr>
              <a:t>.</a:t>
            </a:r>
            <a:endParaRPr lang="en-US" sz="2400" dirty="0">
              <a:solidFill>
                <a:srgbClr val="000000"/>
              </a:solidFill>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000000"/>
                </a:solidFill>
                <a:latin typeface="Calibri" panose="020F0502020204030204" pitchFamily="34" charset="0"/>
                <a:ea typeface="MS Mincho" panose="02020609040205080304" pitchFamily="49" charset="-128"/>
                <a:cs typeface="Akhbar MT" pitchFamily="2" charset="-78"/>
              </a:rPr>
              <a:t>- مصدر الماء يأتي من البئر ويبعد عن المزرعة ولذا لا يمكنه ايصال الماء بكمية </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كافية.</a:t>
            </a:r>
            <a:endParaRPr lang="en-US"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211907200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DBA1886-69A7-413A-8FDD-9CACC0EBD9B5}"/>
              </a:ext>
            </a:extLst>
          </p:cNvPr>
          <p:cNvSpPr txBox="1"/>
          <p:nvPr/>
        </p:nvSpPr>
        <p:spPr>
          <a:xfrm>
            <a:off x="0" y="0"/>
            <a:ext cx="12189724" cy="2690929"/>
          </a:xfrm>
          <a:prstGeom prst="rect">
            <a:avLst/>
          </a:prstGeom>
          <a:noFill/>
        </p:spPr>
        <p:txBody>
          <a:bodyPr wrap="square">
            <a:spAutoFit/>
          </a:bodyPr>
          <a:lstStyle/>
          <a:p>
            <a:pPr marL="342900" lvl="0" indent="-342900" algn="ctr" rtl="1">
              <a:lnSpc>
                <a:spcPct val="115000"/>
              </a:lnSpc>
              <a:spcAft>
                <a:spcPts val="1000"/>
              </a:spcAft>
              <a:buFont typeface="Arial" panose="020B0604020202020204" pitchFamily="34" charset="0"/>
              <a:buChar char="-"/>
            </a:pPr>
            <a:r>
              <a:rPr lang="ar-OM" sz="2800" dirty="0">
                <a:solidFill>
                  <a:srgbClr val="7030A0"/>
                </a:solidFill>
                <a:effectLst/>
                <a:latin typeface="Calibri" panose="020F0502020204030204" pitchFamily="34" charset="0"/>
                <a:ea typeface="MS Mincho" panose="02020609040205080304" pitchFamily="49" charset="-128"/>
                <a:cs typeface="Akhbar MT" pitchFamily="2" charset="-78"/>
              </a:rPr>
              <a:t>النتائج:</a:t>
            </a:r>
            <a:endParaRPr lang="en-US" sz="20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من خلال تطبيق بروتوكول الماء والتربة لموقع الدراسة (الظويهرية) وموقع آخر للمقارنة (الخضاري) بينهما تم التقاط صور لكيفية جمع البيانات كالتالي:</a:t>
            </a:r>
            <a:endParaRPr lang="en-US" sz="2000"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spcAft>
                <a:spcPts val="1000"/>
              </a:spcAft>
              <a:buFont typeface="Symbol" panose="05050102010706020507" pitchFamily="18" charset="2"/>
              <a:buChar char=""/>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وتم التوصل للبيانات من خلال ملوحة وموصلية وحموضة مياه الظويهرية والخضاري كالتالي: </a:t>
            </a:r>
            <a:endParaRPr lang="en-US" sz="2000" dirty="0">
              <a:effectLst/>
              <a:latin typeface="Calibri" panose="020F0502020204030204" pitchFamily="34" charset="0"/>
              <a:ea typeface="MS Mincho" panose="02020609040205080304" pitchFamily="49" charset="-128"/>
              <a:cs typeface="Akhbar MT" pitchFamily="2" charset="-78"/>
            </a:endParaRPr>
          </a:p>
          <a:p>
            <a:pPr marL="228600" algn="r" rtl="1">
              <a:lnSpc>
                <a:spcPct val="115000"/>
              </a:lnSpc>
              <a:spcAft>
                <a:spcPts val="100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p:txBody>
      </p:sp>
      <p:pic>
        <p:nvPicPr>
          <p:cNvPr id="4" name="صورة 3">
            <a:extLst>
              <a:ext uri="{FF2B5EF4-FFF2-40B4-BE49-F238E27FC236}">
                <a16:creationId xmlns:a16="http://schemas.microsoft.com/office/drawing/2014/main" id="{6B8DE242-A1ED-49BD-B407-E4AF378B02B4}"/>
              </a:ext>
            </a:extLst>
          </p:cNvPr>
          <p:cNvPicPr>
            <a:picLocks noChangeAspect="1"/>
          </p:cNvPicPr>
          <p:nvPr/>
        </p:nvPicPr>
        <p:blipFill>
          <a:blip r:embed="rId2"/>
          <a:stretch>
            <a:fillRect/>
          </a:stretch>
        </p:blipFill>
        <p:spPr>
          <a:xfrm>
            <a:off x="8662454" y="2314995"/>
            <a:ext cx="3328704" cy="2773920"/>
          </a:xfrm>
          <a:prstGeom prst="rect">
            <a:avLst/>
          </a:prstGeom>
        </p:spPr>
      </p:pic>
      <p:pic>
        <p:nvPicPr>
          <p:cNvPr id="6" name="صورة 5">
            <a:extLst>
              <a:ext uri="{FF2B5EF4-FFF2-40B4-BE49-F238E27FC236}">
                <a16:creationId xmlns:a16="http://schemas.microsoft.com/office/drawing/2014/main" id="{0D95D3FD-42C8-47CA-A878-0E28F1BA881C}"/>
              </a:ext>
            </a:extLst>
          </p:cNvPr>
          <p:cNvPicPr>
            <a:picLocks noChangeAspect="1"/>
          </p:cNvPicPr>
          <p:nvPr/>
        </p:nvPicPr>
        <p:blipFill>
          <a:blip r:embed="rId3"/>
          <a:stretch>
            <a:fillRect/>
          </a:stretch>
        </p:blipFill>
        <p:spPr>
          <a:xfrm>
            <a:off x="828640" y="2307566"/>
            <a:ext cx="3328704" cy="2767824"/>
          </a:xfrm>
          <a:prstGeom prst="rect">
            <a:avLst/>
          </a:prstGeom>
        </p:spPr>
      </p:pic>
      <p:sp>
        <p:nvSpPr>
          <p:cNvPr id="8" name="مربع نص 7">
            <a:extLst>
              <a:ext uri="{FF2B5EF4-FFF2-40B4-BE49-F238E27FC236}">
                <a16:creationId xmlns:a16="http://schemas.microsoft.com/office/drawing/2014/main" id="{D21111C4-0A47-4597-B3E4-198621F28D2C}"/>
              </a:ext>
            </a:extLst>
          </p:cNvPr>
          <p:cNvSpPr txBox="1"/>
          <p:nvPr/>
        </p:nvSpPr>
        <p:spPr>
          <a:xfrm>
            <a:off x="1651380" y="4180155"/>
            <a:ext cx="9517038" cy="2175980"/>
          </a:xfrm>
          <a:prstGeom prst="rect">
            <a:avLst/>
          </a:prstGeom>
          <a:noFill/>
        </p:spPr>
        <p:txBody>
          <a:bodyPr wrap="square">
            <a:spAutoFit/>
          </a:bodyPr>
          <a:lstStyle/>
          <a:p>
            <a:pPr marL="228600" algn="ct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شكل (1)</a:t>
            </a:r>
            <a:endParaRPr lang="en-US" dirty="0">
              <a:effectLst/>
              <a:latin typeface="Calibri" panose="020F0502020204030204" pitchFamily="34" charset="0"/>
              <a:ea typeface="MS Mincho" panose="02020609040205080304" pitchFamily="49" charset="-128"/>
              <a:cs typeface="Akhbar MT" pitchFamily="2" charset="-78"/>
            </a:endParaRPr>
          </a:p>
          <a:p>
            <a:pPr marL="228600" algn="ct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بيانات الملوحة والموصلية لعينتا الماء</a:t>
            </a:r>
            <a:endParaRPr lang="en-US" dirty="0">
              <a:effectLst/>
              <a:latin typeface="Calibri" panose="020F0502020204030204" pitchFamily="34" charset="0"/>
              <a:ea typeface="MS Mincho" panose="02020609040205080304" pitchFamily="49" charset="-128"/>
              <a:cs typeface="Akhbar MT" pitchFamily="2" charset="-78"/>
            </a:endParaRPr>
          </a:p>
          <a:p>
            <a:pPr marL="228600" algn="ct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 (1: منطقة الظويهرية، 2: منطقة الخضاري)</a:t>
            </a:r>
            <a:endParaRPr lang="en-US"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000000"/>
                </a:solidFill>
                <a:effectLst/>
                <a:latin typeface="Arabic Typesetting" panose="03020402040406030203" pitchFamily="66" charset="-78"/>
                <a:ea typeface="MS Mincho" panose="02020609040205080304" pitchFamily="49" charset="-128"/>
                <a:cs typeface="Akhbar MT" pitchFamily="2" charset="-78"/>
              </a:rPr>
              <a:t> </a:t>
            </a:r>
            <a:endParaRPr lang="en-US"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101456602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509BDAA-2AB4-4861-B727-E869C849D67E}"/>
              </a:ext>
            </a:extLst>
          </p:cNvPr>
          <p:cNvPicPr>
            <a:picLocks noChangeAspect="1"/>
          </p:cNvPicPr>
          <p:nvPr/>
        </p:nvPicPr>
        <p:blipFill>
          <a:blip r:embed="rId2"/>
          <a:stretch>
            <a:fillRect/>
          </a:stretch>
        </p:blipFill>
        <p:spPr>
          <a:xfrm>
            <a:off x="8471385" y="1002591"/>
            <a:ext cx="3328704" cy="2767824"/>
          </a:xfrm>
          <a:prstGeom prst="rect">
            <a:avLst/>
          </a:prstGeom>
        </p:spPr>
      </p:pic>
      <p:pic>
        <p:nvPicPr>
          <p:cNvPr id="3" name="صورة 2">
            <a:extLst>
              <a:ext uri="{FF2B5EF4-FFF2-40B4-BE49-F238E27FC236}">
                <a16:creationId xmlns:a16="http://schemas.microsoft.com/office/drawing/2014/main" id="{5EDB4A60-C523-498E-9B86-DB32D63525F8}"/>
              </a:ext>
            </a:extLst>
          </p:cNvPr>
          <p:cNvPicPr>
            <a:picLocks noChangeAspect="1"/>
          </p:cNvPicPr>
          <p:nvPr/>
        </p:nvPicPr>
        <p:blipFill>
          <a:blip r:embed="rId3"/>
          <a:stretch>
            <a:fillRect/>
          </a:stretch>
        </p:blipFill>
        <p:spPr>
          <a:xfrm>
            <a:off x="1033357" y="972108"/>
            <a:ext cx="3328704" cy="2798307"/>
          </a:xfrm>
          <a:prstGeom prst="rect">
            <a:avLst/>
          </a:prstGeom>
        </p:spPr>
      </p:pic>
      <p:sp>
        <p:nvSpPr>
          <p:cNvPr id="5" name="مربع نص 4">
            <a:extLst>
              <a:ext uri="{FF2B5EF4-FFF2-40B4-BE49-F238E27FC236}">
                <a16:creationId xmlns:a16="http://schemas.microsoft.com/office/drawing/2014/main" id="{2F5DD1D6-2D21-4677-AA99-871CF698CBD8}"/>
              </a:ext>
            </a:extLst>
          </p:cNvPr>
          <p:cNvSpPr txBox="1"/>
          <p:nvPr/>
        </p:nvSpPr>
        <p:spPr>
          <a:xfrm>
            <a:off x="3369861" y="3770415"/>
            <a:ext cx="6093724" cy="1623008"/>
          </a:xfrm>
          <a:prstGeom prst="rect">
            <a:avLst/>
          </a:prstGeom>
          <a:noFill/>
        </p:spPr>
        <p:txBody>
          <a:bodyPr wrap="square">
            <a:spAutoFit/>
          </a:bodyPr>
          <a:lstStyle/>
          <a:p>
            <a:pPr algn="ctr" rtl="1">
              <a:lnSpc>
                <a:spcPct val="115000"/>
              </a:lnSpc>
              <a:spcAft>
                <a:spcPts val="1000"/>
              </a:spcAft>
            </a:pPr>
            <a:r>
              <a:rPr lang="ar-OM" sz="2400" dirty="0">
                <a:solidFill>
                  <a:srgbClr val="000000"/>
                </a:solidFill>
                <a:latin typeface="Calibri" panose="020F0502020204030204" pitchFamily="34" charset="0"/>
                <a:ea typeface="MS Mincho" panose="02020609040205080304" pitchFamily="49" charset="-128"/>
                <a:cs typeface="Akhbar MT" pitchFamily="2" charset="-78"/>
              </a:rPr>
              <a:t>شكل (2) </a:t>
            </a:r>
            <a:endParaRPr lang="en-US" sz="2400" dirty="0">
              <a:solidFill>
                <a:srgbClr val="000000"/>
              </a:solidFill>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000000"/>
                </a:solidFill>
                <a:latin typeface="Calibri" panose="020F0502020204030204" pitchFamily="34" charset="0"/>
                <a:ea typeface="MS Mincho" panose="02020609040205080304" pitchFamily="49" charset="-128"/>
                <a:cs typeface="Akhbar MT" pitchFamily="2" charset="-78"/>
              </a:rPr>
              <a:t>بيانات الحموضة ودرجة الحرارة لعينتا الماء</a:t>
            </a:r>
            <a:endParaRPr lang="en-US" sz="2400" dirty="0">
              <a:solidFill>
                <a:srgbClr val="000000"/>
              </a:solidFill>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000000"/>
                </a:solidFill>
                <a:latin typeface="Calibri" panose="020F0502020204030204" pitchFamily="34" charset="0"/>
                <a:ea typeface="MS Mincho" panose="02020609040205080304" pitchFamily="49" charset="-128"/>
                <a:cs typeface="Akhbar MT" pitchFamily="2" charset="-78"/>
              </a:rPr>
              <a:t> (1: منطقة الظويهرية،2: منطقة الخضاري)</a:t>
            </a:r>
            <a:endParaRPr lang="en-US" sz="2400" dirty="0">
              <a:solidFill>
                <a:srgbClr val="000000"/>
              </a:solidFill>
              <a:latin typeface="Calibri" panose="020F0502020204030204" pitchFamily="34" charset="0"/>
              <a:ea typeface="MS Mincho" panose="02020609040205080304" pitchFamily="49" charset="-128"/>
              <a:cs typeface="Akhbar MT" pitchFamily="2" charset="-78"/>
            </a:endParaRPr>
          </a:p>
        </p:txBody>
      </p:sp>
      <p:sp>
        <p:nvSpPr>
          <p:cNvPr id="6" name="مربع نص 5">
            <a:extLst>
              <a:ext uri="{FF2B5EF4-FFF2-40B4-BE49-F238E27FC236}">
                <a16:creationId xmlns:a16="http://schemas.microsoft.com/office/drawing/2014/main" id="{3B037F69-29F8-4BA9-A615-6C2DA7F39535}"/>
              </a:ext>
            </a:extLst>
          </p:cNvPr>
          <p:cNvSpPr txBox="1"/>
          <p:nvPr/>
        </p:nvSpPr>
        <p:spPr>
          <a:xfrm>
            <a:off x="0" y="0"/>
            <a:ext cx="12191999" cy="587853"/>
          </a:xfrm>
          <a:prstGeom prst="rect">
            <a:avLst/>
          </a:prstGeom>
          <a:noFill/>
        </p:spPr>
        <p:txBody>
          <a:bodyPr wrap="square">
            <a:spAutoFit/>
          </a:bodyPr>
          <a:lstStyle/>
          <a:p>
            <a:pPr marL="342900" marR="0" lvl="0" indent="-342900" algn="r" defTabSz="457200" rtl="1"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ar-OM" sz="28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Akhbar MT" pitchFamily="2" charset="-78"/>
              </a:rPr>
              <a:t>وتم التوصل للبيانات من خلال ملوحة وموصلية وحموضة مياه الظويهرية والخضاري كالتالي: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166735838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E3E3C55-A2F6-432A-A7EE-35A6225EE491}"/>
              </a:ext>
            </a:extLst>
          </p:cNvPr>
          <p:cNvSpPr txBox="1"/>
          <p:nvPr/>
        </p:nvSpPr>
        <p:spPr>
          <a:xfrm>
            <a:off x="1" y="0"/>
            <a:ext cx="12191999" cy="517065"/>
          </a:xfrm>
          <a:prstGeom prst="rect">
            <a:avLst/>
          </a:prstGeom>
          <a:noFill/>
        </p:spPr>
        <p:txBody>
          <a:bodyPr wrap="square">
            <a:spAutoFit/>
          </a:bodyPr>
          <a:lstStyle/>
          <a:p>
            <a:pPr algn="ct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جدول (3) مقارنة بين تربة مزرعة الخضاري ومزرعة الظويهرية.</a:t>
            </a:r>
            <a:endParaRPr lang="en-US" dirty="0">
              <a:effectLst/>
              <a:latin typeface="Calibri" panose="020F0502020204030204" pitchFamily="34" charset="0"/>
              <a:ea typeface="MS Mincho" panose="02020609040205080304" pitchFamily="49" charset="-128"/>
              <a:cs typeface="Akhbar MT" pitchFamily="2" charset="-78"/>
            </a:endParaRPr>
          </a:p>
        </p:txBody>
      </p:sp>
      <p:graphicFrame>
        <p:nvGraphicFramePr>
          <p:cNvPr id="4" name="جدول 3">
            <a:extLst>
              <a:ext uri="{FF2B5EF4-FFF2-40B4-BE49-F238E27FC236}">
                <a16:creationId xmlns:a16="http://schemas.microsoft.com/office/drawing/2014/main" id="{A84C6E4A-09D9-4AE9-8D89-E54F9059B5C2}"/>
              </a:ext>
            </a:extLst>
          </p:cNvPr>
          <p:cNvGraphicFramePr>
            <a:graphicFrameLocks noGrp="1"/>
          </p:cNvGraphicFramePr>
          <p:nvPr>
            <p:extLst>
              <p:ext uri="{D42A27DB-BD31-4B8C-83A1-F6EECF244321}">
                <p14:modId xmlns:p14="http://schemas.microsoft.com/office/powerpoint/2010/main" val="4222937560"/>
              </p:ext>
            </p:extLst>
          </p:nvPr>
        </p:nvGraphicFramePr>
        <p:xfrm>
          <a:off x="222069" y="1567841"/>
          <a:ext cx="11762939" cy="3683428"/>
        </p:xfrm>
        <a:graphic>
          <a:graphicData uri="http://schemas.openxmlformats.org/drawingml/2006/table">
            <a:tbl>
              <a:tblPr rtl="1">
                <a:tableStyleId>{2D5ABB26-0587-4C30-8999-92F81FD0307C}</a:tableStyleId>
              </a:tblPr>
              <a:tblGrid>
                <a:gridCol w="1984813">
                  <a:extLst>
                    <a:ext uri="{9D8B030D-6E8A-4147-A177-3AD203B41FA5}">
                      <a16:colId xmlns:a16="http://schemas.microsoft.com/office/drawing/2014/main" val="1689084093"/>
                    </a:ext>
                  </a:extLst>
                </a:gridCol>
                <a:gridCol w="1276099">
                  <a:extLst>
                    <a:ext uri="{9D8B030D-6E8A-4147-A177-3AD203B41FA5}">
                      <a16:colId xmlns:a16="http://schemas.microsoft.com/office/drawing/2014/main" val="1537729153"/>
                    </a:ext>
                  </a:extLst>
                </a:gridCol>
                <a:gridCol w="1997096">
                  <a:extLst>
                    <a:ext uri="{9D8B030D-6E8A-4147-A177-3AD203B41FA5}">
                      <a16:colId xmlns:a16="http://schemas.microsoft.com/office/drawing/2014/main" val="2459347314"/>
                    </a:ext>
                  </a:extLst>
                </a:gridCol>
                <a:gridCol w="1896850">
                  <a:extLst>
                    <a:ext uri="{9D8B030D-6E8A-4147-A177-3AD203B41FA5}">
                      <a16:colId xmlns:a16="http://schemas.microsoft.com/office/drawing/2014/main" val="2145492773"/>
                    </a:ext>
                  </a:extLst>
                </a:gridCol>
                <a:gridCol w="1695225">
                  <a:extLst>
                    <a:ext uri="{9D8B030D-6E8A-4147-A177-3AD203B41FA5}">
                      <a16:colId xmlns:a16="http://schemas.microsoft.com/office/drawing/2014/main" val="2237355401"/>
                    </a:ext>
                  </a:extLst>
                </a:gridCol>
                <a:gridCol w="1493598">
                  <a:extLst>
                    <a:ext uri="{9D8B030D-6E8A-4147-A177-3AD203B41FA5}">
                      <a16:colId xmlns:a16="http://schemas.microsoft.com/office/drawing/2014/main" val="3357098535"/>
                    </a:ext>
                  </a:extLst>
                </a:gridCol>
                <a:gridCol w="1419258">
                  <a:extLst>
                    <a:ext uri="{9D8B030D-6E8A-4147-A177-3AD203B41FA5}">
                      <a16:colId xmlns:a16="http://schemas.microsoft.com/office/drawing/2014/main" val="2051511034"/>
                    </a:ext>
                  </a:extLst>
                </a:gridCol>
              </a:tblGrid>
              <a:tr h="1184722">
                <a:tc>
                  <a:txBody>
                    <a:bodyPr/>
                    <a:lstStyle/>
                    <a:p>
                      <a:pPr algn="ctr" rtl="1">
                        <a:lnSpc>
                          <a:spcPct val="115000"/>
                        </a:lnSpc>
                        <a:spcAft>
                          <a:spcPts val="1000"/>
                        </a:spcAft>
                      </a:pPr>
                      <a:r>
                        <a:rPr lang="ar-OM" sz="2400" dirty="0">
                          <a:solidFill>
                            <a:srgbClr val="000000"/>
                          </a:solidFill>
                          <a:effectLst/>
                          <a:cs typeface="Akhbar MT" pitchFamily="2" charset="-78"/>
                        </a:rPr>
                        <a:t>وجه المقارنة</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الموصلية</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a:solidFill>
                            <a:srgbClr val="000000"/>
                          </a:solidFill>
                          <a:effectLst/>
                          <a:cs typeface="Akhbar MT" pitchFamily="2" charset="-78"/>
                        </a:rPr>
                        <a:t>كمية الجذور</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a:solidFill>
                            <a:srgbClr val="000000"/>
                          </a:solidFill>
                          <a:effectLst/>
                          <a:cs typeface="Akhbar MT" pitchFamily="2" charset="-78"/>
                        </a:rPr>
                        <a:t>كمية الصخور</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a:solidFill>
                            <a:srgbClr val="000000"/>
                          </a:solidFill>
                          <a:effectLst/>
                          <a:cs typeface="Akhbar MT" pitchFamily="2" charset="-78"/>
                        </a:rPr>
                        <a:t>كمية الكربون</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a:solidFill>
                            <a:srgbClr val="000000"/>
                          </a:solidFill>
                          <a:effectLst/>
                          <a:cs typeface="Akhbar MT" pitchFamily="2" charset="-78"/>
                        </a:rPr>
                        <a:t>الملوحة</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a:solidFill>
                            <a:srgbClr val="000000"/>
                          </a:solidFill>
                          <a:effectLst/>
                          <a:cs typeface="Akhbar MT" pitchFamily="2" charset="-78"/>
                        </a:rPr>
                        <a:t>الحموضة (</a:t>
                      </a:r>
                      <a:r>
                        <a:rPr lang="en-US" sz="2400">
                          <a:solidFill>
                            <a:srgbClr val="000000"/>
                          </a:solidFill>
                          <a:effectLst/>
                          <a:cs typeface="Akhbar MT" pitchFamily="2" charset="-78"/>
                        </a:rPr>
                        <a:t>PH</a:t>
                      </a:r>
                      <a:r>
                        <a:rPr lang="ar-OM" sz="2400">
                          <a:solidFill>
                            <a:srgbClr val="000000"/>
                          </a:solidFill>
                          <a:effectLst/>
                          <a:cs typeface="Akhbar MT" pitchFamily="2" charset="-78"/>
                        </a:rPr>
                        <a:t>)</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349733"/>
                  </a:ext>
                </a:extLst>
              </a:tr>
              <a:tr h="1205959">
                <a:tc>
                  <a:txBody>
                    <a:bodyPr/>
                    <a:lstStyle/>
                    <a:p>
                      <a:pPr algn="ctr" rtl="1">
                        <a:lnSpc>
                          <a:spcPct val="115000"/>
                        </a:lnSpc>
                        <a:spcAft>
                          <a:spcPts val="1000"/>
                        </a:spcAft>
                      </a:pPr>
                      <a:r>
                        <a:rPr lang="ar-OM" sz="2400" dirty="0">
                          <a:solidFill>
                            <a:srgbClr val="000000"/>
                          </a:solidFill>
                          <a:effectLst/>
                          <a:cs typeface="Akhbar MT" pitchFamily="2" charset="-78"/>
                        </a:rPr>
                        <a:t>تربة مزرعة ا</a:t>
                      </a:r>
                      <a:r>
                        <a:rPr lang="ar-SA" sz="2400" dirty="0">
                          <a:solidFill>
                            <a:srgbClr val="000000"/>
                          </a:solidFill>
                          <a:effectLst/>
                          <a:cs typeface="Akhbar MT" pitchFamily="2" charset="-78"/>
                        </a:rPr>
                        <a:t>لخضاري</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945</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كثيرة</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قليلة</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a:solidFill>
                            <a:srgbClr val="000000"/>
                          </a:solidFill>
                          <a:effectLst/>
                          <a:cs typeface="Akhbar MT" pitchFamily="2" charset="-78"/>
                        </a:rPr>
                        <a:t>ضئيلة</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a:solidFill>
                            <a:srgbClr val="000000"/>
                          </a:solidFill>
                          <a:effectLst/>
                          <a:cs typeface="Akhbar MT" pitchFamily="2" charset="-78"/>
                        </a:rPr>
                        <a:t>931</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SA" sz="2400" dirty="0">
                          <a:solidFill>
                            <a:srgbClr val="000000"/>
                          </a:solidFill>
                          <a:effectLst/>
                          <a:cs typeface="Akhbar MT" pitchFamily="2" charset="-78"/>
                        </a:rPr>
                        <a:t>8.35</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291634"/>
                  </a:ext>
                </a:extLst>
              </a:tr>
              <a:tr h="1292747">
                <a:tc>
                  <a:txBody>
                    <a:bodyPr/>
                    <a:lstStyle/>
                    <a:p>
                      <a:pPr algn="ctr" rtl="1">
                        <a:lnSpc>
                          <a:spcPct val="115000"/>
                        </a:lnSpc>
                        <a:spcAft>
                          <a:spcPts val="1000"/>
                        </a:spcAft>
                      </a:pPr>
                      <a:r>
                        <a:rPr lang="ar-OM" sz="2400" dirty="0">
                          <a:solidFill>
                            <a:srgbClr val="000000"/>
                          </a:solidFill>
                          <a:effectLst/>
                          <a:cs typeface="Akhbar MT" pitchFamily="2" charset="-78"/>
                        </a:rPr>
                        <a:t>تربة مزرعة ال</a:t>
                      </a:r>
                      <a:r>
                        <a:rPr lang="ar-SA" sz="2400" dirty="0">
                          <a:solidFill>
                            <a:srgbClr val="000000"/>
                          </a:solidFill>
                          <a:effectLst/>
                          <a:cs typeface="Akhbar MT" pitchFamily="2" charset="-78"/>
                        </a:rPr>
                        <a:t>ظويهرية</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a:solidFill>
                            <a:srgbClr val="000000"/>
                          </a:solidFill>
                          <a:effectLst/>
                          <a:cs typeface="Akhbar MT" pitchFamily="2" charset="-78"/>
                        </a:rPr>
                        <a:t>652</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قليلة</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كثيرة</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كثيرة</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642</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1000"/>
                        </a:spcAft>
                      </a:pPr>
                      <a:r>
                        <a:rPr lang="ar-OM" sz="2400" dirty="0">
                          <a:solidFill>
                            <a:srgbClr val="000000"/>
                          </a:solidFill>
                          <a:effectLst/>
                          <a:cs typeface="Akhbar MT" pitchFamily="2" charset="-78"/>
                        </a:rPr>
                        <a:t>8.33</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427990"/>
                  </a:ext>
                </a:extLst>
              </a:tr>
            </a:tbl>
          </a:graphicData>
        </a:graphic>
      </p:graphicFrame>
    </p:spTree>
    <p:extLst>
      <p:ext uri="{BB962C8B-B14F-4D97-AF65-F5344CB8AC3E}">
        <p14:creationId xmlns:p14="http://schemas.microsoft.com/office/powerpoint/2010/main" val="67388562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6AD3437-75C6-4A2E-8D1D-5723F6AB70D6}"/>
              </a:ext>
            </a:extLst>
          </p:cNvPr>
          <p:cNvSpPr txBox="1"/>
          <p:nvPr/>
        </p:nvSpPr>
        <p:spPr>
          <a:xfrm>
            <a:off x="0" y="0"/>
            <a:ext cx="12189724" cy="1835374"/>
          </a:xfrm>
          <a:prstGeom prst="rect">
            <a:avLst/>
          </a:prstGeom>
          <a:noFill/>
        </p:spPr>
        <p:txBody>
          <a:bodyPr wrap="square">
            <a:spAutoFit/>
          </a:bodyPr>
          <a:lstStyle/>
          <a:p>
            <a:pPr marL="342900" lvl="0" indent="-342900" algn="r" rtl="1">
              <a:lnSpc>
                <a:spcPct val="115000"/>
              </a:lnSpc>
              <a:spcAft>
                <a:spcPts val="1000"/>
              </a:spcAft>
              <a:buFont typeface="Arial" panose="020B0604020202020204" pitchFamily="34" charset="0"/>
              <a:buChar char="-"/>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وتم التوصل للبيانات من خلال ملوحة وموصلية وحموضة تربة مزرعة الظويهرية وتربة مزرعة الخضاري كالتالي: </a:t>
            </a:r>
            <a:endParaRPr lang="en-US" sz="20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المخطط البياني (3) يوضح بيانات الموصلية والملوحة لهينتا التربة</a:t>
            </a:r>
            <a:endParaRPr lang="en-US" sz="20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 (1: منطقة الظويهرية، 2: منطقة الخضاري)</a:t>
            </a:r>
            <a:endParaRPr lang="en-US" sz="2000" dirty="0">
              <a:effectLst/>
              <a:latin typeface="Calibri" panose="020F0502020204030204" pitchFamily="34" charset="0"/>
              <a:ea typeface="MS Mincho" panose="02020609040205080304" pitchFamily="49" charset="-128"/>
              <a:cs typeface="Akhbar MT" pitchFamily="2" charset="-78"/>
            </a:endParaRPr>
          </a:p>
        </p:txBody>
      </p:sp>
      <p:pic>
        <p:nvPicPr>
          <p:cNvPr id="4" name="صورة 3">
            <a:extLst>
              <a:ext uri="{FF2B5EF4-FFF2-40B4-BE49-F238E27FC236}">
                <a16:creationId xmlns:a16="http://schemas.microsoft.com/office/drawing/2014/main" id="{E5CC5CA9-15BF-4C75-89BD-CC769941F4AE}"/>
              </a:ext>
            </a:extLst>
          </p:cNvPr>
          <p:cNvPicPr>
            <a:picLocks noChangeAspect="1"/>
          </p:cNvPicPr>
          <p:nvPr/>
        </p:nvPicPr>
        <p:blipFill>
          <a:blip r:embed="rId2"/>
          <a:stretch>
            <a:fillRect/>
          </a:stretch>
        </p:blipFill>
        <p:spPr>
          <a:xfrm>
            <a:off x="7618233" y="2104234"/>
            <a:ext cx="4330665" cy="2649531"/>
          </a:xfrm>
          <a:prstGeom prst="rect">
            <a:avLst/>
          </a:prstGeom>
        </p:spPr>
      </p:pic>
      <p:pic>
        <p:nvPicPr>
          <p:cNvPr id="5" name="صورة 4">
            <a:extLst>
              <a:ext uri="{FF2B5EF4-FFF2-40B4-BE49-F238E27FC236}">
                <a16:creationId xmlns:a16="http://schemas.microsoft.com/office/drawing/2014/main" id="{36C2BEF0-453D-47E0-97FE-F666D3F13B91}"/>
              </a:ext>
            </a:extLst>
          </p:cNvPr>
          <p:cNvPicPr>
            <a:picLocks noChangeAspect="1"/>
          </p:cNvPicPr>
          <p:nvPr/>
        </p:nvPicPr>
        <p:blipFill>
          <a:blip r:embed="rId3"/>
          <a:stretch>
            <a:fillRect/>
          </a:stretch>
        </p:blipFill>
        <p:spPr>
          <a:xfrm>
            <a:off x="726113" y="2104234"/>
            <a:ext cx="4330665" cy="2649531"/>
          </a:xfrm>
          <a:prstGeom prst="rect">
            <a:avLst/>
          </a:prstGeom>
        </p:spPr>
      </p:pic>
    </p:spTree>
    <p:extLst>
      <p:ext uri="{BB962C8B-B14F-4D97-AF65-F5344CB8AC3E}">
        <p14:creationId xmlns:p14="http://schemas.microsoft.com/office/powerpoint/2010/main" val="269727521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969421E-4406-4D67-95B8-65562B11AFF0}"/>
              </a:ext>
            </a:extLst>
          </p:cNvPr>
          <p:cNvSpPr txBox="1"/>
          <p:nvPr/>
        </p:nvSpPr>
        <p:spPr>
          <a:xfrm>
            <a:off x="0" y="574766"/>
            <a:ext cx="12191999" cy="1070037"/>
          </a:xfrm>
          <a:prstGeom prst="rect">
            <a:avLst/>
          </a:prstGeom>
          <a:noFill/>
        </p:spPr>
        <p:txBody>
          <a:bodyPr wrap="square">
            <a:spAutoFit/>
          </a:bodyPr>
          <a:lstStyle/>
          <a:p>
            <a:pPr algn="ctr" rtl="1">
              <a:lnSpc>
                <a:spcPct val="115000"/>
              </a:lnSpc>
              <a:spcAft>
                <a:spcPts val="1000"/>
              </a:spcAft>
            </a:pPr>
            <a:r>
              <a:rPr lang="ar-OM" sz="1400" dirty="0">
                <a:effectLst/>
                <a:latin typeface="Arabic Typesetting" panose="03020402040406030203" pitchFamily="66" charset="-78"/>
                <a:ea typeface="MS Mincho" panose="02020609040205080304" pitchFamily="49" charset="-128"/>
                <a:cs typeface="Monotype Koufi" pitchFamily="2" charset="-78"/>
              </a:rPr>
              <a:t> </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المخطط البياني (4) يوضح درجة الحرارة و</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(PH) </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لعينتا التربة </a:t>
            </a:r>
            <a:endParaRPr lang="en-US"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(1: منطقة الظويهرية,2: منطقة الخضاري)</a:t>
            </a:r>
            <a:endParaRPr lang="en-US" dirty="0">
              <a:effectLst/>
              <a:latin typeface="Calibri" panose="020F0502020204030204" pitchFamily="34" charset="0"/>
              <a:ea typeface="MS Mincho" panose="02020609040205080304" pitchFamily="49" charset="-128"/>
              <a:cs typeface="Akhbar MT" pitchFamily="2" charset="-78"/>
            </a:endParaRPr>
          </a:p>
        </p:txBody>
      </p:sp>
      <p:pic>
        <p:nvPicPr>
          <p:cNvPr id="4" name="صورة 3">
            <a:extLst>
              <a:ext uri="{FF2B5EF4-FFF2-40B4-BE49-F238E27FC236}">
                <a16:creationId xmlns:a16="http://schemas.microsoft.com/office/drawing/2014/main" id="{5CE0A9AB-FB77-4AB9-A3F9-25D6B358DB0C}"/>
              </a:ext>
            </a:extLst>
          </p:cNvPr>
          <p:cNvPicPr>
            <a:picLocks noChangeAspect="1"/>
          </p:cNvPicPr>
          <p:nvPr/>
        </p:nvPicPr>
        <p:blipFill>
          <a:blip r:embed="rId2"/>
          <a:stretch>
            <a:fillRect/>
          </a:stretch>
        </p:blipFill>
        <p:spPr>
          <a:xfrm>
            <a:off x="7688092" y="2203544"/>
            <a:ext cx="3961356" cy="2450911"/>
          </a:xfrm>
          <a:prstGeom prst="rect">
            <a:avLst/>
          </a:prstGeom>
        </p:spPr>
      </p:pic>
      <p:pic>
        <p:nvPicPr>
          <p:cNvPr id="5" name="صورة 4">
            <a:extLst>
              <a:ext uri="{FF2B5EF4-FFF2-40B4-BE49-F238E27FC236}">
                <a16:creationId xmlns:a16="http://schemas.microsoft.com/office/drawing/2014/main" id="{0E56FDF1-E14B-49B6-BDAE-0DEB09BA529C}"/>
              </a:ext>
            </a:extLst>
          </p:cNvPr>
          <p:cNvPicPr>
            <a:picLocks noChangeAspect="1"/>
          </p:cNvPicPr>
          <p:nvPr/>
        </p:nvPicPr>
        <p:blipFill>
          <a:blip r:embed="rId3"/>
          <a:stretch>
            <a:fillRect/>
          </a:stretch>
        </p:blipFill>
        <p:spPr>
          <a:xfrm>
            <a:off x="542552" y="2190248"/>
            <a:ext cx="3961356" cy="2464207"/>
          </a:xfrm>
          <a:prstGeom prst="rect">
            <a:avLst/>
          </a:prstGeom>
        </p:spPr>
      </p:pic>
    </p:spTree>
    <p:extLst>
      <p:ext uri="{BB962C8B-B14F-4D97-AF65-F5344CB8AC3E}">
        <p14:creationId xmlns:p14="http://schemas.microsoft.com/office/powerpoint/2010/main" val="15956492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38A0EF4-39D7-4586-9EE9-6553EC893F5C}"/>
              </a:ext>
            </a:extLst>
          </p:cNvPr>
          <p:cNvSpPr txBox="1"/>
          <p:nvPr/>
        </p:nvSpPr>
        <p:spPr>
          <a:xfrm>
            <a:off x="0" y="0"/>
            <a:ext cx="12189724" cy="5648726"/>
          </a:xfrm>
          <a:prstGeom prst="rect">
            <a:avLst/>
          </a:prstGeom>
          <a:noFill/>
        </p:spPr>
        <p:txBody>
          <a:bodyPr wrap="square">
            <a:spAutoFit/>
          </a:bodyPr>
          <a:lstStyle/>
          <a:p>
            <a:pPr marL="457200" indent="-457200" algn="ctr" rtl="1">
              <a:lnSpc>
                <a:spcPct val="115000"/>
              </a:lnSpc>
              <a:spcAft>
                <a:spcPts val="1000"/>
              </a:spcAft>
              <a:buFontTx/>
              <a:buChar char="-"/>
            </a:pPr>
            <a:r>
              <a:rPr lang="ar-OM" sz="3200" dirty="0">
                <a:solidFill>
                  <a:srgbClr val="7030A0"/>
                </a:solidFill>
                <a:effectLst/>
                <a:ea typeface="MS Mincho" panose="02020609040205080304" pitchFamily="49" charset="-128"/>
                <a:cs typeface="Akhbar MT" pitchFamily="2" charset="-78"/>
              </a:rPr>
              <a:t>أسئلة البحث:</a:t>
            </a:r>
            <a:endParaRPr lang="ar-SA" sz="3200" dirty="0">
              <a:solidFill>
                <a:srgbClr val="7030A0"/>
              </a:solidFill>
              <a:effectLst/>
              <a:ea typeface="MS Mincho" panose="02020609040205080304" pitchFamily="49" charset="-128"/>
              <a:cs typeface="Akhbar MT" pitchFamily="2" charset="-78"/>
            </a:endParaRPr>
          </a:p>
          <a:p>
            <a:pPr marL="342900" indent="-342900" algn="ctr" rtl="1">
              <a:lnSpc>
                <a:spcPct val="115000"/>
              </a:lnSpc>
              <a:spcAft>
                <a:spcPts val="1000"/>
              </a:spcAft>
              <a:buFontTx/>
              <a:buChar char="-"/>
            </a:pPr>
            <a:endParaRPr lang="en-US" sz="2400" dirty="0">
              <a:effectLst/>
              <a:ea typeface="MS Mincho" panose="02020609040205080304" pitchFamily="49" charset="-128"/>
              <a:cs typeface="Akhbar MT" pitchFamily="2" charset="-78"/>
            </a:endParaRPr>
          </a:p>
          <a:p>
            <a:pPr marL="514350" indent="-514350" algn="r" rtl="1">
              <a:lnSpc>
                <a:spcPct val="115000"/>
              </a:lnSpc>
              <a:spcAft>
                <a:spcPts val="1000"/>
              </a:spcAft>
              <a:buAutoNum type="arabicPeriod"/>
            </a:pPr>
            <a:r>
              <a:rPr lang="ar-OM" sz="3200" dirty="0">
                <a:solidFill>
                  <a:srgbClr val="000000"/>
                </a:solidFill>
                <a:effectLst/>
                <a:ea typeface="MS Mincho" panose="02020609040205080304" pitchFamily="49" charset="-128"/>
                <a:cs typeface="Akhbar MT" pitchFamily="2" charset="-78"/>
              </a:rPr>
              <a:t>ما الأسباب في عدم نضج نبات الليمون في منطقة </a:t>
            </a:r>
            <a:r>
              <a:rPr lang="ar-SA" sz="3200" dirty="0">
                <a:solidFill>
                  <a:srgbClr val="000000"/>
                </a:solidFill>
                <a:effectLst/>
                <a:ea typeface="MS Mincho" panose="02020609040205080304" pitchFamily="49" charset="-128"/>
                <a:cs typeface="Akhbar MT" pitchFamily="2" charset="-78"/>
              </a:rPr>
              <a:t>الخضاري </a:t>
            </a:r>
            <a:r>
              <a:rPr lang="ar-OM" sz="3200" dirty="0">
                <a:solidFill>
                  <a:srgbClr val="000000"/>
                </a:solidFill>
                <a:effectLst/>
                <a:ea typeface="MS Mincho" panose="02020609040205080304" pitchFamily="49" charset="-128"/>
                <a:cs typeface="Akhbar MT" pitchFamily="2" charset="-78"/>
              </a:rPr>
              <a:t>بولاية ضنك؟</a:t>
            </a:r>
            <a:endParaRPr lang="ar-SA" sz="3200" dirty="0">
              <a:solidFill>
                <a:srgbClr val="000000"/>
              </a:solidFill>
              <a:effectLst/>
              <a:ea typeface="MS Mincho" panose="02020609040205080304" pitchFamily="49" charset="-128"/>
              <a:cs typeface="Akhbar MT" pitchFamily="2" charset="-78"/>
            </a:endParaRPr>
          </a:p>
          <a:p>
            <a:pPr marL="457200" indent="-457200" algn="r" rtl="1">
              <a:lnSpc>
                <a:spcPct val="115000"/>
              </a:lnSpc>
              <a:spcAft>
                <a:spcPts val="1000"/>
              </a:spcAft>
              <a:buAutoNum type="arabicPeriod"/>
            </a:pPr>
            <a:endParaRPr lang="en-US" sz="2400" dirty="0">
              <a:effectLst/>
              <a:ea typeface="MS Mincho" panose="02020609040205080304" pitchFamily="49" charset="-128"/>
              <a:cs typeface="Akhbar MT" pitchFamily="2" charset="-78"/>
            </a:endParaRPr>
          </a:p>
          <a:p>
            <a:pPr algn="r" rtl="1">
              <a:lnSpc>
                <a:spcPct val="115000"/>
              </a:lnSpc>
              <a:spcAft>
                <a:spcPts val="1000"/>
              </a:spcAft>
            </a:pPr>
            <a:r>
              <a:rPr lang="ar-OM" sz="3200" dirty="0">
                <a:solidFill>
                  <a:srgbClr val="000000"/>
                </a:solidFill>
                <a:effectLst/>
                <a:ea typeface="MS Mincho" panose="02020609040205080304" pitchFamily="49" charset="-128"/>
                <a:cs typeface="Akhbar MT" pitchFamily="2" charset="-78"/>
              </a:rPr>
              <a:t>2. ما العوامل الخارجية المؤثرة على نضج نبات الليمون في ال</a:t>
            </a:r>
            <a:r>
              <a:rPr lang="ar-SA" sz="3200" dirty="0">
                <a:solidFill>
                  <a:srgbClr val="000000"/>
                </a:solidFill>
                <a:effectLst/>
                <a:ea typeface="MS Mincho" panose="02020609040205080304" pitchFamily="49" charset="-128"/>
                <a:cs typeface="Akhbar MT" pitchFamily="2" charset="-78"/>
              </a:rPr>
              <a:t>ظويهرية</a:t>
            </a:r>
            <a:r>
              <a:rPr lang="ar-OM" sz="3200" dirty="0">
                <a:solidFill>
                  <a:srgbClr val="000000"/>
                </a:solidFill>
                <a:effectLst/>
                <a:ea typeface="MS Mincho" panose="02020609040205080304" pitchFamily="49" charset="-128"/>
                <a:cs typeface="Akhbar MT" pitchFamily="2" charset="-78"/>
              </a:rPr>
              <a:t>؟</a:t>
            </a:r>
            <a:endParaRPr lang="ar-SA" sz="3200" dirty="0">
              <a:solidFill>
                <a:srgbClr val="000000"/>
              </a:solidFill>
              <a:effectLst/>
              <a:ea typeface="MS Mincho" panose="02020609040205080304" pitchFamily="49" charset="-128"/>
              <a:cs typeface="Akhbar MT" pitchFamily="2" charset="-78"/>
            </a:endParaRPr>
          </a:p>
          <a:p>
            <a:pPr algn="r" rtl="1">
              <a:lnSpc>
                <a:spcPct val="115000"/>
              </a:lnSpc>
              <a:spcAft>
                <a:spcPts val="1000"/>
              </a:spcAft>
            </a:pPr>
            <a:endParaRPr lang="en-US" sz="2400" dirty="0">
              <a:effectLst/>
              <a:ea typeface="MS Mincho" panose="02020609040205080304" pitchFamily="49" charset="-128"/>
              <a:cs typeface="Akhbar MT" pitchFamily="2" charset="-78"/>
            </a:endParaRPr>
          </a:p>
          <a:p>
            <a:pPr algn="r" rtl="1">
              <a:lnSpc>
                <a:spcPct val="115000"/>
              </a:lnSpc>
              <a:spcAft>
                <a:spcPts val="1000"/>
              </a:spcAft>
            </a:pPr>
            <a:r>
              <a:rPr lang="ar-OM" sz="3200" dirty="0">
                <a:solidFill>
                  <a:srgbClr val="000000"/>
                </a:solidFill>
                <a:effectLst/>
                <a:ea typeface="MS Mincho" panose="02020609040205080304" pitchFamily="49" charset="-128"/>
                <a:cs typeface="Akhbar MT" pitchFamily="2" charset="-78"/>
              </a:rPr>
              <a:t>3. هل هناك فرق بين خصائص التربة بين منطقتي الخضاري والظويهريه مع تعليل السبب؟</a:t>
            </a:r>
            <a:endParaRPr lang="ar-SA" sz="3200" dirty="0">
              <a:solidFill>
                <a:srgbClr val="000000"/>
              </a:solidFill>
              <a:effectLst/>
              <a:ea typeface="MS Mincho" panose="02020609040205080304" pitchFamily="49" charset="-128"/>
              <a:cs typeface="Akhbar MT" pitchFamily="2" charset="-78"/>
            </a:endParaRPr>
          </a:p>
          <a:p>
            <a:pPr algn="r" rtl="1">
              <a:lnSpc>
                <a:spcPct val="115000"/>
              </a:lnSpc>
              <a:spcAft>
                <a:spcPts val="1000"/>
              </a:spcAft>
            </a:pPr>
            <a:endParaRPr lang="en-US" sz="2400" dirty="0">
              <a:effectLst/>
              <a:ea typeface="MS Mincho" panose="02020609040205080304" pitchFamily="49" charset="-128"/>
              <a:cs typeface="Akhbar MT" pitchFamily="2" charset="-78"/>
            </a:endParaRPr>
          </a:p>
          <a:p>
            <a:pPr algn="r" rtl="1">
              <a:lnSpc>
                <a:spcPct val="115000"/>
              </a:lnSpc>
              <a:spcAft>
                <a:spcPts val="1000"/>
              </a:spcAft>
            </a:pPr>
            <a:r>
              <a:rPr lang="ar-OM" sz="3200" dirty="0">
                <a:solidFill>
                  <a:srgbClr val="000000"/>
                </a:solidFill>
                <a:effectLst/>
                <a:ea typeface="MS Mincho" panose="02020609040205080304" pitchFamily="49" charset="-128"/>
                <a:cs typeface="Akhbar MT" pitchFamily="2" charset="-78"/>
              </a:rPr>
              <a:t>4. نوع التربة في كلا المنطقتين؟</a:t>
            </a:r>
            <a:endParaRPr lang="en-US" sz="2400" dirty="0">
              <a:effectLst/>
              <a:ea typeface="MS Mincho" panose="02020609040205080304" pitchFamily="49" charset="-128"/>
              <a:cs typeface="Akhbar MT" pitchFamily="2" charset="-78"/>
            </a:endParaRPr>
          </a:p>
        </p:txBody>
      </p:sp>
    </p:spTree>
    <p:extLst>
      <p:ext uri="{BB962C8B-B14F-4D97-AF65-F5344CB8AC3E}">
        <p14:creationId xmlns:p14="http://schemas.microsoft.com/office/powerpoint/2010/main" val="82271425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58830EF-C652-4761-A0E8-B3BAE617B429}"/>
              </a:ext>
            </a:extLst>
          </p:cNvPr>
          <p:cNvSpPr txBox="1"/>
          <p:nvPr/>
        </p:nvSpPr>
        <p:spPr>
          <a:xfrm>
            <a:off x="0" y="0"/>
            <a:ext cx="12189822" cy="587853"/>
          </a:xfrm>
          <a:prstGeom prst="rect">
            <a:avLst/>
          </a:prstGeom>
          <a:noFill/>
        </p:spPr>
        <p:txBody>
          <a:bodyPr wrap="square">
            <a:spAutoFit/>
          </a:bodyPr>
          <a:lstStyle/>
          <a:p>
            <a:pPr marL="342900" lvl="0" indent="-342900" algn="ctr" rtl="1">
              <a:lnSpc>
                <a:spcPct val="115000"/>
              </a:lnSpc>
              <a:spcAft>
                <a:spcPts val="1000"/>
              </a:spcAft>
              <a:buFont typeface="Arial" panose="020B0604020202020204" pitchFamily="34" charset="0"/>
              <a:buChar char="-"/>
            </a:pP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ادخال البيانات في موقع البرنامج حيث تم ادخال مواقع جديده وادخال بيانات التربة والماء:</a:t>
            </a:r>
            <a:endParaRPr lang="en-US" sz="2000" dirty="0">
              <a:effectLst/>
              <a:latin typeface="Calibri" panose="020F0502020204030204" pitchFamily="34" charset="0"/>
              <a:ea typeface="MS Mincho" panose="02020609040205080304" pitchFamily="49" charset="-128"/>
              <a:cs typeface="Akhbar MT" pitchFamily="2" charset="-78"/>
            </a:endParaRPr>
          </a:p>
        </p:txBody>
      </p:sp>
      <p:pic>
        <p:nvPicPr>
          <p:cNvPr id="4" name="صورة 3">
            <a:extLst>
              <a:ext uri="{FF2B5EF4-FFF2-40B4-BE49-F238E27FC236}">
                <a16:creationId xmlns:a16="http://schemas.microsoft.com/office/drawing/2014/main" id="{653D9A4F-9B5D-4FB8-A0FA-CA230AB218B0}"/>
              </a:ext>
            </a:extLst>
          </p:cNvPr>
          <p:cNvPicPr>
            <a:picLocks noChangeAspect="1"/>
          </p:cNvPicPr>
          <p:nvPr/>
        </p:nvPicPr>
        <p:blipFill>
          <a:blip r:embed="rId2"/>
          <a:stretch>
            <a:fillRect/>
          </a:stretch>
        </p:blipFill>
        <p:spPr>
          <a:xfrm>
            <a:off x="6568013" y="1116898"/>
            <a:ext cx="5490067" cy="4408690"/>
          </a:xfrm>
          <a:prstGeom prst="rect">
            <a:avLst/>
          </a:prstGeom>
        </p:spPr>
      </p:pic>
      <p:pic>
        <p:nvPicPr>
          <p:cNvPr id="5" name="صورة 4">
            <a:extLst>
              <a:ext uri="{FF2B5EF4-FFF2-40B4-BE49-F238E27FC236}">
                <a16:creationId xmlns:a16="http://schemas.microsoft.com/office/drawing/2014/main" id="{467B909E-F888-4F6A-8791-93184646165C}"/>
              </a:ext>
            </a:extLst>
          </p:cNvPr>
          <p:cNvPicPr>
            <a:picLocks noChangeAspect="1"/>
          </p:cNvPicPr>
          <p:nvPr/>
        </p:nvPicPr>
        <p:blipFill>
          <a:blip r:embed="rId3"/>
          <a:stretch>
            <a:fillRect/>
          </a:stretch>
        </p:blipFill>
        <p:spPr>
          <a:xfrm>
            <a:off x="408244" y="1116898"/>
            <a:ext cx="5484167" cy="4408690"/>
          </a:xfrm>
          <a:prstGeom prst="rect">
            <a:avLst/>
          </a:prstGeom>
        </p:spPr>
      </p:pic>
    </p:spTree>
    <p:extLst>
      <p:ext uri="{BB962C8B-B14F-4D97-AF65-F5344CB8AC3E}">
        <p14:creationId xmlns:p14="http://schemas.microsoft.com/office/powerpoint/2010/main" val="343834828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C27A51E-E697-4464-989D-1CDE5E723C3B}"/>
              </a:ext>
            </a:extLst>
          </p:cNvPr>
          <p:cNvPicPr>
            <a:picLocks noChangeAspect="1"/>
          </p:cNvPicPr>
          <p:nvPr/>
        </p:nvPicPr>
        <p:blipFill>
          <a:blip r:embed="rId2"/>
          <a:stretch>
            <a:fillRect/>
          </a:stretch>
        </p:blipFill>
        <p:spPr>
          <a:xfrm>
            <a:off x="6791036" y="492340"/>
            <a:ext cx="5091281" cy="4079659"/>
          </a:xfrm>
          <a:prstGeom prst="rect">
            <a:avLst/>
          </a:prstGeom>
        </p:spPr>
      </p:pic>
      <p:pic>
        <p:nvPicPr>
          <p:cNvPr id="7" name="صورة 6">
            <a:extLst>
              <a:ext uri="{FF2B5EF4-FFF2-40B4-BE49-F238E27FC236}">
                <a16:creationId xmlns:a16="http://schemas.microsoft.com/office/drawing/2014/main" id="{E682A224-3FCE-46F2-84C7-E0F3A492EC60}"/>
              </a:ext>
            </a:extLst>
          </p:cNvPr>
          <p:cNvPicPr>
            <a:picLocks noChangeAspect="1"/>
          </p:cNvPicPr>
          <p:nvPr/>
        </p:nvPicPr>
        <p:blipFill>
          <a:blip r:embed="rId3"/>
          <a:stretch>
            <a:fillRect/>
          </a:stretch>
        </p:blipFill>
        <p:spPr>
          <a:xfrm>
            <a:off x="712801" y="492340"/>
            <a:ext cx="5060108" cy="4079659"/>
          </a:xfrm>
          <a:prstGeom prst="rect">
            <a:avLst/>
          </a:prstGeom>
        </p:spPr>
      </p:pic>
    </p:spTree>
    <p:extLst>
      <p:ext uri="{BB962C8B-B14F-4D97-AF65-F5344CB8AC3E}">
        <p14:creationId xmlns:p14="http://schemas.microsoft.com/office/powerpoint/2010/main" val="335179250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D733479B-4624-4501-9331-35404909A6EC}"/>
              </a:ext>
            </a:extLst>
          </p:cNvPr>
          <p:cNvPicPr>
            <a:picLocks noChangeAspect="1"/>
          </p:cNvPicPr>
          <p:nvPr/>
        </p:nvPicPr>
        <p:blipFill>
          <a:blip r:embed="rId2"/>
          <a:stretch>
            <a:fillRect/>
          </a:stretch>
        </p:blipFill>
        <p:spPr>
          <a:xfrm>
            <a:off x="3441546" y="403383"/>
            <a:ext cx="5308907" cy="4240232"/>
          </a:xfrm>
          <a:prstGeom prst="rect">
            <a:avLst/>
          </a:prstGeom>
        </p:spPr>
      </p:pic>
      <p:sp>
        <p:nvSpPr>
          <p:cNvPr id="4" name="مربع نص 3">
            <a:extLst>
              <a:ext uri="{FF2B5EF4-FFF2-40B4-BE49-F238E27FC236}">
                <a16:creationId xmlns:a16="http://schemas.microsoft.com/office/drawing/2014/main" id="{988635AA-3ADD-4900-8758-88B98B531781}"/>
              </a:ext>
            </a:extLst>
          </p:cNvPr>
          <p:cNvSpPr txBox="1"/>
          <p:nvPr/>
        </p:nvSpPr>
        <p:spPr>
          <a:xfrm>
            <a:off x="3049088" y="5370056"/>
            <a:ext cx="6093822" cy="658642"/>
          </a:xfrm>
          <a:prstGeom prst="rect">
            <a:avLst/>
          </a:prstGeom>
          <a:noFill/>
        </p:spPr>
        <p:txBody>
          <a:bodyPr wrap="square">
            <a:spAutoFit/>
          </a:bodyPr>
          <a:lstStyle/>
          <a:p>
            <a:pPr algn="ctr" rtl="1">
              <a:lnSpc>
                <a:spcPct val="115000"/>
              </a:lnSpc>
              <a:spcAft>
                <a:spcPts val="1000"/>
              </a:spcAft>
            </a:pPr>
            <a:r>
              <a:rPr lang="ar-OM" sz="3200" dirty="0">
                <a:solidFill>
                  <a:srgbClr val="000000"/>
                </a:solidFill>
                <a:effectLst/>
                <a:latin typeface="Calibri" panose="020F0502020204030204" pitchFamily="34" charset="0"/>
                <a:ea typeface="MS Mincho" panose="02020609040205080304" pitchFamily="49" charset="-128"/>
                <a:cs typeface="Akhbar MT" pitchFamily="2" charset="-78"/>
              </a:rPr>
              <a:t>صور (7) (8) (9) (10) (11) بيانات لبروتوكول الماء</a:t>
            </a:r>
            <a:endParaRPr lang="en-US" sz="24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104868864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CA4D399C-1242-445A-BFE5-1FB8FECBFCA3}"/>
              </a:ext>
            </a:extLst>
          </p:cNvPr>
          <p:cNvPicPr>
            <a:picLocks noChangeAspect="1"/>
          </p:cNvPicPr>
          <p:nvPr/>
        </p:nvPicPr>
        <p:blipFill>
          <a:blip r:embed="rId2"/>
          <a:stretch>
            <a:fillRect/>
          </a:stretch>
        </p:blipFill>
        <p:spPr>
          <a:xfrm>
            <a:off x="7236823" y="198405"/>
            <a:ext cx="4751993" cy="4377451"/>
          </a:xfrm>
          <a:prstGeom prst="rect">
            <a:avLst/>
          </a:prstGeom>
        </p:spPr>
      </p:pic>
      <p:pic>
        <p:nvPicPr>
          <p:cNvPr id="3" name="صورة 2">
            <a:extLst>
              <a:ext uri="{FF2B5EF4-FFF2-40B4-BE49-F238E27FC236}">
                <a16:creationId xmlns:a16="http://schemas.microsoft.com/office/drawing/2014/main" id="{543C9F0A-A9DF-42CB-8A3C-A22D718C3B22}"/>
              </a:ext>
            </a:extLst>
          </p:cNvPr>
          <p:cNvPicPr>
            <a:picLocks noChangeAspect="1"/>
          </p:cNvPicPr>
          <p:nvPr/>
        </p:nvPicPr>
        <p:blipFill>
          <a:blip r:embed="rId3"/>
          <a:stretch>
            <a:fillRect/>
          </a:stretch>
        </p:blipFill>
        <p:spPr>
          <a:xfrm>
            <a:off x="404949" y="198405"/>
            <a:ext cx="4751993" cy="4412000"/>
          </a:xfrm>
          <a:prstGeom prst="rect">
            <a:avLst/>
          </a:prstGeom>
        </p:spPr>
      </p:pic>
      <p:sp>
        <p:nvSpPr>
          <p:cNvPr id="5" name="مربع نص 4">
            <a:extLst>
              <a:ext uri="{FF2B5EF4-FFF2-40B4-BE49-F238E27FC236}">
                <a16:creationId xmlns:a16="http://schemas.microsoft.com/office/drawing/2014/main" id="{51A2B3F2-ECDA-49DA-9061-754438E80601}"/>
              </a:ext>
            </a:extLst>
          </p:cNvPr>
          <p:cNvSpPr txBox="1"/>
          <p:nvPr/>
        </p:nvSpPr>
        <p:spPr>
          <a:xfrm>
            <a:off x="3386547" y="5239428"/>
            <a:ext cx="6093822" cy="658642"/>
          </a:xfrm>
          <a:prstGeom prst="rect">
            <a:avLst/>
          </a:prstGeom>
          <a:noFill/>
        </p:spPr>
        <p:txBody>
          <a:bodyPr wrap="square">
            <a:spAutoFit/>
          </a:bodyPr>
          <a:lstStyle/>
          <a:p>
            <a:pPr algn="ctr" rtl="1">
              <a:lnSpc>
                <a:spcPct val="115000"/>
              </a:lnSpc>
              <a:spcAft>
                <a:spcPts val="1000"/>
              </a:spcAft>
            </a:pPr>
            <a:r>
              <a:rPr lang="ar-OM" sz="3200" dirty="0">
                <a:solidFill>
                  <a:srgbClr val="000000"/>
                </a:solidFill>
                <a:effectLst/>
                <a:latin typeface="Calibri" panose="020F0502020204030204" pitchFamily="34" charset="0"/>
                <a:ea typeface="MS Mincho" panose="02020609040205080304" pitchFamily="49" charset="-128"/>
                <a:cs typeface="Akhbar MT" pitchFamily="2" charset="-78"/>
              </a:rPr>
              <a:t>صور (12) (13) بيانات بروتوكول التربة</a:t>
            </a:r>
            <a:endParaRPr lang="en-US" sz="24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397799716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9CFD065-08DA-4F68-8777-437ACEF90A7D}"/>
              </a:ext>
            </a:extLst>
          </p:cNvPr>
          <p:cNvPicPr>
            <a:picLocks noChangeAspect="1"/>
          </p:cNvPicPr>
          <p:nvPr/>
        </p:nvPicPr>
        <p:blipFill>
          <a:blip r:embed="rId2"/>
          <a:stretch>
            <a:fillRect/>
          </a:stretch>
        </p:blipFill>
        <p:spPr>
          <a:xfrm>
            <a:off x="4022294" y="63001"/>
            <a:ext cx="4487045" cy="993734"/>
          </a:xfrm>
          <a:prstGeom prst="rect">
            <a:avLst/>
          </a:prstGeom>
        </p:spPr>
      </p:pic>
      <p:sp>
        <p:nvSpPr>
          <p:cNvPr id="2" name="مربع نص 27">
            <a:extLst>
              <a:ext uri="{FF2B5EF4-FFF2-40B4-BE49-F238E27FC236}">
                <a16:creationId xmlns:a16="http://schemas.microsoft.com/office/drawing/2014/main" id="{B3B632BB-5F5E-42A9-A7E7-3A296449BAF7}"/>
              </a:ext>
            </a:extLst>
          </p:cNvPr>
          <p:cNvSpPr txBox="1"/>
          <p:nvPr/>
        </p:nvSpPr>
        <p:spPr>
          <a:xfrm>
            <a:off x="3727403" y="307455"/>
            <a:ext cx="5076825" cy="504825"/>
          </a:xfrm>
          <a:prstGeom prst="rect">
            <a:avLst/>
          </a:prstGeom>
          <a:noFill/>
          <a:ln>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ar-SA" sz="2400" cap="all" dirty="0">
                <a:ln>
                  <a:noFill/>
                </a:ln>
                <a:solidFill>
                  <a:srgbClr val="365F91"/>
                </a:solidFill>
                <a:effectLst/>
                <a:latin typeface="Calibri" panose="020F0502020204030204" pitchFamily="34" charset="0"/>
                <a:ea typeface="Calibri" panose="020F0502020204030204" pitchFamily="34" charset="0"/>
                <a:cs typeface="Arial" panose="020B0604020202020204" pitchFamily="34" charset="0"/>
              </a:rPr>
              <a:t>مقابلة مع أهالي منطقة الخضاري </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9" name="مربع نص 8">
            <a:extLst>
              <a:ext uri="{FF2B5EF4-FFF2-40B4-BE49-F238E27FC236}">
                <a16:creationId xmlns:a16="http://schemas.microsoft.com/office/drawing/2014/main" id="{A9847B1E-BE75-4C70-A856-1F4A23BDD71F}"/>
              </a:ext>
            </a:extLst>
          </p:cNvPr>
          <p:cNvSpPr txBox="1"/>
          <p:nvPr/>
        </p:nvSpPr>
        <p:spPr>
          <a:xfrm>
            <a:off x="0" y="1512262"/>
            <a:ext cx="12189822" cy="2344231"/>
          </a:xfrm>
          <a:prstGeom prst="rect">
            <a:avLst/>
          </a:prstGeom>
          <a:noFill/>
        </p:spPr>
        <p:txBody>
          <a:bodyPr wrap="square">
            <a:spAutoFit/>
          </a:bodyPr>
          <a:lstStyle/>
          <a:p>
            <a:pPr algn="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مقابلة بعض المزارعين للتعرف عن كثب إذا كانت هناك أسباب خارجية تؤثر على عدم نضج ثمار الليمون منطقة الخضاري وتسجيل تلك الأسباب وهي:</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Symbol" panose="05050102010706020507" pitchFamily="18" charset="2"/>
              <a:buChar char=""/>
            </a:pPr>
            <a:r>
              <a:rPr lang="ar-OM" sz="2400" dirty="0">
                <a:solidFill>
                  <a:srgbClr val="244061"/>
                </a:solidFill>
                <a:effectLst/>
                <a:latin typeface="Calibri" panose="020F0502020204030204" pitchFamily="34" charset="0"/>
                <a:ea typeface="MS Mincho" panose="02020609040205080304" pitchFamily="49" charset="-128"/>
                <a:cs typeface="Akhbar MT" pitchFamily="2" charset="-78"/>
              </a:rPr>
              <a:t>كمية الماء التي تسقي المزروعات قليلة جدا.</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Symbol" panose="05050102010706020507" pitchFamily="18" charset="2"/>
              <a:buChar char=""/>
            </a:pPr>
            <a:r>
              <a:rPr lang="ar-OM" sz="2400" dirty="0">
                <a:solidFill>
                  <a:srgbClr val="244061"/>
                </a:solidFill>
                <a:effectLst/>
                <a:latin typeface="Calibri" panose="020F0502020204030204" pitchFamily="34" charset="0"/>
                <a:ea typeface="MS Mincho" panose="02020609040205080304" pitchFamily="49" charset="-128"/>
                <a:cs typeface="Akhbar MT" pitchFamily="2" charset="-78"/>
              </a:rPr>
              <a:t>المزرعة بعيدة عن المصدر المائي الذي تسقى منه.</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Symbol" panose="05050102010706020507" pitchFamily="18" charset="2"/>
              <a:buChar char=""/>
            </a:pPr>
            <a:r>
              <a:rPr lang="ar-OM" sz="2400" dirty="0">
                <a:solidFill>
                  <a:srgbClr val="244061"/>
                </a:solidFill>
                <a:effectLst/>
                <a:latin typeface="Calibri" panose="020F0502020204030204" pitchFamily="34" charset="0"/>
                <a:ea typeface="MS Mincho" panose="02020609040205080304" pitchFamily="49" charset="-128"/>
                <a:cs typeface="Akhbar MT" pitchFamily="2" charset="-78"/>
              </a:rPr>
              <a:t>المنطقة مرتفعة عن مستوى سطح البحر.</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spcAft>
                <a:spcPts val="1000"/>
              </a:spcAft>
              <a:buFont typeface="Symbol" panose="05050102010706020507" pitchFamily="18" charset="2"/>
              <a:buChar char=""/>
            </a:pPr>
            <a:r>
              <a:rPr lang="ar-OM" sz="2400" dirty="0">
                <a:solidFill>
                  <a:srgbClr val="244061"/>
                </a:solidFill>
                <a:effectLst/>
                <a:latin typeface="Calibri" panose="020F0502020204030204" pitchFamily="34" charset="0"/>
                <a:ea typeface="MS Mincho" panose="02020609040205080304" pitchFamily="49" charset="-128"/>
                <a:cs typeface="Akhbar MT" pitchFamily="2" charset="-78"/>
              </a:rPr>
              <a:t>شروق الشمس المتأخر وغروبها المتقدم حيث تغرب في الساعة الرابعة والنصف.</a:t>
            </a:r>
            <a:endParaRPr lang="en-US" dirty="0">
              <a:effectLst/>
              <a:latin typeface="Calibri" panose="020F0502020204030204" pitchFamily="34" charset="0"/>
              <a:ea typeface="MS Mincho" panose="02020609040205080304" pitchFamily="49" charset="-128"/>
              <a:cs typeface="Akhbar MT" pitchFamily="2" charset="-78"/>
            </a:endParaRPr>
          </a:p>
        </p:txBody>
      </p:sp>
      <p:pic>
        <p:nvPicPr>
          <p:cNvPr id="3" name="صورة 2">
            <a:extLst>
              <a:ext uri="{FF2B5EF4-FFF2-40B4-BE49-F238E27FC236}">
                <a16:creationId xmlns:a16="http://schemas.microsoft.com/office/drawing/2014/main" id="{7D163288-E1CC-4EF6-A819-1D68374D1EEB}"/>
              </a:ext>
            </a:extLst>
          </p:cNvPr>
          <p:cNvPicPr>
            <a:picLocks noChangeAspect="1"/>
          </p:cNvPicPr>
          <p:nvPr/>
        </p:nvPicPr>
        <p:blipFill>
          <a:blip r:embed="rId3"/>
          <a:stretch>
            <a:fillRect/>
          </a:stretch>
        </p:blipFill>
        <p:spPr>
          <a:xfrm>
            <a:off x="0" y="1986998"/>
            <a:ext cx="5403044" cy="3040760"/>
          </a:xfrm>
          <a:prstGeom prst="rect">
            <a:avLst/>
          </a:prstGeom>
        </p:spPr>
      </p:pic>
    </p:spTree>
    <p:extLst>
      <p:ext uri="{BB962C8B-B14F-4D97-AF65-F5344CB8AC3E}">
        <p14:creationId xmlns:p14="http://schemas.microsoft.com/office/powerpoint/2010/main" val="114414248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7F5EC8B-E8CE-4CE4-BC46-3923F2535BD6}"/>
              </a:ext>
            </a:extLst>
          </p:cNvPr>
          <p:cNvSpPr txBox="1"/>
          <p:nvPr/>
        </p:nvSpPr>
        <p:spPr>
          <a:xfrm>
            <a:off x="0" y="0"/>
            <a:ext cx="12189822" cy="5613845"/>
          </a:xfrm>
          <a:prstGeom prst="rect">
            <a:avLst/>
          </a:prstGeom>
          <a:noFill/>
        </p:spPr>
        <p:txBody>
          <a:bodyPr wrap="square">
            <a:spAutoFit/>
          </a:bodyPr>
          <a:lstStyle/>
          <a:p>
            <a:pPr marL="342900" lvl="0" indent="-342900" algn="ctr" rtl="1">
              <a:lnSpc>
                <a:spcPct val="115000"/>
              </a:lnSpc>
              <a:buFont typeface="Arial" panose="020B0604020202020204" pitchFamily="34" charset="0"/>
              <a:buChar char="-"/>
            </a:pPr>
            <a:r>
              <a:rPr lang="ar-OM" sz="2400" dirty="0">
                <a:solidFill>
                  <a:srgbClr val="7030A0"/>
                </a:solidFill>
                <a:effectLst/>
                <a:latin typeface="Calibri" panose="020F0502020204030204" pitchFamily="34" charset="0"/>
                <a:ea typeface="MS Mincho" panose="02020609040205080304" pitchFamily="49" charset="-128"/>
                <a:cs typeface="Akhbar MT" pitchFamily="2" charset="-78"/>
              </a:rPr>
              <a:t>مناقشة النتائج:</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من خلال النتائج التي توصلنا اليها اتضح لنا ان ملوحة وموصلية الماء في الخضاري عالية والشفافية كذلك بالمقارنة مع مياه الظويهرية، وبعد البحث والتدقيق اتضح من خلال الدراسات ان ملوحة الماء تؤثر سلبياً على خصوبة التربة وقدرتها على النضج ولكن كانت نتائج البحث معاكسة فلقد اكتشفنا ان تربة الظويهرية هي </a:t>
            </a:r>
            <a:r>
              <a:rPr lang="ar-OM" sz="2400" dirty="0">
                <a:solidFill>
                  <a:srgbClr val="984806"/>
                </a:solidFill>
                <a:effectLst/>
                <a:latin typeface="Calibri" panose="020F0502020204030204" pitchFamily="34" charset="0"/>
                <a:ea typeface="MS Mincho" panose="02020609040205080304" pitchFamily="49" charset="-128"/>
                <a:cs typeface="Akhbar MT" pitchFamily="2" charset="-78"/>
              </a:rPr>
              <a:t>أكثر خصوبة وطينية لعمق مترين</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 لذا فهي تحتفظ بالماء ونثمر فيها أشجار الليمون بكثرة. </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بعدها توصلنا ان ملوحة تربة الخضاري والظويهريه يوجد بينهما فرق بسيط وهذا يدل على ان ملوحة الماء هي التي تكون أعلى في منطقة الخضاري رغم اختلاف نوعية التربة فالخضاري </a:t>
            </a:r>
            <a:r>
              <a:rPr lang="ar-OM" sz="2400" dirty="0">
                <a:solidFill>
                  <a:srgbClr val="7030A0"/>
                </a:solidFill>
                <a:effectLst/>
                <a:latin typeface="Calibri" panose="020F0502020204030204" pitchFamily="34" charset="0"/>
                <a:ea typeface="MS Mincho" panose="02020609040205080304" pitchFamily="49" charset="-128"/>
                <a:cs typeface="Akhbar MT" pitchFamily="2" charset="-78"/>
              </a:rPr>
              <a:t>تربتها طينية قليلة النفاذية للماء وبعمق مترين تكون حصوية </a:t>
            </a:r>
            <a:r>
              <a:rPr lang="ar-OM" sz="2400" dirty="0">
                <a:solidFill>
                  <a:srgbClr val="632423"/>
                </a:solidFill>
                <a:effectLst/>
                <a:latin typeface="Calibri" panose="020F0502020204030204" pitchFamily="34" charset="0"/>
                <a:ea typeface="MS Mincho" panose="02020609040205080304" pitchFamily="49" charset="-128"/>
                <a:cs typeface="Akhbar MT" pitchFamily="2" charset="-78"/>
              </a:rPr>
              <a:t>(مكتب التنمية الزراعية بضنك)</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 وتحتاج الى كميات كبيرة جدا وتمتص كميات كبيرة من الماء. </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spcAft>
                <a:spcPts val="1000"/>
              </a:spcAft>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نستدل من خلال البيانات ان نوع التربة  يؤثر على نضج ثمار شجرة الليمون بعدها نتعرف على اسباب  خارجية  تساعد في تضج ثمار الليمون منها  كمية الماء الذي يسقى المزروعات فكلما زادت كمية الماء زادت خصوبة التربة  ولقد توصلنا للعوامل الخارجية المؤثرة على نضج ثمار الليمون من خلال مقابلة احد المزارعين ووضح لنا ان كمية الماء هو السبب الاساسي حيث اجمع الكل على ذلك منذ القدم لقلة الماء بالمنطقة فتتأثر ثمار شجرة الليمون  وقدرتها على تحقيق محصول الاقتصادي  اذا ما تجاوز ارتفاع موقع زراعتها </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600</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متر فوق مستوى  سطح البحر حيث تعاني في هذه الحالات من عدم نضج الجيد وعدم توفر الاحتياجات الحرارية لنمو ونضج ثمارها وعدم وصول كميات كبيرة من الضوء هذا ايضا عامل من العوامل المؤثرة بالفعل على ظهور المشكلة التي ندرسها .</a:t>
            </a:r>
            <a:endParaRPr lang="en-US"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66467994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59BCD14-0F49-492B-B3C7-3D8288542F09}"/>
              </a:ext>
            </a:extLst>
          </p:cNvPr>
          <p:cNvSpPr txBox="1"/>
          <p:nvPr/>
        </p:nvSpPr>
        <p:spPr>
          <a:xfrm>
            <a:off x="0" y="65314"/>
            <a:ext cx="12192000" cy="7264553"/>
          </a:xfrm>
          <a:prstGeom prst="rect">
            <a:avLst/>
          </a:prstGeom>
          <a:noFill/>
        </p:spPr>
        <p:txBody>
          <a:bodyPr wrap="square">
            <a:spAutoFit/>
          </a:bodyPr>
          <a:lstStyle/>
          <a:p>
            <a:pPr marL="342900" lvl="0" indent="-342900" algn="ctr" rtl="1">
              <a:lnSpc>
                <a:spcPct val="115000"/>
              </a:lnSpc>
              <a:spcAft>
                <a:spcPts val="1000"/>
              </a:spcAft>
              <a:buFont typeface="Arial" panose="020B0604020202020204" pitchFamily="34" charset="0"/>
              <a:buChar char="-"/>
            </a:pPr>
            <a:r>
              <a:rPr lang="ar-OM" sz="2700" dirty="0">
                <a:solidFill>
                  <a:srgbClr val="7030A0"/>
                </a:solidFill>
                <a:effectLst/>
                <a:latin typeface="Calibri" panose="020F0502020204030204" pitchFamily="34" charset="0"/>
                <a:ea typeface="MS Mincho" panose="02020609040205080304" pitchFamily="49" charset="-128"/>
                <a:cs typeface="Akhbar MT" pitchFamily="2" charset="-78"/>
              </a:rPr>
              <a:t>الخلاصة:</a:t>
            </a:r>
            <a:endParaRPr lang="en-US" sz="2700" dirty="0">
              <a:effectLst/>
              <a:latin typeface="Calibri" panose="020F0502020204030204" pitchFamily="34" charset="0"/>
              <a:ea typeface="MS Mincho" panose="02020609040205080304" pitchFamily="49" charset="-128"/>
              <a:cs typeface="Akhbar MT" pitchFamily="2" charset="-78"/>
            </a:endParaRPr>
          </a:p>
          <a:p>
            <a:pPr algn="ctr" rtl="1">
              <a:lnSpc>
                <a:spcPct val="115000"/>
              </a:lnSpc>
              <a:spcAft>
                <a:spcPts val="1000"/>
              </a:spcAft>
            </a:pPr>
            <a:r>
              <a:rPr lang="ar-OM" sz="2700" dirty="0">
                <a:solidFill>
                  <a:srgbClr val="000000"/>
                </a:solidFill>
                <a:effectLst/>
                <a:latin typeface="Calibri" panose="020F0502020204030204" pitchFamily="34" charset="0"/>
                <a:ea typeface="MS Mincho" panose="02020609040205080304" pitchFamily="49" charset="-128"/>
                <a:cs typeface="Akhbar MT" pitchFamily="2" charset="-78"/>
              </a:rPr>
              <a:t>لقد حاولنا في هذا البحث التعرف على أسباب عدم نضج شجرة الليمون في منطقة الخضاري ب</a:t>
            </a:r>
            <a:r>
              <a:rPr lang="ar-SA" sz="2700" dirty="0">
                <a:solidFill>
                  <a:srgbClr val="000000"/>
                </a:solidFill>
                <a:effectLst/>
                <a:latin typeface="Calibri" panose="020F0502020204030204" pitchFamily="34" charset="0"/>
                <a:ea typeface="MS Mincho" panose="02020609040205080304" pitchFamily="49" charset="-128"/>
                <a:cs typeface="Akhbar MT" pitchFamily="2" charset="-78"/>
              </a:rPr>
              <a:t>ضنك</a:t>
            </a:r>
            <a:r>
              <a:rPr lang="ar-OM" sz="2700" dirty="0">
                <a:solidFill>
                  <a:srgbClr val="000000"/>
                </a:solidFill>
                <a:effectLst/>
                <a:latin typeface="Calibri" panose="020F0502020204030204" pitchFamily="34" charset="0"/>
                <a:ea typeface="MS Mincho" panose="02020609040205080304" pitchFamily="49" charset="-128"/>
                <a:cs typeface="Akhbar MT" pitchFamily="2" charset="-78"/>
              </a:rPr>
              <a:t> قمنا نحن الطالبات بتجربة عملية (بفحص العينتين للماء والتربة من منطقة الخضاري والظويهريه) وكذلك الزيارات الميدانية. وتوصلنا إلى:</a:t>
            </a:r>
            <a:endParaRPr lang="en-US" sz="2700" dirty="0">
              <a:effectLst/>
              <a:latin typeface="Calibri" panose="020F0502020204030204" pitchFamily="34" charset="0"/>
              <a:ea typeface="MS Mincho" panose="02020609040205080304" pitchFamily="49" charset="-128"/>
              <a:cs typeface="Akhbar MT" pitchFamily="2" charset="-78"/>
            </a:endParaRPr>
          </a:p>
          <a:p>
            <a:pPr lvl="0" algn="r" rtl="1">
              <a:lnSpc>
                <a:spcPct val="115000"/>
              </a:lnSpc>
              <a:spcAft>
                <a:spcPts val="1000"/>
              </a:spcAft>
            </a:pPr>
            <a:r>
              <a:rPr lang="ar-SA" sz="2700" dirty="0">
                <a:solidFill>
                  <a:srgbClr val="000000"/>
                </a:solidFill>
                <a:effectLst/>
                <a:latin typeface="Calibri" panose="020F0502020204030204" pitchFamily="34" charset="0"/>
                <a:ea typeface="MS Mincho" panose="02020609040205080304" pitchFamily="49" charset="-128"/>
                <a:cs typeface="Akhbar MT" pitchFamily="2" charset="-78"/>
              </a:rPr>
              <a:t>1. </a:t>
            </a:r>
            <a:r>
              <a:rPr lang="ar-OM" sz="2700" dirty="0">
                <a:solidFill>
                  <a:srgbClr val="000000"/>
                </a:solidFill>
                <a:effectLst/>
                <a:latin typeface="Calibri" panose="020F0502020204030204" pitchFamily="34" charset="0"/>
                <a:ea typeface="MS Mincho" panose="02020609040205080304" pitchFamily="49" charset="-128"/>
                <a:cs typeface="Akhbar MT" pitchFamily="2" charset="-78"/>
              </a:rPr>
              <a:t>العوامل الخارجية مثل كمية الماء المستهلك عند ري المزروعات هو عامل مؤثر بشكل أكبر في عدم نضج نبات الليمون وأيضا صفات الماء الذي يسقى منه. ومن خلاله نستنتج ان تربة الظويهرية تمتلك خصائص تختلف عن خصائص تربة منطقة الخضاري:</a:t>
            </a:r>
            <a:endParaRPr lang="en-US" sz="27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700" dirty="0">
                <a:solidFill>
                  <a:srgbClr val="002060"/>
                </a:solidFill>
                <a:effectLst/>
                <a:latin typeface="Calibri" panose="020F0502020204030204" pitchFamily="34" charset="0"/>
                <a:ea typeface="MS Mincho" panose="02020609040205080304" pitchFamily="49" charset="-128"/>
                <a:cs typeface="Akhbar MT" pitchFamily="2" charset="-78"/>
              </a:rPr>
              <a:t>- خصائص تربة منطقة الظويهرية: </a:t>
            </a:r>
            <a:r>
              <a:rPr lang="ar-OM" sz="2700" dirty="0">
                <a:solidFill>
                  <a:srgbClr val="00B050"/>
                </a:solidFill>
                <a:effectLst/>
                <a:latin typeface="Calibri" panose="020F0502020204030204" pitchFamily="34" charset="0"/>
                <a:ea typeface="MS Mincho" panose="02020609040205080304" pitchFamily="49" charset="-128"/>
                <a:cs typeface="Akhbar MT" pitchFamily="2" charset="-78"/>
              </a:rPr>
              <a:t>تربة طينية ذات قلوية ملحوظة.</a:t>
            </a:r>
            <a:endParaRPr lang="en-US" sz="2700" dirty="0">
              <a:solidFill>
                <a:srgbClr val="00B050"/>
              </a:solidFill>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700" dirty="0">
                <a:solidFill>
                  <a:srgbClr val="002060"/>
                </a:solidFill>
                <a:effectLst/>
                <a:latin typeface="Calibri" panose="020F0502020204030204" pitchFamily="34" charset="0"/>
                <a:ea typeface="MS Mincho" panose="02020609040205080304" pitchFamily="49" charset="-128"/>
                <a:cs typeface="Akhbar MT" pitchFamily="2" charset="-78"/>
              </a:rPr>
              <a:t>- خصائص ماء منطقة الظويهرية: </a:t>
            </a:r>
            <a:r>
              <a:rPr lang="ar-OM" sz="2700" dirty="0">
                <a:solidFill>
                  <a:srgbClr val="00B050"/>
                </a:solidFill>
                <a:latin typeface="Calibri" panose="020F0502020204030204" pitchFamily="34" charset="0"/>
                <a:ea typeface="MS Mincho" panose="02020609040205080304" pitchFamily="49" charset="-128"/>
                <a:cs typeface="Akhbar MT" pitchFamily="2" charset="-78"/>
              </a:rPr>
              <a:t>قلوية معتدلة وملوحة منخفضة.</a:t>
            </a:r>
            <a:endParaRPr lang="en-US" sz="2700" dirty="0">
              <a:solidFill>
                <a:srgbClr val="00B050"/>
              </a:solidFill>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700" dirty="0">
                <a:solidFill>
                  <a:srgbClr val="002060"/>
                </a:solidFill>
                <a:effectLst/>
                <a:latin typeface="Calibri" panose="020F0502020204030204" pitchFamily="34" charset="0"/>
                <a:ea typeface="MS Mincho" panose="02020609040205080304" pitchFamily="49" charset="-128"/>
                <a:cs typeface="Akhbar MT" pitchFamily="2" charset="-78"/>
              </a:rPr>
              <a:t>- خصائص تربة منطقة الخضاري: </a:t>
            </a:r>
            <a:r>
              <a:rPr lang="ar-OM" sz="2700" dirty="0">
                <a:solidFill>
                  <a:srgbClr val="00B050"/>
                </a:solidFill>
                <a:latin typeface="Calibri" panose="020F0502020204030204" pitchFamily="34" charset="0"/>
                <a:ea typeface="MS Mincho" panose="02020609040205080304" pitchFamily="49" charset="-128"/>
                <a:cs typeface="Akhbar MT" pitchFamily="2" charset="-78"/>
              </a:rPr>
              <a:t>تربة طميه ملوحة مرتفعة وذات حموضة عالية.</a:t>
            </a:r>
            <a:endParaRPr lang="en-US" sz="2700" dirty="0">
              <a:solidFill>
                <a:srgbClr val="00B050"/>
              </a:solidFill>
              <a:latin typeface="Calibri" panose="020F0502020204030204" pitchFamily="34" charset="0"/>
              <a:ea typeface="MS Mincho" panose="02020609040205080304" pitchFamily="49" charset="-128"/>
              <a:cs typeface="Akhbar MT" pitchFamily="2" charset="-78"/>
            </a:endParaRPr>
          </a:p>
          <a:p>
            <a:pPr marL="457200" indent="-457200" algn="r" rtl="1">
              <a:lnSpc>
                <a:spcPct val="115000"/>
              </a:lnSpc>
              <a:spcAft>
                <a:spcPts val="1000"/>
              </a:spcAft>
              <a:buFontTx/>
              <a:buChar char="-"/>
            </a:pPr>
            <a:r>
              <a:rPr lang="ar-OM" sz="2700" dirty="0">
                <a:solidFill>
                  <a:srgbClr val="002060"/>
                </a:solidFill>
                <a:effectLst/>
                <a:latin typeface="Calibri" panose="020F0502020204030204" pitchFamily="34" charset="0"/>
                <a:ea typeface="MS Mincho" panose="02020609040205080304" pitchFamily="49" charset="-128"/>
                <a:cs typeface="Akhbar MT" pitchFamily="2" charset="-78"/>
              </a:rPr>
              <a:t>خصائص ماء منطقة الخضاري: </a:t>
            </a:r>
            <a:r>
              <a:rPr lang="ar-OM" sz="2700" dirty="0">
                <a:solidFill>
                  <a:srgbClr val="00B050"/>
                </a:solidFill>
                <a:latin typeface="Calibri" panose="020F0502020204030204" pitchFamily="34" charset="0"/>
                <a:ea typeface="MS Mincho" panose="02020609040205080304" pitchFamily="49" charset="-128"/>
                <a:cs typeface="Akhbar MT" pitchFamily="2" charset="-78"/>
              </a:rPr>
              <a:t>قلوية معتدلة وملوحة عالية.</a:t>
            </a:r>
            <a:endParaRPr lang="ar-SA" sz="2700" dirty="0">
              <a:solidFill>
                <a:srgbClr val="00B050"/>
              </a:solidFill>
              <a:latin typeface="Calibri" panose="020F0502020204030204" pitchFamily="34" charset="0"/>
              <a:ea typeface="MS Mincho" panose="02020609040205080304" pitchFamily="49" charset="-128"/>
              <a:cs typeface="Akhbar MT" pitchFamily="2" charset="-78"/>
            </a:endParaRPr>
          </a:p>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SA" sz="27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Akhbar MT" pitchFamily="2" charset="-78"/>
              </a:rPr>
              <a:t>2</a:t>
            </a:r>
            <a:r>
              <a:rPr kumimoji="0" lang="ar-OM" sz="27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Akhbar MT" pitchFamily="2" charset="-78"/>
              </a:rPr>
              <a:t>. يمكننا تطبيق البحث مرة أخرى بحيث نقوم بجلب عينة من تربة الظويهرية والخضاري ونقوم بزراعتها في تربة المدرسة ومتابعة النمو والتزهير واضافة دراسة بروتوكول الغطاء النباتي.</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Akhbar MT" pitchFamily="2" charset="-78"/>
            </a:endParaRPr>
          </a:p>
          <a:p>
            <a:pPr marL="457200" indent="-457200" algn="r" rtl="1">
              <a:lnSpc>
                <a:spcPct val="115000"/>
              </a:lnSpc>
              <a:spcAft>
                <a:spcPts val="1000"/>
              </a:spcAft>
              <a:buFontTx/>
              <a:buChar char="-"/>
            </a:pPr>
            <a:endParaRPr lang="en-US" sz="2800" dirty="0">
              <a:solidFill>
                <a:srgbClr val="00B050"/>
              </a:solidFill>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endParaRPr lang="en-US" sz="16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245797572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B93B504-B39D-4A38-A0FB-A0EC9A2F091D}"/>
              </a:ext>
            </a:extLst>
          </p:cNvPr>
          <p:cNvSpPr txBox="1"/>
          <p:nvPr/>
        </p:nvSpPr>
        <p:spPr>
          <a:xfrm>
            <a:off x="0" y="0"/>
            <a:ext cx="12192000" cy="6268383"/>
          </a:xfrm>
          <a:prstGeom prst="rect">
            <a:avLst/>
          </a:prstGeom>
          <a:noFill/>
        </p:spPr>
        <p:txBody>
          <a:bodyPr wrap="square">
            <a:spAutoFit/>
          </a:bodyPr>
          <a:lstStyle/>
          <a:p>
            <a:pPr marL="0" marR="0" lvl="0" indent="0" algn="ctr" defTabSz="457200" rtl="1" eaLnBrk="1" fontAlgn="auto" latinLnBrk="0" hangingPunct="1">
              <a:lnSpc>
                <a:spcPct val="115000"/>
              </a:lnSpc>
              <a:spcBef>
                <a:spcPts val="0"/>
              </a:spcBef>
              <a:spcAft>
                <a:spcPts val="1000"/>
              </a:spcAft>
              <a:buClrTx/>
              <a:buSzTx/>
              <a:buFontTx/>
              <a:buNone/>
              <a:tabLst/>
              <a:defRPr/>
            </a:pPr>
            <a:r>
              <a:rPr lang="ar-SA" sz="3200" dirty="0">
                <a:solidFill>
                  <a:srgbClr val="7030A0"/>
                </a:solidFill>
                <a:latin typeface="Calibri" panose="020F0502020204030204" pitchFamily="34" charset="0"/>
                <a:ea typeface="MS Mincho" panose="02020609040205080304" pitchFamily="49" charset="-128"/>
                <a:cs typeface="Akhbar MT" pitchFamily="2" charset="-78"/>
              </a:rPr>
              <a:t>التوصيات :-</a:t>
            </a:r>
          </a:p>
          <a:p>
            <a:pPr marL="514350" marR="0" lvl="0" indent="-514350" algn="r" defTabSz="457200" rtl="1" eaLnBrk="1" fontAlgn="auto" latinLnBrk="0" hangingPunct="1">
              <a:lnSpc>
                <a:spcPct val="115000"/>
              </a:lnSpc>
              <a:spcBef>
                <a:spcPts val="0"/>
              </a:spcBef>
              <a:spcAft>
                <a:spcPts val="1000"/>
              </a:spcAft>
              <a:buClrTx/>
              <a:buSzTx/>
              <a:buFontTx/>
              <a:buAutoNum type="arabicPeriod"/>
              <a:tabLst/>
              <a:defRPr/>
            </a:pPr>
            <a:r>
              <a:rPr lang="ar-OM" sz="3200" dirty="0">
                <a:solidFill>
                  <a:srgbClr val="000000"/>
                </a:solidFill>
                <a:latin typeface="Calibri" panose="020F0502020204030204" pitchFamily="34" charset="0"/>
                <a:ea typeface="MS Mincho" panose="02020609040205080304" pitchFamily="49" charset="-128"/>
                <a:cs typeface="Akhbar MT" pitchFamily="2" charset="-78"/>
              </a:rPr>
              <a:t>من خلال هذه النتائج لابد من جميع الشرائح المجتمع بالعمل الجاد والحثيث للوصول الى حلول لتساعد هذه الشجرة في النضج.</a:t>
            </a:r>
            <a:endParaRPr lang="ar-SA" sz="3200" dirty="0">
              <a:solidFill>
                <a:srgbClr val="000000"/>
              </a:solidFill>
              <a:latin typeface="Calibri" panose="020F0502020204030204" pitchFamily="34" charset="0"/>
              <a:ea typeface="MS Mincho" panose="02020609040205080304" pitchFamily="49" charset="-128"/>
              <a:cs typeface="Akhbar MT" pitchFamily="2" charset="-78"/>
            </a:endParaRPr>
          </a:p>
          <a:p>
            <a:pPr marL="514350" marR="0" lvl="0" indent="-514350" algn="r" defTabSz="457200" rtl="1" eaLnBrk="1" fontAlgn="auto" latinLnBrk="0" hangingPunct="1">
              <a:lnSpc>
                <a:spcPct val="115000"/>
              </a:lnSpc>
              <a:spcBef>
                <a:spcPts val="0"/>
              </a:spcBef>
              <a:spcAft>
                <a:spcPts val="1000"/>
              </a:spcAft>
              <a:buClrTx/>
              <a:buSzTx/>
              <a:buFontTx/>
              <a:buAutoNum type="arabicPeriod"/>
              <a:tabLst/>
              <a:defRPr/>
            </a:pPr>
            <a:r>
              <a:rPr lang="ar-OM" sz="3200" dirty="0">
                <a:solidFill>
                  <a:srgbClr val="000000"/>
                </a:solidFill>
                <a:latin typeface="Calibri" panose="020F0502020204030204" pitchFamily="34" charset="0"/>
                <a:ea typeface="MS Mincho" panose="02020609040205080304" pitchFamily="49" charset="-128"/>
                <a:cs typeface="Akhbar MT" pitchFamily="2" charset="-78"/>
              </a:rPr>
              <a:t>كما نطالب الهيئات الحكومية المسؤولة عن التنمية الزراعية ان توفر ما يطلبه كل مزارع في المنطقة والعمل على التخلص من مشكلة قلة مياه الري لتنوع النباتات في كمية المياه التي تحتاجها لتنمو.</a:t>
            </a:r>
            <a:endParaRPr lang="ar-SA" sz="3200" dirty="0">
              <a:solidFill>
                <a:srgbClr val="000000"/>
              </a:solidFill>
              <a:latin typeface="Calibri" panose="020F0502020204030204" pitchFamily="34" charset="0"/>
              <a:ea typeface="MS Mincho" panose="02020609040205080304" pitchFamily="49" charset="-128"/>
              <a:cs typeface="Akhbar MT" pitchFamily="2" charset="-78"/>
            </a:endParaRPr>
          </a:p>
          <a:p>
            <a:pPr marL="514350" marR="0" lvl="0" indent="-514350" algn="r" defTabSz="457200" rtl="1" eaLnBrk="1" fontAlgn="auto" latinLnBrk="0" hangingPunct="1">
              <a:lnSpc>
                <a:spcPct val="115000"/>
              </a:lnSpc>
              <a:spcBef>
                <a:spcPts val="0"/>
              </a:spcBef>
              <a:spcAft>
                <a:spcPts val="1000"/>
              </a:spcAft>
              <a:buClrTx/>
              <a:buSzTx/>
              <a:buFontTx/>
              <a:buAutoNum type="arabicPeriod"/>
              <a:tabLst/>
              <a:defRPr/>
            </a:pPr>
            <a:r>
              <a:rPr lang="ar-OM" sz="3200" dirty="0">
                <a:solidFill>
                  <a:srgbClr val="000000"/>
                </a:solidFill>
                <a:latin typeface="Calibri" panose="020F0502020204030204" pitchFamily="34" charset="0"/>
                <a:ea typeface="MS Mincho" panose="02020609040205080304" pitchFamily="49" charset="-128"/>
                <a:cs typeface="Akhbar MT" pitchFamily="2" charset="-78"/>
              </a:rPr>
              <a:t>ونطالب اهالي المنطقة بعمل مصدر مائي اخر لسقي المزروعات بحيث تكون كمية المياه كبيرة لكي تستطيع كل الأشجار امتصاص حاجتها من المياه للإثمار.</a:t>
            </a:r>
            <a:endParaRPr lang="ar-SA" sz="3200" dirty="0">
              <a:solidFill>
                <a:srgbClr val="000000"/>
              </a:solidFill>
              <a:latin typeface="Calibri" panose="020F0502020204030204" pitchFamily="34" charset="0"/>
              <a:ea typeface="MS Mincho" panose="02020609040205080304" pitchFamily="49" charset="-128"/>
              <a:cs typeface="Akhbar MT" pitchFamily="2" charset="-78"/>
            </a:endParaRPr>
          </a:p>
          <a:p>
            <a:pPr marL="514350" marR="0" lvl="0" indent="-514350" algn="r" defTabSz="457200" rtl="1" eaLnBrk="1" fontAlgn="auto" latinLnBrk="0" hangingPunct="1">
              <a:lnSpc>
                <a:spcPct val="115000"/>
              </a:lnSpc>
              <a:spcBef>
                <a:spcPts val="0"/>
              </a:spcBef>
              <a:spcAft>
                <a:spcPts val="1000"/>
              </a:spcAft>
              <a:buClrTx/>
              <a:buSzTx/>
              <a:buFontTx/>
              <a:buAutoNum type="arabicPeriod"/>
              <a:tabLst/>
              <a:defRPr/>
            </a:pPr>
            <a:r>
              <a:rPr lang="ar-OM" sz="3200" dirty="0">
                <a:solidFill>
                  <a:srgbClr val="000000"/>
                </a:solidFill>
                <a:latin typeface="Calibri" panose="020F0502020204030204" pitchFamily="34" charset="0"/>
                <a:ea typeface="MS Mincho" panose="02020609040205080304" pitchFamily="49" charset="-128"/>
                <a:cs typeface="Akhbar MT" pitchFamily="2" charset="-78"/>
              </a:rPr>
              <a:t>كما نقترح أيضا إقامة مكتب يتبع لوزارة التنمية الزراعية بالمنطقة حتى لا يتسنى لأي مزارع تواجهه مشكلة في مزرعته يتم حلها بعد مناقشها مع المختصين وعليهم ايضا تعليم المزارعين كيفية استخدام الأجهزة لمعرفة حموضة وملوحة التربة لتفادي تضييع الوقت في محاولة نضج النباتات.</a:t>
            </a:r>
            <a:endParaRPr lang="en-US" sz="3200" dirty="0">
              <a:solidFill>
                <a:srgbClr val="000000"/>
              </a:solidFill>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149446404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EC43EC5-A3D7-4ADD-AB08-8480677D4229}"/>
              </a:ext>
            </a:extLst>
          </p:cNvPr>
          <p:cNvSpPr txBox="1"/>
          <p:nvPr/>
        </p:nvSpPr>
        <p:spPr>
          <a:xfrm>
            <a:off x="0" y="0"/>
            <a:ext cx="12192000" cy="5870325"/>
          </a:xfrm>
          <a:prstGeom prst="rect">
            <a:avLst/>
          </a:prstGeom>
          <a:noFill/>
        </p:spPr>
        <p:txBody>
          <a:bodyPr wrap="square">
            <a:spAutoFit/>
          </a:bodyPr>
          <a:lstStyle/>
          <a:p>
            <a:pPr marL="342900" lvl="0" indent="-342900" algn="ctr" rtl="1">
              <a:lnSpc>
                <a:spcPct val="115000"/>
              </a:lnSpc>
              <a:spcAft>
                <a:spcPts val="1000"/>
              </a:spcAft>
              <a:buFont typeface="Arial" panose="020B0604020202020204" pitchFamily="34" charset="0"/>
              <a:buChar char="-"/>
            </a:pPr>
            <a:r>
              <a:rPr lang="ar-OM" sz="2400" dirty="0">
                <a:solidFill>
                  <a:srgbClr val="7030A0"/>
                </a:solidFill>
                <a:effectLst/>
                <a:latin typeface="Calibri" panose="020F0502020204030204" pitchFamily="34" charset="0"/>
                <a:ea typeface="MS Mincho" panose="02020609040205080304" pitchFamily="49" charset="-128"/>
                <a:cs typeface="Akhbar MT" pitchFamily="2" charset="-78"/>
              </a:rPr>
              <a:t>الشكر والتقدير:</a:t>
            </a:r>
            <a:endParaRPr lang="en-US"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الحمد لله والصلاة والسلام على أكرم الأنبياء والمرسلين أما بعد: </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Symbol" panose="05050102010706020507" pitchFamily="18" charset="2"/>
              <a:buChar char=""/>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أولا: يسرنا ان نتقدم بخالص الشكر لكل من ساهم هذا البحث الى:</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Arial" panose="020B0604020202020204" pitchFamily="34" charset="0"/>
              <a:buChar char="-"/>
            </a:pPr>
            <a:r>
              <a:rPr lang="ar-OM" sz="2400" dirty="0">
                <a:solidFill>
                  <a:srgbClr val="365F91"/>
                </a:solidFill>
                <a:effectLst/>
                <a:latin typeface="Calibri" panose="020F0502020204030204" pitchFamily="34" charset="0"/>
                <a:ea typeface="MS Mincho" panose="02020609040205080304" pitchFamily="49" charset="-128"/>
                <a:cs typeface="Akhbar MT" pitchFamily="2" charset="-78"/>
              </a:rPr>
              <a:t>الاستاذة فخرية سعود البلوشي. </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Arial" panose="020B0604020202020204" pitchFamily="34" charset="0"/>
              <a:buChar char="-"/>
            </a:pPr>
            <a:r>
              <a:rPr lang="ar-OM" sz="2400" dirty="0">
                <a:solidFill>
                  <a:srgbClr val="365F91"/>
                </a:solidFill>
                <a:effectLst/>
                <a:latin typeface="Calibri" panose="020F0502020204030204" pitchFamily="34" charset="0"/>
                <a:ea typeface="MS Mincho" panose="02020609040205080304" pitchFamily="49" charset="-128"/>
                <a:cs typeface="Akhbar MT" pitchFamily="2" charset="-78"/>
              </a:rPr>
              <a:t>الاستاذة جميلة حميد المعمري.</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Symbol" panose="05050102010706020507" pitchFamily="18" charset="2"/>
              <a:buChar char=""/>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ثانيا: المنسقة الوطنية لبرنامج جلوب البيئي بسلطنة على جميع المعلومات القيمة لعمل هذا البحث:</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Arial" panose="020B0604020202020204" pitchFamily="34" charset="0"/>
              <a:buChar char="-"/>
            </a:pPr>
            <a:r>
              <a:rPr lang="ar-OM" sz="2400" dirty="0">
                <a:solidFill>
                  <a:srgbClr val="365F91"/>
                </a:solidFill>
                <a:effectLst/>
                <a:latin typeface="Calibri" panose="020F0502020204030204" pitchFamily="34" charset="0"/>
                <a:ea typeface="MS Mincho" panose="02020609040205080304" pitchFamily="49" charset="-128"/>
                <a:cs typeface="Akhbar MT" pitchFamily="2" charset="-78"/>
              </a:rPr>
              <a:t>جميع الهيئة التدريسية بالمدرسة علاية فدا.</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Symbol" panose="05050102010706020507" pitchFamily="18" charset="2"/>
              <a:buChar char=""/>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ثالثا: على تقديم الدعم والتسهيلات لعمل الحث:</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Arial" panose="020B0604020202020204" pitchFamily="34" charset="0"/>
              <a:buChar char="-"/>
            </a:pPr>
            <a:r>
              <a:rPr lang="ar-OM" sz="2400" dirty="0">
                <a:solidFill>
                  <a:srgbClr val="365F91"/>
                </a:solidFill>
                <a:effectLst/>
                <a:latin typeface="Calibri" panose="020F0502020204030204" pitchFamily="34" charset="0"/>
                <a:ea typeface="MS Mincho" panose="02020609040205080304" pitchFamily="49" charset="-128"/>
                <a:cs typeface="Akhbar MT" pitchFamily="2" charset="-78"/>
              </a:rPr>
              <a:t>مكتب التنمية الزراعية الضنك.</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Symbol" panose="05050102010706020507" pitchFamily="18" charset="2"/>
              <a:buChar char=""/>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رابعا: الذي لم يبخل جهدا في إيصال كل ما هو جديد من العلم والمعرفة فيما يتعلق البحث:</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Arial" panose="020B0604020202020204" pitchFamily="34" charset="0"/>
              <a:buChar char="-"/>
            </a:pPr>
            <a:r>
              <a:rPr lang="ar-OM" sz="2400" dirty="0">
                <a:solidFill>
                  <a:srgbClr val="365F91"/>
                </a:solidFill>
                <a:effectLst/>
                <a:latin typeface="Calibri" panose="020F0502020204030204" pitchFamily="34" charset="0"/>
                <a:ea typeface="MS Mincho" panose="02020609040205080304" pitchFamily="49" charset="-128"/>
                <a:cs typeface="Akhbar MT" pitchFamily="2" charset="-78"/>
              </a:rPr>
              <a:t>مديرة المدرسة ومساعدة المديرة. ودورها في تقديم النصح والارشاد العلمي المعرفي فيما يتعلق بالبحث.</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spcAft>
                <a:spcPts val="1000"/>
              </a:spcAft>
              <a:buFont typeface="Symbol" panose="05050102010706020507" pitchFamily="18" charset="2"/>
              <a:buChar char=""/>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خامسا: كما نشكر كل الذين ساهموا في المساعدة ورفد المعلومات العلمية المتعلقة بموضوع البحث. كما نشكر اهالي منطقتي الخضاري والظويهريه على اتاحة الفرصة لكشف واختبار عينتي الماء والتربة. كما نشكر الفاضل (</a:t>
            </a:r>
            <a:r>
              <a:rPr lang="ar-OM" sz="2400" dirty="0">
                <a:solidFill>
                  <a:srgbClr val="4F6228"/>
                </a:solidFill>
                <a:effectLst/>
                <a:latin typeface="Calibri" panose="020F0502020204030204" pitchFamily="34" charset="0"/>
                <a:ea typeface="MS Mincho" panose="02020609040205080304" pitchFamily="49" charset="-128"/>
                <a:cs typeface="Akhbar MT" pitchFamily="2" charset="-78"/>
              </a:rPr>
              <a:t>حمد سيف العلوي) </a:t>
            </a:r>
            <a:r>
              <a:rPr lang="ar-OM" sz="2400" dirty="0">
                <a:solidFill>
                  <a:srgbClr val="244061"/>
                </a:solidFill>
                <a:effectLst/>
                <a:latin typeface="Calibri" panose="020F0502020204030204" pitchFamily="34" charset="0"/>
                <a:ea typeface="MS Mincho" panose="02020609040205080304" pitchFamily="49" charset="-128"/>
                <a:cs typeface="Akhbar MT" pitchFamily="2" charset="-78"/>
              </a:rPr>
              <a:t>لتقديم المقابلة معه كمزارع في منطقه الخضاري.</a:t>
            </a:r>
            <a:endParaRPr lang="en-US" sz="11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77396834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56A5270-A920-402F-AB9B-09C72621A5B6}"/>
              </a:ext>
            </a:extLst>
          </p:cNvPr>
          <p:cNvSpPr txBox="1"/>
          <p:nvPr/>
        </p:nvSpPr>
        <p:spPr>
          <a:xfrm>
            <a:off x="0" y="0"/>
            <a:ext cx="12189822" cy="3866187"/>
          </a:xfrm>
          <a:prstGeom prst="rect">
            <a:avLst/>
          </a:prstGeom>
          <a:noFill/>
        </p:spPr>
        <p:txBody>
          <a:bodyPr wrap="square">
            <a:spAutoFit/>
          </a:bodyPr>
          <a:lstStyle/>
          <a:p>
            <a:pPr lvl="0" algn="ctr" rtl="1">
              <a:lnSpc>
                <a:spcPct val="115000"/>
              </a:lnSpc>
            </a:pPr>
            <a:r>
              <a:rPr lang="ar-SA" dirty="0">
                <a:latin typeface="Calibri" panose="020F0502020204030204" pitchFamily="34" charset="0"/>
                <a:ea typeface="MS Mincho" panose="02020609040205080304" pitchFamily="49" charset="-128"/>
                <a:cs typeface="Akhbar MT" pitchFamily="2" charset="-78"/>
              </a:rPr>
              <a:t>- </a:t>
            </a:r>
            <a:r>
              <a:rPr lang="ar-OM" sz="2400" dirty="0">
                <a:solidFill>
                  <a:srgbClr val="7030A0"/>
                </a:solidFill>
                <a:effectLst/>
                <a:latin typeface="Calibri" panose="020F0502020204030204" pitchFamily="34" charset="0"/>
                <a:ea typeface="MS Mincho" panose="02020609040205080304" pitchFamily="49" charset="-128"/>
                <a:cs typeface="Akhbar MT" pitchFamily="2" charset="-78"/>
              </a:rPr>
              <a:t>المراجع:</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Symbol" panose="05050102010706020507" pitchFamily="18" charset="2"/>
              <a:buChar char=""/>
            </a:pPr>
            <a:r>
              <a:rPr lang="ar-OM" sz="2400" dirty="0">
                <a:solidFill>
                  <a:srgbClr val="002060"/>
                </a:solidFill>
                <a:effectLst/>
                <a:latin typeface="Calibri" panose="020F0502020204030204" pitchFamily="34" charset="0"/>
                <a:ea typeface="MS Mincho" panose="02020609040205080304" pitchFamily="49" charset="-128"/>
                <a:cs typeface="Akhbar MT" pitchFamily="2" charset="-78"/>
              </a:rPr>
              <a:t>من كتاب: </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إبراهيم سلمان عيسى:</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1/1/2003 </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أزمة المياه في العالم العربي: دار الكتاب الحديث.</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إسماعيل بن عمر بن كثير القرشي الدمشقي أبو الفداء عماد الدين: 1420 – 1999: تفسير القرآن العظيم (تفسير ابن كثير) (ط. طيبة): دار طيبة.</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 فريق البيئي</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 GLOBE </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اللجنة العلمية بالفريق المركزي لبرنامج: سبتمبر</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 :2018 </a:t>
            </a:r>
            <a:r>
              <a:rPr lang="ar-OM" sz="2400" dirty="0">
                <a:solidFill>
                  <a:srgbClr val="000000"/>
                </a:solidFill>
                <a:effectLst/>
                <a:latin typeface="Arial" panose="020B0604020202020204" pitchFamily="34" charset="0"/>
                <a:ea typeface="MS Mincho" panose="02020609040205080304" pitchFamily="49" charset="-128"/>
                <a:cs typeface="Akhbar MT" pitchFamily="2" charset="-78"/>
              </a:rPr>
              <a:t>كتيب بحوث مميزة.</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كتاب العلوم الصف السابع: وزارة التربية والتعليم: الطبعة</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2018\2017</a:t>
            </a: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كتاب العلوم الصف الثامن: وزارة التربية والتعليم: الطبعة</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.2018\2017</a:t>
            </a:r>
            <a:endParaRPr lang="en-US" dirty="0">
              <a:effectLst/>
              <a:latin typeface="Calibri" panose="020F0502020204030204" pitchFamily="34" charset="0"/>
              <a:ea typeface="MS Mincho" panose="02020609040205080304" pitchFamily="49" charset="-128"/>
              <a:cs typeface="Akhbar MT" pitchFamily="2" charset="-78"/>
            </a:endParaRPr>
          </a:p>
          <a:p>
            <a:pPr marL="342900" lvl="0" indent="-342900" algn="r" rtl="1">
              <a:lnSpc>
                <a:spcPct val="115000"/>
              </a:lnSpc>
              <a:spcAft>
                <a:spcPts val="1000"/>
              </a:spcAft>
              <a:buFont typeface="+mj-lt"/>
              <a:buAutoNum type="arabicPeriod"/>
            </a:pPr>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كتاب العلوم الصف الخامس: وزارة التربية والتعليم: الطبعة</a:t>
            </a:r>
            <a:r>
              <a:rPr lang="en-US" sz="2400" dirty="0">
                <a:solidFill>
                  <a:srgbClr val="000000"/>
                </a:solidFill>
                <a:effectLst/>
                <a:latin typeface="Arial" panose="020B0604020202020204" pitchFamily="34" charset="0"/>
                <a:ea typeface="MS Mincho" panose="02020609040205080304" pitchFamily="49" charset="-128"/>
                <a:cs typeface="Akhbar MT" pitchFamily="2" charset="-78"/>
              </a:rPr>
              <a:t>.2018\2017  </a:t>
            </a:r>
            <a:endParaRPr lang="en-US"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1400" dirty="0">
                <a:solidFill>
                  <a:srgbClr val="000000"/>
                </a:solidFill>
                <a:effectLst/>
                <a:latin typeface="Arabic Typesetting" panose="03020402040406030203" pitchFamily="66" charset="-78"/>
                <a:ea typeface="MS Mincho" panose="02020609040205080304" pitchFamily="49" charset="-128"/>
                <a:cs typeface="Monotype Koufi" pitchFamily="2" charset="-78"/>
              </a:rPr>
              <a:t> </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5622943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B3A0398-D5FD-4CCE-BB3B-0E1F4DAFE843}"/>
              </a:ext>
            </a:extLst>
          </p:cNvPr>
          <p:cNvSpPr txBox="1"/>
          <p:nvPr/>
        </p:nvSpPr>
        <p:spPr>
          <a:xfrm>
            <a:off x="0" y="0"/>
            <a:ext cx="12189724" cy="6682983"/>
          </a:xfrm>
          <a:prstGeom prst="rect">
            <a:avLst/>
          </a:prstGeom>
          <a:noFill/>
        </p:spPr>
        <p:txBody>
          <a:bodyPr wrap="square">
            <a:spAutoFit/>
          </a:bodyPr>
          <a:lstStyle/>
          <a:p>
            <a:pPr marL="342900" lvl="0" indent="-342900" algn="ctr" rtl="1">
              <a:lnSpc>
                <a:spcPct val="115000"/>
              </a:lnSpc>
              <a:buClr>
                <a:srgbClr val="7030A0"/>
              </a:buClr>
              <a:buFont typeface="Arial" panose="020B0604020202020204" pitchFamily="34" charset="0"/>
              <a:buChar char="-"/>
              <a:tabLst>
                <a:tab pos="2235835" algn="l"/>
                <a:tab pos="2637155" algn="ctr"/>
              </a:tabLst>
            </a:pPr>
            <a:r>
              <a:rPr lang="en-US" sz="1400" dirty="0">
                <a:solidFill>
                  <a:srgbClr val="7030A0"/>
                </a:solidFill>
                <a:effectLst/>
                <a:latin typeface="Arial" panose="020B0604020202020204" pitchFamily="34" charset="0"/>
                <a:ea typeface="MS Mincho" panose="02020609040205080304" pitchFamily="49" charset="-128"/>
                <a:cs typeface="Arial" panose="020B0604020202020204" pitchFamily="34" charset="0"/>
              </a:rPr>
              <a:t> </a:t>
            </a:r>
            <a:r>
              <a:rPr lang="ar-OM" sz="2250" dirty="0">
                <a:solidFill>
                  <a:srgbClr val="7030A0"/>
                </a:solidFill>
                <a:effectLst/>
                <a:latin typeface="Arial" panose="020B0604020202020204" pitchFamily="34" charset="0"/>
                <a:ea typeface="MS Mincho" panose="02020609040205080304" pitchFamily="49" charset="-128"/>
                <a:cs typeface="Akhbar MT" pitchFamily="2" charset="-78"/>
              </a:rPr>
              <a:t>الملخص:</a:t>
            </a:r>
            <a:endParaRPr lang="ar-SA" sz="2250" dirty="0">
              <a:latin typeface="Calibri" panose="020F0502020204030204" pitchFamily="34" charset="0"/>
              <a:ea typeface="MS Mincho" panose="02020609040205080304" pitchFamily="49" charset="-128"/>
              <a:cs typeface="Akhbar MT" pitchFamily="2" charset="-78"/>
            </a:endParaRPr>
          </a:p>
          <a:p>
            <a:pPr lvl="0" algn="r" rtl="1">
              <a:lnSpc>
                <a:spcPct val="115000"/>
              </a:lnSpc>
              <a:buClr>
                <a:srgbClr val="7030A0"/>
              </a:buClr>
              <a:tabLst>
                <a:tab pos="2235835" algn="l"/>
                <a:tab pos="2637155" algn="ctr"/>
              </a:tabLst>
            </a:pPr>
            <a:r>
              <a:rPr lang="ar-SA" sz="2250" dirty="0">
                <a:solidFill>
                  <a:srgbClr val="000000"/>
                </a:solidFill>
                <a:effectLst/>
                <a:latin typeface="Calibri" panose="020F0502020204030204" pitchFamily="34" charset="0"/>
                <a:ea typeface="MS Mincho" panose="02020609040205080304" pitchFamily="49" charset="-128"/>
                <a:cs typeface="Akhbar MT" pitchFamily="2" charset="-78"/>
              </a:rPr>
              <a:t>- </a:t>
            </a:r>
            <a:r>
              <a:rPr lang="ar-OM" sz="2250" dirty="0">
                <a:solidFill>
                  <a:srgbClr val="000000"/>
                </a:solidFill>
                <a:effectLst/>
                <a:latin typeface="Calibri" panose="020F0502020204030204" pitchFamily="34" charset="0"/>
                <a:ea typeface="MS Mincho" panose="02020609040205080304" pitchFamily="49" charset="-128"/>
                <a:cs typeface="Akhbar MT" pitchFamily="2" charset="-78"/>
              </a:rPr>
              <a:t>يهدف هذا البحث الى دراسة اسباب عدم نضج ثمار شجرة الليمون وجاءت اسئلة البحث كالتالي:</a:t>
            </a:r>
            <a:endParaRPr lang="en-US" sz="225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250" dirty="0">
                <a:solidFill>
                  <a:srgbClr val="000000"/>
                </a:solidFill>
                <a:effectLst/>
                <a:latin typeface="Calibri" panose="020F0502020204030204" pitchFamily="34" charset="0"/>
                <a:ea typeface="MS Mincho" panose="02020609040205080304" pitchFamily="49" charset="-128"/>
                <a:cs typeface="Akhbar MT" pitchFamily="2" charset="-78"/>
              </a:rPr>
              <a:t>•	ما الاسباب عدم نضج ثمار شجرة الليمون في منطقة الخضاري بولاية ضنك؟</a:t>
            </a:r>
            <a:endParaRPr lang="en-US" sz="225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250" dirty="0">
                <a:solidFill>
                  <a:srgbClr val="000000"/>
                </a:solidFill>
                <a:effectLst/>
                <a:latin typeface="Calibri" panose="020F0502020204030204" pitchFamily="34" charset="0"/>
                <a:ea typeface="MS Mincho" panose="02020609040205080304" pitchFamily="49" charset="-128"/>
                <a:cs typeface="Akhbar MT" pitchFamily="2" charset="-78"/>
              </a:rPr>
              <a:t>•	ما العوامل الخارجية المؤثرة على عدم نضج ثمار شجرة الليمون في الخضاري؟</a:t>
            </a:r>
            <a:endParaRPr lang="en-US" sz="225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250" dirty="0">
                <a:solidFill>
                  <a:srgbClr val="000000"/>
                </a:solidFill>
                <a:effectLst/>
                <a:latin typeface="Calibri" panose="020F0502020204030204" pitchFamily="34" charset="0"/>
                <a:ea typeface="MS Mincho" panose="02020609040205080304" pitchFamily="49" charset="-128"/>
                <a:cs typeface="Akhbar MT" pitchFamily="2" charset="-78"/>
              </a:rPr>
              <a:t>•	هل هناك فرق بين خصائص التربة بين منطقتي الظويهرية والخضاري مع تعليل السبب؟؟</a:t>
            </a:r>
            <a:endParaRPr lang="en-US" sz="225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250" dirty="0">
                <a:solidFill>
                  <a:srgbClr val="000000"/>
                </a:solidFill>
                <a:effectLst/>
                <a:latin typeface="Calibri" panose="020F0502020204030204" pitchFamily="34" charset="0"/>
                <a:ea typeface="MS Mincho" panose="02020609040205080304" pitchFamily="49" charset="-128"/>
                <a:cs typeface="Akhbar MT" pitchFamily="2" charset="-78"/>
              </a:rPr>
              <a:t>•	ما نوع التربة في كلا المنطقتين؟</a:t>
            </a:r>
            <a:endParaRPr lang="ar-SA" sz="2250" dirty="0">
              <a:solidFill>
                <a:srgbClr val="000000"/>
              </a:solidFill>
              <a:effectLst/>
              <a:latin typeface="Calibri" panose="020F0502020204030204" pitchFamily="34" charset="0"/>
              <a:ea typeface="MS Mincho" panose="02020609040205080304" pitchFamily="49" charset="-128"/>
              <a:cs typeface="Akhbar MT" pitchFamily="2" charset="-78"/>
            </a:endParaRPr>
          </a:p>
          <a:p>
            <a:pPr lvl="0" algn="r" rtl="1">
              <a:lnSpc>
                <a:spcPct val="115000"/>
              </a:lnSpc>
              <a:spcAft>
                <a:spcPts val="1000"/>
              </a:spcAft>
              <a:buClr>
                <a:srgbClr val="7030A0"/>
              </a:buClr>
            </a:pPr>
            <a:r>
              <a:rPr lang="ar-SA" sz="2250" dirty="0">
                <a:solidFill>
                  <a:srgbClr val="000000"/>
                </a:solidFill>
                <a:latin typeface="Calibri" panose="020F0502020204030204" pitchFamily="34" charset="0"/>
                <a:ea typeface="MS Mincho" panose="02020609040205080304" pitchFamily="49" charset="-128"/>
                <a:cs typeface="Akhbar MT" pitchFamily="2" charset="-78"/>
              </a:rPr>
              <a:t>- </a:t>
            </a:r>
            <a:r>
              <a:rPr lang="ar-OM" sz="2250" dirty="0">
                <a:solidFill>
                  <a:srgbClr val="000000"/>
                </a:solidFill>
                <a:effectLst/>
                <a:latin typeface="Calibri" panose="020F0502020204030204" pitchFamily="34" charset="0"/>
                <a:ea typeface="MS Mincho" panose="02020609040205080304" pitchFamily="49" charset="-128"/>
                <a:cs typeface="Akhbar MT" pitchFamily="2" charset="-78"/>
              </a:rPr>
              <a:t>قمنا بعمل خطة زمنية للعمل فبدأنا بزيارات ميدانية لموقع الدراسة الذي اتخذناه وقمنا بفحص  المنطقة وتسجيل كل ما يحيط بها والعوامل المؤثرة عيلها وأخذنا عينات من تربة الخضاري والماء الذي يسقيها وذهبنا الى منبع الماء الذي تسقى به ووجدنا أنه ماء بئر وتبعد مسافة معينة من مزرعة الخضاري وبعدها قمنا بفحص مزرعة الظويهرية وسجلنا العوامل المحيطة بها واخذنا عينات من التربة والماء الذي يسقيها وقمنا بالبحث عن مصدر ذلك الماء واكتشفنا انه ماء بئر أيضا وبعدها ذهبنا الى مختبر المدرسة وقمنا بتطبيق البروتكولات التربة والماء لمنطقتي الخضاري والظويهريه ولاحظنا بأن الملوحة والحموضة يؤثران بشكل ملحوظ على المنطقتين ثم قمنا بعمل مقابلات مع المزارعين لمعرفه اسباب أخرى لها تأثير على عدم النضج واجتمع رأي المزارعين على ان قلة الماء وكون مصدر الماء قليل في المزارع هي اهم الاسباب التي سببت عدم نضج ثمار شجرة الليمون لكون الليمون يحتاج الى كميات كبيرة من الماء لكي تتشبع تربته وتثمر وهذا هو السبب الرئيسي في عدم نضج ثمار الليمون كون المنطقة الثانية موجود مصدر ماء بجانها وتسقى يوميا كميات كبيرة من الماء مستفيدين من بحث قامت به </a:t>
            </a:r>
            <a:r>
              <a:rPr lang="ar-OM" sz="2250" dirty="0">
                <a:solidFill>
                  <a:srgbClr val="FF0000"/>
                </a:solidFill>
                <a:effectLst/>
                <a:latin typeface="Calibri" panose="020F0502020204030204" pitchFamily="34" charset="0"/>
                <a:ea typeface="MS Mincho" panose="02020609040205080304" pitchFamily="49" charset="-128"/>
                <a:cs typeface="Akhbar MT" pitchFamily="2" charset="-78"/>
              </a:rPr>
              <a:t>مدرسة ام الحكم</a:t>
            </a:r>
            <a:r>
              <a:rPr lang="ar-OM" sz="2250" dirty="0">
                <a:solidFill>
                  <a:srgbClr val="000000"/>
                </a:solidFill>
                <a:effectLst/>
                <a:latin typeface="Calibri" panose="020F0502020204030204" pitchFamily="34" charset="0"/>
                <a:ea typeface="MS Mincho" panose="02020609040205080304" pitchFamily="49" charset="-128"/>
                <a:cs typeface="Akhbar MT" pitchFamily="2" charset="-78"/>
              </a:rPr>
              <a:t> بعنوان </a:t>
            </a:r>
            <a:r>
              <a:rPr lang="ar-OM" sz="2250" dirty="0">
                <a:solidFill>
                  <a:srgbClr val="4F6228"/>
                </a:solidFill>
                <a:effectLst/>
                <a:latin typeface="Calibri" panose="020F0502020204030204" pitchFamily="34" charset="0"/>
                <a:ea typeface="MS Mincho" panose="02020609040205080304" pitchFamily="49" charset="-128"/>
                <a:cs typeface="Akhbar MT" pitchFamily="2" charset="-78"/>
              </a:rPr>
              <a:t>دراسة اسباب عدم تزهير اشجار المانجو</a:t>
            </a:r>
            <a:r>
              <a:rPr lang="ar-OM" sz="2250" dirty="0">
                <a:solidFill>
                  <a:srgbClr val="000000"/>
                </a:solidFill>
                <a:effectLst/>
                <a:latin typeface="Calibri" panose="020F0502020204030204" pitchFamily="34" charset="0"/>
                <a:ea typeface="MS Mincho" panose="02020609040205080304" pitchFamily="49" charset="-128"/>
                <a:cs typeface="Akhbar MT" pitchFamily="2" charset="-78"/>
              </a:rPr>
              <a:t> ومن اهم التوصيات التي يجب القيام بها ايجاد مصدر اخر للماء في منطقه الخضاري حتى تسقى المزارع  بكميات يكفيها لتنضج.</a:t>
            </a:r>
            <a:endParaRPr lang="en-US" sz="225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endParaRPr lang="en-US" sz="225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14154365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85F51B3-B366-40B5-994E-FE507C92A178}"/>
              </a:ext>
            </a:extLst>
          </p:cNvPr>
          <p:cNvSpPr txBox="1"/>
          <p:nvPr/>
        </p:nvSpPr>
        <p:spPr>
          <a:xfrm>
            <a:off x="0" y="0"/>
            <a:ext cx="12192000" cy="5038302"/>
          </a:xfrm>
          <a:prstGeom prst="rect">
            <a:avLst/>
          </a:prstGeom>
          <a:noFill/>
        </p:spPr>
        <p:txBody>
          <a:bodyPr wrap="square">
            <a:spAutoFit/>
          </a:bodyPr>
          <a:lstStyle/>
          <a:p>
            <a:pPr algn="ctr" rtl="1">
              <a:lnSpc>
                <a:spcPct val="115000"/>
              </a:lnSpc>
              <a:spcAft>
                <a:spcPts val="1000"/>
              </a:spcAft>
            </a:pPr>
            <a:r>
              <a:rPr lang="ar-OM" sz="2800" dirty="0">
                <a:solidFill>
                  <a:srgbClr val="002060"/>
                </a:solidFill>
                <a:effectLst/>
                <a:latin typeface="Calibri" panose="020F0502020204030204" pitchFamily="34" charset="0"/>
                <a:ea typeface="MS Mincho" panose="02020609040205080304" pitchFamily="49" charset="-128"/>
                <a:cs typeface="Akhbar MT" pitchFamily="2" charset="-78"/>
              </a:rPr>
              <a:t>المصطلحات الأساسية: </a:t>
            </a:r>
            <a:endParaRPr lang="ar-SA" sz="2800" dirty="0">
              <a:solidFill>
                <a:srgbClr val="002060"/>
              </a:solidFill>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endParaRPr lang="en-US" sz="20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800" dirty="0">
                <a:solidFill>
                  <a:srgbClr val="006600"/>
                </a:solidFill>
                <a:effectLst/>
                <a:latin typeface="Calibri" panose="020F0502020204030204" pitchFamily="34" charset="0"/>
                <a:ea typeface="MS Mincho" panose="02020609040205080304" pitchFamily="49" charset="-128"/>
                <a:cs typeface="Akhbar MT" pitchFamily="2" charset="-78"/>
              </a:rPr>
              <a:t>النضج:</a:t>
            </a:r>
            <a:r>
              <a:rPr lang="ar-SA" sz="2800" dirty="0">
                <a:solidFill>
                  <a:srgbClr val="006600"/>
                </a:solidFill>
                <a:effectLst/>
                <a:latin typeface="Calibri" panose="020F0502020204030204" pitchFamily="34" charset="0"/>
                <a:ea typeface="MS Mincho" panose="02020609040205080304" pitchFamily="49" charset="-128"/>
                <a:cs typeface="Akhbar MT" pitchFamily="2" charset="-78"/>
              </a:rPr>
              <a:t>-</a:t>
            </a:r>
          </a:p>
          <a:p>
            <a:pPr algn="r" rtl="1">
              <a:lnSpc>
                <a:spcPct val="115000"/>
              </a:lnSpc>
              <a:spcAft>
                <a:spcPts val="1000"/>
              </a:spcAft>
            </a:pPr>
            <a:r>
              <a:rPr lang="ar-SA" sz="2800" dirty="0">
                <a:solidFill>
                  <a:srgbClr val="006600"/>
                </a:solidFill>
                <a:latin typeface="Calibri" panose="020F0502020204030204" pitchFamily="34" charset="0"/>
                <a:ea typeface="MS Mincho" panose="02020609040205080304" pitchFamily="49" charset="-128"/>
                <a:cs typeface="Akhbar MT" pitchFamily="2" charset="-78"/>
              </a:rPr>
              <a:t>* </a:t>
            </a:r>
            <a:r>
              <a:rPr lang="ar-OM" sz="2800" dirty="0">
                <a:solidFill>
                  <a:srgbClr val="006600"/>
                </a:solidFill>
                <a:effectLst/>
                <a:latin typeface="Calibri" panose="020F0502020204030204" pitchFamily="34" charset="0"/>
                <a:ea typeface="MS Mincho" panose="02020609040205080304" pitchFamily="49" charset="-128"/>
                <a:cs typeface="Akhbar MT" pitchFamily="2" charset="-78"/>
              </a:rPr>
              <a:t> </a:t>
            </a: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طور النمو الذي تكتمل فيه الثمار وتصبح صالحة للقطف بحيث يمكنها الاستمرار في اداء الوظائف الفسيولوجية المختلفة دون الحاجة إلى وجود ها على الاشجار فبعد أن تبلغ الثمار أحجمها الطبيعية وتأخذ أشكلها النهائية.</a:t>
            </a:r>
            <a:endParaRPr lang="ar-SA" sz="2800" dirty="0">
              <a:solidFill>
                <a:srgbClr val="000000"/>
              </a:solidFill>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endParaRPr lang="en-US" sz="20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800" dirty="0">
                <a:solidFill>
                  <a:srgbClr val="006600"/>
                </a:solidFill>
                <a:effectLst/>
                <a:latin typeface="Calibri" panose="020F0502020204030204" pitchFamily="34" charset="0"/>
                <a:ea typeface="MS Mincho" panose="02020609040205080304" pitchFamily="49" charset="-128"/>
                <a:cs typeface="Akhbar MT" pitchFamily="2" charset="-78"/>
              </a:rPr>
              <a:t>الزيارات الميدانية:</a:t>
            </a:r>
            <a:r>
              <a:rPr lang="ar-SA" sz="2800" dirty="0">
                <a:solidFill>
                  <a:srgbClr val="006600"/>
                </a:solidFill>
                <a:effectLst/>
                <a:latin typeface="Calibri" panose="020F0502020204030204" pitchFamily="34" charset="0"/>
                <a:ea typeface="MS Mincho" panose="02020609040205080304" pitchFamily="49" charset="-128"/>
                <a:cs typeface="Akhbar MT" pitchFamily="2" charset="-78"/>
              </a:rPr>
              <a:t>-</a:t>
            </a:r>
          </a:p>
          <a:p>
            <a:pPr algn="r" rtl="1">
              <a:lnSpc>
                <a:spcPct val="115000"/>
              </a:lnSpc>
              <a:spcAft>
                <a:spcPts val="1000"/>
              </a:spcAft>
            </a:pPr>
            <a:r>
              <a:rPr lang="ar-SA" sz="2800" dirty="0">
                <a:solidFill>
                  <a:srgbClr val="006600"/>
                </a:solidFill>
                <a:latin typeface="Calibri" panose="020F0502020204030204" pitchFamily="34" charset="0"/>
                <a:ea typeface="MS Mincho" panose="02020609040205080304" pitchFamily="49" charset="-128"/>
                <a:cs typeface="Akhbar MT" pitchFamily="2" charset="-78"/>
              </a:rPr>
              <a:t>* </a:t>
            </a:r>
            <a:r>
              <a:rPr lang="ar-OM" sz="2800" dirty="0">
                <a:solidFill>
                  <a:srgbClr val="006600"/>
                </a:solidFill>
                <a:effectLst/>
                <a:latin typeface="Calibri" panose="020F0502020204030204" pitchFamily="34" charset="0"/>
                <a:ea typeface="MS Mincho" panose="02020609040205080304" pitchFamily="49" charset="-128"/>
                <a:cs typeface="Akhbar MT" pitchFamily="2" charset="-78"/>
              </a:rPr>
              <a:t> </a:t>
            </a:r>
            <a:r>
              <a:rPr lang="ar-OM" sz="2800" dirty="0">
                <a:solidFill>
                  <a:srgbClr val="000000"/>
                </a:solidFill>
                <a:effectLst/>
                <a:latin typeface="Calibri" panose="020F0502020204030204" pitchFamily="34" charset="0"/>
                <a:ea typeface="MS Mincho" panose="02020609040205080304" pitchFamily="49" charset="-128"/>
                <a:cs typeface="Akhbar MT" pitchFamily="2" charset="-78"/>
              </a:rPr>
              <a:t>هي طريقة تتيح الفرصة للمشاركين للابتعاد فترة من الزمن عن الرتابة والتكرار وإكسابهم تجربة وأفكار جديدة، حيث يمكن أن تكون الزيارة لمصنع أو مزرعة أو شركة أو مؤسسة حكومية أو غيرها من التجارب العملية التي تثري عملية التعلم وتعظم العائد منها.</a:t>
            </a:r>
            <a:endParaRPr lang="en-US" sz="20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37369960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4CA4A1E-D98E-459B-A9B3-4874873F3E47}"/>
              </a:ext>
            </a:extLst>
          </p:cNvPr>
          <p:cNvSpPr txBox="1"/>
          <p:nvPr/>
        </p:nvSpPr>
        <p:spPr>
          <a:xfrm>
            <a:off x="0" y="-156756"/>
            <a:ext cx="12189822" cy="6020366"/>
          </a:xfrm>
          <a:prstGeom prst="rect">
            <a:avLst/>
          </a:prstGeom>
          <a:noFill/>
        </p:spPr>
        <p:txBody>
          <a:bodyPr wrap="square">
            <a:spAutoFit/>
          </a:bodyPr>
          <a:lstStyle/>
          <a:p>
            <a:pPr algn="ctr" rtl="1">
              <a:lnSpc>
                <a:spcPct val="115000"/>
              </a:lnSpc>
              <a:spcAft>
                <a:spcPts val="1000"/>
              </a:spcAft>
            </a:pPr>
            <a:r>
              <a:rPr lang="ar-OM" sz="2400" dirty="0">
                <a:solidFill>
                  <a:srgbClr val="7030A0"/>
                </a:solidFill>
                <a:effectLst/>
                <a:latin typeface="Calibri" panose="020F0502020204030204" pitchFamily="34" charset="0"/>
                <a:ea typeface="MS Mincho" panose="02020609040205080304" pitchFamily="49" charset="-128"/>
                <a:cs typeface="Akhbar MT" pitchFamily="2" charset="-78"/>
              </a:rPr>
              <a:t>- المقدمة ومراجعة الادبيات: </a:t>
            </a:r>
            <a:endParaRPr lang="en-US"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يعاني اهالي قرية الخضاري عند زراعة شجرة الليمون انها تنمو وتكبر وتثمر ولكنها لا تنضج وفي بعض الاحيان يموت النبات وهو صغير </a:t>
            </a:r>
            <a:endParaRPr lang="en-US" sz="23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300" dirty="0">
                <a:solidFill>
                  <a:srgbClr val="17365D"/>
                </a:solidFill>
                <a:effectLst/>
                <a:latin typeface="Calibri" panose="020F0502020204030204" pitchFamily="34" charset="0"/>
                <a:ea typeface="MS Mincho" panose="02020609040205080304" pitchFamily="49" charset="-128"/>
                <a:cs typeface="Akhbar MT" pitchFamily="2" charset="-78"/>
              </a:rPr>
              <a:t>يقول الله تعالى في سورة عبس: </a:t>
            </a:r>
            <a:r>
              <a:rPr lang="ar-OM" sz="2300" dirty="0">
                <a:solidFill>
                  <a:srgbClr val="943634"/>
                </a:solidFill>
                <a:effectLst/>
                <a:latin typeface="Calibri" panose="020F0502020204030204" pitchFamily="34" charset="0"/>
                <a:ea typeface="MS Mincho" panose="02020609040205080304" pitchFamily="49" charset="-128"/>
                <a:cs typeface="Akhbar MT" pitchFamily="2" charset="-78"/>
              </a:rPr>
              <a:t>"فلينظر الانسان الى طعامه إنا صببنا الماء صبا ثم شققنا الأرض شقا فأنبتنا فيها حبا وعنبا وقضبا وزيتونا ونخلا وحدائق غلبا وفاكهة وأبا متاعا لكم ولأنعامكم" الآية21-31.</a:t>
            </a:r>
            <a:endParaRPr lang="en-US" sz="23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فِيهِ اِمْتِنَان وَفِيهِ اِسْتِدْلَال بِإِحْيَاءِ النَّبَات مِنْ الْأَرْض الْهَامِدَة عَلَى إِحْيَاء الْأَجْسَام بَعْدَمَا كَانَتْ عِظَامًا بَالِيَة وَتُرَابًا مُتَمَزِّقًا.</a:t>
            </a:r>
            <a:endParaRPr lang="en-US" sz="23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تبرز هذه الآيات العوامل الأساسية والآليات التي يقوم عليها هذا النظام الزراعي وهي </a:t>
            </a:r>
            <a:r>
              <a:rPr lang="ar-OM" sz="2300" dirty="0">
                <a:solidFill>
                  <a:srgbClr val="CC6600"/>
                </a:solidFill>
                <a:effectLst/>
                <a:latin typeface="Calibri" panose="020F0502020204030204" pitchFamily="34" charset="0"/>
                <a:ea typeface="MS Mincho" panose="02020609040205080304" pitchFamily="49" charset="-128"/>
                <a:cs typeface="Akhbar MT" pitchFamily="2" charset="-78"/>
              </a:rPr>
              <a:t>العوامل المناخية</a:t>
            </a: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a:t>
            </a:r>
            <a:r>
              <a:rPr lang="ar-OM" sz="2300" dirty="0">
                <a:solidFill>
                  <a:srgbClr val="C00000"/>
                </a:solidFill>
                <a:effectLst/>
                <a:latin typeface="Calibri" panose="020F0502020204030204" pitchFamily="34" charset="0"/>
                <a:ea typeface="MS Mincho" panose="02020609040205080304" pitchFamily="49" charset="-128"/>
                <a:cs typeface="Akhbar MT" pitchFamily="2" charset="-78"/>
              </a:rPr>
              <a:t> "إنا صببنا الماء صبا</a:t>
            </a: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 أَيْ أَنْزَلْنَاهُ مِنْ السَّمَاء عَلَى الْأَرْض.</a:t>
            </a:r>
            <a:endParaRPr lang="ar-SA" sz="2300" dirty="0">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300" dirty="0">
                <a:solidFill>
                  <a:srgbClr val="CC6600"/>
                </a:solidFill>
                <a:effectLst/>
                <a:latin typeface="Calibri" panose="020F0502020204030204" pitchFamily="34" charset="0"/>
                <a:ea typeface="MS Mincho" panose="02020609040205080304" pitchFamily="49" charset="-128"/>
                <a:cs typeface="Akhbar MT" pitchFamily="2" charset="-78"/>
              </a:rPr>
              <a:t>عوامل التربة:</a:t>
            </a: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 </a:t>
            </a:r>
            <a:r>
              <a:rPr lang="ar-OM" sz="2300" dirty="0">
                <a:solidFill>
                  <a:srgbClr val="C00000"/>
                </a:solidFill>
                <a:effectLst/>
                <a:latin typeface="Calibri" panose="020F0502020204030204" pitchFamily="34" charset="0"/>
                <a:ea typeface="MS Mincho" panose="02020609040205080304" pitchFamily="49" charset="-128"/>
                <a:cs typeface="Akhbar MT" pitchFamily="2" charset="-78"/>
              </a:rPr>
              <a:t>"ثم شقفتها الارض شقا"</a:t>
            </a: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 أَيْ أَسْكَنَّاهُ فِيهَا فَيَدْخُل فِي تُخُومهَا وَتُخَلَّل فِي أَجْزَاء الْحَبّ الْمُودَع فِيهَا فَنَبَتَ وَارْتَفَعَ وَظَهَرَ عَلَى وَجْه الْأَرْض.</a:t>
            </a:r>
            <a:endParaRPr lang="en-US" sz="23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300" dirty="0">
                <a:solidFill>
                  <a:srgbClr val="CC6600"/>
                </a:solidFill>
                <a:effectLst/>
                <a:latin typeface="Calibri" panose="020F0502020204030204" pitchFamily="34" charset="0"/>
                <a:ea typeface="MS Mincho" panose="02020609040205080304" pitchFamily="49" charset="-128"/>
                <a:cs typeface="Akhbar MT" pitchFamily="2" charset="-78"/>
              </a:rPr>
              <a:t>النبات: </a:t>
            </a:r>
            <a:r>
              <a:rPr lang="ar-OM" sz="2300" dirty="0">
                <a:solidFill>
                  <a:srgbClr val="C00000"/>
                </a:solidFill>
                <a:effectLst/>
                <a:latin typeface="Calibri" panose="020F0502020204030204" pitchFamily="34" charset="0"/>
                <a:ea typeface="MS Mincho" panose="02020609040205080304" pitchFamily="49" charset="-128"/>
                <a:cs typeface="Akhbar MT" pitchFamily="2" charset="-78"/>
              </a:rPr>
              <a:t>"فأنبتنا..."</a:t>
            </a: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وهذا العامل الثالث الأساسي لتحديد مدى نجاح العملية الزراعية، ويشمل ظروف-عملية الإنبات ونوع البذور المستعملة.</a:t>
            </a:r>
            <a:endParaRPr lang="en-US" sz="23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انطلاقا من هذه الآية سعينا لبحث في العوامل المناخية المؤثرة في نضج شجرة الليمون في منطقة الخضاري بالمزارع بولاية ضنك بالرغم من نضجها في جميع قرى المنطقة.</a:t>
            </a:r>
            <a:endParaRPr lang="en-US" sz="23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pPr>
            <a:r>
              <a:rPr lang="ar-OM" sz="2300" dirty="0">
                <a:solidFill>
                  <a:srgbClr val="000000"/>
                </a:solidFill>
                <a:effectLst/>
                <a:latin typeface="Calibri" panose="020F0502020204030204" pitchFamily="34" charset="0"/>
                <a:ea typeface="MS Mincho" panose="02020609040205080304" pitchFamily="49" charset="-128"/>
                <a:cs typeface="Akhbar MT" pitchFamily="2" charset="-78"/>
              </a:rPr>
              <a:t>نهدف من هذا البحث </a:t>
            </a:r>
            <a:r>
              <a:rPr lang="ar-OM" sz="2300" dirty="0">
                <a:solidFill>
                  <a:srgbClr val="660066"/>
                </a:solidFill>
                <a:effectLst/>
                <a:latin typeface="Calibri" panose="020F0502020204030204" pitchFamily="34" charset="0"/>
                <a:ea typeface="MS Mincho" panose="02020609040205080304" pitchFamily="49" charset="-128"/>
                <a:cs typeface="Akhbar MT" pitchFamily="2" charset="-78"/>
              </a:rPr>
              <a:t>التعرف على الأسباب في عدم نضج شجرة الليمون في منطقة الخضاري والتعرف على خصائص التربة ونقارن هذه الخصائص بخصائص منطقة تمتاز بنضج هذه الشجرة بها ونتعرف على نوع التربة (طينية أم رملية) وعلاقتها بالنضج. من خلال تطبيق بروتوكول الماء وبروتوكول التربة. </a:t>
            </a:r>
            <a:endParaRPr lang="en-US" sz="2300" dirty="0">
              <a:effectLst/>
              <a:latin typeface="Calibri" panose="020F0502020204030204" pitchFamily="34" charset="0"/>
              <a:ea typeface="MS Mincho" panose="02020609040205080304" pitchFamily="49" charset="-128"/>
              <a:cs typeface="Akhbar MT" pitchFamily="2" charset="-78"/>
            </a:endParaRPr>
          </a:p>
        </p:txBody>
      </p:sp>
    </p:spTree>
    <p:extLst>
      <p:ext uri="{BB962C8B-B14F-4D97-AF65-F5344CB8AC3E}">
        <p14:creationId xmlns:p14="http://schemas.microsoft.com/office/powerpoint/2010/main" val="42992502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261F71F-38B8-4788-A909-D9CD1E8CC49E}"/>
              </a:ext>
            </a:extLst>
          </p:cNvPr>
          <p:cNvSpPr txBox="1"/>
          <p:nvPr/>
        </p:nvSpPr>
        <p:spPr>
          <a:xfrm>
            <a:off x="0" y="0"/>
            <a:ext cx="12189724" cy="6717095"/>
          </a:xfrm>
          <a:prstGeom prst="rect">
            <a:avLst/>
          </a:prstGeom>
          <a:noFill/>
        </p:spPr>
        <p:txBody>
          <a:bodyPr wrap="square">
            <a:spAutoFit/>
          </a:bodyPr>
          <a:lstStyle/>
          <a:p>
            <a:pPr marL="342900" lvl="0" indent="-342900" algn="ctr" rtl="1">
              <a:lnSpc>
                <a:spcPct val="115000"/>
              </a:lnSpc>
              <a:spcAft>
                <a:spcPts val="1000"/>
              </a:spcAft>
              <a:buClr>
                <a:srgbClr val="7030A0"/>
              </a:buClr>
              <a:buFont typeface="Arial" panose="020B0604020202020204" pitchFamily="34" charset="0"/>
              <a:buChar char="-"/>
              <a:tabLst>
                <a:tab pos="1359535" algn="l"/>
              </a:tabLst>
            </a:pPr>
            <a:r>
              <a:rPr lang="ar-OM" sz="3200" dirty="0">
                <a:solidFill>
                  <a:srgbClr val="7030A0"/>
                </a:solidFill>
                <a:effectLst/>
                <a:latin typeface="Calibri" panose="020F0502020204030204" pitchFamily="34" charset="0"/>
                <a:ea typeface="MS Mincho" panose="02020609040205080304" pitchFamily="49" charset="-128"/>
                <a:cs typeface="Akhbar MT" pitchFamily="2" charset="-78"/>
              </a:rPr>
              <a:t>طرق البحث:</a:t>
            </a:r>
            <a:endParaRPr lang="en-US" sz="2400" dirty="0">
              <a:effectLst/>
              <a:latin typeface="Calibri" panose="020F0502020204030204" pitchFamily="34" charset="0"/>
              <a:ea typeface="MS Mincho" panose="02020609040205080304" pitchFamily="49" charset="-128"/>
              <a:cs typeface="Akhbar MT" pitchFamily="2" charset="-78"/>
            </a:endParaRPr>
          </a:p>
          <a:p>
            <a:pPr algn="r" rtl="1">
              <a:lnSpc>
                <a:spcPct val="115000"/>
              </a:lnSpc>
              <a:spcAft>
                <a:spcPts val="1000"/>
              </a:spcAft>
              <a:tabLst>
                <a:tab pos="1359535" algn="l"/>
              </a:tabLst>
            </a:pPr>
            <a:r>
              <a:rPr lang="ar-OM" sz="3200" dirty="0">
                <a:solidFill>
                  <a:srgbClr val="002060"/>
                </a:solidFill>
                <a:effectLst/>
                <a:latin typeface="Calibri" panose="020F0502020204030204" pitchFamily="34" charset="0"/>
                <a:ea typeface="MS Mincho" panose="02020609040205080304" pitchFamily="49" charset="-128"/>
                <a:cs typeface="Akhbar MT" pitchFamily="2" charset="-78"/>
              </a:rPr>
              <a:t>أولا: خطة البحث:</a:t>
            </a:r>
            <a:r>
              <a:rPr lang="ar-OM" sz="14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a:t>
            </a:r>
            <a:endParaRPr lang="ar-SA" sz="14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algn="just" rtl="1">
              <a:lnSpc>
                <a:spcPct val="115000"/>
              </a:lnSpc>
              <a:spcAft>
                <a:spcPts val="1000"/>
              </a:spcAft>
            </a:pPr>
            <a:r>
              <a:rPr lang="ar-OM" sz="2600" dirty="0">
                <a:solidFill>
                  <a:srgbClr val="000000"/>
                </a:solidFill>
                <a:effectLst/>
                <a:latin typeface="Calibri" panose="020F0502020204030204" pitchFamily="34" charset="0"/>
                <a:ea typeface="MS Mincho" panose="02020609040205080304" pitchFamily="49" charset="-128"/>
                <a:cs typeface="Akhbar MT" pitchFamily="2" charset="-78"/>
              </a:rPr>
              <a:t>في البداية فكرنا في بلدتنا هل هناك مشكلة يعاني منها أهل المنطقة؟؟ فقمنا بعمل بعض الأسئلة لبعض الطالبات واكتشفنا أن الأهالي يعانون من مشكلة عدم نضج شجرة الليمون في منطقة معينة  وهي الخضاري ثم قمنا بعمل مقابلة مع الأهالي </a:t>
            </a:r>
            <a:r>
              <a:rPr lang="ar-OM" sz="2600" dirty="0">
                <a:solidFill>
                  <a:srgbClr val="00B050"/>
                </a:solidFill>
                <a:effectLst/>
                <a:latin typeface="Calibri" panose="020F0502020204030204" pitchFamily="34" charset="0"/>
                <a:ea typeface="MS Mincho" panose="02020609040205080304" pitchFamily="49" charset="-128"/>
                <a:cs typeface="Akhbar MT" pitchFamily="2" charset="-78"/>
              </a:rPr>
              <a:t>لحصر الأسباب المؤدية إلى ذلك</a:t>
            </a:r>
            <a:r>
              <a:rPr lang="ar-OM" sz="2600" dirty="0">
                <a:solidFill>
                  <a:srgbClr val="000000"/>
                </a:solidFill>
                <a:effectLst/>
                <a:latin typeface="Calibri" panose="020F0502020204030204" pitchFamily="34" charset="0"/>
                <a:ea typeface="MS Mincho" panose="02020609040205080304" pitchFamily="49" charset="-128"/>
                <a:cs typeface="Akhbar MT" pitchFamily="2" charset="-78"/>
              </a:rPr>
              <a:t> وبعدها قسمنا الفريق إلى مجموعتين وقمنا بالبحث عن المنطقة التي ينضج فيها الليمون واكتشفنا أنها منطقة الظويهرية  فذهبت مجموعة إلى تلك المنطقة لدراستها ومجموعة ذهبت إلى الخضاري موقع الدراسة المستهدف فقمنا باكتشاف المنطقة واخذنا عينات من تربة الموقعين وعينات من الماء الذي يسقى لتلك المزرعة في كلا الموقعين وأخذنا العينات لمختبر المدرسة لتطبيق بروتوكول التربة والماء لاكتشاف أسباب عدم النضج ومعرفة نوع التربة في كلا من الموقعين وما اذا كانت أحد الأسباب التي تمنع نضج الثمار في المزرعة ومدى ملوحة وحموضة الماء والتربة وبعد تدوين البيانات من قبل أعضاء الفريق ذهبنا بعد فترة إلى الموقعين ودرسنا العوامل الخارجية التي تحيط بالموقع لاكتشاف أسباب أخرى من الممكن أن تكون هي التي منعت نضج الثمار فبحثنا عن منبع الماء الذي يسقي المنطقتين وكمية الماء الذي يروي المزروعات وارتفاع الموقعين عن سطح البحر لإمكانية التأثر بالارتفاع وفترة طلوع الشمس إلى غروبها لإمكانية التأثر بكمية الضوء الذي تمتصه المزروعات بعدها قمنا بالبحث عن مراجع مختلفة لاكتشاف أسباب أخرى من الممكن أن تمنع نضج شجرة الليمون .</a:t>
            </a:r>
            <a:endParaRPr lang="en-US" sz="2600" dirty="0">
              <a:effectLst/>
              <a:latin typeface="Calibri" panose="020F0502020204030204" pitchFamily="34" charset="0"/>
              <a:ea typeface="MS Mincho" panose="02020609040205080304" pitchFamily="49" charset="-128"/>
              <a:cs typeface="Akhbar MT" pitchFamily="2" charset="-78"/>
            </a:endParaRPr>
          </a:p>
          <a:p>
            <a:pPr algn="just" rtl="1">
              <a:lnSpc>
                <a:spcPct val="115000"/>
              </a:lnSpc>
              <a:spcAft>
                <a:spcPts val="1000"/>
              </a:spcAft>
            </a:pPr>
            <a:r>
              <a:rPr lang="ar-OM" sz="11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p>
            <a:pPr algn="r" rtl="1">
              <a:lnSpc>
                <a:spcPct val="115000"/>
              </a:lnSpc>
              <a:spcAft>
                <a:spcPts val="1000"/>
              </a:spcAft>
              <a:tabLst>
                <a:tab pos="1359535" algn="l"/>
              </a:tabLst>
            </a:pPr>
            <a:endParaRPr lang="en-US" sz="1100"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8643702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AEBBFAC9-6E23-4FF9-9A4F-580CFCA9AA37}"/>
              </a:ext>
            </a:extLst>
          </p:cNvPr>
          <p:cNvPicPr>
            <a:picLocks noChangeAspect="1"/>
          </p:cNvPicPr>
          <p:nvPr/>
        </p:nvPicPr>
        <p:blipFill>
          <a:blip r:embed="rId2"/>
          <a:stretch>
            <a:fillRect/>
          </a:stretch>
        </p:blipFill>
        <p:spPr>
          <a:xfrm>
            <a:off x="0" y="132370"/>
            <a:ext cx="12192000" cy="871728"/>
          </a:xfrm>
          <a:prstGeom prst="rect">
            <a:avLst/>
          </a:prstGeom>
        </p:spPr>
      </p:pic>
      <p:graphicFrame>
        <p:nvGraphicFramePr>
          <p:cNvPr id="5" name="جدول 9">
            <a:extLst>
              <a:ext uri="{FF2B5EF4-FFF2-40B4-BE49-F238E27FC236}">
                <a16:creationId xmlns:a16="http://schemas.microsoft.com/office/drawing/2014/main" id="{506B0FF8-FA1F-431C-86F2-C67A3FC78E8A}"/>
              </a:ext>
            </a:extLst>
          </p:cNvPr>
          <p:cNvGraphicFramePr>
            <a:graphicFrameLocks noGrp="1"/>
          </p:cNvGraphicFramePr>
          <p:nvPr>
            <p:extLst>
              <p:ext uri="{D42A27DB-BD31-4B8C-83A1-F6EECF244321}">
                <p14:modId xmlns:p14="http://schemas.microsoft.com/office/powerpoint/2010/main" val="2619723783"/>
              </p:ext>
            </p:extLst>
          </p:nvPr>
        </p:nvGraphicFramePr>
        <p:xfrm>
          <a:off x="285678" y="1409047"/>
          <a:ext cx="11620643" cy="3321176"/>
        </p:xfrm>
        <a:graphic>
          <a:graphicData uri="http://schemas.openxmlformats.org/drawingml/2006/table">
            <a:tbl>
              <a:tblPr rtl="1" firstRow="1" bandRow="1">
                <a:tableStyleId>{616DA210-FB5B-4158-B5E0-FEB733F419BA}</a:tableStyleId>
              </a:tblPr>
              <a:tblGrid>
                <a:gridCol w="1462584">
                  <a:extLst>
                    <a:ext uri="{9D8B030D-6E8A-4147-A177-3AD203B41FA5}">
                      <a16:colId xmlns:a16="http://schemas.microsoft.com/office/drawing/2014/main" val="3869682143"/>
                    </a:ext>
                  </a:extLst>
                </a:gridCol>
                <a:gridCol w="3389794">
                  <a:extLst>
                    <a:ext uri="{9D8B030D-6E8A-4147-A177-3AD203B41FA5}">
                      <a16:colId xmlns:a16="http://schemas.microsoft.com/office/drawing/2014/main" val="2761460610"/>
                    </a:ext>
                  </a:extLst>
                </a:gridCol>
                <a:gridCol w="6768265">
                  <a:extLst>
                    <a:ext uri="{9D8B030D-6E8A-4147-A177-3AD203B41FA5}">
                      <a16:colId xmlns:a16="http://schemas.microsoft.com/office/drawing/2014/main" val="2786879727"/>
                    </a:ext>
                  </a:extLst>
                </a:gridCol>
              </a:tblGrid>
              <a:tr h="440794">
                <a:tc>
                  <a:txBody>
                    <a:bodyPr/>
                    <a:lstStyle/>
                    <a:p>
                      <a:pPr algn="ctr" rtl="1"/>
                      <a:r>
                        <a:rPr lang="ar-SA" sz="2000" dirty="0"/>
                        <a:t>الأشهر</a:t>
                      </a:r>
                      <a:endParaRPr lang="ar-SA" sz="2000" dirty="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000" dirty="0"/>
                        <a:t>الفترة الزمنية</a:t>
                      </a:r>
                      <a:endParaRPr lang="ar-SA" sz="2000" dirty="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000" dirty="0"/>
                        <a:t>الهداف المراد تنفيذها</a:t>
                      </a:r>
                      <a:endParaRPr lang="ar-SA" sz="2000" dirty="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9474386"/>
                  </a:ext>
                </a:extLst>
              </a:tr>
              <a:tr h="400611">
                <a:tc rowSpan="2">
                  <a:txBody>
                    <a:bodyPr/>
                    <a:lstStyle/>
                    <a:p>
                      <a:pPr algn="ctr" rtl="1">
                        <a:lnSpc>
                          <a:spcPct val="115000"/>
                        </a:lnSpc>
                        <a:spcAft>
                          <a:spcPts val="1000"/>
                        </a:spcAft>
                      </a:pPr>
                      <a:r>
                        <a:rPr lang="ar-OM" sz="2000" dirty="0">
                          <a:solidFill>
                            <a:srgbClr val="000000"/>
                          </a:solidFill>
                          <a:effectLst/>
                        </a:rPr>
                        <a:t>ديسمبر</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dirty="0">
                          <a:solidFill>
                            <a:srgbClr val="000000"/>
                          </a:solidFill>
                          <a:effectLst/>
                        </a:rPr>
                        <a:t> سبتمبر</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a:solidFill>
                            <a:srgbClr val="000000"/>
                          </a:solidFill>
                          <a:effectLst/>
                        </a:rPr>
                        <a:t>اختيار موضوع البحث</a:t>
                      </a:r>
                      <a:endParaRPr lang="en-US" sz="200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998141"/>
                  </a:ext>
                </a:extLst>
              </a:tr>
              <a:tr h="400611">
                <a:tc vMerge="1">
                  <a:txBody>
                    <a:bodyPr/>
                    <a:lstStyle/>
                    <a:p>
                      <a:pPr rtl="1"/>
                      <a:endParaRPr lang="ar-SA"/>
                    </a:p>
                  </a:txBody>
                  <a:tcPr/>
                </a:tc>
                <a:tc>
                  <a:txBody>
                    <a:bodyPr/>
                    <a:lstStyle/>
                    <a:p>
                      <a:pPr algn="ctr" rtl="1">
                        <a:lnSpc>
                          <a:spcPct val="115000"/>
                        </a:lnSpc>
                        <a:spcAft>
                          <a:spcPts val="1000"/>
                        </a:spcAft>
                      </a:pPr>
                      <a:r>
                        <a:rPr lang="ar-OM" sz="2000" dirty="0">
                          <a:solidFill>
                            <a:srgbClr val="000000"/>
                          </a:solidFill>
                          <a:effectLst/>
                        </a:rPr>
                        <a:t>أكتوبر ونوفمبر </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dirty="0">
                          <a:solidFill>
                            <a:srgbClr val="000000"/>
                          </a:solidFill>
                          <a:effectLst/>
                        </a:rPr>
                        <a:t>جمع المعلومات المتعلقة بالبحث</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3634263"/>
                  </a:ext>
                </a:extLst>
              </a:tr>
              <a:tr h="484023">
                <a:tc rowSpan="5">
                  <a:txBody>
                    <a:bodyPr/>
                    <a:lstStyle/>
                    <a:p>
                      <a:pPr algn="ctr" rtl="1">
                        <a:lnSpc>
                          <a:spcPct val="115000"/>
                        </a:lnSpc>
                        <a:spcAft>
                          <a:spcPts val="1000"/>
                        </a:spcAft>
                      </a:pPr>
                      <a:r>
                        <a:rPr lang="ar-OM" sz="2000" dirty="0">
                          <a:solidFill>
                            <a:srgbClr val="000000"/>
                          </a:solidFill>
                          <a:effectLst/>
                        </a:rPr>
                        <a:t>ديسمبر </a:t>
                      </a:r>
                      <a:endParaRPr lang="en-US" sz="2000" dirty="0">
                        <a:effectLst/>
                      </a:endParaRPr>
                    </a:p>
                    <a:p>
                      <a:pPr algn="ctr" rtl="1">
                        <a:lnSpc>
                          <a:spcPct val="115000"/>
                        </a:lnSpc>
                        <a:spcAft>
                          <a:spcPts val="1000"/>
                        </a:spcAft>
                      </a:pPr>
                      <a:r>
                        <a:rPr lang="ar-OM" sz="2000" dirty="0">
                          <a:solidFill>
                            <a:srgbClr val="000000"/>
                          </a:solidFill>
                          <a:effectLst/>
                        </a:rPr>
                        <a:t>يناير </a:t>
                      </a:r>
                      <a:endParaRPr lang="en-US" sz="2000" dirty="0">
                        <a:effectLst/>
                      </a:endParaRPr>
                    </a:p>
                    <a:p>
                      <a:pPr algn="ctr" rtl="1">
                        <a:lnSpc>
                          <a:spcPct val="115000"/>
                        </a:lnSpc>
                        <a:spcAft>
                          <a:spcPts val="1000"/>
                        </a:spcAft>
                      </a:pPr>
                      <a:r>
                        <a:rPr lang="ar-OM" sz="2000" dirty="0">
                          <a:solidFill>
                            <a:srgbClr val="000000"/>
                          </a:solidFill>
                          <a:effectLst/>
                        </a:rPr>
                        <a:t>فبراير  </a:t>
                      </a:r>
                      <a:endParaRPr lang="en-US" sz="2000" dirty="0">
                        <a:effectLst/>
                      </a:endParaRPr>
                    </a:p>
                    <a:p>
                      <a:pPr algn="ctr" rtl="1">
                        <a:lnSpc>
                          <a:spcPct val="115000"/>
                        </a:lnSpc>
                        <a:spcAft>
                          <a:spcPts val="1000"/>
                        </a:spcAft>
                      </a:pPr>
                      <a:r>
                        <a:rPr lang="ar-OM" sz="2000" dirty="0">
                          <a:solidFill>
                            <a:srgbClr val="000000"/>
                          </a:solidFill>
                          <a:effectLst/>
                        </a:rPr>
                        <a:t>مارس </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dirty="0">
                          <a:solidFill>
                            <a:srgbClr val="000000"/>
                          </a:solidFill>
                          <a:effectLst/>
                        </a:rPr>
                        <a:t>ديسمبر ويناير </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a:solidFill>
                            <a:srgbClr val="000000"/>
                          </a:solidFill>
                          <a:effectLst/>
                        </a:rPr>
                        <a:t>زيارات ميدانية لموقع البحث ومواقع أخرى وإجراء بروتوكولات التربة والماء</a:t>
                      </a:r>
                      <a:endParaRPr lang="en-US" sz="200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564835"/>
                  </a:ext>
                </a:extLst>
              </a:tr>
              <a:tr h="400611">
                <a:tc vMerge="1">
                  <a:txBody>
                    <a:bodyPr/>
                    <a:lstStyle/>
                    <a:p>
                      <a:pPr rtl="1"/>
                      <a:endParaRPr lang="ar-SA"/>
                    </a:p>
                  </a:txBody>
                  <a:tcPr/>
                </a:tc>
                <a:tc>
                  <a:txBody>
                    <a:bodyPr/>
                    <a:lstStyle/>
                    <a:p>
                      <a:pPr algn="ctr" rtl="1">
                        <a:lnSpc>
                          <a:spcPct val="115000"/>
                        </a:lnSpc>
                        <a:spcAft>
                          <a:spcPts val="1000"/>
                        </a:spcAft>
                      </a:pPr>
                      <a:r>
                        <a:rPr lang="ar-OM" sz="2000" dirty="0">
                          <a:solidFill>
                            <a:srgbClr val="000000"/>
                          </a:solidFill>
                          <a:effectLst/>
                        </a:rPr>
                        <a:t>يناير</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a:solidFill>
                            <a:srgbClr val="000000"/>
                          </a:solidFill>
                          <a:effectLst/>
                        </a:rPr>
                        <a:t>استخراج النتائج وكتابتها والتوصيات</a:t>
                      </a:r>
                      <a:endParaRPr lang="en-US" sz="200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9179874"/>
                  </a:ext>
                </a:extLst>
              </a:tr>
              <a:tr h="400611">
                <a:tc vMerge="1">
                  <a:txBody>
                    <a:bodyPr/>
                    <a:lstStyle/>
                    <a:p>
                      <a:pPr rtl="1"/>
                      <a:endParaRPr lang="ar-SA"/>
                    </a:p>
                  </a:txBody>
                  <a:tcPr/>
                </a:tc>
                <a:tc>
                  <a:txBody>
                    <a:bodyPr/>
                    <a:lstStyle/>
                    <a:p>
                      <a:pPr algn="ctr" rtl="1">
                        <a:lnSpc>
                          <a:spcPct val="115000"/>
                        </a:lnSpc>
                        <a:spcAft>
                          <a:spcPts val="1000"/>
                        </a:spcAft>
                      </a:pPr>
                      <a:r>
                        <a:rPr lang="ar-OM" sz="2000" dirty="0">
                          <a:solidFill>
                            <a:srgbClr val="000000"/>
                          </a:solidFill>
                          <a:effectLst/>
                        </a:rPr>
                        <a:t>فبراير </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dirty="0">
                          <a:solidFill>
                            <a:srgbClr val="000000"/>
                          </a:solidFill>
                          <a:effectLst/>
                        </a:rPr>
                        <a:t>مراجعة البحث والإخراج النهائي</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383388"/>
                  </a:ext>
                </a:extLst>
              </a:tr>
              <a:tr h="400611">
                <a:tc vMerge="1">
                  <a:txBody>
                    <a:bodyPr/>
                    <a:lstStyle/>
                    <a:p>
                      <a:pPr rtl="1"/>
                      <a:endParaRPr lang="ar-SA"/>
                    </a:p>
                  </a:txBody>
                  <a:tcPr/>
                </a:tc>
                <a:tc>
                  <a:txBody>
                    <a:bodyPr/>
                    <a:lstStyle/>
                    <a:p>
                      <a:pPr algn="ctr" rtl="1">
                        <a:lnSpc>
                          <a:spcPct val="115000"/>
                        </a:lnSpc>
                        <a:spcAft>
                          <a:spcPts val="1000"/>
                        </a:spcAft>
                      </a:pPr>
                      <a:r>
                        <a:rPr lang="ar-OM" sz="2000">
                          <a:solidFill>
                            <a:srgbClr val="000000"/>
                          </a:solidFill>
                          <a:effectLst/>
                        </a:rPr>
                        <a:t>فبراير</a:t>
                      </a:r>
                      <a:endParaRPr lang="en-US" sz="200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dirty="0">
                          <a:solidFill>
                            <a:srgbClr val="000000"/>
                          </a:solidFill>
                          <a:effectLst/>
                        </a:rPr>
                        <a:t>تصميم ملصق البحث</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9563965"/>
                  </a:ext>
                </a:extLst>
              </a:tr>
              <a:tr h="393304">
                <a:tc vMerge="1">
                  <a:txBody>
                    <a:bodyPr/>
                    <a:lstStyle/>
                    <a:p>
                      <a:pPr rtl="1"/>
                      <a:endParaRPr lang="ar-SA"/>
                    </a:p>
                  </a:txBody>
                  <a:tcPr/>
                </a:tc>
                <a:tc>
                  <a:txBody>
                    <a:bodyPr/>
                    <a:lstStyle/>
                    <a:p>
                      <a:pPr algn="ctr" rtl="1">
                        <a:lnSpc>
                          <a:spcPct val="115000"/>
                        </a:lnSpc>
                        <a:spcAft>
                          <a:spcPts val="1000"/>
                        </a:spcAft>
                      </a:pPr>
                      <a:r>
                        <a:rPr lang="ar-OM" sz="2000" dirty="0">
                          <a:solidFill>
                            <a:srgbClr val="000000"/>
                          </a:solidFill>
                          <a:effectLst/>
                        </a:rPr>
                        <a:t>مارس</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OM" sz="2000" dirty="0">
                          <a:solidFill>
                            <a:srgbClr val="000000"/>
                          </a:solidFill>
                          <a:effectLst/>
                        </a:rPr>
                        <a:t>إرسال البحث</a:t>
                      </a:r>
                      <a:endParaRPr lang="en-US" sz="2000" dirty="0">
                        <a:effectLst/>
                        <a:latin typeface="Calibri" panose="020F0502020204030204" pitchFamily="34" charset="0"/>
                        <a:ea typeface="MS Mincho" panose="02020609040205080304" pitchFamily="49"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1331463"/>
                  </a:ext>
                </a:extLst>
              </a:tr>
            </a:tbl>
          </a:graphicData>
        </a:graphic>
      </p:graphicFrame>
    </p:spTree>
    <p:extLst>
      <p:ext uri="{BB962C8B-B14F-4D97-AF65-F5344CB8AC3E}">
        <p14:creationId xmlns:p14="http://schemas.microsoft.com/office/powerpoint/2010/main" val="36585377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09F169E-D7C6-4A69-8242-AF06EA815F99}"/>
              </a:ext>
            </a:extLst>
          </p:cNvPr>
          <p:cNvPicPr>
            <a:picLocks noChangeAspect="1"/>
          </p:cNvPicPr>
          <p:nvPr/>
        </p:nvPicPr>
        <p:blipFill>
          <a:blip r:embed="rId2"/>
          <a:stretch>
            <a:fillRect/>
          </a:stretch>
        </p:blipFill>
        <p:spPr>
          <a:xfrm>
            <a:off x="6096000" y="0"/>
            <a:ext cx="6248942" cy="1585097"/>
          </a:xfrm>
          <a:prstGeom prst="rect">
            <a:avLst/>
          </a:prstGeom>
        </p:spPr>
      </p:pic>
      <p:sp>
        <p:nvSpPr>
          <p:cNvPr id="5" name="مربع نص 4">
            <a:extLst>
              <a:ext uri="{FF2B5EF4-FFF2-40B4-BE49-F238E27FC236}">
                <a16:creationId xmlns:a16="http://schemas.microsoft.com/office/drawing/2014/main" id="{E1AD4E63-6FB2-451F-9E77-BD9E0F164F23}"/>
              </a:ext>
            </a:extLst>
          </p:cNvPr>
          <p:cNvSpPr txBox="1"/>
          <p:nvPr/>
        </p:nvSpPr>
        <p:spPr>
          <a:xfrm>
            <a:off x="152942" y="1269662"/>
            <a:ext cx="12192000" cy="1353191"/>
          </a:xfrm>
          <a:prstGeom prst="rect">
            <a:avLst/>
          </a:prstGeom>
          <a:noFill/>
        </p:spPr>
        <p:txBody>
          <a:bodyPr wrap="square">
            <a:spAutoFit/>
          </a:bodyPr>
          <a:lstStyle/>
          <a:p>
            <a:pPr marL="342900" lvl="0" indent="-342900" algn="ctr" rtl="1">
              <a:lnSpc>
                <a:spcPct val="115000"/>
              </a:lnSpc>
              <a:spcAft>
                <a:spcPts val="1000"/>
              </a:spcAft>
              <a:buFont typeface="Arial" panose="020B0604020202020204" pitchFamily="34" charset="0"/>
              <a:buChar char="-"/>
            </a:pPr>
            <a:r>
              <a:rPr lang="ar-OM" sz="3200" dirty="0">
                <a:solidFill>
                  <a:srgbClr val="000000"/>
                </a:solidFill>
                <a:effectLst/>
                <a:latin typeface="Calibri" panose="020F0502020204030204" pitchFamily="34" charset="0"/>
                <a:ea typeface="MS Mincho" panose="02020609040205080304" pitchFamily="49" charset="-128"/>
                <a:cs typeface="Akhbar MT" pitchFamily="2" charset="-78"/>
              </a:rPr>
              <a:t>توزيع ادوار العمل على فريق البحث، متمثلة في تحضير الأدوات والتطبيق الميداني.</a:t>
            </a:r>
            <a:endParaRPr lang="ar-SA" sz="3200" dirty="0">
              <a:solidFill>
                <a:srgbClr val="000000"/>
              </a:solidFill>
              <a:effectLst/>
              <a:latin typeface="Calibri" panose="020F0502020204030204" pitchFamily="34" charset="0"/>
              <a:ea typeface="MS Mincho" panose="02020609040205080304" pitchFamily="49" charset="-128"/>
              <a:cs typeface="Akhbar MT" pitchFamily="2" charset="-78"/>
            </a:endParaRPr>
          </a:p>
          <a:p>
            <a:pPr marL="342900" lvl="0" indent="-342900" algn="ctr" rtl="1">
              <a:lnSpc>
                <a:spcPct val="115000"/>
              </a:lnSpc>
              <a:spcAft>
                <a:spcPts val="1000"/>
              </a:spcAft>
              <a:buFont typeface="Arial" panose="020B0604020202020204" pitchFamily="34" charset="0"/>
              <a:buChar char="-"/>
            </a:pPr>
            <a:r>
              <a:rPr lang="ar-OM" sz="3200" dirty="0">
                <a:solidFill>
                  <a:srgbClr val="002060"/>
                </a:solidFill>
                <a:effectLst/>
                <a:latin typeface="Calibri" panose="020F0502020204030204" pitchFamily="34" charset="0"/>
                <a:ea typeface="MS Mincho" panose="02020609040205080304" pitchFamily="49" charset="-128"/>
                <a:cs typeface="Akhbar MT" pitchFamily="2" charset="-78"/>
              </a:rPr>
              <a:t>  توزيع الأدوار على فريق البحث جدول (2)</a:t>
            </a:r>
            <a:endParaRPr lang="en-US" sz="3200" dirty="0">
              <a:solidFill>
                <a:srgbClr val="002060"/>
              </a:solidFill>
              <a:effectLst/>
              <a:latin typeface="Calibri" panose="020F0502020204030204" pitchFamily="34" charset="0"/>
              <a:ea typeface="MS Mincho" panose="02020609040205080304" pitchFamily="49" charset="-128"/>
              <a:cs typeface="Akhbar MT" pitchFamily="2" charset="-78"/>
            </a:endParaRPr>
          </a:p>
        </p:txBody>
      </p:sp>
      <p:graphicFrame>
        <p:nvGraphicFramePr>
          <p:cNvPr id="6" name="جدول 5">
            <a:extLst>
              <a:ext uri="{FF2B5EF4-FFF2-40B4-BE49-F238E27FC236}">
                <a16:creationId xmlns:a16="http://schemas.microsoft.com/office/drawing/2014/main" id="{1C8B8B24-F100-4751-A787-DCDBD5111CFB}"/>
              </a:ext>
            </a:extLst>
          </p:cNvPr>
          <p:cNvGraphicFramePr>
            <a:graphicFrameLocks noGrp="1"/>
          </p:cNvGraphicFramePr>
          <p:nvPr>
            <p:extLst>
              <p:ext uri="{D42A27DB-BD31-4B8C-83A1-F6EECF244321}">
                <p14:modId xmlns:p14="http://schemas.microsoft.com/office/powerpoint/2010/main" val="1050087347"/>
              </p:ext>
            </p:extLst>
          </p:nvPr>
        </p:nvGraphicFramePr>
        <p:xfrm>
          <a:off x="1791034" y="2622853"/>
          <a:ext cx="8609932" cy="3668765"/>
        </p:xfrm>
        <a:graphic>
          <a:graphicData uri="http://schemas.openxmlformats.org/drawingml/2006/table">
            <a:tbl>
              <a:tblPr rtl="1" firstRow="1" firstCol="1" bandRow="1"/>
              <a:tblGrid>
                <a:gridCol w="4304966">
                  <a:extLst>
                    <a:ext uri="{9D8B030D-6E8A-4147-A177-3AD203B41FA5}">
                      <a16:colId xmlns:a16="http://schemas.microsoft.com/office/drawing/2014/main" val="1211482772"/>
                    </a:ext>
                  </a:extLst>
                </a:gridCol>
                <a:gridCol w="4304966">
                  <a:extLst>
                    <a:ext uri="{9D8B030D-6E8A-4147-A177-3AD203B41FA5}">
                      <a16:colId xmlns:a16="http://schemas.microsoft.com/office/drawing/2014/main" val="2037190828"/>
                    </a:ext>
                  </a:extLst>
                </a:gridCol>
              </a:tblGrid>
              <a:tr h="397191">
                <a:tc>
                  <a:txBody>
                    <a:bodyPr/>
                    <a:lstStyle/>
                    <a:p>
                      <a:pPr algn="ctr" rtl="1"/>
                      <a:r>
                        <a:rPr lang="ar-OM" sz="2400" b="1" dirty="0">
                          <a:solidFill>
                            <a:srgbClr val="000000"/>
                          </a:solidFill>
                          <a:effectLst/>
                          <a:latin typeface="Calibri" panose="020F0502020204030204" pitchFamily="34" charset="0"/>
                          <a:ea typeface="MS Mincho" panose="02020609040205080304" pitchFamily="49" charset="-128"/>
                          <a:cs typeface="Akhbar MT" pitchFamily="2" charset="-78"/>
                        </a:rPr>
                        <a:t>العمل</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gn="ctr" rtl="1"/>
                      <a:r>
                        <a:rPr lang="ar-OM" sz="2400" b="1">
                          <a:solidFill>
                            <a:srgbClr val="000000"/>
                          </a:solidFill>
                          <a:effectLst/>
                          <a:latin typeface="Calibri" panose="020F0502020204030204" pitchFamily="34" charset="0"/>
                          <a:ea typeface="MS Mincho" panose="02020609040205080304" pitchFamily="49" charset="-128"/>
                          <a:cs typeface="Akhbar MT" pitchFamily="2" charset="-78"/>
                        </a:rPr>
                        <a:t>الطالبات المنفذات</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058629317"/>
                  </a:ext>
                </a:extLst>
              </a:tr>
              <a:tr h="820861">
                <a:tc>
                  <a:txBody>
                    <a:bodyPr/>
                    <a:lstStyle/>
                    <a:p>
                      <a:pPr algn="ctr" rtl="1"/>
                      <a:r>
                        <a:rPr lang="ar-OM" sz="2400" b="1" dirty="0">
                          <a:solidFill>
                            <a:srgbClr val="000000"/>
                          </a:solidFill>
                          <a:effectLst/>
                          <a:latin typeface="Calibri" panose="020F0502020204030204" pitchFamily="34" charset="0"/>
                          <a:ea typeface="MS Mincho" panose="02020609040205080304" pitchFamily="49" charset="-128"/>
                          <a:cs typeface="Akhbar MT" pitchFamily="2" charset="-78"/>
                        </a:rPr>
                        <a:t>صياغة مشكلة البحث بوضوح وتحديد الأدوات المطلوبة وتجهيزها.</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1"/>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قبس والهنوف</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894907857"/>
                  </a:ext>
                </a:extLst>
              </a:tr>
              <a:tr h="1218052">
                <a:tc>
                  <a:txBody>
                    <a:bodyPr/>
                    <a:lstStyle/>
                    <a:p>
                      <a:pPr algn="ctr" rtl="1"/>
                      <a:r>
                        <a:rPr lang="ar-OM" sz="2400" b="1">
                          <a:solidFill>
                            <a:srgbClr val="000000"/>
                          </a:solidFill>
                          <a:effectLst/>
                          <a:latin typeface="Calibri" panose="020F0502020204030204" pitchFamily="34" charset="0"/>
                          <a:ea typeface="MS Mincho" panose="02020609040205080304" pitchFamily="49" charset="-128"/>
                          <a:cs typeface="Akhbar MT" pitchFamily="2" charset="-78"/>
                        </a:rPr>
                        <a:t>التوصل للاستنتاجات من خلال البيانات المجمعة ومنها إلى صياغة الملخص وكتابة البحث.</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1"/>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ميار وقبس والهنوف</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80902767"/>
                  </a:ext>
                </a:extLst>
              </a:tr>
              <a:tr h="1232661">
                <a:tc>
                  <a:txBody>
                    <a:bodyPr/>
                    <a:lstStyle/>
                    <a:p>
                      <a:pPr algn="ctr" rtl="1"/>
                      <a:r>
                        <a:rPr lang="ar-OM" sz="2400" b="1">
                          <a:solidFill>
                            <a:srgbClr val="000000"/>
                          </a:solidFill>
                          <a:effectLst/>
                          <a:latin typeface="Calibri" panose="020F0502020204030204" pitchFamily="34" charset="0"/>
                          <a:ea typeface="MS Mincho" panose="02020609040205080304" pitchFamily="49" charset="-128"/>
                          <a:cs typeface="Akhbar MT" pitchFamily="2" charset="-78"/>
                        </a:rPr>
                        <a:t>التوصل للاستنتاجات من خلال البيانات المجمعة ومنها إلى صياغة الملخص وكتابة البحث.</a:t>
                      </a:r>
                      <a:endParaRPr lang="en-US" sz="180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1"/>
                      <a:r>
                        <a:rPr lang="ar-OM" sz="2400" dirty="0">
                          <a:solidFill>
                            <a:srgbClr val="000000"/>
                          </a:solidFill>
                          <a:effectLst/>
                          <a:latin typeface="Calibri" panose="020F0502020204030204" pitchFamily="34" charset="0"/>
                          <a:ea typeface="MS Mincho" panose="02020609040205080304" pitchFamily="49" charset="-128"/>
                          <a:cs typeface="Akhbar MT" pitchFamily="2" charset="-78"/>
                        </a:rPr>
                        <a:t>قبس وميار</a:t>
                      </a:r>
                      <a:endParaRPr lang="en-US" sz="1800" dirty="0">
                        <a:effectLst/>
                        <a:latin typeface="Calibri" panose="020F0502020204030204" pitchFamily="34" charset="0"/>
                        <a:ea typeface="MS Mincho" panose="02020609040205080304" pitchFamily="49" charset="-128"/>
                        <a:cs typeface="Akhbar MT" pitchFamily="2" charset="-78"/>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52491581"/>
                  </a:ext>
                </a:extLst>
              </a:tr>
            </a:tbl>
          </a:graphicData>
        </a:graphic>
      </p:graphicFrame>
    </p:spTree>
    <p:extLst>
      <p:ext uri="{BB962C8B-B14F-4D97-AF65-F5344CB8AC3E}">
        <p14:creationId xmlns:p14="http://schemas.microsoft.com/office/powerpoint/2010/main" val="389897614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8824CBC-555D-4149-BA5B-8F720306BF0D}"/>
              </a:ext>
            </a:extLst>
          </p:cNvPr>
          <p:cNvSpPr txBox="1"/>
          <p:nvPr/>
        </p:nvSpPr>
        <p:spPr>
          <a:xfrm>
            <a:off x="0" y="0"/>
            <a:ext cx="12192000" cy="1569660"/>
          </a:xfrm>
          <a:prstGeom prst="rect">
            <a:avLst/>
          </a:prstGeom>
          <a:noFill/>
        </p:spPr>
        <p:txBody>
          <a:bodyPr wrap="square">
            <a:spAutoFit/>
          </a:bodyPr>
          <a:lstStyle/>
          <a:p>
            <a:pPr algn="ctr" rtl="1"/>
            <a:r>
              <a:rPr lang="ar-SA" sz="3200" dirty="0">
                <a:solidFill>
                  <a:srgbClr val="7030A0"/>
                </a:solidFill>
                <a:latin typeface="Calibri" panose="020F0502020204030204" pitchFamily="34" charset="0"/>
                <a:ea typeface="MS Mincho" panose="02020609040205080304" pitchFamily="49" charset="-128"/>
                <a:cs typeface="Akhbar MT" pitchFamily="2" charset="-78"/>
              </a:rPr>
              <a:t>طرق البحث :-</a:t>
            </a:r>
          </a:p>
          <a:p>
            <a:pPr algn="r" rtl="1"/>
            <a:r>
              <a:rPr lang="ar-SA" sz="3200" dirty="0">
                <a:cs typeface="Akhbar MT" pitchFamily="2" charset="-78"/>
              </a:rPr>
              <a:t>ثانيا :موقع الدراسة:-</a:t>
            </a:r>
          </a:p>
          <a:p>
            <a:pPr algn="ctr" rtl="1"/>
            <a:r>
              <a:rPr lang="ar-SA" sz="3200" dirty="0">
                <a:cs typeface="Akhbar MT" pitchFamily="2" charset="-78"/>
              </a:rPr>
              <a:t> (محافظة الظاهرة - ولاية ضنك-قرية الظويهرية) منطقة الظويهرية ومنطقة الخضاري </a:t>
            </a:r>
          </a:p>
        </p:txBody>
      </p:sp>
      <p:sp>
        <p:nvSpPr>
          <p:cNvPr id="5" name="مربع نص 4">
            <a:extLst>
              <a:ext uri="{FF2B5EF4-FFF2-40B4-BE49-F238E27FC236}">
                <a16:creationId xmlns:a16="http://schemas.microsoft.com/office/drawing/2014/main" id="{B042BD5D-5148-453B-BD7E-79650F0A3538}"/>
              </a:ext>
            </a:extLst>
          </p:cNvPr>
          <p:cNvSpPr txBox="1"/>
          <p:nvPr/>
        </p:nvSpPr>
        <p:spPr>
          <a:xfrm>
            <a:off x="5544403" y="1968367"/>
            <a:ext cx="6175612" cy="584775"/>
          </a:xfrm>
          <a:prstGeom prst="rect">
            <a:avLst/>
          </a:prstGeom>
          <a:noFill/>
        </p:spPr>
        <p:txBody>
          <a:bodyPr wrap="square">
            <a:spAutoFit/>
          </a:bodyPr>
          <a:lstStyle/>
          <a:p>
            <a:pPr algn="r" rtl="1"/>
            <a:r>
              <a:rPr lang="ar-SA" sz="3200" dirty="0">
                <a:solidFill>
                  <a:srgbClr val="002060"/>
                </a:solidFill>
                <a:cs typeface="Akhbar MT" pitchFamily="2" charset="-78"/>
              </a:rPr>
              <a:t>(موقع الدراسة: مزرعة الظويهرية).</a:t>
            </a:r>
          </a:p>
        </p:txBody>
      </p:sp>
      <p:pic>
        <p:nvPicPr>
          <p:cNvPr id="6" name="صورة 5">
            <a:extLst>
              <a:ext uri="{FF2B5EF4-FFF2-40B4-BE49-F238E27FC236}">
                <a16:creationId xmlns:a16="http://schemas.microsoft.com/office/drawing/2014/main" id="{26F48489-49C8-432D-9CF5-3C847A3407E8}"/>
              </a:ext>
            </a:extLst>
          </p:cNvPr>
          <p:cNvPicPr>
            <a:picLocks noChangeAspect="1"/>
          </p:cNvPicPr>
          <p:nvPr/>
        </p:nvPicPr>
        <p:blipFill>
          <a:blip r:embed="rId2"/>
          <a:stretch>
            <a:fillRect/>
          </a:stretch>
        </p:blipFill>
        <p:spPr>
          <a:xfrm>
            <a:off x="7016047" y="2553142"/>
            <a:ext cx="5175953" cy="3621338"/>
          </a:xfrm>
          <a:prstGeom prst="rect">
            <a:avLst/>
          </a:prstGeom>
        </p:spPr>
      </p:pic>
      <p:pic>
        <p:nvPicPr>
          <p:cNvPr id="7" name="صورة 6">
            <a:extLst>
              <a:ext uri="{FF2B5EF4-FFF2-40B4-BE49-F238E27FC236}">
                <a16:creationId xmlns:a16="http://schemas.microsoft.com/office/drawing/2014/main" id="{9072FA62-8059-4945-8331-5531ACBB32F9}"/>
              </a:ext>
            </a:extLst>
          </p:cNvPr>
          <p:cNvPicPr>
            <a:picLocks noChangeAspect="1"/>
          </p:cNvPicPr>
          <p:nvPr/>
        </p:nvPicPr>
        <p:blipFill>
          <a:blip r:embed="rId3"/>
          <a:stretch>
            <a:fillRect/>
          </a:stretch>
        </p:blipFill>
        <p:spPr>
          <a:xfrm>
            <a:off x="9409972" y="4392764"/>
            <a:ext cx="1560711" cy="829128"/>
          </a:xfrm>
          <a:prstGeom prst="rect">
            <a:avLst/>
          </a:prstGeom>
        </p:spPr>
      </p:pic>
      <p:sp>
        <p:nvSpPr>
          <p:cNvPr id="9" name="مربع نص 8">
            <a:extLst>
              <a:ext uri="{FF2B5EF4-FFF2-40B4-BE49-F238E27FC236}">
                <a16:creationId xmlns:a16="http://schemas.microsoft.com/office/drawing/2014/main" id="{C3D29AC0-402D-4F1F-9BB2-3CF1CBBE7B0A}"/>
              </a:ext>
            </a:extLst>
          </p:cNvPr>
          <p:cNvSpPr txBox="1"/>
          <p:nvPr/>
        </p:nvSpPr>
        <p:spPr>
          <a:xfrm>
            <a:off x="104613" y="1968367"/>
            <a:ext cx="6175612" cy="584775"/>
          </a:xfrm>
          <a:prstGeom prst="rect">
            <a:avLst/>
          </a:prstGeom>
          <a:noFill/>
        </p:spPr>
        <p:txBody>
          <a:bodyPr wrap="square">
            <a:spAutoFit/>
          </a:bodyPr>
          <a:lstStyle/>
          <a:p>
            <a:pPr algn="ctr" rtl="1"/>
            <a:r>
              <a:rPr lang="ar-SA" sz="3200" dirty="0">
                <a:solidFill>
                  <a:srgbClr val="002060"/>
                </a:solidFill>
                <a:cs typeface="Akhbar MT" pitchFamily="2" charset="-78"/>
              </a:rPr>
              <a:t>(موقع الدراسة: مزرعة الخضاري).</a:t>
            </a:r>
          </a:p>
        </p:txBody>
      </p:sp>
      <p:pic>
        <p:nvPicPr>
          <p:cNvPr id="10" name="صورة 9">
            <a:extLst>
              <a:ext uri="{FF2B5EF4-FFF2-40B4-BE49-F238E27FC236}">
                <a16:creationId xmlns:a16="http://schemas.microsoft.com/office/drawing/2014/main" id="{4E6BB0F0-F16E-4F1A-91C9-51B45F470277}"/>
              </a:ext>
            </a:extLst>
          </p:cNvPr>
          <p:cNvPicPr>
            <a:picLocks noChangeAspect="1"/>
          </p:cNvPicPr>
          <p:nvPr/>
        </p:nvPicPr>
        <p:blipFill>
          <a:blip r:embed="rId4"/>
          <a:stretch>
            <a:fillRect/>
          </a:stretch>
        </p:blipFill>
        <p:spPr>
          <a:xfrm>
            <a:off x="449080" y="2668976"/>
            <a:ext cx="5175953" cy="3389670"/>
          </a:xfrm>
          <a:prstGeom prst="rect">
            <a:avLst/>
          </a:prstGeom>
        </p:spPr>
      </p:pic>
      <p:pic>
        <p:nvPicPr>
          <p:cNvPr id="11" name="صورة 10">
            <a:extLst>
              <a:ext uri="{FF2B5EF4-FFF2-40B4-BE49-F238E27FC236}">
                <a16:creationId xmlns:a16="http://schemas.microsoft.com/office/drawing/2014/main" id="{C2C7359F-D173-4303-BE47-3161B3169502}"/>
              </a:ext>
            </a:extLst>
          </p:cNvPr>
          <p:cNvPicPr>
            <a:picLocks noChangeAspect="1"/>
          </p:cNvPicPr>
          <p:nvPr/>
        </p:nvPicPr>
        <p:blipFill>
          <a:blip r:embed="rId5"/>
          <a:stretch>
            <a:fillRect/>
          </a:stretch>
        </p:blipFill>
        <p:spPr>
          <a:xfrm>
            <a:off x="1700039" y="3856270"/>
            <a:ext cx="1542422" cy="951058"/>
          </a:xfrm>
          <a:prstGeom prst="rect">
            <a:avLst/>
          </a:prstGeom>
        </p:spPr>
      </p:pic>
    </p:spTree>
    <p:extLst>
      <p:ext uri="{BB962C8B-B14F-4D97-AF65-F5344CB8AC3E}">
        <p14:creationId xmlns:p14="http://schemas.microsoft.com/office/powerpoint/2010/main" val="1590963152"/>
      </p:ext>
    </p:extLst>
  </p:cSld>
  <p:clrMapOvr>
    <a:masterClrMapping/>
  </p:clrMapOvr>
  <p:transition spd="slow">
    <p:push dir="u"/>
  </p:transition>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573</TotalTime>
  <Words>2550</Words>
  <Application>Microsoft Office PowerPoint</Application>
  <PresentationFormat>شاشة عريضة</PresentationFormat>
  <Paragraphs>200</Paragraphs>
  <Slides>29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29</vt:i4>
      </vt:variant>
    </vt:vector>
  </HeadingPairs>
  <TitlesOfParts>
    <vt:vector size="36" baseType="lpstr">
      <vt:lpstr>Akhbar MT</vt:lpstr>
      <vt:lpstr>Arabic Typesetting</vt:lpstr>
      <vt:lpstr>Arial</vt:lpstr>
      <vt:lpstr>Calibri</vt:lpstr>
      <vt:lpstr>Calibri Light</vt:lpstr>
      <vt:lpstr>Symbol</vt:lpstr>
      <vt:lpstr>أثر رجعي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latifa saif</dc:creator>
  <cp:lastModifiedBy>latifa saif</cp:lastModifiedBy>
  <cp:revision>22</cp:revision>
  <dcterms:created xsi:type="dcterms:W3CDTF">2021-03-04T10:01:13Z</dcterms:created>
  <dcterms:modified xsi:type="dcterms:W3CDTF">2021-03-06T15:05:30Z</dcterms:modified>
</cp:coreProperties>
</file>