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50401538" cy="35999738"/>
  <p:notesSz cx="6715125" cy="923925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9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9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9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9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95" userDrawn="1">
          <p15:clr>
            <a:srgbClr val="A4A3A4"/>
          </p15:clr>
        </p15:guide>
        <p15:guide id="2" orient="horz" pos="22425">
          <p15:clr>
            <a:srgbClr val="A4A3A4"/>
          </p15:clr>
        </p15:guide>
        <p15:guide id="3" orient="horz" pos="2349">
          <p15:clr>
            <a:srgbClr val="A4A3A4"/>
          </p15:clr>
        </p15:guide>
        <p15:guide id="4" pos="158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E6ED1"/>
    <a:srgbClr val="93A8BE"/>
    <a:srgbClr val="C0C0C0"/>
    <a:srgbClr val="0046D2"/>
    <a:srgbClr val="FF0000"/>
    <a:srgbClr val="698ED9"/>
    <a:srgbClr val="A7C4FF"/>
    <a:srgbClr val="003064"/>
    <a:srgbClr val="003399"/>
    <a:srgbClr val="0021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68" autoAdjust="0"/>
    <p:restoredTop sz="93750" autoAdjust="0"/>
  </p:normalViewPr>
  <p:slideViewPr>
    <p:cSldViewPr snapToGrid="0" showGuides="1">
      <p:cViewPr varScale="1">
        <p:scale>
          <a:sx n="21" d="100"/>
          <a:sy n="21" d="100"/>
        </p:scale>
        <p:origin x="1544" y="208"/>
      </p:cViewPr>
      <p:guideLst>
        <p:guide orient="horz" pos="5195"/>
        <p:guide orient="horz" pos="22425"/>
        <p:guide orient="horz" pos="2349"/>
        <p:guide pos="158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692150"/>
            <a:ext cx="4852987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8F64AA5-5A0D-456F-8AB4-ECE9208990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8076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D2DCC4E-AF26-4184-ACB8-3F61D0E86D2A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11922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9838" y="11183938"/>
            <a:ext cx="42841862" cy="7715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9675" y="20399375"/>
            <a:ext cx="35282188" cy="92011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97862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3" y="1441450"/>
            <a:ext cx="45362812" cy="60007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9363" y="8399463"/>
            <a:ext cx="45362812" cy="23758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700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542663" y="1441450"/>
            <a:ext cx="11339512" cy="307165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9363" y="1441450"/>
            <a:ext cx="33870900" cy="307165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44971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3" y="1441450"/>
            <a:ext cx="45362812" cy="60007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9363" y="8399463"/>
            <a:ext cx="45362812" cy="23758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724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1450" y="23133050"/>
            <a:ext cx="42841863" cy="715010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81450" y="15257463"/>
            <a:ext cx="42841863" cy="78755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5995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3" y="1441450"/>
            <a:ext cx="45362812" cy="60007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9363" y="8399463"/>
            <a:ext cx="22604412" cy="237585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276175" y="8399463"/>
            <a:ext cx="22606000" cy="237585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8666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3" y="1441450"/>
            <a:ext cx="45362812" cy="6000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9363" y="8058150"/>
            <a:ext cx="22269450" cy="33591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9363" y="11417300"/>
            <a:ext cx="22269450" cy="207406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603200" y="8058150"/>
            <a:ext cx="22278975" cy="33591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603200" y="11417300"/>
            <a:ext cx="22278975" cy="207406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837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3" y="1441450"/>
            <a:ext cx="45362812" cy="60007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684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2782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3" y="1433513"/>
            <a:ext cx="16583025" cy="60991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05638" y="1433513"/>
            <a:ext cx="28176537" cy="307244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63" y="7532688"/>
            <a:ext cx="16583025" cy="24625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4088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9013" y="25199975"/>
            <a:ext cx="30240287" cy="29749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879013" y="3216275"/>
            <a:ext cx="30240287" cy="21599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879013" y="28174950"/>
            <a:ext cx="30240287" cy="4224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934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38713" rtl="0" eaLnBrk="0" fontAlgn="base" hangingPunct="0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938713" rtl="0" eaLnBrk="0" fontAlgn="base" hangingPunct="0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Arial" charset="0"/>
        </a:defRPr>
      </a:lvl2pPr>
      <a:lvl3pPr algn="ctr" defTabSz="4938713" rtl="0" eaLnBrk="0" fontAlgn="base" hangingPunct="0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Arial" charset="0"/>
        </a:defRPr>
      </a:lvl3pPr>
      <a:lvl4pPr algn="ctr" defTabSz="4938713" rtl="0" eaLnBrk="0" fontAlgn="base" hangingPunct="0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Arial" charset="0"/>
        </a:defRPr>
      </a:lvl4pPr>
      <a:lvl5pPr algn="ctr" defTabSz="4938713" rtl="0" eaLnBrk="0" fontAlgn="base" hangingPunct="0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Arial" charset="0"/>
        </a:defRPr>
      </a:lvl5pPr>
      <a:lvl6pPr marL="457200" algn="ctr" defTabSz="4938713" rtl="0" fontAlgn="base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Arial" charset="0"/>
        </a:defRPr>
      </a:lvl6pPr>
      <a:lvl7pPr marL="914400" algn="ctr" defTabSz="4938713" rtl="0" fontAlgn="base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Arial" charset="0"/>
        </a:defRPr>
      </a:lvl7pPr>
      <a:lvl8pPr marL="1371600" algn="ctr" defTabSz="4938713" rtl="0" fontAlgn="base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Arial" charset="0"/>
        </a:defRPr>
      </a:lvl8pPr>
      <a:lvl9pPr marL="1828800" algn="ctr" defTabSz="4938713" rtl="0" fontAlgn="base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Arial" charset="0"/>
        </a:defRPr>
      </a:lvl9pPr>
    </p:titleStyle>
    <p:bodyStyle>
      <a:lvl1pPr marL="1852613" indent="-1852613" algn="l" defTabSz="4938713" rtl="0" eaLnBrk="0" fontAlgn="base" hangingPunct="0">
        <a:spcBef>
          <a:spcPct val="20000"/>
        </a:spcBef>
        <a:spcAft>
          <a:spcPct val="0"/>
        </a:spcAft>
        <a:buChar char="•"/>
        <a:defRPr sz="17200">
          <a:solidFill>
            <a:schemeClr val="tx1"/>
          </a:solidFill>
          <a:latin typeface="+mn-lt"/>
          <a:ea typeface="+mn-ea"/>
          <a:cs typeface="+mn-cs"/>
        </a:defRPr>
      </a:lvl1pPr>
      <a:lvl2pPr marL="4011613" indent="-1544638" algn="l" defTabSz="4938713" rtl="0" eaLnBrk="0" fontAlgn="base" hangingPunct="0">
        <a:spcBef>
          <a:spcPct val="20000"/>
        </a:spcBef>
        <a:spcAft>
          <a:spcPct val="0"/>
        </a:spcAft>
        <a:buChar char="–"/>
        <a:defRPr sz="15000">
          <a:solidFill>
            <a:schemeClr val="tx1"/>
          </a:solidFill>
          <a:latin typeface="+mn-lt"/>
        </a:defRPr>
      </a:lvl2pPr>
      <a:lvl3pPr marL="6170613" indent="-1231900" algn="l" defTabSz="4938713" rtl="0" eaLnBrk="0" fontAlgn="base" hangingPunct="0">
        <a:spcBef>
          <a:spcPct val="20000"/>
        </a:spcBef>
        <a:spcAft>
          <a:spcPct val="0"/>
        </a:spcAft>
        <a:buChar char="•"/>
        <a:defRPr sz="13000">
          <a:solidFill>
            <a:schemeClr val="tx1"/>
          </a:solidFill>
          <a:latin typeface="+mn-lt"/>
        </a:defRPr>
      </a:lvl3pPr>
      <a:lvl4pPr marL="8637588" indent="-1231900" algn="l" defTabSz="4938713" rtl="0" eaLnBrk="0" fontAlgn="base" hangingPunct="0">
        <a:spcBef>
          <a:spcPct val="20000"/>
        </a:spcBef>
        <a:spcAft>
          <a:spcPct val="0"/>
        </a:spcAft>
        <a:buChar char="–"/>
        <a:defRPr sz="10700">
          <a:solidFill>
            <a:schemeClr val="tx1"/>
          </a:solidFill>
          <a:latin typeface="+mn-lt"/>
        </a:defRPr>
      </a:lvl4pPr>
      <a:lvl5pPr marL="11109325" indent="-1235075" algn="l" defTabSz="4938713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5pPr>
      <a:lvl6pPr marL="11566525" indent="-1235075" algn="l" defTabSz="4938713" rtl="0" fontAlgn="base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6pPr>
      <a:lvl7pPr marL="12023725" indent="-1235075" algn="l" defTabSz="4938713" rtl="0" fontAlgn="base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7pPr>
      <a:lvl8pPr marL="12480925" indent="-1235075" algn="l" defTabSz="4938713" rtl="0" fontAlgn="base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8pPr>
      <a:lvl9pPr marL="12938125" indent="-1235075" algn="l" defTabSz="4938713" rtl="0" fontAlgn="base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iff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30"/>
          <p:cNvSpPr>
            <a:spLocks noChangeArrowheads="1"/>
          </p:cNvSpPr>
          <p:nvPr/>
        </p:nvSpPr>
        <p:spPr bwMode="auto">
          <a:xfrm>
            <a:off x="37679436" y="31140399"/>
            <a:ext cx="12102464" cy="4651791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1" name="AutoShape 29"/>
          <p:cNvSpPr>
            <a:spLocks noChangeArrowheads="1"/>
          </p:cNvSpPr>
          <p:nvPr/>
        </p:nvSpPr>
        <p:spPr bwMode="auto">
          <a:xfrm>
            <a:off x="13073698" y="6598309"/>
            <a:ext cx="11999358" cy="29193882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2052" name="AutoShape 31"/>
          <p:cNvSpPr>
            <a:spLocks noChangeArrowheads="1"/>
          </p:cNvSpPr>
          <p:nvPr/>
        </p:nvSpPr>
        <p:spPr bwMode="auto">
          <a:xfrm>
            <a:off x="25376188" y="6662333"/>
            <a:ext cx="11899900" cy="29129858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2055" name="Text Box 10"/>
          <p:cNvSpPr txBox="1">
            <a:spLocks noChangeArrowheads="1"/>
          </p:cNvSpPr>
          <p:nvPr/>
        </p:nvSpPr>
        <p:spPr bwMode="auto">
          <a:xfrm>
            <a:off x="13349943" y="6749055"/>
            <a:ext cx="11288713" cy="2566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0" b="1" dirty="0">
                <a:latin typeface="Helvetica" pitchFamily="2" charset="0"/>
                <a:cs typeface="Cambria"/>
              </a:rPr>
              <a:t>Research Methods</a:t>
            </a:r>
            <a:br>
              <a:rPr lang="en-US" altLang="en-US" sz="8000" b="1" dirty="0">
                <a:latin typeface="Helvetica" pitchFamily="2" charset="0"/>
                <a:cs typeface="Cambria"/>
              </a:rPr>
            </a:br>
            <a:endParaRPr lang="en-US" altLang="en-US" sz="8000" b="1" dirty="0">
              <a:latin typeface="Helvetica" pitchFamily="2" charset="0"/>
              <a:cs typeface="Cambria"/>
            </a:endParaRPr>
          </a:p>
        </p:txBody>
      </p:sp>
      <p:sp>
        <p:nvSpPr>
          <p:cNvPr id="2057" name="AutoShape 13"/>
          <p:cNvSpPr>
            <a:spLocks noChangeArrowheads="1"/>
          </p:cNvSpPr>
          <p:nvPr/>
        </p:nvSpPr>
        <p:spPr bwMode="auto">
          <a:xfrm>
            <a:off x="787400" y="1199407"/>
            <a:ext cx="48826738" cy="5103432"/>
          </a:xfrm>
          <a:prstGeom prst="roundRect">
            <a:avLst>
              <a:gd name="adj" fmla="val 10870"/>
            </a:avLst>
          </a:prstGeom>
          <a:gradFill rotWithShape="1">
            <a:gsLst>
              <a:gs pos="0">
                <a:srgbClr val="A7C4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49" tIns="51425" rIns="102849" bIns="51425" anchor="ctr"/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2058" name="Text Box 14"/>
          <p:cNvSpPr txBox="1">
            <a:spLocks noChangeArrowheads="1"/>
          </p:cNvSpPr>
          <p:nvPr/>
        </p:nvSpPr>
        <p:spPr bwMode="auto">
          <a:xfrm>
            <a:off x="1400175" y="1317625"/>
            <a:ext cx="46988413" cy="4320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1800" b="1" dirty="0">
                <a:latin typeface="Helvetica" pitchFamily="2" charset="0"/>
              </a:rPr>
              <a:t>Concise Title of Less Than 15 Words That Summarizes the Study</a:t>
            </a:r>
          </a:p>
          <a:p>
            <a:pPr eaLnBrk="1" hangingPunct="1"/>
            <a:r>
              <a:rPr lang="en-US" altLang="en-US" b="1" dirty="0">
                <a:latin typeface="Helvetica" pitchFamily="2" charset="0"/>
              </a:rPr>
              <a:t>Team Members</a:t>
            </a:r>
          </a:p>
          <a:p>
            <a:pPr eaLnBrk="1" hangingPunct="1"/>
            <a:r>
              <a:rPr lang="en-US" altLang="en-US" sz="6000" b="1" i="1" dirty="0">
                <a:latin typeface="Helvetica" pitchFamily="2" charset="0"/>
              </a:rPr>
              <a:t>School Name</a:t>
            </a:r>
            <a:endParaRPr lang="en-US" altLang="en-US" sz="6000" dirty="0">
              <a:latin typeface="Helvetica" pitchFamily="2" charset="0"/>
            </a:endParaRPr>
          </a:p>
        </p:txBody>
      </p:sp>
      <p:sp>
        <p:nvSpPr>
          <p:cNvPr id="2059" name="Text Box 16"/>
          <p:cNvSpPr txBox="1">
            <a:spLocks noChangeArrowheads="1"/>
          </p:cNvSpPr>
          <p:nvPr/>
        </p:nvSpPr>
        <p:spPr bwMode="auto">
          <a:xfrm>
            <a:off x="1761438" y="3194274"/>
            <a:ext cx="4716338" cy="2812288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800" b="1" i="1" dirty="0"/>
              <a:t>School Logo</a:t>
            </a:r>
            <a:endParaRPr lang="en-US" altLang="en-US" sz="3100" dirty="0">
              <a:solidFill>
                <a:srgbClr val="FF0000"/>
              </a:solidFill>
            </a:endParaRPr>
          </a:p>
        </p:txBody>
      </p:sp>
      <p:sp>
        <p:nvSpPr>
          <p:cNvPr id="2060" name="Text Box 25"/>
          <p:cNvSpPr txBox="1">
            <a:spLocks noChangeArrowheads="1"/>
          </p:cNvSpPr>
          <p:nvPr/>
        </p:nvSpPr>
        <p:spPr bwMode="auto">
          <a:xfrm>
            <a:off x="12982048" y="30144066"/>
            <a:ext cx="11924389" cy="842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 i="1" dirty="0">
                <a:latin typeface="Garamond" panose="02020404030301010803" pitchFamily="18" charset="0"/>
                <a:cs typeface="Cambria"/>
              </a:rPr>
              <a:t>Figure #1</a:t>
            </a:r>
          </a:p>
        </p:txBody>
      </p:sp>
      <p:sp>
        <p:nvSpPr>
          <p:cNvPr id="2061" name="AutoShape 26"/>
          <p:cNvSpPr>
            <a:spLocks noChangeArrowheads="1"/>
          </p:cNvSpPr>
          <p:nvPr/>
        </p:nvSpPr>
        <p:spPr bwMode="auto">
          <a:xfrm>
            <a:off x="27372698" y="17241811"/>
            <a:ext cx="7459980" cy="7361563"/>
          </a:xfrm>
          <a:prstGeom prst="flowChar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62" name="Text Box 27"/>
          <p:cNvSpPr txBox="1">
            <a:spLocks noChangeArrowheads="1"/>
          </p:cNvSpPr>
          <p:nvPr/>
        </p:nvSpPr>
        <p:spPr bwMode="auto">
          <a:xfrm>
            <a:off x="37679436" y="31097998"/>
            <a:ext cx="11921930" cy="1334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0" b="1" dirty="0">
                <a:latin typeface="Helvetica" pitchFamily="2" charset="0"/>
                <a:cs typeface="Cambria"/>
              </a:rPr>
              <a:t>Bibliography</a:t>
            </a:r>
          </a:p>
        </p:txBody>
      </p:sp>
      <p:sp>
        <p:nvSpPr>
          <p:cNvPr id="2063" name="Text Box 36"/>
          <p:cNvSpPr txBox="1">
            <a:spLocks noChangeArrowheads="1"/>
          </p:cNvSpPr>
          <p:nvPr/>
        </p:nvSpPr>
        <p:spPr bwMode="auto">
          <a:xfrm>
            <a:off x="12893011" y="7984566"/>
            <a:ext cx="12102464" cy="21490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802" tIns="34401" rIns="68802" bIns="34401">
            <a:spAutoFit/>
          </a:bodyPr>
          <a:lstStyle>
            <a:lvl1pPr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/>
            <a:r>
              <a:rPr lang="en-US" altLang="en-US" sz="4800" b="1" dirty="0">
                <a:latin typeface="Garamond" panose="02020404030301010803" pitchFamily="18" charset="0"/>
                <a:cs typeface="Cambria"/>
              </a:rPr>
              <a:t>Planning Investigations</a:t>
            </a:r>
          </a:p>
          <a:p>
            <a:pPr marL="457200" lvl="1" indent="0"/>
            <a:r>
              <a:rPr lang="en-US" sz="3200" b="1" dirty="0">
                <a:latin typeface="Garamond" panose="02020404030301010803" pitchFamily="18" charset="0"/>
              </a:rPr>
              <a:t>Describes the planning process</a:t>
            </a:r>
          </a:p>
          <a:p>
            <a:pPr marL="914400" lvl="1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Write between 300 and 500 words</a:t>
            </a:r>
          </a:p>
          <a:p>
            <a:pPr marL="914400" lvl="1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Present the investigation plan</a:t>
            </a:r>
          </a:p>
          <a:p>
            <a:pPr marL="914400" lvl="1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Include a map and description of the study site with mention of: </a:t>
            </a:r>
            <a:br>
              <a:rPr lang="en-US" sz="3200" dirty="0">
                <a:latin typeface="Garamond" panose="02020404030301010803" pitchFamily="18" charset="0"/>
              </a:rPr>
            </a:br>
            <a:r>
              <a:rPr lang="en-US" sz="3200" dirty="0">
                <a:latin typeface="Garamond" panose="02020404030301010803" pitchFamily="18" charset="0"/>
              </a:rPr>
              <a:t>(1) the area of study, (2) climatic characteristics, and (3) basic aspects of land cover</a:t>
            </a:r>
          </a:p>
          <a:p>
            <a:pPr marL="914400" lvl="1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Describe the GLOBE protocols and NASA assets used</a:t>
            </a:r>
          </a:p>
          <a:p>
            <a:pPr marL="914400" lvl="1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Describe the process for data collection, including instrument calibration, preparation of materials, and tools and equipment used</a:t>
            </a:r>
          </a:p>
          <a:p>
            <a:pPr marL="914400" lvl="1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Include the </a:t>
            </a:r>
            <a:r>
              <a:rPr lang="en-US" sz="3200" i="1" dirty="0">
                <a:latin typeface="Garamond" panose="02020404030301010803" pitchFamily="18" charset="0"/>
              </a:rPr>
              <a:t>planned</a:t>
            </a:r>
            <a:r>
              <a:rPr lang="en-US" sz="3200" dirty="0">
                <a:latin typeface="Garamond" panose="02020404030301010803" pitchFamily="18" charset="0"/>
              </a:rPr>
              <a:t> data collection activities including: (1) how time of day of data collection was selected, (2) how frequently data was collected, and (3) the location of sample collection and measurement</a:t>
            </a:r>
          </a:p>
          <a:p>
            <a:pPr marL="914400" lvl="1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Include a Google Earth map and (if possible) a NASA satellite image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Our plan for the investigation is _______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Our plan will produce data to test ________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The study site is located at _____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Our study site looks like _____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The GLOBE protocols we plan to use are_______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We plan to collect ___ data, ___ times each day, ___ days each week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We plan to collect data at _____ time of day.</a:t>
            </a:r>
          </a:p>
          <a:p>
            <a:pPr marL="457200" lvl="1" indent="0"/>
            <a:endParaRPr lang="en-US" altLang="en-US" sz="4800" b="1" dirty="0">
              <a:latin typeface="Garamond" panose="02020404030301010803" pitchFamily="18" charset="0"/>
              <a:cs typeface="Cambria"/>
            </a:endParaRPr>
          </a:p>
          <a:p>
            <a:pPr marL="457200" lvl="1" indent="0"/>
            <a:r>
              <a:rPr lang="en-US" altLang="en-US" sz="4800" b="1" dirty="0">
                <a:latin typeface="Garamond" panose="02020404030301010803" pitchFamily="18" charset="0"/>
                <a:cs typeface="Cambria"/>
              </a:rPr>
              <a:t>Carrying Out Investigations</a:t>
            </a:r>
            <a:endParaRPr lang="en-US" sz="4800" dirty="0">
              <a:latin typeface="Garamond" panose="02020404030301010803" pitchFamily="18" charset="0"/>
            </a:endParaRPr>
          </a:p>
          <a:p>
            <a:pPr marL="457200" lvl="1" indent="0"/>
            <a:r>
              <a:rPr lang="en-US" sz="3200" b="1" dirty="0">
                <a:latin typeface="Garamond" panose="02020404030301010803" pitchFamily="18" charset="0"/>
              </a:rPr>
              <a:t>Describes what </a:t>
            </a:r>
            <a:r>
              <a:rPr lang="en-US" sz="3200" b="1" i="1" dirty="0">
                <a:latin typeface="Garamond" panose="02020404030301010803" pitchFamily="18" charset="0"/>
              </a:rPr>
              <a:t>actually</a:t>
            </a:r>
            <a:r>
              <a:rPr lang="en-US" sz="3200" b="1" dirty="0">
                <a:latin typeface="Garamond" panose="02020404030301010803" pitchFamily="18" charset="0"/>
              </a:rPr>
              <a:t> happened</a:t>
            </a:r>
          </a:p>
          <a:p>
            <a:pPr marL="914400" lvl="1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Write between 300 and 500 words</a:t>
            </a:r>
          </a:p>
          <a:p>
            <a:pPr marL="914400" lvl="1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Identify the GLOBE protocols, data, and NASA assets </a:t>
            </a:r>
            <a:r>
              <a:rPr lang="en-US" sz="3200" i="1" dirty="0">
                <a:latin typeface="Garamond" panose="02020404030301010803" pitchFamily="18" charset="0"/>
              </a:rPr>
              <a:t>actually</a:t>
            </a:r>
            <a:r>
              <a:rPr lang="en-US" sz="3200" dirty="0">
                <a:latin typeface="Garamond" panose="02020404030301010803" pitchFamily="18" charset="0"/>
              </a:rPr>
              <a:t> used</a:t>
            </a:r>
          </a:p>
          <a:p>
            <a:pPr marL="914400" lvl="1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Describe data collection activities that actually happened including</a:t>
            </a:r>
          </a:p>
          <a:p>
            <a:pPr marL="1651000" lvl="2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Steps for data collection </a:t>
            </a:r>
          </a:p>
          <a:p>
            <a:pPr marL="1651000" lvl="2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When and how often data was collected</a:t>
            </a:r>
          </a:p>
          <a:p>
            <a:pPr marL="1651000" lvl="2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Types and amounts of data collected</a:t>
            </a:r>
          </a:p>
          <a:p>
            <a:pPr marL="1651000" lvl="2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Locations at the study site where data collection happened</a:t>
            </a:r>
          </a:p>
          <a:p>
            <a:pPr marL="1651000" lvl="2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Role each team member played in carrying out the investigation</a:t>
            </a:r>
          </a:p>
          <a:p>
            <a:pPr marL="965200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Describe procedures for data analysis including mathematical calculations used</a:t>
            </a:r>
          </a:p>
          <a:p>
            <a:pPr marL="965200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Explain how the methods used to carry out the investigation help to  answer the research question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The GLOBE protocols we used were _______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When we collected data (this happened_______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We collected a total of ______ data points for _______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We collected a total of ______ data points ______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We analyzed the data using ______ procedures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Our methods help to answer the research questions because ______</a:t>
            </a:r>
          </a:p>
        </p:txBody>
      </p:sp>
      <p:sp>
        <p:nvSpPr>
          <p:cNvPr id="2064" name="Text Box 38"/>
          <p:cNvSpPr txBox="1">
            <a:spLocks noChangeArrowheads="1"/>
          </p:cNvSpPr>
          <p:nvPr/>
        </p:nvSpPr>
        <p:spPr bwMode="auto">
          <a:xfrm>
            <a:off x="37705230" y="32272336"/>
            <a:ext cx="12076670" cy="3024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802" tIns="34401" rIns="68802" bIns="34401">
            <a:spAutoFit/>
          </a:bodyPr>
          <a:lstStyle>
            <a:lvl1pPr marL="385763" indent="-385763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28663" indent="-384175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073150" indent="-384175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414463" indent="-385763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1762125" indent="-388938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219325" indent="-388938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676525" indent="-388938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133725" indent="-388938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590925" indent="-388938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4488" lvl="1" indent="0"/>
            <a:r>
              <a:rPr lang="en-US" sz="4800" b="1" dirty="0">
                <a:latin typeface="Garamond" panose="02020404030301010803" pitchFamily="18" charset="0"/>
                <a:cs typeface="Cambria"/>
              </a:rPr>
              <a:t>References</a:t>
            </a:r>
            <a:endParaRPr lang="en-US" sz="4800" dirty="0">
              <a:latin typeface="Garamond" panose="02020404030301010803" pitchFamily="18" charset="0"/>
            </a:endParaRPr>
          </a:p>
          <a:p>
            <a:pPr marL="915988" lvl="1" indent="-571500" algn="l">
              <a:buFont typeface="Arial" panose="020B0604020202020204" pitchFamily="34" charset="0"/>
              <a:buChar char="•"/>
            </a:pPr>
            <a:r>
              <a:rPr lang="en-US" sz="3600" dirty="0">
                <a:latin typeface="Garamond" panose="02020404030301010803" pitchFamily="18" charset="0"/>
              </a:rPr>
              <a:t>Cite the GLOBE website and any other literature </a:t>
            </a:r>
            <a:br>
              <a:rPr lang="en-US" sz="3600" dirty="0">
                <a:latin typeface="Garamond" panose="02020404030301010803" pitchFamily="18" charset="0"/>
              </a:rPr>
            </a:br>
            <a:r>
              <a:rPr lang="en-US" sz="3600" dirty="0">
                <a:latin typeface="Garamond" panose="02020404030301010803" pitchFamily="18" charset="0"/>
              </a:rPr>
              <a:t>(</a:t>
            </a:r>
            <a:r>
              <a:rPr lang="en-US" sz="3600" i="1" dirty="0">
                <a:latin typeface="Garamond" panose="02020404030301010803" pitchFamily="18" charset="0"/>
              </a:rPr>
              <a:t>See</a:t>
            </a:r>
            <a:r>
              <a:rPr lang="en-US" sz="3600" dirty="0">
                <a:latin typeface="Garamond" panose="02020404030301010803" pitchFamily="18" charset="0"/>
              </a:rPr>
              <a:t> </a:t>
            </a:r>
            <a:r>
              <a:rPr lang="en-US" sz="3600" i="1" dirty="0" err="1">
                <a:latin typeface="Garamond" panose="02020404030301010803" pitchFamily="18" charset="0"/>
              </a:rPr>
              <a:t>owl.english.purdue.edu</a:t>
            </a:r>
            <a:r>
              <a:rPr lang="en-US" sz="3600" i="1" dirty="0">
                <a:latin typeface="Garamond" panose="02020404030301010803" pitchFamily="18" charset="0"/>
              </a:rPr>
              <a:t> for guidance and resources)</a:t>
            </a:r>
          </a:p>
          <a:p>
            <a:pPr marL="915988" lvl="1" indent="-571500" algn="l">
              <a:buFont typeface="Arial" panose="020B0604020202020204" pitchFamily="34" charset="0"/>
              <a:buChar char="•"/>
            </a:pPr>
            <a:r>
              <a:rPr lang="en-US" sz="3600" dirty="0">
                <a:latin typeface="Garamond" panose="02020404030301010803" pitchFamily="18" charset="0"/>
              </a:rPr>
              <a:t>List GLOBE materials and NASA assets used</a:t>
            </a:r>
          </a:p>
          <a:p>
            <a:pPr marL="915988" lvl="1" indent="-571500" algn="l">
              <a:buFont typeface="Arial" panose="020B0604020202020204" pitchFamily="34" charset="0"/>
              <a:buChar char="•"/>
            </a:pPr>
            <a:r>
              <a:rPr lang="en-US" sz="3600" dirty="0">
                <a:latin typeface="Garamond" panose="02020404030301010803" pitchFamily="18" charset="0"/>
              </a:rPr>
              <a:t>Provide sources beyond those provided by GLOBE</a:t>
            </a:r>
          </a:p>
        </p:txBody>
      </p:sp>
      <p:sp>
        <p:nvSpPr>
          <p:cNvPr id="2065" name="Text Box 39"/>
          <p:cNvSpPr txBox="1">
            <a:spLocks noChangeArrowheads="1"/>
          </p:cNvSpPr>
          <p:nvPr/>
        </p:nvSpPr>
        <p:spPr bwMode="auto">
          <a:xfrm>
            <a:off x="25448071" y="7866730"/>
            <a:ext cx="11756133" cy="6225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802" tIns="34401" rIns="68802" bIns="34401">
            <a:spAutoFit/>
          </a:bodyPr>
          <a:lstStyle>
            <a:lvl1pPr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lvl="1" indent="0"/>
            <a:r>
              <a:rPr lang="en-US" altLang="en-US" sz="4800" b="1" dirty="0">
                <a:latin typeface="Garamond" panose="02020404030301010803" pitchFamily="18" charset="0"/>
                <a:cs typeface="Cambria"/>
              </a:rPr>
              <a:t>Analyzing Data</a:t>
            </a:r>
            <a:endParaRPr lang="en-US" sz="4800" dirty="0">
              <a:latin typeface="Garamond" panose="02020404030301010803" pitchFamily="18" charset="0"/>
            </a:endParaRPr>
          </a:p>
          <a:p>
            <a:pPr marL="914400" lvl="1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Write between 400 and 600 words</a:t>
            </a:r>
          </a:p>
          <a:p>
            <a:pPr marL="914400" lvl="1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State the results</a:t>
            </a:r>
          </a:p>
          <a:p>
            <a:pPr marL="914400" lvl="1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Perform analysis to address the research question</a:t>
            </a:r>
          </a:p>
          <a:p>
            <a:pPr marL="914400" lvl="1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Show patterns and trends in the data using tables, figures, and graphs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Our results show _______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The analysis we conducted addressed the research question because _____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As shown in our data table,  _____ data was collected and _______ data points were entered into the GLOBE database. (See data table and graph)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A summary of our results shows _______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According to our data, _______(this happened)</a:t>
            </a:r>
          </a:p>
        </p:txBody>
      </p:sp>
      <p:sp>
        <p:nvSpPr>
          <p:cNvPr id="2068" name="Text Box 43"/>
          <p:cNvSpPr txBox="1">
            <a:spLocks noChangeArrowheads="1"/>
          </p:cNvSpPr>
          <p:nvPr/>
        </p:nvSpPr>
        <p:spPr bwMode="auto">
          <a:xfrm>
            <a:off x="25638124" y="6697128"/>
            <a:ext cx="11288713" cy="1334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0" b="1" dirty="0">
                <a:latin typeface="Helvetica" pitchFamily="2" charset="0"/>
                <a:cs typeface="Cambria"/>
              </a:rPr>
              <a:t>Results</a:t>
            </a:r>
            <a:endParaRPr lang="en-US" altLang="en-US" sz="8000" b="1" dirty="0">
              <a:latin typeface="Garamond" panose="02020404030301010803" pitchFamily="18" charset="0"/>
              <a:cs typeface="Cambria"/>
            </a:endParaRPr>
          </a:p>
        </p:txBody>
      </p:sp>
      <p:sp>
        <p:nvSpPr>
          <p:cNvPr id="29" name="AutoShape 4"/>
          <p:cNvSpPr>
            <a:spLocks noChangeArrowheads="1"/>
          </p:cNvSpPr>
          <p:nvPr/>
        </p:nvSpPr>
        <p:spPr bwMode="auto">
          <a:xfrm>
            <a:off x="683142" y="6598309"/>
            <a:ext cx="12102464" cy="5789775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extBox 1"/>
          <p:cNvSpPr txBox="1"/>
          <p:nvPr/>
        </p:nvSpPr>
        <p:spPr>
          <a:xfrm>
            <a:off x="1096851" y="6524871"/>
            <a:ext cx="111768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latin typeface="Helvetica" pitchFamily="2" charset="0"/>
                <a:cs typeface="Cambria"/>
              </a:rPr>
              <a:t>Abstract</a:t>
            </a:r>
          </a:p>
        </p:txBody>
      </p:sp>
      <p:sp>
        <p:nvSpPr>
          <p:cNvPr id="30" name="AutoShape 4"/>
          <p:cNvSpPr>
            <a:spLocks noChangeArrowheads="1"/>
          </p:cNvSpPr>
          <p:nvPr/>
        </p:nvSpPr>
        <p:spPr bwMode="auto">
          <a:xfrm>
            <a:off x="677383" y="12610116"/>
            <a:ext cx="12102464" cy="8631470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868881" y="12467082"/>
            <a:ext cx="118254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latin typeface="Helvetica" pitchFamily="2" charset="0"/>
                <a:cs typeface="Cambria"/>
              </a:rPr>
              <a:t>Question/Hypothesis</a:t>
            </a:r>
            <a:endParaRPr lang="en-US" sz="8000" b="1" dirty="0">
              <a:latin typeface="Garamond" panose="02020404030301010803" pitchFamily="18" charset="0"/>
              <a:cs typeface="Cambria"/>
            </a:endParaRPr>
          </a:p>
        </p:txBody>
      </p:sp>
      <p:sp>
        <p:nvSpPr>
          <p:cNvPr id="32" name="AutoShape 4"/>
          <p:cNvSpPr>
            <a:spLocks noChangeArrowheads="1"/>
          </p:cNvSpPr>
          <p:nvPr/>
        </p:nvSpPr>
        <p:spPr bwMode="auto">
          <a:xfrm>
            <a:off x="496849" y="21487390"/>
            <a:ext cx="12247165" cy="14304801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" name="Text Box 42"/>
          <p:cNvSpPr txBox="1">
            <a:spLocks noChangeArrowheads="1"/>
          </p:cNvSpPr>
          <p:nvPr/>
        </p:nvSpPr>
        <p:spPr bwMode="auto">
          <a:xfrm>
            <a:off x="941281" y="21463618"/>
            <a:ext cx="11288713" cy="1334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0" b="1" dirty="0">
                <a:latin typeface="Helvetica" pitchFamily="2" charset="0"/>
                <a:cs typeface="Cambria"/>
              </a:rPr>
              <a:t>Introduction</a:t>
            </a:r>
            <a:endParaRPr lang="en-US" altLang="en-US" sz="8000" b="1" dirty="0">
              <a:latin typeface="Garamond" panose="02020404030301010803" pitchFamily="18" charset="0"/>
              <a:cs typeface="Cambria"/>
            </a:endParaRPr>
          </a:p>
        </p:txBody>
      </p:sp>
      <p:sp>
        <p:nvSpPr>
          <p:cNvPr id="34" name="AutoShape 4"/>
          <p:cNvSpPr>
            <a:spLocks noChangeArrowheads="1"/>
          </p:cNvSpPr>
          <p:nvPr/>
        </p:nvSpPr>
        <p:spPr bwMode="auto">
          <a:xfrm>
            <a:off x="37579219" y="6911195"/>
            <a:ext cx="12022147" cy="15542405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37876590" y="7281509"/>
            <a:ext cx="111768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latin typeface="Helvetica" pitchFamily="2" charset="0"/>
                <a:cs typeface="Cambria"/>
              </a:rPr>
              <a:t>Discussion</a:t>
            </a:r>
          </a:p>
        </p:txBody>
      </p:sp>
      <p:sp>
        <p:nvSpPr>
          <p:cNvPr id="36" name="AutoShape 4"/>
          <p:cNvSpPr>
            <a:spLocks noChangeArrowheads="1"/>
          </p:cNvSpPr>
          <p:nvPr/>
        </p:nvSpPr>
        <p:spPr bwMode="auto">
          <a:xfrm>
            <a:off x="37679436" y="22798578"/>
            <a:ext cx="12102464" cy="7971707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6" name="Text Box 11"/>
          <p:cNvSpPr txBox="1">
            <a:spLocks noChangeArrowheads="1"/>
          </p:cNvSpPr>
          <p:nvPr/>
        </p:nvSpPr>
        <p:spPr bwMode="auto">
          <a:xfrm>
            <a:off x="37876590" y="23040121"/>
            <a:ext cx="11724777" cy="1334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0" b="1" dirty="0">
                <a:latin typeface="Helvetica" pitchFamily="2" charset="0"/>
                <a:cs typeface="Cambria"/>
              </a:rPr>
              <a:t>Conclusions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7831044" y="24214365"/>
            <a:ext cx="117992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4800" b="1" dirty="0">
                <a:latin typeface="Garamond" panose="02020404030301010803" pitchFamily="18" charset="0"/>
                <a:cs typeface="Cambria"/>
              </a:rPr>
              <a:t>Drawing Conclusions &amp; Next Steps</a:t>
            </a:r>
            <a:endParaRPr lang="en-US" sz="4800" dirty="0">
              <a:latin typeface="Garamond" panose="02020404030301010803" pitchFamily="18" charset="0"/>
            </a:endParaRPr>
          </a:p>
          <a:p>
            <a:pPr marL="1028700" lvl="1" indent="-5715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State conclusions</a:t>
            </a:r>
          </a:p>
          <a:p>
            <a:pPr marL="1028700" lvl="1" indent="-5715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Support conclusions with interpretations of the results</a:t>
            </a:r>
          </a:p>
          <a:p>
            <a:pPr marL="1028700" lvl="1" indent="-5715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Explain how conclusions were reached</a:t>
            </a:r>
          </a:p>
          <a:p>
            <a:pPr marL="1028700" lvl="1" indent="-5715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Discuss implications for future research including improvements in the methods and recommendations for follow-up research 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Our conclusion is (or is not) supported by the results because_____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Improvements to our research can be_______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We appreciated doing this research for GLOBE and NASA because_______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7498903" y="8405783"/>
            <a:ext cx="12102464" cy="9848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4800" b="1" dirty="0">
                <a:latin typeface="Garamond" panose="02020404030301010803" pitchFamily="18" charset="0"/>
                <a:cs typeface="Cambria"/>
              </a:rPr>
              <a:t>Interpreting Data</a:t>
            </a:r>
            <a:endParaRPr lang="en-US" sz="4800" dirty="0">
              <a:latin typeface="Garamond" panose="02020404030301010803" pitchFamily="18" charset="0"/>
            </a:endParaRPr>
          </a:p>
          <a:p>
            <a:pPr marL="1028700" lvl="1" indent="-5715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Restate the most important results</a:t>
            </a:r>
          </a:p>
          <a:p>
            <a:pPr marL="1028700" lvl="1" indent="-5715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Discuss the what the results mean</a:t>
            </a:r>
          </a:p>
          <a:p>
            <a:pPr marL="1028700" lvl="1" indent="-5715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Explain the importance, relevance, and impact of the research</a:t>
            </a:r>
          </a:p>
          <a:p>
            <a:pPr marL="1028700" lvl="1" indent="-5715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Compare results with similar studies</a:t>
            </a:r>
          </a:p>
          <a:p>
            <a:pPr marL="1028700" lvl="1" indent="-5715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Discuss </a:t>
            </a:r>
            <a:r>
              <a:rPr lang="en-US" sz="3200" i="1" dirty="0">
                <a:latin typeface="Garamond" panose="02020404030301010803" pitchFamily="18" charset="0"/>
              </a:rPr>
              <a:t>how and why </a:t>
            </a:r>
            <a:r>
              <a:rPr lang="en-US" sz="3200" dirty="0">
                <a:latin typeface="Garamond" panose="02020404030301010803" pitchFamily="18" charset="0"/>
              </a:rPr>
              <a:t>the results help answer the research question</a:t>
            </a:r>
          </a:p>
          <a:p>
            <a:pPr marL="1028700" lvl="1" indent="-5715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Answer the research question</a:t>
            </a:r>
          </a:p>
          <a:p>
            <a:pPr marL="1028700" lvl="1" indent="-5715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Support or refute the hypothesis</a:t>
            </a:r>
          </a:p>
          <a:p>
            <a:pPr marL="1028700" lvl="1" indent="-5715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Interpret the uncertainties and limitations of the research process including possible sources of error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The most important results are _______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The results mean that ________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The data are important to science and our community because _____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Comparing our results to similar studies by other researchers reveals _______ 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The results (do or do not) help answer the research question because _______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The results (do or do not) support our hypothesis because _______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We had problems collecting and recording data because _______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We had problems analyzing data because_________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Uncertainties and limitations in our research process means ______</a:t>
            </a:r>
            <a:endParaRPr lang="en-US" sz="3200" dirty="0">
              <a:solidFill>
                <a:schemeClr val="accent6">
                  <a:lumMod val="60000"/>
                  <a:lumOff val="40000"/>
                </a:schemeClr>
              </a:solidFill>
              <a:latin typeface="Garamond" panose="02020404030301010803" pitchFamily="18" charset="0"/>
            </a:endParaRPr>
          </a:p>
          <a:p>
            <a:endParaRPr lang="en-US" sz="1000" dirty="0">
              <a:latin typeface="Garamond" panose="02020404030301010803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052462" y="7591303"/>
            <a:ext cx="109912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  <a:cs typeface="Arial" panose="020B0604020202020204" pitchFamily="34" charset="0"/>
              </a:rPr>
              <a:t>Write less than 200 words</a:t>
            </a:r>
          </a:p>
          <a:p>
            <a:pPr marL="914400" lvl="1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  <a:cs typeface="Arial" panose="020B0604020202020204" pitchFamily="34" charset="0"/>
              </a:rPr>
              <a:t>Describe the research context and objectives</a:t>
            </a:r>
          </a:p>
          <a:p>
            <a:pPr marL="914400" lvl="1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  <a:cs typeface="Arial" panose="020B0604020202020204" pitchFamily="34" charset="0"/>
              </a:rPr>
              <a:t>Ask the research question</a:t>
            </a:r>
          </a:p>
          <a:p>
            <a:pPr marL="914400" lvl="1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  <a:cs typeface="Arial" panose="020B0604020202020204" pitchFamily="34" charset="0"/>
              </a:rPr>
              <a:t>Describe the methods, state the results, and draw conclusions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Our research is about _____ because ______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Our research question is _______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The GLOBE protocols we used were _______ to test _____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The results of our research are ______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We conclude that ______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61949" y="13381078"/>
            <a:ext cx="11932379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4800" b="1" dirty="0">
                <a:latin typeface="Garamond" panose="02020404030301010803" pitchFamily="18" charset="0"/>
                <a:cs typeface="Cambria"/>
              </a:rPr>
              <a:t>Asking Questions</a:t>
            </a:r>
            <a:endParaRPr lang="en-US" sz="4800" dirty="0">
              <a:latin typeface="Garamond" panose="02020404030301010803" pitchFamily="18" charset="0"/>
            </a:endParaRPr>
          </a:p>
          <a:p>
            <a:pPr marL="914400" lvl="1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Write between 250 and 400 words</a:t>
            </a:r>
          </a:p>
          <a:p>
            <a:pPr marL="914400" lvl="1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Ask the research question</a:t>
            </a:r>
          </a:p>
          <a:p>
            <a:pPr marL="914400" lvl="1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State the hypothesis</a:t>
            </a:r>
          </a:p>
          <a:p>
            <a:pPr marL="914400" lvl="1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Discuss the research by answering the following questions:</a:t>
            </a:r>
          </a:p>
          <a:p>
            <a:pPr marL="1371600" lvl="2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How can the research question be answered with GLOBE data? </a:t>
            </a:r>
          </a:p>
          <a:p>
            <a:pPr marL="1371600" lvl="2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Is the question important and of scientific interest?</a:t>
            </a:r>
          </a:p>
          <a:p>
            <a:pPr marL="1371600" lvl="2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Does the question address a local or global community issue? </a:t>
            </a:r>
          </a:p>
          <a:p>
            <a:pPr marL="1371600" lvl="2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Do the question and the hypothesis show in-depth content knowledge?</a:t>
            </a:r>
          </a:p>
          <a:p>
            <a:pPr marL="1371600" lvl="2" indent="-4572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How does the research expand on previous investigations?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Our research question asks _____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Our hypothesis is _____</a:t>
            </a:r>
            <a:endParaRPr lang="en-US" sz="3200" dirty="0">
              <a:solidFill>
                <a:schemeClr val="accent6">
                  <a:lumMod val="60000"/>
                  <a:lumOff val="40000"/>
                </a:schemeClr>
              </a:solidFill>
              <a:latin typeface="Garamond" panose="02020404030301010803" pitchFamily="18" charset="0"/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We are interested in researching this topic because _____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In class we learned ______ and we wanted to find out more about _______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99459" y="22524142"/>
            <a:ext cx="12102464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altLang="en-US" sz="4800" b="1" dirty="0">
                <a:latin typeface="Garamond" panose="02020404030301010803" pitchFamily="18" charset="0"/>
                <a:cs typeface="Cambria"/>
              </a:rPr>
              <a:t>Content Knowledge</a:t>
            </a:r>
            <a:endParaRPr lang="en-US" sz="4800" dirty="0">
              <a:latin typeface="Garamond" panose="02020404030301010803" pitchFamily="18" charset="0"/>
            </a:endParaRPr>
          </a:p>
          <a:p>
            <a:pPr marL="1028700" lvl="1" indent="-5715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Write between 300 and 500 words</a:t>
            </a:r>
          </a:p>
          <a:p>
            <a:pPr marL="1028700" lvl="1" indent="-5715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State the importance of the research</a:t>
            </a:r>
          </a:p>
          <a:p>
            <a:pPr marL="1028700" lvl="1" indent="-5715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Review what you know already about this research topic</a:t>
            </a:r>
          </a:p>
          <a:p>
            <a:pPr marL="1028700" lvl="1" indent="-5715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Describe the environmental or societal issue addressed by the research question</a:t>
            </a:r>
          </a:p>
          <a:p>
            <a:pPr marL="1028700" lvl="1" indent="-5715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Demonstrate knowledge of facts, scientific concepts, and fundamental principles covered in the GLOBE protocol</a:t>
            </a:r>
          </a:p>
          <a:p>
            <a:pPr marL="1028700" lvl="1" indent="-571500" algn="l">
              <a:buFont typeface="Wingdings" pitchFamily="2" charset="2"/>
              <a:buChar char="q"/>
            </a:pPr>
            <a:r>
              <a:rPr lang="en-US" sz="3200" dirty="0">
                <a:latin typeface="Garamond" panose="02020404030301010803" pitchFamily="18" charset="0"/>
              </a:rPr>
              <a:t>Cite research from 3 or more scientific studies, including at least one primary source in a “peer-reviewed” journal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i="1" dirty="0">
                <a:solidFill>
                  <a:srgbClr val="8E6ED1"/>
                </a:solidFill>
                <a:latin typeface="Garamond" panose="02020404030301010803" pitchFamily="18" charset="0"/>
              </a:rPr>
              <a:t>Researching this topic is important because______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i="1" dirty="0">
                <a:solidFill>
                  <a:srgbClr val="8E6ED1"/>
                </a:solidFill>
                <a:latin typeface="Garamond" panose="02020404030301010803" pitchFamily="18" charset="0"/>
              </a:rPr>
              <a:t>This topic addresses _______ issue because _____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i="1" dirty="0">
                <a:solidFill>
                  <a:srgbClr val="8E6ED1"/>
                </a:solidFill>
                <a:latin typeface="Garamond" panose="02020404030301010803" pitchFamily="18" charset="0"/>
              </a:rPr>
              <a:t>For our research we used ________ GLOBE protocols or data to understand how ________ 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endParaRPr lang="en-US" sz="3200" dirty="0">
              <a:latin typeface="Garamond" panose="02020404030301010803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32591" y="3327000"/>
            <a:ext cx="8991169" cy="2387620"/>
          </a:xfrm>
          <a:prstGeom prst="rect">
            <a:avLst/>
          </a:prstGeom>
          <a:ln>
            <a:solidFill>
              <a:srgbClr val="0046D2"/>
            </a:solidFill>
          </a:ln>
        </p:spPr>
      </p:pic>
      <p:pic>
        <p:nvPicPr>
          <p:cNvPr id="6" name="Picture 5" descr="Untitle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133" y="30535431"/>
            <a:ext cx="2951413" cy="3937233"/>
          </a:xfrm>
          <a:prstGeom prst="rect">
            <a:avLst/>
          </a:prstGeom>
        </p:spPr>
      </p:pic>
      <p:pic>
        <p:nvPicPr>
          <p:cNvPr id="53" name="Picture 29" descr="Nikon ESA 3 4-24-10 27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707" y="30535431"/>
            <a:ext cx="5080492" cy="3809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 bwMode="auto">
          <a:xfrm>
            <a:off x="15133134" y="31249594"/>
            <a:ext cx="7853934" cy="2007382"/>
          </a:xfrm>
          <a:prstGeom prst="rect">
            <a:avLst/>
          </a:prstGeom>
          <a:solidFill>
            <a:srgbClr val="00B0F0"/>
          </a:solidFill>
          <a:ln>
            <a:solidFill>
              <a:srgbClr val="92D05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9387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5400" dirty="0">
                <a:solidFill>
                  <a:schemeClr val="tx1"/>
                </a:solidFill>
                <a:latin typeface="Helvetica" pitchFamily="2" charset="0"/>
              </a:rPr>
              <a:t>M</a:t>
            </a:r>
            <a:r>
              <a:rPr kumimoji="0" lang="en-US" sz="5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2" charset="0"/>
              </a:rPr>
              <a:t>ap of Study Site(s)</a:t>
            </a:r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618489" y="34566820"/>
            <a:ext cx="1174375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25000"/>
              </a:prstClr>
            </a:outerShdw>
          </a:effectLst>
        </p:spPr>
        <p:txBody>
          <a:bodyPr wrap="square">
            <a:spAutoFit/>
          </a:bodyPr>
          <a:lstStyle/>
          <a:p>
            <a:pPr defTabSz="4389438">
              <a:spcBef>
                <a:spcPct val="50000"/>
              </a:spcBef>
              <a:defRPr/>
            </a:pPr>
            <a:r>
              <a:rPr lang="en-US" sz="5400" b="1" i="1" dirty="0">
                <a:solidFill>
                  <a:srgbClr val="002164"/>
                </a:solidFill>
                <a:latin typeface="Garamond" panose="02020404030301010803" pitchFamily="18" charset="0"/>
                <a:cs typeface="Cambria"/>
              </a:rPr>
              <a:t>Field Photos (requires release forms)</a:t>
            </a:r>
          </a:p>
        </p:txBody>
      </p:sp>
      <p:sp>
        <p:nvSpPr>
          <p:cNvPr id="37" name="Text Box 25">
            <a:extLst>
              <a:ext uri="{FF2B5EF4-FFF2-40B4-BE49-F238E27FC236}">
                <a16:creationId xmlns:a16="http://schemas.microsoft.com/office/drawing/2014/main" id="{E34F42CC-8C8C-D544-A015-CEDBC8768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3631" y="26329965"/>
            <a:ext cx="9537700" cy="842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 i="1" dirty="0">
                <a:latin typeface="Garamond" panose="02020404030301010803" pitchFamily="18" charset="0"/>
                <a:cs typeface="Cambria"/>
              </a:rPr>
              <a:t>Figure #3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089C3F5-7C1A-9845-A94E-95101CE77BC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279089" y="27566094"/>
            <a:ext cx="7790966" cy="7063809"/>
          </a:xfrm>
          <a:prstGeom prst="rect">
            <a:avLst/>
          </a:prstGeom>
        </p:spPr>
      </p:pic>
      <p:sp>
        <p:nvSpPr>
          <p:cNvPr id="39" name="Text Box 25">
            <a:extLst>
              <a:ext uri="{FF2B5EF4-FFF2-40B4-BE49-F238E27FC236}">
                <a16:creationId xmlns:a16="http://schemas.microsoft.com/office/drawing/2014/main" id="{D116C64B-5C23-D24F-AEE1-2A1AC42CD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35705" y="16062646"/>
            <a:ext cx="11768499" cy="842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 i="1" dirty="0">
                <a:latin typeface="Garamond" panose="02020404030301010803" pitchFamily="18" charset="0"/>
                <a:cs typeface="Cambria"/>
              </a:rPr>
              <a:t>Figure #2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3064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938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938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064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10373</TotalTime>
  <Words>661</Words>
  <Application>Microsoft Macintosh PowerPoint</Application>
  <PresentationFormat>Custom</PresentationFormat>
  <Paragraphs>126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Garamond</vt:lpstr>
      <vt:lpstr>Helvetica</vt:lpstr>
      <vt:lpstr>Wingdings</vt:lpstr>
      <vt:lpstr>Default Design</vt:lpstr>
      <vt:lpstr>PowerPoint Presentation</vt:lpstr>
    </vt:vector>
  </TitlesOfParts>
  <Company>MegaPrint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140x100 cm horizontal poster</dc:title>
  <dc:creator>Ethan Shulda;www.postersession.com</dc:creator>
  <cp:keywords>www.postersession.com</cp:keywords>
  <dc:description>©MegaPrint Inc. 2009-2015</dc:description>
  <cp:lastModifiedBy>Jon Boxerman</cp:lastModifiedBy>
  <cp:revision>126</cp:revision>
  <dcterms:created xsi:type="dcterms:W3CDTF">2008-12-04T00:20:37Z</dcterms:created>
  <dcterms:modified xsi:type="dcterms:W3CDTF">2019-10-14T18:55:33Z</dcterms:modified>
</cp:coreProperties>
</file>