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tiff" ContentType="image/tif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9" r:id="rId3"/>
    <p:sldId id="258" r:id="rId4"/>
    <p:sldId id="291" r:id="rId5"/>
    <p:sldId id="292" r:id="rId6"/>
    <p:sldId id="262" r:id="rId7"/>
    <p:sldId id="293" r:id="rId8"/>
    <p:sldId id="294" r:id="rId9"/>
    <p:sldId id="295" r:id="rId10"/>
    <p:sldId id="296" r:id="rId11"/>
    <p:sldId id="267" r:id="rId12"/>
    <p:sldId id="297" r:id="rId13"/>
    <p:sldId id="269" r:id="rId14"/>
    <p:sldId id="301" r:id="rId15"/>
    <p:sldId id="271" r:id="rId16"/>
    <p:sldId id="315" r:id="rId17"/>
    <p:sldId id="272" r:id="rId18"/>
    <p:sldId id="302" r:id="rId19"/>
    <p:sldId id="317" r:id="rId20"/>
    <p:sldId id="303" r:id="rId21"/>
    <p:sldId id="275" r:id="rId22"/>
    <p:sldId id="304" r:id="rId23"/>
    <p:sldId id="277" r:id="rId24"/>
    <p:sldId id="305" r:id="rId25"/>
    <p:sldId id="279" r:id="rId26"/>
    <p:sldId id="306" r:id="rId27"/>
    <p:sldId id="316" r:id="rId28"/>
    <p:sldId id="307" r:id="rId29"/>
    <p:sldId id="308" r:id="rId30"/>
    <p:sldId id="309" r:id="rId31"/>
    <p:sldId id="310" r:id="rId32"/>
    <p:sldId id="285" r:id="rId33"/>
    <p:sldId id="312" r:id="rId34"/>
    <p:sldId id="313" r:id="rId35"/>
    <p:sldId id="314" r:id="rId36"/>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2" autoAdjust="0"/>
    <p:restoredTop sz="94682" autoAdjust="0"/>
  </p:normalViewPr>
  <p:slideViewPr>
    <p:cSldViewPr>
      <p:cViewPr varScale="1">
        <p:scale>
          <a:sx n="77" d="100"/>
          <a:sy n="77" d="100"/>
        </p:scale>
        <p:origin x="-805" y="-51"/>
      </p:cViewPr>
      <p:guideLst>
        <p:guide orient="horz" pos="2160"/>
        <p:guide pos="2880"/>
      </p:guideLst>
    </p:cSldViewPr>
  </p:slideViewPr>
  <p:outlineViewPr>
    <p:cViewPr>
      <p:scale>
        <a:sx n="33" d="100"/>
        <a:sy n="33" d="100"/>
      </p:scale>
      <p:origin x="104" y="397"/>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Ref idx="1003">
        <a:schemeClr val="bg2"/>
      </p:bgRef>
    </p:bg>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1173157"/>
            <a:ext cx="7772400" cy="1470025"/>
          </a:xfrm>
        </p:spPr>
        <p:txBody>
          <a:bodyPr anchor="b"/>
          <a:lstStyle>
            <a:lvl1pPr algn="l">
              <a:defRPr sz="4800"/>
            </a:lvl1pPr>
          </a:lstStyle>
          <a:p>
            <a:r>
              <a:rPr kumimoji="0" lang="zh-TW" altLang="en-US" smtClean="0"/>
              <a:t>按一下以編輯母片標題樣式</a:t>
            </a:r>
            <a:endParaRPr kumimoji="0" lang="en-US"/>
          </a:p>
        </p:txBody>
      </p:sp>
      <p:sp>
        <p:nvSpPr>
          <p:cNvPr id="3" name="副標題 2"/>
          <p:cNvSpPr>
            <a:spLocks noGrp="1"/>
          </p:cNvSpPr>
          <p:nvPr>
            <p:ph type="subTitle" idx="1"/>
          </p:nvPr>
        </p:nvSpPr>
        <p:spPr>
          <a:xfrm>
            <a:off x="687716" y="2643182"/>
            <a:ext cx="6670366" cy="1752600"/>
          </a:xfrm>
        </p:spPr>
        <p:txBody>
          <a:bodyPr/>
          <a:lstStyle>
            <a:lvl1pPr marL="0" indent="0" algn="l">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zh-TW" altLang="en-US" smtClean="0"/>
              <a:t>按一下以編輯母片副標題樣式</a:t>
            </a:r>
            <a:endParaRPr kumimoji="0" lang="en-US"/>
          </a:p>
        </p:txBody>
      </p:sp>
      <p:sp>
        <p:nvSpPr>
          <p:cNvPr id="4" name="日期版面配置區 3"/>
          <p:cNvSpPr>
            <a:spLocks noGrp="1"/>
          </p:cNvSpPr>
          <p:nvPr>
            <p:ph type="dt" sz="half" idx="10"/>
          </p:nvPr>
        </p:nvSpPr>
        <p:spPr/>
        <p:txBody>
          <a:bodyPr/>
          <a:lstStyle/>
          <a:p>
            <a:fld id="{1920EA7B-E652-4693-9D37-0B916FE80A69}" type="datetimeFigureOut">
              <a:rPr lang="zh-TW" altLang="en-US" smtClean="0"/>
              <a:pPr/>
              <a:t>2023/3/7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1D72783F-053B-4271-8EB6-4A02BB1E6F2C}" type="slidenum">
              <a:rPr lang="zh-TW" altLang="en-US" smtClean="0"/>
              <a:pPr/>
              <a:t>‹#›</a:t>
            </a:fld>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1920EA7B-E652-4693-9D37-0B916FE80A69}" type="datetimeFigureOut">
              <a:rPr lang="zh-TW" altLang="en-US" smtClean="0"/>
              <a:pPr/>
              <a:t>2023/3/7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1D72783F-053B-4271-8EB6-4A02BB1E6F2C}"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7143768" y="274639"/>
            <a:ext cx="1543032" cy="5851525"/>
          </a:xfrm>
        </p:spPr>
        <p:txBody>
          <a:bodyPr vert="eaVer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457200" y="274639"/>
            <a:ext cx="6615130" cy="5851525"/>
          </a:xfrm>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1920EA7B-E652-4693-9D37-0B916FE80A69}" type="datetimeFigureOut">
              <a:rPr lang="zh-TW" altLang="en-US" smtClean="0"/>
              <a:pPr/>
              <a:t>2023/3/7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1D72783F-053B-4271-8EB6-4A02BB1E6F2C}" type="slidenum">
              <a:rPr lang="zh-TW" altLang="en-US" smtClean="0"/>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內容版面配置區 2"/>
          <p:cNvSpPr>
            <a:spLocks noGrp="1"/>
          </p:cNvSpPr>
          <p:nvPr>
            <p:ph idx="1"/>
          </p:nvPr>
        </p:nvSpPr>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1920EA7B-E652-4693-9D37-0B916FE80A69}" type="datetimeFigureOut">
              <a:rPr lang="zh-TW" altLang="en-US" smtClean="0"/>
              <a:pPr/>
              <a:t>2023/3/7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1D72783F-053B-4271-8EB6-4A02BB1E6F2C}" type="slidenum">
              <a:rPr lang="zh-TW" altLang="en-US" smtClean="0"/>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區段標題">
    <p:bg>
      <p:bgRef idx="1003">
        <a:schemeClr val="bg2"/>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685800" y="2924181"/>
            <a:ext cx="7772400" cy="1362075"/>
          </a:xfrm>
        </p:spPr>
        <p:txBody>
          <a:bodyPr anchor="t"/>
          <a:lstStyle>
            <a:lvl1pPr algn="l">
              <a:defRPr sz="4400" b="0" cap="all"/>
            </a:lvl1p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685800" y="1428747"/>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1920EA7B-E652-4693-9D37-0B916FE80A69}" type="datetimeFigureOut">
              <a:rPr lang="zh-TW" altLang="en-US" smtClean="0"/>
              <a:pPr/>
              <a:t>2023/3/7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1D72783F-053B-4271-8EB6-4A02BB1E6F2C}" type="slidenum">
              <a:rPr lang="zh-TW" altLang="en-US" smtClean="0"/>
              <a:pPr/>
              <a:t>‹#›</a:t>
            </a:fld>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p>
            <a:fld id="{1920EA7B-E652-4693-9D37-0B916FE80A69}" type="datetimeFigureOut">
              <a:rPr lang="zh-TW" altLang="en-US" smtClean="0"/>
              <a:pPr/>
              <a:t>2023/3/7</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1D72783F-053B-4271-8EB6-4A02BB1E6F2C}" type="slidenum">
              <a:rPr lang="zh-TW" altLang="en-US" smtClean="0"/>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7" name="日期版面配置區 6"/>
          <p:cNvSpPr>
            <a:spLocks noGrp="1"/>
          </p:cNvSpPr>
          <p:nvPr>
            <p:ph type="dt" sz="half" idx="10"/>
          </p:nvPr>
        </p:nvSpPr>
        <p:spPr/>
        <p:txBody>
          <a:bodyPr/>
          <a:lstStyle/>
          <a:p>
            <a:fld id="{1920EA7B-E652-4693-9D37-0B916FE80A69}" type="datetimeFigureOut">
              <a:rPr lang="zh-TW" altLang="en-US" smtClean="0"/>
              <a:pPr/>
              <a:t>2023/3/7</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1D72783F-053B-4271-8EB6-4A02BB1E6F2C}" type="slidenum">
              <a:rPr lang="zh-TW" altLang="en-US" smtClean="0"/>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日期版面配置區 2"/>
          <p:cNvSpPr>
            <a:spLocks noGrp="1"/>
          </p:cNvSpPr>
          <p:nvPr>
            <p:ph type="dt" sz="half" idx="10"/>
          </p:nvPr>
        </p:nvSpPr>
        <p:spPr/>
        <p:txBody>
          <a:bodyPr/>
          <a:lstStyle/>
          <a:p>
            <a:fld id="{1920EA7B-E652-4693-9D37-0B916FE80A69}" type="datetimeFigureOut">
              <a:rPr lang="zh-TW" altLang="en-US" smtClean="0"/>
              <a:pPr/>
              <a:t>2023/3/7</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1D72783F-053B-4271-8EB6-4A02BB1E6F2C}"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1920EA7B-E652-4693-9D37-0B916FE80A69}" type="datetimeFigureOut">
              <a:rPr lang="zh-TW" altLang="en-US" smtClean="0"/>
              <a:pPr/>
              <a:t>2023/3/7</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1D72783F-053B-4271-8EB6-4A02BB1E6F2C}"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60382" y="1071546"/>
            <a:ext cx="5111750" cy="50497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文字版面配置區 3"/>
          <p:cNvSpPr>
            <a:spLocks noGrp="1"/>
          </p:cNvSpPr>
          <p:nvPr>
            <p:ph type="body" sz="half" idx="2"/>
          </p:nvPr>
        </p:nvSpPr>
        <p:spPr>
          <a:xfrm>
            <a:off x="5679083" y="1071546"/>
            <a:ext cx="3008313" cy="34290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p>
            <a:fld id="{1920EA7B-E652-4693-9D37-0B916FE80A69}" type="datetimeFigureOut">
              <a:rPr lang="zh-TW" altLang="en-US" smtClean="0"/>
              <a:pPr/>
              <a:t>2023/3/7</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1D72783F-053B-4271-8EB6-4A02BB1E6F2C}" type="slidenum">
              <a:rPr lang="zh-TW" altLang="en-US" smtClean="0"/>
              <a:pPr/>
              <a:t>‹#›</a:t>
            </a:fld>
            <a:endParaRPr lang="zh-TW" altLang="en-US"/>
          </a:p>
        </p:txBody>
      </p:sp>
      <p:sp>
        <p:nvSpPr>
          <p:cNvPr id="2" name="標題 1"/>
          <p:cNvSpPr>
            <a:spLocks noGrp="1"/>
          </p:cNvSpPr>
          <p:nvPr>
            <p:ph type="title"/>
          </p:nvPr>
        </p:nvSpPr>
        <p:spPr>
          <a:xfrm>
            <a:off x="457205" y="285728"/>
            <a:ext cx="8230993" cy="696626"/>
          </a:xfrm>
        </p:spPr>
        <p:txBody>
          <a:bodyPr anchor="ctr"/>
          <a:lstStyle>
            <a:lvl1pPr algn="ctr">
              <a:defRPr sz="3600" b="0"/>
            </a:lvl1pPr>
          </a:lstStyle>
          <a:p>
            <a:r>
              <a:rPr kumimoji="0" lang="zh-TW" altLang="en-US" smtClean="0"/>
              <a:t>按一下以編輯母片標題樣式</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8001024" y="642918"/>
            <a:ext cx="785818" cy="4572032"/>
          </a:xfrm>
        </p:spPr>
        <p:txBody>
          <a:bodyPr vert="eaVert" anchor="ctr"/>
          <a:lstStyle>
            <a:lvl1pPr algn="l">
              <a:defRPr sz="2400" b="0"/>
            </a:lvl1pPr>
          </a:lstStyle>
          <a:p>
            <a:r>
              <a:rPr kumimoji="0" lang="zh-TW" altLang="en-US" smtClean="0"/>
              <a:t>按一下以編輯母片標題樣式</a:t>
            </a:r>
            <a:endParaRPr kumimoji="0" lang="en-US"/>
          </a:p>
        </p:txBody>
      </p:sp>
      <p:sp>
        <p:nvSpPr>
          <p:cNvPr id="3" name="圖片版面配置區 2"/>
          <p:cNvSpPr>
            <a:spLocks noGrp="1"/>
          </p:cNvSpPr>
          <p:nvPr>
            <p:ph type="pic" idx="1"/>
          </p:nvPr>
        </p:nvSpPr>
        <p:spPr>
          <a:xfrm>
            <a:off x="442922" y="541340"/>
            <a:ext cx="6415094" cy="5459428"/>
          </a:xfrm>
          <a:prstGeom prst="roundRect">
            <a:avLst>
              <a:gd name="adj" fmla="val 4800"/>
            </a:avLst>
          </a:prstGeom>
          <a:solidFill>
            <a:schemeClr val="accent1">
              <a:tint val="20000"/>
            </a:schemeClr>
          </a:solidFill>
          <a:ln w="38100">
            <a:gradFill flip="none" rotWithShape="1">
              <a:gsLst>
                <a:gs pos="0">
                  <a:schemeClr val="accent1">
                    <a:alpha val="50000"/>
                  </a:schemeClr>
                </a:gs>
                <a:gs pos="100000">
                  <a:schemeClr val="accent1">
                    <a:tint val="20000"/>
                  </a:schemeClr>
                </a:gs>
              </a:gsLst>
              <a:lin ang="16200000" scaled="1"/>
              <a:tileRect/>
            </a:gradFill>
          </a:ln>
          <a:effectLst>
            <a:outerShdw blurRad="76200" dist="38100" dir="5400000" sx="100500" sy="100500" algn="tl" rotWithShape="0">
              <a:srgbClr val="000000">
                <a:alpha val="50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0" lang="zh-TW" altLang="en-US" smtClean="0"/>
              <a:t>按一下圖示以新增圖片</a:t>
            </a:r>
            <a:endParaRPr kumimoji="0" lang="en-US"/>
          </a:p>
        </p:txBody>
      </p:sp>
      <p:sp>
        <p:nvSpPr>
          <p:cNvPr id="4" name="文字版面配置區 3"/>
          <p:cNvSpPr>
            <a:spLocks noGrp="1"/>
          </p:cNvSpPr>
          <p:nvPr>
            <p:ph type="body" sz="half" idx="2"/>
          </p:nvPr>
        </p:nvSpPr>
        <p:spPr>
          <a:xfrm>
            <a:off x="7072330" y="1000108"/>
            <a:ext cx="914368" cy="4214842"/>
          </a:xfrm>
        </p:spPr>
        <p:txBody>
          <a:bodyPr vert="eaVert" anchor="ctr"/>
          <a:lstStyle>
            <a:lvl1pPr marL="0" indent="0" algn="ctr">
              <a:buNone/>
              <a:defRPr sz="1400"/>
            </a:lvl1pPr>
            <a:lvl2pPr marL="457200" indent="0" algn="ctr">
              <a:buNone/>
              <a:defRPr sz="1200"/>
            </a:lvl2pPr>
            <a:lvl3pPr marL="914400" indent="0" algn="ctr">
              <a:buNone/>
              <a:defRPr sz="1000"/>
            </a:lvl3pPr>
            <a:lvl4pPr marL="1371600" indent="0" algn="ctr">
              <a:buNone/>
              <a:defRPr sz="900"/>
            </a:lvl4pPr>
            <a:lvl5pPr marL="1828800" indent="0" algn="ctr">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p>
            <a:fld id="{1920EA7B-E652-4693-9D37-0B916FE80A69}" type="datetimeFigureOut">
              <a:rPr lang="zh-TW" altLang="en-US" smtClean="0"/>
              <a:pPr/>
              <a:t>2023/3/7</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1D72783F-053B-4271-8EB6-4A02BB1E6F2C}" type="slidenum">
              <a:rPr lang="zh-TW" altLang="en-US" smtClean="0"/>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8" name="圖片 7"/>
          <p:cNvPicPr>
            <a:picLocks noChangeAspect="1"/>
          </p:cNvPicPr>
          <p:nvPr/>
        </p:nvPicPr>
        <p:blipFill>
          <a:blip r:embed="rId13">
            <a:duotone>
              <a:schemeClr val="accent1"/>
              <a:srgbClr val="FFFFFF"/>
            </a:duotone>
            <a:lum bright="12000" contrast="40000"/>
          </a:blip>
          <a:stretch>
            <a:fillRect/>
          </a:stretch>
        </p:blipFill>
        <p:spPr>
          <a:xfrm>
            <a:off x="6667809" y="4915143"/>
            <a:ext cx="2476191" cy="1942857"/>
          </a:xfrm>
          <a:prstGeom prst="rect">
            <a:avLst/>
          </a:prstGeom>
          <a:noFill/>
          <a:ln>
            <a:noFill/>
          </a:ln>
        </p:spPr>
      </p:pic>
      <p:sp>
        <p:nvSpPr>
          <p:cNvPr id="10" name="矩形 9"/>
          <p:cNvSpPr/>
          <p:nvPr/>
        </p:nvSpPr>
        <p:spPr>
          <a:xfrm>
            <a:off x="0" y="0"/>
            <a:ext cx="9144000" cy="71438"/>
          </a:xfrm>
          <a:prstGeom prst="rect">
            <a:avLst/>
          </a:prstGeom>
          <a:gradFill flip="none" rotWithShape="1">
            <a:gsLst>
              <a:gs pos="0">
                <a:schemeClr val="accent1">
                  <a:tint val="100000"/>
                  <a:shade val="50000"/>
                  <a:hueMod val="100000"/>
                  <a:satMod val="250000"/>
                  <a:alpha val="0"/>
                </a:schemeClr>
              </a:gs>
              <a:gs pos="75000">
                <a:schemeClr val="accent1">
                  <a:tint val="80000"/>
                  <a:shade val="100000"/>
                  <a:hueMod val="100000"/>
                  <a:satMod val="375000"/>
                  <a:alpha val="20000"/>
                </a:schemeClr>
              </a:gs>
              <a:gs pos="100000">
                <a:schemeClr val="accent1">
                  <a:tint val="50000"/>
                  <a:shade val="100000"/>
                  <a:hueMod val="100000"/>
                  <a:satMod val="500000"/>
                </a:schemeClr>
              </a:gs>
            </a:gsLst>
            <a:lin ang="18900000" scaled="1"/>
            <a:tileRect/>
          </a:gradFill>
          <a:ln w="12700" cap="rnd" cmpd="sng" algn="ctr">
            <a:noFill/>
            <a:prstDash val="solid"/>
          </a:ln>
        </p:spPr>
        <p:style>
          <a:lnRef idx="1">
            <a:schemeClr val="accent1"/>
          </a:lnRef>
          <a:fillRef idx="2">
            <a:schemeClr val="accent1"/>
          </a:fillRef>
          <a:effectRef idx="1">
            <a:schemeClr val="accent1"/>
          </a:effectRef>
          <a:fontRef idx="minor">
            <a:schemeClr val="dk1"/>
          </a:fontRef>
        </p:style>
        <p:txBody>
          <a:bodyPr rtlCol="0" anchor="ctr"/>
          <a:lstStyle/>
          <a:p>
            <a:pPr algn="ctr" eaLnBrk="1" latinLnBrk="0" hangingPunct="1"/>
            <a:endParaRPr kumimoji="0" lang="zh-CN" altLang="en-US"/>
          </a:p>
        </p:txBody>
      </p:sp>
      <p:sp>
        <p:nvSpPr>
          <p:cNvPr id="11" name="矩形 10"/>
          <p:cNvSpPr/>
          <p:nvPr/>
        </p:nvSpPr>
        <p:spPr>
          <a:xfrm>
            <a:off x="0" y="40951"/>
            <a:ext cx="4572000" cy="71438"/>
          </a:xfrm>
          <a:prstGeom prst="rect">
            <a:avLst/>
          </a:prstGeom>
          <a:gradFill flip="none" rotWithShape="1">
            <a:gsLst>
              <a:gs pos="0">
                <a:schemeClr val="accent1">
                  <a:tint val="100000"/>
                  <a:shade val="50000"/>
                  <a:hueMod val="100000"/>
                  <a:satMod val="250000"/>
                  <a:alpha val="0"/>
                </a:schemeClr>
              </a:gs>
              <a:gs pos="75000">
                <a:schemeClr val="accent1">
                  <a:tint val="80000"/>
                  <a:shade val="100000"/>
                  <a:hueMod val="100000"/>
                  <a:satMod val="375000"/>
                  <a:alpha val="5000"/>
                </a:schemeClr>
              </a:gs>
              <a:gs pos="100000">
                <a:schemeClr val="accent1">
                  <a:tint val="50000"/>
                  <a:shade val="100000"/>
                  <a:hueMod val="100000"/>
                  <a:satMod val="500000"/>
                  <a:alpha val="60000"/>
                </a:schemeClr>
              </a:gs>
            </a:gsLst>
            <a:lin ang="8100000" scaled="1"/>
            <a:tileRect/>
          </a:gradFill>
          <a:ln w="12700" cap="rnd" cmpd="sng" algn="ctr">
            <a:noFill/>
            <a:prstDash val="solid"/>
          </a:ln>
          <a:effectLst>
            <a:glow>
              <a:schemeClr val="accent1">
                <a:tint val="100000"/>
                <a:shade val="100000"/>
                <a:hueMod val="100000"/>
                <a:satMod val="100000"/>
              </a:schemeClr>
            </a:glow>
            <a:softEdge rad="12700"/>
          </a:effectLst>
        </p:spPr>
        <p:style>
          <a:lnRef idx="1">
            <a:schemeClr val="accent1"/>
          </a:lnRef>
          <a:fillRef idx="2">
            <a:schemeClr val="accent1"/>
          </a:fillRef>
          <a:effectRef idx="1">
            <a:schemeClr val="accent1"/>
          </a:effectRef>
          <a:fontRef idx="minor">
            <a:schemeClr val="dk1"/>
          </a:fontRef>
        </p:style>
        <p:txBody>
          <a:bodyPr rtlCol="0" anchor="ctr"/>
          <a:lstStyle/>
          <a:p>
            <a:pPr algn="ctr" eaLnBrk="1" latinLnBrk="0" hangingPunct="1"/>
            <a:endParaRPr kumimoji="0" lang="zh-CN" altLang="en-US"/>
          </a:p>
        </p:txBody>
      </p:sp>
      <p:pic>
        <p:nvPicPr>
          <p:cNvPr id="9" name="圖片 8"/>
          <p:cNvPicPr>
            <a:picLocks noChangeAspect="1"/>
          </p:cNvPicPr>
          <p:nvPr/>
        </p:nvPicPr>
        <p:blipFill>
          <a:blip r:embed="rId14">
            <a:duotone>
              <a:schemeClr val="accent1"/>
              <a:srgbClr val="FFFFFF"/>
            </a:duotone>
            <a:lum bright="35000" contrast="40000"/>
          </a:blip>
          <a:stretch>
            <a:fillRect/>
          </a:stretch>
        </p:blipFill>
        <p:spPr>
          <a:xfrm>
            <a:off x="0" y="6420445"/>
            <a:ext cx="9144000" cy="437555"/>
          </a:xfrm>
          <a:prstGeom prst="rect">
            <a:avLst/>
          </a:prstGeom>
          <a:noFill/>
          <a:ln>
            <a:noFill/>
          </a:ln>
          <a:effectLst/>
        </p:spPr>
      </p:pic>
      <p:sp>
        <p:nvSpPr>
          <p:cNvPr id="2" name="標題版面配置區 1"/>
          <p:cNvSpPr>
            <a:spLocks noGrp="1"/>
          </p:cNvSpPr>
          <p:nvPr>
            <p:ph type="title"/>
          </p:nvPr>
        </p:nvSpPr>
        <p:spPr>
          <a:xfrm>
            <a:off x="457200" y="274638"/>
            <a:ext cx="8229600" cy="1143000"/>
          </a:xfrm>
          <a:prstGeom prst="rect">
            <a:avLst/>
          </a:prstGeom>
        </p:spPr>
        <p:txBody>
          <a:bodyPr vert="horz" rtlCol="0" anchor="ctr">
            <a:normAutofit/>
          </a:body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457200" y="1600200"/>
            <a:ext cx="8229600" cy="4525963"/>
          </a:xfrm>
          <a:prstGeom prst="rect">
            <a:avLst/>
          </a:prstGeom>
        </p:spPr>
        <p:txBody>
          <a:bodyPr vert="horz" rtlCol="0">
            <a:normAutofit/>
          </a:bodyPr>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rtlCol="0" anchor="ctr"/>
          <a:lstStyle>
            <a:lvl1pPr algn="l" eaLnBrk="1" latinLnBrk="0" hangingPunct="1">
              <a:defRPr kumimoji="0" sz="1200">
                <a:solidFill>
                  <a:schemeClr val="tx1">
                    <a:tint val="75000"/>
                  </a:schemeClr>
                </a:solidFill>
              </a:defRPr>
            </a:lvl1pPr>
          </a:lstStyle>
          <a:p>
            <a:fld id="{1920EA7B-E652-4693-9D37-0B916FE80A69}" type="datetimeFigureOut">
              <a:rPr lang="zh-TW" altLang="en-US" smtClean="0"/>
              <a:pPr/>
              <a:t>2023/3/7</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rtlCol="0" anchor="ctr"/>
          <a:lstStyle>
            <a:lvl1pPr algn="ctr" eaLnBrk="1" latinLnBrk="0" hangingPunct="1">
              <a:defRPr kumimoji="0"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rtlCol="0" anchor="ctr"/>
          <a:lstStyle>
            <a:lvl1pPr algn="r" eaLnBrk="1" latinLnBrk="0" hangingPunct="1">
              <a:defRPr kumimoji="0" sz="1200">
                <a:solidFill>
                  <a:schemeClr val="tx1">
                    <a:tint val="75000"/>
                  </a:schemeClr>
                </a:solidFill>
              </a:defRPr>
            </a:lvl1pPr>
          </a:lstStyle>
          <a:p>
            <a:fld id="{1D72783F-053B-4271-8EB6-4A02BB1E6F2C}"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400" kern="1200">
          <a:solidFill>
            <a:schemeClr val="tx2"/>
          </a:solidFill>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342900" indent="-342900" algn="l" rtl="0" eaLnBrk="1" latinLnBrk="0" hangingPunct="1">
        <a:spcBef>
          <a:spcPct val="20000"/>
        </a:spcBef>
        <a:buClr>
          <a:schemeClr val="accent1"/>
        </a:buClr>
        <a:buSzPct val="50000"/>
        <a:buFont typeface="Wingdings 2"/>
        <a:buChar char=""/>
        <a:defRPr kumimoji="0" sz="3200" kern="1200">
          <a:solidFill>
            <a:schemeClr val="tx1"/>
          </a:solidFill>
          <a:latin typeface="+mn-lt"/>
          <a:ea typeface="+mn-ea"/>
          <a:cs typeface="+mn-cs"/>
        </a:defRPr>
      </a:lvl1pPr>
      <a:lvl2pPr marL="742950" indent="-285750" algn="l" rtl="0" eaLnBrk="1" latinLnBrk="0" hangingPunct="1">
        <a:spcBef>
          <a:spcPct val="20000"/>
        </a:spcBef>
        <a:buClr>
          <a:schemeClr val="accent2"/>
        </a:buClr>
        <a:buSzPct val="50000"/>
        <a:buFont typeface="Wingdings 2"/>
        <a:buChar char="³"/>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accent3"/>
        </a:buClr>
        <a:buSzPct val="60000"/>
        <a:buFont typeface="Wingdings 2"/>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accent5"/>
        </a:buClr>
        <a:buSzPct val="45000"/>
        <a:buFont typeface="Wingdings 2"/>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accent6"/>
        </a:buClr>
        <a:buFont typeface="Wingdings 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9.jpeg"/><Relationship Id="rId7" Type="http://schemas.openxmlformats.org/officeDocument/2006/relationships/image" Target="../media/image43.jpeg"/><Relationship Id="rId2" Type="http://schemas.openxmlformats.org/officeDocument/2006/relationships/image" Target="../media/image38.jpeg"/><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7.jpeg"/><Relationship Id="rId7" Type="http://schemas.openxmlformats.org/officeDocument/2006/relationships/image" Target="../media/image51.jpeg"/><Relationship Id="rId2" Type="http://schemas.openxmlformats.org/officeDocument/2006/relationships/image" Target="../media/image46.jpeg"/><Relationship Id="rId1" Type="http://schemas.openxmlformats.org/officeDocument/2006/relationships/slideLayout" Target="../slideLayouts/slideLayout2.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 Id="rId5" Type="http://schemas.openxmlformats.org/officeDocument/2006/relationships/image" Target="../media/image47.jpeg"/><Relationship Id="rId4" Type="http://schemas.openxmlformats.org/officeDocument/2006/relationships/image" Target="../media/image54.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file:///C:\Users\lalab\Desktop\47067-Article%20Text-50570-54563-10-20220923.pd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500034" y="1928802"/>
            <a:ext cx="7843838" cy="1928826"/>
          </a:xfrm>
        </p:spPr>
        <p:txBody>
          <a:bodyPr>
            <a:normAutofit fontScale="90000"/>
          </a:bodyPr>
          <a:lstStyle/>
          <a:p>
            <a:pPr algn="ctr"/>
            <a:r>
              <a:rPr lang="en-US" sz="2700" b="1" dirty="0"/>
              <a:t>Effects of habitat geology and pH value on body color and morphology of </a:t>
            </a:r>
            <a:r>
              <a:rPr lang="en-US" sz="2700" b="1" dirty="0" err="1"/>
              <a:t>Rhinogobius</a:t>
            </a:r>
            <a:r>
              <a:rPr lang="en-US" sz="2700" b="1" dirty="0"/>
              <a:t> </a:t>
            </a:r>
            <a:r>
              <a:rPr lang="en-US" sz="2700" b="1" dirty="0" err="1"/>
              <a:t>rubromaculatus</a:t>
            </a:r>
            <a:r>
              <a:rPr lang="en-US" sz="2700" b="1" dirty="0"/>
              <a:t> and species identification</a:t>
            </a:r>
            <a:r>
              <a:rPr lang="zh-TW" altLang="en-US" sz="2700" dirty="0"/>
              <a:t/>
            </a:r>
            <a:br>
              <a:rPr lang="zh-TW" altLang="en-US" sz="2700" dirty="0"/>
            </a:br>
            <a:r>
              <a:rPr lang="en-US" sz="2700" b="1" dirty="0" err="1"/>
              <a:t>Students:CHANG,WEI</a:t>
            </a:r>
            <a:r>
              <a:rPr lang="en-US" sz="2700" b="1" dirty="0"/>
              <a:t>-JIE</a:t>
            </a:r>
            <a:r>
              <a:rPr lang="zh-TW" altLang="en-US" sz="2700" dirty="0"/>
              <a:t/>
            </a:r>
            <a:br>
              <a:rPr lang="zh-TW" altLang="en-US" sz="2700" dirty="0"/>
            </a:br>
            <a:r>
              <a:rPr lang="en-US" sz="2700" b="1" dirty="0"/>
              <a:t>School: New Taipei Municipal </a:t>
            </a:r>
            <a:r>
              <a:rPr lang="en-US" sz="2700" b="1" dirty="0" err="1"/>
              <a:t>Hsin</a:t>
            </a:r>
            <a:r>
              <a:rPr lang="en-US" sz="2700" b="1" dirty="0"/>
              <a:t> </a:t>
            </a:r>
            <a:r>
              <a:rPr lang="en-US" sz="2700" b="1" dirty="0" err="1"/>
              <a:t>Tien</a:t>
            </a:r>
            <a:r>
              <a:rPr lang="en-US" sz="2700" b="1" dirty="0"/>
              <a:t> Senior High School</a:t>
            </a:r>
            <a:r>
              <a:rPr lang="zh-TW" altLang="en-US" sz="2700" dirty="0"/>
              <a:t/>
            </a:r>
            <a:br>
              <a:rPr lang="zh-TW" altLang="en-US" sz="2700" dirty="0"/>
            </a:br>
            <a:r>
              <a:rPr lang="en-US" sz="2400" b="1" dirty="0" err="1" smtClean="0"/>
              <a:t>Teacher:CHUNG,I</a:t>
            </a:r>
            <a:r>
              <a:rPr lang="en-US" sz="2400" b="1" dirty="0" smtClean="0"/>
              <a:t>-YING and CHEN,CHENG-CHANG</a:t>
            </a:r>
            <a:r>
              <a:rPr lang="zh-TW" altLang="en-US" sz="2400" dirty="0" smtClean="0"/>
              <a:t/>
            </a:r>
            <a:br>
              <a:rPr lang="zh-TW" altLang="en-US" sz="2400" dirty="0" smtClean="0"/>
            </a:br>
            <a:r>
              <a:rPr lang="en-US" sz="2400" b="1" dirty="0" smtClean="0"/>
              <a:t>Email:s010352@htsh.ntpc.edu.tw</a:t>
            </a:r>
            <a:r>
              <a:rPr lang="zh-TW" altLang="en-US" sz="2700" dirty="0"/>
              <a:t/>
            </a:r>
            <a:br>
              <a:rPr lang="zh-TW" altLang="en-US" sz="2700" dirty="0"/>
            </a:br>
            <a:r>
              <a:rPr lang="en-US" sz="2700" b="1" dirty="0"/>
              <a:t>23 February 2023</a:t>
            </a:r>
            <a:r>
              <a:rPr lang="zh-TW" altLang="en-US" sz="1800" dirty="0"/>
              <a:t/>
            </a:r>
            <a:br>
              <a:rPr lang="zh-TW" altLang="en-US" sz="1800" dirty="0"/>
            </a:br>
            <a:endParaRPr lang="zh-TW" altLang="en-US" sz="1800" dirty="0"/>
          </a:p>
        </p:txBody>
      </p:sp>
      <p:sp>
        <p:nvSpPr>
          <p:cNvPr id="3" name="副標題 2"/>
          <p:cNvSpPr>
            <a:spLocks noGrp="1"/>
          </p:cNvSpPr>
          <p:nvPr>
            <p:ph type="subTitle" idx="1"/>
          </p:nvPr>
        </p:nvSpPr>
        <p:spPr>
          <a:xfrm>
            <a:off x="4071934" y="5072074"/>
            <a:ext cx="4929222" cy="566726"/>
          </a:xfrm>
        </p:spPr>
        <p:txBody>
          <a:bodyPr>
            <a:normAutofit/>
          </a:bodyPr>
          <a:lstStyle/>
          <a:p>
            <a:endParaRPr lang="zh-TW" altLang="en-US" dirty="0"/>
          </a:p>
        </p:txBody>
      </p:sp>
      <p:pic>
        <p:nvPicPr>
          <p:cNvPr id="4" name="圖片 3" descr="IMAG7058_2.jpg"/>
          <p:cNvPicPr>
            <a:picLocks noChangeAspect="1"/>
          </p:cNvPicPr>
          <p:nvPr/>
        </p:nvPicPr>
        <p:blipFill>
          <a:blip r:embed="rId2"/>
          <a:stretch>
            <a:fillRect/>
          </a:stretch>
        </p:blipFill>
        <p:spPr>
          <a:xfrm>
            <a:off x="71406" y="3643314"/>
            <a:ext cx="4500594" cy="1846656"/>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normAutofit/>
          </a:bodyPr>
          <a:lstStyle/>
          <a:p>
            <a:pPr>
              <a:buNone/>
            </a:pPr>
            <a:r>
              <a:rPr lang="en-US" altLang="zh-TW" sz="1800" dirty="0" smtClean="0">
                <a:latin typeface="Calibri" pitchFamily="34" charset="0"/>
                <a:ea typeface="Calibri" pitchFamily="34" charset="0"/>
                <a:cs typeface="Calibri" pitchFamily="34" charset="0"/>
              </a:rPr>
              <a:t>Equipment required: </a:t>
            </a:r>
          </a:p>
          <a:p>
            <a:pPr>
              <a:buFont typeface="Wingdings" pitchFamily="2" charset="2"/>
              <a:buChar char="l"/>
            </a:pPr>
            <a:r>
              <a:rPr lang="en-US" altLang="zh-TW" sz="1800" dirty="0" smtClean="0">
                <a:latin typeface="Calibri" pitchFamily="34" charset="0"/>
                <a:ea typeface="Calibri" pitchFamily="34" charset="0"/>
                <a:cs typeface="Calibri" pitchFamily="34" charset="0"/>
              </a:rPr>
              <a:t>Fish tank (length 60 cm, width 30 cm) 1 </a:t>
            </a:r>
            <a:r>
              <a:rPr lang="en-US" altLang="zh-TW" sz="1800" dirty="0" err="1" smtClean="0">
                <a:latin typeface="Calibri" pitchFamily="34" charset="0"/>
                <a:ea typeface="Calibri" pitchFamily="34" charset="0"/>
                <a:cs typeface="Calibri" pitchFamily="34" charset="0"/>
              </a:rPr>
              <a:t>pcs</a:t>
            </a:r>
            <a:endParaRPr lang="en-US" altLang="zh-TW" sz="1800" dirty="0" smtClean="0">
              <a:latin typeface="Calibri" pitchFamily="34" charset="0"/>
              <a:ea typeface="Calibri" pitchFamily="34" charset="0"/>
              <a:cs typeface="Calibri" pitchFamily="34" charset="0"/>
            </a:endParaRPr>
          </a:p>
          <a:p>
            <a:pPr>
              <a:buFont typeface="Wingdings" pitchFamily="2" charset="2"/>
              <a:buChar char="l"/>
            </a:pPr>
            <a:r>
              <a:rPr lang="en-US" altLang="zh-TW" sz="1800" dirty="0" smtClean="0">
                <a:latin typeface="Calibri" pitchFamily="34" charset="0"/>
                <a:ea typeface="Calibri" pitchFamily="34" charset="0"/>
                <a:cs typeface="Calibri" pitchFamily="34" charset="0"/>
              </a:rPr>
              <a:t>Wide use test strip 1</a:t>
            </a:r>
          </a:p>
          <a:p>
            <a:pPr>
              <a:buFont typeface="Wingdings" pitchFamily="2" charset="2"/>
              <a:buChar char="l"/>
            </a:pPr>
            <a:r>
              <a:rPr lang="en-US" altLang="zh-TW" sz="1800" dirty="0" smtClean="0">
                <a:latin typeface="Calibri" pitchFamily="34" charset="0"/>
                <a:ea typeface="Calibri" pitchFamily="34" charset="0"/>
                <a:cs typeface="Calibri" pitchFamily="34" charset="0"/>
              </a:rPr>
              <a:t>computer 1 </a:t>
            </a:r>
            <a:r>
              <a:rPr lang="en-US" altLang="zh-TW" sz="1800" dirty="0" err="1" smtClean="0">
                <a:latin typeface="Calibri" pitchFamily="34" charset="0"/>
                <a:ea typeface="Calibri" pitchFamily="34" charset="0"/>
                <a:cs typeface="Calibri" pitchFamily="34" charset="0"/>
              </a:rPr>
              <a:t>pcs</a:t>
            </a:r>
            <a:endParaRPr lang="en-US" altLang="zh-TW" sz="1800" dirty="0" smtClean="0">
              <a:latin typeface="Calibri" pitchFamily="34" charset="0"/>
              <a:ea typeface="Calibri" pitchFamily="34" charset="0"/>
              <a:cs typeface="Calibri" pitchFamily="34" charset="0"/>
            </a:endParaRPr>
          </a:p>
          <a:p>
            <a:pPr>
              <a:buFont typeface="Wingdings" pitchFamily="2" charset="2"/>
              <a:buChar char="l"/>
            </a:pPr>
            <a:r>
              <a:rPr lang="en-US" altLang="zh-TW" sz="1800" dirty="0" smtClean="0">
                <a:latin typeface="Calibri" pitchFamily="34" charset="0"/>
                <a:ea typeface="Calibri" pitchFamily="34" charset="0"/>
                <a:cs typeface="Calibri" pitchFamily="34" charset="0"/>
              </a:rPr>
              <a:t>Lamp (60 cm) 1 </a:t>
            </a:r>
            <a:r>
              <a:rPr lang="en-US" altLang="zh-TW" sz="1800" dirty="0" err="1" smtClean="0">
                <a:latin typeface="Calibri" pitchFamily="34" charset="0"/>
                <a:ea typeface="Calibri" pitchFamily="34" charset="0"/>
                <a:cs typeface="Calibri" pitchFamily="34" charset="0"/>
              </a:rPr>
              <a:t>pcs</a:t>
            </a:r>
            <a:endParaRPr lang="en-US" altLang="zh-TW" sz="1800" dirty="0" smtClean="0">
              <a:latin typeface="Calibri" pitchFamily="34" charset="0"/>
              <a:ea typeface="Calibri" pitchFamily="34" charset="0"/>
              <a:cs typeface="Calibri" pitchFamily="34" charset="0"/>
            </a:endParaRPr>
          </a:p>
          <a:p>
            <a:pPr>
              <a:buFont typeface="Wingdings" pitchFamily="2" charset="2"/>
              <a:buChar char="l"/>
            </a:pPr>
            <a:r>
              <a:rPr lang="en-US" altLang="zh-TW" sz="1800" dirty="0" smtClean="0">
                <a:latin typeface="Calibri" pitchFamily="34" charset="0"/>
                <a:ea typeface="Calibri" pitchFamily="34" charset="0"/>
                <a:cs typeface="Calibri" pitchFamily="34" charset="0"/>
              </a:rPr>
              <a:t>Thermometer 3 </a:t>
            </a:r>
            <a:r>
              <a:rPr lang="en-US" altLang="zh-TW" sz="1800" dirty="0" err="1" smtClean="0">
                <a:latin typeface="Calibri" pitchFamily="34" charset="0"/>
                <a:ea typeface="Calibri" pitchFamily="34" charset="0"/>
                <a:cs typeface="Calibri" pitchFamily="34" charset="0"/>
              </a:rPr>
              <a:t>pcs</a:t>
            </a:r>
            <a:endParaRPr lang="en-US" altLang="zh-TW" sz="1800" dirty="0" smtClean="0">
              <a:latin typeface="Calibri" pitchFamily="34" charset="0"/>
              <a:ea typeface="Calibri" pitchFamily="34" charset="0"/>
              <a:cs typeface="Calibri" pitchFamily="34" charset="0"/>
            </a:endParaRPr>
          </a:p>
          <a:p>
            <a:pPr>
              <a:buFont typeface="Wingdings" pitchFamily="2" charset="2"/>
              <a:buChar char="l"/>
            </a:pPr>
            <a:r>
              <a:rPr lang="en-US" altLang="zh-TW" sz="1800" dirty="0" smtClean="0">
                <a:latin typeface="Calibri" pitchFamily="34" charset="0"/>
                <a:ea typeface="Calibri" pitchFamily="34" charset="0"/>
                <a:cs typeface="Calibri" pitchFamily="34" charset="0"/>
              </a:rPr>
              <a:t>Upper fine filter 1 </a:t>
            </a:r>
            <a:r>
              <a:rPr lang="en-US" altLang="zh-TW" sz="1800" dirty="0" err="1" smtClean="0">
                <a:latin typeface="Calibri" pitchFamily="34" charset="0"/>
                <a:ea typeface="Calibri" pitchFamily="34" charset="0"/>
                <a:cs typeface="Calibri" pitchFamily="34" charset="0"/>
              </a:rPr>
              <a:t>pcs</a:t>
            </a:r>
            <a:endParaRPr lang="en-US" altLang="zh-TW" sz="1800" dirty="0" smtClean="0">
              <a:latin typeface="Calibri" pitchFamily="34" charset="0"/>
              <a:ea typeface="Calibri" pitchFamily="34" charset="0"/>
              <a:cs typeface="Calibri" pitchFamily="34" charset="0"/>
            </a:endParaRPr>
          </a:p>
          <a:p>
            <a:pPr>
              <a:buFont typeface="Wingdings" pitchFamily="2" charset="2"/>
              <a:buChar char="l"/>
            </a:pPr>
            <a:r>
              <a:rPr lang="en-US" altLang="zh-TW" sz="1800" dirty="0" smtClean="0">
                <a:latin typeface="Calibri" pitchFamily="34" charset="0"/>
                <a:ea typeface="Calibri" pitchFamily="34" charset="0"/>
                <a:cs typeface="Calibri" pitchFamily="34" charset="0"/>
              </a:rPr>
              <a:t>Fine sand 5 kg</a:t>
            </a:r>
          </a:p>
          <a:p>
            <a:pPr>
              <a:buFont typeface="Wingdings" pitchFamily="2" charset="2"/>
              <a:buChar char="l"/>
            </a:pPr>
            <a:r>
              <a:rPr lang="en-US" altLang="zh-TW" sz="1800" dirty="0" smtClean="0">
                <a:latin typeface="Calibri" pitchFamily="34" charset="0"/>
                <a:ea typeface="Calibri" pitchFamily="34" charset="0"/>
                <a:cs typeface="Calibri" pitchFamily="34" charset="0"/>
              </a:rPr>
              <a:t>Large stones</a:t>
            </a:r>
          </a:p>
          <a:p>
            <a:pPr>
              <a:buFont typeface="Wingdings" pitchFamily="2" charset="2"/>
              <a:buChar char="l"/>
            </a:pPr>
            <a:r>
              <a:rPr lang="en-US" altLang="zh-TW" sz="1800" dirty="0" err="1" smtClean="0">
                <a:latin typeface="Calibri" pitchFamily="34" charset="0"/>
                <a:ea typeface="Calibri" pitchFamily="34" charset="0"/>
                <a:cs typeface="Calibri" pitchFamily="34" charset="0"/>
              </a:rPr>
              <a:t>Rhinogobius</a:t>
            </a:r>
            <a:r>
              <a:rPr lang="en-US" altLang="zh-TW" sz="1800" dirty="0" smtClean="0">
                <a:latin typeface="Calibri" pitchFamily="34" charset="0"/>
                <a:ea typeface="Calibri" pitchFamily="34" charset="0"/>
                <a:cs typeface="Calibri" pitchFamily="34" charset="0"/>
              </a:rPr>
              <a:t> </a:t>
            </a:r>
            <a:r>
              <a:rPr lang="en-US" altLang="zh-TW" sz="1800" dirty="0" err="1" smtClean="0">
                <a:latin typeface="Calibri" pitchFamily="34" charset="0"/>
                <a:ea typeface="Calibri" pitchFamily="34" charset="0"/>
                <a:cs typeface="Calibri" pitchFamily="34" charset="0"/>
              </a:rPr>
              <a:t>yangminshanensis</a:t>
            </a:r>
            <a:r>
              <a:rPr lang="en-US" altLang="zh-TW" sz="1800" dirty="0" smtClean="0">
                <a:latin typeface="Calibri" pitchFamily="34" charset="0"/>
                <a:ea typeface="Calibri" pitchFamily="34" charset="0"/>
                <a:cs typeface="Calibri" pitchFamily="34" charset="0"/>
              </a:rPr>
              <a:t> 5</a:t>
            </a:r>
          </a:p>
          <a:p>
            <a:pPr>
              <a:buFont typeface="Wingdings" pitchFamily="2" charset="2"/>
              <a:buChar char="l"/>
            </a:pPr>
            <a:r>
              <a:rPr lang="en-US" altLang="zh-TW" sz="1800" dirty="0" err="1" smtClean="0">
                <a:latin typeface="Calibri" pitchFamily="34" charset="0"/>
                <a:ea typeface="Calibri" pitchFamily="34" charset="0"/>
                <a:cs typeface="Calibri" pitchFamily="34" charset="0"/>
              </a:rPr>
              <a:t>Rhinogobius</a:t>
            </a:r>
            <a:r>
              <a:rPr lang="en-US" altLang="zh-TW" sz="1800" dirty="0" smtClean="0">
                <a:latin typeface="Calibri" pitchFamily="34" charset="0"/>
                <a:ea typeface="Calibri" pitchFamily="34" charset="0"/>
                <a:cs typeface="Calibri" pitchFamily="34" charset="0"/>
              </a:rPr>
              <a:t> </a:t>
            </a:r>
            <a:r>
              <a:rPr lang="en-US" altLang="zh-TW" sz="1800" dirty="0" err="1" smtClean="0">
                <a:latin typeface="Calibri" pitchFamily="34" charset="0"/>
                <a:ea typeface="Calibri" pitchFamily="34" charset="0"/>
                <a:cs typeface="Calibri" pitchFamily="34" charset="0"/>
              </a:rPr>
              <a:t>rubromaculatus</a:t>
            </a:r>
            <a:r>
              <a:rPr lang="en-US" altLang="zh-TW" sz="1800" dirty="0" smtClean="0">
                <a:latin typeface="Calibri" pitchFamily="34" charset="0"/>
                <a:ea typeface="Calibri" pitchFamily="34" charset="0"/>
                <a:cs typeface="Calibri" pitchFamily="34" charset="0"/>
              </a:rPr>
              <a:t> (new store) 5</a:t>
            </a:r>
          </a:p>
          <a:p>
            <a:pPr>
              <a:buFont typeface="Wingdings" pitchFamily="2" charset="2"/>
              <a:buChar char="l"/>
            </a:pPr>
            <a:r>
              <a:rPr lang="en-US" altLang="zh-TW" sz="1800" dirty="0" err="1" smtClean="0">
                <a:latin typeface="Calibri" pitchFamily="34" charset="0"/>
                <a:ea typeface="Calibri" pitchFamily="34" charset="0"/>
                <a:cs typeface="Calibri" pitchFamily="34" charset="0"/>
              </a:rPr>
              <a:t>Rhinogobius</a:t>
            </a:r>
            <a:r>
              <a:rPr lang="en-US" altLang="zh-TW" sz="1800" dirty="0" smtClean="0">
                <a:latin typeface="Calibri" pitchFamily="34" charset="0"/>
                <a:ea typeface="Calibri" pitchFamily="34" charset="0"/>
                <a:cs typeface="Calibri" pitchFamily="34" charset="0"/>
              </a:rPr>
              <a:t> </a:t>
            </a:r>
            <a:r>
              <a:rPr lang="en-US" altLang="zh-TW" sz="1800" dirty="0" err="1" smtClean="0">
                <a:latin typeface="Calibri" pitchFamily="34" charset="0"/>
                <a:ea typeface="Calibri" pitchFamily="34" charset="0"/>
                <a:cs typeface="Calibri" pitchFamily="34" charset="0"/>
              </a:rPr>
              <a:t>rubromaculatus</a:t>
            </a:r>
            <a:r>
              <a:rPr lang="en-US" altLang="zh-TW" sz="1800" dirty="0" smtClean="0">
                <a:latin typeface="Calibri" pitchFamily="34" charset="0"/>
                <a:ea typeface="Calibri" pitchFamily="34" charset="0"/>
                <a:cs typeface="Calibri" pitchFamily="34" charset="0"/>
              </a:rPr>
              <a:t> (mode) 5</a:t>
            </a:r>
            <a:r>
              <a:rPr lang="zh-TW" altLang="en-US" sz="1800" dirty="0">
                <a:latin typeface="Calibri" pitchFamily="34" charset="0"/>
                <a:cs typeface="Calibri" pitchFamily="34" charset="0"/>
              </a:rPr>
              <a:t>　</a:t>
            </a:r>
          </a:p>
          <a:p>
            <a:endParaRPr lang="zh-TW" altLang="en-US" sz="1800"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內容版面配置區 3" descr="IMAG9991.jpg"/>
          <p:cNvPicPr>
            <a:picLocks noGrp="1"/>
          </p:cNvPicPr>
          <p:nvPr>
            <p:ph idx="1"/>
          </p:nvPr>
        </p:nvPicPr>
        <p:blipFill>
          <a:blip r:embed="rId2" cstate="print"/>
          <a:stretch>
            <a:fillRect/>
          </a:stretch>
        </p:blipFill>
        <p:spPr>
          <a:xfrm>
            <a:off x="4286248" y="2857496"/>
            <a:ext cx="4713316" cy="3537065"/>
          </a:xfrm>
          <a:prstGeom prst="rect">
            <a:avLst/>
          </a:prstGeom>
        </p:spPr>
      </p:pic>
      <p:pic>
        <p:nvPicPr>
          <p:cNvPr id="5" name="圖片 4" descr="221229005659.tif"/>
          <p:cNvPicPr/>
          <p:nvPr/>
        </p:nvPicPr>
        <p:blipFill>
          <a:blip r:embed="rId3" cstate="print"/>
          <a:stretch>
            <a:fillRect/>
          </a:stretch>
        </p:blipFill>
        <p:spPr>
          <a:xfrm rot="5400000">
            <a:off x="821505" y="-535809"/>
            <a:ext cx="2643206" cy="4000528"/>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28596" y="428604"/>
            <a:ext cx="8229600" cy="4525963"/>
          </a:xfrm>
        </p:spPr>
        <p:txBody>
          <a:bodyPr>
            <a:normAutofit/>
          </a:bodyPr>
          <a:lstStyle/>
          <a:p>
            <a:pPr>
              <a:buNone/>
            </a:pPr>
            <a:r>
              <a:rPr lang="en-US" altLang="zh-TW" sz="1800" b="1" dirty="0" smtClean="0">
                <a:latin typeface="Calibri" pitchFamily="34" charset="0"/>
                <a:ea typeface="Calibri" pitchFamily="34" charset="0"/>
                <a:cs typeface="Calibri" pitchFamily="34" charset="0"/>
              </a:rPr>
              <a:t>4.   Comparison fish</a:t>
            </a:r>
          </a:p>
          <a:p>
            <a:pPr>
              <a:buNone/>
            </a:pPr>
            <a:r>
              <a:rPr lang="en-US" altLang="zh-TW" sz="1800" dirty="0" smtClean="0">
                <a:latin typeface="Calibri" pitchFamily="34" charset="0"/>
                <a:ea typeface="Calibri" pitchFamily="34" charset="0"/>
                <a:cs typeface="Calibri" pitchFamily="34" charset="0"/>
              </a:rPr>
              <a:t>      Were collected in the wild habitat of the short-snouted red-spotted crocodile in the </a:t>
            </a:r>
            <a:r>
              <a:rPr lang="en-US" altLang="zh-TW" sz="1800" dirty="0" err="1" smtClean="0">
                <a:latin typeface="Calibri" pitchFamily="34" charset="0"/>
                <a:ea typeface="Calibri" pitchFamily="34" charset="0"/>
                <a:cs typeface="Calibri" pitchFamily="34" charset="0"/>
              </a:rPr>
              <a:t>Xindian</a:t>
            </a:r>
            <a:r>
              <a:rPr lang="en-US" altLang="zh-TW" sz="1800" dirty="0" smtClean="0">
                <a:latin typeface="Calibri" pitchFamily="34" charset="0"/>
                <a:ea typeface="Calibri" pitchFamily="34" charset="0"/>
                <a:cs typeface="Calibri" pitchFamily="34" charset="0"/>
              </a:rPr>
              <a:t> area, the waters around </a:t>
            </a:r>
            <a:r>
              <a:rPr lang="en-US" altLang="zh-TW" sz="1800" dirty="0" err="1" smtClean="0">
                <a:latin typeface="Calibri" pitchFamily="34" charset="0"/>
                <a:ea typeface="Calibri" pitchFamily="34" charset="0"/>
                <a:cs typeface="Calibri" pitchFamily="34" charset="0"/>
              </a:rPr>
              <a:t>Yangmingshan</a:t>
            </a:r>
            <a:r>
              <a:rPr lang="en-US" altLang="zh-TW" sz="1800" dirty="0" smtClean="0">
                <a:latin typeface="Calibri" pitchFamily="34" charset="0"/>
                <a:ea typeface="Calibri" pitchFamily="34" charset="0"/>
                <a:cs typeface="Calibri" pitchFamily="34" charset="0"/>
              </a:rPr>
              <a:t> and the </a:t>
            </a:r>
            <a:r>
              <a:rPr lang="en-US" altLang="zh-TW" sz="1800" dirty="0" err="1" smtClean="0">
                <a:latin typeface="Calibri" pitchFamily="34" charset="0"/>
                <a:ea typeface="Calibri" pitchFamily="34" charset="0"/>
                <a:cs typeface="Calibri" pitchFamily="34" charset="0"/>
              </a:rPr>
              <a:t>Dabelly</a:t>
            </a:r>
            <a:r>
              <a:rPr lang="en-US" altLang="zh-TW" sz="1800" dirty="0" smtClean="0">
                <a:latin typeface="Calibri" pitchFamily="34" charset="0"/>
                <a:ea typeface="Calibri" pitchFamily="34" charset="0"/>
                <a:cs typeface="Calibri" pitchFamily="34" charset="0"/>
              </a:rPr>
              <a:t> River model in Taichung, and whether there were differences in the appearance of the alligator of the alligator of different origins.</a:t>
            </a:r>
          </a:p>
          <a:p>
            <a:pPr>
              <a:buNone/>
            </a:pPr>
            <a:endParaRPr lang="en-US" altLang="zh-TW" sz="1800" dirty="0" smtClean="0">
              <a:latin typeface="Calibri" pitchFamily="34" charset="0"/>
              <a:ea typeface="Calibri" pitchFamily="34" charset="0"/>
              <a:cs typeface="Calibri" pitchFamily="34" charset="0"/>
            </a:endParaRPr>
          </a:p>
          <a:p>
            <a:pPr>
              <a:buNone/>
            </a:pPr>
            <a:r>
              <a:rPr lang="en-US" altLang="zh-TW" sz="1800" dirty="0" smtClean="0">
                <a:latin typeface="Calibri" pitchFamily="34" charset="0"/>
                <a:ea typeface="Calibri" pitchFamily="34" charset="0"/>
                <a:cs typeface="Calibri" pitchFamily="34" charset="0"/>
              </a:rPr>
              <a:t>Equipment required:</a:t>
            </a:r>
          </a:p>
          <a:p>
            <a:pPr>
              <a:buFont typeface="Wingdings" pitchFamily="2" charset="2"/>
              <a:buChar char="l"/>
            </a:pPr>
            <a:r>
              <a:rPr lang="en-US" altLang="zh-TW" sz="1800" dirty="0" smtClean="0">
                <a:latin typeface="Calibri" pitchFamily="34" charset="0"/>
                <a:ea typeface="Calibri" pitchFamily="34" charset="0"/>
                <a:cs typeface="Calibri" pitchFamily="34" charset="0"/>
              </a:rPr>
              <a:t>1 dissecting microscope</a:t>
            </a:r>
          </a:p>
          <a:p>
            <a:pPr>
              <a:buFont typeface="Wingdings" pitchFamily="2" charset="2"/>
              <a:buChar char="l"/>
            </a:pPr>
            <a:r>
              <a:rPr lang="en-US" altLang="zh-TW" sz="1800" dirty="0" smtClean="0">
                <a:latin typeface="Calibri" pitchFamily="34" charset="0"/>
                <a:ea typeface="Calibri" pitchFamily="34" charset="0"/>
                <a:cs typeface="Calibri" pitchFamily="34" charset="0"/>
              </a:rPr>
              <a:t>3 Petri dishes</a:t>
            </a:r>
          </a:p>
          <a:p>
            <a:pPr>
              <a:buFont typeface="Wingdings" pitchFamily="2" charset="2"/>
              <a:buChar char="l"/>
            </a:pPr>
            <a:r>
              <a:rPr lang="en-US" altLang="zh-TW" sz="1800" dirty="0" smtClean="0">
                <a:latin typeface="Calibri" pitchFamily="34" charset="0"/>
                <a:ea typeface="Calibri" pitchFamily="34" charset="0"/>
                <a:cs typeface="Calibri" pitchFamily="34" charset="0"/>
              </a:rPr>
              <a:t>2 forceps</a:t>
            </a:r>
          </a:p>
          <a:p>
            <a:pPr>
              <a:buFont typeface="Wingdings" pitchFamily="2" charset="2"/>
              <a:buChar char="l"/>
            </a:pPr>
            <a:r>
              <a:rPr lang="en-US" altLang="zh-TW" sz="1800" dirty="0" err="1" smtClean="0">
                <a:latin typeface="Calibri" pitchFamily="34" charset="0"/>
                <a:ea typeface="Calibri" pitchFamily="34" charset="0"/>
                <a:cs typeface="Calibri" pitchFamily="34" charset="0"/>
              </a:rPr>
              <a:t>Rhinogobius</a:t>
            </a:r>
            <a:r>
              <a:rPr lang="en-US" altLang="zh-TW" sz="1800" dirty="0" smtClean="0">
                <a:latin typeface="Calibri" pitchFamily="34" charset="0"/>
                <a:ea typeface="Calibri" pitchFamily="34" charset="0"/>
                <a:cs typeface="Calibri" pitchFamily="34" charset="0"/>
              </a:rPr>
              <a:t> </a:t>
            </a:r>
            <a:r>
              <a:rPr lang="en-US" altLang="zh-TW" sz="1800" dirty="0" err="1" smtClean="0">
                <a:latin typeface="Calibri" pitchFamily="34" charset="0"/>
                <a:ea typeface="Calibri" pitchFamily="34" charset="0"/>
                <a:cs typeface="Calibri" pitchFamily="34" charset="0"/>
              </a:rPr>
              <a:t>yangminshanensis</a:t>
            </a:r>
            <a:r>
              <a:rPr lang="en-US" altLang="zh-TW" sz="1800" dirty="0" smtClean="0">
                <a:latin typeface="Calibri" pitchFamily="34" charset="0"/>
                <a:ea typeface="Calibri" pitchFamily="34" charset="0"/>
                <a:cs typeface="Calibri" pitchFamily="34" charset="0"/>
              </a:rPr>
              <a:t>  several</a:t>
            </a:r>
          </a:p>
          <a:p>
            <a:pPr>
              <a:buFont typeface="Wingdings" pitchFamily="2" charset="2"/>
              <a:buChar char="l"/>
            </a:pPr>
            <a:r>
              <a:rPr lang="en-US" altLang="zh-TW" sz="1800" dirty="0" err="1" smtClean="0">
                <a:latin typeface="Calibri" pitchFamily="34" charset="0"/>
                <a:ea typeface="Calibri" pitchFamily="34" charset="0"/>
                <a:cs typeface="Calibri" pitchFamily="34" charset="0"/>
              </a:rPr>
              <a:t>Rhinogobius</a:t>
            </a:r>
            <a:r>
              <a:rPr lang="en-US" altLang="zh-TW" sz="1800" dirty="0" smtClean="0">
                <a:latin typeface="Calibri" pitchFamily="34" charset="0"/>
                <a:ea typeface="Calibri" pitchFamily="34" charset="0"/>
                <a:cs typeface="Calibri" pitchFamily="34" charset="0"/>
              </a:rPr>
              <a:t> </a:t>
            </a:r>
            <a:r>
              <a:rPr lang="en-US" altLang="zh-TW" sz="1800" dirty="0" err="1" smtClean="0">
                <a:latin typeface="Calibri" pitchFamily="34" charset="0"/>
                <a:ea typeface="Calibri" pitchFamily="34" charset="0"/>
                <a:cs typeface="Calibri" pitchFamily="34" charset="0"/>
              </a:rPr>
              <a:t>rubromaculatus</a:t>
            </a:r>
            <a:r>
              <a:rPr lang="en-US" altLang="zh-TW" sz="1800" dirty="0" smtClean="0">
                <a:latin typeface="Calibri" pitchFamily="34" charset="0"/>
                <a:ea typeface="Calibri" pitchFamily="34" charset="0"/>
                <a:cs typeface="Calibri" pitchFamily="34" charset="0"/>
              </a:rPr>
              <a:t> (new store) several</a:t>
            </a:r>
          </a:p>
          <a:p>
            <a:pPr>
              <a:buFont typeface="Wingdings" pitchFamily="2" charset="2"/>
              <a:buChar char="l"/>
            </a:pPr>
            <a:r>
              <a:rPr lang="en-US" altLang="zh-TW" sz="1800" dirty="0" err="1" smtClean="0">
                <a:latin typeface="Calibri" pitchFamily="34" charset="0"/>
                <a:ea typeface="Calibri" pitchFamily="34" charset="0"/>
                <a:cs typeface="Calibri" pitchFamily="34" charset="0"/>
              </a:rPr>
              <a:t>Rhinogobius</a:t>
            </a:r>
            <a:r>
              <a:rPr lang="en-US" altLang="zh-TW" sz="1800" dirty="0" smtClean="0">
                <a:latin typeface="Calibri" pitchFamily="34" charset="0"/>
                <a:ea typeface="Calibri" pitchFamily="34" charset="0"/>
                <a:cs typeface="Calibri" pitchFamily="34" charset="0"/>
              </a:rPr>
              <a:t> </a:t>
            </a:r>
            <a:r>
              <a:rPr lang="en-US" altLang="zh-TW" sz="1800" dirty="0" err="1" smtClean="0">
                <a:latin typeface="Calibri" pitchFamily="34" charset="0"/>
                <a:ea typeface="Calibri" pitchFamily="34" charset="0"/>
                <a:cs typeface="Calibri" pitchFamily="34" charset="0"/>
              </a:rPr>
              <a:t>rubromaculatus</a:t>
            </a:r>
            <a:r>
              <a:rPr lang="en-US" altLang="zh-TW" sz="1800" dirty="0" smtClean="0">
                <a:latin typeface="Calibri" pitchFamily="34" charset="0"/>
                <a:ea typeface="Calibri" pitchFamily="34" charset="0"/>
                <a:cs typeface="Calibri" pitchFamily="34" charset="0"/>
              </a:rPr>
              <a:t> (mode) several</a:t>
            </a:r>
            <a:endParaRPr lang="zh-TW" altLang="en-US" sz="1800"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3" descr="IMAG9836.jpg"/>
          <p:cNvPicPr>
            <a:picLocks noGrp="1"/>
          </p:cNvPicPr>
          <p:nvPr>
            <p:ph idx="1"/>
          </p:nvPr>
        </p:nvPicPr>
        <p:blipFill>
          <a:blip r:embed="rId2" cstate="print"/>
          <a:stretch>
            <a:fillRect/>
          </a:stretch>
        </p:blipFill>
        <p:spPr>
          <a:xfrm rot="5400000">
            <a:off x="5645138" y="4141812"/>
            <a:ext cx="2925822" cy="2214578"/>
          </a:xfrm>
          <a:prstGeom prst="rect">
            <a:avLst/>
          </a:prstGeom>
        </p:spPr>
      </p:pic>
      <p:pic>
        <p:nvPicPr>
          <p:cNvPr id="5" name="圖片 4" descr="1670467956158.jpg"/>
          <p:cNvPicPr/>
          <p:nvPr/>
        </p:nvPicPr>
        <p:blipFill>
          <a:blip r:embed="rId3" cstate="print"/>
          <a:stretch>
            <a:fillRect/>
          </a:stretch>
        </p:blipFill>
        <p:spPr>
          <a:xfrm>
            <a:off x="3500430" y="3786190"/>
            <a:ext cx="2143140" cy="2923473"/>
          </a:xfrm>
          <a:prstGeom prst="rect">
            <a:avLst/>
          </a:prstGeom>
        </p:spPr>
      </p:pic>
      <p:pic>
        <p:nvPicPr>
          <p:cNvPr id="6" name="圖片 5" descr="IMAG9583.jpg"/>
          <p:cNvPicPr/>
          <p:nvPr/>
        </p:nvPicPr>
        <p:blipFill>
          <a:blip r:embed="rId4" cstate="print"/>
          <a:stretch>
            <a:fillRect/>
          </a:stretch>
        </p:blipFill>
        <p:spPr>
          <a:xfrm rot="5400000">
            <a:off x="5609397" y="962843"/>
            <a:ext cx="2997304" cy="2214578"/>
          </a:xfrm>
          <a:prstGeom prst="rect">
            <a:avLst/>
          </a:prstGeom>
        </p:spPr>
      </p:pic>
      <p:pic>
        <p:nvPicPr>
          <p:cNvPr id="7" name="圖片 6" descr="IMAG2938 (1).jpg"/>
          <p:cNvPicPr/>
          <p:nvPr/>
        </p:nvPicPr>
        <p:blipFill>
          <a:blip r:embed="rId5" cstate="print"/>
          <a:stretch>
            <a:fillRect/>
          </a:stretch>
        </p:blipFill>
        <p:spPr>
          <a:xfrm rot="5400000">
            <a:off x="3106686" y="965224"/>
            <a:ext cx="3002065" cy="2214578"/>
          </a:xfrm>
          <a:prstGeom prst="rect">
            <a:avLst/>
          </a:prstGeom>
        </p:spPr>
      </p:pic>
      <p:pic>
        <p:nvPicPr>
          <p:cNvPr id="8" name="圖片 7" descr="IMAG8597.jpg"/>
          <p:cNvPicPr/>
          <p:nvPr/>
        </p:nvPicPr>
        <p:blipFill>
          <a:blip r:embed="rId6" cstate="print"/>
          <a:stretch>
            <a:fillRect/>
          </a:stretch>
        </p:blipFill>
        <p:spPr>
          <a:xfrm rot="5400000">
            <a:off x="643194" y="999825"/>
            <a:ext cx="2999825" cy="2143140"/>
          </a:xfrm>
          <a:prstGeom prst="rect">
            <a:avLst/>
          </a:prstGeom>
        </p:spPr>
      </p:pic>
      <p:pic>
        <p:nvPicPr>
          <p:cNvPr id="10" name="圖片 9" descr="IMAG9280.jpg"/>
          <p:cNvPicPr/>
          <p:nvPr/>
        </p:nvPicPr>
        <p:blipFill>
          <a:blip r:embed="rId7" cstate="print"/>
          <a:stretch>
            <a:fillRect/>
          </a:stretch>
        </p:blipFill>
        <p:spPr>
          <a:xfrm rot="5400000">
            <a:off x="682304" y="4175425"/>
            <a:ext cx="2850168" cy="2214577"/>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sz="2400" b="1" dirty="0" smtClean="0">
                <a:latin typeface="Calibri" pitchFamily="34" charset="0"/>
                <a:ea typeface="Calibri" pitchFamily="34" charset="0"/>
                <a:cs typeface="Calibri" pitchFamily="34" charset="0"/>
              </a:rPr>
              <a:t>Results</a:t>
            </a:r>
            <a:endParaRPr lang="zh-TW" altLang="en-US" sz="2400" dirty="0">
              <a:latin typeface="Calibri" pitchFamily="34" charset="0"/>
              <a:cs typeface="Calibri" pitchFamily="34" charset="0"/>
            </a:endParaRPr>
          </a:p>
        </p:txBody>
      </p:sp>
      <p:sp>
        <p:nvSpPr>
          <p:cNvPr id="3" name="內容版面配置區 2"/>
          <p:cNvSpPr>
            <a:spLocks noGrp="1"/>
          </p:cNvSpPr>
          <p:nvPr>
            <p:ph idx="1"/>
          </p:nvPr>
        </p:nvSpPr>
        <p:spPr>
          <a:xfrm>
            <a:off x="428596" y="1285860"/>
            <a:ext cx="8229600" cy="4525963"/>
          </a:xfrm>
        </p:spPr>
        <p:txBody>
          <a:bodyPr>
            <a:normAutofit/>
          </a:bodyPr>
          <a:lstStyle/>
          <a:p>
            <a:pPr>
              <a:buNone/>
            </a:pPr>
            <a:r>
              <a:rPr lang="en-US" altLang="zh-TW" sz="1800" b="1" dirty="0" smtClean="0">
                <a:latin typeface="Calibri" pitchFamily="34" charset="0"/>
                <a:ea typeface="Calibri" pitchFamily="34" charset="0"/>
                <a:cs typeface="Calibri" pitchFamily="34" charset="0"/>
              </a:rPr>
              <a:t>1. Observe the phenotypic results of alligator alligators in various places</a:t>
            </a:r>
            <a:endParaRPr lang="zh-TW" altLang="en-US" sz="1800" b="1" dirty="0">
              <a:latin typeface="Calibri" pitchFamily="34" charset="0"/>
              <a:cs typeface="Calibri" pitchFamily="34" charset="0"/>
            </a:endParaRPr>
          </a:p>
        </p:txBody>
      </p:sp>
      <p:graphicFrame>
        <p:nvGraphicFramePr>
          <p:cNvPr id="5" name="表格 4"/>
          <p:cNvGraphicFramePr>
            <a:graphicFrameLocks noGrp="1"/>
          </p:cNvGraphicFramePr>
          <p:nvPr/>
        </p:nvGraphicFramePr>
        <p:xfrm>
          <a:off x="571472" y="1928802"/>
          <a:ext cx="8072494" cy="4596508"/>
        </p:xfrm>
        <a:graphic>
          <a:graphicData uri="http://schemas.openxmlformats.org/drawingml/2006/table">
            <a:tbl>
              <a:tblPr/>
              <a:tblGrid>
                <a:gridCol w="1699472"/>
                <a:gridCol w="451423"/>
                <a:gridCol w="1566701"/>
                <a:gridCol w="1433929"/>
                <a:gridCol w="1425078"/>
                <a:gridCol w="1495891"/>
              </a:tblGrid>
              <a:tr h="690346">
                <a:tc>
                  <a:txBody>
                    <a:bodyPr/>
                    <a:lstStyle/>
                    <a:p>
                      <a:pPr algn="ctr" rtl="0" fontAlgn="t"/>
                      <a:r>
                        <a:rPr lang="en-US" sz="1200" b="0" i="0" u="none" strike="noStrike" dirty="0">
                          <a:solidFill>
                            <a:srgbClr val="000000"/>
                          </a:solidFill>
                          <a:latin typeface="Calibri"/>
                        </a:rPr>
                        <a:t>Location</a:t>
                      </a:r>
                    </a:p>
                  </a:txBody>
                  <a:tcPr marL="2228" marR="2228" marT="22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n-US" sz="1200" b="0" i="0" u="none" strike="noStrike">
                          <a:solidFill>
                            <a:srgbClr val="000000"/>
                          </a:solidFill>
                          <a:latin typeface="Calibri"/>
                        </a:rPr>
                        <a:t>PH</a:t>
                      </a:r>
                    </a:p>
                  </a:txBody>
                  <a:tcPr marL="2228" marR="2228" marT="22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n-US" sz="1200" b="0" i="0" u="none" strike="noStrike">
                          <a:solidFill>
                            <a:srgbClr val="000000"/>
                          </a:solidFill>
                          <a:latin typeface="Calibri"/>
                        </a:rPr>
                        <a:t>Geological area</a:t>
                      </a:r>
                    </a:p>
                  </a:txBody>
                  <a:tcPr marL="2228" marR="2228" marT="22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n-US" sz="1200" b="0" i="0" u="none" strike="noStrike">
                          <a:solidFill>
                            <a:srgbClr val="000000"/>
                          </a:solidFill>
                          <a:latin typeface="Calibri"/>
                        </a:rPr>
                        <a:t>Distribution of rock properties</a:t>
                      </a:r>
                    </a:p>
                  </a:txBody>
                  <a:tcPr marL="2228" marR="2228" marT="22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n-US" sz="1200" b="0" i="0" u="none" strike="noStrike">
                          <a:solidFill>
                            <a:srgbClr val="000000"/>
                          </a:solidFill>
                          <a:latin typeface="Calibri"/>
                        </a:rPr>
                        <a:t>Distribution of rock types</a:t>
                      </a:r>
                    </a:p>
                  </a:txBody>
                  <a:tcPr marL="2228" marR="2228" marT="22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n-US" sz="1200" b="0" i="0" u="none" strike="noStrike">
                          <a:solidFill>
                            <a:srgbClr val="000000"/>
                          </a:solidFill>
                          <a:latin typeface="Calibri"/>
                        </a:rPr>
                        <a:t>The body color of the Rhinogobius rubromaculatus  (1 to 5 points, from light to dark)</a:t>
                      </a:r>
                    </a:p>
                  </a:txBody>
                  <a:tcPr marL="2228" marR="2228" marT="22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5293">
                <a:tc>
                  <a:txBody>
                    <a:bodyPr/>
                    <a:lstStyle/>
                    <a:p>
                      <a:pPr algn="l" rtl="0" fontAlgn="ctr"/>
                      <a:r>
                        <a:rPr lang="en-US" sz="1200" b="0" i="0" u="none" strike="noStrike">
                          <a:solidFill>
                            <a:srgbClr val="000000"/>
                          </a:solidFill>
                          <a:latin typeface="Calibri"/>
                        </a:rPr>
                        <a:t>Shimen Xiaokeng Creek</a:t>
                      </a:r>
                    </a:p>
                  </a:txBody>
                  <a:tcPr marL="133684" marR="2228" marT="22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200" b="0" i="0" u="none" strike="noStrike">
                          <a:solidFill>
                            <a:srgbClr val="000000"/>
                          </a:solidFill>
                          <a:latin typeface="Calibri"/>
                        </a:rPr>
                        <a:t>5</a:t>
                      </a:r>
                    </a:p>
                  </a:txBody>
                  <a:tcPr marL="2228" marR="2228" marT="22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00"/>
                          </a:solidFill>
                          <a:latin typeface="Calibri"/>
                        </a:rPr>
                        <a:t>Geology of Northern Volcanoes</a:t>
                      </a:r>
                    </a:p>
                  </a:txBody>
                  <a:tcPr marL="2228" marR="2228" marT="22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00"/>
                          </a:solidFill>
                          <a:latin typeface="Calibri"/>
                        </a:rPr>
                        <a:t>Igneous Rock</a:t>
                      </a:r>
                    </a:p>
                  </a:txBody>
                  <a:tcPr marL="2228" marR="2228" marT="22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00"/>
                          </a:solidFill>
                          <a:latin typeface="Calibri"/>
                        </a:rPr>
                        <a:t>Andesite</a:t>
                      </a:r>
                    </a:p>
                  </a:txBody>
                  <a:tcPr marL="2228" marR="2228" marT="22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200" b="0" i="0" u="none" strike="noStrike">
                          <a:solidFill>
                            <a:srgbClr val="000000"/>
                          </a:solidFill>
                          <a:latin typeface="Calibri"/>
                        </a:rPr>
                        <a:t>1</a:t>
                      </a:r>
                    </a:p>
                  </a:txBody>
                  <a:tcPr marL="2228" marR="2228" marT="22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5293">
                <a:tc>
                  <a:txBody>
                    <a:bodyPr/>
                    <a:lstStyle/>
                    <a:p>
                      <a:pPr algn="l" rtl="0" fontAlgn="ctr"/>
                      <a:r>
                        <a:rPr lang="en-US" sz="1200" b="0" i="0" u="none" strike="noStrike">
                          <a:solidFill>
                            <a:srgbClr val="000000"/>
                          </a:solidFill>
                          <a:latin typeface="Calibri"/>
                        </a:rPr>
                        <a:t>Sanjhih Unnamed Wild Creek</a:t>
                      </a:r>
                    </a:p>
                  </a:txBody>
                  <a:tcPr marL="133684" marR="2228" marT="22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200" b="0" i="0" u="none" strike="noStrike">
                          <a:solidFill>
                            <a:srgbClr val="000000"/>
                          </a:solidFill>
                          <a:latin typeface="Calibri"/>
                        </a:rPr>
                        <a:t>6.3</a:t>
                      </a:r>
                    </a:p>
                  </a:txBody>
                  <a:tcPr marL="2228" marR="2228" marT="22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00"/>
                          </a:solidFill>
                          <a:latin typeface="Calibri"/>
                        </a:rPr>
                        <a:t>Geology of Northern Volcanoes</a:t>
                      </a:r>
                    </a:p>
                  </a:txBody>
                  <a:tcPr marL="2228" marR="2228" marT="22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00"/>
                          </a:solidFill>
                          <a:latin typeface="Calibri"/>
                        </a:rPr>
                        <a:t>Igneous Rock</a:t>
                      </a:r>
                    </a:p>
                  </a:txBody>
                  <a:tcPr marL="2228" marR="2228" marT="22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00"/>
                          </a:solidFill>
                          <a:latin typeface="Calibri"/>
                        </a:rPr>
                        <a:t>Andesite</a:t>
                      </a:r>
                    </a:p>
                  </a:txBody>
                  <a:tcPr marL="2228" marR="2228" marT="22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200" b="0" i="0" u="none" strike="noStrike">
                          <a:solidFill>
                            <a:srgbClr val="000000"/>
                          </a:solidFill>
                          <a:latin typeface="Calibri"/>
                        </a:rPr>
                        <a:t>2</a:t>
                      </a:r>
                    </a:p>
                  </a:txBody>
                  <a:tcPr marL="2228" marR="2228" marT="22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5293">
                <a:tc>
                  <a:txBody>
                    <a:bodyPr/>
                    <a:lstStyle/>
                    <a:p>
                      <a:pPr algn="l" rtl="0" fontAlgn="ctr"/>
                      <a:r>
                        <a:rPr lang="en-US" sz="1200" b="0" i="0" u="none" strike="noStrike">
                          <a:solidFill>
                            <a:srgbClr val="000000"/>
                          </a:solidFill>
                          <a:latin typeface="Calibri"/>
                        </a:rPr>
                        <a:t>Tamsui Gongsi Tian Creek</a:t>
                      </a:r>
                    </a:p>
                  </a:txBody>
                  <a:tcPr marL="133684" marR="2228" marT="22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200" b="0" i="0" u="none" strike="noStrike">
                          <a:solidFill>
                            <a:srgbClr val="000000"/>
                          </a:solidFill>
                          <a:latin typeface="Calibri"/>
                        </a:rPr>
                        <a:t>7.2</a:t>
                      </a:r>
                    </a:p>
                  </a:txBody>
                  <a:tcPr marL="2228" marR="2228" marT="22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00"/>
                          </a:solidFill>
                          <a:latin typeface="Calibri"/>
                        </a:rPr>
                        <a:t>Geology of Northern Volcanoes</a:t>
                      </a:r>
                    </a:p>
                  </a:txBody>
                  <a:tcPr marL="2228" marR="2228" marT="22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00"/>
                          </a:solidFill>
                          <a:latin typeface="Calibri"/>
                        </a:rPr>
                        <a:t>Igneous Rock</a:t>
                      </a:r>
                    </a:p>
                  </a:txBody>
                  <a:tcPr marL="2228" marR="2228" marT="22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00"/>
                          </a:solidFill>
                          <a:latin typeface="Calibri"/>
                        </a:rPr>
                        <a:t>Andesite</a:t>
                      </a:r>
                    </a:p>
                  </a:txBody>
                  <a:tcPr marL="2228" marR="2228" marT="22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200" b="0" i="0" u="none" strike="noStrike">
                          <a:solidFill>
                            <a:srgbClr val="000000"/>
                          </a:solidFill>
                          <a:latin typeface="Calibri"/>
                        </a:rPr>
                        <a:t>4</a:t>
                      </a:r>
                    </a:p>
                  </a:txBody>
                  <a:tcPr marL="2228" marR="2228" marT="22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5293">
                <a:tc>
                  <a:txBody>
                    <a:bodyPr/>
                    <a:lstStyle/>
                    <a:p>
                      <a:pPr algn="l" rtl="0" fontAlgn="ctr"/>
                      <a:r>
                        <a:rPr lang="en-US" sz="1200" b="0" i="0" u="none" strike="noStrike">
                          <a:solidFill>
                            <a:srgbClr val="000000"/>
                          </a:solidFill>
                          <a:latin typeface="Calibri"/>
                        </a:rPr>
                        <a:t>Xindian Meiziliao Creek</a:t>
                      </a:r>
                    </a:p>
                  </a:txBody>
                  <a:tcPr marL="133684" marR="2228" marT="22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200" b="0" i="0" u="none" strike="noStrike">
                          <a:solidFill>
                            <a:srgbClr val="000000"/>
                          </a:solidFill>
                          <a:latin typeface="Calibri"/>
                        </a:rPr>
                        <a:t>6.5</a:t>
                      </a:r>
                    </a:p>
                  </a:txBody>
                  <a:tcPr marL="2228" marR="2228" marT="22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00"/>
                          </a:solidFill>
                          <a:latin typeface="Calibri"/>
                        </a:rPr>
                        <a:t>Geology of Western Foothills</a:t>
                      </a:r>
                    </a:p>
                  </a:txBody>
                  <a:tcPr marL="2228" marR="2228" marT="22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00"/>
                          </a:solidFill>
                          <a:latin typeface="Calibri"/>
                        </a:rPr>
                        <a:t>Sedimentary Rock</a:t>
                      </a:r>
                    </a:p>
                  </a:txBody>
                  <a:tcPr marL="2228" marR="2228" marT="22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00"/>
                          </a:solidFill>
                          <a:latin typeface="Calibri"/>
                        </a:rPr>
                        <a:t>Sandstone, Shale</a:t>
                      </a:r>
                    </a:p>
                  </a:txBody>
                  <a:tcPr marL="2228" marR="2228" marT="22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200" b="0" i="0" u="none" strike="noStrike">
                          <a:solidFill>
                            <a:srgbClr val="000000"/>
                          </a:solidFill>
                          <a:latin typeface="Calibri"/>
                        </a:rPr>
                        <a:t>3</a:t>
                      </a:r>
                    </a:p>
                  </a:txBody>
                  <a:tcPr marL="2228" marR="2228" marT="22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5293">
                <a:tc>
                  <a:txBody>
                    <a:bodyPr/>
                    <a:lstStyle/>
                    <a:p>
                      <a:pPr algn="l" rtl="0" fontAlgn="ctr"/>
                      <a:r>
                        <a:rPr lang="en-US" sz="1200" b="0" i="0" u="none" strike="noStrike">
                          <a:solidFill>
                            <a:srgbClr val="000000"/>
                          </a:solidFill>
                          <a:latin typeface="Calibri"/>
                        </a:rPr>
                        <a:t>Taichung Wu Creek</a:t>
                      </a:r>
                    </a:p>
                  </a:txBody>
                  <a:tcPr marL="133684" marR="2228" marT="22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200" b="0" i="0" u="none" strike="noStrike">
                          <a:solidFill>
                            <a:srgbClr val="000000"/>
                          </a:solidFill>
                          <a:latin typeface="Calibri"/>
                        </a:rPr>
                        <a:t>7.5</a:t>
                      </a:r>
                    </a:p>
                  </a:txBody>
                  <a:tcPr marL="2228" marR="2228" marT="22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00"/>
                          </a:solidFill>
                          <a:latin typeface="Calibri"/>
                        </a:rPr>
                        <a:t>Geology of Western Coastal Plain</a:t>
                      </a:r>
                    </a:p>
                  </a:txBody>
                  <a:tcPr marL="2228" marR="2228" marT="22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00"/>
                          </a:solidFill>
                          <a:latin typeface="Calibri"/>
                        </a:rPr>
                        <a:t>Alluvial Soil</a:t>
                      </a:r>
                    </a:p>
                  </a:txBody>
                  <a:tcPr marL="2228" marR="2228" marT="22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a:solidFill>
                            <a:srgbClr val="000000"/>
                          </a:solidFill>
                          <a:latin typeface="Calibri"/>
                        </a:rPr>
                        <a:t>　</a:t>
                      </a:r>
                    </a:p>
                  </a:txBody>
                  <a:tcPr marL="2228" marR="2228" marT="22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200" b="0" i="0" u="none" strike="noStrike">
                          <a:solidFill>
                            <a:srgbClr val="000000"/>
                          </a:solidFill>
                          <a:latin typeface="Calibri"/>
                        </a:rPr>
                        <a:t>4</a:t>
                      </a:r>
                    </a:p>
                  </a:txBody>
                  <a:tcPr marL="2228" marR="2228" marT="22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5293">
                <a:tc>
                  <a:txBody>
                    <a:bodyPr/>
                    <a:lstStyle/>
                    <a:p>
                      <a:pPr algn="l" rtl="0" fontAlgn="ctr"/>
                      <a:r>
                        <a:rPr lang="en-US" sz="1200" b="0" i="0" u="none" strike="noStrike">
                          <a:solidFill>
                            <a:srgbClr val="000000"/>
                          </a:solidFill>
                          <a:latin typeface="Calibri"/>
                        </a:rPr>
                        <a:t>Yunlin Zhuoshui River</a:t>
                      </a:r>
                    </a:p>
                  </a:txBody>
                  <a:tcPr marL="133684" marR="2228" marT="22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200" b="0" i="0" u="none" strike="noStrike">
                          <a:solidFill>
                            <a:srgbClr val="000000"/>
                          </a:solidFill>
                          <a:latin typeface="Calibri"/>
                        </a:rPr>
                        <a:t>7.7</a:t>
                      </a:r>
                    </a:p>
                  </a:txBody>
                  <a:tcPr marL="2228" marR="2228" marT="22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00"/>
                          </a:solidFill>
                          <a:latin typeface="Calibri"/>
                        </a:rPr>
                        <a:t>Geology of Western Coastal Plain</a:t>
                      </a:r>
                    </a:p>
                  </a:txBody>
                  <a:tcPr marL="2228" marR="2228" marT="22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00"/>
                          </a:solidFill>
                          <a:latin typeface="Calibri"/>
                        </a:rPr>
                        <a:t>Alluvial Soil</a:t>
                      </a:r>
                    </a:p>
                  </a:txBody>
                  <a:tcPr marL="2228" marR="2228" marT="22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a:solidFill>
                            <a:srgbClr val="000000"/>
                          </a:solidFill>
                          <a:latin typeface="Calibri"/>
                        </a:rPr>
                        <a:t>　</a:t>
                      </a:r>
                    </a:p>
                  </a:txBody>
                  <a:tcPr marL="2228" marR="2228" marT="22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200" b="0" i="0" u="none" strike="noStrike">
                          <a:solidFill>
                            <a:srgbClr val="000000"/>
                          </a:solidFill>
                          <a:latin typeface="Calibri"/>
                        </a:rPr>
                        <a:t>4</a:t>
                      </a:r>
                    </a:p>
                  </a:txBody>
                  <a:tcPr marL="2228" marR="2228" marT="22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5293">
                <a:tc>
                  <a:txBody>
                    <a:bodyPr/>
                    <a:lstStyle/>
                    <a:p>
                      <a:pPr algn="l" rtl="0" fontAlgn="ctr"/>
                      <a:r>
                        <a:rPr lang="en-US" sz="1200" b="0" i="0" u="none" strike="noStrike">
                          <a:solidFill>
                            <a:srgbClr val="000000"/>
                          </a:solidFill>
                          <a:latin typeface="Calibri"/>
                        </a:rPr>
                        <a:t>Chiayi Bazhang Creek</a:t>
                      </a:r>
                    </a:p>
                  </a:txBody>
                  <a:tcPr marL="133684" marR="2228" marT="22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200" b="0" i="0" u="none" strike="noStrike">
                          <a:solidFill>
                            <a:srgbClr val="000000"/>
                          </a:solidFill>
                          <a:latin typeface="Calibri"/>
                        </a:rPr>
                        <a:t>7.3</a:t>
                      </a:r>
                    </a:p>
                  </a:txBody>
                  <a:tcPr marL="2228" marR="2228" marT="22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00"/>
                          </a:solidFill>
                          <a:latin typeface="Calibri"/>
                        </a:rPr>
                        <a:t>Geology of Western Foothills</a:t>
                      </a:r>
                    </a:p>
                  </a:txBody>
                  <a:tcPr marL="2228" marR="2228" marT="22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00"/>
                          </a:solidFill>
                          <a:latin typeface="Calibri"/>
                        </a:rPr>
                        <a:t>Sedimentary Rock</a:t>
                      </a:r>
                    </a:p>
                  </a:txBody>
                  <a:tcPr marL="2228" marR="2228" marT="22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00"/>
                          </a:solidFill>
                          <a:latin typeface="Calibri"/>
                        </a:rPr>
                        <a:t>Sandstone, Shale</a:t>
                      </a:r>
                    </a:p>
                  </a:txBody>
                  <a:tcPr marL="2228" marR="2228" marT="22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200" b="0" i="0" u="none" strike="noStrike">
                          <a:solidFill>
                            <a:srgbClr val="000000"/>
                          </a:solidFill>
                          <a:latin typeface="Calibri"/>
                        </a:rPr>
                        <a:t>3</a:t>
                      </a:r>
                    </a:p>
                  </a:txBody>
                  <a:tcPr marL="2228" marR="2228" marT="22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5293">
                <a:tc>
                  <a:txBody>
                    <a:bodyPr/>
                    <a:lstStyle/>
                    <a:p>
                      <a:pPr algn="l" rtl="0" fontAlgn="ctr"/>
                      <a:r>
                        <a:rPr lang="en-US" sz="1200" b="0" i="0" u="none" strike="noStrike">
                          <a:solidFill>
                            <a:srgbClr val="000000"/>
                          </a:solidFill>
                          <a:latin typeface="Calibri"/>
                        </a:rPr>
                        <a:t>Kaohsiung Gaoping River</a:t>
                      </a:r>
                    </a:p>
                  </a:txBody>
                  <a:tcPr marL="133684" marR="2228" marT="22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200" b="0" i="0" u="none" strike="noStrike">
                          <a:solidFill>
                            <a:srgbClr val="000000"/>
                          </a:solidFill>
                          <a:latin typeface="Calibri"/>
                        </a:rPr>
                        <a:t>7.7</a:t>
                      </a:r>
                    </a:p>
                  </a:txBody>
                  <a:tcPr marL="2228" marR="2228" marT="22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00"/>
                          </a:solidFill>
                          <a:latin typeface="Calibri"/>
                        </a:rPr>
                        <a:t>Geology of Western Foothills</a:t>
                      </a:r>
                    </a:p>
                  </a:txBody>
                  <a:tcPr marL="2228" marR="2228" marT="22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00"/>
                          </a:solidFill>
                          <a:latin typeface="Calibri"/>
                        </a:rPr>
                        <a:t>Sedimentary Rock</a:t>
                      </a:r>
                    </a:p>
                  </a:txBody>
                  <a:tcPr marL="2228" marR="2228" marT="22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00"/>
                          </a:solidFill>
                          <a:latin typeface="Calibri"/>
                        </a:rPr>
                        <a:t>Sandstone, Shale</a:t>
                      </a:r>
                    </a:p>
                  </a:txBody>
                  <a:tcPr marL="2228" marR="2228" marT="22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200" b="0" i="0" u="none" strike="noStrike">
                          <a:solidFill>
                            <a:srgbClr val="000000"/>
                          </a:solidFill>
                          <a:latin typeface="Calibri"/>
                        </a:rPr>
                        <a:t>3</a:t>
                      </a:r>
                    </a:p>
                  </a:txBody>
                  <a:tcPr marL="2228" marR="2228" marT="22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5293">
                <a:tc>
                  <a:txBody>
                    <a:bodyPr/>
                    <a:lstStyle/>
                    <a:p>
                      <a:pPr algn="l" rtl="0" fontAlgn="ctr"/>
                      <a:r>
                        <a:rPr lang="en-US" sz="1200" b="0" i="0" u="none" strike="noStrike">
                          <a:solidFill>
                            <a:srgbClr val="000000"/>
                          </a:solidFill>
                          <a:latin typeface="Calibri"/>
                        </a:rPr>
                        <a:t>Pingtung Donggang Creek</a:t>
                      </a:r>
                    </a:p>
                  </a:txBody>
                  <a:tcPr marL="133684" marR="2228" marT="22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200" b="0" i="0" u="none" strike="noStrike">
                          <a:solidFill>
                            <a:srgbClr val="000000"/>
                          </a:solidFill>
                          <a:latin typeface="Calibri"/>
                        </a:rPr>
                        <a:t>7.2</a:t>
                      </a:r>
                    </a:p>
                  </a:txBody>
                  <a:tcPr marL="2228" marR="2228" marT="22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00"/>
                          </a:solidFill>
                          <a:latin typeface="Calibri"/>
                        </a:rPr>
                        <a:t>Geology of Western Coastal Plain</a:t>
                      </a:r>
                    </a:p>
                  </a:txBody>
                  <a:tcPr marL="2228" marR="2228" marT="22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00"/>
                          </a:solidFill>
                          <a:latin typeface="Calibri"/>
                        </a:rPr>
                        <a:t>Alluvial Soil</a:t>
                      </a:r>
                    </a:p>
                  </a:txBody>
                  <a:tcPr marL="2228" marR="2228" marT="22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a:solidFill>
                            <a:srgbClr val="000000"/>
                          </a:solidFill>
                          <a:latin typeface="Calibri"/>
                        </a:rPr>
                        <a:t>　</a:t>
                      </a:r>
                    </a:p>
                  </a:txBody>
                  <a:tcPr marL="2228" marR="2228" marT="22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200" b="0" i="0" u="none" strike="noStrike">
                          <a:solidFill>
                            <a:srgbClr val="000000"/>
                          </a:solidFill>
                          <a:latin typeface="Calibri"/>
                        </a:rPr>
                        <a:t>5</a:t>
                      </a:r>
                    </a:p>
                  </a:txBody>
                  <a:tcPr marL="2228" marR="2228" marT="22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5293">
                <a:tc>
                  <a:txBody>
                    <a:bodyPr/>
                    <a:lstStyle/>
                    <a:p>
                      <a:pPr algn="l" rtl="0" fontAlgn="ctr"/>
                      <a:r>
                        <a:rPr lang="en-US" sz="1200" b="0" i="0" u="none" strike="noStrike">
                          <a:solidFill>
                            <a:srgbClr val="000000"/>
                          </a:solidFill>
                          <a:latin typeface="Calibri"/>
                        </a:rPr>
                        <a:t>Pingtung Linbian Creek</a:t>
                      </a:r>
                    </a:p>
                  </a:txBody>
                  <a:tcPr marL="133684" marR="2228" marT="22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200" b="0" i="0" u="none" strike="noStrike">
                          <a:solidFill>
                            <a:srgbClr val="000000"/>
                          </a:solidFill>
                          <a:latin typeface="Calibri"/>
                        </a:rPr>
                        <a:t>8.4</a:t>
                      </a:r>
                    </a:p>
                  </a:txBody>
                  <a:tcPr marL="2228" marR="2228" marT="22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00"/>
                          </a:solidFill>
                          <a:latin typeface="Calibri"/>
                        </a:rPr>
                        <a:t>Geology of Western Coastal Plain</a:t>
                      </a:r>
                    </a:p>
                  </a:txBody>
                  <a:tcPr marL="2228" marR="2228" marT="22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00"/>
                          </a:solidFill>
                          <a:latin typeface="Calibri"/>
                        </a:rPr>
                        <a:t>Alluvial Soil</a:t>
                      </a:r>
                    </a:p>
                  </a:txBody>
                  <a:tcPr marL="2228" marR="2228" marT="22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a:solidFill>
                            <a:srgbClr val="000000"/>
                          </a:solidFill>
                          <a:latin typeface="Calibri"/>
                        </a:rPr>
                        <a:t>　</a:t>
                      </a:r>
                    </a:p>
                  </a:txBody>
                  <a:tcPr marL="2228" marR="2228" marT="22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200" b="0" i="0" u="none" strike="noStrike" dirty="0">
                          <a:solidFill>
                            <a:srgbClr val="000000"/>
                          </a:solidFill>
                          <a:latin typeface="Calibri"/>
                        </a:rPr>
                        <a:t>5</a:t>
                      </a:r>
                    </a:p>
                  </a:txBody>
                  <a:tcPr marL="2228" marR="2228" marT="22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descr="Screenshot_20230222-221013_2.png"/>
          <p:cNvPicPr/>
          <p:nvPr/>
        </p:nvPicPr>
        <p:blipFill>
          <a:blip r:embed="rId2" cstate="print"/>
          <a:stretch>
            <a:fillRect/>
          </a:stretch>
        </p:blipFill>
        <p:spPr>
          <a:xfrm>
            <a:off x="500034" y="428604"/>
            <a:ext cx="3500462" cy="4572032"/>
          </a:xfrm>
          <a:prstGeom prst="rect">
            <a:avLst/>
          </a:prstGeom>
        </p:spPr>
      </p:pic>
      <p:pic>
        <p:nvPicPr>
          <p:cNvPr id="6" name="圖片 5" descr="Screenshot_20230222-222312_2.png"/>
          <p:cNvPicPr/>
          <p:nvPr/>
        </p:nvPicPr>
        <p:blipFill>
          <a:blip r:embed="rId3" cstate="print"/>
          <a:stretch>
            <a:fillRect/>
          </a:stretch>
        </p:blipFill>
        <p:spPr>
          <a:xfrm>
            <a:off x="4429124" y="428604"/>
            <a:ext cx="3500462" cy="4572032"/>
          </a:xfrm>
          <a:prstGeom prst="rect">
            <a:avLst/>
          </a:prstGeom>
        </p:spPr>
      </p:pic>
      <p:sp>
        <p:nvSpPr>
          <p:cNvPr id="7" name="矩形 6"/>
          <p:cNvSpPr/>
          <p:nvPr/>
        </p:nvSpPr>
        <p:spPr>
          <a:xfrm>
            <a:off x="1000100" y="5214950"/>
            <a:ext cx="3286148" cy="276999"/>
          </a:xfrm>
          <a:prstGeom prst="rect">
            <a:avLst/>
          </a:prstGeom>
        </p:spPr>
        <p:txBody>
          <a:bodyPr wrap="square">
            <a:spAutoFit/>
          </a:bodyPr>
          <a:lstStyle/>
          <a:p>
            <a:r>
              <a:rPr lang="en-US" sz="1200" dirty="0" smtClean="0"/>
              <a:t>Picture: Taken from the Internet </a:t>
            </a:r>
            <a:endParaRPr lang="zh-TW" altLang="en-US" sz="1200" dirty="0"/>
          </a:p>
        </p:txBody>
      </p:sp>
      <p:sp>
        <p:nvSpPr>
          <p:cNvPr id="9" name="矩形 8"/>
          <p:cNvSpPr/>
          <p:nvPr/>
        </p:nvSpPr>
        <p:spPr>
          <a:xfrm>
            <a:off x="4929190" y="5214950"/>
            <a:ext cx="3286148" cy="276999"/>
          </a:xfrm>
          <a:prstGeom prst="rect">
            <a:avLst/>
          </a:prstGeom>
        </p:spPr>
        <p:txBody>
          <a:bodyPr wrap="square">
            <a:spAutoFit/>
          </a:bodyPr>
          <a:lstStyle/>
          <a:p>
            <a:r>
              <a:rPr lang="en-US" sz="1200" dirty="0" smtClean="0"/>
              <a:t>Picture: Taken from the Internet </a:t>
            </a:r>
            <a:endParaRPr lang="zh-TW" altLang="en-US" sz="12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3" descr="allocation3.jpg"/>
          <p:cNvPicPr>
            <a:picLocks noGrp="1"/>
          </p:cNvPicPr>
          <p:nvPr>
            <p:ph idx="1"/>
          </p:nvPr>
        </p:nvPicPr>
        <p:blipFill>
          <a:blip r:embed="rId2" cstate="print"/>
          <a:stretch>
            <a:fillRect/>
          </a:stretch>
        </p:blipFill>
        <p:spPr>
          <a:xfrm>
            <a:off x="214282" y="214290"/>
            <a:ext cx="8786874" cy="642942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3" descr="IMG_8477.jpeg"/>
          <p:cNvPicPr>
            <a:picLocks noGrp="1"/>
          </p:cNvPicPr>
          <p:nvPr>
            <p:ph idx="1"/>
          </p:nvPr>
        </p:nvPicPr>
        <p:blipFill>
          <a:blip r:embed="rId2" cstate="print"/>
          <a:stretch>
            <a:fillRect/>
          </a:stretch>
        </p:blipFill>
        <p:spPr>
          <a:xfrm>
            <a:off x="142844" y="285728"/>
            <a:ext cx="3643338" cy="3071834"/>
          </a:xfrm>
          <a:prstGeom prst="rect">
            <a:avLst/>
          </a:prstGeom>
        </p:spPr>
      </p:pic>
      <p:pic>
        <p:nvPicPr>
          <p:cNvPr id="5" name="圖片 4" descr="IMG_8474c.jpg"/>
          <p:cNvPicPr/>
          <p:nvPr/>
        </p:nvPicPr>
        <p:blipFill>
          <a:blip r:embed="rId3" cstate="print"/>
          <a:stretch>
            <a:fillRect/>
          </a:stretch>
        </p:blipFill>
        <p:spPr>
          <a:xfrm>
            <a:off x="82871" y="4225758"/>
            <a:ext cx="4143404" cy="1517115"/>
          </a:xfrm>
          <a:prstGeom prst="rect">
            <a:avLst/>
          </a:prstGeom>
        </p:spPr>
      </p:pic>
      <p:pic>
        <p:nvPicPr>
          <p:cNvPr id="6" name="圖片 5" descr="IMG_8476.jpeg"/>
          <p:cNvPicPr/>
          <p:nvPr/>
        </p:nvPicPr>
        <p:blipFill>
          <a:blip r:embed="rId4"/>
          <a:stretch>
            <a:fillRect/>
          </a:stretch>
        </p:blipFill>
        <p:spPr>
          <a:xfrm>
            <a:off x="4500562" y="357166"/>
            <a:ext cx="4484151" cy="2998412"/>
          </a:xfrm>
          <a:prstGeom prst="rect">
            <a:avLst/>
          </a:prstGeom>
        </p:spPr>
      </p:pic>
      <p:pic>
        <p:nvPicPr>
          <p:cNvPr id="7" name="圖片 6" descr="IMG_8469c.jpg"/>
          <p:cNvPicPr/>
          <p:nvPr/>
        </p:nvPicPr>
        <p:blipFill>
          <a:blip r:embed="rId5" cstate="print"/>
          <a:stretch>
            <a:fillRect/>
          </a:stretch>
        </p:blipFill>
        <p:spPr>
          <a:xfrm>
            <a:off x="4341289" y="4214818"/>
            <a:ext cx="4588429" cy="1571636"/>
          </a:xfrm>
          <a:prstGeom prst="rect">
            <a:avLst/>
          </a:prstGeom>
        </p:spPr>
      </p:pic>
      <p:sp>
        <p:nvSpPr>
          <p:cNvPr id="8" name="矩形 7"/>
          <p:cNvSpPr/>
          <p:nvPr/>
        </p:nvSpPr>
        <p:spPr>
          <a:xfrm>
            <a:off x="428596" y="3429000"/>
            <a:ext cx="2714644" cy="461665"/>
          </a:xfrm>
          <a:prstGeom prst="rect">
            <a:avLst/>
          </a:prstGeom>
        </p:spPr>
        <p:txBody>
          <a:bodyPr wrap="square">
            <a:spAutoFit/>
          </a:bodyPr>
          <a:lstStyle/>
          <a:p>
            <a:r>
              <a:rPr lang="en-US" sz="1200" dirty="0" smtClean="0"/>
              <a:t>Picture: : Collected from PH8 waters</a:t>
            </a:r>
            <a:endParaRPr lang="zh-TW" altLang="en-US" sz="1200" dirty="0"/>
          </a:p>
          <a:p>
            <a:endParaRPr lang="zh-TW" altLang="en-US" sz="1200" dirty="0"/>
          </a:p>
        </p:txBody>
      </p:sp>
      <p:sp>
        <p:nvSpPr>
          <p:cNvPr id="10" name="矩形 9"/>
          <p:cNvSpPr/>
          <p:nvPr/>
        </p:nvSpPr>
        <p:spPr>
          <a:xfrm>
            <a:off x="500034" y="5929330"/>
            <a:ext cx="2714644" cy="461665"/>
          </a:xfrm>
          <a:prstGeom prst="rect">
            <a:avLst/>
          </a:prstGeom>
        </p:spPr>
        <p:txBody>
          <a:bodyPr wrap="square">
            <a:spAutoFit/>
          </a:bodyPr>
          <a:lstStyle/>
          <a:p>
            <a:r>
              <a:rPr lang="en-US" sz="1200" dirty="0" smtClean="0"/>
              <a:t>Picture: : Collected from PH7 waters</a:t>
            </a:r>
            <a:endParaRPr lang="zh-TW" altLang="en-US" sz="1200" dirty="0"/>
          </a:p>
          <a:p>
            <a:endParaRPr lang="zh-TW" altLang="en-US" sz="1200" dirty="0"/>
          </a:p>
        </p:txBody>
      </p:sp>
      <p:sp>
        <p:nvSpPr>
          <p:cNvPr id="11" name="矩形 10"/>
          <p:cNvSpPr/>
          <p:nvPr/>
        </p:nvSpPr>
        <p:spPr>
          <a:xfrm>
            <a:off x="5286380" y="5929330"/>
            <a:ext cx="2714644" cy="461665"/>
          </a:xfrm>
          <a:prstGeom prst="rect">
            <a:avLst/>
          </a:prstGeom>
        </p:spPr>
        <p:txBody>
          <a:bodyPr wrap="square">
            <a:spAutoFit/>
          </a:bodyPr>
          <a:lstStyle/>
          <a:p>
            <a:r>
              <a:rPr lang="en-US" sz="1200" dirty="0" smtClean="0"/>
              <a:t>Picture: : Collected from PH5 waters</a:t>
            </a:r>
            <a:endParaRPr lang="zh-TW" altLang="en-US" sz="1200" dirty="0"/>
          </a:p>
          <a:p>
            <a:endParaRPr lang="zh-TW" altLang="en-US" sz="1200" dirty="0"/>
          </a:p>
        </p:txBody>
      </p:sp>
      <p:sp>
        <p:nvSpPr>
          <p:cNvPr id="12" name="矩形 11"/>
          <p:cNvSpPr/>
          <p:nvPr/>
        </p:nvSpPr>
        <p:spPr>
          <a:xfrm>
            <a:off x="5286380" y="3429000"/>
            <a:ext cx="2714644" cy="461665"/>
          </a:xfrm>
          <a:prstGeom prst="rect">
            <a:avLst/>
          </a:prstGeom>
        </p:spPr>
        <p:txBody>
          <a:bodyPr wrap="square">
            <a:spAutoFit/>
          </a:bodyPr>
          <a:lstStyle/>
          <a:p>
            <a:r>
              <a:rPr lang="en-US" sz="1200" dirty="0" smtClean="0"/>
              <a:t>Picture: : Collected from PH6 waters</a:t>
            </a:r>
            <a:endParaRPr lang="zh-TW" altLang="en-US" sz="1200" dirty="0"/>
          </a:p>
          <a:p>
            <a:endParaRPr lang="zh-TW" altLang="en-US" sz="12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28596" y="428604"/>
            <a:ext cx="8229600" cy="4525963"/>
          </a:xfrm>
        </p:spPr>
        <p:txBody>
          <a:bodyPr>
            <a:normAutofit/>
          </a:bodyPr>
          <a:lstStyle/>
          <a:p>
            <a:pPr>
              <a:buNone/>
            </a:pPr>
            <a:r>
              <a:rPr lang="en-US" altLang="zh-TW" sz="1800" b="1" dirty="0" smtClean="0">
                <a:latin typeface="Calibri" pitchFamily="34" charset="0"/>
                <a:ea typeface="Calibri" pitchFamily="34" charset="0"/>
                <a:cs typeface="Calibri" pitchFamily="34" charset="0"/>
              </a:rPr>
              <a:t>2. Field observation results in </a:t>
            </a:r>
            <a:r>
              <a:rPr lang="en-US" altLang="zh-TW" sz="1800" b="1" dirty="0" err="1" smtClean="0">
                <a:latin typeface="Calibri" pitchFamily="34" charset="0"/>
                <a:ea typeface="Calibri" pitchFamily="34" charset="0"/>
                <a:cs typeface="Calibri" pitchFamily="34" charset="0"/>
              </a:rPr>
              <a:t>Xindian</a:t>
            </a:r>
            <a:r>
              <a:rPr lang="en-US" altLang="zh-TW" sz="1800" b="1" dirty="0" smtClean="0">
                <a:latin typeface="Calibri" pitchFamily="34" charset="0"/>
                <a:ea typeface="Calibri" pitchFamily="34" charset="0"/>
                <a:cs typeface="Calibri" pitchFamily="34" charset="0"/>
              </a:rPr>
              <a:t> area</a:t>
            </a:r>
          </a:p>
          <a:p>
            <a:pPr>
              <a:buNone/>
            </a:pPr>
            <a:endParaRPr lang="en-US" altLang="zh-TW" sz="1800" dirty="0" smtClean="0">
              <a:latin typeface="Calibri" pitchFamily="34" charset="0"/>
              <a:ea typeface="Calibri" pitchFamily="34" charset="0"/>
              <a:cs typeface="Calibri" pitchFamily="34" charset="0"/>
            </a:endParaRPr>
          </a:p>
          <a:p>
            <a:pPr>
              <a:buNone/>
            </a:pPr>
            <a:r>
              <a:rPr lang="en-US" altLang="zh-TW" sz="1800" dirty="0" smtClean="0">
                <a:latin typeface="Calibri" pitchFamily="34" charset="0"/>
                <a:ea typeface="Calibri" pitchFamily="34" charset="0"/>
                <a:cs typeface="Calibri" pitchFamily="34" charset="0"/>
              </a:rPr>
              <a:t>    Comparison of amphibious environment and alligator morphology in </a:t>
            </a:r>
            <a:r>
              <a:rPr lang="en-US" altLang="zh-TW" sz="1800" dirty="0" err="1" smtClean="0">
                <a:latin typeface="Calibri" pitchFamily="34" charset="0"/>
                <a:ea typeface="Calibri" pitchFamily="34" charset="0"/>
                <a:cs typeface="Calibri" pitchFamily="34" charset="0"/>
              </a:rPr>
              <a:t>Xindian</a:t>
            </a:r>
            <a:r>
              <a:rPr lang="en-US" altLang="zh-TW" sz="1800" dirty="0" smtClean="0">
                <a:latin typeface="Calibri" pitchFamily="34" charset="0"/>
                <a:ea typeface="Calibri" pitchFamily="34" charset="0"/>
                <a:cs typeface="Calibri" pitchFamily="34" charset="0"/>
              </a:rPr>
              <a:t> area</a:t>
            </a:r>
            <a:endParaRPr lang="zh-TW" altLang="en-US" sz="1800" dirty="0" smtClean="0">
              <a:latin typeface="Calibri" pitchFamily="34" charset="0"/>
              <a:cs typeface="Calibri" pitchFamily="34" charset="0"/>
            </a:endParaRPr>
          </a:p>
          <a:p>
            <a:endParaRPr lang="zh-TW" altLang="en-US" sz="1800" dirty="0">
              <a:latin typeface="Calibri" pitchFamily="34" charset="0"/>
              <a:cs typeface="Calibri" pitchFamily="34" charset="0"/>
            </a:endParaRPr>
          </a:p>
        </p:txBody>
      </p:sp>
      <p:graphicFrame>
        <p:nvGraphicFramePr>
          <p:cNvPr id="5" name="表格 4"/>
          <p:cNvGraphicFramePr>
            <a:graphicFrameLocks noGrp="1"/>
          </p:cNvGraphicFramePr>
          <p:nvPr/>
        </p:nvGraphicFramePr>
        <p:xfrm>
          <a:off x="714348" y="1714488"/>
          <a:ext cx="7500990" cy="3415079"/>
        </p:xfrm>
        <a:graphic>
          <a:graphicData uri="http://schemas.openxmlformats.org/drawingml/2006/table">
            <a:tbl>
              <a:tblPr/>
              <a:tblGrid>
                <a:gridCol w="2368734"/>
                <a:gridCol w="1496908"/>
                <a:gridCol w="1809449"/>
                <a:gridCol w="1825899"/>
              </a:tblGrid>
              <a:tr h="268093">
                <a:tc>
                  <a:txBody>
                    <a:bodyPr/>
                    <a:lstStyle/>
                    <a:p>
                      <a:pPr algn="l" rtl="0" fontAlgn="ctr"/>
                      <a:r>
                        <a:rPr lang="zh-TW" altLang="en-US" sz="1600" b="0" i="0" u="none" strike="noStrike" dirty="0">
                          <a:solidFill>
                            <a:srgbClr val="000000"/>
                          </a:solidFill>
                          <a:latin typeface="Calibri" pitchFamily="34" charset="0"/>
                          <a:cs typeface="Calibri" pitchFamily="34" charset="0"/>
                        </a:rPr>
                        <a:t>　</a:t>
                      </a:r>
                    </a:p>
                  </a:txBody>
                  <a:tcPr marL="4233" marR="4233" marT="4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latin typeface="Calibri" pitchFamily="34" charset="0"/>
                          <a:ea typeface="Calibri" pitchFamily="34" charset="0"/>
                          <a:cs typeface="Calibri" pitchFamily="34" charset="0"/>
                        </a:rPr>
                        <a:t>A habitat</a:t>
                      </a:r>
                    </a:p>
                  </a:txBody>
                  <a:tcPr marL="4233" marR="4233" marT="4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latin typeface="Calibri" pitchFamily="34" charset="0"/>
                          <a:ea typeface="Calibri" pitchFamily="34" charset="0"/>
                          <a:cs typeface="Calibri" pitchFamily="34" charset="0"/>
                        </a:rPr>
                        <a:t>B habitat</a:t>
                      </a:r>
                    </a:p>
                  </a:txBody>
                  <a:tcPr marL="4233" marR="4233" marT="4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latin typeface="Calibri" pitchFamily="34" charset="0"/>
                          <a:ea typeface="Calibri" pitchFamily="34" charset="0"/>
                          <a:cs typeface="Calibri" pitchFamily="34" charset="0"/>
                        </a:rPr>
                        <a:t>C habitat</a:t>
                      </a:r>
                    </a:p>
                  </a:txBody>
                  <a:tcPr marL="4233" marR="4233" marT="4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8093">
                <a:tc>
                  <a:txBody>
                    <a:bodyPr/>
                    <a:lstStyle/>
                    <a:p>
                      <a:pPr algn="l" rtl="0" fontAlgn="ctr"/>
                      <a:r>
                        <a:rPr lang="en-US" sz="1600" b="0" i="0" u="none" strike="noStrike">
                          <a:solidFill>
                            <a:srgbClr val="000000"/>
                          </a:solidFill>
                          <a:latin typeface="Calibri" pitchFamily="34" charset="0"/>
                          <a:ea typeface="Calibri" pitchFamily="34" charset="0"/>
                          <a:cs typeface="Calibri" pitchFamily="34" charset="0"/>
                        </a:rPr>
                        <a:t>Environment</a:t>
                      </a:r>
                    </a:p>
                  </a:txBody>
                  <a:tcPr marL="4233" marR="4233" marT="4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latin typeface="Calibri" pitchFamily="34" charset="0"/>
                          <a:ea typeface="Calibri" pitchFamily="34" charset="0"/>
                          <a:cs typeface="Calibri" pitchFamily="34" charset="0"/>
                        </a:rPr>
                        <a:t>Upstream</a:t>
                      </a:r>
                    </a:p>
                  </a:txBody>
                  <a:tcPr marL="4233" marR="4233" marT="4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latin typeface="Calibri" pitchFamily="34" charset="0"/>
                          <a:ea typeface="Calibri" pitchFamily="34" charset="0"/>
                          <a:cs typeface="Calibri" pitchFamily="34" charset="0"/>
                        </a:rPr>
                        <a:t>Mountain gully</a:t>
                      </a:r>
                    </a:p>
                  </a:txBody>
                  <a:tcPr marL="4233" marR="4233" marT="4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latin typeface="Calibri" pitchFamily="34" charset="0"/>
                          <a:ea typeface="Calibri" pitchFamily="34" charset="0"/>
                          <a:cs typeface="Calibri" pitchFamily="34" charset="0"/>
                        </a:rPr>
                        <a:t>Tributary</a:t>
                      </a:r>
                    </a:p>
                  </a:txBody>
                  <a:tcPr marL="4233" marR="4233" marT="4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8093">
                <a:tc>
                  <a:txBody>
                    <a:bodyPr/>
                    <a:lstStyle/>
                    <a:p>
                      <a:pPr algn="l" rtl="0" fontAlgn="ctr"/>
                      <a:r>
                        <a:rPr lang="en-US" sz="1600" b="0" i="0" u="none" strike="noStrike">
                          <a:solidFill>
                            <a:srgbClr val="000000"/>
                          </a:solidFill>
                          <a:latin typeface="Calibri" pitchFamily="34" charset="0"/>
                          <a:ea typeface="Calibri" pitchFamily="34" charset="0"/>
                          <a:cs typeface="Calibri" pitchFamily="34" charset="0"/>
                        </a:rPr>
                        <a:t>Vegetation</a:t>
                      </a:r>
                    </a:p>
                  </a:txBody>
                  <a:tcPr marL="4233" marR="4233" marT="4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latin typeface="Calibri" pitchFamily="34" charset="0"/>
                          <a:ea typeface="Calibri" pitchFamily="34" charset="0"/>
                          <a:cs typeface="Calibri" pitchFamily="34" charset="0"/>
                        </a:rPr>
                        <a:t>Open</a:t>
                      </a:r>
                    </a:p>
                  </a:txBody>
                  <a:tcPr marL="4233" marR="4233" marT="4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latin typeface="Calibri" pitchFamily="34" charset="0"/>
                          <a:ea typeface="Calibri" pitchFamily="34" charset="0"/>
                          <a:cs typeface="Calibri" pitchFamily="34" charset="0"/>
                        </a:rPr>
                        <a:t>Dense</a:t>
                      </a:r>
                    </a:p>
                  </a:txBody>
                  <a:tcPr marL="4233" marR="4233" marT="4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latin typeface="Calibri" pitchFamily="34" charset="0"/>
                          <a:ea typeface="Calibri" pitchFamily="34" charset="0"/>
                          <a:cs typeface="Calibri" pitchFamily="34" charset="0"/>
                        </a:rPr>
                        <a:t>Dense</a:t>
                      </a:r>
                    </a:p>
                  </a:txBody>
                  <a:tcPr marL="4233" marR="4233" marT="4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8093">
                <a:tc>
                  <a:txBody>
                    <a:bodyPr/>
                    <a:lstStyle/>
                    <a:p>
                      <a:pPr algn="l" rtl="0" fontAlgn="ctr"/>
                      <a:r>
                        <a:rPr lang="en-US" sz="1600" b="0" i="0" u="none" strike="noStrike">
                          <a:solidFill>
                            <a:srgbClr val="000000"/>
                          </a:solidFill>
                          <a:latin typeface="Calibri" pitchFamily="34" charset="0"/>
                          <a:ea typeface="Calibri" pitchFamily="34" charset="0"/>
                          <a:cs typeface="Calibri" pitchFamily="34" charset="0"/>
                        </a:rPr>
                        <a:t>Sunlight</a:t>
                      </a:r>
                    </a:p>
                  </a:txBody>
                  <a:tcPr marL="4233" marR="4233" marT="4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latin typeface="Calibri" pitchFamily="34" charset="0"/>
                          <a:ea typeface="Calibri" pitchFamily="34" charset="0"/>
                          <a:cs typeface="Calibri" pitchFamily="34" charset="0"/>
                        </a:rPr>
                        <a:t>Strong</a:t>
                      </a:r>
                    </a:p>
                  </a:txBody>
                  <a:tcPr marL="4233" marR="4233" marT="4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latin typeface="Calibri" pitchFamily="34" charset="0"/>
                          <a:ea typeface="Calibri" pitchFamily="34" charset="0"/>
                          <a:cs typeface="Calibri" pitchFamily="34" charset="0"/>
                        </a:rPr>
                        <a:t>Weak</a:t>
                      </a:r>
                    </a:p>
                  </a:txBody>
                  <a:tcPr marL="4233" marR="4233" marT="4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latin typeface="Calibri" pitchFamily="34" charset="0"/>
                          <a:ea typeface="Calibri" pitchFamily="34" charset="0"/>
                          <a:cs typeface="Calibri" pitchFamily="34" charset="0"/>
                        </a:rPr>
                        <a:t>Weak</a:t>
                      </a:r>
                    </a:p>
                  </a:txBody>
                  <a:tcPr marL="4233" marR="4233" marT="4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8093">
                <a:tc>
                  <a:txBody>
                    <a:bodyPr/>
                    <a:lstStyle/>
                    <a:p>
                      <a:pPr algn="l" rtl="0" fontAlgn="ctr"/>
                      <a:r>
                        <a:rPr lang="en-US" sz="1600" b="0" i="0" u="none" strike="noStrike">
                          <a:solidFill>
                            <a:srgbClr val="000000"/>
                          </a:solidFill>
                          <a:latin typeface="Calibri" pitchFamily="34" charset="0"/>
                          <a:ea typeface="Calibri" pitchFamily="34" charset="0"/>
                          <a:cs typeface="Calibri" pitchFamily="34" charset="0"/>
                        </a:rPr>
                        <a:t>Sediment load</a:t>
                      </a:r>
                    </a:p>
                  </a:txBody>
                  <a:tcPr marL="4233" marR="4233" marT="4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latin typeface="Calibri" pitchFamily="34" charset="0"/>
                          <a:ea typeface="Calibri" pitchFamily="34" charset="0"/>
                          <a:cs typeface="Calibri" pitchFamily="34" charset="0"/>
                        </a:rPr>
                        <a:t>Low</a:t>
                      </a:r>
                    </a:p>
                  </a:txBody>
                  <a:tcPr marL="4233" marR="4233" marT="4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latin typeface="Calibri" pitchFamily="34" charset="0"/>
                          <a:ea typeface="Calibri" pitchFamily="34" charset="0"/>
                          <a:cs typeface="Calibri" pitchFamily="34" charset="0"/>
                        </a:rPr>
                        <a:t>High</a:t>
                      </a:r>
                    </a:p>
                  </a:txBody>
                  <a:tcPr marL="4233" marR="4233" marT="4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latin typeface="Calibri" pitchFamily="34" charset="0"/>
                          <a:ea typeface="Calibri" pitchFamily="34" charset="0"/>
                          <a:cs typeface="Calibri" pitchFamily="34" charset="0"/>
                        </a:rPr>
                        <a:t>High</a:t>
                      </a:r>
                    </a:p>
                  </a:txBody>
                  <a:tcPr marL="4233" marR="4233" marT="4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8093">
                <a:tc>
                  <a:txBody>
                    <a:bodyPr/>
                    <a:lstStyle/>
                    <a:p>
                      <a:pPr algn="l" rtl="0" fontAlgn="ctr"/>
                      <a:r>
                        <a:rPr lang="en-US" sz="1600" b="0" i="0" u="none" strike="noStrike">
                          <a:solidFill>
                            <a:srgbClr val="000000"/>
                          </a:solidFill>
                          <a:latin typeface="Calibri" pitchFamily="34" charset="0"/>
                          <a:ea typeface="Calibri" pitchFamily="34" charset="0"/>
                          <a:cs typeface="Calibri" pitchFamily="34" charset="0"/>
                        </a:rPr>
                        <a:t>Competitors</a:t>
                      </a:r>
                    </a:p>
                  </a:txBody>
                  <a:tcPr marL="4233" marR="4233" marT="4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latin typeface="Calibri" pitchFamily="34" charset="0"/>
                          <a:ea typeface="Calibri" pitchFamily="34" charset="0"/>
                          <a:cs typeface="Calibri" pitchFamily="34" charset="0"/>
                        </a:rPr>
                        <a:t>3 type</a:t>
                      </a:r>
                    </a:p>
                  </a:txBody>
                  <a:tcPr marL="4233" marR="4233" marT="4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latin typeface="Calibri" pitchFamily="34" charset="0"/>
                          <a:ea typeface="Calibri" pitchFamily="34" charset="0"/>
                          <a:cs typeface="Calibri" pitchFamily="34" charset="0"/>
                        </a:rPr>
                        <a:t>1 type</a:t>
                      </a:r>
                    </a:p>
                  </a:txBody>
                  <a:tcPr marL="4233" marR="4233" marT="4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latin typeface="Calibri" pitchFamily="34" charset="0"/>
                          <a:ea typeface="Calibri" pitchFamily="34" charset="0"/>
                          <a:cs typeface="Calibri" pitchFamily="34" charset="0"/>
                        </a:rPr>
                        <a:t>1 type</a:t>
                      </a:r>
                    </a:p>
                  </a:txBody>
                  <a:tcPr marL="4233" marR="4233" marT="4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35384">
                <a:tc>
                  <a:txBody>
                    <a:bodyPr/>
                    <a:lstStyle/>
                    <a:p>
                      <a:pPr algn="l" rtl="0" fontAlgn="ctr"/>
                      <a:r>
                        <a:rPr lang="en-US" sz="1600" b="0" i="0" u="none" strike="noStrike">
                          <a:solidFill>
                            <a:srgbClr val="000000"/>
                          </a:solidFill>
                          <a:latin typeface="Calibri" pitchFamily="34" charset="0"/>
                          <a:ea typeface="Calibri" pitchFamily="34" charset="0"/>
                          <a:cs typeface="Calibri" pitchFamily="34" charset="0"/>
                        </a:rPr>
                        <a:t>Spotted coloration of Rhinogobius rubromaculatus</a:t>
                      </a:r>
                    </a:p>
                  </a:txBody>
                  <a:tcPr marL="4233" marR="4233" marT="4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latin typeface="Calibri" pitchFamily="34" charset="0"/>
                          <a:ea typeface="Calibri" pitchFamily="34" charset="0"/>
                          <a:cs typeface="Calibri" pitchFamily="34" charset="0"/>
                        </a:rPr>
                        <a:t>Tending towards yellow</a:t>
                      </a:r>
                    </a:p>
                  </a:txBody>
                  <a:tcPr marL="4233" marR="4233" marT="4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latin typeface="Calibri" pitchFamily="34" charset="0"/>
                          <a:ea typeface="Calibri" pitchFamily="34" charset="0"/>
                          <a:cs typeface="Calibri" pitchFamily="34" charset="0"/>
                        </a:rPr>
                        <a:t>Tending towards orange</a:t>
                      </a:r>
                    </a:p>
                  </a:txBody>
                  <a:tcPr marL="4233" marR="4233" marT="4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latin typeface="Calibri" pitchFamily="34" charset="0"/>
                          <a:ea typeface="Calibri" pitchFamily="34" charset="0"/>
                          <a:cs typeface="Calibri" pitchFamily="34" charset="0"/>
                        </a:rPr>
                        <a:t>Tending towards red</a:t>
                      </a:r>
                    </a:p>
                  </a:txBody>
                  <a:tcPr marL="4233" marR="4233" marT="4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35384">
                <a:tc>
                  <a:txBody>
                    <a:bodyPr/>
                    <a:lstStyle/>
                    <a:p>
                      <a:pPr algn="l" rtl="0" fontAlgn="ctr"/>
                      <a:r>
                        <a:rPr lang="en-US" sz="1600" b="0" i="0" u="none" strike="noStrike">
                          <a:solidFill>
                            <a:srgbClr val="000000"/>
                          </a:solidFill>
                          <a:latin typeface="Calibri" pitchFamily="34" charset="0"/>
                          <a:ea typeface="Calibri" pitchFamily="34" charset="0"/>
                          <a:cs typeface="Calibri" pitchFamily="34" charset="0"/>
                        </a:rPr>
                        <a:t>Body color of Rhinogobius rubromaculatus</a:t>
                      </a:r>
                    </a:p>
                  </a:txBody>
                  <a:tcPr marL="4233" marR="4233" marT="4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latin typeface="Calibri" pitchFamily="34" charset="0"/>
                          <a:ea typeface="Calibri" pitchFamily="34" charset="0"/>
                          <a:cs typeface="Calibri" pitchFamily="34" charset="0"/>
                        </a:rPr>
                        <a:t>Tending towards dark</a:t>
                      </a:r>
                    </a:p>
                  </a:txBody>
                  <a:tcPr marL="4233" marR="4233" marT="4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latin typeface="Calibri" pitchFamily="34" charset="0"/>
                          <a:ea typeface="Calibri" pitchFamily="34" charset="0"/>
                          <a:cs typeface="Calibri" pitchFamily="34" charset="0"/>
                        </a:rPr>
                        <a:t>Tending towards light</a:t>
                      </a:r>
                    </a:p>
                  </a:txBody>
                  <a:tcPr marL="4233" marR="4233" marT="4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latin typeface="Calibri" pitchFamily="34" charset="0"/>
                          <a:ea typeface="Calibri" pitchFamily="34" charset="0"/>
                          <a:cs typeface="Calibri" pitchFamily="34" charset="0"/>
                        </a:rPr>
                        <a:t>Tending towards light</a:t>
                      </a:r>
                    </a:p>
                  </a:txBody>
                  <a:tcPr marL="4233" marR="4233" marT="4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35384">
                <a:tc>
                  <a:txBody>
                    <a:bodyPr/>
                    <a:lstStyle/>
                    <a:p>
                      <a:pPr algn="l" fontAlgn="ctr"/>
                      <a:r>
                        <a:rPr lang="en-US" sz="1600" b="0" i="0" u="none" strike="noStrike" dirty="0">
                          <a:solidFill>
                            <a:srgbClr val="000000"/>
                          </a:solidFill>
                          <a:latin typeface="Calibri" pitchFamily="34" charset="0"/>
                          <a:ea typeface="Calibri" pitchFamily="34" charset="0"/>
                          <a:cs typeface="Calibri" pitchFamily="34" charset="0"/>
                        </a:rPr>
                        <a:t>Body shape of </a:t>
                      </a:r>
                      <a:r>
                        <a:rPr lang="en-US" sz="1600" b="0" i="0" u="none" strike="noStrike" dirty="0" err="1">
                          <a:solidFill>
                            <a:srgbClr val="000000"/>
                          </a:solidFill>
                          <a:latin typeface="Calibri" pitchFamily="34" charset="0"/>
                          <a:ea typeface="Calibri" pitchFamily="34" charset="0"/>
                          <a:cs typeface="Calibri" pitchFamily="34" charset="0"/>
                        </a:rPr>
                        <a:t>Rhinogobius</a:t>
                      </a:r>
                      <a:r>
                        <a:rPr lang="en-US" sz="1600" b="0" i="0" u="none" strike="noStrike" dirty="0">
                          <a:solidFill>
                            <a:srgbClr val="000000"/>
                          </a:solidFill>
                          <a:latin typeface="Calibri" pitchFamily="34" charset="0"/>
                          <a:ea typeface="Calibri" pitchFamily="34" charset="0"/>
                          <a:cs typeface="Calibri" pitchFamily="34" charset="0"/>
                        </a:rPr>
                        <a:t> </a:t>
                      </a:r>
                      <a:r>
                        <a:rPr lang="en-US" sz="1600" b="0" i="0" u="none" strike="noStrike" dirty="0" err="1">
                          <a:solidFill>
                            <a:srgbClr val="000000"/>
                          </a:solidFill>
                          <a:latin typeface="Calibri" pitchFamily="34" charset="0"/>
                          <a:ea typeface="Calibri" pitchFamily="34" charset="0"/>
                          <a:cs typeface="Calibri" pitchFamily="34" charset="0"/>
                        </a:rPr>
                        <a:t>rubromaculatus</a:t>
                      </a:r>
                      <a:endParaRPr lang="en-US" sz="1600" b="0" i="0" u="none" strike="noStrike" dirty="0">
                        <a:solidFill>
                          <a:srgbClr val="000000"/>
                        </a:solidFill>
                        <a:latin typeface="Calibri" pitchFamily="34" charset="0"/>
                        <a:ea typeface="Calibri" pitchFamily="34" charset="0"/>
                        <a:cs typeface="Calibri" pitchFamily="34" charset="0"/>
                      </a:endParaRPr>
                    </a:p>
                  </a:txBody>
                  <a:tcPr marL="4233" marR="4233" marT="4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latin typeface="Calibri" pitchFamily="34" charset="0"/>
                          <a:ea typeface="Calibri" pitchFamily="34" charset="0"/>
                          <a:cs typeface="Calibri" pitchFamily="34" charset="0"/>
                        </a:rPr>
                        <a:t>3.2~4.3 cm</a:t>
                      </a:r>
                    </a:p>
                  </a:txBody>
                  <a:tcPr marL="4233" marR="4233" marT="4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latin typeface="Calibri" pitchFamily="34" charset="0"/>
                          <a:ea typeface="Calibri" pitchFamily="34" charset="0"/>
                          <a:cs typeface="Calibri" pitchFamily="34" charset="0"/>
                        </a:rPr>
                        <a:t>5~6.8 cm</a:t>
                      </a:r>
                    </a:p>
                  </a:txBody>
                  <a:tcPr marL="4233" marR="4233" marT="4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latin typeface="Calibri" pitchFamily="34" charset="0"/>
                          <a:ea typeface="Calibri" pitchFamily="34" charset="0"/>
                          <a:cs typeface="Calibri" pitchFamily="34" charset="0"/>
                        </a:rPr>
                        <a:t>4.5~5 cm</a:t>
                      </a:r>
                    </a:p>
                  </a:txBody>
                  <a:tcPr marL="4233" marR="4233" marT="4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l"/>
            <a:r>
              <a:rPr lang="en-US" altLang="zh-TW" sz="2800" dirty="0" smtClean="0"/>
              <a:t>A</a:t>
            </a:r>
            <a:r>
              <a:rPr lang="zh-TW" altLang="en-US" sz="2800" dirty="0" smtClean="0"/>
              <a:t>                     </a:t>
            </a:r>
            <a:r>
              <a:rPr lang="en-US" altLang="zh-TW" sz="2800" dirty="0" smtClean="0"/>
              <a:t>B</a:t>
            </a:r>
            <a:r>
              <a:rPr lang="zh-TW" altLang="en-US" sz="2800" dirty="0" smtClean="0"/>
              <a:t>                            </a:t>
            </a:r>
            <a:r>
              <a:rPr lang="en-US" altLang="zh-TW" sz="2800" dirty="0" smtClean="0"/>
              <a:t>C</a:t>
            </a:r>
            <a:endParaRPr lang="zh-TW" altLang="en-US" sz="2800" dirty="0"/>
          </a:p>
        </p:txBody>
      </p:sp>
      <p:pic>
        <p:nvPicPr>
          <p:cNvPr id="4" name="image19.png" descr="IMG_5515.JPG"/>
          <p:cNvPicPr>
            <a:picLocks noGrp="1"/>
          </p:cNvPicPr>
          <p:nvPr>
            <p:ph idx="1"/>
          </p:nvPr>
        </p:nvPicPr>
        <p:blipFill>
          <a:blip r:embed="rId2"/>
          <a:srcRect/>
          <a:stretch>
            <a:fillRect/>
          </a:stretch>
        </p:blipFill>
        <p:spPr>
          <a:xfrm>
            <a:off x="6000760" y="4643447"/>
            <a:ext cx="3143240" cy="2214554"/>
          </a:xfrm>
          <a:prstGeom prst="rect">
            <a:avLst/>
          </a:prstGeom>
          <a:ln/>
        </p:spPr>
      </p:pic>
      <p:pic>
        <p:nvPicPr>
          <p:cNvPr id="5" name="image13.png" descr="IMAG4474.jpg"/>
          <p:cNvPicPr/>
          <p:nvPr/>
        </p:nvPicPr>
        <p:blipFill>
          <a:blip r:embed="rId3"/>
          <a:srcRect/>
          <a:stretch>
            <a:fillRect/>
          </a:stretch>
        </p:blipFill>
        <p:spPr>
          <a:xfrm rot="5400000">
            <a:off x="5733747" y="1481435"/>
            <a:ext cx="3605860" cy="2786082"/>
          </a:xfrm>
          <a:prstGeom prst="rect">
            <a:avLst/>
          </a:prstGeom>
          <a:ln/>
        </p:spPr>
      </p:pic>
      <p:pic>
        <p:nvPicPr>
          <p:cNvPr id="6" name="image17.png" descr="IMG_5393.JPG"/>
          <p:cNvPicPr/>
          <p:nvPr/>
        </p:nvPicPr>
        <p:blipFill>
          <a:blip r:embed="rId4"/>
          <a:srcRect/>
          <a:stretch>
            <a:fillRect/>
          </a:stretch>
        </p:blipFill>
        <p:spPr>
          <a:xfrm>
            <a:off x="2928926" y="4643447"/>
            <a:ext cx="3143272" cy="2214554"/>
          </a:xfrm>
          <a:prstGeom prst="rect">
            <a:avLst/>
          </a:prstGeom>
          <a:ln/>
        </p:spPr>
      </p:pic>
      <p:pic>
        <p:nvPicPr>
          <p:cNvPr id="7" name="image10.png" descr="IMAG6189.jpg"/>
          <p:cNvPicPr/>
          <p:nvPr/>
        </p:nvPicPr>
        <p:blipFill>
          <a:blip r:embed="rId5"/>
          <a:srcRect/>
          <a:stretch>
            <a:fillRect/>
          </a:stretch>
        </p:blipFill>
        <p:spPr>
          <a:xfrm rot="5400000">
            <a:off x="2575538" y="1424937"/>
            <a:ext cx="3635734" cy="2928958"/>
          </a:xfrm>
          <a:prstGeom prst="rect">
            <a:avLst/>
          </a:prstGeom>
          <a:ln/>
        </p:spPr>
      </p:pic>
      <p:pic>
        <p:nvPicPr>
          <p:cNvPr id="8" name="image15.png" descr="IMG_5241.JPG"/>
          <p:cNvPicPr/>
          <p:nvPr/>
        </p:nvPicPr>
        <p:blipFill>
          <a:blip r:embed="rId6"/>
          <a:srcRect/>
          <a:stretch>
            <a:fillRect/>
          </a:stretch>
        </p:blipFill>
        <p:spPr>
          <a:xfrm>
            <a:off x="-71470" y="4714884"/>
            <a:ext cx="3000396" cy="2143116"/>
          </a:xfrm>
          <a:prstGeom prst="rect">
            <a:avLst/>
          </a:prstGeom>
          <a:ln/>
        </p:spPr>
      </p:pic>
      <p:pic>
        <p:nvPicPr>
          <p:cNvPr id="9" name="image8.png" descr="IMAG2608.jpg"/>
          <p:cNvPicPr/>
          <p:nvPr/>
        </p:nvPicPr>
        <p:blipFill>
          <a:blip r:embed="rId7" cstate="print"/>
          <a:srcRect/>
          <a:stretch>
            <a:fillRect/>
          </a:stretch>
        </p:blipFill>
        <p:spPr>
          <a:xfrm rot="5400000">
            <a:off x="-500605" y="1572151"/>
            <a:ext cx="3644384" cy="2643174"/>
          </a:xfrm>
          <a:prstGeom prst="rect">
            <a:avLst/>
          </a:prstGeom>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28596" y="71414"/>
            <a:ext cx="8072494" cy="857256"/>
          </a:xfrm>
        </p:spPr>
        <p:txBody>
          <a:bodyPr>
            <a:normAutofit/>
          </a:bodyPr>
          <a:lstStyle/>
          <a:p>
            <a:r>
              <a:rPr lang="en-US" sz="2400" b="1" dirty="0">
                <a:latin typeface="Calibri" pitchFamily="34" charset="0"/>
                <a:ea typeface="Calibri" pitchFamily="34" charset="0"/>
                <a:cs typeface="Calibri" pitchFamily="34" charset="0"/>
              </a:rPr>
              <a:t>Research question and hypothesis</a:t>
            </a:r>
            <a:endParaRPr lang="zh-TW" altLang="en-US" sz="2400" dirty="0">
              <a:latin typeface="Calibri" pitchFamily="34" charset="0"/>
              <a:cs typeface="Calibri" pitchFamily="34" charset="0"/>
            </a:endParaRPr>
          </a:p>
        </p:txBody>
      </p:sp>
      <p:sp>
        <p:nvSpPr>
          <p:cNvPr id="3" name="內容版面配置區 2"/>
          <p:cNvSpPr>
            <a:spLocks noGrp="1"/>
          </p:cNvSpPr>
          <p:nvPr>
            <p:ph idx="1"/>
          </p:nvPr>
        </p:nvSpPr>
        <p:spPr>
          <a:xfrm>
            <a:off x="357158" y="857232"/>
            <a:ext cx="8329642" cy="5857916"/>
          </a:xfrm>
        </p:spPr>
        <p:txBody>
          <a:bodyPr>
            <a:noAutofit/>
          </a:bodyPr>
          <a:lstStyle/>
          <a:p>
            <a:pPr>
              <a:buNone/>
            </a:pPr>
            <a:endParaRPr lang="zh-TW" altLang="en-US" sz="1200" dirty="0">
              <a:latin typeface="Calibri" pitchFamily="34" charset="0"/>
              <a:cs typeface="Calibri" pitchFamily="34" charset="0"/>
            </a:endParaRPr>
          </a:p>
          <a:p>
            <a:pPr>
              <a:buNone/>
            </a:pPr>
            <a:r>
              <a:rPr lang="en-US" sz="1200" b="1" dirty="0">
                <a:latin typeface="Calibri" pitchFamily="34" charset="0"/>
                <a:ea typeface="Calibri" pitchFamily="34" charset="0"/>
                <a:cs typeface="Calibri" pitchFamily="34" charset="0"/>
              </a:rPr>
              <a:t> </a:t>
            </a:r>
            <a:endParaRPr lang="zh-TW" altLang="en-US" sz="1200" dirty="0">
              <a:latin typeface="Calibri" pitchFamily="34" charset="0"/>
              <a:cs typeface="Calibri" pitchFamily="34" charset="0"/>
            </a:endParaRPr>
          </a:p>
        </p:txBody>
      </p:sp>
      <p:sp>
        <p:nvSpPr>
          <p:cNvPr id="4" name="矩形 3"/>
          <p:cNvSpPr/>
          <p:nvPr/>
        </p:nvSpPr>
        <p:spPr>
          <a:xfrm>
            <a:off x="357158" y="2143116"/>
            <a:ext cx="8358246" cy="3416320"/>
          </a:xfrm>
          <a:prstGeom prst="rect">
            <a:avLst/>
          </a:prstGeom>
        </p:spPr>
        <p:txBody>
          <a:bodyPr wrap="square">
            <a:spAutoFit/>
          </a:bodyPr>
          <a:lstStyle/>
          <a:p>
            <a:pPr>
              <a:buNone/>
            </a:pPr>
            <a:r>
              <a:rPr lang="en-US" dirty="0" smtClean="0">
                <a:latin typeface="Calibri" pitchFamily="34" charset="0"/>
                <a:ea typeface="Calibri" pitchFamily="34" charset="0"/>
                <a:cs typeface="Calibri" pitchFamily="34" charset="0"/>
              </a:rPr>
              <a:t>(1) Observe the differentiation of the phenotype of </a:t>
            </a:r>
            <a:r>
              <a:rPr lang="en-US" dirty="0" err="1" smtClean="0">
                <a:latin typeface="Calibri" pitchFamily="34" charset="0"/>
                <a:ea typeface="Calibri" pitchFamily="34" charset="0"/>
                <a:cs typeface="Calibri" pitchFamily="34" charset="0"/>
              </a:rPr>
              <a:t>Rhinogobius</a:t>
            </a:r>
            <a:r>
              <a:rPr lang="en-US" dirty="0" smtClean="0">
                <a:latin typeface="Calibri" pitchFamily="34" charset="0"/>
                <a:ea typeface="Calibri" pitchFamily="34" charset="0"/>
                <a:cs typeface="Calibri" pitchFamily="34" charset="0"/>
              </a:rPr>
              <a:t> </a:t>
            </a:r>
            <a:r>
              <a:rPr lang="en-US" dirty="0" err="1" smtClean="0">
                <a:latin typeface="Calibri" pitchFamily="34" charset="0"/>
                <a:ea typeface="Calibri" pitchFamily="34" charset="0"/>
                <a:cs typeface="Calibri" pitchFamily="34" charset="0"/>
              </a:rPr>
              <a:t>rubromaculatus</a:t>
            </a:r>
            <a:r>
              <a:rPr lang="en-US" dirty="0" smtClean="0">
                <a:latin typeface="Calibri" pitchFamily="34" charset="0"/>
                <a:ea typeface="Calibri" pitchFamily="34" charset="0"/>
                <a:cs typeface="Calibri" pitchFamily="34" charset="0"/>
              </a:rPr>
              <a:t> in various places and the correlation between water pH </a:t>
            </a:r>
          </a:p>
          <a:p>
            <a:pPr>
              <a:buNone/>
            </a:pPr>
            <a:r>
              <a:rPr lang="en-US" dirty="0" smtClean="0">
                <a:latin typeface="Calibri" pitchFamily="34" charset="0"/>
                <a:ea typeface="Calibri" pitchFamily="34" charset="0"/>
                <a:cs typeface="Calibri" pitchFamily="34" charset="0"/>
              </a:rPr>
              <a:t>(2) Observe the effect of environmental differences on the body color of </a:t>
            </a:r>
            <a:r>
              <a:rPr lang="en-US" dirty="0" err="1" smtClean="0">
                <a:latin typeface="Calibri" pitchFamily="34" charset="0"/>
                <a:ea typeface="Calibri" pitchFamily="34" charset="0"/>
                <a:cs typeface="Calibri" pitchFamily="34" charset="0"/>
              </a:rPr>
              <a:t>Rhinogobius</a:t>
            </a:r>
            <a:r>
              <a:rPr lang="en-US" dirty="0" smtClean="0">
                <a:latin typeface="Calibri" pitchFamily="34" charset="0"/>
                <a:ea typeface="Calibri" pitchFamily="34" charset="0"/>
                <a:cs typeface="Calibri" pitchFamily="34" charset="0"/>
              </a:rPr>
              <a:t> </a:t>
            </a:r>
            <a:r>
              <a:rPr lang="en-US" dirty="0" err="1" smtClean="0">
                <a:latin typeface="Calibri" pitchFamily="34" charset="0"/>
                <a:ea typeface="Calibri" pitchFamily="34" charset="0"/>
                <a:cs typeface="Calibri" pitchFamily="34" charset="0"/>
              </a:rPr>
              <a:t>rubromaculatus</a:t>
            </a:r>
            <a:r>
              <a:rPr lang="en-US" dirty="0" smtClean="0">
                <a:latin typeface="Calibri" pitchFamily="34" charset="0"/>
                <a:ea typeface="Calibri" pitchFamily="34" charset="0"/>
                <a:cs typeface="Calibri" pitchFamily="34" charset="0"/>
              </a:rPr>
              <a:t> in the </a:t>
            </a:r>
            <a:r>
              <a:rPr lang="en-US" dirty="0" err="1" smtClean="0">
                <a:latin typeface="Calibri" pitchFamily="34" charset="0"/>
                <a:ea typeface="Calibri" pitchFamily="34" charset="0"/>
                <a:cs typeface="Calibri" pitchFamily="34" charset="0"/>
              </a:rPr>
              <a:t>Xindian</a:t>
            </a:r>
            <a:r>
              <a:rPr lang="en-US" dirty="0" smtClean="0">
                <a:latin typeface="Calibri" pitchFamily="34" charset="0"/>
                <a:ea typeface="Calibri" pitchFamily="34" charset="0"/>
                <a:cs typeface="Calibri" pitchFamily="34" charset="0"/>
              </a:rPr>
              <a:t> area</a:t>
            </a:r>
          </a:p>
          <a:p>
            <a:pPr>
              <a:buNone/>
            </a:pPr>
            <a:r>
              <a:rPr lang="en-US" dirty="0" smtClean="0">
                <a:latin typeface="Calibri" pitchFamily="34" charset="0"/>
                <a:ea typeface="Calibri" pitchFamily="34" charset="0"/>
                <a:cs typeface="Calibri" pitchFamily="34" charset="0"/>
              </a:rPr>
              <a:t>(3) Discuss the association between the body size and habitat of </a:t>
            </a:r>
            <a:r>
              <a:rPr lang="en-US" dirty="0" err="1" smtClean="0">
                <a:latin typeface="Calibri" pitchFamily="34" charset="0"/>
                <a:ea typeface="Calibri" pitchFamily="34" charset="0"/>
                <a:cs typeface="Calibri" pitchFamily="34" charset="0"/>
              </a:rPr>
              <a:t>Rhinogobius</a:t>
            </a:r>
            <a:r>
              <a:rPr lang="en-US" dirty="0" smtClean="0">
                <a:latin typeface="Calibri" pitchFamily="34" charset="0"/>
                <a:ea typeface="Calibri" pitchFamily="34" charset="0"/>
                <a:cs typeface="Calibri" pitchFamily="34" charset="0"/>
              </a:rPr>
              <a:t> </a:t>
            </a:r>
            <a:r>
              <a:rPr lang="en-US" dirty="0" err="1" smtClean="0">
                <a:latin typeface="Calibri" pitchFamily="34" charset="0"/>
                <a:ea typeface="Calibri" pitchFamily="34" charset="0"/>
                <a:cs typeface="Calibri" pitchFamily="34" charset="0"/>
              </a:rPr>
              <a:t>rubromaculatus</a:t>
            </a:r>
            <a:r>
              <a:rPr lang="en-US" dirty="0" smtClean="0">
                <a:latin typeface="Calibri" pitchFamily="34" charset="0"/>
                <a:ea typeface="Calibri" pitchFamily="34" charset="0"/>
                <a:cs typeface="Calibri" pitchFamily="34" charset="0"/>
              </a:rPr>
              <a:t> in the </a:t>
            </a:r>
            <a:r>
              <a:rPr lang="en-US" dirty="0" err="1" smtClean="0">
                <a:latin typeface="Calibri" pitchFamily="34" charset="0"/>
                <a:ea typeface="Calibri" pitchFamily="34" charset="0"/>
                <a:cs typeface="Calibri" pitchFamily="34" charset="0"/>
              </a:rPr>
              <a:t>Xindian</a:t>
            </a:r>
            <a:r>
              <a:rPr lang="en-US" dirty="0" smtClean="0">
                <a:latin typeface="Calibri" pitchFamily="34" charset="0"/>
                <a:ea typeface="Calibri" pitchFamily="34" charset="0"/>
                <a:cs typeface="Calibri" pitchFamily="34" charset="0"/>
              </a:rPr>
              <a:t> area</a:t>
            </a:r>
          </a:p>
          <a:p>
            <a:pPr>
              <a:buNone/>
            </a:pPr>
            <a:r>
              <a:rPr lang="en-US" dirty="0" smtClean="0">
                <a:latin typeface="Calibri" pitchFamily="34" charset="0"/>
                <a:ea typeface="Calibri" pitchFamily="34" charset="0"/>
                <a:cs typeface="Calibri" pitchFamily="34" charset="0"/>
              </a:rPr>
              <a:t>(4) To explore whether the color of the bottom sand affects the body color of </a:t>
            </a:r>
            <a:r>
              <a:rPr lang="en-US" dirty="0" err="1" smtClean="0">
                <a:latin typeface="Calibri" pitchFamily="34" charset="0"/>
                <a:ea typeface="Calibri" pitchFamily="34" charset="0"/>
                <a:cs typeface="Calibri" pitchFamily="34" charset="0"/>
              </a:rPr>
              <a:t>Rhinogobius</a:t>
            </a:r>
            <a:r>
              <a:rPr lang="en-US" dirty="0" smtClean="0">
                <a:latin typeface="Calibri" pitchFamily="34" charset="0"/>
                <a:ea typeface="Calibri" pitchFamily="34" charset="0"/>
                <a:cs typeface="Calibri" pitchFamily="34" charset="0"/>
              </a:rPr>
              <a:t> </a:t>
            </a:r>
            <a:r>
              <a:rPr lang="en-US" dirty="0" err="1" smtClean="0">
                <a:latin typeface="Calibri" pitchFamily="34" charset="0"/>
                <a:ea typeface="Calibri" pitchFamily="34" charset="0"/>
                <a:cs typeface="Calibri" pitchFamily="34" charset="0"/>
              </a:rPr>
              <a:t>rubromaculatus</a:t>
            </a:r>
            <a:r>
              <a:rPr lang="en-US" dirty="0" smtClean="0">
                <a:latin typeface="Calibri" pitchFamily="34" charset="0"/>
                <a:ea typeface="Calibri" pitchFamily="34" charset="0"/>
                <a:cs typeface="Calibri" pitchFamily="34" charset="0"/>
              </a:rPr>
              <a:t> in the </a:t>
            </a:r>
            <a:r>
              <a:rPr lang="en-US" dirty="0" err="1" smtClean="0">
                <a:latin typeface="Calibri" pitchFamily="34" charset="0"/>
                <a:ea typeface="Calibri" pitchFamily="34" charset="0"/>
                <a:cs typeface="Calibri" pitchFamily="34" charset="0"/>
              </a:rPr>
              <a:t>Xindian</a:t>
            </a:r>
            <a:r>
              <a:rPr lang="en-US" dirty="0" smtClean="0">
                <a:latin typeface="Calibri" pitchFamily="34" charset="0"/>
                <a:ea typeface="Calibri" pitchFamily="34" charset="0"/>
                <a:cs typeface="Calibri" pitchFamily="34" charset="0"/>
              </a:rPr>
              <a:t> area.</a:t>
            </a:r>
          </a:p>
          <a:p>
            <a:pPr>
              <a:buNone/>
            </a:pPr>
            <a:r>
              <a:rPr lang="en-US" dirty="0" smtClean="0">
                <a:latin typeface="Calibri" pitchFamily="34" charset="0"/>
                <a:ea typeface="Calibri" pitchFamily="34" charset="0"/>
                <a:cs typeface="Calibri" pitchFamily="34" charset="0"/>
              </a:rPr>
              <a:t>(5) Whether there is a difference in appearance and habit between the </a:t>
            </a:r>
            <a:r>
              <a:rPr lang="en-US" dirty="0" err="1" smtClean="0">
                <a:latin typeface="Calibri" pitchFamily="34" charset="0"/>
                <a:ea typeface="Calibri" pitchFamily="34" charset="0"/>
                <a:cs typeface="Calibri" pitchFamily="34" charset="0"/>
              </a:rPr>
              <a:t>Rhinogobius</a:t>
            </a:r>
            <a:r>
              <a:rPr lang="en-US" dirty="0" smtClean="0">
                <a:latin typeface="Calibri" pitchFamily="34" charset="0"/>
                <a:ea typeface="Calibri" pitchFamily="34" charset="0"/>
                <a:cs typeface="Calibri" pitchFamily="34" charset="0"/>
              </a:rPr>
              <a:t> </a:t>
            </a:r>
            <a:r>
              <a:rPr lang="en-US" dirty="0" err="1" smtClean="0">
                <a:latin typeface="Calibri" pitchFamily="34" charset="0"/>
                <a:ea typeface="Calibri" pitchFamily="34" charset="0"/>
                <a:cs typeface="Calibri" pitchFamily="34" charset="0"/>
              </a:rPr>
              <a:t>rubromaculatus</a:t>
            </a:r>
            <a:r>
              <a:rPr lang="en-US" dirty="0" smtClean="0">
                <a:latin typeface="Calibri" pitchFamily="34" charset="0"/>
                <a:ea typeface="Calibri" pitchFamily="34" charset="0"/>
                <a:cs typeface="Calibri" pitchFamily="34" charset="0"/>
              </a:rPr>
              <a:t> and the Taichung potbelly creek pattern species in the </a:t>
            </a:r>
            <a:r>
              <a:rPr lang="en-US" dirty="0" err="1" smtClean="0">
                <a:latin typeface="Calibri" pitchFamily="34" charset="0"/>
                <a:ea typeface="Calibri" pitchFamily="34" charset="0"/>
                <a:cs typeface="Calibri" pitchFamily="34" charset="0"/>
              </a:rPr>
              <a:t>Xindian</a:t>
            </a:r>
            <a:r>
              <a:rPr lang="en-US" dirty="0" smtClean="0">
                <a:latin typeface="Calibri" pitchFamily="34" charset="0"/>
                <a:ea typeface="Calibri" pitchFamily="34" charset="0"/>
                <a:cs typeface="Calibri" pitchFamily="34" charset="0"/>
              </a:rPr>
              <a:t> area, and I want to know whether it belongs to </a:t>
            </a:r>
            <a:r>
              <a:rPr lang="en-US" dirty="0" err="1" smtClean="0">
                <a:latin typeface="Calibri" pitchFamily="34" charset="0"/>
                <a:ea typeface="Calibri" pitchFamily="34" charset="0"/>
                <a:cs typeface="Calibri" pitchFamily="34" charset="0"/>
              </a:rPr>
              <a:t>Rhinogobius</a:t>
            </a:r>
            <a:r>
              <a:rPr lang="en-US" dirty="0" smtClean="0">
                <a:latin typeface="Calibri" pitchFamily="34" charset="0"/>
                <a:ea typeface="Calibri" pitchFamily="34" charset="0"/>
                <a:cs typeface="Calibri" pitchFamily="34" charset="0"/>
              </a:rPr>
              <a:t> </a:t>
            </a:r>
            <a:r>
              <a:rPr lang="en-US" dirty="0" err="1" smtClean="0">
                <a:latin typeface="Calibri" pitchFamily="34" charset="0"/>
                <a:ea typeface="Calibri" pitchFamily="34" charset="0"/>
                <a:cs typeface="Calibri" pitchFamily="34" charset="0"/>
              </a:rPr>
              <a:t>yangminshanensis</a:t>
            </a:r>
            <a:r>
              <a:rPr lang="en-US" dirty="0" smtClean="0">
                <a:latin typeface="Calibri" pitchFamily="34" charset="0"/>
                <a:ea typeface="Calibri" pitchFamily="34" charset="0"/>
                <a:cs typeface="Calibri" pitchFamily="34" charset="0"/>
              </a:rPr>
              <a:t> or the alligator of the alligator with an alligator</a:t>
            </a:r>
            <a:endParaRPr lang="zh-TW" altLang="en-US"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500034" y="1000108"/>
            <a:ext cx="8229600" cy="4525963"/>
          </a:xfrm>
        </p:spPr>
        <p:txBody>
          <a:bodyPr>
            <a:normAutofit/>
          </a:bodyPr>
          <a:lstStyle/>
          <a:p>
            <a:pPr>
              <a:buNone/>
            </a:pPr>
            <a:r>
              <a:rPr lang="en-US" altLang="zh-TW" sz="1800" b="1" dirty="0" smtClean="0">
                <a:latin typeface="Calibri" pitchFamily="34" charset="0"/>
                <a:ea typeface="Calibri" pitchFamily="34" charset="0"/>
                <a:cs typeface="Calibri" pitchFamily="34" charset="0"/>
              </a:rPr>
              <a:t>3.   The observation results of the fish tank bottom sand color experiment</a:t>
            </a:r>
          </a:p>
          <a:p>
            <a:pPr>
              <a:buNone/>
            </a:pPr>
            <a:endParaRPr lang="en-US" altLang="zh-TW" sz="1800" dirty="0" smtClean="0">
              <a:latin typeface="Calibri" pitchFamily="34" charset="0"/>
              <a:ea typeface="Calibri" pitchFamily="34" charset="0"/>
              <a:cs typeface="Calibri" pitchFamily="34" charset="0"/>
            </a:endParaRPr>
          </a:p>
          <a:p>
            <a:pPr>
              <a:buNone/>
            </a:pPr>
            <a:r>
              <a:rPr lang="en-US" altLang="zh-TW" sz="1800" dirty="0" smtClean="0">
                <a:latin typeface="Calibri" pitchFamily="34" charset="0"/>
                <a:ea typeface="Calibri" pitchFamily="34" charset="0"/>
                <a:cs typeface="Calibri" pitchFamily="34" charset="0"/>
              </a:rPr>
              <a:t>          The six individuals were all from the same river section of the </a:t>
            </a:r>
            <a:r>
              <a:rPr lang="en-US" altLang="zh-TW" sz="1800" dirty="0" err="1" smtClean="0">
                <a:latin typeface="Calibri" pitchFamily="34" charset="0"/>
                <a:ea typeface="Calibri" pitchFamily="34" charset="0"/>
                <a:cs typeface="Calibri" pitchFamily="34" charset="0"/>
              </a:rPr>
              <a:t>Qingtan</a:t>
            </a:r>
            <a:r>
              <a:rPr lang="en-US" altLang="zh-TW" sz="1800" dirty="0" smtClean="0">
                <a:latin typeface="Calibri" pitchFamily="34" charset="0"/>
                <a:ea typeface="Calibri" pitchFamily="34" charset="0"/>
                <a:cs typeface="Calibri" pitchFamily="34" charset="0"/>
              </a:rPr>
              <a:t> River basin in </a:t>
            </a:r>
            <a:r>
              <a:rPr lang="en-US" altLang="zh-TW" sz="1800" dirty="0" err="1" smtClean="0">
                <a:latin typeface="Calibri" pitchFamily="34" charset="0"/>
                <a:ea typeface="Calibri" pitchFamily="34" charset="0"/>
                <a:cs typeface="Calibri" pitchFamily="34" charset="0"/>
              </a:rPr>
              <a:t>Xindian</a:t>
            </a:r>
            <a:r>
              <a:rPr lang="en-US" altLang="zh-TW" sz="1800" dirty="0" smtClean="0">
                <a:latin typeface="Calibri" pitchFamily="34" charset="0"/>
                <a:ea typeface="Calibri" pitchFamily="34" charset="0"/>
                <a:cs typeface="Calibri" pitchFamily="34" charset="0"/>
              </a:rPr>
              <a:t> District, and there was no obvious difference in body color when they were first collected, which was the difference after one week of feeding in a fish tank with the same water temperature and water quality but different bottom sand, it can be found that regardless of the obvious difference in body color and markings between male and female, the individuals raised in the fish tank with dark bottom sand color showed darker body color and more obvious markings, while the individuals in the fish tank with light bottom sand color showed lighter body color and inconspicuous markings</a:t>
            </a:r>
            <a:endParaRPr lang="zh-TW" altLang="en-US" sz="1800"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normAutofit fontScale="85000" lnSpcReduction="20000"/>
          </a:bodyPr>
          <a:lstStyle/>
          <a:p>
            <a:endParaRPr lang="en-US" dirty="0" smtClean="0"/>
          </a:p>
          <a:p>
            <a:endParaRPr lang="en-US" dirty="0"/>
          </a:p>
          <a:p>
            <a:pPr>
              <a:buNone/>
            </a:pPr>
            <a:r>
              <a:rPr lang="en-US" dirty="0" smtClean="0"/>
              <a:t> </a:t>
            </a:r>
            <a:endParaRPr lang="en-US" dirty="0"/>
          </a:p>
          <a:p>
            <a:endParaRPr lang="en-US" altLang="zh-TW" sz="1400" dirty="0" smtClean="0"/>
          </a:p>
          <a:p>
            <a:pPr>
              <a:buNone/>
            </a:pPr>
            <a:endParaRPr lang="en-US" altLang="zh-TW" sz="1400" dirty="0"/>
          </a:p>
          <a:p>
            <a:endParaRPr lang="en-US" altLang="zh-TW" sz="1400" dirty="0" smtClean="0"/>
          </a:p>
          <a:p>
            <a:pPr>
              <a:buNone/>
            </a:pPr>
            <a:r>
              <a:rPr lang="en-US" sz="1400" dirty="0"/>
              <a:t> </a:t>
            </a:r>
            <a:endParaRPr lang="en-US" sz="1400" dirty="0" smtClean="0"/>
          </a:p>
          <a:p>
            <a:endParaRPr lang="en-US" altLang="zh-TW" sz="1400" dirty="0"/>
          </a:p>
          <a:p>
            <a:endParaRPr lang="en-US" altLang="zh-TW" sz="1400" dirty="0" smtClean="0"/>
          </a:p>
          <a:p>
            <a:endParaRPr lang="en-US" altLang="zh-TW" sz="1400" dirty="0"/>
          </a:p>
          <a:p>
            <a:endParaRPr lang="en-US" altLang="zh-TW" sz="1400" dirty="0" smtClean="0"/>
          </a:p>
          <a:p>
            <a:endParaRPr lang="en-US" altLang="zh-TW" sz="1400" dirty="0"/>
          </a:p>
          <a:p>
            <a:endParaRPr lang="en-US" altLang="zh-TW" sz="1400" dirty="0" smtClean="0"/>
          </a:p>
          <a:p>
            <a:endParaRPr lang="en-US" altLang="zh-TW" sz="1400" dirty="0"/>
          </a:p>
          <a:p>
            <a:endParaRPr lang="en-US" altLang="zh-TW" sz="1400" dirty="0" smtClean="0"/>
          </a:p>
          <a:p>
            <a:endParaRPr lang="en-US" altLang="zh-TW" sz="1400" dirty="0"/>
          </a:p>
          <a:p>
            <a:endParaRPr lang="en-US" altLang="zh-TW" sz="1400" dirty="0" smtClean="0"/>
          </a:p>
          <a:p>
            <a:endParaRPr lang="zh-TW" altLang="en-US" sz="1400" dirty="0"/>
          </a:p>
          <a:p>
            <a:pPr>
              <a:buNone/>
            </a:pPr>
            <a:r>
              <a:rPr lang="en-US" sz="1400" dirty="0"/>
              <a:t>                                  </a:t>
            </a:r>
            <a:endParaRPr lang="zh-TW" altLang="en-US" sz="1400" dirty="0"/>
          </a:p>
        </p:txBody>
      </p:sp>
      <p:pic>
        <p:nvPicPr>
          <p:cNvPr id="4" name="圖片 3" descr="IMAG7369_2.jpg"/>
          <p:cNvPicPr/>
          <p:nvPr/>
        </p:nvPicPr>
        <p:blipFill>
          <a:blip r:embed="rId2" cstate="print"/>
          <a:stretch>
            <a:fillRect/>
          </a:stretch>
        </p:blipFill>
        <p:spPr>
          <a:xfrm>
            <a:off x="6072198" y="3429000"/>
            <a:ext cx="1857388" cy="2214578"/>
          </a:xfrm>
          <a:prstGeom prst="rect">
            <a:avLst/>
          </a:prstGeom>
        </p:spPr>
      </p:pic>
      <p:pic>
        <p:nvPicPr>
          <p:cNvPr id="5" name="圖片 4" descr="IMAG7387_2.jpg"/>
          <p:cNvPicPr/>
          <p:nvPr/>
        </p:nvPicPr>
        <p:blipFill>
          <a:blip r:embed="rId3" cstate="print"/>
          <a:stretch>
            <a:fillRect/>
          </a:stretch>
        </p:blipFill>
        <p:spPr>
          <a:xfrm>
            <a:off x="3286116" y="3429000"/>
            <a:ext cx="1714512" cy="2214578"/>
          </a:xfrm>
          <a:prstGeom prst="rect">
            <a:avLst/>
          </a:prstGeom>
        </p:spPr>
      </p:pic>
      <p:pic>
        <p:nvPicPr>
          <p:cNvPr id="6" name="圖片 5" descr="IMAG7351_2.jpg"/>
          <p:cNvPicPr/>
          <p:nvPr/>
        </p:nvPicPr>
        <p:blipFill>
          <a:blip r:embed="rId4" cstate="print"/>
          <a:stretch>
            <a:fillRect/>
          </a:stretch>
        </p:blipFill>
        <p:spPr>
          <a:xfrm>
            <a:off x="428596" y="3429000"/>
            <a:ext cx="2000264" cy="2214578"/>
          </a:xfrm>
          <a:prstGeom prst="rect">
            <a:avLst/>
          </a:prstGeom>
        </p:spPr>
      </p:pic>
      <p:pic>
        <p:nvPicPr>
          <p:cNvPr id="7" name="圖片 6" descr="IMAG7336_2.jpg"/>
          <p:cNvPicPr/>
          <p:nvPr/>
        </p:nvPicPr>
        <p:blipFill>
          <a:blip r:embed="rId5" cstate="print"/>
          <a:stretch>
            <a:fillRect/>
          </a:stretch>
        </p:blipFill>
        <p:spPr>
          <a:xfrm>
            <a:off x="6072198" y="428604"/>
            <a:ext cx="1928826" cy="2286016"/>
          </a:xfrm>
          <a:prstGeom prst="rect">
            <a:avLst/>
          </a:prstGeom>
        </p:spPr>
      </p:pic>
      <p:pic>
        <p:nvPicPr>
          <p:cNvPr id="8" name="圖片 7" descr="IMAG7424_2.jpg"/>
          <p:cNvPicPr/>
          <p:nvPr/>
        </p:nvPicPr>
        <p:blipFill>
          <a:blip r:embed="rId6" cstate="print"/>
          <a:stretch>
            <a:fillRect/>
          </a:stretch>
        </p:blipFill>
        <p:spPr>
          <a:xfrm>
            <a:off x="3214678" y="428604"/>
            <a:ext cx="2000264" cy="2357454"/>
          </a:xfrm>
          <a:prstGeom prst="rect">
            <a:avLst/>
          </a:prstGeom>
        </p:spPr>
      </p:pic>
      <p:pic>
        <p:nvPicPr>
          <p:cNvPr id="9" name="圖片 8" descr="IMAG7400_2.jpg"/>
          <p:cNvPicPr/>
          <p:nvPr/>
        </p:nvPicPr>
        <p:blipFill>
          <a:blip r:embed="rId7" cstate="print"/>
          <a:stretch>
            <a:fillRect/>
          </a:stretch>
        </p:blipFill>
        <p:spPr>
          <a:xfrm>
            <a:off x="500034" y="357166"/>
            <a:ext cx="2000264" cy="2357454"/>
          </a:xfrm>
          <a:prstGeom prst="rect">
            <a:avLst/>
          </a:prstGeom>
        </p:spPr>
      </p:pic>
      <p:sp>
        <p:nvSpPr>
          <p:cNvPr id="10" name="矩形 9"/>
          <p:cNvSpPr/>
          <p:nvPr/>
        </p:nvSpPr>
        <p:spPr>
          <a:xfrm>
            <a:off x="428596" y="2857496"/>
            <a:ext cx="2428892" cy="461665"/>
          </a:xfrm>
          <a:prstGeom prst="rect">
            <a:avLst/>
          </a:prstGeom>
        </p:spPr>
        <p:txBody>
          <a:bodyPr wrap="square">
            <a:spAutoFit/>
          </a:bodyPr>
          <a:lstStyle/>
          <a:p>
            <a:r>
              <a:rPr lang="en-US" sz="1200" dirty="0" smtClean="0"/>
              <a:t>Original Habitat Male Sand Gob</a:t>
            </a:r>
            <a:endParaRPr lang="zh-TW" altLang="en-US" sz="1200" dirty="0"/>
          </a:p>
          <a:p>
            <a:endParaRPr lang="zh-TW" altLang="en-US" sz="1200" dirty="0"/>
          </a:p>
        </p:txBody>
      </p:sp>
      <p:sp>
        <p:nvSpPr>
          <p:cNvPr id="11" name="矩形 10"/>
          <p:cNvSpPr/>
          <p:nvPr/>
        </p:nvSpPr>
        <p:spPr>
          <a:xfrm>
            <a:off x="3143240" y="2928934"/>
            <a:ext cx="2428892" cy="461665"/>
          </a:xfrm>
          <a:prstGeom prst="rect">
            <a:avLst/>
          </a:prstGeom>
        </p:spPr>
        <p:txBody>
          <a:bodyPr wrap="square">
            <a:spAutoFit/>
          </a:bodyPr>
          <a:lstStyle/>
          <a:p>
            <a:r>
              <a:rPr lang="en-US" sz="1200" dirty="0" smtClean="0"/>
              <a:t>Male Sand Goby on Dark Colored Sand</a:t>
            </a:r>
            <a:endParaRPr lang="zh-TW" altLang="en-US" sz="1200" dirty="0"/>
          </a:p>
        </p:txBody>
      </p:sp>
      <p:sp>
        <p:nvSpPr>
          <p:cNvPr id="12" name="矩形 11"/>
          <p:cNvSpPr/>
          <p:nvPr/>
        </p:nvSpPr>
        <p:spPr>
          <a:xfrm>
            <a:off x="6000760" y="2857496"/>
            <a:ext cx="2428892" cy="461665"/>
          </a:xfrm>
          <a:prstGeom prst="rect">
            <a:avLst/>
          </a:prstGeom>
        </p:spPr>
        <p:txBody>
          <a:bodyPr wrap="square">
            <a:spAutoFit/>
          </a:bodyPr>
          <a:lstStyle/>
          <a:p>
            <a:r>
              <a:rPr lang="en-US" sz="1200" dirty="0" smtClean="0"/>
              <a:t>Male Sand Goby on Light Colored Sand</a:t>
            </a:r>
            <a:endParaRPr lang="zh-TW" altLang="en-US" sz="1200" dirty="0"/>
          </a:p>
        </p:txBody>
      </p:sp>
      <p:sp>
        <p:nvSpPr>
          <p:cNvPr id="13" name="矩形 12"/>
          <p:cNvSpPr/>
          <p:nvPr/>
        </p:nvSpPr>
        <p:spPr>
          <a:xfrm>
            <a:off x="357158" y="5929330"/>
            <a:ext cx="2428892" cy="646331"/>
          </a:xfrm>
          <a:prstGeom prst="rect">
            <a:avLst/>
          </a:prstGeom>
        </p:spPr>
        <p:txBody>
          <a:bodyPr wrap="square">
            <a:spAutoFit/>
          </a:bodyPr>
          <a:lstStyle/>
          <a:p>
            <a:r>
              <a:rPr lang="en-US" sz="1200" dirty="0" smtClean="0"/>
              <a:t>Female Sand Goby in Original Habitat Stream</a:t>
            </a:r>
            <a:endParaRPr lang="zh-TW" altLang="en-US" sz="1200" dirty="0"/>
          </a:p>
          <a:p>
            <a:endParaRPr lang="zh-TW" altLang="en-US" sz="1200" dirty="0"/>
          </a:p>
        </p:txBody>
      </p:sp>
      <p:sp>
        <p:nvSpPr>
          <p:cNvPr id="14" name="矩形 13"/>
          <p:cNvSpPr/>
          <p:nvPr/>
        </p:nvSpPr>
        <p:spPr>
          <a:xfrm>
            <a:off x="3286116" y="5929330"/>
            <a:ext cx="2428892" cy="461665"/>
          </a:xfrm>
          <a:prstGeom prst="rect">
            <a:avLst/>
          </a:prstGeom>
        </p:spPr>
        <p:txBody>
          <a:bodyPr wrap="square">
            <a:spAutoFit/>
          </a:bodyPr>
          <a:lstStyle/>
          <a:p>
            <a:r>
              <a:rPr lang="en-US" sz="1200" dirty="0" smtClean="0"/>
              <a:t>Female Sand Goby on Dark Colored Sand</a:t>
            </a:r>
            <a:endParaRPr lang="zh-TW" altLang="en-US" sz="1200" dirty="0"/>
          </a:p>
        </p:txBody>
      </p:sp>
      <p:sp>
        <p:nvSpPr>
          <p:cNvPr id="16" name="矩形 15"/>
          <p:cNvSpPr/>
          <p:nvPr/>
        </p:nvSpPr>
        <p:spPr>
          <a:xfrm>
            <a:off x="6072198" y="5929330"/>
            <a:ext cx="2428892" cy="461665"/>
          </a:xfrm>
          <a:prstGeom prst="rect">
            <a:avLst/>
          </a:prstGeom>
        </p:spPr>
        <p:txBody>
          <a:bodyPr wrap="square">
            <a:spAutoFit/>
          </a:bodyPr>
          <a:lstStyle/>
          <a:p>
            <a:r>
              <a:rPr lang="en-US" sz="1200" dirty="0" smtClean="0"/>
              <a:t>Female Sand Goby on light Colored Sand</a:t>
            </a:r>
            <a:endParaRPr lang="zh-TW" altLang="en-US" sz="12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285720" y="428604"/>
            <a:ext cx="8229600" cy="6286544"/>
          </a:xfrm>
        </p:spPr>
        <p:txBody>
          <a:bodyPr>
            <a:noAutofit/>
          </a:bodyPr>
          <a:lstStyle/>
          <a:p>
            <a:pPr marL="514350" indent="-514350">
              <a:buNone/>
            </a:pPr>
            <a:r>
              <a:rPr lang="en-US" altLang="zh-TW" sz="1800" b="1" dirty="0" smtClean="0">
                <a:latin typeface="Calibri" pitchFamily="34" charset="0"/>
                <a:ea typeface="Calibri" pitchFamily="34" charset="0"/>
                <a:cs typeface="Calibri" pitchFamily="34" charset="0"/>
              </a:rPr>
              <a:t>      4. </a:t>
            </a:r>
            <a:r>
              <a:rPr lang="en-US" altLang="zh-TW" sz="1800" b="1" dirty="0" err="1" smtClean="0">
                <a:latin typeface="Calibri" pitchFamily="34" charset="0"/>
                <a:ea typeface="Calibri" pitchFamily="34" charset="0"/>
                <a:cs typeface="Calibri" pitchFamily="34" charset="0"/>
              </a:rPr>
              <a:t>Yangmingshan</a:t>
            </a:r>
            <a:r>
              <a:rPr lang="en-US" altLang="zh-TW" sz="1800" b="1" dirty="0" smtClean="0">
                <a:latin typeface="Calibri" pitchFamily="34" charset="0"/>
                <a:ea typeface="Calibri" pitchFamily="34" charset="0"/>
                <a:cs typeface="Calibri" pitchFamily="34" charset="0"/>
              </a:rPr>
              <a:t>, </a:t>
            </a:r>
            <a:r>
              <a:rPr lang="en-US" altLang="zh-TW" sz="1800" b="1" dirty="0" err="1" smtClean="0">
                <a:latin typeface="Calibri" pitchFamily="34" charset="0"/>
                <a:ea typeface="Calibri" pitchFamily="34" charset="0"/>
                <a:cs typeface="Calibri" pitchFamily="34" charset="0"/>
              </a:rPr>
              <a:t>Xindian</a:t>
            </a:r>
            <a:r>
              <a:rPr lang="en-US" altLang="zh-TW" sz="1800" b="1" dirty="0" smtClean="0">
                <a:latin typeface="Calibri" pitchFamily="34" charset="0"/>
                <a:ea typeface="Calibri" pitchFamily="34" charset="0"/>
                <a:cs typeface="Calibri" pitchFamily="34" charset="0"/>
              </a:rPr>
              <a:t> and Taichung </a:t>
            </a:r>
            <a:r>
              <a:rPr lang="en-US" altLang="zh-TW" sz="1800" b="1" dirty="0" err="1" smtClean="0">
                <a:latin typeface="Calibri" pitchFamily="34" charset="0"/>
                <a:ea typeface="Calibri" pitchFamily="34" charset="0"/>
                <a:cs typeface="Calibri" pitchFamily="34" charset="0"/>
              </a:rPr>
              <a:t>Dabelly</a:t>
            </a:r>
            <a:r>
              <a:rPr lang="en-US" altLang="zh-TW" sz="1800" b="1" dirty="0" smtClean="0">
                <a:latin typeface="Calibri" pitchFamily="34" charset="0"/>
                <a:ea typeface="Calibri" pitchFamily="34" charset="0"/>
                <a:cs typeface="Calibri" pitchFamily="34" charset="0"/>
              </a:rPr>
              <a:t> Creek individual preference environmental experiment observation results</a:t>
            </a:r>
          </a:p>
          <a:p>
            <a:pPr marL="514350" indent="-514350">
              <a:buNone/>
            </a:pPr>
            <a:r>
              <a:rPr lang="en-US" altLang="zh-TW" sz="1800" dirty="0" smtClean="0">
                <a:latin typeface="Calibri" pitchFamily="34" charset="0"/>
                <a:ea typeface="Calibri" pitchFamily="34" charset="0"/>
                <a:cs typeface="Calibri" pitchFamily="34" charset="0"/>
              </a:rPr>
              <a:t>          </a:t>
            </a:r>
          </a:p>
          <a:p>
            <a:pPr marL="514350" indent="-514350">
              <a:buNone/>
            </a:pPr>
            <a:r>
              <a:rPr lang="en-US" altLang="zh-TW" sz="1800" dirty="0" smtClean="0">
                <a:latin typeface="Calibri" pitchFamily="34" charset="0"/>
                <a:ea typeface="Calibri" pitchFamily="34" charset="0"/>
                <a:cs typeface="Calibri" pitchFamily="34" charset="0"/>
              </a:rPr>
              <a:t>          After experimental observation, it was learned that </a:t>
            </a:r>
            <a:r>
              <a:rPr lang="en-US" altLang="zh-TW" sz="1800" dirty="0" err="1" smtClean="0">
                <a:latin typeface="Calibri" pitchFamily="34" charset="0"/>
                <a:ea typeface="Calibri" pitchFamily="34" charset="0"/>
                <a:cs typeface="Calibri" pitchFamily="34" charset="0"/>
              </a:rPr>
              <a:t>Rhinogobius</a:t>
            </a:r>
            <a:r>
              <a:rPr lang="en-US" altLang="zh-TW" sz="1800" dirty="0" smtClean="0">
                <a:latin typeface="Calibri" pitchFamily="34" charset="0"/>
                <a:ea typeface="Calibri" pitchFamily="34" charset="0"/>
                <a:cs typeface="Calibri" pitchFamily="34" charset="0"/>
              </a:rPr>
              <a:t> </a:t>
            </a:r>
            <a:r>
              <a:rPr lang="en-US" altLang="zh-TW" sz="1800" dirty="0" err="1" smtClean="0">
                <a:latin typeface="Calibri" pitchFamily="34" charset="0"/>
                <a:ea typeface="Calibri" pitchFamily="34" charset="0"/>
                <a:cs typeface="Calibri" pitchFamily="34" charset="0"/>
              </a:rPr>
              <a:t>rubromaculatus</a:t>
            </a:r>
            <a:r>
              <a:rPr lang="en-US" altLang="zh-TW" sz="1800" dirty="0" smtClean="0">
                <a:latin typeface="Calibri" pitchFamily="34" charset="0"/>
                <a:ea typeface="Calibri" pitchFamily="34" charset="0"/>
                <a:cs typeface="Calibri" pitchFamily="34" charset="0"/>
              </a:rPr>
              <a:t> in the </a:t>
            </a:r>
            <a:r>
              <a:rPr lang="en-US" altLang="zh-TW" sz="1800" dirty="0" err="1" smtClean="0">
                <a:latin typeface="Calibri" pitchFamily="34" charset="0"/>
                <a:ea typeface="Calibri" pitchFamily="34" charset="0"/>
                <a:cs typeface="Calibri" pitchFamily="34" charset="0"/>
              </a:rPr>
              <a:t>Xindian</a:t>
            </a:r>
            <a:r>
              <a:rPr lang="en-US" altLang="zh-TW" sz="1800" dirty="0" smtClean="0">
                <a:latin typeface="Calibri" pitchFamily="34" charset="0"/>
                <a:ea typeface="Calibri" pitchFamily="34" charset="0"/>
                <a:cs typeface="Calibri" pitchFamily="34" charset="0"/>
              </a:rPr>
              <a:t> area and the waters around </a:t>
            </a:r>
            <a:r>
              <a:rPr lang="en-US" altLang="zh-TW" sz="1800" dirty="0" err="1" smtClean="0">
                <a:latin typeface="Calibri" pitchFamily="34" charset="0"/>
                <a:ea typeface="Calibri" pitchFamily="34" charset="0"/>
                <a:cs typeface="Calibri" pitchFamily="34" charset="0"/>
              </a:rPr>
              <a:t>Yangmingshan</a:t>
            </a:r>
            <a:r>
              <a:rPr lang="en-US" altLang="zh-TW" sz="1800" dirty="0" smtClean="0">
                <a:latin typeface="Calibri" pitchFamily="34" charset="0"/>
                <a:ea typeface="Calibri" pitchFamily="34" charset="0"/>
                <a:cs typeface="Calibri" pitchFamily="34" charset="0"/>
              </a:rPr>
              <a:t> prefers to inhabit the fine sand area and is less likely to drill into the gaps of large stones, while individuals in Taichung </a:t>
            </a:r>
            <a:r>
              <a:rPr lang="en-US" altLang="zh-TW" sz="1800" dirty="0" err="1" smtClean="0">
                <a:latin typeface="Calibri" pitchFamily="34" charset="0"/>
                <a:ea typeface="Calibri" pitchFamily="34" charset="0"/>
                <a:cs typeface="Calibri" pitchFamily="34" charset="0"/>
              </a:rPr>
              <a:t>Dabelly</a:t>
            </a:r>
            <a:r>
              <a:rPr lang="en-US" altLang="zh-TW" sz="1800" dirty="0" smtClean="0">
                <a:latin typeface="Calibri" pitchFamily="34" charset="0"/>
                <a:ea typeface="Calibri" pitchFamily="34" charset="0"/>
                <a:cs typeface="Calibri" pitchFamily="34" charset="0"/>
              </a:rPr>
              <a:t> Creek mode production area hide more in the gaps of large stones, unless lured by bloodworms, otherwise rarely swim to the fine sand area, experimental results can also prove this view, known from the experimental results, In terms of the time required to swim from the hiding place to the right front corner of the fish tank to feed, the time required by the individuals in the type origin is much greater than that of </a:t>
            </a:r>
            <a:r>
              <a:rPr lang="en-US" altLang="zh-TW" sz="1800" dirty="0" err="1" smtClean="0">
                <a:latin typeface="Calibri" pitchFamily="34" charset="0"/>
                <a:ea typeface="Calibri" pitchFamily="34" charset="0"/>
                <a:cs typeface="Calibri" pitchFamily="34" charset="0"/>
              </a:rPr>
              <a:t>Rhinogobius</a:t>
            </a:r>
            <a:r>
              <a:rPr lang="en-US" altLang="zh-TW" sz="1800" dirty="0" smtClean="0">
                <a:latin typeface="Calibri" pitchFamily="34" charset="0"/>
                <a:ea typeface="Calibri" pitchFamily="34" charset="0"/>
                <a:cs typeface="Calibri" pitchFamily="34" charset="0"/>
              </a:rPr>
              <a:t> </a:t>
            </a:r>
            <a:r>
              <a:rPr lang="en-US" altLang="zh-TW" sz="1800" dirty="0" err="1" smtClean="0">
                <a:latin typeface="Calibri" pitchFamily="34" charset="0"/>
                <a:ea typeface="Calibri" pitchFamily="34" charset="0"/>
                <a:cs typeface="Calibri" pitchFamily="34" charset="0"/>
              </a:rPr>
              <a:t>yangminshanensis</a:t>
            </a:r>
            <a:r>
              <a:rPr lang="en-US" altLang="zh-TW" sz="1800" dirty="0" smtClean="0">
                <a:latin typeface="Calibri" pitchFamily="34" charset="0"/>
                <a:ea typeface="Calibri" pitchFamily="34" charset="0"/>
                <a:cs typeface="Calibri" pitchFamily="34" charset="0"/>
              </a:rPr>
              <a:t> and </a:t>
            </a:r>
            <a:r>
              <a:rPr lang="en-US" altLang="zh-TW" sz="1800" dirty="0" err="1" smtClean="0">
                <a:latin typeface="Calibri" pitchFamily="34" charset="0"/>
                <a:ea typeface="Calibri" pitchFamily="34" charset="0"/>
                <a:cs typeface="Calibri" pitchFamily="34" charset="0"/>
              </a:rPr>
              <a:t>Rhinogobius</a:t>
            </a:r>
            <a:r>
              <a:rPr lang="en-US" altLang="zh-TW" sz="1800" dirty="0" smtClean="0">
                <a:latin typeface="Calibri" pitchFamily="34" charset="0"/>
                <a:ea typeface="Calibri" pitchFamily="34" charset="0"/>
                <a:cs typeface="Calibri" pitchFamily="34" charset="0"/>
              </a:rPr>
              <a:t> </a:t>
            </a:r>
            <a:r>
              <a:rPr lang="en-US" altLang="zh-TW" sz="1800" dirty="0" err="1" smtClean="0">
                <a:latin typeface="Calibri" pitchFamily="34" charset="0"/>
                <a:ea typeface="Calibri" pitchFamily="34" charset="0"/>
                <a:cs typeface="Calibri" pitchFamily="34" charset="0"/>
              </a:rPr>
              <a:t>rubromaculatus</a:t>
            </a:r>
            <a:r>
              <a:rPr lang="en-US" altLang="zh-TW" sz="1800" dirty="0" smtClean="0">
                <a:latin typeface="Calibri" pitchFamily="34" charset="0"/>
                <a:ea typeface="Calibri" pitchFamily="34" charset="0"/>
                <a:cs typeface="Calibri" pitchFamily="34" charset="0"/>
              </a:rPr>
              <a:t> in the </a:t>
            </a:r>
            <a:r>
              <a:rPr lang="en-US" altLang="zh-TW" sz="1800" dirty="0" err="1" smtClean="0">
                <a:latin typeface="Calibri" pitchFamily="34" charset="0"/>
                <a:ea typeface="Calibri" pitchFamily="34" charset="0"/>
                <a:cs typeface="Calibri" pitchFamily="34" charset="0"/>
              </a:rPr>
              <a:t>Xindian</a:t>
            </a:r>
            <a:r>
              <a:rPr lang="en-US" altLang="zh-TW" sz="1800" dirty="0" smtClean="0">
                <a:latin typeface="Calibri" pitchFamily="34" charset="0"/>
                <a:ea typeface="Calibri" pitchFamily="34" charset="0"/>
                <a:cs typeface="Calibri" pitchFamily="34" charset="0"/>
              </a:rPr>
              <a:t> area, which indicates that the place where the </a:t>
            </a:r>
            <a:r>
              <a:rPr lang="en-US" altLang="zh-TW" sz="1800" dirty="0" err="1" smtClean="0">
                <a:latin typeface="Calibri" pitchFamily="34" charset="0"/>
                <a:ea typeface="Calibri" pitchFamily="34" charset="0"/>
                <a:cs typeface="Calibri" pitchFamily="34" charset="0"/>
              </a:rPr>
              <a:t>Rhinogobius</a:t>
            </a:r>
            <a:r>
              <a:rPr lang="en-US" altLang="zh-TW" sz="1800" dirty="0" smtClean="0">
                <a:latin typeface="Calibri" pitchFamily="34" charset="0"/>
                <a:ea typeface="Calibri" pitchFamily="34" charset="0"/>
                <a:cs typeface="Calibri" pitchFamily="34" charset="0"/>
              </a:rPr>
              <a:t> </a:t>
            </a:r>
            <a:r>
              <a:rPr lang="en-US" altLang="zh-TW" sz="1800" dirty="0" err="1" smtClean="0">
                <a:latin typeface="Calibri" pitchFamily="34" charset="0"/>
                <a:ea typeface="Calibri" pitchFamily="34" charset="0"/>
                <a:cs typeface="Calibri" pitchFamily="34" charset="0"/>
              </a:rPr>
              <a:t>rubromaculatus</a:t>
            </a:r>
            <a:r>
              <a:rPr lang="en-US" altLang="zh-TW" sz="1800" dirty="0" smtClean="0">
                <a:latin typeface="Calibri" pitchFamily="34" charset="0"/>
                <a:ea typeface="Calibri" pitchFamily="34" charset="0"/>
                <a:cs typeface="Calibri" pitchFamily="34" charset="0"/>
              </a:rPr>
              <a:t> individuals in the type origin are active is in the big stone area, far from the right front corner of the fish tank belonging to the fine sand area. Therefore, it takes more time to swim over to forage than </a:t>
            </a:r>
            <a:r>
              <a:rPr lang="en-US" altLang="zh-TW" sz="1800" dirty="0" err="1" smtClean="0">
                <a:latin typeface="Calibri" pitchFamily="34" charset="0"/>
                <a:ea typeface="Calibri" pitchFamily="34" charset="0"/>
                <a:cs typeface="Calibri" pitchFamily="34" charset="0"/>
              </a:rPr>
              <a:t>Rhinogobius</a:t>
            </a:r>
            <a:r>
              <a:rPr lang="en-US" altLang="zh-TW" sz="1800" dirty="0" smtClean="0">
                <a:latin typeface="Calibri" pitchFamily="34" charset="0"/>
                <a:ea typeface="Calibri" pitchFamily="34" charset="0"/>
                <a:cs typeface="Calibri" pitchFamily="34" charset="0"/>
              </a:rPr>
              <a:t> </a:t>
            </a:r>
            <a:r>
              <a:rPr lang="en-US" altLang="zh-TW" sz="1800" dirty="0" err="1" smtClean="0">
                <a:latin typeface="Calibri" pitchFamily="34" charset="0"/>
                <a:ea typeface="Calibri" pitchFamily="34" charset="0"/>
                <a:cs typeface="Calibri" pitchFamily="34" charset="0"/>
              </a:rPr>
              <a:t>yangminshanensis</a:t>
            </a:r>
            <a:r>
              <a:rPr lang="en-US" altLang="zh-TW" sz="1800" dirty="0" smtClean="0">
                <a:latin typeface="Calibri" pitchFamily="34" charset="0"/>
                <a:ea typeface="Calibri" pitchFamily="34" charset="0"/>
                <a:cs typeface="Calibri" pitchFamily="34" charset="0"/>
              </a:rPr>
              <a:t> and </a:t>
            </a:r>
            <a:r>
              <a:rPr lang="en-US" altLang="zh-TW" sz="1800" dirty="0" err="1" smtClean="0">
                <a:latin typeface="Calibri" pitchFamily="34" charset="0"/>
                <a:ea typeface="Calibri" pitchFamily="34" charset="0"/>
                <a:cs typeface="Calibri" pitchFamily="34" charset="0"/>
              </a:rPr>
              <a:t>Rhinogobius</a:t>
            </a:r>
            <a:r>
              <a:rPr lang="en-US" altLang="zh-TW" sz="1800" dirty="0" smtClean="0">
                <a:latin typeface="Calibri" pitchFamily="34" charset="0"/>
                <a:ea typeface="Calibri" pitchFamily="34" charset="0"/>
                <a:cs typeface="Calibri" pitchFamily="34" charset="0"/>
              </a:rPr>
              <a:t> </a:t>
            </a:r>
            <a:r>
              <a:rPr lang="en-US" altLang="zh-TW" sz="1800" dirty="0" err="1" smtClean="0">
                <a:latin typeface="Calibri" pitchFamily="34" charset="0"/>
                <a:ea typeface="Calibri" pitchFamily="34" charset="0"/>
                <a:cs typeface="Calibri" pitchFamily="34" charset="0"/>
              </a:rPr>
              <a:t>rubromaculatus</a:t>
            </a:r>
            <a:r>
              <a:rPr lang="en-US" altLang="zh-TW" sz="1800" dirty="0" smtClean="0">
                <a:latin typeface="Calibri" pitchFamily="34" charset="0"/>
                <a:ea typeface="Calibri" pitchFamily="34" charset="0"/>
                <a:cs typeface="Calibri" pitchFamily="34" charset="0"/>
              </a:rPr>
              <a:t> in the </a:t>
            </a:r>
            <a:r>
              <a:rPr lang="en-US" altLang="zh-TW" sz="1800" dirty="0" err="1" smtClean="0">
                <a:latin typeface="Calibri" pitchFamily="34" charset="0"/>
                <a:ea typeface="Calibri" pitchFamily="34" charset="0"/>
                <a:cs typeface="Calibri" pitchFamily="34" charset="0"/>
              </a:rPr>
              <a:t>Xindian</a:t>
            </a:r>
            <a:r>
              <a:rPr lang="en-US" altLang="zh-TW" sz="1800" dirty="0" smtClean="0">
                <a:latin typeface="Calibri" pitchFamily="34" charset="0"/>
                <a:ea typeface="Calibri" pitchFamily="34" charset="0"/>
                <a:cs typeface="Calibri" pitchFamily="34" charset="0"/>
              </a:rPr>
              <a:t> area, and </a:t>
            </a:r>
            <a:r>
              <a:rPr lang="en-US" altLang="zh-TW" sz="1800" dirty="0" err="1" smtClean="0">
                <a:latin typeface="Calibri" pitchFamily="34" charset="0"/>
                <a:ea typeface="Calibri" pitchFamily="34" charset="0"/>
                <a:cs typeface="Calibri" pitchFamily="34" charset="0"/>
              </a:rPr>
              <a:t>Rhinogobius</a:t>
            </a:r>
            <a:r>
              <a:rPr lang="en-US" altLang="zh-TW" sz="1800" dirty="0" smtClean="0">
                <a:latin typeface="Calibri" pitchFamily="34" charset="0"/>
                <a:ea typeface="Calibri" pitchFamily="34" charset="0"/>
                <a:cs typeface="Calibri" pitchFamily="34" charset="0"/>
              </a:rPr>
              <a:t> </a:t>
            </a:r>
            <a:r>
              <a:rPr lang="en-US" altLang="zh-TW" sz="1800" dirty="0" err="1" smtClean="0">
                <a:latin typeface="Calibri" pitchFamily="34" charset="0"/>
                <a:ea typeface="Calibri" pitchFamily="34" charset="0"/>
                <a:cs typeface="Calibri" pitchFamily="34" charset="0"/>
              </a:rPr>
              <a:t>yangminshanensis</a:t>
            </a:r>
            <a:r>
              <a:rPr lang="en-US" altLang="zh-TW" sz="1800" dirty="0" smtClean="0">
                <a:latin typeface="Calibri" pitchFamily="34" charset="0"/>
                <a:ea typeface="Calibri" pitchFamily="34" charset="0"/>
                <a:cs typeface="Calibri" pitchFamily="34" charset="0"/>
              </a:rPr>
              <a:t> and </a:t>
            </a:r>
            <a:r>
              <a:rPr lang="en-US" altLang="zh-TW" sz="1800" dirty="0" err="1" smtClean="0">
                <a:latin typeface="Calibri" pitchFamily="34" charset="0"/>
                <a:ea typeface="Calibri" pitchFamily="34" charset="0"/>
                <a:cs typeface="Calibri" pitchFamily="34" charset="0"/>
              </a:rPr>
              <a:t>Rhinogobius</a:t>
            </a:r>
            <a:r>
              <a:rPr lang="en-US" altLang="zh-TW" sz="1800" dirty="0" smtClean="0">
                <a:latin typeface="Calibri" pitchFamily="34" charset="0"/>
                <a:ea typeface="Calibri" pitchFamily="34" charset="0"/>
                <a:cs typeface="Calibri" pitchFamily="34" charset="0"/>
              </a:rPr>
              <a:t> </a:t>
            </a:r>
            <a:r>
              <a:rPr lang="en-US" altLang="zh-TW" sz="1800" dirty="0" err="1" smtClean="0">
                <a:latin typeface="Calibri" pitchFamily="34" charset="0"/>
                <a:ea typeface="Calibri" pitchFamily="34" charset="0"/>
                <a:cs typeface="Calibri" pitchFamily="34" charset="0"/>
              </a:rPr>
              <a:t>rubromaculatus</a:t>
            </a:r>
            <a:r>
              <a:rPr lang="en-US" altLang="zh-TW" sz="1800" dirty="0" smtClean="0">
                <a:latin typeface="Calibri" pitchFamily="34" charset="0"/>
                <a:ea typeface="Calibri" pitchFamily="34" charset="0"/>
                <a:cs typeface="Calibri" pitchFamily="34" charset="0"/>
              </a:rPr>
              <a:t> in the </a:t>
            </a:r>
            <a:r>
              <a:rPr lang="en-US" altLang="zh-TW" sz="1800" dirty="0" err="1" smtClean="0">
                <a:latin typeface="Calibri" pitchFamily="34" charset="0"/>
                <a:ea typeface="Calibri" pitchFamily="34" charset="0"/>
                <a:cs typeface="Calibri" pitchFamily="34" charset="0"/>
              </a:rPr>
              <a:t>Xindian</a:t>
            </a:r>
            <a:r>
              <a:rPr lang="en-US" altLang="zh-TW" sz="1800" dirty="0" smtClean="0">
                <a:latin typeface="Calibri" pitchFamily="34" charset="0"/>
                <a:ea typeface="Calibri" pitchFamily="34" charset="0"/>
                <a:cs typeface="Calibri" pitchFamily="34" charset="0"/>
              </a:rPr>
              <a:t> area are originally active in the fine sand area, so when the red worms are placed in the right front corner of the fish tank that belongs to the fine sand area, They can come together in a shorter period of time.</a:t>
            </a:r>
            <a:endParaRPr lang="zh-TW" altLang="en-US" sz="1800"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3" descr="IMAG9870.jpg"/>
          <p:cNvPicPr>
            <a:picLocks noGrp="1"/>
          </p:cNvPicPr>
          <p:nvPr>
            <p:ph idx="1"/>
          </p:nvPr>
        </p:nvPicPr>
        <p:blipFill>
          <a:blip r:embed="rId2" cstate="print"/>
          <a:stretch>
            <a:fillRect/>
          </a:stretch>
        </p:blipFill>
        <p:spPr>
          <a:xfrm rot="5400000">
            <a:off x="636490" y="1649470"/>
            <a:ext cx="3772275" cy="3187931"/>
          </a:xfrm>
          <a:prstGeom prst="rect">
            <a:avLst/>
          </a:prstGeom>
        </p:spPr>
      </p:pic>
      <p:pic>
        <p:nvPicPr>
          <p:cNvPr id="5" name="圖片 4" descr="IMAG9510_2.jpg"/>
          <p:cNvPicPr/>
          <p:nvPr/>
        </p:nvPicPr>
        <p:blipFill>
          <a:blip r:embed="rId3" cstate="print"/>
          <a:stretch>
            <a:fillRect/>
          </a:stretch>
        </p:blipFill>
        <p:spPr>
          <a:xfrm>
            <a:off x="4643438" y="1357298"/>
            <a:ext cx="3214710" cy="3806437"/>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42844" y="285728"/>
            <a:ext cx="8229600" cy="4525963"/>
          </a:xfrm>
        </p:spPr>
        <p:txBody>
          <a:bodyPr>
            <a:noAutofit/>
          </a:bodyPr>
          <a:lstStyle/>
          <a:p>
            <a:pPr>
              <a:buNone/>
            </a:pPr>
            <a:r>
              <a:rPr lang="en-US" altLang="zh-TW" sz="1600" b="1" dirty="0" smtClean="0">
                <a:latin typeface="Calibri" pitchFamily="34" charset="0"/>
                <a:ea typeface="Calibri" pitchFamily="34" charset="0"/>
                <a:cs typeface="Calibri" pitchFamily="34" charset="0"/>
              </a:rPr>
              <a:t>5.    Compare the appearance of fish</a:t>
            </a:r>
          </a:p>
          <a:p>
            <a:pPr>
              <a:buNone/>
            </a:pPr>
            <a:r>
              <a:rPr lang="en-US" altLang="zh-TW" sz="1600" dirty="0" smtClean="0">
                <a:latin typeface="Calibri" pitchFamily="34" charset="0"/>
                <a:ea typeface="Calibri" pitchFamily="34" charset="0"/>
                <a:cs typeface="Calibri" pitchFamily="34" charset="0"/>
              </a:rPr>
              <a:t>       The appearance of </a:t>
            </a:r>
            <a:r>
              <a:rPr lang="en-US" altLang="zh-TW" sz="1600" dirty="0" err="1" smtClean="0">
                <a:latin typeface="Calibri" pitchFamily="34" charset="0"/>
                <a:ea typeface="Calibri" pitchFamily="34" charset="0"/>
                <a:cs typeface="Calibri" pitchFamily="34" charset="0"/>
              </a:rPr>
              <a:t>Rhinogobius</a:t>
            </a:r>
            <a:r>
              <a:rPr lang="en-US" altLang="zh-TW" sz="1600" dirty="0" smtClean="0">
                <a:latin typeface="Calibri" pitchFamily="34" charset="0"/>
                <a:ea typeface="Calibri" pitchFamily="34" charset="0"/>
                <a:cs typeface="Calibri" pitchFamily="34" charset="0"/>
              </a:rPr>
              <a:t> </a:t>
            </a:r>
            <a:r>
              <a:rPr lang="en-US" altLang="zh-TW" sz="1600" dirty="0" err="1" smtClean="0">
                <a:latin typeface="Calibri" pitchFamily="34" charset="0"/>
                <a:ea typeface="Calibri" pitchFamily="34" charset="0"/>
                <a:cs typeface="Calibri" pitchFamily="34" charset="0"/>
              </a:rPr>
              <a:t>rubromaculatus</a:t>
            </a:r>
            <a:r>
              <a:rPr lang="en-US" altLang="zh-TW" sz="1600" dirty="0" smtClean="0">
                <a:latin typeface="Calibri" pitchFamily="34" charset="0"/>
                <a:ea typeface="Calibri" pitchFamily="34" charset="0"/>
                <a:cs typeface="Calibri" pitchFamily="34" charset="0"/>
              </a:rPr>
              <a:t> in the </a:t>
            </a:r>
            <a:r>
              <a:rPr lang="en-US" altLang="zh-TW" sz="1600" dirty="0" err="1" smtClean="0">
                <a:latin typeface="Calibri" pitchFamily="34" charset="0"/>
                <a:ea typeface="Calibri" pitchFamily="34" charset="0"/>
                <a:cs typeface="Calibri" pitchFamily="34" charset="0"/>
              </a:rPr>
              <a:t>Xindian</a:t>
            </a:r>
            <a:r>
              <a:rPr lang="en-US" altLang="zh-TW" sz="1600" dirty="0" smtClean="0">
                <a:latin typeface="Calibri" pitchFamily="34" charset="0"/>
                <a:ea typeface="Calibri" pitchFamily="34" charset="0"/>
                <a:cs typeface="Calibri" pitchFamily="34" charset="0"/>
              </a:rPr>
              <a:t> area, whether in the number of fins, head pattern and pattern and the first dorsal fin spot, is more consistent with the individual type of </a:t>
            </a:r>
            <a:r>
              <a:rPr lang="en-US" altLang="zh-TW" sz="1600" dirty="0" err="1" smtClean="0">
                <a:latin typeface="Calibri" pitchFamily="34" charset="0"/>
                <a:ea typeface="Calibri" pitchFamily="34" charset="0"/>
                <a:cs typeface="Calibri" pitchFamily="34" charset="0"/>
              </a:rPr>
              <a:t>Rhinogobius</a:t>
            </a:r>
            <a:r>
              <a:rPr lang="en-US" altLang="zh-TW" sz="1600" dirty="0" smtClean="0">
                <a:latin typeface="Calibri" pitchFamily="34" charset="0"/>
                <a:ea typeface="Calibri" pitchFamily="34" charset="0"/>
                <a:cs typeface="Calibri" pitchFamily="34" charset="0"/>
              </a:rPr>
              <a:t> </a:t>
            </a:r>
            <a:r>
              <a:rPr lang="en-US" altLang="zh-TW" sz="1600" dirty="0" err="1" smtClean="0">
                <a:latin typeface="Calibri" pitchFamily="34" charset="0"/>
                <a:ea typeface="Calibri" pitchFamily="34" charset="0"/>
                <a:cs typeface="Calibri" pitchFamily="34" charset="0"/>
              </a:rPr>
              <a:t>yangminshanensis</a:t>
            </a:r>
            <a:r>
              <a:rPr lang="en-US" altLang="zh-TW" sz="1600" dirty="0" smtClean="0">
                <a:latin typeface="Calibri" pitchFamily="34" charset="0"/>
                <a:ea typeface="Calibri" pitchFamily="34" charset="0"/>
                <a:cs typeface="Calibri" pitchFamily="34" charset="0"/>
              </a:rPr>
              <a:t>, and is different from the </a:t>
            </a:r>
            <a:r>
              <a:rPr lang="en-US" altLang="zh-TW" sz="1600" dirty="0" err="1" smtClean="0">
                <a:latin typeface="Calibri" pitchFamily="34" charset="0"/>
                <a:ea typeface="Calibri" pitchFamily="34" charset="0"/>
                <a:cs typeface="Calibri" pitchFamily="34" charset="0"/>
              </a:rPr>
              <a:t>Rhinogobius</a:t>
            </a:r>
            <a:r>
              <a:rPr lang="en-US" altLang="zh-TW" sz="1600" dirty="0" smtClean="0">
                <a:latin typeface="Calibri" pitchFamily="34" charset="0"/>
                <a:ea typeface="Calibri" pitchFamily="34" charset="0"/>
                <a:cs typeface="Calibri" pitchFamily="34" charset="0"/>
              </a:rPr>
              <a:t> </a:t>
            </a:r>
            <a:r>
              <a:rPr lang="en-US" altLang="zh-TW" sz="1600" dirty="0" err="1" smtClean="0">
                <a:latin typeface="Calibri" pitchFamily="34" charset="0"/>
                <a:ea typeface="Calibri" pitchFamily="34" charset="0"/>
                <a:cs typeface="Calibri" pitchFamily="34" charset="0"/>
              </a:rPr>
              <a:t>rubromaculatus</a:t>
            </a:r>
            <a:r>
              <a:rPr lang="en-US" altLang="zh-TW" sz="1600" dirty="0" smtClean="0">
                <a:latin typeface="Calibri" pitchFamily="34" charset="0"/>
                <a:ea typeface="Calibri" pitchFamily="34" charset="0"/>
                <a:cs typeface="Calibri" pitchFamily="34" charset="0"/>
              </a:rPr>
              <a:t> Taichung potbelly creek model origin species.</a:t>
            </a:r>
          </a:p>
          <a:p>
            <a:pPr>
              <a:buNone/>
            </a:pPr>
            <a:endParaRPr lang="en-US" altLang="zh-TW" sz="1600" dirty="0" smtClean="0">
              <a:latin typeface="Calibri" pitchFamily="34" charset="0"/>
              <a:ea typeface="Calibri" pitchFamily="34" charset="0"/>
              <a:cs typeface="Calibri" pitchFamily="34" charset="0"/>
            </a:endParaRPr>
          </a:p>
          <a:p>
            <a:pPr>
              <a:buClrTx/>
              <a:buSzPct val="100000"/>
              <a:buFont typeface="+mj-lt"/>
              <a:buAutoNum type="arabicParenR"/>
            </a:pPr>
            <a:r>
              <a:rPr lang="en-US" altLang="zh-TW" sz="1600" dirty="0" err="1" smtClean="0">
                <a:latin typeface="Calibri" pitchFamily="34" charset="0"/>
                <a:ea typeface="Calibri" pitchFamily="34" charset="0"/>
                <a:cs typeface="Calibri" pitchFamily="34" charset="0"/>
              </a:rPr>
              <a:t>Rhinogobius</a:t>
            </a:r>
            <a:r>
              <a:rPr lang="en-US" altLang="zh-TW" sz="1600" dirty="0" smtClean="0">
                <a:latin typeface="Calibri" pitchFamily="34" charset="0"/>
                <a:ea typeface="Calibri" pitchFamily="34" charset="0"/>
                <a:cs typeface="Calibri" pitchFamily="34" charset="0"/>
              </a:rPr>
              <a:t> </a:t>
            </a:r>
            <a:r>
              <a:rPr lang="en-US" altLang="zh-TW" sz="1600" dirty="0" err="1" smtClean="0">
                <a:latin typeface="Calibri" pitchFamily="34" charset="0"/>
                <a:ea typeface="Calibri" pitchFamily="34" charset="0"/>
                <a:cs typeface="Calibri" pitchFamily="34" charset="0"/>
              </a:rPr>
              <a:t>rubromaculatus</a:t>
            </a:r>
            <a:r>
              <a:rPr lang="en-US" altLang="zh-TW" sz="1600" dirty="0" smtClean="0">
                <a:latin typeface="Calibri" pitchFamily="34" charset="0"/>
                <a:ea typeface="Calibri" pitchFamily="34" charset="0"/>
                <a:cs typeface="Calibri" pitchFamily="34" charset="0"/>
              </a:rPr>
              <a:t> in the </a:t>
            </a:r>
            <a:r>
              <a:rPr lang="en-US" altLang="zh-TW" sz="1600" dirty="0" err="1" smtClean="0">
                <a:latin typeface="Calibri" pitchFamily="34" charset="0"/>
                <a:ea typeface="Calibri" pitchFamily="34" charset="0"/>
                <a:cs typeface="Calibri" pitchFamily="34" charset="0"/>
              </a:rPr>
              <a:t>Xindian</a:t>
            </a:r>
            <a:r>
              <a:rPr lang="en-US" altLang="zh-TW" sz="1600" dirty="0" smtClean="0">
                <a:latin typeface="Calibri" pitchFamily="34" charset="0"/>
                <a:ea typeface="Calibri" pitchFamily="34" charset="0"/>
                <a:cs typeface="Calibri" pitchFamily="34" charset="0"/>
              </a:rPr>
              <a:t> area has two stripes under the eyes, and the </a:t>
            </a:r>
            <a:r>
              <a:rPr lang="en-US" altLang="zh-TW" sz="1600" dirty="0" err="1" smtClean="0">
                <a:latin typeface="Calibri" pitchFamily="34" charset="0"/>
                <a:ea typeface="Calibri" pitchFamily="34" charset="0"/>
                <a:cs typeface="Calibri" pitchFamily="34" charset="0"/>
              </a:rPr>
              <a:t>Rhinogobius</a:t>
            </a:r>
            <a:r>
              <a:rPr lang="en-US" altLang="zh-TW" sz="1600" dirty="0" smtClean="0">
                <a:latin typeface="Calibri" pitchFamily="34" charset="0"/>
                <a:ea typeface="Calibri" pitchFamily="34" charset="0"/>
                <a:cs typeface="Calibri" pitchFamily="34" charset="0"/>
              </a:rPr>
              <a:t> </a:t>
            </a:r>
            <a:r>
              <a:rPr lang="en-US" altLang="zh-TW" sz="1600" dirty="0" err="1" smtClean="0">
                <a:latin typeface="Calibri" pitchFamily="34" charset="0"/>
                <a:ea typeface="Calibri" pitchFamily="34" charset="0"/>
                <a:cs typeface="Calibri" pitchFamily="34" charset="0"/>
              </a:rPr>
              <a:t>rubromaculatus</a:t>
            </a:r>
            <a:r>
              <a:rPr lang="en-US" altLang="zh-TW" sz="1600" dirty="0" smtClean="0">
                <a:latin typeface="Calibri" pitchFamily="34" charset="0"/>
                <a:ea typeface="Calibri" pitchFamily="34" charset="0"/>
                <a:cs typeface="Calibri" pitchFamily="34" charset="0"/>
              </a:rPr>
              <a:t> model has only one individual</a:t>
            </a:r>
          </a:p>
          <a:p>
            <a:pPr>
              <a:buClrTx/>
              <a:buSzPct val="100000"/>
              <a:buFont typeface="+mj-lt"/>
              <a:buAutoNum type="arabicParenR"/>
            </a:pPr>
            <a:r>
              <a:rPr lang="en-US" altLang="zh-TW" sz="1600" dirty="0" smtClean="0">
                <a:latin typeface="Calibri" pitchFamily="34" charset="0"/>
                <a:ea typeface="Calibri" pitchFamily="34" charset="0"/>
                <a:cs typeface="Calibri" pitchFamily="34" charset="0"/>
              </a:rPr>
              <a:t>The </a:t>
            </a:r>
            <a:r>
              <a:rPr lang="en-US" altLang="zh-TW" sz="1600" dirty="0" err="1" smtClean="0">
                <a:latin typeface="Calibri" pitchFamily="34" charset="0"/>
                <a:ea typeface="Calibri" pitchFamily="34" charset="0"/>
                <a:cs typeface="Calibri" pitchFamily="34" charset="0"/>
              </a:rPr>
              <a:t>Rhinogobius</a:t>
            </a:r>
            <a:r>
              <a:rPr lang="en-US" altLang="zh-TW" sz="1600" dirty="0" smtClean="0">
                <a:latin typeface="Calibri" pitchFamily="34" charset="0"/>
                <a:ea typeface="Calibri" pitchFamily="34" charset="0"/>
                <a:cs typeface="Calibri" pitchFamily="34" charset="0"/>
              </a:rPr>
              <a:t> </a:t>
            </a:r>
            <a:r>
              <a:rPr lang="en-US" altLang="zh-TW" sz="1600" dirty="0" err="1" smtClean="0">
                <a:latin typeface="Calibri" pitchFamily="34" charset="0"/>
                <a:ea typeface="Calibri" pitchFamily="34" charset="0"/>
                <a:cs typeface="Calibri" pitchFamily="34" charset="0"/>
              </a:rPr>
              <a:t>rubromaculatus</a:t>
            </a:r>
            <a:r>
              <a:rPr lang="en-US" altLang="zh-TW" sz="1600" dirty="0" smtClean="0">
                <a:latin typeface="Calibri" pitchFamily="34" charset="0"/>
                <a:ea typeface="Calibri" pitchFamily="34" charset="0"/>
                <a:cs typeface="Calibri" pitchFamily="34" charset="0"/>
              </a:rPr>
              <a:t> male in the </a:t>
            </a:r>
            <a:r>
              <a:rPr lang="en-US" altLang="zh-TW" sz="1600" dirty="0" err="1" smtClean="0">
                <a:latin typeface="Calibri" pitchFamily="34" charset="0"/>
                <a:ea typeface="Calibri" pitchFamily="34" charset="0"/>
                <a:cs typeface="Calibri" pitchFamily="34" charset="0"/>
              </a:rPr>
              <a:t>Xindian</a:t>
            </a:r>
            <a:r>
              <a:rPr lang="en-US" altLang="zh-TW" sz="1600" dirty="0" smtClean="0">
                <a:latin typeface="Calibri" pitchFamily="34" charset="0"/>
                <a:ea typeface="Calibri" pitchFamily="34" charset="0"/>
                <a:cs typeface="Calibri" pitchFamily="34" charset="0"/>
              </a:rPr>
              <a:t> area has a mouth split that only reaches the anterior edge of the pupil, and the male fish in the </a:t>
            </a:r>
            <a:r>
              <a:rPr lang="en-US" altLang="zh-TW" sz="1600" dirty="0" err="1" smtClean="0">
                <a:latin typeface="Calibri" pitchFamily="34" charset="0"/>
                <a:ea typeface="Calibri" pitchFamily="34" charset="0"/>
                <a:cs typeface="Calibri" pitchFamily="34" charset="0"/>
              </a:rPr>
              <a:t>Rhinogobius</a:t>
            </a:r>
            <a:r>
              <a:rPr lang="en-US" altLang="zh-TW" sz="1600" dirty="0" smtClean="0">
                <a:latin typeface="Calibri" pitchFamily="34" charset="0"/>
                <a:ea typeface="Calibri" pitchFamily="34" charset="0"/>
                <a:cs typeface="Calibri" pitchFamily="34" charset="0"/>
              </a:rPr>
              <a:t> </a:t>
            </a:r>
            <a:r>
              <a:rPr lang="en-US" altLang="zh-TW" sz="1600" dirty="0" err="1" smtClean="0">
                <a:latin typeface="Calibri" pitchFamily="34" charset="0"/>
                <a:ea typeface="Calibri" pitchFamily="34" charset="0"/>
                <a:cs typeface="Calibri" pitchFamily="34" charset="0"/>
              </a:rPr>
              <a:t>rubromaculatus</a:t>
            </a:r>
            <a:r>
              <a:rPr lang="en-US" altLang="zh-TW" sz="1600" dirty="0" smtClean="0">
                <a:latin typeface="Calibri" pitchFamily="34" charset="0"/>
                <a:ea typeface="Calibri" pitchFamily="34" charset="0"/>
                <a:cs typeface="Calibri" pitchFamily="34" charset="0"/>
              </a:rPr>
              <a:t> model has only reached the anterior edge of the pupil reaches the middle of the eye.</a:t>
            </a:r>
          </a:p>
          <a:p>
            <a:pPr>
              <a:buClrTx/>
              <a:buSzPct val="100000"/>
              <a:buFont typeface="+mj-lt"/>
              <a:buAutoNum type="arabicParenR"/>
            </a:pPr>
            <a:r>
              <a:rPr lang="en-US" altLang="zh-TW" sz="1600" dirty="0" smtClean="0">
                <a:latin typeface="Calibri" pitchFamily="34" charset="0"/>
                <a:ea typeface="Calibri" pitchFamily="34" charset="0"/>
                <a:cs typeface="Calibri" pitchFamily="34" charset="0"/>
              </a:rPr>
              <a:t>The first dorsal fin dark spot of the </a:t>
            </a:r>
            <a:r>
              <a:rPr lang="en-US" altLang="zh-TW" sz="1600" dirty="0" err="1" smtClean="0">
                <a:latin typeface="Calibri" pitchFamily="34" charset="0"/>
                <a:ea typeface="Calibri" pitchFamily="34" charset="0"/>
                <a:cs typeface="Calibri" pitchFamily="34" charset="0"/>
              </a:rPr>
              <a:t>Rhinogobius</a:t>
            </a:r>
            <a:r>
              <a:rPr lang="en-US" altLang="zh-TW" sz="1600" dirty="0" smtClean="0">
                <a:latin typeface="Calibri" pitchFamily="34" charset="0"/>
                <a:ea typeface="Calibri" pitchFamily="34" charset="0"/>
                <a:cs typeface="Calibri" pitchFamily="34" charset="0"/>
              </a:rPr>
              <a:t> </a:t>
            </a:r>
            <a:r>
              <a:rPr lang="en-US" altLang="zh-TW" sz="1600" dirty="0" err="1" smtClean="0">
                <a:latin typeface="Calibri" pitchFamily="34" charset="0"/>
                <a:ea typeface="Calibri" pitchFamily="34" charset="0"/>
                <a:cs typeface="Calibri" pitchFamily="34" charset="0"/>
              </a:rPr>
              <a:t>rubromaculatus</a:t>
            </a:r>
            <a:r>
              <a:rPr lang="en-US" altLang="zh-TW" sz="1600" dirty="0" smtClean="0">
                <a:latin typeface="Calibri" pitchFamily="34" charset="0"/>
                <a:ea typeface="Calibri" pitchFamily="34" charset="0"/>
                <a:cs typeface="Calibri" pitchFamily="34" charset="0"/>
              </a:rPr>
              <a:t> individual in the </a:t>
            </a:r>
            <a:r>
              <a:rPr lang="en-US" altLang="zh-TW" sz="1600" dirty="0" err="1" smtClean="0">
                <a:latin typeface="Calibri" pitchFamily="34" charset="0"/>
                <a:ea typeface="Calibri" pitchFamily="34" charset="0"/>
                <a:cs typeface="Calibri" pitchFamily="34" charset="0"/>
              </a:rPr>
              <a:t>Xindian</a:t>
            </a:r>
            <a:r>
              <a:rPr lang="en-US" altLang="zh-TW" sz="1600" dirty="0" smtClean="0">
                <a:latin typeface="Calibri" pitchFamily="34" charset="0"/>
                <a:ea typeface="Calibri" pitchFamily="34" charset="0"/>
                <a:cs typeface="Calibri" pitchFamily="34" charset="0"/>
              </a:rPr>
              <a:t> area is lighter and scattered than that of the </a:t>
            </a:r>
            <a:r>
              <a:rPr lang="en-US" altLang="zh-TW" sz="1600" dirty="0" err="1" smtClean="0">
                <a:latin typeface="Calibri" pitchFamily="34" charset="0"/>
                <a:ea typeface="Calibri" pitchFamily="34" charset="0"/>
                <a:cs typeface="Calibri" pitchFamily="34" charset="0"/>
              </a:rPr>
              <a:t>Rhinogobius</a:t>
            </a:r>
            <a:r>
              <a:rPr lang="en-US" altLang="zh-TW" sz="1600" dirty="0" smtClean="0">
                <a:latin typeface="Calibri" pitchFamily="34" charset="0"/>
                <a:ea typeface="Calibri" pitchFamily="34" charset="0"/>
                <a:cs typeface="Calibri" pitchFamily="34" charset="0"/>
              </a:rPr>
              <a:t> </a:t>
            </a:r>
            <a:r>
              <a:rPr lang="en-US" altLang="zh-TW" sz="1600" dirty="0" err="1" smtClean="0">
                <a:latin typeface="Calibri" pitchFamily="34" charset="0"/>
                <a:ea typeface="Calibri" pitchFamily="34" charset="0"/>
                <a:cs typeface="Calibri" pitchFamily="34" charset="0"/>
              </a:rPr>
              <a:t>rubromaculatus</a:t>
            </a:r>
            <a:r>
              <a:rPr lang="en-US" altLang="zh-TW" sz="1600" dirty="0" smtClean="0">
                <a:latin typeface="Calibri" pitchFamily="34" charset="0"/>
                <a:ea typeface="Calibri" pitchFamily="34" charset="0"/>
                <a:cs typeface="Calibri" pitchFamily="34" charset="0"/>
              </a:rPr>
              <a:t> model origin individual</a:t>
            </a:r>
          </a:p>
          <a:p>
            <a:pPr>
              <a:buClrTx/>
              <a:buSzPct val="100000"/>
              <a:buFont typeface="+mj-lt"/>
              <a:buAutoNum type="arabicParenR"/>
            </a:pPr>
            <a:r>
              <a:rPr lang="en-US" altLang="zh-TW" sz="1600" dirty="0" smtClean="0">
                <a:latin typeface="Calibri" pitchFamily="34" charset="0"/>
                <a:ea typeface="Calibri" pitchFamily="34" charset="0"/>
                <a:cs typeface="Calibri" pitchFamily="34" charset="0"/>
              </a:rPr>
              <a:t>The </a:t>
            </a:r>
            <a:r>
              <a:rPr lang="en-US" altLang="zh-TW" sz="1600" dirty="0" err="1" smtClean="0">
                <a:latin typeface="Calibri" pitchFamily="34" charset="0"/>
                <a:ea typeface="Calibri" pitchFamily="34" charset="0"/>
                <a:cs typeface="Calibri" pitchFamily="34" charset="0"/>
              </a:rPr>
              <a:t>Rhinogobius</a:t>
            </a:r>
            <a:r>
              <a:rPr lang="en-US" altLang="zh-TW" sz="1600" dirty="0" smtClean="0">
                <a:latin typeface="Calibri" pitchFamily="34" charset="0"/>
                <a:ea typeface="Calibri" pitchFamily="34" charset="0"/>
                <a:cs typeface="Calibri" pitchFamily="34" charset="0"/>
              </a:rPr>
              <a:t> </a:t>
            </a:r>
            <a:r>
              <a:rPr lang="en-US" altLang="zh-TW" sz="1600" dirty="0" err="1" smtClean="0">
                <a:latin typeface="Calibri" pitchFamily="34" charset="0"/>
                <a:ea typeface="Calibri" pitchFamily="34" charset="0"/>
                <a:cs typeface="Calibri" pitchFamily="34" charset="0"/>
              </a:rPr>
              <a:t>rubromaculatus</a:t>
            </a:r>
            <a:r>
              <a:rPr lang="en-US" altLang="zh-TW" sz="1600" dirty="0" smtClean="0">
                <a:latin typeface="Calibri" pitchFamily="34" charset="0"/>
                <a:ea typeface="Calibri" pitchFamily="34" charset="0"/>
                <a:cs typeface="Calibri" pitchFamily="34" charset="0"/>
              </a:rPr>
              <a:t> individual in the </a:t>
            </a:r>
            <a:r>
              <a:rPr lang="en-US" altLang="zh-TW" sz="1600" dirty="0" err="1" smtClean="0">
                <a:latin typeface="Calibri" pitchFamily="34" charset="0"/>
                <a:ea typeface="Calibri" pitchFamily="34" charset="0"/>
                <a:cs typeface="Calibri" pitchFamily="34" charset="0"/>
              </a:rPr>
              <a:t>Xindian</a:t>
            </a:r>
            <a:r>
              <a:rPr lang="en-US" altLang="zh-TW" sz="1600" dirty="0" smtClean="0">
                <a:latin typeface="Calibri" pitchFamily="34" charset="0"/>
                <a:ea typeface="Calibri" pitchFamily="34" charset="0"/>
                <a:cs typeface="Calibri" pitchFamily="34" charset="0"/>
              </a:rPr>
              <a:t> area has an orange band above the first dorsal fin, which can reach 1/3 of the first dorsal fin area.  The first dorsal fin of </a:t>
            </a:r>
            <a:r>
              <a:rPr lang="en-US" altLang="zh-TW" sz="1600" dirty="0" err="1" smtClean="0">
                <a:latin typeface="Calibri" pitchFamily="34" charset="0"/>
                <a:ea typeface="Calibri" pitchFamily="34" charset="0"/>
                <a:cs typeface="Calibri" pitchFamily="34" charset="0"/>
              </a:rPr>
              <a:t>Rhinogobius</a:t>
            </a:r>
            <a:r>
              <a:rPr lang="en-US" altLang="zh-TW" sz="1600" dirty="0" smtClean="0">
                <a:latin typeface="Calibri" pitchFamily="34" charset="0"/>
                <a:ea typeface="Calibri" pitchFamily="34" charset="0"/>
                <a:cs typeface="Calibri" pitchFamily="34" charset="0"/>
              </a:rPr>
              <a:t> </a:t>
            </a:r>
            <a:r>
              <a:rPr lang="en-US" altLang="zh-TW" sz="1600" dirty="0" err="1" smtClean="0">
                <a:latin typeface="Calibri" pitchFamily="34" charset="0"/>
                <a:ea typeface="Calibri" pitchFamily="34" charset="0"/>
                <a:cs typeface="Calibri" pitchFamily="34" charset="0"/>
              </a:rPr>
              <a:t>rubromaculatus</a:t>
            </a:r>
            <a:r>
              <a:rPr lang="en-US" altLang="zh-TW" sz="1600" dirty="0" smtClean="0">
                <a:latin typeface="Calibri" pitchFamily="34" charset="0"/>
                <a:ea typeface="Calibri" pitchFamily="34" charset="0"/>
                <a:cs typeface="Calibri" pitchFamily="34" charset="0"/>
              </a:rPr>
              <a:t> native individuals has no orange band and is translucent.</a:t>
            </a:r>
          </a:p>
          <a:p>
            <a:pPr>
              <a:buClrTx/>
              <a:buSzPct val="100000"/>
              <a:buFont typeface="+mj-lt"/>
              <a:buAutoNum type="arabicParenR"/>
            </a:pPr>
            <a:r>
              <a:rPr lang="en-US" altLang="zh-TW" sz="1600" dirty="0" smtClean="0">
                <a:latin typeface="Calibri" pitchFamily="34" charset="0"/>
                <a:ea typeface="Calibri" pitchFamily="34" charset="0"/>
                <a:cs typeface="Calibri" pitchFamily="34" charset="0"/>
              </a:rPr>
              <a:t>The second dorsal fin of the alligator individual in the </a:t>
            </a:r>
            <a:r>
              <a:rPr lang="en-US" altLang="zh-TW" sz="1600" dirty="0" err="1" smtClean="0">
                <a:latin typeface="Calibri" pitchFamily="34" charset="0"/>
                <a:ea typeface="Calibri" pitchFamily="34" charset="0"/>
                <a:cs typeface="Calibri" pitchFamily="34" charset="0"/>
              </a:rPr>
              <a:t>Xindian</a:t>
            </a:r>
            <a:r>
              <a:rPr lang="en-US" altLang="zh-TW" sz="1600" dirty="0" smtClean="0">
                <a:latin typeface="Calibri" pitchFamily="34" charset="0"/>
                <a:ea typeface="Calibri" pitchFamily="34" charset="0"/>
                <a:cs typeface="Calibri" pitchFamily="34" charset="0"/>
              </a:rPr>
              <a:t> area has ten rays, and the first dorsal fin of the </a:t>
            </a:r>
            <a:r>
              <a:rPr lang="en-US" altLang="zh-TW" sz="1600" dirty="0" err="1" smtClean="0">
                <a:latin typeface="Calibri" pitchFamily="34" charset="0"/>
                <a:ea typeface="Calibri" pitchFamily="34" charset="0"/>
                <a:cs typeface="Calibri" pitchFamily="34" charset="0"/>
              </a:rPr>
              <a:t>Rhinogobius</a:t>
            </a:r>
            <a:r>
              <a:rPr lang="en-US" altLang="zh-TW" sz="1600" dirty="0" smtClean="0">
                <a:latin typeface="Calibri" pitchFamily="34" charset="0"/>
                <a:ea typeface="Calibri" pitchFamily="34" charset="0"/>
                <a:cs typeface="Calibri" pitchFamily="34" charset="0"/>
              </a:rPr>
              <a:t> </a:t>
            </a:r>
            <a:r>
              <a:rPr lang="en-US" altLang="zh-TW" sz="1600" dirty="0" err="1" smtClean="0">
                <a:latin typeface="Calibri" pitchFamily="34" charset="0"/>
                <a:ea typeface="Calibri" pitchFamily="34" charset="0"/>
                <a:cs typeface="Calibri" pitchFamily="34" charset="0"/>
              </a:rPr>
              <a:t>rubromaculatus</a:t>
            </a:r>
            <a:r>
              <a:rPr lang="en-US" altLang="zh-TW" sz="1600" dirty="0" smtClean="0">
                <a:latin typeface="Calibri" pitchFamily="34" charset="0"/>
                <a:ea typeface="Calibri" pitchFamily="34" charset="0"/>
                <a:cs typeface="Calibri" pitchFamily="34" charset="0"/>
              </a:rPr>
              <a:t> type individual has only nine dorsal fins</a:t>
            </a:r>
          </a:p>
          <a:p>
            <a:pPr>
              <a:buClrTx/>
              <a:buSzPct val="100000"/>
              <a:buFont typeface="+mj-lt"/>
              <a:buAutoNum type="arabicParenR"/>
            </a:pPr>
            <a:r>
              <a:rPr lang="en-US" altLang="zh-TW" sz="1600" dirty="0" smtClean="0">
                <a:latin typeface="Calibri" pitchFamily="34" charset="0"/>
                <a:ea typeface="Calibri" pitchFamily="34" charset="0"/>
                <a:cs typeface="Calibri" pitchFamily="34" charset="0"/>
              </a:rPr>
              <a:t>The fin of the </a:t>
            </a:r>
            <a:r>
              <a:rPr lang="en-US" altLang="zh-TW" sz="1600" dirty="0" err="1" smtClean="0">
                <a:latin typeface="Calibri" pitchFamily="34" charset="0"/>
                <a:ea typeface="Calibri" pitchFamily="34" charset="0"/>
                <a:cs typeface="Calibri" pitchFamily="34" charset="0"/>
              </a:rPr>
              <a:t>Rhinogobius</a:t>
            </a:r>
            <a:r>
              <a:rPr lang="en-US" altLang="zh-TW" sz="1600" dirty="0" smtClean="0">
                <a:latin typeface="Calibri" pitchFamily="34" charset="0"/>
                <a:ea typeface="Calibri" pitchFamily="34" charset="0"/>
                <a:cs typeface="Calibri" pitchFamily="34" charset="0"/>
              </a:rPr>
              <a:t> </a:t>
            </a:r>
            <a:r>
              <a:rPr lang="en-US" altLang="zh-TW" sz="1600" dirty="0" err="1" smtClean="0">
                <a:latin typeface="Calibri" pitchFamily="34" charset="0"/>
                <a:ea typeface="Calibri" pitchFamily="34" charset="0"/>
                <a:cs typeface="Calibri" pitchFamily="34" charset="0"/>
              </a:rPr>
              <a:t>rubromaculatus</a:t>
            </a:r>
            <a:r>
              <a:rPr lang="en-US" altLang="zh-TW" sz="1600" dirty="0" smtClean="0">
                <a:latin typeface="Calibri" pitchFamily="34" charset="0"/>
                <a:ea typeface="Calibri" pitchFamily="34" charset="0"/>
                <a:cs typeface="Calibri" pitchFamily="34" charset="0"/>
              </a:rPr>
              <a:t> individual in the </a:t>
            </a:r>
            <a:r>
              <a:rPr lang="en-US" altLang="zh-TW" sz="1600" dirty="0" err="1" smtClean="0">
                <a:latin typeface="Calibri" pitchFamily="34" charset="0"/>
                <a:ea typeface="Calibri" pitchFamily="34" charset="0"/>
                <a:cs typeface="Calibri" pitchFamily="34" charset="0"/>
              </a:rPr>
              <a:t>Xindian</a:t>
            </a:r>
            <a:r>
              <a:rPr lang="en-US" altLang="zh-TW" sz="1600" dirty="0" smtClean="0">
                <a:latin typeface="Calibri" pitchFamily="34" charset="0"/>
                <a:ea typeface="Calibri" pitchFamily="34" charset="0"/>
                <a:cs typeface="Calibri" pitchFamily="34" charset="0"/>
              </a:rPr>
              <a:t> area has nine fin bars, and the fin of the </a:t>
            </a:r>
            <a:r>
              <a:rPr lang="en-US" altLang="zh-TW" sz="1600" dirty="0" err="1" smtClean="0">
                <a:latin typeface="Calibri" pitchFamily="34" charset="0"/>
                <a:ea typeface="Calibri" pitchFamily="34" charset="0"/>
                <a:cs typeface="Calibri" pitchFamily="34" charset="0"/>
              </a:rPr>
              <a:t>Rhinogobius</a:t>
            </a:r>
            <a:r>
              <a:rPr lang="en-US" altLang="zh-TW" sz="1600" dirty="0" smtClean="0">
                <a:latin typeface="Calibri" pitchFamily="34" charset="0"/>
                <a:ea typeface="Calibri" pitchFamily="34" charset="0"/>
                <a:cs typeface="Calibri" pitchFamily="34" charset="0"/>
              </a:rPr>
              <a:t> </a:t>
            </a:r>
            <a:r>
              <a:rPr lang="en-US" altLang="zh-TW" sz="1600" dirty="0" err="1" smtClean="0">
                <a:latin typeface="Calibri" pitchFamily="34" charset="0"/>
                <a:ea typeface="Calibri" pitchFamily="34" charset="0"/>
                <a:cs typeface="Calibri" pitchFamily="34" charset="0"/>
              </a:rPr>
              <a:t>rubromaculatus</a:t>
            </a:r>
            <a:r>
              <a:rPr lang="en-US" altLang="zh-TW" sz="1600" dirty="0" smtClean="0">
                <a:latin typeface="Calibri" pitchFamily="34" charset="0"/>
                <a:ea typeface="Calibri" pitchFamily="34" charset="0"/>
                <a:cs typeface="Calibri" pitchFamily="34" charset="0"/>
              </a:rPr>
              <a:t> model individual has only eight fins</a:t>
            </a:r>
          </a:p>
          <a:p>
            <a:pPr>
              <a:buClrTx/>
              <a:buSzPct val="100000"/>
              <a:buFont typeface="+mj-lt"/>
              <a:buAutoNum type="arabicParenR"/>
            </a:pPr>
            <a:r>
              <a:rPr lang="en-US" altLang="zh-TW" sz="1600" dirty="0" err="1" smtClean="0">
                <a:latin typeface="Calibri" pitchFamily="34" charset="0"/>
                <a:ea typeface="Calibri" pitchFamily="34" charset="0"/>
                <a:cs typeface="Calibri" pitchFamily="34" charset="0"/>
              </a:rPr>
              <a:t>Rhinogobius</a:t>
            </a:r>
            <a:r>
              <a:rPr lang="en-US" altLang="zh-TW" sz="1600" dirty="0" smtClean="0">
                <a:latin typeface="Calibri" pitchFamily="34" charset="0"/>
                <a:ea typeface="Calibri" pitchFamily="34" charset="0"/>
                <a:cs typeface="Calibri" pitchFamily="34" charset="0"/>
              </a:rPr>
              <a:t> </a:t>
            </a:r>
            <a:r>
              <a:rPr lang="en-US" altLang="zh-TW" sz="1600" dirty="0" err="1" smtClean="0">
                <a:latin typeface="Calibri" pitchFamily="34" charset="0"/>
                <a:ea typeface="Calibri" pitchFamily="34" charset="0"/>
                <a:cs typeface="Calibri" pitchFamily="34" charset="0"/>
              </a:rPr>
              <a:t>rubromaculatus</a:t>
            </a:r>
            <a:r>
              <a:rPr lang="en-US" altLang="zh-TW" sz="1600" dirty="0" smtClean="0">
                <a:latin typeface="Calibri" pitchFamily="34" charset="0"/>
                <a:ea typeface="Calibri" pitchFamily="34" charset="0"/>
                <a:cs typeface="Calibri" pitchFamily="34" charset="0"/>
              </a:rPr>
              <a:t> in the </a:t>
            </a:r>
            <a:r>
              <a:rPr lang="en-US" altLang="zh-TW" sz="1600" dirty="0" err="1" smtClean="0">
                <a:latin typeface="Calibri" pitchFamily="34" charset="0"/>
                <a:ea typeface="Calibri" pitchFamily="34" charset="0"/>
                <a:cs typeface="Calibri" pitchFamily="34" charset="0"/>
              </a:rPr>
              <a:t>Xindian</a:t>
            </a:r>
            <a:r>
              <a:rPr lang="en-US" altLang="zh-TW" sz="1600" dirty="0" smtClean="0">
                <a:latin typeface="Calibri" pitchFamily="34" charset="0"/>
                <a:ea typeface="Calibri" pitchFamily="34" charset="0"/>
                <a:cs typeface="Calibri" pitchFamily="34" charset="0"/>
              </a:rPr>
              <a:t> area has a brown body color, </a:t>
            </a:r>
            <a:r>
              <a:rPr lang="en-US" altLang="zh-TW" sz="1600" dirty="0" err="1" smtClean="0">
                <a:latin typeface="Calibri" pitchFamily="34" charset="0"/>
                <a:ea typeface="Calibri" pitchFamily="34" charset="0"/>
                <a:cs typeface="Calibri" pitchFamily="34" charset="0"/>
              </a:rPr>
              <a:t>Rhinogobius</a:t>
            </a:r>
            <a:r>
              <a:rPr lang="en-US" altLang="zh-TW" sz="1600" dirty="0" smtClean="0">
                <a:latin typeface="Calibri" pitchFamily="34" charset="0"/>
                <a:ea typeface="Calibri" pitchFamily="34" charset="0"/>
                <a:cs typeface="Calibri" pitchFamily="34" charset="0"/>
              </a:rPr>
              <a:t> </a:t>
            </a:r>
            <a:r>
              <a:rPr lang="en-US" altLang="zh-TW" sz="1600" dirty="0" err="1" smtClean="0">
                <a:latin typeface="Calibri" pitchFamily="34" charset="0"/>
                <a:ea typeface="Calibri" pitchFamily="34" charset="0"/>
                <a:cs typeface="Calibri" pitchFamily="34" charset="0"/>
              </a:rPr>
              <a:t>rubromaculat</a:t>
            </a:r>
            <a:r>
              <a:rPr lang="en-US" altLang="zh-TW" sz="1600" dirty="0" smtClean="0">
                <a:latin typeface="Calibri" pitchFamily="34" charset="0"/>
                <a:ea typeface="Calibri" pitchFamily="34" charset="0"/>
                <a:cs typeface="Calibri" pitchFamily="34" charset="0"/>
              </a:rPr>
              <a:t> ...</a:t>
            </a:r>
            <a:endParaRPr lang="zh-TW" altLang="en-US" sz="1600"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descr="Screenshot_20221228-005015_2.png"/>
          <p:cNvPicPr/>
          <p:nvPr/>
        </p:nvPicPr>
        <p:blipFill>
          <a:blip r:embed="rId2" cstate="print"/>
          <a:stretch>
            <a:fillRect/>
          </a:stretch>
        </p:blipFill>
        <p:spPr>
          <a:xfrm>
            <a:off x="4286248" y="285728"/>
            <a:ext cx="3786214" cy="1571636"/>
          </a:xfrm>
          <a:prstGeom prst="rect">
            <a:avLst/>
          </a:prstGeom>
        </p:spPr>
      </p:pic>
      <p:pic>
        <p:nvPicPr>
          <p:cNvPr id="5" name="圖片 4" descr="Screenshot_20221228-005245_2.png"/>
          <p:cNvPicPr/>
          <p:nvPr/>
        </p:nvPicPr>
        <p:blipFill>
          <a:blip r:embed="rId3" cstate="print"/>
          <a:stretch>
            <a:fillRect/>
          </a:stretch>
        </p:blipFill>
        <p:spPr>
          <a:xfrm>
            <a:off x="285720" y="285728"/>
            <a:ext cx="3786214" cy="1554617"/>
          </a:xfrm>
          <a:prstGeom prst="rect">
            <a:avLst/>
          </a:prstGeom>
        </p:spPr>
      </p:pic>
      <p:pic>
        <p:nvPicPr>
          <p:cNvPr id="6" name="圖片 5" descr="Screenshot_20221228-003007_3.png"/>
          <p:cNvPicPr/>
          <p:nvPr/>
        </p:nvPicPr>
        <p:blipFill>
          <a:blip r:embed="rId4" cstate="print"/>
          <a:stretch>
            <a:fillRect/>
          </a:stretch>
        </p:blipFill>
        <p:spPr>
          <a:xfrm>
            <a:off x="4357686" y="2357430"/>
            <a:ext cx="3714776" cy="1500198"/>
          </a:xfrm>
          <a:prstGeom prst="rect">
            <a:avLst/>
          </a:prstGeom>
        </p:spPr>
      </p:pic>
      <p:pic>
        <p:nvPicPr>
          <p:cNvPr id="7" name="圖片 6" descr="Screenshot_20221228-012929_2.png"/>
          <p:cNvPicPr/>
          <p:nvPr/>
        </p:nvPicPr>
        <p:blipFill>
          <a:blip r:embed="rId5" cstate="print"/>
          <a:stretch>
            <a:fillRect/>
          </a:stretch>
        </p:blipFill>
        <p:spPr>
          <a:xfrm>
            <a:off x="357158" y="2428868"/>
            <a:ext cx="3571900" cy="1456667"/>
          </a:xfrm>
          <a:prstGeom prst="rect">
            <a:avLst/>
          </a:prstGeom>
        </p:spPr>
      </p:pic>
      <p:pic>
        <p:nvPicPr>
          <p:cNvPr id="8" name="圖片 7" descr="Screenshot_20221228-011643_3.png"/>
          <p:cNvPicPr/>
          <p:nvPr/>
        </p:nvPicPr>
        <p:blipFill>
          <a:blip r:embed="rId6" cstate="print"/>
          <a:stretch>
            <a:fillRect/>
          </a:stretch>
        </p:blipFill>
        <p:spPr>
          <a:xfrm>
            <a:off x="4429124" y="4357694"/>
            <a:ext cx="3571900" cy="1562378"/>
          </a:xfrm>
          <a:prstGeom prst="rect">
            <a:avLst/>
          </a:prstGeom>
        </p:spPr>
      </p:pic>
      <p:pic>
        <p:nvPicPr>
          <p:cNvPr id="9" name="圖片 8" descr="Screenshot_20221228-003707_2.png"/>
          <p:cNvPicPr/>
          <p:nvPr/>
        </p:nvPicPr>
        <p:blipFill>
          <a:blip r:embed="rId7" cstate="print"/>
          <a:stretch>
            <a:fillRect/>
          </a:stretch>
        </p:blipFill>
        <p:spPr>
          <a:xfrm>
            <a:off x="357158" y="4357694"/>
            <a:ext cx="3500462" cy="1571636"/>
          </a:xfrm>
          <a:prstGeom prst="rect">
            <a:avLst/>
          </a:prstGeom>
        </p:spPr>
      </p:pic>
      <p:sp>
        <p:nvSpPr>
          <p:cNvPr id="10" name="矩形 9"/>
          <p:cNvSpPr/>
          <p:nvPr/>
        </p:nvSpPr>
        <p:spPr>
          <a:xfrm>
            <a:off x="785786" y="1928802"/>
            <a:ext cx="2428892" cy="461665"/>
          </a:xfrm>
          <a:prstGeom prst="rect">
            <a:avLst/>
          </a:prstGeom>
        </p:spPr>
        <p:txBody>
          <a:bodyPr wrap="square">
            <a:spAutoFit/>
          </a:bodyPr>
          <a:lstStyle/>
          <a:p>
            <a:r>
              <a:rPr lang="en-US" sz="1200" dirty="0" smtClean="0"/>
              <a:t>Male Fish in </a:t>
            </a:r>
            <a:r>
              <a:rPr lang="en-US" sz="1200" dirty="0" err="1" smtClean="0"/>
              <a:t>Yangmingshan</a:t>
            </a:r>
            <a:r>
              <a:rPr lang="en-US" sz="1200" dirty="0" smtClean="0"/>
              <a:t> Surrounding Area</a:t>
            </a:r>
            <a:endParaRPr lang="zh-TW" altLang="en-US" sz="1200" dirty="0"/>
          </a:p>
        </p:txBody>
      </p:sp>
      <p:sp>
        <p:nvSpPr>
          <p:cNvPr id="11" name="矩形 10"/>
          <p:cNvSpPr/>
          <p:nvPr/>
        </p:nvSpPr>
        <p:spPr>
          <a:xfrm>
            <a:off x="4786314" y="1857364"/>
            <a:ext cx="2428892" cy="461665"/>
          </a:xfrm>
          <a:prstGeom prst="rect">
            <a:avLst/>
          </a:prstGeom>
        </p:spPr>
        <p:txBody>
          <a:bodyPr wrap="square">
            <a:spAutoFit/>
          </a:bodyPr>
          <a:lstStyle/>
          <a:p>
            <a:r>
              <a:rPr lang="en-US" sz="1200" dirty="0" smtClean="0"/>
              <a:t>Female Fish in </a:t>
            </a:r>
            <a:r>
              <a:rPr lang="en-US" sz="1200" dirty="0" err="1" smtClean="0"/>
              <a:t>Yangmingshan</a:t>
            </a:r>
            <a:r>
              <a:rPr lang="en-US" sz="1200" dirty="0" smtClean="0"/>
              <a:t> Surrounding Area</a:t>
            </a:r>
            <a:endParaRPr lang="zh-TW" altLang="en-US" sz="1200" dirty="0"/>
          </a:p>
        </p:txBody>
      </p:sp>
      <p:sp>
        <p:nvSpPr>
          <p:cNvPr id="12" name="矩形 11"/>
          <p:cNvSpPr/>
          <p:nvPr/>
        </p:nvSpPr>
        <p:spPr>
          <a:xfrm>
            <a:off x="785786" y="4000504"/>
            <a:ext cx="2428892" cy="276999"/>
          </a:xfrm>
          <a:prstGeom prst="rect">
            <a:avLst/>
          </a:prstGeom>
        </p:spPr>
        <p:txBody>
          <a:bodyPr wrap="square">
            <a:spAutoFit/>
          </a:bodyPr>
          <a:lstStyle/>
          <a:p>
            <a:r>
              <a:rPr lang="en-US" sz="1200" dirty="0" smtClean="0"/>
              <a:t>Male Fish in </a:t>
            </a:r>
            <a:r>
              <a:rPr lang="en-US" sz="1200" dirty="0" err="1" smtClean="0"/>
              <a:t>Xindian</a:t>
            </a:r>
            <a:r>
              <a:rPr lang="en-US" sz="1200" dirty="0" smtClean="0"/>
              <a:t> Area</a:t>
            </a:r>
            <a:endParaRPr lang="zh-TW" altLang="en-US" sz="1200" dirty="0"/>
          </a:p>
        </p:txBody>
      </p:sp>
      <p:sp>
        <p:nvSpPr>
          <p:cNvPr id="13" name="矩形 12"/>
          <p:cNvSpPr/>
          <p:nvPr/>
        </p:nvSpPr>
        <p:spPr>
          <a:xfrm>
            <a:off x="5143504" y="3929066"/>
            <a:ext cx="2428892" cy="276999"/>
          </a:xfrm>
          <a:prstGeom prst="rect">
            <a:avLst/>
          </a:prstGeom>
        </p:spPr>
        <p:txBody>
          <a:bodyPr wrap="square">
            <a:spAutoFit/>
          </a:bodyPr>
          <a:lstStyle/>
          <a:p>
            <a:r>
              <a:rPr lang="en-US" sz="1200" dirty="0" smtClean="0"/>
              <a:t>Female Fish in </a:t>
            </a:r>
            <a:r>
              <a:rPr lang="en-US" sz="1200" dirty="0" err="1" smtClean="0"/>
              <a:t>Xindian</a:t>
            </a:r>
            <a:r>
              <a:rPr lang="en-US" sz="1200" dirty="0" smtClean="0"/>
              <a:t> Area</a:t>
            </a:r>
            <a:endParaRPr lang="zh-TW" altLang="en-US" sz="1200" dirty="0"/>
          </a:p>
        </p:txBody>
      </p:sp>
      <p:sp>
        <p:nvSpPr>
          <p:cNvPr id="14" name="矩形 13"/>
          <p:cNvSpPr/>
          <p:nvPr/>
        </p:nvSpPr>
        <p:spPr>
          <a:xfrm>
            <a:off x="857224" y="6072206"/>
            <a:ext cx="2428892" cy="461665"/>
          </a:xfrm>
          <a:prstGeom prst="rect">
            <a:avLst/>
          </a:prstGeom>
        </p:spPr>
        <p:txBody>
          <a:bodyPr wrap="square">
            <a:spAutoFit/>
          </a:bodyPr>
          <a:lstStyle/>
          <a:p>
            <a:r>
              <a:rPr lang="en-US" sz="1200" dirty="0" smtClean="0"/>
              <a:t>Male Fish in </a:t>
            </a:r>
            <a:r>
              <a:rPr lang="en-US" sz="1200" dirty="0" err="1" smtClean="0"/>
              <a:t>Dadu</a:t>
            </a:r>
            <a:r>
              <a:rPr lang="en-US" sz="1200" dirty="0" smtClean="0"/>
              <a:t> River Breeding Ground in Taichung</a:t>
            </a:r>
            <a:endParaRPr lang="zh-TW" altLang="en-US" sz="1200" dirty="0"/>
          </a:p>
        </p:txBody>
      </p:sp>
      <p:sp>
        <p:nvSpPr>
          <p:cNvPr id="16" name="矩形 15"/>
          <p:cNvSpPr/>
          <p:nvPr/>
        </p:nvSpPr>
        <p:spPr>
          <a:xfrm>
            <a:off x="5000628" y="6072206"/>
            <a:ext cx="2428892" cy="461665"/>
          </a:xfrm>
          <a:prstGeom prst="rect">
            <a:avLst/>
          </a:prstGeom>
        </p:spPr>
        <p:txBody>
          <a:bodyPr wrap="square">
            <a:spAutoFit/>
          </a:bodyPr>
          <a:lstStyle/>
          <a:p>
            <a:r>
              <a:rPr lang="en-US" sz="1200" dirty="0" smtClean="0"/>
              <a:t>Female Fish in </a:t>
            </a:r>
            <a:r>
              <a:rPr lang="en-US" sz="1200" dirty="0" err="1" smtClean="0"/>
              <a:t>Dadu</a:t>
            </a:r>
            <a:r>
              <a:rPr lang="en-US" sz="1200" dirty="0" smtClean="0"/>
              <a:t> River Breeding Ground in Taichung</a:t>
            </a:r>
            <a:endParaRPr lang="zh-TW" altLang="en-US" sz="12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28596" y="428604"/>
            <a:ext cx="8229600" cy="725470"/>
          </a:xfrm>
        </p:spPr>
        <p:txBody>
          <a:bodyPr>
            <a:noAutofit/>
          </a:bodyPr>
          <a:lstStyle/>
          <a:p>
            <a:r>
              <a:rPr lang="en-US" sz="2400" b="1" dirty="0">
                <a:latin typeface="Calibri" pitchFamily="34" charset="0"/>
                <a:ea typeface="Calibri" pitchFamily="34" charset="0"/>
                <a:cs typeface="Calibri" pitchFamily="34" charset="0"/>
              </a:rPr>
              <a:t>Discussion</a:t>
            </a:r>
            <a:r>
              <a:rPr lang="zh-TW" altLang="en-US" sz="2400" dirty="0">
                <a:latin typeface="Calibri" pitchFamily="34" charset="0"/>
                <a:cs typeface="Calibri" pitchFamily="34" charset="0"/>
              </a:rPr>
              <a:t/>
            </a:r>
            <a:br>
              <a:rPr lang="zh-TW" altLang="en-US" sz="2400" dirty="0">
                <a:latin typeface="Calibri" pitchFamily="34" charset="0"/>
                <a:cs typeface="Calibri" pitchFamily="34" charset="0"/>
              </a:rPr>
            </a:br>
            <a:endParaRPr lang="zh-TW" altLang="en-US" sz="2400" dirty="0">
              <a:latin typeface="Calibri" pitchFamily="34" charset="0"/>
              <a:cs typeface="Calibri" pitchFamily="34" charset="0"/>
            </a:endParaRPr>
          </a:p>
        </p:txBody>
      </p:sp>
      <p:sp>
        <p:nvSpPr>
          <p:cNvPr id="3" name="內容版面配置區 2"/>
          <p:cNvSpPr>
            <a:spLocks noGrp="1"/>
          </p:cNvSpPr>
          <p:nvPr>
            <p:ph idx="1"/>
          </p:nvPr>
        </p:nvSpPr>
        <p:spPr/>
        <p:txBody>
          <a:bodyPr>
            <a:normAutofit fontScale="55000" lnSpcReduction="20000"/>
          </a:bodyPr>
          <a:lstStyle/>
          <a:p>
            <a:pPr marL="514350" indent="-514350">
              <a:buNone/>
            </a:pPr>
            <a:r>
              <a:rPr lang="en-US" altLang="zh-TW" b="1" dirty="0" smtClean="0">
                <a:latin typeface="Calibri" pitchFamily="34" charset="0"/>
                <a:ea typeface="Calibri" pitchFamily="34" charset="0"/>
                <a:cs typeface="Calibri" pitchFamily="34" charset="0"/>
              </a:rPr>
              <a:t>1.   Differentiation of the </a:t>
            </a:r>
            <a:r>
              <a:rPr lang="en-US" altLang="zh-TW" b="1" dirty="0" err="1" smtClean="0">
                <a:latin typeface="Calibri" pitchFamily="34" charset="0"/>
                <a:ea typeface="Calibri" pitchFamily="34" charset="0"/>
                <a:cs typeface="Calibri" pitchFamily="34" charset="0"/>
              </a:rPr>
              <a:t>Rhinogobius</a:t>
            </a:r>
            <a:r>
              <a:rPr lang="en-US" altLang="zh-TW" b="1" dirty="0" smtClean="0">
                <a:latin typeface="Calibri" pitchFamily="34" charset="0"/>
                <a:ea typeface="Calibri" pitchFamily="34" charset="0"/>
                <a:cs typeface="Calibri" pitchFamily="34" charset="0"/>
              </a:rPr>
              <a:t> </a:t>
            </a:r>
            <a:r>
              <a:rPr lang="en-US" altLang="zh-TW" b="1" dirty="0" err="1" smtClean="0">
                <a:latin typeface="Calibri" pitchFamily="34" charset="0"/>
                <a:ea typeface="Calibri" pitchFamily="34" charset="0"/>
                <a:cs typeface="Calibri" pitchFamily="34" charset="0"/>
              </a:rPr>
              <a:t>rubromaculatus</a:t>
            </a:r>
            <a:r>
              <a:rPr lang="en-US" altLang="zh-TW" b="1" dirty="0" smtClean="0">
                <a:latin typeface="Calibri" pitchFamily="34" charset="0"/>
                <a:ea typeface="Calibri" pitchFamily="34" charset="0"/>
                <a:cs typeface="Calibri" pitchFamily="34" charset="0"/>
              </a:rPr>
              <a:t> phenotype  in various place</a:t>
            </a:r>
          </a:p>
          <a:p>
            <a:pPr marL="514350" indent="-514350">
              <a:buAutoNum type="arabicPlain"/>
            </a:pPr>
            <a:endParaRPr lang="en-US" altLang="zh-TW" dirty="0" smtClean="0">
              <a:latin typeface="Calibri" pitchFamily="34" charset="0"/>
              <a:ea typeface="Calibri" pitchFamily="34" charset="0"/>
              <a:cs typeface="Calibri" pitchFamily="34" charset="0"/>
            </a:endParaRPr>
          </a:p>
          <a:p>
            <a:pPr>
              <a:buNone/>
            </a:pPr>
            <a:r>
              <a:rPr lang="en-US" altLang="zh-TW" dirty="0" smtClean="0">
                <a:latin typeface="Calibri" pitchFamily="34" charset="0"/>
                <a:ea typeface="Calibri" pitchFamily="34" charset="0"/>
                <a:cs typeface="Calibri" pitchFamily="34" charset="0"/>
              </a:rPr>
              <a:t>       From field collection and observation, it is known that the </a:t>
            </a:r>
            <a:r>
              <a:rPr lang="en-US" altLang="zh-TW" dirty="0" err="1" smtClean="0">
                <a:latin typeface="Calibri" pitchFamily="34" charset="0"/>
                <a:ea typeface="Calibri" pitchFamily="34" charset="0"/>
                <a:cs typeface="Calibri" pitchFamily="34" charset="0"/>
              </a:rPr>
              <a:t>Rhinogobius</a:t>
            </a:r>
            <a:r>
              <a:rPr lang="en-US" altLang="zh-TW" dirty="0" smtClean="0">
                <a:latin typeface="Calibri" pitchFamily="34" charset="0"/>
                <a:ea typeface="Calibri" pitchFamily="34" charset="0"/>
                <a:cs typeface="Calibri" pitchFamily="34" charset="0"/>
              </a:rPr>
              <a:t> </a:t>
            </a:r>
            <a:r>
              <a:rPr lang="en-US" altLang="zh-TW" dirty="0" err="1" smtClean="0">
                <a:latin typeface="Calibri" pitchFamily="34" charset="0"/>
                <a:ea typeface="Calibri" pitchFamily="34" charset="0"/>
                <a:cs typeface="Calibri" pitchFamily="34" charset="0"/>
              </a:rPr>
              <a:t>rubromaculatus</a:t>
            </a:r>
            <a:r>
              <a:rPr lang="en-US" altLang="zh-TW" dirty="0" smtClean="0">
                <a:latin typeface="Calibri" pitchFamily="34" charset="0"/>
                <a:ea typeface="Calibri" pitchFamily="34" charset="0"/>
                <a:cs typeface="Calibri" pitchFamily="34" charset="0"/>
              </a:rPr>
              <a:t> phenotype in Taiwan is slightly differentiated, I think it can be divided into four types according to the appearance, the first is distributed north of </a:t>
            </a:r>
            <a:r>
              <a:rPr lang="en-US" altLang="zh-TW" dirty="0" err="1" smtClean="0">
                <a:latin typeface="Calibri" pitchFamily="34" charset="0"/>
                <a:ea typeface="Calibri" pitchFamily="34" charset="0"/>
                <a:cs typeface="Calibri" pitchFamily="34" charset="0"/>
              </a:rPr>
              <a:t>Hsinchu</a:t>
            </a:r>
            <a:r>
              <a:rPr lang="en-US" altLang="zh-TW" dirty="0" smtClean="0">
                <a:latin typeface="Calibri" pitchFamily="34" charset="0"/>
                <a:ea typeface="Calibri" pitchFamily="34" charset="0"/>
                <a:cs typeface="Calibri" pitchFamily="34" charset="0"/>
              </a:rPr>
              <a:t>, this type has now become a new species </a:t>
            </a:r>
            <a:r>
              <a:rPr lang="en-US" altLang="zh-TW" dirty="0" err="1" smtClean="0">
                <a:latin typeface="Calibri" pitchFamily="34" charset="0"/>
                <a:ea typeface="Calibri" pitchFamily="34" charset="0"/>
                <a:cs typeface="Calibri" pitchFamily="34" charset="0"/>
              </a:rPr>
              <a:t>Rhinogobius</a:t>
            </a:r>
            <a:r>
              <a:rPr lang="en-US" altLang="zh-TW" dirty="0" smtClean="0">
                <a:latin typeface="Calibri" pitchFamily="34" charset="0"/>
                <a:ea typeface="Calibri" pitchFamily="34" charset="0"/>
                <a:cs typeface="Calibri" pitchFamily="34" charset="0"/>
              </a:rPr>
              <a:t> </a:t>
            </a:r>
            <a:r>
              <a:rPr lang="en-US" altLang="zh-TW" dirty="0" err="1" smtClean="0">
                <a:latin typeface="Calibri" pitchFamily="34" charset="0"/>
                <a:ea typeface="Calibri" pitchFamily="34" charset="0"/>
                <a:cs typeface="Calibri" pitchFamily="34" charset="0"/>
              </a:rPr>
              <a:t>yangminshanensis</a:t>
            </a:r>
            <a:r>
              <a:rPr lang="en-US" altLang="zh-TW" dirty="0" smtClean="0">
                <a:latin typeface="Calibri" pitchFamily="34" charset="0"/>
                <a:ea typeface="Calibri" pitchFamily="34" charset="0"/>
                <a:cs typeface="Calibri" pitchFamily="34" charset="0"/>
              </a:rPr>
              <a:t>, characterized by two stripes under the eyes, The first dorsal fin has scattered black spots and is lighter in color, the second dorsal fin has ten fin bars, the fin has nine fin bars, the second is distributed in the north of the cloud forest south of </a:t>
            </a:r>
            <a:r>
              <a:rPr lang="en-US" altLang="zh-TW" dirty="0" err="1" smtClean="0">
                <a:latin typeface="Calibri" pitchFamily="34" charset="0"/>
                <a:ea typeface="Calibri" pitchFamily="34" charset="0"/>
                <a:cs typeface="Calibri" pitchFamily="34" charset="0"/>
              </a:rPr>
              <a:t>Miaoli</a:t>
            </a:r>
            <a:r>
              <a:rPr lang="en-US" altLang="zh-TW" dirty="0" smtClean="0">
                <a:latin typeface="Calibri" pitchFamily="34" charset="0"/>
                <a:ea typeface="Calibri" pitchFamily="34" charset="0"/>
                <a:cs typeface="Calibri" pitchFamily="34" charset="0"/>
              </a:rPr>
              <a:t>, this type is the pattern type of the short-snouted red-spotted crocodile, characterized by a stripe under the eyes, the first dorsal fin black spots are clustered and darker in color, the second dorsal fin has nine fin bars, the fin has eight fin bars, the third is distributed south of </a:t>
            </a:r>
            <a:r>
              <a:rPr lang="en-US" altLang="zh-TW" dirty="0" err="1" smtClean="0">
                <a:latin typeface="Calibri" pitchFamily="34" charset="0"/>
                <a:ea typeface="Calibri" pitchFamily="34" charset="0"/>
                <a:cs typeface="Calibri" pitchFamily="34" charset="0"/>
              </a:rPr>
              <a:t>Yunlin</a:t>
            </a:r>
            <a:r>
              <a:rPr lang="en-US" altLang="zh-TW" dirty="0" smtClean="0">
                <a:latin typeface="Calibri" pitchFamily="34" charset="0"/>
                <a:ea typeface="Calibri" pitchFamily="34" charset="0"/>
                <a:cs typeface="Calibri" pitchFamily="34" charset="0"/>
              </a:rPr>
              <a:t> to the north of </a:t>
            </a:r>
            <a:r>
              <a:rPr lang="en-US" altLang="zh-TW" dirty="0" err="1" smtClean="0">
                <a:latin typeface="Calibri" pitchFamily="34" charset="0"/>
                <a:ea typeface="Calibri" pitchFamily="34" charset="0"/>
                <a:cs typeface="Calibri" pitchFamily="34" charset="0"/>
              </a:rPr>
              <a:t>Gaoping</a:t>
            </a:r>
            <a:r>
              <a:rPr lang="en-US" altLang="zh-TW" dirty="0" smtClean="0">
                <a:latin typeface="Calibri" pitchFamily="34" charset="0"/>
                <a:ea typeface="Calibri" pitchFamily="34" charset="0"/>
                <a:cs typeface="Calibri" pitchFamily="34" charset="0"/>
              </a:rPr>
              <a:t> Creek, characterized by two stripes under the eyes, the first dorsal fin has a concentrated and darker black spot, and the second dorsal fin has nine fin bars, The fin has eight rays, the fourth species is distributed south of </a:t>
            </a:r>
            <a:r>
              <a:rPr lang="en-US" altLang="zh-TW" dirty="0" err="1" smtClean="0">
                <a:latin typeface="Calibri" pitchFamily="34" charset="0"/>
                <a:ea typeface="Calibri" pitchFamily="34" charset="0"/>
                <a:cs typeface="Calibri" pitchFamily="34" charset="0"/>
              </a:rPr>
              <a:t>Gaoping</a:t>
            </a:r>
            <a:r>
              <a:rPr lang="en-US" altLang="zh-TW" dirty="0" smtClean="0">
                <a:latin typeface="Calibri" pitchFamily="34" charset="0"/>
                <a:ea typeface="Calibri" pitchFamily="34" charset="0"/>
                <a:cs typeface="Calibri" pitchFamily="34" charset="0"/>
              </a:rPr>
              <a:t> Creek, this type is similar to the third type, but the body color is dark.</a:t>
            </a:r>
            <a:endParaRPr lang="zh-TW" altLang="en-US"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pic>
        <p:nvPicPr>
          <p:cNvPr id="5" name="圖片 4" descr="IMG_8475 (1).jpeg"/>
          <p:cNvPicPr/>
          <p:nvPr/>
        </p:nvPicPr>
        <p:blipFill>
          <a:blip r:embed="rId2" cstate="print"/>
          <a:stretch>
            <a:fillRect/>
          </a:stretch>
        </p:blipFill>
        <p:spPr>
          <a:xfrm>
            <a:off x="0" y="3143248"/>
            <a:ext cx="4929222" cy="3391470"/>
          </a:xfrm>
          <a:prstGeom prst="rect">
            <a:avLst/>
          </a:prstGeom>
        </p:spPr>
      </p:pic>
      <p:pic>
        <p:nvPicPr>
          <p:cNvPr id="6" name="圖片 5" descr="IMG_8472 (1).jpeg"/>
          <p:cNvPicPr/>
          <p:nvPr/>
        </p:nvPicPr>
        <p:blipFill>
          <a:blip r:embed="rId3" cstate="print"/>
          <a:stretch>
            <a:fillRect/>
          </a:stretch>
        </p:blipFill>
        <p:spPr>
          <a:xfrm>
            <a:off x="4286216" y="-71462"/>
            <a:ext cx="4857784" cy="4429156"/>
          </a:xfrm>
          <a:prstGeom prst="rect">
            <a:avLst/>
          </a:prstGeom>
        </p:spPr>
      </p:pic>
      <p:pic>
        <p:nvPicPr>
          <p:cNvPr id="7" name="圖片 6" descr="IMG_8470 (1).jpeg"/>
          <p:cNvPicPr/>
          <p:nvPr/>
        </p:nvPicPr>
        <p:blipFill>
          <a:blip r:embed="rId4" cstate="print"/>
          <a:stretch>
            <a:fillRect/>
          </a:stretch>
        </p:blipFill>
        <p:spPr>
          <a:xfrm>
            <a:off x="5357818" y="2786058"/>
            <a:ext cx="3571900" cy="3732656"/>
          </a:xfrm>
          <a:prstGeom prst="rect">
            <a:avLst/>
          </a:prstGeom>
        </p:spPr>
      </p:pic>
      <p:pic>
        <p:nvPicPr>
          <p:cNvPr id="8" name="圖片 7" descr="Screenshot_20221228-005245_2.png"/>
          <p:cNvPicPr/>
          <p:nvPr/>
        </p:nvPicPr>
        <p:blipFill>
          <a:blip r:embed="rId5" cstate="print"/>
          <a:stretch>
            <a:fillRect/>
          </a:stretch>
        </p:blipFill>
        <p:spPr>
          <a:xfrm>
            <a:off x="-214346" y="642918"/>
            <a:ext cx="4786346" cy="1911807"/>
          </a:xfrm>
          <a:prstGeom prst="rect">
            <a:avLst/>
          </a:prstGeom>
        </p:spPr>
      </p:pic>
      <p:sp>
        <p:nvSpPr>
          <p:cNvPr id="9" name="內容版面配置區 8"/>
          <p:cNvSpPr>
            <a:spLocks noGrp="1"/>
          </p:cNvSpPr>
          <p:nvPr>
            <p:ph idx="1"/>
          </p:nvPr>
        </p:nvSpPr>
        <p:spPr>
          <a:xfrm flipH="1" flipV="1">
            <a:off x="8686800" y="6126163"/>
            <a:ext cx="457200" cy="374671"/>
          </a:xfrm>
        </p:spPr>
        <p:txBody>
          <a:bodyPr>
            <a:normAutofit fontScale="70000" lnSpcReduction="20000"/>
          </a:bodyPr>
          <a:lstStyle/>
          <a:p>
            <a:endParaRPr lang="zh-TW" alt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28596" y="1142984"/>
            <a:ext cx="8229600" cy="4525963"/>
          </a:xfrm>
        </p:spPr>
        <p:txBody>
          <a:bodyPr>
            <a:normAutofit/>
          </a:bodyPr>
          <a:lstStyle/>
          <a:p>
            <a:pPr>
              <a:buNone/>
            </a:pPr>
            <a:r>
              <a:rPr lang="en-US" altLang="zh-TW" sz="1800" b="1" dirty="0" smtClean="0">
                <a:latin typeface="Calibri" pitchFamily="34" charset="0"/>
                <a:ea typeface="Calibri" pitchFamily="34" charset="0"/>
                <a:cs typeface="Calibri" pitchFamily="34" charset="0"/>
              </a:rPr>
              <a:t>2.   The association between the body color of </a:t>
            </a:r>
            <a:r>
              <a:rPr lang="en-US" altLang="zh-TW" sz="1800" b="1" dirty="0" err="1" smtClean="0">
                <a:latin typeface="Calibri" pitchFamily="34" charset="0"/>
                <a:ea typeface="Calibri" pitchFamily="34" charset="0"/>
                <a:cs typeface="Calibri" pitchFamily="34" charset="0"/>
              </a:rPr>
              <a:t>Rhinogobius</a:t>
            </a:r>
            <a:r>
              <a:rPr lang="en-US" altLang="zh-TW" sz="1800" b="1" dirty="0" smtClean="0">
                <a:latin typeface="Calibri" pitchFamily="34" charset="0"/>
                <a:ea typeface="Calibri" pitchFamily="34" charset="0"/>
                <a:cs typeface="Calibri" pitchFamily="34" charset="0"/>
              </a:rPr>
              <a:t> </a:t>
            </a:r>
            <a:r>
              <a:rPr lang="en-US" altLang="zh-TW" sz="1800" b="1" dirty="0" err="1" smtClean="0">
                <a:latin typeface="Calibri" pitchFamily="34" charset="0"/>
                <a:ea typeface="Calibri" pitchFamily="34" charset="0"/>
                <a:cs typeface="Calibri" pitchFamily="34" charset="0"/>
              </a:rPr>
              <a:t>rubromaculatus</a:t>
            </a:r>
            <a:r>
              <a:rPr lang="en-US" altLang="zh-TW" sz="1800" b="1" dirty="0" smtClean="0">
                <a:latin typeface="Calibri" pitchFamily="34" charset="0"/>
                <a:ea typeface="Calibri" pitchFamily="34" charset="0"/>
                <a:cs typeface="Calibri" pitchFamily="34" charset="0"/>
              </a:rPr>
              <a:t> and  water pH value in various places</a:t>
            </a:r>
          </a:p>
          <a:p>
            <a:pPr>
              <a:buNone/>
            </a:pPr>
            <a:endParaRPr lang="en-US" altLang="zh-TW" sz="1800" dirty="0" smtClean="0">
              <a:latin typeface="Calibri" pitchFamily="34" charset="0"/>
              <a:ea typeface="Calibri" pitchFamily="34" charset="0"/>
              <a:cs typeface="Calibri" pitchFamily="34" charset="0"/>
            </a:endParaRPr>
          </a:p>
          <a:p>
            <a:pPr>
              <a:buNone/>
            </a:pPr>
            <a:r>
              <a:rPr lang="en-US" altLang="zh-TW" sz="1800" dirty="0" smtClean="0">
                <a:latin typeface="Calibri" pitchFamily="34" charset="0"/>
                <a:ea typeface="Calibri" pitchFamily="34" charset="0"/>
                <a:cs typeface="Calibri" pitchFamily="34" charset="0"/>
              </a:rPr>
              <a:t>       From field collection and observation, it was found that in most cases, the body color of </a:t>
            </a:r>
            <a:r>
              <a:rPr lang="en-US" altLang="zh-TW" sz="1800" dirty="0" err="1" smtClean="0">
                <a:latin typeface="Calibri" pitchFamily="34" charset="0"/>
                <a:ea typeface="Calibri" pitchFamily="34" charset="0"/>
                <a:cs typeface="Calibri" pitchFamily="34" charset="0"/>
              </a:rPr>
              <a:t>Rhinogobius</a:t>
            </a:r>
            <a:r>
              <a:rPr lang="en-US" altLang="zh-TW" sz="1800" dirty="0" smtClean="0">
                <a:latin typeface="Calibri" pitchFamily="34" charset="0"/>
                <a:ea typeface="Calibri" pitchFamily="34" charset="0"/>
                <a:cs typeface="Calibri" pitchFamily="34" charset="0"/>
              </a:rPr>
              <a:t> </a:t>
            </a:r>
            <a:r>
              <a:rPr lang="en-US" altLang="zh-TW" sz="1800" dirty="0" err="1" smtClean="0">
                <a:latin typeface="Calibri" pitchFamily="34" charset="0"/>
                <a:ea typeface="Calibri" pitchFamily="34" charset="0"/>
                <a:cs typeface="Calibri" pitchFamily="34" charset="0"/>
              </a:rPr>
              <a:t>rubromaculatus</a:t>
            </a:r>
            <a:r>
              <a:rPr lang="en-US" altLang="zh-TW" sz="1800" dirty="0" smtClean="0">
                <a:latin typeface="Calibri" pitchFamily="34" charset="0"/>
                <a:ea typeface="Calibri" pitchFamily="34" charset="0"/>
                <a:cs typeface="Calibri" pitchFamily="34" charset="0"/>
              </a:rPr>
              <a:t> inhabiting the alkaline water quality will be deeper than that of the individuals living in the acidic water, and through field measurement of water quality, it is known that the water quality of the alluvial soil area is mostly alkaline, and </a:t>
            </a:r>
            <a:r>
              <a:rPr lang="en-US" altLang="zh-TW" sz="1800" dirty="0" err="1" smtClean="0">
                <a:latin typeface="Calibri" pitchFamily="34" charset="0"/>
                <a:ea typeface="Calibri" pitchFamily="34" charset="0"/>
                <a:cs typeface="Calibri" pitchFamily="34" charset="0"/>
              </a:rPr>
              <a:t>Rhinogobius</a:t>
            </a:r>
            <a:r>
              <a:rPr lang="en-US" altLang="zh-TW" sz="1800" dirty="0" smtClean="0">
                <a:latin typeface="Calibri" pitchFamily="34" charset="0"/>
                <a:ea typeface="Calibri" pitchFamily="34" charset="0"/>
                <a:cs typeface="Calibri" pitchFamily="34" charset="0"/>
              </a:rPr>
              <a:t> inhabiting this area </a:t>
            </a:r>
            <a:r>
              <a:rPr lang="en-US" altLang="zh-TW" sz="1800" dirty="0" err="1" smtClean="0">
                <a:latin typeface="Calibri" pitchFamily="34" charset="0"/>
                <a:ea typeface="Calibri" pitchFamily="34" charset="0"/>
                <a:cs typeface="Calibri" pitchFamily="34" charset="0"/>
              </a:rPr>
              <a:t>Rhinogobius</a:t>
            </a:r>
            <a:r>
              <a:rPr lang="en-US" altLang="zh-TW" sz="1800" dirty="0" smtClean="0">
                <a:latin typeface="Calibri" pitchFamily="34" charset="0"/>
                <a:ea typeface="Calibri" pitchFamily="34" charset="0"/>
                <a:cs typeface="Calibri" pitchFamily="34" charset="0"/>
              </a:rPr>
              <a:t> </a:t>
            </a:r>
            <a:r>
              <a:rPr lang="en-US" altLang="zh-TW" sz="1800" dirty="0" err="1" smtClean="0">
                <a:latin typeface="Calibri" pitchFamily="34" charset="0"/>
                <a:ea typeface="Calibri" pitchFamily="34" charset="0"/>
                <a:cs typeface="Calibri" pitchFamily="34" charset="0"/>
              </a:rPr>
              <a:t>rubromaculatus</a:t>
            </a:r>
            <a:r>
              <a:rPr lang="en-US" altLang="zh-TW" sz="1800" dirty="0" smtClean="0">
                <a:latin typeface="Calibri" pitchFamily="34" charset="0"/>
                <a:ea typeface="Calibri" pitchFamily="34" charset="0"/>
                <a:cs typeface="Calibri" pitchFamily="34" charset="0"/>
              </a:rPr>
              <a:t> has the darkest body color, followed by areas of sandstone and shale, and the most acidic is the distribution area of igneous rocks, which is the lightest body color of </a:t>
            </a:r>
            <a:r>
              <a:rPr lang="en-US" altLang="zh-TW" sz="1800" dirty="0" err="1" smtClean="0">
                <a:latin typeface="Calibri" pitchFamily="34" charset="0"/>
                <a:ea typeface="Calibri" pitchFamily="34" charset="0"/>
                <a:cs typeface="Calibri" pitchFamily="34" charset="0"/>
              </a:rPr>
              <a:t>Rhinogobius</a:t>
            </a:r>
            <a:r>
              <a:rPr lang="en-US" altLang="zh-TW" sz="1800" dirty="0" smtClean="0">
                <a:latin typeface="Calibri" pitchFamily="34" charset="0"/>
                <a:ea typeface="Calibri" pitchFamily="34" charset="0"/>
                <a:cs typeface="Calibri" pitchFamily="34" charset="0"/>
              </a:rPr>
              <a:t> </a:t>
            </a:r>
            <a:r>
              <a:rPr lang="en-US" altLang="zh-TW" sz="1800" dirty="0" err="1" smtClean="0">
                <a:latin typeface="Calibri" pitchFamily="34" charset="0"/>
                <a:ea typeface="Calibri" pitchFamily="34" charset="0"/>
                <a:cs typeface="Calibri" pitchFamily="34" charset="0"/>
              </a:rPr>
              <a:t>rubromaculatus</a:t>
            </a:r>
            <a:r>
              <a:rPr lang="en-US" altLang="zh-TW" sz="1800" dirty="0" smtClean="0">
                <a:latin typeface="Calibri" pitchFamily="34" charset="0"/>
                <a:ea typeface="Calibri" pitchFamily="34" charset="0"/>
                <a:cs typeface="Calibri" pitchFamily="34" charset="0"/>
              </a:rPr>
              <a:t>.</a:t>
            </a:r>
            <a:endParaRPr lang="zh-TW" altLang="en-US" sz="1800"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214282" y="500042"/>
            <a:ext cx="8715436" cy="6215106"/>
          </a:xfrm>
        </p:spPr>
        <p:txBody>
          <a:bodyPr>
            <a:noAutofit/>
          </a:bodyPr>
          <a:lstStyle/>
          <a:p>
            <a:pPr lvl="0">
              <a:buNone/>
            </a:pPr>
            <a:r>
              <a:rPr lang="en-US" altLang="zh-TW" sz="1800" b="1" dirty="0" smtClean="0">
                <a:latin typeface="Calibri" pitchFamily="34" charset="0"/>
                <a:ea typeface="Calibri" pitchFamily="34" charset="0"/>
                <a:cs typeface="Calibri" pitchFamily="34" charset="0"/>
              </a:rPr>
              <a:t>3.     Effects of environmental differences on the body color of alligator in </a:t>
            </a:r>
            <a:r>
              <a:rPr lang="en-US" altLang="zh-TW" sz="1800" b="1" dirty="0" err="1" smtClean="0">
                <a:latin typeface="Calibri" pitchFamily="34" charset="0"/>
                <a:ea typeface="Calibri" pitchFamily="34" charset="0"/>
                <a:cs typeface="Calibri" pitchFamily="34" charset="0"/>
              </a:rPr>
              <a:t>Xindian</a:t>
            </a:r>
            <a:r>
              <a:rPr lang="en-US" altLang="zh-TW" sz="1800" b="1" dirty="0" smtClean="0">
                <a:latin typeface="Calibri" pitchFamily="34" charset="0"/>
                <a:ea typeface="Calibri" pitchFamily="34" charset="0"/>
                <a:cs typeface="Calibri" pitchFamily="34" charset="0"/>
              </a:rPr>
              <a:t> area</a:t>
            </a:r>
            <a:endParaRPr lang="zh-TW" altLang="en-US" sz="1800" b="1" dirty="0">
              <a:latin typeface="Calibri" pitchFamily="34" charset="0"/>
              <a:cs typeface="Calibri" pitchFamily="34" charset="0"/>
            </a:endParaRPr>
          </a:p>
          <a:p>
            <a:pPr>
              <a:buNone/>
            </a:pPr>
            <a:r>
              <a:rPr lang="en-US" sz="1800" dirty="0">
                <a:latin typeface="Calibri" pitchFamily="34" charset="0"/>
                <a:ea typeface="Calibri" pitchFamily="34" charset="0"/>
                <a:cs typeface="Calibri" pitchFamily="34" charset="0"/>
              </a:rPr>
              <a:t> </a:t>
            </a:r>
            <a:endParaRPr lang="zh-TW" altLang="en-US" sz="1800" dirty="0">
              <a:latin typeface="Calibri" pitchFamily="34" charset="0"/>
              <a:cs typeface="Calibri" pitchFamily="34" charset="0"/>
            </a:endParaRPr>
          </a:p>
          <a:p>
            <a:pPr>
              <a:buNone/>
            </a:pPr>
            <a:r>
              <a:rPr lang="en-US" altLang="zh-TW" sz="1800" dirty="0" smtClean="0">
                <a:latin typeface="Calibri" pitchFamily="34" charset="0"/>
                <a:ea typeface="Calibri" pitchFamily="34" charset="0"/>
                <a:cs typeface="Calibri" pitchFamily="34" charset="0"/>
              </a:rPr>
              <a:t>      From this study, it is known that </a:t>
            </a:r>
            <a:r>
              <a:rPr lang="en-US" altLang="zh-TW" sz="1800" dirty="0" err="1" smtClean="0">
                <a:latin typeface="Calibri" pitchFamily="34" charset="0"/>
                <a:ea typeface="Calibri" pitchFamily="34" charset="0"/>
                <a:cs typeface="Calibri" pitchFamily="34" charset="0"/>
              </a:rPr>
              <a:t>Rhinogobius</a:t>
            </a:r>
            <a:r>
              <a:rPr lang="en-US" altLang="zh-TW" sz="1800" dirty="0" smtClean="0">
                <a:latin typeface="Calibri" pitchFamily="34" charset="0"/>
                <a:ea typeface="Calibri" pitchFamily="34" charset="0"/>
                <a:cs typeface="Calibri" pitchFamily="34" charset="0"/>
              </a:rPr>
              <a:t> </a:t>
            </a:r>
            <a:r>
              <a:rPr lang="en-US" altLang="zh-TW" sz="1800" dirty="0" err="1" smtClean="0">
                <a:latin typeface="Calibri" pitchFamily="34" charset="0"/>
                <a:ea typeface="Calibri" pitchFamily="34" charset="0"/>
                <a:cs typeface="Calibri" pitchFamily="34" charset="0"/>
              </a:rPr>
              <a:t>rubromaculatus</a:t>
            </a:r>
            <a:r>
              <a:rPr lang="en-US" altLang="zh-TW" sz="1800" dirty="0" smtClean="0">
                <a:latin typeface="Calibri" pitchFamily="34" charset="0"/>
                <a:ea typeface="Calibri" pitchFamily="34" charset="0"/>
                <a:cs typeface="Calibri" pitchFamily="34" charset="0"/>
              </a:rPr>
              <a:t> in the </a:t>
            </a:r>
            <a:r>
              <a:rPr lang="en-US" altLang="zh-TW" sz="1800" dirty="0" err="1" smtClean="0">
                <a:latin typeface="Calibri" pitchFamily="34" charset="0"/>
                <a:ea typeface="Calibri" pitchFamily="34" charset="0"/>
                <a:cs typeface="Calibri" pitchFamily="34" charset="0"/>
              </a:rPr>
              <a:t>Xindian</a:t>
            </a:r>
            <a:r>
              <a:rPr lang="en-US" altLang="zh-TW" sz="1800" dirty="0" smtClean="0">
                <a:latin typeface="Calibri" pitchFamily="34" charset="0"/>
                <a:ea typeface="Calibri" pitchFamily="34" charset="0"/>
                <a:cs typeface="Calibri" pitchFamily="34" charset="0"/>
              </a:rPr>
              <a:t> area in terms of body color, in addition to the habit of not using sea migration because of the terrestrial type </a:t>
            </a:r>
            <a:r>
              <a:rPr lang="en-US" altLang="zh-TW" sz="1800" dirty="0" err="1" smtClean="0">
                <a:latin typeface="Calibri" pitchFamily="34" charset="0"/>
                <a:ea typeface="Calibri" pitchFamily="34" charset="0"/>
                <a:cs typeface="Calibri" pitchFamily="34" charset="0"/>
              </a:rPr>
              <a:t>Rhinogobius</a:t>
            </a:r>
            <a:r>
              <a:rPr lang="en-US" altLang="zh-TW" sz="1800" dirty="0" smtClean="0">
                <a:latin typeface="Calibri" pitchFamily="34" charset="0"/>
                <a:ea typeface="Calibri" pitchFamily="34" charset="0"/>
                <a:cs typeface="Calibri" pitchFamily="34" charset="0"/>
              </a:rPr>
              <a:t>, so that individuals in different watersheds have no gene communication for a long time, resulting in many distinctive phenotypes between different watersheds, habitat environment is also one of the factors affecting the body color performance of </a:t>
            </a:r>
            <a:r>
              <a:rPr lang="en-US" altLang="zh-TW" sz="1800" dirty="0" err="1" smtClean="0">
                <a:latin typeface="Calibri" pitchFamily="34" charset="0"/>
                <a:ea typeface="Calibri" pitchFamily="34" charset="0"/>
                <a:cs typeface="Calibri" pitchFamily="34" charset="0"/>
              </a:rPr>
              <a:t>Rhinogobius</a:t>
            </a:r>
            <a:r>
              <a:rPr lang="en-US" altLang="zh-TW" sz="1800" dirty="0" smtClean="0">
                <a:latin typeface="Calibri" pitchFamily="34" charset="0"/>
                <a:ea typeface="Calibri" pitchFamily="34" charset="0"/>
                <a:cs typeface="Calibri" pitchFamily="34" charset="0"/>
              </a:rPr>
              <a:t> </a:t>
            </a:r>
            <a:r>
              <a:rPr lang="en-US" altLang="zh-TW" sz="1800" dirty="0" err="1" smtClean="0">
                <a:latin typeface="Calibri" pitchFamily="34" charset="0"/>
                <a:ea typeface="Calibri" pitchFamily="34" charset="0"/>
                <a:cs typeface="Calibri" pitchFamily="34" charset="0"/>
              </a:rPr>
              <a:t>rubromaculatus</a:t>
            </a:r>
            <a:r>
              <a:rPr lang="en-US" altLang="zh-TW" sz="1800" dirty="0" smtClean="0">
                <a:latin typeface="Calibri" pitchFamily="34" charset="0"/>
                <a:ea typeface="Calibri" pitchFamily="34" charset="0"/>
                <a:cs typeface="Calibri" pitchFamily="34" charset="0"/>
              </a:rPr>
              <a:t>, in the more hidden the habitat, Due to the low pressure of predation, the more vivid the body color and markings, on the contrary, in open habitats, </a:t>
            </a:r>
            <a:r>
              <a:rPr lang="en-US" altLang="zh-TW" sz="1800" dirty="0" err="1" smtClean="0">
                <a:latin typeface="Calibri" pitchFamily="34" charset="0"/>
                <a:ea typeface="Calibri" pitchFamily="34" charset="0"/>
                <a:cs typeface="Calibri" pitchFamily="34" charset="0"/>
              </a:rPr>
              <a:t>Rhinogobius</a:t>
            </a:r>
            <a:r>
              <a:rPr lang="en-US" altLang="zh-TW" sz="1800" dirty="0" smtClean="0">
                <a:latin typeface="Calibri" pitchFamily="34" charset="0"/>
                <a:ea typeface="Calibri" pitchFamily="34" charset="0"/>
                <a:cs typeface="Calibri" pitchFamily="34" charset="0"/>
              </a:rPr>
              <a:t> </a:t>
            </a:r>
            <a:r>
              <a:rPr lang="en-US" altLang="zh-TW" sz="1800" dirty="0" err="1" smtClean="0">
                <a:latin typeface="Calibri" pitchFamily="34" charset="0"/>
                <a:ea typeface="Calibri" pitchFamily="34" charset="0"/>
                <a:cs typeface="Calibri" pitchFamily="34" charset="0"/>
              </a:rPr>
              <a:t>rubromaculatus</a:t>
            </a:r>
            <a:r>
              <a:rPr lang="en-US" altLang="zh-TW" sz="1800" dirty="0" smtClean="0">
                <a:latin typeface="Calibri" pitchFamily="34" charset="0"/>
                <a:ea typeface="Calibri" pitchFamily="34" charset="0"/>
                <a:cs typeface="Calibri" pitchFamily="34" charset="0"/>
              </a:rPr>
              <a:t> generally shows a darker body color in order to avoid natural predators, such as individuals collected in habitat A are darker than individuals in B and propylene habitat, and these results are similar to the literature "In general, individuals found in small streams under the forest are redder, and open streams are blacker, which may be the result of long-term evolution in habitat to avoid enemies" (Zhang </a:t>
            </a:r>
            <a:r>
              <a:rPr lang="en-US" altLang="zh-TW" sz="1800" dirty="0" err="1" smtClean="0">
                <a:latin typeface="Calibri" pitchFamily="34" charset="0"/>
                <a:ea typeface="Calibri" pitchFamily="34" charset="0"/>
                <a:cs typeface="Calibri" pitchFamily="34" charset="0"/>
              </a:rPr>
              <a:t>Daqing</a:t>
            </a:r>
            <a:r>
              <a:rPr lang="en-US" altLang="zh-TW" sz="1800" dirty="0" smtClean="0">
                <a:latin typeface="Calibri" pitchFamily="34" charset="0"/>
                <a:ea typeface="Calibri" pitchFamily="34" charset="0"/>
                <a:cs typeface="Calibri" pitchFamily="34" charset="0"/>
              </a:rPr>
              <a:t>, </a:t>
            </a:r>
            <a:r>
              <a:rPr lang="en-US" altLang="zh-TW" sz="1800" dirty="0" err="1" smtClean="0">
                <a:latin typeface="Calibri" pitchFamily="34" charset="0"/>
                <a:ea typeface="Calibri" pitchFamily="34" charset="0"/>
                <a:cs typeface="Calibri" pitchFamily="34" charset="0"/>
              </a:rPr>
              <a:t>Zeng</a:t>
            </a:r>
            <a:r>
              <a:rPr lang="en-US" altLang="zh-TW" sz="1800" dirty="0" smtClean="0">
                <a:latin typeface="Calibri" pitchFamily="34" charset="0"/>
                <a:ea typeface="Calibri" pitchFamily="34" charset="0"/>
                <a:cs typeface="Calibri" pitchFamily="34" charset="0"/>
              </a:rPr>
              <a:t> </a:t>
            </a:r>
            <a:r>
              <a:rPr lang="en-US" altLang="zh-TW" sz="1800" dirty="0" err="1" smtClean="0">
                <a:latin typeface="Calibri" pitchFamily="34" charset="0"/>
                <a:ea typeface="Calibri" pitchFamily="34" charset="0"/>
                <a:cs typeface="Calibri" pitchFamily="34" charset="0"/>
              </a:rPr>
              <a:t>Weijie</a:t>
            </a:r>
            <a:r>
              <a:rPr lang="en-US" altLang="zh-TW" sz="1800" dirty="0" smtClean="0">
                <a:latin typeface="Calibri" pitchFamily="34" charset="0"/>
                <a:ea typeface="Calibri" pitchFamily="34" charset="0"/>
                <a:cs typeface="Calibri" pitchFamily="34" charset="0"/>
              </a:rPr>
              <a:t>, 2014), in the same water temperature and water quality but different shades of bottom sand, </a:t>
            </a:r>
            <a:r>
              <a:rPr lang="en-US" altLang="zh-TW" sz="1800" dirty="0" err="1" smtClean="0">
                <a:latin typeface="Calibri" pitchFamily="34" charset="0"/>
                <a:ea typeface="Calibri" pitchFamily="34" charset="0"/>
                <a:cs typeface="Calibri" pitchFamily="34" charset="0"/>
              </a:rPr>
              <a:t>Rhinogobius</a:t>
            </a:r>
            <a:r>
              <a:rPr lang="en-US" altLang="zh-TW" sz="1800" dirty="0" smtClean="0">
                <a:latin typeface="Calibri" pitchFamily="34" charset="0"/>
                <a:ea typeface="Calibri" pitchFamily="34" charset="0"/>
                <a:cs typeface="Calibri" pitchFamily="34" charset="0"/>
              </a:rPr>
              <a:t> </a:t>
            </a:r>
            <a:r>
              <a:rPr lang="en-US" altLang="zh-TW" sz="1800" dirty="0" err="1" smtClean="0">
                <a:latin typeface="Calibri" pitchFamily="34" charset="0"/>
                <a:ea typeface="Calibri" pitchFamily="34" charset="0"/>
                <a:cs typeface="Calibri" pitchFamily="34" charset="0"/>
              </a:rPr>
              <a:t>rubromaculatus</a:t>
            </a:r>
            <a:r>
              <a:rPr lang="en-US" altLang="zh-TW" sz="1800" dirty="0" smtClean="0">
                <a:latin typeface="Calibri" pitchFamily="34" charset="0"/>
                <a:ea typeface="Calibri" pitchFamily="34" charset="0"/>
                <a:cs typeface="Calibri" pitchFamily="34" charset="0"/>
              </a:rPr>
              <a:t> will form a protective color by changing the body color to the environment by a small amount, such as in the observation of the bottom sand color experiment in the fish tank, the body color of individuals raised in black bottom sand fish tanks is significantly darker than that of individuals in white bottom sand fish tanks of fish reared.</a:t>
            </a:r>
            <a:endParaRPr lang="zh-TW" altLang="en-US" sz="1800"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5" name="圖片 4" descr="IMAG6261_3.jpg"/>
          <p:cNvPicPr/>
          <p:nvPr/>
        </p:nvPicPr>
        <p:blipFill>
          <a:blip r:embed="rId2" cstate="print"/>
          <a:stretch>
            <a:fillRect/>
          </a:stretch>
        </p:blipFill>
        <p:spPr>
          <a:xfrm>
            <a:off x="1214414" y="4071942"/>
            <a:ext cx="2571768" cy="2357430"/>
          </a:xfrm>
          <a:prstGeom prst="rect">
            <a:avLst/>
          </a:prstGeom>
        </p:spPr>
      </p:pic>
      <p:pic>
        <p:nvPicPr>
          <p:cNvPr id="6" name="圖片 5" descr="IMAG6261_5.jpg"/>
          <p:cNvPicPr>
            <a:picLocks noChangeAspect="1"/>
          </p:cNvPicPr>
          <p:nvPr/>
        </p:nvPicPr>
        <p:blipFill>
          <a:blip r:embed="rId3" cstate="print"/>
          <a:stretch>
            <a:fillRect/>
          </a:stretch>
        </p:blipFill>
        <p:spPr>
          <a:xfrm>
            <a:off x="681567" y="3847444"/>
            <a:ext cx="3390368" cy="2836989"/>
          </a:xfrm>
          <a:prstGeom prst="rect">
            <a:avLst/>
          </a:prstGeom>
        </p:spPr>
      </p:pic>
      <p:pic>
        <p:nvPicPr>
          <p:cNvPr id="9" name="內容版面配置區 8" descr="IMG_8652.jpeg"/>
          <p:cNvPicPr>
            <a:picLocks noGrp="1"/>
          </p:cNvPicPr>
          <p:nvPr>
            <p:ph idx="1"/>
          </p:nvPr>
        </p:nvPicPr>
        <p:blipFill>
          <a:blip r:embed="rId4" cstate="print"/>
          <a:stretch>
            <a:fillRect/>
          </a:stretch>
        </p:blipFill>
        <p:spPr>
          <a:xfrm>
            <a:off x="214282" y="-142900"/>
            <a:ext cx="7215238" cy="4224417"/>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285720" y="357166"/>
            <a:ext cx="8429684" cy="5857916"/>
          </a:xfrm>
        </p:spPr>
        <p:txBody>
          <a:bodyPr>
            <a:noAutofit/>
          </a:bodyPr>
          <a:lstStyle/>
          <a:p>
            <a:pPr lvl="0">
              <a:buNone/>
            </a:pPr>
            <a:r>
              <a:rPr lang="en-US" altLang="zh-TW" sz="1800" b="1" dirty="0" smtClean="0">
                <a:latin typeface="Calibri" pitchFamily="34" charset="0"/>
                <a:ea typeface="Calibri" pitchFamily="34" charset="0"/>
                <a:cs typeface="Calibri" pitchFamily="34" charset="0"/>
              </a:rPr>
              <a:t>4.    The </a:t>
            </a:r>
            <a:r>
              <a:rPr lang="en-US" altLang="zh-TW" sz="1800" b="1" dirty="0" err="1" smtClean="0">
                <a:latin typeface="Calibri" pitchFamily="34" charset="0"/>
                <a:ea typeface="Calibri" pitchFamily="34" charset="0"/>
                <a:cs typeface="Calibri" pitchFamily="34" charset="0"/>
              </a:rPr>
              <a:t>Xindian</a:t>
            </a:r>
            <a:r>
              <a:rPr lang="en-US" altLang="zh-TW" sz="1800" b="1" dirty="0" smtClean="0">
                <a:latin typeface="Calibri" pitchFamily="34" charset="0"/>
                <a:ea typeface="Calibri" pitchFamily="34" charset="0"/>
                <a:cs typeface="Calibri" pitchFamily="34" charset="0"/>
              </a:rPr>
              <a:t> area </a:t>
            </a:r>
            <a:r>
              <a:rPr lang="en-US" altLang="zh-TW" sz="1800" b="1" dirty="0" err="1" smtClean="0">
                <a:latin typeface="Calibri" pitchFamily="34" charset="0"/>
                <a:ea typeface="Calibri" pitchFamily="34" charset="0"/>
                <a:cs typeface="Calibri" pitchFamily="34" charset="0"/>
              </a:rPr>
              <a:t>Rhinogobius</a:t>
            </a:r>
            <a:r>
              <a:rPr lang="en-US" altLang="zh-TW" sz="1800" b="1" dirty="0" smtClean="0">
                <a:latin typeface="Calibri" pitchFamily="34" charset="0"/>
                <a:ea typeface="Calibri" pitchFamily="34" charset="0"/>
                <a:cs typeface="Calibri" pitchFamily="34" charset="0"/>
              </a:rPr>
              <a:t> </a:t>
            </a:r>
            <a:r>
              <a:rPr lang="en-US" altLang="zh-TW" sz="1800" b="1" dirty="0" err="1" smtClean="0">
                <a:latin typeface="Calibri" pitchFamily="34" charset="0"/>
                <a:ea typeface="Calibri" pitchFamily="34" charset="0"/>
                <a:cs typeface="Calibri" pitchFamily="34" charset="0"/>
              </a:rPr>
              <a:t>rubromaculatus</a:t>
            </a:r>
            <a:r>
              <a:rPr lang="en-US" altLang="zh-TW" sz="1800" b="1" dirty="0" smtClean="0">
                <a:latin typeface="Calibri" pitchFamily="34" charset="0"/>
                <a:ea typeface="Calibri" pitchFamily="34" charset="0"/>
                <a:cs typeface="Calibri" pitchFamily="34" charset="0"/>
              </a:rPr>
              <a:t> is associated with body size and habitat</a:t>
            </a:r>
            <a:endParaRPr lang="zh-TW" altLang="en-US" sz="1800" b="1" dirty="0">
              <a:latin typeface="Calibri" pitchFamily="34" charset="0"/>
              <a:cs typeface="Calibri" pitchFamily="34" charset="0"/>
            </a:endParaRPr>
          </a:p>
          <a:p>
            <a:pPr>
              <a:buNone/>
            </a:pPr>
            <a:r>
              <a:rPr lang="en-US" sz="1800" dirty="0">
                <a:latin typeface="Calibri" pitchFamily="34" charset="0"/>
                <a:ea typeface="Calibri" pitchFamily="34" charset="0"/>
                <a:cs typeface="Calibri" pitchFamily="34" charset="0"/>
              </a:rPr>
              <a:t> </a:t>
            </a:r>
            <a:endParaRPr lang="zh-TW" altLang="en-US" sz="1800" dirty="0">
              <a:latin typeface="Calibri" pitchFamily="34" charset="0"/>
              <a:cs typeface="Calibri" pitchFamily="34" charset="0"/>
            </a:endParaRPr>
          </a:p>
          <a:p>
            <a:pPr>
              <a:buNone/>
            </a:pPr>
            <a:r>
              <a:rPr lang="en-US" altLang="zh-TW" sz="1800" dirty="0" smtClean="0">
                <a:latin typeface="Calibri" pitchFamily="34" charset="0"/>
                <a:ea typeface="Calibri" pitchFamily="34" charset="0"/>
                <a:cs typeface="Calibri" pitchFamily="34" charset="0"/>
              </a:rPr>
              <a:t>      Before starting the study, I thought that a wider river habitat could conserve larger individuals, but the observation was the opposite, the large population in the </a:t>
            </a:r>
            <a:r>
              <a:rPr lang="en-US" altLang="zh-TW" sz="1800" dirty="0" err="1" smtClean="0">
                <a:latin typeface="Calibri" pitchFamily="34" charset="0"/>
                <a:ea typeface="Calibri" pitchFamily="34" charset="0"/>
                <a:cs typeface="Calibri" pitchFamily="34" charset="0"/>
              </a:rPr>
              <a:t>Xindian</a:t>
            </a:r>
            <a:r>
              <a:rPr lang="en-US" altLang="zh-TW" sz="1800" dirty="0" smtClean="0">
                <a:latin typeface="Calibri" pitchFamily="34" charset="0"/>
                <a:ea typeface="Calibri" pitchFamily="34" charset="0"/>
                <a:cs typeface="Calibri" pitchFamily="34" charset="0"/>
              </a:rPr>
              <a:t> area all inhabited smaller water bodies, and these habitats all have some commonalities, hidden and less other species, less competition and predation pressure, so I think the alligator in the </a:t>
            </a:r>
            <a:r>
              <a:rPr lang="en-US" altLang="zh-TW" sz="1800" dirty="0" err="1" smtClean="0">
                <a:latin typeface="Calibri" pitchFamily="34" charset="0"/>
                <a:ea typeface="Calibri" pitchFamily="34" charset="0"/>
                <a:cs typeface="Calibri" pitchFamily="34" charset="0"/>
              </a:rPr>
              <a:t>Xindian</a:t>
            </a:r>
            <a:r>
              <a:rPr lang="en-US" altLang="zh-TW" sz="1800" dirty="0" smtClean="0">
                <a:latin typeface="Calibri" pitchFamily="34" charset="0"/>
                <a:ea typeface="Calibri" pitchFamily="34" charset="0"/>
                <a:cs typeface="Calibri" pitchFamily="34" charset="0"/>
              </a:rPr>
              <a:t> area has nothing to do with the size of the habitat in terms of body size, mainly depends on the habitat environment and the situation of the companion species.          In terms of body size, the size of </a:t>
            </a:r>
            <a:r>
              <a:rPr lang="en-US" altLang="zh-TW" sz="1800" dirty="0" err="1" smtClean="0">
                <a:latin typeface="Calibri" pitchFamily="34" charset="0"/>
                <a:ea typeface="Calibri" pitchFamily="34" charset="0"/>
                <a:cs typeface="Calibri" pitchFamily="34" charset="0"/>
              </a:rPr>
              <a:t>Rhinogobius</a:t>
            </a:r>
            <a:r>
              <a:rPr lang="en-US" altLang="zh-TW" sz="1800" dirty="0" smtClean="0">
                <a:latin typeface="Calibri" pitchFamily="34" charset="0"/>
                <a:ea typeface="Calibri" pitchFamily="34" charset="0"/>
                <a:cs typeface="Calibri" pitchFamily="34" charset="0"/>
              </a:rPr>
              <a:t> </a:t>
            </a:r>
            <a:r>
              <a:rPr lang="en-US" altLang="zh-TW" sz="1800" dirty="0" err="1" smtClean="0">
                <a:latin typeface="Calibri" pitchFamily="34" charset="0"/>
                <a:ea typeface="Calibri" pitchFamily="34" charset="0"/>
                <a:cs typeface="Calibri" pitchFamily="34" charset="0"/>
              </a:rPr>
              <a:t>rubromaculatus</a:t>
            </a:r>
            <a:r>
              <a:rPr lang="en-US" altLang="zh-TW" sz="1800" dirty="0" smtClean="0">
                <a:latin typeface="Calibri" pitchFamily="34" charset="0"/>
                <a:ea typeface="Calibri" pitchFamily="34" charset="0"/>
                <a:cs typeface="Calibri" pitchFamily="34" charset="0"/>
              </a:rPr>
              <a:t> in the </a:t>
            </a:r>
            <a:r>
              <a:rPr lang="en-US" altLang="zh-TW" sz="1800" dirty="0" err="1" smtClean="0">
                <a:latin typeface="Calibri" pitchFamily="34" charset="0"/>
                <a:ea typeface="Calibri" pitchFamily="34" charset="0"/>
                <a:cs typeface="Calibri" pitchFamily="34" charset="0"/>
              </a:rPr>
              <a:t>Xindian</a:t>
            </a:r>
            <a:r>
              <a:rPr lang="en-US" altLang="zh-TW" sz="1800" dirty="0" smtClean="0">
                <a:latin typeface="Calibri" pitchFamily="34" charset="0"/>
                <a:ea typeface="Calibri" pitchFamily="34" charset="0"/>
                <a:cs typeface="Calibri" pitchFamily="34" charset="0"/>
              </a:rPr>
              <a:t> area has nothing to do with the size of the habitat and the width of the river, mainly depending on the other species of its habitat, the number of species is smaller and the river channel is narrow, but it is easier to conserve larger individuals, speculating that the reason should be related to the food chain, in some habitats The alligator is the top of its food chain, and there are no other competitors, food is sufficient, so there are many individuals who can continue to grow. In habitats where the number of species is abundant, there are many competitors, the river channel is wide and the concealment is poor, and it is easy to be captured by predators, there are fewer large individuals</a:t>
            </a:r>
            <a:endParaRPr lang="zh-TW" altLang="en-US" sz="1800"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57158" y="642918"/>
            <a:ext cx="8229600" cy="4525963"/>
          </a:xfrm>
        </p:spPr>
        <p:txBody>
          <a:bodyPr>
            <a:normAutofit/>
          </a:bodyPr>
          <a:lstStyle/>
          <a:p>
            <a:pPr lvl="0">
              <a:buNone/>
            </a:pPr>
            <a:r>
              <a:rPr lang="en-US" altLang="zh-TW" sz="1800" b="1" dirty="0" smtClean="0">
                <a:latin typeface="Calibri" pitchFamily="34" charset="0"/>
                <a:ea typeface="Calibri" pitchFamily="34" charset="0"/>
                <a:cs typeface="Calibri" pitchFamily="34" charset="0"/>
              </a:rPr>
              <a:t>5.   To explore whether the color of the bottom sand affects the body color of </a:t>
            </a:r>
            <a:r>
              <a:rPr lang="en-US" altLang="zh-TW" sz="1800" b="1" dirty="0" err="1" smtClean="0">
                <a:latin typeface="Calibri" pitchFamily="34" charset="0"/>
                <a:ea typeface="Calibri" pitchFamily="34" charset="0"/>
                <a:cs typeface="Calibri" pitchFamily="34" charset="0"/>
              </a:rPr>
              <a:t>Rhinogobius</a:t>
            </a:r>
            <a:r>
              <a:rPr lang="en-US" altLang="zh-TW" sz="1800" b="1" dirty="0" smtClean="0">
                <a:latin typeface="Calibri" pitchFamily="34" charset="0"/>
                <a:ea typeface="Calibri" pitchFamily="34" charset="0"/>
                <a:cs typeface="Calibri" pitchFamily="34" charset="0"/>
              </a:rPr>
              <a:t> </a:t>
            </a:r>
            <a:r>
              <a:rPr lang="en-US" altLang="zh-TW" sz="1800" b="1" dirty="0" err="1" smtClean="0">
                <a:latin typeface="Calibri" pitchFamily="34" charset="0"/>
                <a:ea typeface="Calibri" pitchFamily="34" charset="0"/>
                <a:cs typeface="Calibri" pitchFamily="34" charset="0"/>
              </a:rPr>
              <a:t>rubromaculatus</a:t>
            </a:r>
            <a:r>
              <a:rPr lang="en-US" altLang="zh-TW" sz="1800" b="1" dirty="0" smtClean="0">
                <a:latin typeface="Calibri" pitchFamily="34" charset="0"/>
                <a:ea typeface="Calibri" pitchFamily="34" charset="0"/>
                <a:cs typeface="Calibri" pitchFamily="34" charset="0"/>
              </a:rPr>
              <a:t> in the new store area</a:t>
            </a:r>
            <a:endParaRPr lang="zh-TW" altLang="en-US" sz="1800" b="1" dirty="0">
              <a:latin typeface="Calibri" pitchFamily="34" charset="0"/>
              <a:cs typeface="Calibri" pitchFamily="34" charset="0"/>
            </a:endParaRPr>
          </a:p>
          <a:p>
            <a:pPr>
              <a:buNone/>
            </a:pPr>
            <a:r>
              <a:rPr lang="en-US" sz="1800" dirty="0">
                <a:latin typeface="Calibri" pitchFamily="34" charset="0"/>
                <a:ea typeface="Calibri" pitchFamily="34" charset="0"/>
                <a:cs typeface="Calibri" pitchFamily="34" charset="0"/>
              </a:rPr>
              <a:t> </a:t>
            </a:r>
            <a:r>
              <a:rPr lang="en-US" sz="1800" dirty="0" smtClean="0">
                <a:latin typeface="Calibri" pitchFamily="34" charset="0"/>
                <a:ea typeface="Calibri" pitchFamily="34" charset="0"/>
                <a:cs typeface="Calibri" pitchFamily="34" charset="0"/>
              </a:rPr>
              <a:t>        </a:t>
            </a:r>
          </a:p>
          <a:p>
            <a:pPr>
              <a:buNone/>
            </a:pPr>
            <a:r>
              <a:rPr lang="en-US" altLang="zh-TW" sz="1800" dirty="0" smtClean="0">
                <a:latin typeface="Calibri" pitchFamily="34" charset="0"/>
                <a:ea typeface="Calibri" pitchFamily="34" charset="0"/>
                <a:cs typeface="Calibri" pitchFamily="34" charset="0"/>
              </a:rPr>
              <a:t>       From the fish tank bottom sand color experiment, it was known that under the condition that the water temperature and water quality were the same and there was no interference from other species, </a:t>
            </a:r>
            <a:r>
              <a:rPr lang="en-US" altLang="zh-TW" sz="1800" dirty="0" err="1" smtClean="0">
                <a:latin typeface="Calibri" pitchFamily="34" charset="0"/>
                <a:ea typeface="Calibri" pitchFamily="34" charset="0"/>
                <a:cs typeface="Calibri" pitchFamily="34" charset="0"/>
              </a:rPr>
              <a:t>Rhinogobius</a:t>
            </a:r>
            <a:r>
              <a:rPr lang="en-US" altLang="zh-TW" sz="1800" dirty="0" smtClean="0">
                <a:latin typeface="Calibri" pitchFamily="34" charset="0"/>
                <a:ea typeface="Calibri" pitchFamily="34" charset="0"/>
                <a:cs typeface="Calibri" pitchFamily="34" charset="0"/>
              </a:rPr>
              <a:t> </a:t>
            </a:r>
            <a:r>
              <a:rPr lang="en-US" altLang="zh-TW" sz="1800" dirty="0" err="1" smtClean="0">
                <a:latin typeface="Calibri" pitchFamily="34" charset="0"/>
                <a:ea typeface="Calibri" pitchFamily="34" charset="0"/>
                <a:cs typeface="Calibri" pitchFamily="34" charset="0"/>
              </a:rPr>
              <a:t>rubromaculatus</a:t>
            </a:r>
            <a:r>
              <a:rPr lang="en-US" altLang="zh-TW" sz="1800" dirty="0" smtClean="0">
                <a:latin typeface="Calibri" pitchFamily="34" charset="0"/>
                <a:ea typeface="Calibri" pitchFamily="34" charset="0"/>
                <a:cs typeface="Calibri" pitchFamily="34" charset="0"/>
              </a:rPr>
              <a:t> may be integrated into the environment by changing the body color slightly to form a protective color in the environment with different shades of bottom sand.</a:t>
            </a:r>
            <a:endParaRPr lang="zh-TW" altLang="en-US" sz="1800"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57158" y="642918"/>
            <a:ext cx="8229600" cy="4525963"/>
          </a:xfrm>
        </p:spPr>
        <p:txBody>
          <a:bodyPr>
            <a:noAutofit/>
          </a:bodyPr>
          <a:lstStyle/>
          <a:p>
            <a:pPr>
              <a:buNone/>
            </a:pPr>
            <a:r>
              <a:rPr lang="en-US" altLang="zh-TW" sz="1800" b="1" dirty="0" smtClean="0">
                <a:latin typeface="Calibri" pitchFamily="34" charset="0"/>
                <a:ea typeface="Calibri" pitchFamily="34" charset="0"/>
                <a:cs typeface="Calibri" pitchFamily="34" charset="0"/>
              </a:rPr>
              <a:t>6.   Whether there are differences in appearance and habits between the ethnic groups in the </a:t>
            </a:r>
            <a:r>
              <a:rPr lang="en-US" altLang="zh-TW" sz="1800" b="1" dirty="0" err="1" smtClean="0">
                <a:latin typeface="Calibri" pitchFamily="34" charset="0"/>
                <a:ea typeface="Calibri" pitchFamily="34" charset="0"/>
                <a:cs typeface="Calibri" pitchFamily="34" charset="0"/>
              </a:rPr>
              <a:t>Xindian</a:t>
            </a:r>
            <a:r>
              <a:rPr lang="en-US" altLang="zh-TW" sz="1800" b="1" dirty="0" smtClean="0">
                <a:latin typeface="Calibri" pitchFamily="34" charset="0"/>
                <a:ea typeface="Calibri" pitchFamily="34" charset="0"/>
                <a:cs typeface="Calibri" pitchFamily="34" charset="0"/>
              </a:rPr>
              <a:t> area </a:t>
            </a:r>
            <a:r>
              <a:rPr lang="en-US" altLang="zh-TW" sz="1800" b="1" dirty="0" err="1" smtClean="0">
                <a:latin typeface="Calibri" pitchFamily="34" charset="0"/>
                <a:ea typeface="Calibri" pitchFamily="34" charset="0"/>
                <a:cs typeface="Calibri" pitchFamily="34" charset="0"/>
              </a:rPr>
              <a:t>Rhinogobius</a:t>
            </a:r>
            <a:r>
              <a:rPr lang="en-US" altLang="zh-TW" sz="1800" b="1" dirty="0" smtClean="0">
                <a:latin typeface="Calibri" pitchFamily="34" charset="0"/>
                <a:ea typeface="Calibri" pitchFamily="34" charset="0"/>
                <a:cs typeface="Calibri" pitchFamily="34" charset="0"/>
              </a:rPr>
              <a:t> </a:t>
            </a:r>
            <a:r>
              <a:rPr lang="en-US" altLang="zh-TW" sz="1800" b="1" dirty="0" err="1" smtClean="0">
                <a:latin typeface="Calibri" pitchFamily="34" charset="0"/>
                <a:ea typeface="Calibri" pitchFamily="34" charset="0"/>
                <a:cs typeface="Calibri" pitchFamily="34" charset="0"/>
              </a:rPr>
              <a:t>rubromaculatus</a:t>
            </a:r>
            <a:r>
              <a:rPr lang="en-US" altLang="zh-TW" sz="1800" b="1" dirty="0" smtClean="0">
                <a:latin typeface="Calibri" pitchFamily="34" charset="0"/>
                <a:ea typeface="Calibri" pitchFamily="34" charset="0"/>
                <a:cs typeface="Calibri" pitchFamily="34" charset="0"/>
              </a:rPr>
              <a:t> and the model production area?</a:t>
            </a:r>
            <a:endParaRPr lang="zh-TW" altLang="en-US" sz="1800" b="1" dirty="0">
              <a:latin typeface="Calibri" pitchFamily="34" charset="0"/>
              <a:cs typeface="Calibri" pitchFamily="34" charset="0"/>
            </a:endParaRPr>
          </a:p>
          <a:p>
            <a:pPr>
              <a:buNone/>
            </a:pPr>
            <a:r>
              <a:rPr lang="en-US" sz="1800" dirty="0">
                <a:latin typeface="Calibri" pitchFamily="34" charset="0"/>
                <a:ea typeface="Calibri" pitchFamily="34" charset="0"/>
                <a:cs typeface="Calibri" pitchFamily="34" charset="0"/>
              </a:rPr>
              <a:t>        </a:t>
            </a:r>
            <a:endParaRPr lang="zh-TW" altLang="en-US" sz="1800" dirty="0">
              <a:latin typeface="Calibri" pitchFamily="34" charset="0"/>
              <a:cs typeface="Calibri" pitchFamily="34" charset="0"/>
            </a:endParaRPr>
          </a:p>
          <a:p>
            <a:pPr lvl="0">
              <a:buNone/>
            </a:pPr>
            <a:r>
              <a:rPr lang="zh-TW" altLang="en-US" sz="1800" b="1" dirty="0" smtClean="0">
                <a:latin typeface="Calibri" pitchFamily="34" charset="0"/>
                <a:cs typeface="Calibri" pitchFamily="34" charset="0"/>
              </a:rPr>
              <a:t>   </a:t>
            </a:r>
            <a:r>
              <a:rPr lang="en-US" altLang="zh-TW" sz="1800" b="1" dirty="0" smtClean="0">
                <a:latin typeface="Calibri" pitchFamily="34" charset="0"/>
                <a:cs typeface="Calibri" pitchFamily="34" charset="0"/>
              </a:rPr>
              <a:t>Habit</a:t>
            </a:r>
            <a:endParaRPr lang="zh-TW" altLang="en-US" sz="1800" b="1" dirty="0">
              <a:latin typeface="Calibri" pitchFamily="34" charset="0"/>
              <a:cs typeface="Calibri" pitchFamily="34" charset="0"/>
            </a:endParaRPr>
          </a:p>
          <a:p>
            <a:pPr>
              <a:buNone/>
            </a:pPr>
            <a:r>
              <a:rPr lang="en-US" altLang="zh-TW" sz="1600" dirty="0">
                <a:latin typeface="Calibri" pitchFamily="34" charset="0"/>
                <a:ea typeface="Calibri" pitchFamily="34" charset="0"/>
                <a:cs typeface="Calibri" pitchFamily="34" charset="0"/>
              </a:rPr>
              <a:t> </a:t>
            </a:r>
            <a:r>
              <a:rPr lang="en-US" altLang="zh-TW" sz="1600" dirty="0" smtClean="0">
                <a:latin typeface="Calibri" pitchFamily="34" charset="0"/>
                <a:ea typeface="Calibri" pitchFamily="34" charset="0"/>
                <a:cs typeface="Calibri" pitchFamily="34" charset="0"/>
              </a:rPr>
              <a:t>      From the experiment of liking the environment, it is known that the </a:t>
            </a:r>
            <a:r>
              <a:rPr lang="en-US" altLang="zh-TW" sz="1600" dirty="0" err="1" smtClean="0">
                <a:latin typeface="Calibri" pitchFamily="34" charset="0"/>
                <a:ea typeface="Calibri" pitchFamily="34" charset="0"/>
                <a:cs typeface="Calibri" pitchFamily="34" charset="0"/>
              </a:rPr>
              <a:t>Rhinogobius</a:t>
            </a:r>
            <a:r>
              <a:rPr lang="en-US" altLang="zh-TW" sz="1600" dirty="0" smtClean="0">
                <a:latin typeface="Calibri" pitchFamily="34" charset="0"/>
                <a:ea typeface="Calibri" pitchFamily="34" charset="0"/>
                <a:cs typeface="Calibri" pitchFamily="34" charset="0"/>
              </a:rPr>
              <a:t> </a:t>
            </a:r>
            <a:r>
              <a:rPr lang="en-US" altLang="zh-TW" sz="1600" dirty="0" err="1" smtClean="0">
                <a:latin typeface="Calibri" pitchFamily="34" charset="0"/>
                <a:ea typeface="Calibri" pitchFamily="34" charset="0"/>
                <a:cs typeface="Calibri" pitchFamily="34" charset="0"/>
              </a:rPr>
              <a:t>rubromaculatus</a:t>
            </a:r>
            <a:r>
              <a:rPr lang="en-US" altLang="zh-TW" sz="1600" dirty="0" smtClean="0">
                <a:latin typeface="Calibri" pitchFamily="34" charset="0"/>
                <a:ea typeface="Calibri" pitchFamily="34" charset="0"/>
                <a:cs typeface="Calibri" pitchFamily="34" charset="0"/>
              </a:rPr>
              <a:t> in the </a:t>
            </a:r>
            <a:r>
              <a:rPr lang="en-US" altLang="zh-TW" sz="1600" dirty="0" err="1" smtClean="0">
                <a:latin typeface="Calibri" pitchFamily="34" charset="0"/>
                <a:ea typeface="Calibri" pitchFamily="34" charset="0"/>
                <a:cs typeface="Calibri" pitchFamily="34" charset="0"/>
              </a:rPr>
              <a:t>Xindian</a:t>
            </a:r>
            <a:r>
              <a:rPr lang="en-US" altLang="zh-TW" sz="1600" dirty="0" smtClean="0">
                <a:latin typeface="Calibri" pitchFamily="34" charset="0"/>
                <a:ea typeface="Calibri" pitchFamily="34" charset="0"/>
                <a:cs typeface="Calibri" pitchFamily="34" charset="0"/>
              </a:rPr>
              <a:t> area prefers to move on fine sand, while the ethnic groups in the Taichung </a:t>
            </a:r>
            <a:r>
              <a:rPr lang="en-US" altLang="zh-TW" sz="1600" dirty="0" err="1" smtClean="0">
                <a:latin typeface="Calibri" pitchFamily="34" charset="0"/>
                <a:ea typeface="Calibri" pitchFamily="34" charset="0"/>
                <a:cs typeface="Calibri" pitchFamily="34" charset="0"/>
              </a:rPr>
              <a:t>Dabelly</a:t>
            </a:r>
            <a:r>
              <a:rPr lang="en-US" altLang="zh-TW" sz="1600" dirty="0" smtClean="0">
                <a:latin typeface="Calibri" pitchFamily="34" charset="0"/>
                <a:ea typeface="Calibri" pitchFamily="34" charset="0"/>
                <a:cs typeface="Calibri" pitchFamily="34" charset="0"/>
              </a:rPr>
              <a:t> Creek pattern breeding area prefer to move in the fine slits between the large stones, especially when avoiding enemies, when collecting </a:t>
            </a:r>
            <a:r>
              <a:rPr lang="en-US" altLang="zh-TW" sz="1600" dirty="0" err="1" smtClean="0">
                <a:latin typeface="Calibri" pitchFamily="34" charset="0"/>
                <a:ea typeface="Calibri" pitchFamily="34" charset="0"/>
                <a:cs typeface="Calibri" pitchFamily="34" charset="0"/>
              </a:rPr>
              <a:t>Rhinogobius</a:t>
            </a:r>
            <a:r>
              <a:rPr lang="en-US" altLang="zh-TW" sz="1600" dirty="0" smtClean="0">
                <a:latin typeface="Calibri" pitchFamily="34" charset="0"/>
                <a:ea typeface="Calibri" pitchFamily="34" charset="0"/>
                <a:cs typeface="Calibri" pitchFamily="34" charset="0"/>
              </a:rPr>
              <a:t> </a:t>
            </a:r>
            <a:r>
              <a:rPr lang="en-US" altLang="zh-TW" sz="1600" dirty="0" err="1" smtClean="0">
                <a:latin typeface="Calibri" pitchFamily="34" charset="0"/>
                <a:ea typeface="Calibri" pitchFamily="34" charset="0"/>
                <a:cs typeface="Calibri" pitchFamily="34" charset="0"/>
              </a:rPr>
              <a:t>yangminshanensis</a:t>
            </a:r>
            <a:r>
              <a:rPr lang="en-US" altLang="zh-TW" sz="1600" dirty="0" smtClean="0">
                <a:latin typeface="Calibri" pitchFamily="34" charset="0"/>
                <a:ea typeface="Calibri" pitchFamily="34" charset="0"/>
                <a:cs typeface="Calibri" pitchFamily="34" charset="0"/>
              </a:rPr>
              <a:t> and </a:t>
            </a:r>
            <a:r>
              <a:rPr lang="en-US" altLang="zh-TW" sz="1600" dirty="0" err="1" smtClean="0">
                <a:latin typeface="Calibri" pitchFamily="34" charset="0"/>
                <a:ea typeface="Calibri" pitchFamily="34" charset="0"/>
                <a:cs typeface="Calibri" pitchFamily="34" charset="0"/>
              </a:rPr>
              <a:t>Rhinogobius</a:t>
            </a:r>
            <a:r>
              <a:rPr lang="en-US" altLang="zh-TW" sz="1600" dirty="0" smtClean="0">
                <a:latin typeface="Calibri" pitchFamily="34" charset="0"/>
                <a:ea typeface="Calibri" pitchFamily="34" charset="0"/>
                <a:cs typeface="Calibri" pitchFamily="34" charset="0"/>
              </a:rPr>
              <a:t> </a:t>
            </a:r>
            <a:r>
              <a:rPr lang="en-US" altLang="zh-TW" sz="1600" dirty="0" err="1" smtClean="0">
                <a:latin typeface="Calibri" pitchFamily="34" charset="0"/>
                <a:ea typeface="Calibri" pitchFamily="34" charset="0"/>
                <a:cs typeface="Calibri" pitchFamily="34" charset="0"/>
              </a:rPr>
              <a:t>rubromaculatus</a:t>
            </a:r>
            <a:r>
              <a:rPr lang="en-US" altLang="zh-TW" sz="1600" dirty="0" smtClean="0">
                <a:latin typeface="Calibri" pitchFamily="34" charset="0"/>
                <a:ea typeface="Calibri" pitchFamily="34" charset="0"/>
                <a:cs typeface="Calibri" pitchFamily="34" charset="0"/>
              </a:rPr>
              <a:t> in the area around </a:t>
            </a:r>
            <a:r>
              <a:rPr lang="en-US" altLang="zh-TW" sz="1600" dirty="0" err="1" smtClean="0">
                <a:latin typeface="Calibri" pitchFamily="34" charset="0"/>
                <a:ea typeface="Calibri" pitchFamily="34" charset="0"/>
                <a:cs typeface="Calibri" pitchFamily="34" charset="0"/>
              </a:rPr>
              <a:t>Xindian</a:t>
            </a:r>
            <a:r>
              <a:rPr lang="en-US" altLang="zh-TW" sz="1600" dirty="0" smtClean="0">
                <a:latin typeface="Calibri" pitchFamily="34" charset="0"/>
                <a:ea typeface="Calibri" pitchFamily="34" charset="0"/>
                <a:cs typeface="Calibri" pitchFamily="34" charset="0"/>
              </a:rPr>
              <a:t> and </a:t>
            </a:r>
            <a:r>
              <a:rPr lang="en-US" altLang="zh-TW" sz="1600" dirty="0" err="1" smtClean="0">
                <a:latin typeface="Calibri" pitchFamily="34" charset="0"/>
                <a:ea typeface="Calibri" pitchFamily="34" charset="0"/>
                <a:cs typeface="Calibri" pitchFamily="34" charset="0"/>
              </a:rPr>
              <a:t>Yangmingshan</a:t>
            </a:r>
            <a:r>
              <a:rPr lang="en-US" altLang="zh-TW" sz="1600" dirty="0" smtClean="0">
                <a:latin typeface="Calibri" pitchFamily="34" charset="0"/>
                <a:ea typeface="Calibri" pitchFamily="34" charset="0"/>
                <a:cs typeface="Calibri" pitchFamily="34" charset="0"/>
              </a:rPr>
              <a:t>. Often with hands or feet can drive </a:t>
            </a:r>
            <a:r>
              <a:rPr lang="en-US" altLang="zh-TW" sz="1600" dirty="0" err="1" smtClean="0">
                <a:latin typeface="Calibri" pitchFamily="34" charset="0"/>
                <a:ea typeface="Calibri" pitchFamily="34" charset="0"/>
                <a:cs typeface="Calibri" pitchFamily="34" charset="0"/>
              </a:rPr>
              <a:t>Rhinogobius</a:t>
            </a:r>
            <a:r>
              <a:rPr lang="en-US" altLang="zh-TW" sz="1600" dirty="0" smtClean="0">
                <a:latin typeface="Calibri" pitchFamily="34" charset="0"/>
                <a:ea typeface="Calibri" pitchFamily="34" charset="0"/>
                <a:cs typeface="Calibri" pitchFamily="34" charset="0"/>
              </a:rPr>
              <a:t> </a:t>
            </a:r>
            <a:r>
              <a:rPr lang="en-US" altLang="zh-TW" sz="1600" dirty="0" err="1" smtClean="0">
                <a:latin typeface="Calibri" pitchFamily="34" charset="0"/>
                <a:ea typeface="Calibri" pitchFamily="34" charset="0"/>
                <a:cs typeface="Calibri" pitchFamily="34" charset="0"/>
              </a:rPr>
              <a:t>rubromaculatus</a:t>
            </a:r>
            <a:r>
              <a:rPr lang="en-US" altLang="zh-TW" sz="1600" dirty="0" smtClean="0">
                <a:latin typeface="Calibri" pitchFamily="34" charset="0"/>
                <a:ea typeface="Calibri" pitchFamily="34" charset="0"/>
                <a:cs typeface="Calibri" pitchFamily="34" charset="0"/>
              </a:rPr>
              <a:t> into the fishing net, and when collecting in the Taichung potbelly creek mode production area, the alligator tiger will immediately burrow into the stone crevice when it finds movement, and it is necessary to vigorously turn the stone over to drive it into the fishing net, and during the experiment, it was also accidentally found that the population in the model origin has the habit of preying on fish of one to two centimeters, which is less common in </a:t>
            </a:r>
            <a:r>
              <a:rPr lang="en-US" altLang="zh-TW" sz="1600" dirty="0" err="1" smtClean="0">
                <a:latin typeface="Calibri" pitchFamily="34" charset="0"/>
                <a:ea typeface="Calibri" pitchFamily="34" charset="0"/>
                <a:cs typeface="Calibri" pitchFamily="34" charset="0"/>
              </a:rPr>
              <a:t>Rhinogobius</a:t>
            </a:r>
            <a:r>
              <a:rPr lang="en-US" altLang="zh-TW" sz="1600" dirty="0" smtClean="0">
                <a:latin typeface="Calibri" pitchFamily="34" charset="0"/>
                <a:ea typeface="Calibri" pitchFamily="34" charset="0"/>
                <a:cs typeface="Calibri" pitchFamily="34" charset="0"/>
              </a:rPr>
              <a:t> around </a:t>
            </a:r>
            <a:r>
              <a:rPr lang="en-US" altLang="zh-TW" sz="1600" dirty="0" err="1" smtClean="0">
                <a:latin typeface="Calibri" pitchFamily="34" charset="0"/>
                <a:ea typeface="Calibri" pitchFamily="34" charset="0"/>
                <a:cs typeface="Calibri" pitchFamily="34" charset="0"/>
              </a:rPr>
              <a:t>Xindian</a:t>
            </a:r>
            <a:r>
              <a:rPr lang="en-US" altLang="zh-TW" sz="1600" dirty="0" smtClean="0">
                <a:latin typeface="Calibri" pitchFamily="34" charset="0"/>
                <a:ea typeface="Calibri" pitchFamily="34" charset="0"/>
                <a:cs typeface="Calibri" pitchFamily="34" charset="0"/>
              </a:rPr>
              <a:t> and </a:t>
            </a:r>
            <a:r>
              <a:rPr lang="en-US" altLang="zh-TW" sz="1600" dirty="0" err="1" smtClean="0">
                <a:latin typeface="Calibri" pitchFamily="34" charset="0"/>
                <a:ea typeface="Calibri" pitchFamily="34" charset="0"/>
                <a:cs typeface="Calibri" pitchFamily="34" charset="0"/>
              </a:rPr>
              <a:t>Yangmingshan</a:t>
            </a:r>
            <a:r>
              <a:rPr lang="en-US" altLang="zh-TW" sz="1600" dirty="0" smtClean="0">
                <a:latin typeface="Calibri" pitchFamily="34" charset="0"/>
                <a:ea typeface="Calibri" pitchFamily="34" charset="0"/>
                <a:cs typeface="Calibri" pitchFamily="34" charset="0"/>
              </a:rPr>
              <a:t> In </a:t>
            </a:r>
            <a:r>
              <a:rPr lang="en-US" altLang="zh-TW" sz="1600" dirty="0" err="1" smtClean="0">
                <a:latin typeface="Calibri" pitchFamily="34" charset="0"/>
                <a:ea typeface="Calibri" pitchFamily="34" charset="0"/>
                <a:cs typeface="Calibri" pitchFamily="34" charset="0"/>
              </a:rPr>
              <a:t>rubromaculatus</a:t>
            </a:r>
            <a:r>
              <a:rPr lang="en-US" altLang="zh-TW" sz="1600" dirty="0" smtClean="0">
                <a:latin typeface="Calibri" pitchFamily="34" charset="0"/>
                <a:ea typeface="Calibri" pitchFamily="34" charset="0"/>
                <a:cs typeface="Calibri" pitchFamily="34" charset="0"/>
              </a:rPr>
              <a:t>, I think the above two habit differences should be related to its native habitat, </a:t>
            </a:r>
            <a:r>
              <a:rPr lang="en-US" altLang="zh-TW" sz="1600" dirty="0" err="1" smtClean="0">
                <a:latin typeface="Calibri" pitchFamily="34" charset="0"/>
                <a:ea typeface="Calibri" pitchFamily="34" charset="0"/>
                <a:cs typeface="Calibri" pitchFamily="34" charset="0"/>
              </a:rPr>
              <a:t>Xindian</a:t>
            </a:r>
            <a:r>
              <a:rPr lang="en-US" altLang="zh-TW" sz="1600" dirty="0" smtClean="0">
                <a:latin typeface="Calibri" pitchFamily="34" charset="0"/>
                <a:ea typeface="Calibri" pitchFamily="34" charset="0"/>
                <a:cs typeface="Calibri" pitchFamily="34" charset="0"/>
              </a:rPr>
              <a:t> and </a:t>
            </a:r>
            <a:r>
              <a:rPr lang="en-US" altLang="zh-TW" sz="1600" dirty="0" err="1" smtClean="0">
                <a:latin typeface="Calibri" pitchFamily="34" charset="0"/>
                <a:ea typeface="Calibri" pitchFamily="34" charset="0"/>
                <a:cs typeface="Calibri" pitchFamily="34" charset="0"/>
              </a:rPr>
              <a:t>Yangmingshan</a:t>
            </a:r>
            <a:r>
              <a:rPr lang="en-US" altLang="zh-TW" sz="1600" dirty="0" smtClean="0">
                <a:latin typeface="Calibri" pitchFamily="34" charset="0"/>
                <a:ea typeface="Calibri" pitchFamily="34" charset="0"/>
                <a:cs typeface="Calibri" pitchFamily="34" charset="0"/>
              </a:rPr>
              <a:t> area collection of </a:t>
            </a:r>
            <a:r>
              <a:rPr lang="en-US" altLang="zh-TW" sz="1600" dirty="0" err="1" smtClean="0">
                <a:latin typeface="Calibri" pitchFamily="34" charset="0"/>
                <a:ea typeface="Calibri" pitchFamily="34" charset="0"/>
                <a:cs typeface="Calibri" pitchFamily="34" charset="0"/>
              </a:rPr>
              <a:t>Rhinogobius</a:t>
            </a:r>
            <a:r>
              <a:rPr lang="en-US" altLang="zh-TW" sz="1600" dirty="0" smtClean="0">
                <a:latin typeface="Calibri" pitchFamily="34" charset="0"/>
                <a:ea typeface="Calibri" pitchFamily="34" charset="0"/>
                <a:cs typeface="Calibri" pitchFamily="34" charset="0"/>
              </a:rPr>
              <a:t> </a:t>
            </a:r>
            <a:r>
              <a:rPr lang="en-US" altLang="zh-TW" sz="1600" dirty="0" err="1" smtClean="0">
                <a:latin typeface="Calibri" pitchFamily="34" charset="0"/>
                <a:ea typeface="Calibri" pitchFamily="34" charset="0"/>
                <a:cs typeface="Calibri" pitchFamily="34" charset="0"/>
              </a:rPr>
              <a:t>yangminshanensis</a:t>
            </a:r>
            <a:r>
              <a:rPr lang="en-US" altLang="zh-TW" sz="1600" dirty="0" smtClean="0">
                <a:latin typeface="Calibri" pitchFamily="34" charset="0"/>
                <a:ea typeface="Calibri" pitchFamily="34" charset="0"/>
                <a:cs typeface="Calibri" pitchFamily="34" charset="0"/>
              </a:rPr>
              <a:t> and alligator </a:t>
            </a:r>
            <a:r>
              <a:rPr lang="en-US" altLang="zh-TW" sz="1600" dirty="0" err="1" smtClean="0">
                <a:latin typeface="Calibri" pitchFamily="34" charset="0"/>
                <a:ea typeface="Calibri" pitchFamily="34" charset="0"/>
                <a:cs typeface="Calibri" pitchFamily="34" charset="0"/>
              </a:rPr>
              <a:t>alligator</a:t>
            </a:r>
            <a:r>
              <a:rPr lang="en-US" altLang="zh-TW" sz="1600" dirty="0" smtClean="0">
                <a:latin typeface="Calibri" pitchFamily="34" charset="0"/>
                <a:ea typeface="Calibri" pitchFamily="34" charset="0"/>
                <a:cs typeface="Calibri" pitchFamily="34" charset="0"/>
              </a:rPr>
              <a:t> generally inhabit tributaries or ravines, most of these areas are simpler species, few competitors, and in the middle of the river can often be found in the mainstream of the wide river channel </a:t>
            </a:r>
            <a:r>
              <a:rPr lang="en-US" altLang="zh-TW" sz="1600" dirty="0" err="1" smtClean="0">
                <a:latin typeface="Calibri" pitchFamily="34" charset="0"/>
                <a:ea typeface="Calibri" pitchFamily="34" charset="0"/>
                <a:cs typeface="Calibri" pitchFamily="34" charset="0"/>
              </a:rPr>
              <a:t>Rhinogobius</a:t>
            </a:r>
            <a:r>
              <a:rPr lang="en-US" altLang="zh-TW" sz="1600" dirty="0" smtClean="0">
                <a:latin typeface="Calibri" pitchFamily="34" charset="0"/>
                <a:ea typeface="Calibri" pitchFamily="34" charset="0"/>
                <a:cs typeface="Calibri" pitchFamily="34" charset="0"/>
              </a:rPr>
              <a:t> </a:t>
            </a:r>
            <a:r>
              <a:rPr lang="en-US" altLang="zh-TW" sz="1600" dirty="0" err="1" smtClean="0">
                <a:latin typeface="Calibri" pitchFamily="34" charset="0"/>
                <a:ea typeface="Calibri" pitchFamily="34" charset="0"/>
                <a:cs typeface="Calibri" pitchFamily="34" charset="0"/>
              </a:rPr>
              <a:t>rubromaculatus</a:t>
            </a:r>
            <a:r>
              <a:rPr lang="en-US" altLang="zh-TW" sz="1600" dirty="0" smtClean="0">
                <a:latin typeface="Calibri" pitchFamily="34" charset="0"/>
                <a:ea typeface="Calibri" pitchFamily="34" charset="0"/>
                <a:cs typeface="Calibri" pitchFamily="34" charset="0"/>
              </a:rPr>
              <a:t> population. Therefore, in order to compete with other species in the mainstream, they evolved habits that were different from those of northern populations.</a:t>
            </a:r>
            <a:endParaRPr lang="zh-TW" altLang="en-US" sz="1600"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57158" y="500042"/>
            <a:ext cx="8229600" cy="4525963"/>
          </a:xfrm>
        </p:spPr>
        <p:txBody>
          <a:bodyPr>
            <a:normAutofit/>
          </a:bodyPr>
          <a:lstStyle/>
          <a:p>
            <a:pPr lvl="0">
              <a:buNone/>
            </a:pPr>
            <a:r>
              <a:rPr lang="zh-TW" altLang="en-US" sz="1800" dirty="0" smtClean="0">
                <a:latin typeface="Calibri" pitchFamily="34" charset="0"/>
                <a:cs typeface="Calibri" pitchFamily="34" charset="0"/>
              </a:rPr>
              <a:t>      </a:t>
            </a:r>
            <a:endParaRPr lang="en-US" altLang="zh-TW" sz="1800" dirty="0" smtClean="0">
              <a:latin typeface="Calibri" pitchFamily="34" charset="0"/>
              <a:ea typeface="Calibri" pitchFamily="34" charset="0"/>
              <a:cs typeface="Calibri" pitchFamily="34" charset="0"/>
            </a:endParaRPr>
          </a:p>
          <a:p>
            <a:pPr lvl="0">
              <a:buNone/>
            </a:pPr>
            <a:r>
              <a:rPr lang="en-US" altLang="zh-TW" sz="1800" b="1" dirty="0">
                <a:latin typeface="Calibri" pitchFamily="34" charset="0"/>
                <a:ea typeface="Calibri" pitchFamily="34" charset="0"/>
                <a:cs typeface="Calibri" pitchFamily="34" charset="0"/>
              </a:rPr>
              <a:t> </a:t>
            </a:r>
            <a:r>
              <a:rPr lang="en-US" altLang="zh-TW" sz="1800" b="1" dirty="0" smtClean="0">
                <a:latin typeface="Calibri" pitchFamily="34" charset="0"/>
                <a:ea typeface="Calibri" pitchFamily="34" charset="0"/>
                <a:cs typeface="Calibri" pitchFamily="34" charset="0"/>
              </a:rPr>
              <a:t>E</a:t>
            </a:r>
            <a:r>
              <a:rPr lang="en-US" sz="1800" b="1" dirty="0" smtClean="0">
                <a:latin typeface="Calibri" pitchFamily="34" charset="0"/>
                <a:ea typeface="Calibri" pitchFamily="34" charset="0"/>
                <a:cs typeface="Calibri" pitchFamily="34" charset="0"/>
              </a:rPr>
              <a:t>xterior</a:t>
            </a:r>
            <a:endParaRPr lang="zh-TW" altLang="en-US" sz="1800" b="1" dirty="0">
              <a:latin typeface="Calibri" pitchFamily="34" charset="0"/>
              <a:cs typeface="Calibri" pitchFamily="34" charset="0"/>
            </a:endParaRPr>
          </a:p>
          <a:p>
            <a:pPr>
              <a:buNone/>
            </a:pPr>
            <a:r>
              <a:rPr lang="en-US" sz="1800" dirty="0">
                <a:latin typeface="Calibri" pitchFamily="34" charset="0"/>
                <a:ea typeface="Calibri" pitchFamily="34" charset="0"/>
                <a:cs typeface="Calibri" pitchFamily="34" charset="0"/>
              </a:rPr>
              <a:t> </a:t>
            </a:r>
            <a:r>
              <a:rPr lang="en-US" sz="1800" dirty="0" smtClean="0">
                <a:latin typeface="Calibri" pitchFamily="34" charset="0"/>
                <a:ea typeface="Calibri" pitchFamily="34" charset="0"/>
                <a:cs typeface="Calibri" pitchFamily="34" charset="0"/>
              </a:rPr>
              <a:t>      The </a:t>
            </a:r>
            <a:r>
              <a:rPr lang="en-US" sz="1800" dirty="0" err="1" smtClean="0">
                <a:latin typeface="Calibri" pitchFamily="34" charset="0"/>
                <a:ea typeface="Calibri" pitchFamily="34" charset="0"/>
                <a:cs typeface="Calibri" pitchFamily="34" charset="0"/>
              </a:rPr>
              <a:t>Rhinogobius</a:t>
            </a:r>
            <a:r>
              <a:rPr lang="en-US" sz="1800" dirty="0" smtClean="0">
                <a:latin typeface="Calibri" pitchFamily="34" charset="0"/>
                <a:ea typeface="Calibri" pitchFamily="34" charset="0"/>
                <a:cs typeface="Calibri" pitchFamily="34" charset="0"/>
              </a:rPr>
              <a:t> </a:t>
            </a:r>
            <a:r>
              <a:rPr lang="en-US" sz="1800" dirty="0" err="1" smtClean="0">
                <a:latin typeface="Calibri" pitchFamily="34" charset="0"/>
                <a:ea typeface="Calibri" pitchFamily="34" charset="0"/>
                <a:cs typeface="Calibri" pitchFamily="34" charset="0"/>
              </a:rPr>
              <a:t>rubromaculatus</a:t>
            </a:r>
            <a:r>
              <a:rPr lang="en-US" sz="1800" dirty="0" smtClean="0">
                <a:latin typeface="Calibri" pitchFamily="34" charset="0"/>
                <a:ea typeface="Calibri" pitchFamily="34" charset="0"/>
                <a:cs typeface="Calibri" pitchFamily="34" charset="0"/>
              </a:rPr>
              <a:t> ethnic groups in the </a:t>
            </a:r>
            <a:r>
              <a:rPr lang="en-US" sz="1800" dirty="0" err="1" smtClean="0">
                <a:latin typeface="Calibri" pitchFamily="34" charset="0"/>
                <a:ea typeface="Calibri" pitchFamily="34" charset="0"/>
                <a:cs typeface="Calibri" pitchFamily="34" charset="0"/>
              </a:rPr>
              <a:t>Xindian</a:t>
            </a:r>
            <a:r>
              <a:rPr lang="en-US" sz="1800" dirty="0" smtClean="0">
                <a:latin typeface="Calibri" pitchFamily="34" charset="0"/>
                <a:ea typeface="Calibri" pitchFamily="34" charset="0"/>
                <a:cs typeface="Calibri" pitchFamily="34" charset="0"/>
              </a:rPr>
              <a:t> area are more inclined to </a:t>
            </a:r>
            <a:r>
              <a:rPr lang="en-US" sz="1800" dirty="0" err="1" smtClean="0">
                <a:latin typeface="Calibri" pitchFamily="34" charset="0"/>
                <a:ea typeface="Calibri" pitchFamily="34" charset="0"/>
                <a:cs typeface="Calibri" pitchFamily="34" charset="0"/>
              </a:rPr>
              <a:t>Rhinogobius</a:t>
            </a:r>
            <a:r>
              <a:rPr lang="en-US" sz="1800" dirty="0" smtClean="0">
                <a:latin typeface="Calibri" pitchFamily="34" charset="0"/>
                <a:ea typeface="Calibri" pitchFamily="34" charset="0"/>
                <a:cs typeface="Calibri" pitchFamily="34" charset="0"/>
              </a:rPr>
              <a:t> </a:t>
            </a:r>
            <a:r>
              <a:rPr lang="en-US" sz="1800" dirty="0" err="1" smtClean="0">
                <a:latin typeface="Calibri" pitchFamily="34" charset="0"/>
                <a:ea typeface="Calibri" pitchFamily="34" charset="0"/>
                <a:cs typeface="Calibri" pitchFamily="34" charset="0"/>
              </a:rPr>
              <a:t>yangminshanensis</a:t>
            </a:r>
            <a:r>
              <a:rPr lang="en-US" sz="1800" dirty="0" smtClean="0">
                <a:latin typeface="Calibri" pitchFamily="34" charset="0"/>
                <a:ea typeface="Calibri" pitchFamily="34" charset="0"/>
                <a:cs typeface="Calibri" pitchFamily="34" charset="0"/>
              </a:rPr>
              <a:t> in appearance, including two stripes in front of the eyes, the overall body size is slender and slender, the first dorsal fin is spotted, the second dorsal fin has ten fin bars and the fin has nine more fin bars than the type species, etc., which is obviously different from the type species of </a:t>
            </a:r>
            <a:r>
              <a:rPr lang="en-US" sz="1800" dirty="0" err="1" smtClean="0">
                <a:latin typeface="Calibri" pitchFamily="34" charset="0"/>
                <a:ea typeface="Calibri" pitchFamily="34" charset="0"/>
                <a:cs typeface="Calibri" pitchFamily="34" charset="0"/>
              </a:rPr>
              <a:t>Rhinogobius</a:t>
            </a:r>
            <a:r>
              <a:rPr lang="en-US" sz="1800" dirty="0" smtClean="0">
                <a:latin typeface="Calibri" pitchFamily="34" charset="0"/>
                <a:ea typeface="Calibri" pitchFamily="34" charset="0"/>
                <a:cs typeface="Calibri" pitchFamily="34" charset="0"/>
              </a:rPr>
              <a:t> </a:t>
            </a:r>
            <a:r>
              <a:rPr lang="en-US" sz="1800" dirty="0" err="1" smtClean="0">
                <a:latin typeface="Calibri" pitchFamily="34" charset="0"/>
                <a:ea typeface="Calibri" pitchFamily="34" charset="0"/>
                <a:cs typeface="Calibri" pitchFamily="34" charset="0"/>
              </a:rPr>
              <a:t>rubromaculatus</a:t>
            </a:r>
            <a:r>
              <a:rPr lang="en-US" sz="1800" dirty="0" smtClean="0">
                <a:latin typeface="Calibri" pitchFamily="34" charset="0"/>
                <a:ea typeface="Calibri" pitchFamily="34" charset="0"/>
                <a:cs typeface="Calibri" pitchFamily="34" charset="0"/>
              </a:rPr>
              <a:t>. Therefore, I think that the </a:t>
            </a:r>
            <a:r>
              <a:rPr lang="en-US" sz="1800" dirty="0" err="1" smtClean="0">
                <a:latin typeface="Calibri" pitchFamily="34" charset="0"/>
                <a:ea typeface="Calibri" pitchFamily="34" charset="0"/>
                <a:cs typeface="Calibri" pitchFamily="34" charset="0"/>
              </a:rPr>
              <a:t>Rhinogobius</a:t>
            </a:r>
            <a:r>
              <a:rPr lang="en-US" sz="1800" dirty="0" smtClean="0">
                <a:latin typeface="Calibri" pitchFamily="34" charset="0"/>
                <a:ea typeface="Calibri" pitchFamily="34" charset="0"/>
                <a:cs typeface="Calibri" pitchFamily="34" charset="0"/>
              </a:rPr>
              <a:t> </a:t>
            </a:r>
            <a:r>
              <a:rPr lang="en-US" sz="1800" dirty="0" err="1" smtClean="0">
                <a:latin typeface="Calibri" pitchFamily="34" charset="0"/>
                <a:ea typeface="Calibri" pitchFamily="34" charset="0"/>
                <a:cs typeface="Calibri" pitchFamily="34" charset="0"/>
              </a:rPr>
              <a:t>rubromaculatus</a:t>
            </a:r>
            <a:r>
              <a:rPr lang="en-US" sz="1800" dirty="0" smtClean="0">
                <a:latin typeface="Calibri" pitchFamily="34" charset="0"/>
                <a:ea typeface="Calibri" pitchFamily="34" charset="0"/>
                <a:cs typeface="Calibri" pitchFamily="34" charset="0"/>
              </a:rPr>
              <a:t> in the </a:t>
            </a:r>
            <a:r>
              <a:rPr lang="en-US" sz="1800" dirty="0" err="1" smtClean="0">
                <a:latin typeface="Calibri" pitchFamily="34" charset="0"/>
                <a:ea typeface="Calibri" pitchFamily="34" charset="0"/>
                <a:cs typeface="Calibri" pitchFamily="34" charset="0"/>
              </a:rPr>
              <a:t>Xindian</a:t>
            </a:r>
            <a:r>
              <a:rPr lang="en-US" sz="1800" dirty="0" smtClean="0">
                <a:latin typeface="Calibri" pitchFamily="34" charset="0"/>
                <a:ea typeface="Calibri" pitchFamily="34" charset="0"/>
                <a:cs typeface="Calibri" pitchFamily="34" charset="0"/>
              </a:rPr>
              <a:t> area should be classified as the newly published </a:t>
            </a:r>
            <a:r>
              <a:rPr lang="en-US" sz="1800" dirty="0" err="1" smtClean="0">
                <a:latin typeface="Calibri" pitchFamily="34" charset="0"/>
                <a:ea typeface="Calibri" pitchFamily="34" charset="0"/>
                <a:cs typeface="Calibri" pitchFamily="34" charset="0"/>
              </a:rPr>
              <a:t>Rhinogobius</a:t>
            </a:r>
            <a:r>
              <a:rPr lang="en-US" sz="1800" dirty="0" smtClean="0">
                <a:latin typeface="Calibri" pitchFamily="34" charset="0"/>
                <a:ea typeface="Calibri" pitchFamily="34" charset="0"/>
                <a:cs typeface="Calibri" pitchFamily="34" charset="0"/>
              </a:rPr>
              <a:t> </a:t>
            </a:r>
            <a:r>
              <a:rPr lang="en-US" sz="1800" dirty="0" err="1" smtClean="0">
                <a:latin typeface="Calibri" pitchFamily="34" charset="0"/>
                <a:ea typeface="Calibri" pitchFamily="34" charset="0"/>
                <a:cs typeface="Calibri" pitchFamily="34" charset="0"/>
              </a:rPr>
              <a:t>yangminshanensis</a:t>
            </a:r>
            <a:r>
              <a:rPr lang="en-US" sz="1800" dirty="0" smtClean="0">
                <a:latin typeface="Calibri" pitchFamily="34" charset="0"/>
                <a:ea typeface="Calibri" pitchFamily="34" charset="0"/>
                <a:cs typeface="Calibri" pitchFamily="34" charset="0"/>
              </a:rPr>
              <a:t>.</a:t>
            </a:r>
            <a:endParaRPr lang="zh-TW" altLang="en-US" sz="1800"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00034" y="142852"/>
            <a:ext cx="8229600" cy="1143000"/>
          </a:xfrm>
        </p:spPr>
        <p:txBody>
          <a:bodyPr>
            <a:normAutofit/>
          </a:bodyPr>
          <a:lstStyle/>
          <a:p>
            <a:r>
              <a:rPr lang="en-US" sz="2400" b="1" dirty="0">
                <a:latin typeface="Calibri" pitchFamily="34" charset="0"/>
                <a:ea typeface="Calibri" pitchFamily="34" charset="0"/>
                <a:cs typeface="Calibri" pitchFamily="34" charset="0"/>
              </a:rPr>
              <a:t>Conclusion</a:t>
            </a:r>
            <a:endParaRPr lang="zh-TW" altLang="en-US" sz="2400" dirty="0">
              <a:latin typeface="Calibri" pitchFamily="34" charset="0"/>
              <a:cs typeface="Calibri" pitchFamily="34" charset="0"/>
            </a:endParaRPr>
          </a:p>
        </p:txBody>
      </p:sp>
      <p:sp>
        <p:nvSpPr>
          <p:cNvPr id="3" name="內容版面配置區 2"/>
          <p:cNvSpPr>
            <a:spLocks noGrp="1"/>
          </p:cNvSpPr>
          <p:nvPr>
            <p:ph idx="1"/>
          </p:nvPr>
        </p:nvSpPr>
        <p:spPr>
          <a:xfrm>
            <a:off x="500034" y="1000108"/>
            <a:ext cx="8501122" cy="5715040"/>
          </a:xfrm>
        </p:spPr>
        <p:txBody>
          <a:bodyPr>
            <a:noAutofit/>
          </a:bodyPr>
          <a:lstStyle/>
          <a:p>
            <a:pPr marL="514350" indent="-514350">
              <a:buClrTx/>
              <a:buSzPct val="100000"/>
              <a:buFont typeface="+mj-lt"/>
              <a:buAutoNum type="arabicPeriod"/>
            </a:pPr>
            <a:r>
              <a:rPr lang="en-US" altLang="zh-TW" sz="1600" dirty="0" smtClean="0">
                <a:latin typeface="Calibri" pitchFamily="34" charset="0"/>
                <a:ea typeface="Calibri" pitchFamily="34" charset="0"/>
                <a:cs typeface="Calibri" pitchFamily="34" charset="0"/>
              </a:rPr>
              <a:t>from field observation to know that Taiwan's </a:t>
            </a:r>
            <a:r>
              <a:rPr lang="en-US" altLang="zh-TW" sz="1600" dirty="0" err="1" smtClean="0">
                <a:latin typeface="Calibri" pitchFamily="34" charset="0"/>
                <a:ea typeface="Calibri" pitchFamily="34" charset="0"/>
                <a:cs typeface="Calibri" pitchFamily="34" charset="0"/>
              </a:rPr>
              <a:t>Rhinogobius</a:t>
            </a:r>
            <a:r>
              <a:rPr lang="en-US" altLang="zh-TW" sz="1600" dirty="0" smtClean="0">
                <a:latin typeface="Calibri" pitchFamily="34" charset="0"/>
                <a:ea typeface="Calibri" pitchFamily="34" charset="0"/>
                <a:cs typeface="Calibri" pitchFamily="34" charset="0"/>
              </a:rPr>
              <a:t> </a:t>
            </a:r>
            <a:r>
              <a:rPr lang="en-US" altLang="zh-TW" sz="1600" dirty="0" err="1" smtClean="0">
                <a:latin typeface="Calibri" pitchFamily="34" charset="0"/>
                <a:ea typeface="Calibri" pitchFamily="34" charset="0"/>
                <a:cs typeface="Calibri" pitchFamily="34" charset="0"/>
              </a:rPr>
              <a:t>rubromaculatus</a:t>
            </a:r>
            <a:r>
              <a:rPr lang="en-US" altLang="zh-TW" sz="1600" dirty="0" smtClean="0">
                <a:latin typeface="Calibri" pitchFamily="34" charset="0"/>
                <a:ea typeface="Calibri" pitchFamily="34" charset="0"/>
                <a:cs typeface="Calibri" pitchFamily="34" charset="0"/>
              </a:rPr>
              <a:t> can be roughly divided into four phenotypes, </a:t>
            </a:r>
            <a:r>
              <a:rPr lang="en-US" altLang="zh-TW" sz="1600" dirty="0" err="1" smtClean="0">
                <a:latin typeface="Calibri" pitchFamily="34" charset="0"/>
                <a:ea typeface="Calibri" pitchFamily="34" charset="0"/>
                <a:cs typeface="Calibri" pitchFamily="34" charset="0"/>
              </a:rPr>
              <a:t>Hsinchu</a:t>
            </a:r>
            <a:r>
              <a:rPr lang="en-US" altLang="zh-TW" sz="1600" dirty="0" smtClean="0">
                <a:latin typeface="Calibri" pitchFamily="34" charset="0"/>
                <a:ea typeface="Calibri" pitchFamily="34" charset="0"/>
                <a:cs typeface="Calibri" pitchFamily="34" charset="0"/>
              </a:rPr>
              <a:t> north of the type (now independent into a new species </a:t>
            </a:r>
            <a:r>
              <a:rPr lang="en-US" altLang="zh-TW" sz="1600" dirty="0" err="1" smtClean="0">
                <a:latin typeface="Calibri" pitchFamily="34" charset="0"/>
                <a:ea typeface="Calibri" pitchFamily="34" charset="0"/>
                <a:cs typeface="Calibri" pitchFamily="34" charset="0"/>
              </a:rPr>
              <a:t>Rhinogobius</a:t>
            </a:r>
            <a:r>
              <a:rPr lang="en-US" altLang="zh-TW" sz="1600" dirty="0" smtClean="0">
                <a:latin typeface="Calibri" pitchFamily="34" charset="0"/>
                <a:ea typeface="Calibri" pitchFamily="34" charset="0"/>
                <a:cs typeface="Calibri" pitchFamily="34" charset="0"/>
              </a:rPr>
              <a:t> </a:t>
            </a:r>
            <a:r>
              <a:rPr lang="en-US" altLang="zh-TW" sz="1600" dirty="0" err="1" smtClean="0">
                <a:latin typeface="Calibri" pitchFamily="34" charset="0"/>
                <a:ea typeface="Calibri" pitchFamily="34" charset="0"/>
                <a:cs typeface="Calibri" pitchFamily="34" charset="0"/>
              </a:rPr>
              <a:t>yangminshanensis</a:t>
            </a:r>
            <a:r>
              <a:rPr lang="en-US" altLang="zh-TW" sz="1600" dirty="0" smtClean="0">
                <a:latin typeface="Calibri" pitchFamily="34" charset="0"/>
                <a:ea typeface="Calibri" pitchFamily="34" charset="0"/>
                <a:cs typeface="Calibri" pitchFamily="34" charset="0"/>
              </a:rPr>
              <a:t>), </a:t>
            </a:r>
            <a:r>
              <a:rPr lang="en-US" altLang="zh-TW" sz="1600" dirty="0" err="1" smtClean="0">
                <a:latin typeface="Calibri" pitchFamily="34" charset="0"/>
                <a:ea typeface="Calibri" pitchFamily="34" charset="0"/>
                <a:cs typeface="Calibri" pitchFamily="34" charset="0"/>
              </a:rPr>
              <a:t>Miaoli</a:t>
            </a:r>
            <a:r>
              <a:rPr lang="en-US" altLang="zh-TW" sz="1600" dirty="0" smtClean="0">
                <a:latin typeface="Calibri" pitchFamily="34" charset="0"/>
                <a:ea typeface="Calibri" pitchFamily="34" charset="0"/>
                <a:cs typeface="Calibri" pitchFamily="34" charset="0"/>
              </a:rPr>
              <a:t> south to the north of the cloud forest type, this is the model type, the south of the cloud forest to the north of </a:t>
            </a:r>
            <a:r>
              <a:rPr lang="en-US" altLang="zh-TW" sz="1600" dirty="0" err="1" smtClean="0">
                <a:latin typeface="Calibri" pitchFamily="34" charset="0"/>
                <a:ea typeface="Calibri" pitchFamily="34" charset="0"/>
                <a:cs typeface="Calibri" pitchFamily="34" charset="0"/>
              </a:rPr>
              <a:t>Gaoping</a:t>
            </a:r>
            <a:r>
              <a:rPr lang="en-US" altLang="zh-TW" sz="1600" dirty="0" smtClean="0">
                <a:latin typeface="Calibri" pitchFamily="34" charset="0"/>
                <a:ea typeface="Calibri" pitchFamily="34" charset="0"/>
                <a:cs typeface="Calibri" pitchFamily="34" charset="0"/>
              </a:rPr>
              <a:t> Creek, the south of </a:t>
            </a:r>
            <a:r>
              <a:rPr lang="en-US" altLang="zh-TW" sz="1600" dirty="0" err="1" smtClean="0">
                <a:latin typeface="Calibri" pitchFamily="34" charset="0"/>
                <a:ea typeface="Calibri" pitchFamily="34" charset="0"/>
                <a:cs typeface="Calibri" pitchFamily="34" charset="0"/>
              </a:rPr>
              <a:t>Gaoping</a:t>
            </a:r>
            <a:r>
              <a:rPr lang="en-US" altLang="zh-TW" sz="1600" dirty="0" smtClean="0">
                <a:latin typeface="Calibri" pitchFamily="34" charset="0"/>
                <a:ea typeface="Calibri" pitchFamily="34" charset="0"/>
                <a:cs typeface="Calibri" pitchFamily="34" charset="0"/>
              </a:rPr>
              <a:t> Creek type, and the pH value of the water will also have a resonance on its body color, generally speaking, the more acidic the water quality, the lighter the body color, The alkaline the body color, the darker the color. </a:t>
            </a:r>
          </a:p>
          <a:p>
            <a:pPr marL="514350" indent="-514350">
              <a:buClrTx/>
              <a:buSzPct val="100000"/>
              <a:buFont typeface="+mj-lt"/>
              <a:buAutoNum type="arabicPeriod"/>
            </a:pPr>
            <a:r>
              <a:rPr lang="en-US" altLang="zh-TW" sz="1600" dirty="0" smtClean="0">
                <a:latin typeface="Calibri" pitchFamily="34" charset="0"/>
                <a:ea typeface="Calibri" pitchFamily="34" charset="0"/>
                <a:cs typeface="Calibri" pitchFamily="34" charset="0"/>
              </a:rPr>
              <a:t>In the more hidden and shady the habitat, due to the low pressure of predation, the more vivid the body color and markings, on the contrary, in the open and sunny habitat, </a:t>
            </a:r>
            <a:r>
              <a:rPr lang="en-US" altLang="zh-TW" sz="1600" dirty="0" err="1" smtClean="0">
                <a:latin typeface="Calibri" pitchFamily="34" charset="0"/>
                <a:ea typeface="Calibri" pitchFamily="34" charset="0"/>
                <a:cs typeface="Calibri" pitchFamily="34" charset="0"/>
              </a:rPr>
              <a:t>Rhinogobius</a:t>
            </a:r>
            <a:r>
              <a:rPr lang="en-US" altLang="zh-TW" sz="1600" dirty="0" smtClean="0">
                <a:latin typeface="Calibri" pitchFamily="34" charset="0"/>
                <a:ea typeface="Calibri" pitchFamily="34" charset="0"/>
                <a:cs typeface="Calibri" pitchFamily="34" charset="0"/>
              </a:rPr>
              <a:t> </a:t>
            </a:r>
            <a:r>
              <a:rPr lang="en-US" altLang="zh-TW" sz="1600" dirty="0" err="1" smtClean="0">
                <a:latin typeface="Calibri" pitchFamily="34" charset="0"/>
                <a:ea typeface="Calibri" pitchFamily="34" charset="0"/>
                <a:cs typeface="Calibri" pitchFamily="34" charset="0"/>
              </a:rPr>
              <a:t>rubromaculatus</a:t>
            </a:r>
            <a:r>
              <a:rPr lang="en-US" altLang="zh-TW" sz="1600" dirty="0" smtClean="0">
                <a:latin typeface="Calibri" pitchFamily="34" charset="0"/>
                <a:ea typeface="Calibri" pitchFamily="34" charset="0"/>
                <a:cs typeface="Calibri" pitchFamily="34" charset="0"/>
              </a:rPr>
              <a:t> generally shows a darker body color to avoid natural predators.</a:t>
            </a:r>
          </a:p>
          <a:p>
            <a:pPr marL="514350" indent="-514350">
              <a:buClrTx/>
              <a:buSzPct val="100000"/>
              <a:buFont typeface="+mj-lt"/>
              <a:buAutoNum type="arabicPeriod"/>
            </a:pPr>
            <a:r>
              <a:rPr lang="en-US" altLang="zh-TW" sz="1600" dirty="0" err="1" smtClean="0">
                <a:latin typeface="Calibri" pitchFamily="34" charset="0"/>
                <a:ea typeface="Calibri" pitchFamily="34" charset="0"/>
                <a:cs typeface="Calibri" pitchFamily="34" charset="0"/>
              </a:rPr>
              <a:t>Rhinogobius</a:t>
            </a:r>
            <a:r>
              <a:rPr lang="en-US" altLang="zh-TW" sz="1600" dirty="0" smtClean="0">
                <a:latin typeface="Calibri" pitchFamily="34" charset="0"/>
                <a:ea typeface="Calibri" pitchFamily="34" charset="0"/>
                <a:cs typeface="Calibri" pitchFamily="34" charset="0"/>
              </a:rPr>
              <a:t> </a:t>
            </a:r>
            <a:r>
              <a:rPr lang="en-US" altLang="zh-TW" sz="1600" dirty="0" err="1" smtClean="0">
                <a:latin typeface="Calibri" pitchFamily="34" charset="0"/>
                <a:ea typeface="Calibri" pitchFamily="34" charset="0"/>
                <a:cs typeface="Calibri" pitchFamily="34" charset="0"/>
              </a:rPr>
              <a:t>rubromaculatus</a:t>
            </a:r>
            <a:r>
              <a:rPr lang="en-US" altLang="zh-TW" sz="1600" dirty="0" smtClean="0">
                <a:latin typeface="Calibri" pitchFamily="34" charset="0"/>
                <a:ea typeface="Calibri" pitchFamily="34" charset="0"/>
                <a:cs typeface="Calibri" pitchFamily="34" charset="0"/>
              </a:rPr>
              <a:t> in the </a:t>
            </a:r>
            <a:r>
              <a:rPr lang="en-US" altLang="zh-TW" sz="1600" dirty="0" err="1" smtClean="0">
                <a:latin typeface="Calibri" pitchFamily="34" charset="0"/>
                <a:ea typeface="Calibri" pitchFamily="34" charset="0"/>
                <a:cs typeface="Calibri" pitchFamily="34" charset="0"/>
              </a:rPr>
              <a:t>Xindian</a:t>
            </a:r>
            <a:r>
              <a:rPr lang="en-US" altLang="zh-TW" sz="1600" dirty="0" smtClean="0">
                <a:latin typeface="Calibri" pitchFamily="34" charset="0"/>
                <a:ea typeface="Calibri" pitchFamily="34" charset="0"/>
                <a:cs typeface="Calibri" pitchFamily="34" charset="0"/>
              </a:rPr>
              <a:t> area has nothing to do with the size of the river channel in the </a:t>
            </a:r>
            <a:r>
              <a:rPr lang="en-US" altLang="zh-TW" sz="1600" dirty="0" err="1" smtClean="0">
                <a:latin typeface="Calibri" pitchFamily="34" charset="0"/>
                <a:ea typeface="Calibri" pitchFamily="34" charset="0"/>
                <a:cs typeface="Calibri" pitchFamily="34" charset="0"/>
              </a:rPr>
              <a:t>Xindian</a:t>
            </a:r>
            <a:r>
              <a:rPr lang="en-US" altLang="zh-TW" sz="1600" dirty="0" smtClean="0">
                <a:latin typeface="Calibri" pitchFamily="34" charset="0"/>
                <a:ea typeface="Calibri" pitchFamily="34" charset="0"/>
                <a:cs typeface="Calibri" pitchFamily="34" charset="0"/>
              </a:rPr>
              <a:t> area, but is mainly related to the habitat environment and the situation of the associated species. </a:t>
            </a:r>
          </a:p>
          <a:p>
            <a:pPr marL="514350" indent="-514350">
              <a:buClrTx/>
              <a:buSzPct val="100000"/>
              <a:buFont typeface="+mj-lt"/>
              <a:buAutoNum type="arabicPeriod"/>
            </a:pPr>
            <a:r>
              <a:rPr lang="en-US" altLang="zh-TW" sz="1600" dirty="0" smtClean="0">
                <a:latin typeface="Calibri" pitchFamily="34" charset="0"/>
                <a:ea typeface="Calibri" pitchFamily="34" charset="0"/>
                <a:cs typeface="Calibri" pitchFamily="34" charset="0"/>
              </a:rPr>
              <a:t>In environments where the water temperature and water quality are the same but the color of the bottom sand is different, </a:t>
            </a:r>
            <a:r>
              <a:rPr lang="en-US" altLang="zh-TW" sz="1600" dirty="0" err="1" smtClean="0">
                <a:latin typeface="Calibri" pitchFamily="34" charset="0"/>
                <a:ea typeface="Calibri" pitchFamily="34" charset="0"/>
                <a:cs typeface="Calibri" pitchFamily="34" charset="0"/>
              </a:rPr>
              <a:t>Rhinogobius</a:t>
            </a:r>
            <a:r>
              <a:rPr lang="en-US" altLang="zh-TW" sz="1600" dirty="0" smtClean="0">
                <a:latin typeface="Calibri" pitchFamily="34" charset="0"/>
                <a:ea typeface="Calibri" pitchFamily="34" charset="0"/>
                <a:cs typeface="Calibri" pitchFamily="34" charset="0"/>
              </a:rPr>
              <a:t> </a:t>
            </a:r>
            <a:r>
              <a:rPr lang="en-US" altLang="zh-TW" sz="1600" dirty="0" err="1" smtClean="0">
                <a:latin typeface="Calibri" pitchFamily="34" charset="0"/>
                <a:ea typeface="Calibri" pitchFamily="34" charset="0"/>
                <a:cs typeface="Calibri" pitchFamily="34" charset="0"/>
              </a:rPr>
              <a:t>rubromaculatus</a:t>
            </a:r>
            <a:r>
              <a:rPr lang="en-US" altLang="zh-TW" sz="1600" dirty="0" smtClean="0">
                <a:latin typeface="Calibri" pitchFamily="34" charset="0"/>
                <a:ea typeface="Calibri" pitchFamily="34" charset="0"/>
                <a:cs typeface="Calibri" pitchFamily="34" charset="0"/>
              </a:rPr>
              <a:t> will form a protective color by changing the body color slightly into the environment.</a:t>
            </a:r>
          </a:p>
          <a:p>
            <a:pPr marL="514350" indent="-514350">
              <a:buClrTx/>
              <a:buSzPct val="100000"/>
              <a:buFont typeface="+mj-lt"/>
              <a:buAutoNum type="arabicPeriod"/>
            </a:pPr>
            <a:r>
              <a:rPr lang="en-US" altLang="zh-TW" sz="1600" dirty="0" smtClean="0">
                <a:latin typeface="Calibri" pitchFamily="34" charset="0"/>
                <a:ea typeface="Calibri" pitchFamily="34" charset="0"/>
                <a:cs typeface="Calibri" pitchFamily="34" charset="0"/>
              </a:rPr>
              <a:t>Individuals of </a:t>
            </a:r>
            <a:r>
              <a:rPr lang="en-US" altLang="zh-TW" sz="1600" dirty="0" err="1" smtClean="0">
                <a:latin typeface="Calibri" pitchFamily="34" charset="0"/>
                <a:ea typeface="Calibri" pitchFamily="34" charset="0"/>
                <a:cs typeface="Calibri" pitchFamily="34" charset="0"/>
              </a:rPr>
              <a:t>Rhinogobius</a:t>
            </a:r>
            <a:r>
              <a:rPr lang="en-US" altLang="zh-TW" sz="1600" dirty="0" smtClean="0">
                <a:latin typeface="Calibri" pitchFamily="34" charset="0"/>
                <a:ea typeface="Calibri" pitchFamily="34" charset="0"/>
                <a:cs typeface="Calibri" pitchFamily="34" charset="0"/>
              </a:rPr>
              <a:t> </a:t>
            </a:r>
            <a:r>
              <a:rPr lang="en-US" altLang="zh-TW" sz="1600" dirty="0" err="1" smtClean="0">
                <a:latin typeface="Calibri" pitchFamily="34" charset="0"/>
                <a:ea typeface="Calibri" pitchFamily="34" charset="0"/>
                <a:cs typeface="Calibri" pitchFamily="34" charset="0"/>
              </a:rPr>
              <a:t>rubromaculatus</a:t>
            </a:r>
            <a:r>
              <a:rPr lang="en-US" altLang="zh-TW" sz="1600" dirty="0" smtClean="0">
                <a:latin typeface="Calibri" pitchFamily="34" charset="0"/>
                <a:ea typeface="Calibri" pitchFamily="34" charset="0"/>
                <a:cs typeface="Calibri" pitchFamily="34" charset="0"/>
              </a:rPr>
              <a:t> and Taichung potbelly creek type species in various parts of the </a:t>
            </a:r>
            <a:r>
              <a:rPr lang="en-US" altLang="zh-TW" sz="1600" dirty="0" err="1" smtClean="0">
                <a:latin typeface="Calibri" pitchFamily="34" charset="0"/>
                <a:ea typeface="Calibri" pitchFamily="34" charset="0"/>
                <a:cs typeface="Calibri" pitchFamily="34" charset="0"/>
              </a:rPr>
              <a:t>Xindian</a:t>
            </a:r>
            <a:r>
              <a:rPr lang="en-US" altLang="zh-TW" sz="1600" dirty="0" smtClean="0">
                <a:latin typeface="Calibri" pitchFamily="34" charset="0"/>
                <a:ea typeface="Calibri" pitchFamily="34" charset="0"/>
                <a:cs typeface="Calibri" pitchFamily="34" charset="0"/>
              </a:rPr>
              <a:t> area are different in the number of second dorsal fin and fin rays, head pattern and pattern, and first dorsal fin spots, so if classified by type species, it is preliminarily judged that the </a:t>
            </a:r>
            <a:r>
              <a:rPr lang="en-US" altLang="zh-TW" sz="1600" dirty="0" err="1" smtClean="0">
                <a:latin typeface="Calibri" pitchFamily="34" charset="0"/>
                <a:ea typeface="Calibri" pitchFamily="34" charset="0"/>
                <a:cs typeface="Calibri" pitchFamily="34" charset="0"/>
              </a:rPr>
              <a:t>Rhinogobius</a:t>
            </a:r>
            <a:r>
              <a:rPr lang="en-US" altLang="zh-TW" sz="1600" dirty="0" smtClean="0">
                <a:latin typeface="Calibri" pitchFamily="34" charset="0"/>
                <a:ea typeface="Calibri" pitchFamily="34" charset="0"/>
                <a:cs typeface="Calibri" pitchFamily="34" charset="0"/>
              </a:rPr>
              <a:t> </a:t>
            </a:r>
            <a:r>
              <a:rPr lang="en-US" altLang="zh-TW" sz="1600" dirty="0" err="1" smtClean="0">
                <a:latin typeface="Calibri" pitchFamily="34" charset="0"/>
                <a:ea typeface="Calibri" pitchFamily="34" charset="0"/>
                <a:cs typeface="Calibri" pitchFamily="34" charset="0"/>
              </a:rPr>
              <a:t>rubromaculatus</a:t>
            </a:r>
            <a:r>
              <a:rPr lang="en-US" altLang="zh-TW" sz="1600" dirty="0" smtClean="0">
                <a:latin typeface="Calibri" pitchFamily="34" charset="0"/>
                <a:ea typeface="Calibri" pitchFamily="34" charset="0"/>
                <a:cs typeface="Calibri" pitchFamily="34" charset="0"/>
              </a:rPr>
              <a:t> population in the </a:t>
            </a:r>
            <a:r>
              <a:rPr lang="en-US" altLang="zh-TW" sz="1600" dirty="0" err="1" smtClean="0">
                <a:latin typeface="Calibri" pitchFamily="34" charset="0"/>
                <a:ea typeface="Calibri" pitchFamily="34" charset="0"/>
                <a:cs typeface="Calibri" pitchFamily="34" charset="0"/>
              </a:rPr>
              <a:t>Xindian</a:t>
            </a:r>
            <a:r>
              <a:rPr lang="en-US" altLang="zh-TW" sz="1600" dirty="0" smtClean="0">
                <a:latin typeface="Calibri" pitchFamily="34" charset="0"/>
                <a:ea typeface="Calibri" pitchFamily="34" charset="0"/>
                <a:cs typeface="Calibri" pitchFamily="34" charset="0"/>
              </a:rPr>
              <a:t> area should belong to the newly classified </a:t>
            </a:r>
            <a:r>
              <a:rPr lang="en-US" altLang="zh-TW" sz="1600" dirty="0" err="1" smtClean="0">
                <a:latin typeface="Calibri" pitchFamily="34" charset="0"/>
                <a:ea typeface="Calibri" pitchFamily="34" charset="0"/>
                <a:cs typeface="Calibri" pitchFamily="34" charset="0"/>
              </a:rPr>
              <a:t>Rhinogobius</a:t>
            </a:r>
            <a:r>
              <a:rPr lang="en-US" altLang="zh-TW" sz="1600" dirty="0" smtClean="0">
                <a:latin typeface="Calibri" pitchFamily="34" charset="0"/>
                <a:ea typeface="Calibri" pitchFamily="34" charset="0"/>
                <a:cs typeface="Calibri" pitchFamily="34" charset="0"/>
              </a:rPr>
              <a:t> </a:t>
            </a:r>
            <a:r>
              <a:rPr lang="en-US" altLang="zh-TW" sz="1600" dirty="0" err="1" smtClean="0">
                <a:latin typeface="Calibri" pitchFamily="34" charset="0"/>
                <a:ea typeface="Calibri" pitchFamily="34" charset="0"/>
                <a:cs typeface="Calibri" pitchFamily="34" charset="0"/>
              </a:rPr>
              <a:t>yangminshanensis</a:t>
            </a:r>
            <a:endParaRPr lang="zh-TW" altLang="en-US" sz="1600"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sz="2400" b="1" dirty="0">
                <a:latin typeface="Calibri" pitchFamily="34" charset="0"/>
                <a:ea typeface="Calibri" pitchFamily="34" charset="0"/>
                <a:cs typeface="Calibri" pitchFamily="34" charset="0"/>
              </a:rPr>
              <a:t>Bibliography and citations</a:t>
            </a:r>
            <a:r>
              <a:rPr lang="zh-TW" altLang="en-US" sz="2400" dirty="0">
                <a:latin typeface="Calibri" pitchFamily="34" charset="0"/>
                <a:cs typeface="Calibri" pitchFamily="34" charset="0"/>
              </a:rPr>
              <a:t/>
            </a:r>
            <a:br>
              <a:rPr lang="zh-TW" altLang="en-US" sz="2400" dirty="0">
                <a:latin typeface="Calibri" pitchFamily="34" charset="0"/>
                <a:cs typeface="Calibri" pitchFamily="34" charset="0"/>
              </a:rPr>
            </a:br>
            <a:endParaRPr lang="zh-TW" altLang="en-US" sz="2400" dirty="0">
              <a:latin typeface="Calibri" pitchFamily="34" charset="0"/>
              <a:cs typeface="Calibri" pitchFamily="34" charset="0"/>
            </a:endParaRPr>
          </a:p>
        </p:txBody>
      </p:sp>
      <p:sp>
        <p:nvSpPr>
          <p:cNvPr id="3" name="內容版面配置區 2"/>
          <p:cNvSpPr>
            <a:spLocks noGrp="1"/>
          </p:cNvSpPr>
          <p:nvPr>
            <p:ph idx="1"/>
          </p:nvPr>
        </p:nvSpPr>
        <p:spPr>
          <a:xfrm>
            <a:off x="285720" y="1000108"/>
            <a:ext cx="8443914" cy="5786478"/>
          </a:xfrm>
        </p:spPr>
        <p:txBody>
          <a:bodyPr>
            <a:noAutofit/>
          </a:bodyPr>
          <a:lstStyle/>
          <a:p>
            <a:pPr>
              <a:buNone/>
            </a:pPr>
            <a:r>
              <a:rPr lang="en-US" sz="900" dirty="0" smtClean="0"/>
              <a:t> </a:t>
            </a:r>
            <a:r>
              <a:rPr lang="zh-TW" altLang="en-US" sz="900" dirty="0" smtClean="0"/>
              <a:t>             周銘泰、高瑞卿、張瑞宗、廖峻</a:t>
            </a:r>
            <a:r>
              <a:rPr lang="en-US" sz="900" dirty="0" smtClean="0"/>
              <a:t>(2020)</a:t>
            </a:r>
            <a:r>
              <a:rPr lang="zh-TW" altLang="en-US" sz="900" dirty="0" smtClean="0"/>
              <a:t>。臺灣淡水及河口魚蝦圖鑑。晨星出版社。</a:t>
            </a:r>
          </a:p>
          <a:p>
            <a:r>
              <a:rPr lang="en-US" sz="900" dirty="0" smtClean="0"/>
              <a:t> </a:t>
            </a:r>
            <a:endParaRPr lang="zh-TW" altLang="en-US" sz="900" dirty="0" smtClean="0"/>
          </a:p>
          <a:p>
            <a:r>
              <a:rPr lang="zh-TW" altLang="en-US" sz="900" dirty="0" smtClean="0"/>
              <a:t>汪靜明</a:t>
            </a:r>
            <a:r>
              <a:rPr lang="en-US" sz="900" dirty="0" smtClean="0"/>
              <a:t>(1993)</a:t>
            </a:r>
            <a:r>
              <a:rPr lang="zh-TW" altLang="en-US" sz="900" dirty="0" smtClean="0"/>
              <a:t>。臺中縣魚類資源。臺中縣政府。</a:t>
            </a:r>
          </a:p>
          <a:p>
            <a:r>
              <a:rPr lang="en-US" sz="900" dirty="0" smtClean="0"/>
              <a:t> </a:t>
            </a:r>
            <a:endParaRPr lang="zh-TW" altLang="en-US" sz="900" dirty="0" smtClean="0"/>
          </a:p>
          <a:p>
            <a:r>
              <a:rPr lang="zh-TW" altLang="en-US" sz="900" dirty="0" smtClean="0"/>
              <a:t>詹見平</a:t>
            </a:r>
            <a:r>
              <a:rPr lang="en-US" sz="900" dirty="0" smtClean="0"/>
              <a:t>(1994)</a:t>
            </a:r>
            <a:r>
              <a:rPr lang="zh-TW" altLang="en-US" sz="900" dirty="0" smtClean="0"/>
              <a:t>。臺中縣大甲溪魚類誌。臺中縣立文化中心。</a:t>
            </a:r>
          </a:p>
          <a:p>
            <a:r>
              <a:rPr lang="en-US" sz="900" dirty="0" smtClean="0"/>
              <a:t> </a:t>
            </a:r>
            <a:endParaRPr lang="zh-TW" altLang="en-US" sz="900" dirty="0" smtClean="0"/>
          </a:p>
          <a:p>
            <a:r>
              <a:rPr lang="zh-TW" altLang="en-US" sz="900" dirty="0" smtClean="0"/>
              <a:t>林春吉</a:t>
            </a:r>
            <a:r>
              <a:rPr lang="en-US" sz="900" dirty="0" smtClean="0"/>
              <a:t>(2007)</a:t>
            </a:r>
            <a:r>
              <a:rPr lang="zh-TW" altLang="en-US" sz="900" dirty="0" smtClean="0"/>
              <a:t>。臺灣淡水魚蝦大圖鑑</a:t>
            </a:r>
            <a:r>
              <a:rPr lang="en-US" sz="900" dirty="0" smtClean="0"/>
              <a:t>(</a:t>
            </a:r>
            <a:r>
              <a:rPr lang="zh-TW" altLang="en-US" sz="900" dirty="0" smtClean="0"/>
              <a:t>下</a:t>
            </a:r>
            <a:r>
              <a:rPr lang="en-US" sz="900" dirty="0" smtClean="0"/>
              <a:t>)</a:t>
            </a:r>
            <a:r>
              <a:rPr lang="zh-TW" altLang="en-US" sz="900" dirty="0" smtClean="0"/>
              <a:t>。天下文化。</a:t>
            </a:r>
          </a:p>
          <a:p>
            <a:r>
              <a:rPr lang="en-US" sz="900" dirty="0" smtClean="0"/>
              <a:t> </a:t>
            </a:r>
            <a:endParaRPr lang="zh-TW" altLang="en-US" sz="900" dirty="0" smtClean="0"/>
          </a:p>
          <a:p>
            <a:r>
              <a:rPr lang="zh-TW" altLang="en-US" sz="900" dirty="0" smtClean="0"/>
              <a:t>張大慶、曾偉杰</a:t>
            </a:r>
            <a:r>
              <a:rPr lang="en-US" sz="900" dirty="0" smtClean="0"/>
              <a:t>(2014)</a:t>
            </a:r>
            <a:r>
              <a:rPr lang="zh-TW" altLang="en-US" sz="900" dirty="0" smtClean="0"/>
              <a:t>。鰕虎圖典。魚雜誌社。</a:t>
            </a:r>
          </a:p>
          <a:p>
            <a:r>
              <a:rPr lang="en-US" sz="900" dirty="0" smtClean="0"/>
              <a:t> </a:t>
            </a:r>
            <a:endParaRPr lang="zh-TW" altLang="en-US" sz="900" dirty="0" smtClean="0"/>
          </a:p>
          <a:p>
            <a:r>
              <a:rPr lang="zh-TW" altLang="en-US" sz="900" dirty="0" smtClean="0"/>
              <a:t>佐土哲也、關慎太郎、廖德裕、徐瑜芳</a:t>
            </a:r>
            <a:r>
              <a:rPr lang="en-US" sz="900" dirty="0" smtClean="0"/>
              <a:t>(2020)</a:t>
            </a:r>
            <a:r>
              <a:rPr lang="zh-TW" altLang="en-US" sz="900" dirty="0" smtClean="0"/>
              <a:t>。世界溫帶淡水魚圖鑑。臺灣東販出版。</a:t>
            </a:r>
          </a:p>
          <a:p>
            <a:r>
              <a:rPr lang="en-US" sz="900" dirty="0" smtClean="0"/>
              <a:t> </a:t>
            </a:r>
            <a:endParaRPr lang="zh-TW" altLang="en-US" sz="900" dirty="0" smtClean="0"/>
          </a:p>
          <a:p>
            <a:r>
              <a:rPr lang="zh-TW" altLang="en-US" sz="900" dirty="0" smtClean="0"/>
              <a:t>陶天麟</a:t>
            </a:r>
            <a:r>
              <a:rPr lang="en-US" sz="900" dirty="0" smtClean="0"/>
              <a:t>(2004)</a:t>
            </a:r>
            <a:r>
              <a:rPr lang="zh-TW" altLang="en-US" sz="900" dirty="0" smtClean="0"/>
              <a:t>。臺灣淡水魚地圖。晨星出版。</a:t>
            </a:r>
          </a:p>
          <a:p>
            <a:r>
              <a:rPr lang="en-US" sz="900" dirty="0" smtClean="0"/>
              <a:t> </a:t>
            </a:r>
            <a:endParaRPr lang="zh-TW" altLang="en-US" sz="900" dirty="0" smtClean="0"/>
          </a:p>
          <a:p>
            <a:r>
              <a:rPr lang="zh-TW" altLang="en-US" sz="900" dirty="0" smtClean="0"/>
              <a:t>陶天麟</a:t>
            </a:r>
            <a:r>
              <a:rPr lang="en-US" sz="900" dirty="0" smtClean="0"/>
              <a:t>(2006)</a:t>
            </a:r>
            <a:r>
              <a:rPr lang="zh-TW" altLang="en-US" sz="900" dirty="0" smtClean="0"/>
              <a:t>。臺灣淡水魚圖鑑。人人出版。</a:t>
            </a:r>
          </a:p>
          <a:p>
            <a:r>
              <a:rPr lang="en-US" sz="900" dirty="0" smtClean="0"/>
              <a:t> </a:t>
            </a:r>
            <a:endParaRPr lang="zh-TW" altLang="en-US" sz="900" dirty="0" smtClean="0"/>
          </a:p>
          <a:p>
            <a:r>
              <a:rPr lang="zh-TW" altLang="en-US" sz="900" dirty="0" smtClean="0"/>
              <a:t>沈世傑、吳高逸</a:t>
            </a:r>
            <a:r>
              <a:rPr lang="en-US" sz="900" dirty="0" smtClean="0"/>
              <a:t>(2011)</a:t>
            </a:r>
            <a:r>
              <a:rPr lang="zh-TW" altLang="en-US" sz="900" dirty="0" smtClean="0"/>
              <a:t>。臺灣魚類圖鑑。國立海洋生物博物館。</a:t>
            </a:r>
          </a:p>
          <a:p>
            <a:r>
              <a:rPr lang="en-US" sz="900" dirty="0" smtClean="0"/>
              <a:t> </a:t>
            </a:r>
            <a:endParaRPr lang="zh-TW" altLang="en-US" sz="900" dirty="0" smtClean="0"/>
          </a:p>
          <a:p>
            <a:r>
              <a:rPr lang="zh-TW" altLang="en-US" sz="900" dirty="0" smtClean="0"/>
              <a:t>沈世傑</a:t>
            </a:r>
            <a:r>
              <a:rPr lang="en-US" sz="900" dirty="0" smtClean="0"/>
              <a:t>(1984)</a:t>
            </a:r>
            <a:r>
              <a:rPr lang="zh-TW" altLang="en-US" sz="900" dirty="0" smtClean="0"/>
              <a:t>。臺灣魚類檢索。南天書局。</a:t>
            </a:r>
          </a:p>
          <a:p>
            <a:r>
              <a:rPr lang="en-US" sz="900" dirty="0" smtClean="0"/>
              <a:t> </a:t>
            </a:r>
            <a:endParaRPr lang="zh-TW" altLang="en-US" sz="900" dirty="0" smtClean="0"/>
          </a:p>
          <a:p>
            <a:r>
              <a:rPr lang="zh-TW" altLang="en-US" sz="900" dirty="0" smtClean="0"/>
              <a:t>沈世傑</a:t>
            </a:r>
            <a:r>
              <a:rPr lang="en-US" sz="900" dirty="0" smtClean="0"/>
              <a:t>(1993)</a:t>
            </a:r>
            <a:r>
              <a:rPr lang="zh-TW" altLang="en-US" sz="900" dirty="0" smtClean="0"/>
              <a:t>。臺灣魚類誌。國立臺灣大學動物學系</a:t>
            </a:r>
          </a:p>
          <a:p>
            <a:r>
              <a:rPr lang="en-US" sz="900" dirty="0" smtClean="0"/>
              <a:t> </a:t>
            </a:r>
            <a:endParaRPr lang="zh-TW" altLang="en-US" sz="900" dirty="0" smtClean="0"/>
          </a:p>
          <a:p>
            <a:r>
              <a:rPr lang="zh-TW" altLang="en-US" sz="900" dirty="0" smtClean="0"/>
              <a:t>楊正雄、曾子榮、林瑞興、曾晴賢、廖德裕</a:t>
            </a:r>
            <a:r>
              <a:rPr lang="en-US" sz="900" dirty="0" smtClean="0"/>
              <a:t>(2017)</a:t>
            </a:r>
            <a:r>
              <a:rPr lang="zh-TW" altLang="en-US" sz="900" dirty="0" smtClean="0"/>
              <a:t>。臺灣淡水魚類紅皮書。行政院農業</a:t>
            </a:r>
            <a:r>
              <a:rPr lang="en-US" sz="900" dirty="0" smtClean="0"/>
              <a:t>   </a:t>
            </a:r>
            <a:r>
              <a:rPr lang="zh-TW" altLang="en-US" sz="900" dirty="0" smtClean="0"/>
              <a:t>委員會特有生物研究保育中心、行政院農業委員會林務局。</a:t>
            </a:r>
          </a:p>
          <a:p>
            <a:r>
              <a:rPr lang="en-US" sz="900" dirty="0" smtClean="0"/>
              <a:t> </a:t>
            </a:r>
            <a:endParaRPr lang="zh-TW" altLang="en-US" sz="900" dirty="0" smtClean="0"/>
          </a:p>
          <a:p>
            <a:r>
              <a:rPr lang="zh-TW" altLang="en-US" sz="900" dirty="0" smtClean="0"/>
              <a:t>陳義雄、方力行</a:t>
            </a:r>
            <a:r>
              <a:rPr lang="en-US" sz="900" dirty="0" smtClean="0"/>
              <a:t>(1999)</a:t>
            </a:r>
            <a:r>
              <a:rPr lang="zh-TW" altLang="en-US" sz="900" dirty="0" smtClean="0"/>
              <a:t>。臺灣淡水及河口魚類誌。國立海洋生物博物館。</a:t>
            </a:r>
          </a:p>
          <a:p>
            <a:r>
              <a:rPr lang="en-US" sz="900" dirty="0" smtClean="0"/>
              <a:t> </a:t>
            </a:r>
            <a:endParaRPr lang="zh-TW" altLang="en-US" sz="900" dirty="0" smtClean="0"/>
          </a:p>
          <a:p>
            <a:r>
              <a:rPr lang="zh-TW" altLang="en-US" sz="900" dirty="0" smtClean="0"/>
              <a:t>陳義雄、陳天任</a:t>
            </a:r>
            <a:r>
              <a:rPr lang="en-US" sz="900" dirty="0" smtClean="0"/>
              <a:t>(2018)</a:t>
            </a:r>
            <a:r>
              <a:rPr lang="zh-TW" altLang="en-US" sz="900" dirty="0" smtClean="0"/>
              <a:t>。陽明魚蝦蟹。陽明山國家公園管理處</a:t>
            </a:r>
          </a:p>
          <a:p>
            <a:r>
              <a:rPr lang="en-US" sz="900" dirty="0" smtClean="0"/>
              <a:t> </a:t>
            </a:r>
            <a:endParaRPr lang="zh-TW" altLang="en-US" sz="900" dirty="0" smtClean="0"/>
          </a:p>
          <a:p>
            <a:r>
              <a:rPr lang="zh-TW" altLang="en-US" sz="900" dirty="0" smtClean="0"/>
              <a:t>陳義雄</a:t>
            </a:r>
            <a:r>
              <a:rPr lang="en-US" sz="900" dirty="0" smtClean="0"/>
              <a:t>(2009)</a:t>
            </a:r>
            <a:r>
              <a:rPr lang="zh-TW" altLang="en-US" sz="900" dirty="0" smtClean="0"/>
              <a:t>。臺灣河川溪流的指標魚類 第一冊 初級淡水魚類。國立臺灣海洋大學。</a:t>
            </a:r>
          </a:p>
          <a:p>
            <a:r>
              <a:rPr lang="en-US" sz="900" dirty="0" smtClean="0"/>
              <a:t> </a:t>
            </a:r>
            <a:endParaRPr lang="zh-TW" altLang="en-US" sz="900" dirty="0" smtClean="0"/>
          </a:p>
          <a:p>
            <a:r>
              <a:rPr lang="en-US" sz="900" dirty="0" smtClean="0"/>
              <a:t>I-</a:t>
            </a:r>
            <a:r>
              <a:rPr lang="en-US" sz="900" dirty="0" err="1" smtClean="0"/>
              <a:t>Seiung</a:t>
            </a:r>
            <a:r>
              <a:rPr lang="en-US" sz="900" dirty="0" smtClean="0"/>
              <a:t> </a:t>
            </a:r>
            <a:r>
              <a:rPr lang="en-US" sz="900" dirty="0" err="1" smtClean="0"/>
              <a:t>Chen,Shen</a:t>
            </a:r>
            <a:r>
              <a:rPr lang="en-US" sz="900" dirty="0" smtClean="0"/>
              <a:t>-Chin Wang</a:t>
            </a:r>
            <a:r>
              <a:rPr lang="zh-TW" altLang="en-US" sz="900" dirty="0" smtClean="0"/>
              <a:t>＆</a:t>
            </a:r>
            <a:r>
              <a:rPr lang="en-US" sz="900" dirty="0" err="1" smtClean="0"/>
              <a:t>Kwong-Tsao</a:t>
            </a:r>
            <a:r>
              <a:rPr lang="en-US" sz="900" dirty="0" smtClean="0"/>
              <a:t> </a:t>
            </a:r>
            <a:r>
              <a:rPr lang="en-US" sz="900" dirty="0" err="1" smtClean="0"/>
              <a:t>Shao</a:t>
            </a:r>
            <a:r>
              <a:rPr lang="en-US" sz="900" dirty="0" smtClean="0"/>
              <a:t>(2022)</a:t>
            </a:r>
            <a:r>
              <a:rPr lang="zh-TW" altLang="en-US" sz="900" dirty="0" smtClean="0"/>
              <a:t>。</a:t>
            </a:r>
            <a:r>
              <a:rPr lang="en-US" sz="900" dirty="0" smtClean="0"/>
              <a:t>A new freshwater </a:t>
            </a:r>
            <a:r>
              <a:rPr lang="en-US" sz="900" dirty="0" err="1" smtClean="0"/>
              <a:t>gobiid</a:t>
            </a:r>
            <a:r>
              <a:rPr lang="en-US" sz="900" dirty="0" smtClean="0"/>
              <a:t> species of </a:t>
            </a:r>
            <a:r>
              <a:rPr lang="en-US" sz="900" dirty="0" err="1" smtClean="0"/>
              <a:t>Rhinogobius</a:t>
            </a:r>
            <a:r>
              <a:rPr lang="en-US" sz="900" dirty="0" smtClean="0"/>
              <a:t> Gill, 1859 (</a:t>
            </a:r>
            <a:r>
              <a:rPr lang="en-US" sz="900" dirty="0" err="1" smtClean="0"/>
              <a:t>Teleostei</a:t>
            </a:r>
            <a:r>
              <a:rPr lang="en-US" sz="900" dirty="0" smtClean="0"/>
              <a:t>: </a:t>
            </a:r>
            <a:r>
              <a:rPr lang="en-US" sz="900" dirty="0" err="1" smtClean="0"/>
              <a:t>Gobiidae</a:t>
            </a:r>
            <a:r>
              <a:rPr lang="en-US" sz="900" dirty="0" smtClean="0"/>
              <a:t>) from northern Taiwan</a:t>
            </a:r>
            <a:r>
              <a:rPr lang="zh-TW" altLang="en-US" sz="900" dirty="0" smtClean="0"/>
              <a:t>。</a:t>
            </a:r>
            <a:r>
              <a:rPr lang="en-US" sz="900" i="1" dirty="0" smtClean="0"/>
              <a:t>ZOOTAXA</a:t>
            </a:r>
            <a:r>
              <a:rPr lang="en-US" sz="900" dirty="0" smtClean="0"/>
              <a:t>,5189(1),29-44 </a:t>
            </a:r>
            <a:r>
              <a:rPr lang="zh-TW" altLang="en-US" sz="900" dirty="0" smtClean="0"/>
              <a:t>。</a:t>
            </a:r>
            <a:r>
              <a:rPr lang="en-US" sz="900" u="sng" dirty="0" smtClean="0">
                <a:hlinkClick r:id="rId2"/>
              </a:rPr>
              <a:t>file:///C:/Users/lalab/Desktop/47067-Article%20Text-50570-54563-10-20220923.pdf</a:t>
            </a:r>
            <a:endParaRPr lang="zh-TW" altLang="en-US" sz="900" dirty="0" smtClean="0"/>
          </a:p>
          <a:p>
            <a:r>
              <a:rPr lang="en-US" sz="900" dirty="0" smtClean="0"/>
              <a:t> </a:t>
            </a:r>
            <a:endParaRPr lang="zh-TW" altLang="en-US" sz="900" dirty="0" smtClean="0"/>
          </a:p>
          <a:p>
            <a:r>
              <a:rPr lang="zh-TW" altLang="en-US" sz="900" dirty="0" smtClean="0"/>
              <a:t>田口哲</a:t>
            </a:r>
            <a:r>
              <a:rPr lang="en-US" sz="900" dirty="0" smtClean="0"/>
              <a:t>(2021)</a:t>
            </a:r>
            <a:r>
              <a:rPr lang="zh-TW" altLang="en-US" sz="900" dirty="0" smtClean="0"/>
              <a:t>。日本の淡水魚図鑑。誠文堂新光社。</a:t>
            </a:r>
          </a:p>
          <a:p>
            <a:endParaRPr lang="zh-TW" altLang="en-US" sz="1400"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3" descr="Screenshot_20221227-015639_2.png"/>
          <p:cNvPicPr>
            <a:picLocks noGrp="1"/>
          </p:cNvPicPr>
          <p:nvPr>
            <p:ph idx="1"/>
          </p:nvPr>
        </p:nvPicPr>
        <p:blipFill>
          <a:blip r:embed="rId2" cstate="print"/>
          <a:stretch>
            <a:fillRect/>
          </a:stretch>
        </p:blipFill>
        <p:spPr>
          <a:xfrm>
            <a:off x="214282" y="142852"/>
            <a:ext cx="3736751" cy="4223069"/>
          </a:xfrm>
          <a:prstGeom prst="rect">
            <a:avLst/>
          </a:prstGeom>
        </p:spPr>
      </p:pic>
      <p:sp>
        <p:nvSpPr>
          <p:cNvPr id="1025" name="Rectangle 1"/>
          <p:cNvSpPr>
            <a:spLocks noChangeArrowheads="1"/>
          </p:cNvSpPr>
          <p:nvPr/>
        </p:nvSpPr>
        <p:spPr bwMode="auto">
          <a:xfrm>
            <a:off x="0" y="4429132"/>
            <a:ext cx="421481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1" lang="en-US" altLang="zh-TW" sz="1600" dirty="0" err="1" smtClean="0">
                <a:latin typeface="Calibri" pitchFamily="34" charset="0"/>
                <a:ea typeface="Calibri" pitchFamily="34" charset="0"/>
                <a:cs typeface="Calibri" pitchFamily="34" charset="0"/>
              </a:rPr>
              <a:t>Rhinogobius</a:t>
            </a:r>
            <a:r>
              <a:rPr kumimoji="1" lang="en-US" altLang="zh-TW" sz="1600" dirty="0" smtClean="0">
                <a:latin typeface="Calibri" pitchFamily="34" charset="0"/>
                <a:ea typeface="Calibri" pitchFamily="34" charset="0"/>
                <a:cs typeface="Calibri" pitchFamily="34" charset="0"/>
              </a:rPr>
              <a:t> </a:t>
            </a:r>
            <a:r>
              <a:rPr kumimoji="1" lang="en-US" altLang="zh-TW" sz="1600" dirty="0" err="1" smtClean="0">
                <a:latin typeface="Calibri" pitchFamily="34" charset="0"/>
                <a:ea typeface="Calibri" pitchFamily="34" charset="0"/>
                <a:cs typeface="Calibri" pitchFamily="34" charset="0"/>
              </a:rPr>
              <a:t>yangminshanensis</a:t>
            </a:r>
            <a:r>
              <a:rPr kumimoji="1" lang="en-US" altLang="zh-TW" sz="1600" dirty="0" smtClean="0">
                <a:latin typeface="Calibri" pitchFamily="34" charset="0"/>
                <a:ea typeface="Calibri" pitchFamily="34" charset="0"/>
                <a:cs typeface="Calibri" pitchFamily="34" charset="0"/>
              </a:rPr>
              <a:t> (top) and </a:t>
            </a:r>
            <a:r>
              <a:rPr kumimoji="1" lang="en-US" altLang="zh-TW" sz="1600" dirty="0" err="1" smtClean="0">
                <a:latin typeface="Calibri" pitchFamily="34" charset="0"/>
                <a:ea typeface="Calibri" pitchFamily="34" charset="0"/>
                <a:cs typeface="Calibri" pitchFamily="34" charset="0"/>
              </a:rPr>
              <a:t>Rhinogobius</a:t>
            </a:r>
            <a:r>
              <a:rPr kumimoji="1" lang="en-US" altLang="zh-TW" sz="1600" dirty="0" smtClean="0">
                <a:latin typeface="Calibri" pitchFamily="34" charset="0"/>
                <a:ea typeface="Calibri" pitchFamily="34" charset="0"/>
                <a:cs typeface="Calibri" pitchFamily="34" charset="0"/>
              </a:rPr>
              <a:t> </a:t>
            </a:r>
            <a:r>
              <a:rPr kumimoji="1" lang="en-US" altLang="zh-TW" sz="1600" dirty="0" err="1" smtClean="0">
                <a:latin typeface="Calibri" pitchFamily="34" charset="0"/>
                <a:ea typeface="Calibri" pitchFamily="34" charset="0"/>
                <a:cs typeface="Calibri" pitchFamily="34" charset="0"/>
              </a:rPr>
              <a:t>rubromaculatus</a:t>
            </a:r>
            <a:r>
              <a:rPr kumimoji="1" lang="en-US" altLang="zh-TW" sz="1600" dirty="0" smtClean="0">
                <a:latin typeface="Calibri" pitchFamily="34" charset="0"/>
                <a:ea typeface="Calibri" pitchFamily="34" charset="0"/>
                <a:cs typeface="Calibri" pitchFamily="34" charset="0"/>
              </a:rPr>
              <a:t> (bottom) head differences (image source: cited Chen </a:t>
            </a:r>
            <a:r>
              <a:rPr kumimoji="1" lang="en-US" altLang="zh-TW" sz="1600" dirty="0" err="1" smtClean="0">
                <a:latin typeface="Calibri" pitchFamily="34" charset="0"/>
                <a:ea typeface="Calibri" pitchFamily="34" charset="0"/>
                <a:cs typeface="Calibri" pitchFamily="34" charset="0"/>
              </a:rPr>
              <a:t>Yixiong</a:t>
            </a:r>
            <a:r>
              <a:rPr kumimoji="1" lang="en-US" altLang="zh-TW" sz="1600" dirty="0" smtClean="0">
                <a:latin typeface="Calibri" pitchFamily="34" charset="0"/>
                <a:ea typeface="Calibri" pitchFamily="34" charset="0"/>
                <a:cs typeface="Calibri" pitchFamily="34" charset="0"/>
              </a:rPr>
              <a:t> (2022). A new freshwater </a:t>
            </a:r>
            <a:r>
              <a:rPr kumimoji="1" lang="en-US" altLang="zh-TW" sz="1600" dirty="0" err="1" smtClean="0">
                <a:latin typeface="Calibri" pitchFamily="34" charset="0"/>
                <a:ea typeface="Calibri" pitchFamily="34" charset="0"/>
                <a:cs typeface="Calibri" pitchFamily="34" charset="0"/>
              </a:rPr>
              <a:t>gobiid</a:t>
            </a:r>
            <a:r>
              <a:rPr kumimoji="1" lang="en-US" altLang="zh-TW" sz="1600" dirty="0" smtClean="0">
                <a:latin typeface="Calibri" pitchFamily="34" charset="0"/>
                <a:ea typeface="Calibri" pitchFamily="34" charset="0"/>
                <a:cs typeface="Calibri" pitchFamily="34" charset="0"/>
              </a:rPr>
              <a:t> species of </a:t>
            </a:r>
            <a:r>
              <a:rPr kumimoji="1" lang="en-US" altLang="zh-TW" sz="1600" dirty="0" err="1" smtClean="0">
                <a:latin typeface="Calibri" pitchFamily="34" charset="0"/>
                <a:ea typeface="Calibri" pitchFamily="34" charset="0"/>
                <a:cs typeface="Calibri" pitchFamily="34" charset="0"/>
              </a:rPr>
              <a:t>Rhinogobius</a:t>
            </a:r>
            <a:r>
              <a:rPr kumimoji="1" lang="en-US" altLang="zh-TW" sz="1600" dirty="0" smtClean="0">
                <a:latin typeface="Calibri" pitchFamily="34" charset="0"/>
                <a:ea typeface="Calibri" pitchFamily="34" charset="0"/>
                <a:cs typeface="Calibri" pitchFamily="34" charset="0"/>
              </a:rPr>
              <a:t> Gill, 1859 (</a:t>
            </a:r>
            <a:r>
              <a:rPr kumimoji="1" lang="en-US" altLang="zh-TW" sz="1600" dirty="0" err="1" smtClean="0">
                <a:latin typeface="Calibri" pitchFamily="34" charset="0"/>
                <a:ea typeface="Calibri" pitchFamily="34" charset="0"/>
                <a:cs typeface="Calibri" pitchFamily="34" charset="0"/>
              </a:rPr>
              <a:t>Teleostei</a:t>
            </a:r>
            <a:r>
              <a:rPr kumimoji="1" lang="en-US" altLang="zh-TW" sz="1600" dirty="0" smtClean="0">
                <a:latin typeface="Calibri" pitchFamily="34" charset="0"/>
                <a:ea typeface="Calibri" pitchFamily="34" charset="0"/>
                <a:cs typeface="Calibri" pitchFamily="34" charset="0"/>
              </a:rPr>
              <a:t>: </a:t>
            </a:r>
            <a:r>
              <a:rPr kumimoji="1" lang="en-US" altLang="zh-TW" sz="1600" dirty="0" err="1" smtClean="0">
                <a:latin typeface="Calibri" pitchFamily="34" charset="0"/>
                <a:ea typeface="Calibri" pitchFamily="34" charset="0"/>
                <a:cs typeface="Calibri" pitchFamily="34" charset="0"/>
              </a:rPr>
              <a:t>Gobiidae</a:t>
            </a:r>
            <a:r>
              <a:rPr kumimoji="1" lang="en-US" altLang="zh-TW" sz="1600" dirty="0" smtClean="0">
                <a:latin typeface="Calibri" pitchFamily="34" charset="0"/>
                <a:ea typeface="Calibri" pitchFamily="34" charset="0"/>
                <a:cs typeface="Calibri" pitchFamily="34" charset="0"/>
              </a:rPr>
              <a:t>) from northern Taiwan</a:t>
            </a:r>
            <a:r>
              <a:rPr kumimoji="1" lang="zh-TW" altLang="en-US" sz="1600" dirty="0" smtClean="0">
                <a:latin typeface="Calibri" pitchFamily="34" charset="0"/>
                <a:ea typeface="新細明體" pitchFamily="18" charset="-120"/>
                <a:cs typeface="Calibri" pitchFamily="34" charset="0"/>
              </a:rPr>
              <a:t>。 </a:t>
            </a:r>
            <a:r>
              <a:rPr kumimoji="1" lang="en-US" altLang="zh-TW" sz="1600" dirty="0" smtClean="0">
                <a:latin typeface="Calibri" pitchFamily="34" charset="0"/>
                <a:ea typeface="Calibri" pitchFamily="34" charset="0"/>
                <a:cs typeface="Calibri" pitchFamily="34" charset="0"/>
              </a:rPr>
              <a:t>ZOOTAXA)</a:t>
            </a:r>
            <a:endParaRPr kumimoji="1" lang="en-US" altLang="zh-TW" sz="1600" b="0" i="0" u="none" strike="noStrike" cap="none" normalizeH="0" baseline="0" dirty="0" smtClean="0">
              <a:ln>
                <a:noFill/>
              </a:ln>
              <a:solidFill>
                <a:schemeClr val="tx1"/>
              </a:solidFill>
              <a:effectLst/>
              <a:latin typeface="Calibri" pitchFamily="34" charset="0"/>
              <a:ea typeface="Calibri" pitchFamily="34" charset="0"/>
              <a:cs typeface="Calibri" pitchFamily="34" charset="0"/>
            </a:endParaRPr>
          </a:p>
        </p:txBody>
      </p:sp>
      <p:pic>
        <p:nvPicPr>
          <p:cNvPr id="6" name="圖片 5" descr="Screenshot_20221227-015649_2.png"/>
          <p:cNvPicPr/>
          <p:nvPr/>
        </p:nvPicPr>
        <p:blipFill>
          <a:blip r:embed="rId3"/>
          <a:stretch>
            <a:fillRect/>
          </a:stretch>
        </p:blipFill>
        <p:spPr>
          <a:xfrm>
            <a:off x="4214810" y="714356"/>
            <a:ext cx="4694767" cy="3589867"/>
          </a:xfrm>
          <a:prstGeom prst="rect">
            <a:avLst/>
          </a:prstGeom>
        </p:spPr>
      </p:pic>
      <p:sp>
        <p:nvSpPr>
          <p:cNvPr id="7" name="矩形 6"/>
          <p:cNvSpPr/>
          <p:nvPr/>
        </p:nvSpPr>
        <p:spPr>
          <a:xfrm>
            <a:off x="4214810" y="4429132"/>
            <a:ext cx="4572000" cy="1569660"/>
          </a:xfrm>
          <a:prstGeom prst="rect">
            <a:avLst/>
          </a:prstGeom>
        </p:spPr>
        <p:txBody>
          <a:bodyPr wrap="square">
            <a:spAutoFit/>
          </a:bodyPr>
          <a:lstStyle/>
          <a:p>
            <a:r>
              <a:rPr lang="en-US" altLang="zh-TW" sz="1600" dirty="0" err="1" smtClean="0">
                <a:latin typeface="Calibri" pitchFamily="34" charset="0"/>
                <a:ea typeface="Calibri" pitchFamily="34" charset="0"/>
                <a:cs typeface="Calibri" pitchFamily="34" charset="0"/>
              </a:rPr>
              <a:t>Rhinogobius</a:t>
            </a:r>
            <a:r>
              <a:rPr lang="en-US" altLang="zh-TW" sz="1600" dirty="0" smtClean="0">
                <a:latin typeface="Calibri" pitchFamily="34" charset="0"/>
                <a:ea typeface="Calibri" pitchFamily="34" charset="0"/>
                <a:cs typeface="Calibri" pitchFamily="34" charset="0"/>
              </a:rPr>
              <a:t> </a:t>
            </a:r>
            <a:r>
              <a:rPr lang="en-US" altLang="zh-TW" sz="1600" dirty="0" err="1" smtClean="0">
                <a:latin typeface="Calibri" pitchFamily="34" charset="0"/>
                <a:ea typeface="Calibri" pitchFamily="34" charset="0"/>
                <a:cs typeface="Calibri" pitchFamily="34" charset="0"/>
              </a:rPr>
              <a:t>yangminshanensis</a:t>
            </a:r>
            <a:r>
              <a:rPr lang="en-US" altLang="zh-TW" sz="1600" dirty="0" smtClean="0">
                <a:latin typeface="Calibri" pitchFamily="34" charset="0"/>
                <a:ea typeface="Calibri" pitchFamily="34" charset="0"/>
                <a:cs typeface="Calibri" pitchFamily="34" charset="0"/>
              </a:rPr>
              <a:t> (top) differs from </a:t>
            </a:r>
            <a:r>
              <a:rPr lang="en-US" altLang="zh-TW" sz="1600" dirty="0" err="1" smtClean="0">
                <a:latin typeface="Calibri" pitchFamily="34" charset="0"/>
                <a:ea typeface="Calibri" pitchFamily="34" charset="0"/>
                <a:cs typeface="Calibri" pitchFamily="34" charset="0"/>
              </a:rPr>
              <a:t>Rhinogobius</a:t>
            </a:r>
            <a:r>
              <a:rPr lang="en-US" altLang="zh-TW" sz="1600" dirty="0" smtClean="0">
                <a:latin typeface="Calibri" pitchFamily="34" charset="0"/>
                <a:ea typeface="Calibri" pitchFamily="34" charset="0"/>
                <a:cs typeface="Calibri" pitchFamily="34" charset="0"/>
              </a:rPr>
              <a:t> </a:t>
            </a:r>
            <a:r>
              <a:rPr lang="en-US" altLang="zh-TW" sz="1600" dirty="0" err="1" smtClean="0">
                <a:latin typeface="Calibri" pitchFamily="34" charset="0"/>
                <a:ea typeface="Calibri" pitchFamily="34" charset="0"/>
                <a:cs typeface="Calibri" pitchFamily="34" charset="0"/>
              </a:rPr>
              <a:t>rubromaculatus</a:t>
            </a:r>
            <a:r>
              <a:rPr lang="en-US" altLang="zh-TW" sz="1600" dirty="0" smtClean="0">
                <a:latin typeface="Calibri" pitchFamily="34" charset="0"/>
                <a:ea typeface="Calibri" pitchFamily="34" charset="0"/>
                <a:cs typeface="Calibri" pitchFamily="34" charset="0"/>
              </a:rPr>
              <a:t> (bottom) with the first dorsal fin (Image: cited Chen </a:t>
            </a:r>
            <a:r>
              <a:rPr lang="en-US" altLang="zh-TW" sz="1600" dirty="0" err="1" smtClean="0">
                <a:latin typeface="Calibri" pitchFamily="34" charset="0"/>
                <a:ea typeface="Calibri" pitchFamily="34" charset="0"/>
                <a:cs typeface="Calibri" pitchFamily="34" charset="0"/>
              </a:rPr>
              <a:t>Yixiong</a:t>
            </a:r>
            <a:r>
              <a:rPr lang="en-US" altLang="zh-TW" sz="1600" dirty="0" smtClean="0">
                <a:latin typeface="Calibri" pitchFamily="34" charset="0"/>
                <a:ea typeface="Calibri" pitchFamily="34" charset="0"/>
                <a:cs typeface="Calibri" pitchFamily="34" charset="0"/>
              </a:rPr>
              <a:t> (2022). A new freshwater </a:t>
            </a:r>
            <a:r>
              <a:rPr lang="en-US" altLang="zh-TW" sz="1600" dirty="0" err="1" smtClean="0">
                <a:latin typeface="Calibri" pitchFamily="34" charset="0"/>
                <a:ea typeface="Calibri" pitchFamily="34" charset="0"/>
                <a:cs typeface="Calibri" pitchFamily="34" charset="0"/>
              </a:rPr>
              <a:t>gobiid</a:t>
            </a:r>
            <a:r>
              <a:rPr lang="en-US" altLang="zh-TW" sz="1600" dirty="0" smtClean="0">
                <a:latin typeface="Calibri" pitchFamily="34" charset="0"/>
                <a:ea typeface="Calibri" pitchFamily="34" charset="0"/>
                <a:cs typeface="Calibri" pitchFamily="34" charset="0"/>
              </a:rPr>
              <a:t> species of </a:t>
            </a:r>
            <a:r>
              <a:rPr lang="en-US" altLang="zh-TW" sz="1600" dirty="0" err="1" smtClean="0">
                <a:latin typeface="Calibri" pitchFamily="34" charset="0"/>
                <a:ea typeface="Calibri" pitchFamily="34" charset="0"/>
                <a:cs typeface="Calibri" pitchFamily="34" charset="0"/>
              </a:rPr>
              <a:t>Rhinogobius</a:t>
            </a:r>
            <a:r>
              <a:rPr lang="en-US" altLang="zh-TW" sz="1600" dirty="0" smtClean="0">
                <a:latin typeface="Calibri" pitchFamily="34" charset="0"/>
                <a:ea typeface="Calibri" pitchFamily="34" charset="0"/>
                <a:cs typeface="Calibri" pitchFamily="34" charset="0"/>
              </a:rPr>
              <a:t> Gill, 1859 (</a:t>
            </a:r>
            <a:r>
              <a:rPr lang="en-US" altLang="zh-TW" sz="1600" dirty="0" err="1" smtClean="0">
                <a:latin typeface="Calibri" pitchFamily="34" charset="0"/>
                <a:ea typeface="Calibri" pitchFamily="34" charset="0"/>
                <a:cs typeface="Calibri" pitchFamily="34" charset="0"/>
              </a:rPr>
              <a:t>Teleostei</a:t>
            </a:r>
            <a:r>
              <a:rPr lang="en-US" altLang="zh-TW" sz="1600" dirty="0" smtClean="0">
                <a:latin typeface="Calibri" pitchFamily="34" charset="0"/>
                <a:ea typeface="Calibri" pitchFamily="34" charset="0"/>
                <a:cs typeface="Calibri" pitchFamily="34" charset="0"/>
              </a:rPr>
              <a:t>: </a:t>
            </a:r>
            <a:r>
              <a:rPr lang="en-US" altLang="zh-TW" sz="1600" dirty="0" err="1" smtClean="0">
                <a:latin typeface="Calibri" pitchFamily="34" charset="0"/>
                <a:ea typeface="Calibri" pitchFamily="34" charset="0"/>
                <a:cs typeface="Calibri" pitchFamily="34" charset="0"/>
              </a:rPr>
              <a:t>Gobiidae</a:t>
            </a:r>
            <a:r>
              <a:rPr lang="en-US" altLang="zh-TW" sz="1600" dirty="0" smtClean="0">
                <a:latin typeface="Calibri" pitchFamily="34" charset="0"/>
                <a:ea typeface="Calibri" pitchFamily="34" charset="0"/>
                <a:cs typeface="Calibri" pitchFamily="34" charset="0"/>
              </a:rPr>
              <a:t>) from northern Taiwan</a:t>
            </a:r>
            <a:r>
              <a:rPr lang="zh-TW" altLang="en-US" sz="1600" dirty="0" smtClean="0">
                <a:latin typeface="Calibri" pitchFamily="34" charset="0"/>
                <a:cs typeface="Calibri" pitchFamily="34" charset="0"/>
              </a:rPr>
              <a:t>。 </a:t>
            </a:r>
            <a:r>
              <a:rPr lang="en-US" altLang="zh-TW" sz="1600" dirty="0" smtClean="0">
                <a:latin typeface="Calibri" pitchFamily="34" charset="0"/>
                <a:ea typeface="Calibri" pitchFamily="34" charset="0"/>
                <a:cs typeface="Calibri" pitchFamily="34" charset="0"/>
              </a:rPr>
              <a:t>ZOOTAXA)</a:t>
            </a:r>
            <a:endParaRPr lang="zh-TW" altLang="en-US" sz="1600"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2400" b="1" dirty="0">
                <a:latin typeface="Calibri" pitchFamily="34" charset="0"/>
                <a:cs typeface="Calibri" pitchFamily="34" charset="0"/>
              </a:rPr>
              <a:t> </a:t>
            </a:r>
            <a:r>
              <a:rPr lang="en-US" sz="2400" b="1" dirty="0">
                <a:latin typeface="Calibri" pitchFamily="34" charset="0"/>
                <a:ea typeface="Calibri" pitchFamily="34" charset="0"/>
                <a:cs typeface="Calibri" pitchFamily="34" charset="0"/>
              </a:rPr>
              <a:t>Research methods and materials</a:t>
            </a:r>
            <a:r>
              <a:rPr lang="zh-TW" altLang="en-US" sz="2400" dirty="0">
                <a:latin typeface="Calibri" pitchFamily="34" charset="0"/>
                <a:cs typeface="Calibri" pitchFamily="34" charset="0"/>
              </a:rPr>
              <a:t/>
            </a:r>
            <a:br>
              <a:rPr lang="zh-TW" altLang="en-US" sz="2400" dirty="0">
                <a:latin typeface="Calibri" pitchFamily="34" charset="0"/>
                <a:cs typeface="Calibri" pitchFamily="34" charset="0"/>
              </a:rPr>
            </a:br>
            <a:endParaRPr lang="zh-TW" altLang="en-US" sz="2400" dirty="0">
              <a:latin typeface="Calibri" pitchFamily="34" charset="0"/>
              <a:cs typeface="Calibri" pitchFamily="34" charset="0"/>
            </a:endParaRPr>
          </a:p>
        </p:txBody>
      </p:sp>
      <p:sp>
        <p:nvSpPr>
          <p:cNvPr id="3" name="內容版面配置區 2"/>
          <p:cNvSpPr>
            <a:spLocks noGrp="1"/>
          </p:cNvSpPr>
          <p:nvPr>
            <p:ph idx="1"/>
          </p:nvPr>
        </p:nvSpPr>
        <p:spPr/>
        <p:txBody>
          <a:bodyPr>
            <a:normAutofit lnSpcReduction="10000"/>
          </a:bodyPr>
          <a:lstStyle/>
          <a:p>
            <a:pPr marL="514350" indent="-514350">
              <a:buNone/>
            </a:pPr>
            <a:r>
              <a:rPr lang="en-US" altLang="zh-TW" sz="1800" b="1" dirty="0" smtClean="0">
                <a:latin typeface="Calibri" pitchFamily="34" charset="0"/>
                <a:ea typeface="Calibri" pitchFamily="34" charset="0"/>
                <a:cs typeface="Calibri" pitchFamily="34" charset="0"/>
              </a:rPr>
              <a:t>1.      Field observation and collection</a:t>
            </a:r>
          </a:p>
          <a:p>
            <a:pPr marL="514350" indent="-514350">
              <a:buNone/>
            </a:pPr>
            <a:r>
              <a:rPr lang="en-US" altLang="zh-TW" sz="1800" dirty="0" smtClean="0">
                <a:latin typeface="Calibri" pitchFamily="34" charset="0"/>
                <a:ea typeface="Calibri" pitchFamily="34" charset="0"/>
                <a:cs typeface="Calibri" pitchFamily="34" charset="0"/>
              </a:rPr>
              <a:t>         The wild habitat of the alligator was observed, and the individuals of the alligator from all over Taiwan were collected for comparison, and the pH value in the water of each habitat was measured to investigate the differentiation of the phenotype of the alligator and whether it was affected by geology and water quality.</a:t>
            </a:r>
          </a:p>
          <a:p>
            <a:pPr marL="514350" indent="-514350">
              <a:buNone/>
            </a:pPr>
            <a:r>
              <a:rPr lang="en-US" altLang="zh-TW" sz="1800" dirty="0" smtClean="0">
                <a:latin typeface="Calibri" pitchFamily="34" charset="0"/>
                <a:ea typeface="Calibri" pitchFamily="34" charset="0"/>
                <a:cs typeface="Calibri" pitchFamily="34" charset="0"/>
              </a:rPr>
              <a:t>          In addition, the wild habitat of the alligator in the </a:t>
            </a:r>
            <a:r>
              <a:rPr lang="en-US" altLang="zh-TW" sz="1800" dirty="0" err="1" smtClean="0">
                <a:latin typeface="Calibri" pitchFamily="34" charset="0"/>
                <a:ea typeface="Calibri" pitchFamily="34" charset="0"/>
                <a:cs typeface="Calibri" pitchFamily="34" charset="0"/>
              </a:rPr>
              <a:t>Xindian</a:t>
            </a:r>
            <a:r>
              <a:rPr lang="en-US" altLang="zh-TW" sz="1800" dirty="0" smtClean="0">
                <a:latin typeface="Calibri" pitchFamily="34" charset="0"/>
                <a:ea typeface="Calibri" pitchFamily="34" charset="0"/>
                <a:cs typeface="Calibri" pitchFamily="34" charset="0"/>
              </a:rPr>
              <a:t> area was observed, and the correlation between several different habitats, topography, and companion species and the individual body color produced by its habitat was compared.  </a:t>
            </a:r>
          </a:p>
          <a:p>
            <a:pPr marL="514350" indent="-514350">
              <a:buNone/>
            </a:pPr>
            <a:endParaRPr lang="en-US" altLang="zh-TW" sz="1800" dirty="0" smtClean="0">
              <a:latin typeface="Calibri" pitchFamily="34" charset="0"/>
              <a:ea typeface="Calibri" pitchFamily="34" charset="0"/>
              <a:cs typeface="Calibri" pitchFamily="34" charset="0"/>
            </a:endParaRPr>
          </a:p>
          <a:p>
            <a:pPr marL="514350" indent="-514350">
              <a:buNone/>
            </a:pPr>
            <a:r>
              <a:rPr lang="en-US" altLang="zh-TW" sz="1800" dirty="0" smtClean="0">
                <a:latin typeface="Calibri" pitchFamily="34" charset="0"/>
                <a:ea typeface="Calibri" pitchFamily="34" charset="0"/>
                <a:cs typeface="Calibri" pitchFamily="34" charset="0"/>
              </a:rPr>
              <a:t>Equipment required: </a:t>
            </a:r>
          </a:p>
          <a:p>
            <a:pPr marL="514350" indent="-514350">
              <a:buFont typeface="Wingdings" pitchFamily="2" charset="2"/>
              <a:buChar char="l"/>
            </a:pPr>
            <a:r>
              <a:rPr lang="en-US" altLang="zh-TW" sz="1800" dirty="0" smtClean="0">
                <a:latin typeface="Calibri" pitchFamily="34" charset="0"/>
                <a:ea typeface="Calibri" pitchFamily="34" charset="0"/>
                <a:cs typeface="Calibri" pitchFamily="34" charset="0"/>
              </a:rPr>
              <a:t>2 fishing nets</a:t>
            </a:r>
          </a:p>
          <a:p>
            <a:pPr marL="514350" indent="-514350">
              <a:buFont typeface="Wingdings" pitchFamily="2" charset="2"/>
              <a:buChar char="l"/>
            </a:pPr>
            <a:r>
              <a:rPr lang="en-US" altLang="zh-TW" sz="1800" dirty="0" smtClean="0">
                <a:latin typeface="Calibri" pitchFamily="34" charset="0"/>
                <a:ea typeface="Calibri" pitchFamily="34" charset="0"/>
                <a:cs typeface="Calibri" pitchFamily="34" charset="0"/>
              </a:rPr>
              <a:t>1 pair of rain boots</a:t>
            </a:r>
          </a:p>
          <a:p>
            <a:pPr marL="514350" indent="-514350">
              <a:buFont typeface="Wingdings" pitchFamily="2" charset="2"/>
              <a:buChar char="l"/>
            </a:pPr>
            <a:r>
              <a:rPr lang="en-US" altLang="zh-TW" sz="1800" dirty="0" smtClean="0">
                <a:latin typeface="Calibri" pitchFamily="34" charset="0"/>
                <a:ea typeface="Calibri" pitchFamily="34" charset="0"/>
                <a:cs typeface="Calibri" pitchFamily="34" charset="0"/>
              </a:rPr>
              <a:t>1 observation box</a:t>
            </a:r>
          </a:p>
          <a:p>
            <a:pPr marL="514350" indent="-514350">
              <a:buFont typeface="Wingdings" pitchFamily="2" charset="2"/>
              <a:buChar char="l"/>
            </a:pPr>
            <a:endParaRPr lang="en-US" altLang="zh-TW" sz="1800" dirty="0" smtClean="0">
              <a:latin typeface="Calibri" pitchFamily="34" charset="0"/>
              <a:ea typeface="Calibri" pitchFamily="34" charset="0"/>
              <a:cs typeface="Calibri" pitchFamily="34" charset="0"/>
            </a:endParaRPr>
          </a:p>
          <a:p>
            <a:pPr marL="514350" indent="-514350">
              <a:buFont typeface="Wingdings" pitchFamily="2" charset="2"/>
              <a:buChar char="l"/>
            </a:pPr>
            <a:endParaRPr lang="en-US" altLang="zh-TW" sz="1800" dirty="0" smtClean="0">
              <a:latin typeface="Calibri" pitchFamily="34" charset="0"/>
              <a:ea typeface="Calibri" pitchFamily="34" charset="0"/>
              <a:cs typeface="Calibri" pitchFamily="34" charset="0"/>
            </a:endParaRPr>
          </a:p>
          <a:p>
            <a:pPr>
              <a:buNone/>
            </a:pPr>
            <a:endParaRPr lang="zh-TW" altLang="en-US" sz="1800" dirty="0">
              <a:latin typeface="Calibri" pitchFamily="34" charset="0"/>
              <a:cs typeface="Calibri" pitchFamily="34" charset="0"/>
            </a:endParaRPr>
          </a:p>
          <a:p>
            <a:endParaRPr lang="zh-TW" altLang="en-US" sz="1800"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descr="IMAG3723.jpg"/>
          <p:cNvPicPr/>
          <p:nvPr/>
        </p:nvPicPr>
        <p:blipFill>
          <a:blip r:embed="rId2" cstate="print"/>
          <a:stretch>
            <a:fillRect/>
          </a:stretch>
        </p:blipFill>
        <p:spPr>
          <a:xfrm rot="5400000">
            <a:off x="2786049" y="3714754"/>
            <a:ext cx="2714645" cy="2000264"/>
          </a:xfrm>
          <a:prstGeom prst="rect">
            <a:avLst/>
          </a:prstGeom>
        </p:spPr>
      </p:pic>
      <p:pic>
        <p:nvPicPr>
          <p:cNvPr id="6" name="圖片 5" descr="received_920336875598926_2.jpeg"/>
          <p:cNvPicPr/>
          <p:nvPr/>
        </p:nvPicPr>
        <p:blipFill>
          <a:blip r:embed="rId3" cstate="print"/>
          <a:stretch>
            <a:fillRect/>
          </a:stretch>
        </p:blipFill>
        <p:spPr>
          <a:xfrm>
            <a:off x="5786446" y="142852"/>
            <a:ext cx="2000264" cy="2571768"/>
          </a:xfrm>
          <a:prstGeom prst="rect">
            <a:avLst/>
          </a:prstGeom>
        </p:spPr>
      </p:pic>
      <p:pic>
        <p:nvPicPr>
          <p:cNvPr id="7" name="圖片 6" descr="IMAG0925_2.jpg"/>
          <p:cNvPicPr/>
          <p:nvPr/>
        </p:nvPicPr>
        <p:blipFill>
          <a:blip r:embed="rId4" cstate="print"/>
          <a:stretch>
            <a:fillRect/>
          </a:stretch>
        </p:blipFill>
        <p:spPr>
          <a:xfrm>
            <a:off x="3071802" y="142852"/>
            <a:ext cx="2071702" cy="2500330"/>
          </a:xfrm>
          <a:prstGeom prst="rect">
            <a:avLst/>
          </a:prstGeom>
        </p:spPr>
      </p:pic>
      <p:pic>
        <p:nvPicPr>
          <p:cNvPr id="8" name="圖片 7" descr="IMAG0928.jpg"/>
          <p:cNvPicPr/>
          <p:nvPr/>
        </p:nvPicPr>
        <p:blipFill>
          <a:blip r:embed="rId5" cstate="print"/>
          <a:stretch>
            <a:fillRect/>
          </a:stretch>
        </p:blipFill>
        <p:spPr>
          <a:xfrm rot="5400000">
            <a:off x="178564" y="3607597"/>
            <a:ext cx="2571765" cy="2214578"/>
          </a:xfrm>
          <a:prstGeom prst="rect">
            <a:avLst/>
          </a:prstGeom>
        </p:spPr>
      </p:pic>
      <p:pic>
        <p:nvPicPr>
          <p:cNvPr id="9" name="圖片 8" descr="IMAG1710.jpg"/>
          <p:cNvPicPr/>
          <p:nvPr/>
        </p:nvPicPr>
        <p:blipFill>
          <a:blip r:embed="rId6" cstate="print"/>
          <a:stretch>
            <a:fillRect/>
          </a:stretch>
        </p:blipFill>
        <p:spPr>
          <a:xfrm rot="5400000">
            <a:off x="142844" y="357166"/>
            <a:ext cx="2500330" cy="2071702"/>
          </a:xfrm>
          <a:prstGeom prst="rect">
            <a:avLst/>
          </a:prstGeom>
        </p:spPr>
      </p:pic>
      <p:pic>
        <p:nvPicPr>
          <p:cNvPr id="13" name="內容版面配置區 3" descr="IMAG8358.jpg"/>
          <p:cNvPicPr>
            <a:picLocks/>
          </p:cNvPicPr>
          <p:nvPr/>
        </p:nvPicPr>
        <p:blipFill>
          <a:blip r:embed="rId7" cstate="print"/>
          <a:stretch>
            <a:fillRect/>
          </a:stretch>
        </p:blipFill>
        <p:spPr>
          <a:xfrm rot="5400000">
            <a:off x="5500694" y="3714752"/>
            <a:ext cx="2786082" cy="2071702"/>
          </a:xfrm>
          <a:prstGeom prst="rect">
            <a:avLst/>
          </a:prstGeom>
        </p:spPr>
      </p:pic>
      <p:sp>
        <p:nvSpPr>
          <p:cNvPr id="15" name="矩形 14"/>
          <p:cNvSpPr/>
          <p:nvPr/>
        </p:nvSpPr>
        <p:spPr>
          <a:xfrm>
            <a:off x="285720" y="2786058"/>
            <a:ext cx="2428892" cy="461665"/>
          </a:xfrm>
          <a:prstGeom prst="rect">
            <a:avLst/>
          </a:prstGeom>
        </p:spPr>
        <p:txBody>
          <a:bodyPr wrap="square">
            <a:spAutoFit/>
          </a:bodyPr>
          <a:lstStyle/>
          <a:p>
            <a:r>
              <a:rPr lang="en-US" sz="1200" dirty="0" smtClean="0"/>
              <a:t>Wild Habitat (</a:t>
            </a:r>
            <a:r>
              <a:rPr lang="en-US" sz="1200" dirty="0" err="1" smtClean="0"/>
              <a:t>Shimen</a:t>
            </a:r>
            <a:r>
              <a:rPr lang="en-US" sz="1200" dirty="0" smtClean="0"/>
              <a:t>, Northern Taiwan)</a:t>
            </a:r>
            <a:endParaRPr lang="zh-TW" altLang="en-US" sz="1200" dirty="0"/>
          </a:p>
        </p:txBody>
      </p:sp>
      <p:sp>
        <p:nvSpPr>
          <p:cNvPr id="16" name="矩形 15"/>
          <p:cNvSpPr/>
          <p:nvPr/>
        </p:nvSpPr>
        <p:spPr>
          <a:xfrm>
            <a:off x="357158" y="6215082"/>
            <a:ext cx="2428892" cy="461665"/>
          </a:xfrm>
          <a:prstGeom prst="rect">
            <a:avLst/>
          </a:prstGeom>
        </p:spPr>
        <p:txBody>
          <a:bodyPr wrap="square">
            <a:spAutoFit/>
          </a:bodyPr>
          <a:lstStyle/>
          <a:p>
            <a:r>
              <a:rPr lang="en-US" sz="1200" dirty="0" smtClean="0"/>
              <a:t>Wild Habitat (</a:t>
            </a:r>
            <a:r>
              <a:rPr lang="en-US" sz="1200" dirty="0" err="1" smtClean="0"/>
              <a:t>Pingtung</a:t>
            </a:r>
            <a:r>
              <a:rPr lang="en-US" sz="1200" dirty="0" smtClean="0"/>
              <a:t>, Southern Taiwan)</a:t>
            </a:r>
            <a:endParaRPr lang="zh-TW" altLang="en-US" sz="1200" dirty="0"/>
          </a:p>
        </p:txBody>
      </p:sp>
      <p:sp>
        <p:nvSpPr>
          <p:cNvPr id="17" name="矩形 16"/>
          <p:cNvSpPr/>
          <p:nvPr/>
        </p:nvSpPr>
        <p:spPr>
          <a:xfrm>
            <a:off x="3071802" y="6286520"/>
            <a:ext cx="2428892" cy="461665"/>
          </a:xfrm>
          <a:prstGeom prst="rect">
            <a:avLst/>
          </a:prstGeom>
        </p:spPr>
        <p:txBody>
          <a:bodyPr wrap="square">
            <a:spAutoFit/>
          </a:bodyPr>
          <a:lstStyle/>
          <a:p>
            <a:r>
              <a:rPr lang="en-US" sz="1200" dirty="0" smtClean="0"/>
              <a:t>Hidden Wild Habitat of </a:t>
            </a:r>
            <a:r>
              <a:rPr lang="en-US" sz="1200" dirty="0" err="1" smtClean="0"/>
              <a:t>Shortnose</a:t>
            </a:r>
            <a:r>
              <a:rPr lang="en-US" sz="1200" dirty="0" smtClean="0"/>
              <a:t> Wrasse (</a:t>
            </a:r>
            <a:r>
              <a:rPr lang="en-US" sz="1200" dirty="0" err="1" smtClean="0"/>
              <a:t>Chromis</a:t>
            </a:r>
            <a:r>
              <a:rPr lang="en-US" sz="1200" dirty="0" smtClean="0"/>
              <a:t> </a:t>
            </a:r>
            <a:r>
              <a:rPr lang="en-US" sz="1200" dirty="0" err="1" smtClean="0"/>
              <a:t>interruptus</a:t>
            </a:r>
            <a:r>
              <a:rPr lang="en-US" sz="1200" dirty="0" smtClean="0"/>
              <a:t>)</a:t>
            </a:r>
            <a:endParaRPr lang="zh-TW" altLang="en-US" sz="1200" dirty="0"/>
          </a:p>
        </p:txBody>
      </p:sp>
      <p:sp>
        <p:nvSpPr>
          <p:cNvPr id="18" name="矩形 17"/>
          <p:cNvSpPr/>
          <p:nvPr/>
        </p:nvSpPr>
        <p:spPr>
          <a:xfrm>
            <a:off x="5857884" y="6286520"/>
            <a:ext cx="2428892" cy="461665"/>
          </a:xfrm>
          <a:prstGeom prst="rect">
            <a:avLst/>
          </a:prstGeom>
        </p:spPr>
        <p:txBody>
          <a:bodyPr wrap="square">
            <a:spAutoFit/>
          </a:bodyPr>
          <a:lstStyle/>
          <a:p>
            <a:r>
              <a:rPr lang="en-US" sz="1200" dirty="0" smtClean="0"/>
              <a:t>Open Wild Habitat of </a:t>
            </a:r>
            <a:r>
              <a:rPr lang="en-US" sz="1200" dirty="0" err="1" smtClean="0"/>
              <a:t>Shortnose</a:t>
            </a:r>
            <a:r>
              <a:rPr lang="en-US" sz="1200" dirty="0" smtClean="0"/>
              <a:t> Wrasse (</a:t>
            </a:r>
            <a:r>
              <a:rPr lang="en-US" sz="1200" dirty="0" err="1" smtClean="0"/>
              <a:t>Chromis</a:t>
            </a:r>
            <a:r>
              <a:rPr lang="en-US" sz="1200" dirty="0" smtClean="0"/>
              <a:t> </a:t>
            </a:r>
            <a:r>
              <a:rPr lang="en-US" sz="1200" dirty="0" err="1" smtClean="0"/>
              <a:t>interruptus</a:t>
            </a:r>
            <a:r>
              <a:rPr lang="en-US" sz="1200" dirty="0" smtClean="0"/>
              <a:t>)</a:t>
            </a:r>
            <a:endParaRPr lang="zh-TW" altLang="en-US" sz="1200" dirty="0"/>
          </a:p>
        </p:txBody>
      </p:sp>
      <p:sp>
        <p:nvSpPr>
          <p:cNvPr id="19" name="矩形 18"/>
          <p:cNvSpPr/>
          <p:nvPr/>
        </p:nvSpPr>
        <p:spPr>
          <a:xfrm>
            <a:off x="3000364" y="2786058"/>
            <a:ext cx="2428892" cy="276999"/>
          </a:xfrm>
          <a:prstGeom prst="rect">
            <a:avLst/>
          </a:prstGeom>
        </p:spPr>
        <p:txBody>
          <a:bodyPr wrap="square">
            <a:spAutoFit/>
          </a:bodyPr>
          <a:lstStyle/>
          <a:p>
            <a:r>
              <a:rPr lang="en-US" sz="1200" dirty="0" smtClean="0"/>
              <a:t>Wild Individual</a:t>
            </a:r>
            <a:endParaRPr lang="zh-TW" altLang="en-US" sz="1200" dirty="0"/>
          </a:p>
        </p:txBody>
      </p:sp>
      <p:sp>
        <p:nvSpPr>
          <p:cNvPr id="20" name="矩形 19"/>
          <p:cNvSpPr/>
          <p:nvPr/>
        </p:nvSpPr>
        <p:spPr>
          <a:xfrm>
            <a:off x="6000760" y="2786058"/>
            <a:ext cx="1785950" cy="276999"/>
          </a:xfrm>
          <a:prstGeom prst="rect">
            <a:avLst/>
          </a:prstGeom>
        </p:spPr>
        <p:txBody>
          <a:bodyPr wrap="square">
            <a:spAutoFit/>
          </a:bodyPr>
          <a:lstStyle/>
          <a:p>
            <a:r>
              <a:rPr lang="en-US" sz="1200" dirty="0" smtClean="0"/>
              <a:t>Field Survey</a:t>
            </a:r>
            <a:endParaRPr lang="zh-TW" altLang="en-US" sz="12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500034" y="642918"/>
            <a:ext cx="8229600" cy="4525963"/>
          </a:xfrm>
        </p:spPr>
        <p:txBody>
          <a:bodyPr>
            <a:normAutofit/>
          </a:bodyPr>
          <a:lstStyle/>
          <a:p>
            <a:pPr marL="514350" indent="-514350">
              <a:buNone/>
            </a:pPr>
            <a:r>
              <a:rPr lang="en-US" altLang="zh-TW" sz="1800" b="1" dirty="0" smtClean="0">
                <a:latin typeface="Calibri" pitchFamily="34" charset="0"/>
                <a:ea typeface="Calibri" pitchFamily="34" charset="0"/>
                <a:cs typeface="Calibri" pitchFamily="34" charset="0"/>
              </a:rPr>
              <a:t>2.      The color experiment of the bottom sand of the fish tank</a:t>
            </a:r>
          </a:p>
          <a:p>
            <a:pPr marL="514350" indent="-514350">
              <a:buNone/>
            </a:pPr>
            <a:r>
              <a:rPr lang="en-US" altLang="zh-TW" sz="1800" dirty="0" smtClean="0">
                <a:latin typeface="Calibri" pitchFamily="34" charset="0"/>
                <a:ea typeface="Calibri" pitchFamily="34" charset="0"/>
                <a:cs typeface="Calibri" pitchFamily="34" charset="0"/>
              </a:rPr>
              <a:t>          </a:t>
            </a:r>
            <a:r>
              <a:rPr lang="en-US" altLang="zh-TW" sz="1800" dirty="0" err="1" smtClean="0">
                <a:latin typeface="Calibri" pitchFamily="34" charset="0"/>
                <a:ea typeface="Calibri" pitchFamily="34" charset="0"/>
                <a:cs typeface="Calibri" pitchFamily="34" charset="0"/>
              </a:rPr>
              <a:t>Rhinogobius</a:t>
            </a:r>
            <a:r>
              <a:rPr lang="en-US" altLang="zh-TW" sz="1800" dirty="0" smtClean="0">
                <a:latin typeface="Calibri" pitchFamily="34" charset="0"/>
                <a:ea typeface="Calibri" pitchFamily="34" charset="0"/>
                <a:cs typeface="Calibri" pitchFamily="34" charset="0"/>
              </a:rPr>
              <a:t> </a:t>
            </a:r>
            <a:r>
              <a:rPr lang="en-US" altLang="zh-TW" sz="1800" dirty="0" err="1" smtClean="0">
                <a:latin typeface="Calibri" pitchFamily="34" charset="0"/>
                <a:ea typeface="Calibri" pitchFamily="34" charset="0"/>
                <a:cs typeface="Calibri" pitchFamily="34" charset="0"/>
              </a:rPr>
              <a:t>rubromaculatus</a:t>
            </a:r>
            <a:r>
              <a:rPr lang="en-US" altLang="zh-TW" sz="1800" dirty="0" smtClean="0">
                <a:latin typeface="Calibri" pitchFamily="34" charset="0"/>
                <a:ea typeface="Calibri" pitchFamily="34" charset="0"/>
                <a:cs typeface="Calibri" pitchFamily="34" charset="0"/>
              </a:rPr>
              <a:t> selected for the cohabitation is placed into a fish tank paved with different bottom sand, and its body color is observed and recorded whether it changes.                           </a:t>
            </a:r>
          </a:p>
          <a:p>
            <a:pPr marL="514350" indent="-514350">
              <a:buClrTx/>
              <a:buSzPct val="100000"/>
              <a:buFont typeface="+mj-lt"/>
              <a:buAutoNum type="arabicParenR"/>
            </a:pPr>
            <a:r>
              <a:rPr lang="en-US" altLang="zh-TW" sz="1800" dirty="0" smtClean="0">
                <a:latin typeface="Calibri" pitchFamily="34" charset="0"/>
                <a:ea typeface="Calibri" pitchFamily="34" charset="0"/>
                <a:cs typeface="Calibri" pitchFamily="34" charset="0"/>
              </a:rPr>
              <a:t>Go to the original habitat to collect </a:t>
            </a:r>
            <a:r>
              <a:rPr lang="en-US" altLang="zh-TW" sz="1800" dirty="0" err="1" smtClean="0">
                <a:latin typeface="Calibri" pitchFamily="34" charset="0"/>
                <a:ea typeface="Calibri" pitchFamily="34" charset="0"/>
                <a:cs typeface="Calibri" pitchFamily="34" charset="0"/>
              </a:rPr>
              <a:t>Rhinogobius</a:t>
            </a:r>
            <a:r>
              <a:rPr lang="en-US" altLang="zh-TW" sz="1800" dirty="0" smtClean="0">
                <a:latin typeface="Calibri" pitchFamily="34" charset="0"/>
                <a:ea typeface="Calibri" pitchFamily="34" charset="0"/>
                <a:cs typeface="Calibri" pitchFamily="34" charset="0"/>
              </a:rPr>
              <a:t> </a:t>
            </a:r>
            <a:r>
              <a:rPr lang="en-US" altLang="zh-TW" sz="1800" dirty="0" err="1" smtClean="0">
                <a:latin typeface="Calibri" pitchFamily="34" charset="0"/>
                <a:ea typeface="Calibri" pitchFamily="34" charset="0"/>
                <a:cs typeface="Calibri" pitchFamily="34" charset="0"/>
              </a:rPr>
              <a:t>rubromaculatus</a:t>
            </a:r>
            <a:r>
              <a:rPr lang="en-US" altLang="zh-TW" sz="1800" dirty="0" smtClean="0">
                <a:latin typeface="Calibri" pitchFamily="34" charset="0"/>
                <a:ea typeface="Calibri" pitchFamily="34" charset="0"/>
                <a:cs typeface="Calibri" pitchFamily="34" charset="0"/>
              </a:rPr>
              <a:t> and the original ground sand.</a:t>
            </a:r>
          </a:p>
          <a:p>
            <a:pPr marL="514350" indent="-514350">
              <a:buClrTx/>
              <a:buSzPct val="100000"/>
              <a:buAutoNum type="arabicParenR"/>
            </a:pPr>
            <a:r>
              <a:rPr lang="en-US" altLang="zh-TW" sz="1800" dirty="0" smtClean="0">
                <a:latin typeface="Calibri" pitchFamily="34" charset="0"/>
                <a:ea typeface="Calibri" pitchFamily="34" charset="0"/>
                <a:cs typeface="Calibri" pitchFamily="34" charset="0"/>
              </a:rPr>
              <a:t>Arrange fish tanks, lay three kinds of bottom sand, and erect lamps.</a:t>
            </a:r>
          </a:p>
          <a:p>
            <a:pPr marL="514350" indent="-514350">
              <a:buClrTx/>
              <a:buSzPct val="100000"/>
              <a:buAutoNum type="arabicParenR"/>
            </a:pPr>
            <a:r>
              <a:rPr lang="en-US" altLang="zh-TW" sz="1800" dirty="0" smtClean="0">
                <a:latin typeface="Calibri" pitchFamily="34" charset="0"/>
                <a:ea typeface="Calibri" pitchFamily="34" charset="0"/>
                <a:cs typeface="Calibri" pitchFamily="34" charset="0"/>
              </a:rPr>
              <a:t>Measure the water temperature and water quality to confirm whether they are the same</a:t>
            </a:r>
          </a:p>
          <a:p>
            <a:pPr marL="514350" indent="-514350">
              <a:buClrTx/>
              <a:buSzPct val="100000"/>
              <a:buAutoNum type="arabicParenR"/>
            </a:pPr>
            <a:r>
              <a:rPr lang="en-US" altLang="zh-TW" sz="1800" dirty="0" smtClean="0">
                <a:latin typeface="Calibri" pitchFamily="34" charset="0"/>
                <a:ea typeface="Calibri" pitchFamily="34" charset="0"/>
                <a:cs typeface="Calibri" pitchFamily="34" charset="0"/>
              </a:rPr>
              <a:t>Put three fish in each tank</a:t>
            </a:r>
          </a:p>
          <a:p>
            <a:pPr marL="514350" indent="-514350">
              <a:buClrTx/>
              <a:buSzPct val="100000"/>
              <a:buAutoNum type="arabicParenR"/>
            </a:pPr>
            <a:r>
              <a:rPr lang="en-US" altLang="zh-TW" sz="1800" dirty="0" smtClean="0">
                <a:latin typeface="Calibri" pitchFamily="34" charset="0"/>
                <a:ea typeface="Calibri" pitchFamily="34" charset="0"/>
                <a:cs typeface="Calibri" pitchFamily="34" charset="0"/>
              </a:rPr>
              <a:t>Feed frozen bloodworms regularly every day, and continuously monitor the water temperature and water quality</a:t>
            </a:r>
          </a:p>
          <a:p>
            <a:pPr marL="514350" indent="-514350">
              <a:buClrTx/>
              <a:buSzPct val="100000"/>
              <a:buAutoNum type="arabicParenR"/>
            </a:pPr>
            <a:r>
              <a:rPr lang="en-US" altLang="zh-TW" sz="1800" dirty="0" smtClean="0">
                <a:latin typeface="Calibri" pitchFamily="34" charset="0"/>
                <a:ea typeface="Calibri" pitchFamily="34" charset="0"/>
                <a:cs typeface="Calibri" pitchFamily="34" charset="0"/>
              </a:rPr>
              <a:t>And observe the body color change of the fish after one week of feeding</a:t>
            </a:r>
            <a:endParaRPr lang="zh-TW" altLang="en-US" sz="1800" dirty="0">
              <a:latin typeface="Calibri" pitchFamily="34" charset="0"/>
              <a:cs typeface="Calibri" pitchFamily="34" charset="0"/>
            </a:endParaRPr>
          </a:p>
          <a:p>
            <a:endParaRPr lang="zh-TW" altLang="en-US" sz="1800"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285720" y="785794"/>
            <a:ext cx="8229600" cy="4525963"/>
          </a:xfrm>
        </p:spPr>
        <p:txBody>
          <a:bodyPr>
            <a:normAutofit/>
          </a:bodyPr>
          <a:lstStyle/>
          <a:p>
            <a:pPr>
              <a:buNone/>
            </a:pPr>
            <a:r>
              <a:rPr lang="en-US" altLang="zh-TW" sz="1800" dirty="0" smtClean="0">
                <a:latin typeface="Calibri" pitchFamily="34" charset="0"/>
                <a:ea typeface="Calibri" pitchFamily="34" charset="0"/>
                <a:cs typeface="Calibri" pitchFamily="34" charset="0"/>
              </a:rPr>
              <a:t>Equipment required</a:t>
            </a:r>
          </a:p>
          <a:p>
            <a:pPr>
              <a:buFont typeface="Wingdings" pitchFamily="2" charset="2"/>
              <a:buChar char="l"/>
            </a:pPr>
            <a:r>
              <a:rPr lang="en-US" altLang="zh-TW" sz="1800" dirty="0" smtClean="0">
                <a:latin typeface="Calibri" pitchFamily="34" charset="0"/>
                <a:ea typeface="Calibri" pitchFamily="34" charset="0"/>
                <a:cs typeface="Calibri" pitchFamily="34" charset="0"/>
              </a:rPr>
              <a:t>Fish tank (length 30 cm, width 20 cm) 3 </a:t>
            </a:r>
            <a:r>
              <a:rPr lang="en-US" altLang="zh-TW" sz="1800" dirty="0" err="1" smtClean="0">
                <a:latin typeface="Calibri" pitchFamily="34" charset="0"/>
                <a:ea typeface="Calibri" pitchFamily="34" charset="0"/>
                <a:cs typeface="Calibri" pitchFamily="34" charset="0"/>
              </a:rPr>
              <a:t>pcs</a:t>
            </a:r>
            <a:endParaRPr lang="en-US" altLang="zh-TW" sz="1800" dirty="0" smtClean="0">
              <a:latin typeface="Calibri" pitchFamily="34" charset="0"/>
              <a:ea typeface="Calibri" pitchFamily="34" charset="0"/>
              <a:cs typeface="Calibri" pitchFamily="34" charset="0"/>
            </a:endParaRPr>
          </a:p>
          <a:p>
            <a:pPr>
              <a:buFont typeface="Wingdings" pitchFamily="2" charset="2"/>
              <a:buChar char="l"/>
            </a:pPr>
            <a:r>
              <a:rPr lang="en-US" altLang="zh-TW" sz="1800" dirty="0" smtClean="0">
                <a:latin typeface="Calibri" pitchFamily="34" charset="0"/>
                <a:ea typeface="Calibri" pitchFamily="34" charset="0"/>
                <a:cs typeface="Calibri" pitchFamily="34" charset="0"/>
              </a:rPr>
              <a:t>Wide test strip 1 copy</a:t>
            </a:r>
          </a:p>
          <a:p>
            <a:pPr>
              <a:buFont typeface="Wingdings" pitchFamily="2" charset="2"/>
              <a:buChar char="l"/>
            </a:pPr>
            <a:r>
              <a:rPr lang="en-US" altLang="zh-TW" sz="1800" dirty="0" smtClean="0">
                <a:latin typeface="Calibri" pitchFamily="34" charset="0"/>
                <a:ea typeface="Calibri" pitchFamily="34" charset="0"/>
                <a:cs typeface="Calibri" pitchFamily="34" charset="0"/>
              </a:rPr>
              <a:t>Lamp (60 cm) 1 </a:t>
            </a:r>
            <a:r>
              <a:rPr lang="en-US" altLang="zh-TW" sz="1800" dirty="0" err="1" smtClean="0">
                <a:latin typeface="Calibri" pitchFamily="34" charset="0"/>
                <a:ea typeface="Calibri" pitchFamily="34" charset="0"/>
                <a:cs typeface="Calibri" pitchFamily="34" charset="0"/>
              </a:rPr>
              <a:t>pcs</a:t>
            </a:r>
            <a:endParaRPr lang="en-US" altLang="zh-TW" sz="1800" dirty="0" smtClean="0">
              <a:latin typeface="Calibri" pitchFamily="34" charset="0"/>
              <a:ea typeface="Calibri" pitchFamily="34" charset="0"/>
              <a:cs typeface="Calibri" pitchFamily="34" charset="0"/>
            </a:endParaRPr>
          </a:p>
          <a:p>
            <a:pPr>
              <a:buFont typeface="Wingdings" pitchFamily="2" charset="2"/>
              <a:buChar char="l"/>
            </a:pPr>
            <a:r>
              <a:rPr lang="en-US" altLang="zh-TW" sz="1800" dirty="0" smtClean="0">
                <a:latin typeface="Calibri" pitchFamily="34" charset="0"/>
                <a:ea typeface="Calibri" pitchFamily="34" charset="0"/>
                <a:cs typeface="Calibri" pitchFamily="34" charset="0"/>
              </a:rPr>
              <a:t>Black sand 1 liter</a:t>
            </a:r>
          </a:p>
          <a:p>
            <a:pPr>
              <a:buFont typeface="Wingdings" pitchFamily="2" charset="2"/>
              <a:buChar char="l"/>
            </a:pPr>
            <a:r>
              <a:rPr lang="en-US" altLang="zh-TW" sz="1800" dirty="0" smtClean="0">
                <a:latin typeface="Calibri" pitchFamily="34" charset="0"/>
                <a:ea typeface="Calibri" pitchFamily="34" charset="0"/>
                <a:cs typeface="Calibri" pitchFamily="34" charset="0"/>
              </a:rPr>
              <a:t>Stream sand (original habitat) 1 liter</a:t>
            </a:r>
          </a:p>
          <a:p>
            <a:pPr>
              <a:buFont typeface="Wingdings" pitchFamily="2" charset="2"/>
              <a:buChar char="l"/>
            </a:pPr>
            <a:r>
              <a:rPr lang="en-US" altLang="zh-TW" sz="1800" dirty="0" smtClean="0">
                <a:latin typeface="Calibri" pitchFamily="34" charset="0"/>
                <a:ea typeface="Calibri" pitchFamily="34" charset="0"/>
                <a:cs typeface="Calibri" pitchFamily="34" charset="0"/>
              </a:rPr>
              <a:t>White sand and gravel 1 </a:t>
            </a:r>
            <a:r>
              <a:rPr lang="en-US" altLang="zh-TW" sz="1800" dirty="0" err="1" smtClean="0">
                <a:latin typeface="Calibri" pitchFamily="34" charset="0"/>
                <a:ea typeface="Calibri" pitchFamily="34" charset="0"/>
                <a:cs typeface="Calibri" pitchFamily="34" charset="0"/>
              </a:rPr>
              <a:t>litre</a:t>
            </a:r>
            <a:endParaRPr lang="en-US" altLang="zh-TW" sz="1800" dirty="0" smtClean="0">
              <a:latin typeface="Calibri" pitchFamily="34" charset="0"/>
              <a:ea typeface="Calibri" pitchFamily="34" charset="0"/>
              <a:cs typeface="Calibri" pitchFamily="34" charset="0"/>
            </a:endParaRPr>
          </a:p>
          <a:p>
            <a:pPr>
              <a:buFont typeface="Wingdings" pitchFamily="2" charset="2"/>
              <a:buChar char="l"/>
            </a:pPr>
            <a:r>
              <a:rPr lang="en-US" altLang="zh-TW" sz="1800" dirty="0" smtClean="0">
                <a:latin typeface="Calibri" pitchFamily="34" charset="0"/>
                <a:ea typeface="Calibri" pitchFamily="34" charset="0"/>
                <a:cs typeface="Calibri" pitchFamily="34" charset="0"/>
              </a:rPr>
              <a:t>Thermometer 3 x</a:t>
            </a:r>
          </a:p>
          <a:p>
            <a:pPr>
              <a:buFont typeface="Wingdings" pitchFamily="2" charset="2"/>
              <a:buChar char="l"/>
            </a:pPr>
            <a:r>
              <a:rPr lang="en-US" altLang="zh-TW" sz="1800" dirty="0" smtClean="0">
                <a:latin typeface="Calibri" pitchFamily="34" charset="0"/>
                <a:ea typeface="Calibri" pitchFamily="34" charset="0"/>
                <a:cs typeface="Calibri" pitchFamily="34" charset="0"/>
              </a:rPr>
              <a:t>Filter 3 x</a:t>
            </a:r>
          </a:p>
          <a:p>
            <a:pPr>
              <a:buFont typeface="Wingdings" pitchFamily="2" charset="2"/>
              <a:buChar char="l"/>
            </a:pPr>
            <a:r>
              <a:rPr lang="en-US" altLang="zh-TW" sz="1800" dirty="0" smtClean="0">
                <a:latin typeface="Calibri" pitchFamily="34" charset="0"/>
                <a:ea typeface="Calibri" pitchFamily="34" charset="0"/>
                <a:cs typeface="Calibri" pitchFamily="34" charset="0"/>
              </a:rPr>
              <a:t>Pump 1 x</a:t>
            </a:r>
          </a:p>
          <a:p>
            <a:pPr>
              <a:buFont typeface="Wingdings" pitchFamily="2" charset="2"/>
              <a:buChar char="l"/>
            </a:pPr>
            <a:r>
              <a:rPr lang="en-US" altLang="zh-TW" sz="1800" dirty="0" err="1" smtClean="0">
                <a:latin typeface="Calibri" pitchFamily="34" charset="0"/>
                <a:ea typeface="Calibri" pitchFamily="34" charset="0"/>
                <a:cs typeface="Calibri" pitchFamily="34" charset="0"/>
              </a:rPr>
              <a:t>Rhinogobius</a:t>
            </a:r>
            <a:r>
              <a:rPr lang="en-US" altLang="zh-TW" sz="1800" dirty="0" smtClean="0">
                <a:latin typeface="Calibri" pitchFamily="34" charset="0"/>
                <a:ea typeface="Calibri" pitchFamily="34" charset="0"/>
                <a:cs typeface="Calibri" pitchFamily="34" charset="0"/>
              </a:rPr>
              <a:t> </a:t>
            </a:r>
            <a:r>
              <a:rPr lang="en-US" altLang="zh-TW" sz="1800" dirty="0" err="1" smtClean="0">
                <a:latin typeface="Calibri" pitchFamily="34" charset="0"/>
                <a:ea typeface="Calibri" pitchFamily="34" charset="0"/>
                <a:cs typeface="Calibri" pitchFamily="34" charset="0"/>
              </a:rPr>
              <a:t>rubromaculatus</a:t>
            </a:r>
            <a:r>
              <a:rPr lang="en-US" altLang="zh-TW" sz="1800" dirty="0" smtClean="0">
                <a:latin typeface="Calibri" pitchFamily="34" charset="0"/>
                <a:ea typeface="Calibri" pitchFamily="34" charset="0"/>
                <a:cs typeface="Calibri" pitchFamily="34" charset="0"/>
              </a:rPr>
              <a:t> 9 </a:t>
            </a:r>
            <a:r>
              <a:rPr lang="en-US" altLang="zh-TW" sz="1800" dirty="0" err="1" smtClean="0">
                <a:latin typeface="Calibri" pitchFamily="34" charset="0"/>
                <a:ea typeface="Calibri" pitchFamily="34" charset="0"/>
                <a:cs typeface="Calibri" pitchFamily="34" charset="0"/>
              </a:rPr>
              <a:t>pcs</a:t>
            </a:r>
            <a:endParaRPr lang="zh-TW" altLang="en-US" sz="1800"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28596" y="214290"/>
            <a:ext cx="8229600" cy="6429396"/>
          </a:xfrm>
        </p:spPr>
        <p:txBody>
          <a:bodyPr>
            <a:noAutofit/>
          </a:bodyPr>
          <a:lstStyle/>
          <a:p>
            <a:pPr>
              <a:buNone/>
            </a:pPr>
            <a:r>
              <a:rPr lang="en-US" altLang="zh-TW" sz="1800" b="1" dirty="0" smtClean="0">
                <a:latin typeface="Calibri" pitchFamily="34" charset="0"/>
                <a:ea typeface="Calibri" pitchFamily="34" charset="0"/>
                <a:cs typeface="Calibri" pitchFamily="34" charset="0"/>
              </a:rPr>
              <a:t>3.   Experiment on liking the environment</a:t>
            </a:r>
          </a:p>
          <a:p>
            <a:pPr>
              <a:buNone/>
            </a:pPr>
            <a:r>
              <a:rPr lang="en-US" altLang="zh-TW" sz="1800" dirty="0" smtClean="0">
                <a:latin typeface="Calibri" pitchFamily="34" charset="0"/>
                <a:ea typeface="Calibri" pitchFamily="34" charset="0"/>
                <a:cs typeface="Calibri" pitchFamily="34" charset="0"/>
              </a:rPr>
              <a:t>       In the fish tank, the large stone area and the fine sand area were designed (Figures 7 and 8), and the alligator in the </a:t>
            </a:r>
            <a:r>
              <a:rPr lang="en-US" altLang="zh-TW" sz="1800" dirty="0" err="1" smtClean="0">
                <a:latin typeface="Calibri" pitchFamily="34" charset="0"/>
                <a:ea typeface="Calibri" pitchFamily="34" charset="0"/>
                <a:cs typeface="Calibri" pitchFamily="34" charset="0"/>
              </a:rPr>
              <a:t>Xindian</a:t>
            </a:r>
            <a:r>
              <a:rPr lang="en-US" altLang="zh-TW" sz="1800" dirty="0" smtClean="0">
                <a:latin typeface="Calibri" pitchFamily="34" charset="0"/>
                <a:ea typeface="Calibri" pitchFamily="34" charset="0"/>
                <a:cs typeface="Calibri" pitchFamily="34" charset="0"/>
              </a:rPr>
              <a:t> area and model origin was selected and put into the fish tank, and whether there was a difference in the environment preferred by the all-snouted red-spotted crocodile in the </a:t>
            </a:r>
            <a:r>
              <a:rPr lang="en-US" altLang="zh-TW" sz="1800" dirty="0" err="1" smtClean="0">
                <a:latin typeface="Calibri" pitchFamily="34" charset="0"/>
                <a:ea typeface="Calibri" pitchFamily="34" charset="0"/>
                <a:cs typeface="Calibri" pitchFamily="34" charset="0"/>
              </a:rPr>
              <a:t>Xindian</a:t>
            </a:r>
            <a:r>
              <a:rPr lang="en-US" altLang="zh-TW" sz="1800" dirty="0" smtClean="0">
                <a:latin typeface="Calibri" pitchFamily="34" charset="0"/>
                <a:ea typeface="Calibri" pitchFamily="34" charset="0"/>
                <a:cs typeface="Calibri" pitchFamily="34" charset="0"/>
              </a:rPr>
              <a:t> area and the Taichung </a:t>
            </a:r>
            <a:r>
              <a:rPr lang="en-US" altLang="zh-TW" sz="1800" dirty="0" err="1" smtClean="0">
                <a:latin typeface="Calibri" pitchFamily="34" charset="0"/>
                <a:ea typeface="Calibri" pitchFamily="34" charset="0"/>
                <a:cs typeface="Calibri" pitchFamily="34" charset="0"/>
              </a:rPr>
              <a:t>Dabelly</a:t>
            </a:r>
            <a:r>
              <a:rPr lang="en-US" altLang="zh-TW" sz="1800" dirty="0" smtClean="0">
                <a:latin typeface="Calibri" pitchFamily="34" charset="0"/>
                <a:ea typeface="Calibri" pitchFamily="34" charset="0"/>
                <a:cs typeface="Calibri" pitchFamily="34" charset="0"/>
              </a:rPr>
              <a:t> Creek model production area.</a:t>
            </a:r>
          </a:p>
          <a:p>
            <a:pPr marL="514350" indent="-514350">
              <a:buClr>
                <a:schemeClr val="tx1"/>
              </a:buClr>
              <a:buSzPct val="100000"/>
              <a:buFont typeface="+mj-lt"/>
              <a:buAutoNum type="arabicParenR"/>
            </a:pPr>
            <a:r>
              <a:rPr lang="en-US" altLang="zh-TW" sz="1800" dirty="0" smtClean="0">
                <a:latin typeface="Calibri" pitchFamily="34" charset="0"/>
                <a:ea typeface="Calibri" pitchFamily="34" charset="0"/>
                <a:cs typeface="Calibri" pitchFamily="34" charset="0"/>
              </a:rPr>
              <a:t>Go to the original habitat to collect short-snouted red-spotted crocodile tigers and native ground sand.</a:t>
            </a:r>
          </a:p>
          <a:p>
            <a:pPr marL="514350" indent="-514350">
              <a:buClr>
                <a:schemeClr val="tx1"/>
              </a:buClr>
              <a:buSzPct val="100000"/>
              <a:buFont typeface="+mj-lt"/>
              <a:buAutoNum type="arabicParenR"/>
            </a:pPr>
            <a:r>
              <a:rPr lang="en-US" altLang="zh-TW" sz="1800" dirty="0" smtClean="0">
                <a:latin typeface="Calibri" pitchFamily="34" charset="0"/>
                <a:ea typeface="Calibri" pitchFamily="34" charset="0"/>
                <a:cs typeface="Calibri" pitchFamily="34" charset="0"/>
              </a:rPr>
              <a:t>Arrange fish tanks, lay two kinds of bottom sand, and erect lamps.</a:t>
            </a:r>
          </a:p>
          <a:p>
            <a:pPr marL="514350" indent="-514350">
              <a:buClr>
                <a:schemeClr val="tx1"/>
              </a:buClr>
              <a:buSzPct val="100000"/>
              <a:buFont typeface="+mj-lt"/>
              <a:buAutoNum type="arabicParenR"/>
            </a:pPr>
            <a:r>
              <a:rPr lang="en-US" altLang="zh-TW" sz="1800" dirty="0" smtClean="0">
                <a:latin typeface="Calibri" pitchFamily="34" charset="0"/>
                <a:ea typeface="Calibri" pitchFamily="34" charset="0"/>
                <a:cs typeface="Calibri" pitchFamily="34" charset="0"/>
              </a:rPr>
              <a:t>Measure the water temperature and water quality to confirm whether they are the same </a:t>
            </a:r>
          </a:p>
          <a:p>
            <a:pPr marL="514350" indent="-514350">
              <a:buClr>
                <a:schemeClr val="tx1"/>
              </a:buClr>
              <a:buSzPct val="100000"/>
              <a:buFont typeface="+mj-lt"/>
              <a:buAutoNum type="arabicParenR"/>
            </a:pPr>
            <a:r>
              <a:rPr lang="en-US" altLang="zh-TW" sz="1800" dirty="0" smtClean="0">
                <a:latin typeface="Calibri" pitchFamily="34" charset="0"/>
                <a:ea typeface="Calibri" pitchFamily="34" charset="0"/>
                <a:cs typeface="Calibri" pitchFamily="34" charset="0"/>
              </a:rPr>
              <a:t>Put in the fish</a:t>
            </a:r>
          </a:p>
          <a:p>
            <a:pPr marL="514350" indent="-514350">
              <a:buClr>
                <a:schemeClr val="tx1"/>
              </a:buClr>
              <a:buSzPct val="100000"/>
              <a:buFont typeface="+mj-lt"/>
              <a:buAutoNum type="arabicParenR"/>
            </a:pPr>
            <a:r>
              <a:rPr lang="en-US" altLang="zh-TW" sz="1800" dirty="0" smtClean="0">
                <a:latin typeface="Calibri" pitchFamily="34" charset="0"/>
                <a:ea typeface="Calibri" pitchFamily="34" charset="0"/>
                <a:cs typeface="Calibri" pitchFamily="34" charset="0"/>
              </a:rPr>
              <a:t>Continuously monitor the water temperature and water quality, regularly feed the bloodworms in the right front corner of the fish tank, and time it for one minute, and observe that several alligators with short snouts gather to eat. </a:t>
            </a:r>
          </a:p>
          <a:p>
            <a:pPr marL="514350" indent="-514350">
              <a:buClr>
                <a:schemeClr val="tx1"/>
              </a:buClr>
              <a:buSzPct val="100000"/>
              <a:buFont typeface="+mj-lt"/>
              <a:buAutoNum type="arabicParenR"/>
            </a:pPr>
            <a:r>
              <a:rPr lang="en-US" altLang="zh-TW" sz="1800" dirty="0" smtClean="0">
                <a:latin typeface="Calibri" pitchFamily="34" charset="0"/>
                <a:ea typeface="Calibri" pitchFamily="34" charset="0"/>
                <a:cs typeface="Calibri" pitchFamily="34" charset="0"/>
              </a:rPr>
              <a:t>Observe for a week, compare the time when the fish gather in the right front corner of the fish tank to eat, and find out the better environment that the fish prefer, because if the fish only like to inhabit the big rock area, the time to swim to the right front corner of the fish tank to eat will be longer than the fish that prefer to inhabit the fine sand area.</a:t>
            </a:r>
          </a:p>
          <a:p>
            <a:pPr marL="514350" indent="-514350">
              <a:buClr>
                <a:schemeClr val="tx1"/>
              </a:buClr>
              <a:buSzPct val="100000"/>
              <a:buFont typeface="+mj-lt"/>
              <a:buAutoNum type="arabicParenR"/>
            </a:pPr>
            <a:r>
              <a:rPr lang="en-US" altLang="zh-TW" sz="1800" dirty="0" smtClean="0">
                <a:latin typeface="Calibri" pitchFamily="34" charset="0"/>
                <a:ea typeface="Calibri" pitchFamily="34" charset="0"/>
                <a:cs typeface="Calibri" pitchFamily="34" charset="0"/>
              </a:rPr>
              <a:t>Remove the fish, replace another batch of alligators from different origins, and repeat steps (1) to (6).</a:t>
            </a:r>
            <a:endParaRPr lang="zh-TW" altLang="en-US" sz="1800"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龍騰四海">
  <a:themeElements>
    <a:clrScheme name="龍騰四海">
      <a:dk1>
        <a:sysClr val="windowText" lastClr="000000"/>
      </a:dk1>
      <a:lt1>
        <a:sysClr val="window" lastClr="FFFFFF"/>
      </a:lt1>
      <a:dk2>
        <a:srgbClr val="001B36"/>
      </a:dk2>
      <a:lt2>
        <a:srgbClr val="EDF8FE"/>
      </a:lt2>
      <a:accent1>
        <a:srgbClr val="477AB1"/>
      </a:accent1>
      <a:accent2>
        <a:srgbClr val="51848E"/>
      </a:accent2>
      <a:accent3>
        <a:srgbClr val="7B9B57"/>
      </a:accent3>
      <a:accent4>
        <a:srgbClr val="8B8D8C"/>
      </a:accent4>
      <a:accent5>
        <a:srgbClr val="8B7396"/>
      </a:accent5>
      <a:accent6>
        <a:srgbClr val="E89A53"/>
      </a:accent6>
      <a:hlink>
        <a:srgbClr val="0080FF"/>
      </a:hlink>
      <a:folHlink>
        <a:srgbClr val="FF00FF"/>
      </a:folHlink>
    </a:clrScheme>
    <a:fontScheme name="龍騰四海">
      <a:majorFont>
        <a:latin typeface="Maiandra GD"/>
        <a:ea typeface=""/>
        <a:cs typeface=""/>
        <a:font script="CYRL" typeface="Times New Roman"/>
        <a:font script="GREK" typeface="Times New Roman"/>
        <a:font script="Jpan" typeface="ＭＳ Ｐゴシック"/>
        <a:font script="Hang" typeface="HY중고딕"/>
        <a:font script="Hans" typeface="隶书"/>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ambria"/>
        <a:ea typeface=""/>
        <a:cs typeface=""/>
        <a:font script="Jpan" typeface="ＭＳ Ｐ明朝"/>
        <a:font script="Hang" typeface="HY견명조"/>
        <a:font script="Hans" typeface="华文楷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龍騰四海">
      <a:fillStyleLst>
        <a:solidFill>
          <a:schemeClr val="phClr">
            <a:tint val="100000"/>
            <a:shade val="100000"/>
            <a:hueMod val="100000"/>
            <a:satMod val="100000"/>
          </a:schemeClr>
        </a:solidFill>
        <a:gradFill rotWithShape="1">
          <a:gsLst>
            <a:gs pos="0">
              <a:schemeClr val="phClr">
                <a:tint val="100000"/>
                <a:shade val="50000"/>
                <a:hueMod val="100000"/>
                <a:satMod val="250000"/>
              </a:schemeClr>
            </a:gs>
            <a:gs pos="75000">
              <a:schemeClr val="phClr">
                <a:tint val="80000"/>
                <a:shade val="100000"/>
                <a:hueMod val="100000"/>
                <a:satMod val="375000"/>
              </a:schemeClr>
            </a:gs>
            <a:gs pos="100000">
              <a:schemeClr val="phClr">
                <a:tint val="50000"/>
                <a:shade val="100000"/>
                <a:hueMod val="100000"/>
                <a:satMod val="500000"/>
              </a:schemeClr>
            </a:gs>
          </a:gsLst>
          <a:lin ang="16200000" scaled="1"/>
        </a:gradFill>
        <a:blipFill>
          <a:blip xmlns:r="http://schemas.openxmlformats.org/officeDocument/2006/relationships" r:embed="rId1">
            <a:duotone>
              <a:schemeClr val="phClr">
                <a:tint val="100000"/>
                <a:shade val="50000"/>
                <a:hueMod val="100000"/>
                <a:satMod val="100000"/>
              </a:schemeClr>
              <a:schemeClr val="phClr">
                <a:tint val="100000"/>
                <a:shade val="75000"/>
                <a:hueMod val="100000"/>
                <a:satMod val="100000"/>
              </a:schemeClr>
            </a:duotone>
          </a:blip>
          <a:tile tx="0" ty="0" sx="50000" sy="50000" flip="none" algn="ctr"/>
        </a:blipFill>
      </a:fillStyleLst>
      <a:lnStyleLst>
        <a:ln w="127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glow>
              <a:schemeClr val="phClr">
                <a:tint val="100000"/>
                <a:shade val="100000"/>
                <a:hueMod val="100000"/>
                <a:satMod val="100000"/>
              </a:schemeClr>
            </a:glow>
          </a:effectLst>
        </a:effectStyle>
        <a:effectStyle>
          <a:effectLst>
            <a:glow>
              <a:schemeClr val="phClr">
                <a:tint val="100000"/>
                <a:shade val="100000"/>
                <a:hueMod val="100000"/>
                <a:satMod val="100000"/>
              </a:schemeClr>
            </a:glow>
          </a:effectLst>
          <a:scene3d>
            <a:camera prst="orthographicFront" fov="0">
              <a:rot lat="0" lon="0" rev="0"/>
            </a:camera>
            <a:lightRig rig="threePt" dir="tl">
              <a:rot lat="0" lon="0" rev="0"/>
            </a:lightRig>
          </a:scene3d>
          <a:sp3d prstMaterial="metal">
            <a:bevelT w="12700" h="12700" prst="relaxedInset"/>
            <a:contourClr>
              <a:schemeClr val="phClr">
                <a:tint val="100000"/>
                <a:shade val="100000"/>
                <a:hueMod val="100000"/>
                <a:satMod val="100000"/>
              </a:schemeClr>
            </a:contourClr>
          </a:sp3d>
        </a:effectStyle>
        <a:effectStyle>
          <a:effectLst>
            <a:glow>
              <a:schemeClr val="phClr">
                <a:tint val="100000"/>
                <a:shade val="100000"/>
                <a:hueMod val="100000"/>
                <a:satMod val="100000"/>
              </a:schemeClr>
            </a:glow>
            <a:outerShdw blurRad="44450" dist="50800" dir="3300000" sx="99000" sy="99000" algn="tl" rotWithShape="0">
              <a:srgbClr val="000000">
                <a:alpha val="55000"/>
              </a:srgbClr>
            </a:outerShdw>
          </a:effectLst>
          <a:scene3d>
            <a:camera prst="orthographicFront">
              <a:rot lat="0" lon="0" rev="0"/>
            </a:camera>
            <a:lightRig rig="contrasting" dir="tl">
              <a:rot lat="0" lon="0" rev="14220000"/>
            </a:lightRig>
          </a:scene3d>
          <a:sp3d prstMaterial="dkEdge">
            <a:bevelT w="63500" h="63500"/>
            <a:bevelB w="0" h="0"/>
            <a:contourClr>
              <a:schemeClr val="phClr">
                <a:tint val="100000"/>
                <a:shade val="100000"/>
                <a:hueMod val="100000"/>
                <a:satMod val="100000"/>
              </a:schemeClr>
            </a:contourClr>
          </a:sp3d>
        </a:effectStyle>
      </a:effectStyleLst>
      <a:bgFillStyleLst>
        <a:solidFill>
          <a:schemeClr val="phClr">
            <a:tint val="100000"/>
            <a:shade val="100000"/>
            <a:hueMod val="100000"/>
            <a:satMod val="100000"/>
          </a:schemeClr>
        </a:solidFill>
        <a:gradFill rotWithShape="1">
          <a:gsLst>
            <a:gs pos="0">
              <a:schemeClr val="bg1">
                <a:tint val="100000"/>
                <a:shade val="100000"/>
                <a:hueMod val="100000"/>
                <a:satMod val="150000"/>
              </a:schemeClr>
            </a:gs>
            <a:gs pos="55000">
              <a:schemeClr val="bg1">
                <a:tint val="100000"/>
                <a:shade val="90000"/>
                <a:hueMod val="100000"/>
                <a:satMod val="375000"/>
              </a:schemeClr>
            </a:gs>
            <a:gs pos="100000">
              <a:schemeClr val="phClr">
                <a:tint val="88000"/>
                <a:shade val="100000"/>
                <a:hueMod val="100000"/>
                <a:satMod val="500000"/>
              </a:schemeClr>
            </a:gs>
          </a:gsLst>
          <a:lin ang="5400000" scaled="1"/>
        </a:gradFill>
        <a:blipFill>
          <a:blip xmlns:r="http://schemas.openxmlformats.org/officeDocument/2006/relationships" r:embed="rId2">
            <a:duotone>
              <a:schemeClr val="phClr">
                <a:shade val="30000"/>
                <a:satMod val="555000"/>
              </a:schemeClr>
              <a:schemeClr val="phClr">
                <a:tint val="96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Dragon</Template>
  <TotalTime>555</TotalTime>
  <Words>3097</Words>
  <Application>Microsoft Office PowerPoint</Application>
  <PresentationFormat>如螢幕大小 (4:3)</PresentationFormat>
  <Paragraphs>302</Paragraphs>
  <Slides>35</Slides>
  <Notes>0</Notes>
  <HiddenSlides>0</HiddenSlides>
  <MMClips>0</MMClips>
  <ScaleCrop>false</ScaleCrop>
  <HeadingPairs>
    <vt:vector size="4" baseType="variant">
      <vt:variant>
        <vt:lpstr>佈景主題</vt:lpstr>
      </vt:variant>
      <vt:variant>
        <vt:i4>1</vt:i4>
      </vt:variant>
      <vt:variant>
        <vt:lpstr>投影片標題</vt:lpstr>
      </vt:variant>
      <vt:variant>
        <vt:i4>35</vt:i4>
      </vt:variant>
    </vt:vector>
  </HeadingPairs>
  <TitlesOfParts>
    <vt:vector size="36" baseType="lpstr">
      <vt:lpstr>龍騰四海</vt:lpstr>
      <vt:lpstr>Effects of habitat geology and pH value on body color and morphology of Rhinogobius rubromaculatus and species identification Students:CHANG,WEI-JIE School: New Taipei Municipal Hsin Tien Senior High School Teacher:CHUNG,I-YING and CHEN,CHENG-CHANG Email:s010352@htsh.ntpc.edu.tw 23 February 2023 </vt:lpstr>
      <vt:lpstr>Research question and hypothesis</vt:lpstr>
      <vt:lpstr>投影片 3</vt:lpstr>
      <vt:lpstr>投影片 4</vt:lpstr>
      <vt:lpstr> Research methods and materials </vt:lpstr>
      <vt:lpstr>投影片 6</vt:lpstr>
      <vt:lpstr>投影片 7</vt:lpstr>
      <vt:lpstr>投影片 8</vt:lpstr>
      <vt:lpstr>投影片 9</vt:lpstr>
      <vt:lpstr>投影片 10</vt:lpstr>
      <vt:lpstr>投影片 11</vt:lpstr>
      <vt:lpstr>投影片 12</vt:lpstr>
      <vt:lpstr>投影片 13</vt:lpstr>
      <vt:lpstr>Results</vt:lpstr>
      <vt:lpstr>投影片 15</vt:lpstr>
      <vt:lpstr>投影片 16</vt:lpstr>
      <vt:lpstr>投影片 17</vt:lpstr>
      <vt:lpstr>投影片 18</vt:lpstr>
      <vt:lpstr>A                     B                            C</vt:lpstr>
      <vt:lpstr>投影片 20</vt:lpstr>
      <vt:lpstr>投影片 21</vt:lpstr>
      <vt:lpstr>投影片 22</vt:lpstr>
      <vt:lpstr>投影片 23</vt:lpstr>
      <vt:lpstr>投影片 24</vt:lpstr>
      <vt:lpstr>投影片 25</vt:lpstr>
      <vt:lpstr>Discussion </vt:lpstr>
      <vt:lpstr>投影片 27</vt:lpstr>
      <vt:lpstr>投影片 28</vt:lpstr>
      <vt:lpstr>投影片 29</vt:lpstr>
      <vt:lpstr>投影片 30</vt:lpstr>
      <vt:lpstr>投影片 31</vt:lpstr>
      <vt:lpstr>投影片 32</vt:lpstr>
      <vt:lpstr>投影片 33</vt:lpstr>
      <vt:lpstr>Conclusion</vt:lpstr>
      <vt:lpstr>Bibliography and citations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Effects of habitat geology and pH value on body color and morphology of Rhinogobius rubromaculatus and species identification Students:CHANG,WEI-JIE School: New Taipei Municipal Hsin Tien Senior High School Teacher: Email: 23 February 2023</dc:title>
  <dc:creator>lalaboy629@gmail.com</dc:creator>
  <cp:lastModifiedBy>lalaboy629@gmail.com</cp:lastModifiedBy>
  <cp:revision>73</cp:revision>
  <dcterms:created xsi:type="dcterms:W3CDTF">2023-02-27T13:47:16Z</dcterms:created>
  <dcterms:modified xsi:type="dcterms:W3CDTF">2023-03-06T18:47:07Z</dcterms:modified>
</cp:coreProperties>
</file>