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ownloads\dopunjeno_SREDNJE%20DNEVNE%20TEMPERATURE%20ZRAKA%20-%202021-2023%20-%20PREKO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ownloads\dopunjeno_SREDNJE%20DNEVNE%20TEMPERATURE%20ZRAKA%20-%202021-2023%20-%20PREKO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ownloads\dopunjeno_SREDNJE%20DNEVNE%20TEMPERATURE%20ZRAKA%20-%202021-2023%20-%20PREKO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ownloads\dopunjeno_SREDNJE%20DNEVNE%20TEMPERATURE%20ZRAKA%20-%202021-2023%20-%20PREK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Srednje dnevne temperature zraka u Zadru i Preku od 1.9.2021. do 30.11.2021. g.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'JESEN - PREKO'!$A$3:$A$92</c:f>
              <c:numCache>
                <c:formatCode>General</c:formatCode>
                <c:ptCount val="90"/>
                <c:pt idx="0">
                  <c:v>20.5</c:v>
                </c:pt>
                <c:pt idx="1">
                  <c:v>21</c:v>
                </c:pt>
                <c:pt idx="2">
                  <c:v>21.5</c:v>
                </c:pt>
                <c:pt idx="3">
                  <c:v>22.5</c:v>
                </c:pt>
                <c:pt idx="4">
                  <c:v>23</c:v>
                </c:pt>
                <c:pt idx="5">
                  <c:v>24.5</c:v>
                </c:pt>
                <c:pt idx="6">
                  <c:v>24</c:v>
                </c:pt>
                <c:pt idx="7">
                  <c:v>24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23.5</c:v>
                </c:pt>
                <c:pt idx="14">
                  <c:v>24</c:v>
                </c:pt>
                <c:pt idx="15">
                  <c:v>22</c:v>
                </c:pt>
                <c:pt idx="16">
                  <c:v>20</c:v>
                </c:pt>
                <c:pt idx="17">
                  <c:v>21.5</c:v>
                </c:pt>
                <c:pt idx="18">
                  <c:v>18</c:v>
                </c:pt>
                <c:pt idx="19">
                  <c:v>17</c:v>
                </c:pt>
                <c:pt idx="20">
                  <c:v>16</c:v>
                </c:pt>
                <c:pt idx="21">
                  <c:v>17</c:v>
                </c:pt>
                <c:pt idx="22">
                  <c:v>19</c:v>
                </c:pt>
                <c:pt idx="23">
                  <c:v>20.5</c:v>
                </c:pt>
                <c:pt idx="24">
                  <c:v>22</c:v>
                </c:pt>
                <c:pt idx="25">
                  <c:v>22.5</c:v>
                </c:pt>
                <c:pt idx="26">
                  <c:v>23</c:v>
                </c:pt>
                <c:pt idx="27">
                  <c:v>22</c:v>
                </c:pt>
                <c:pt idx="28">
                  <c:v>21.5</c:v>
                </c:pt>
                <c:pt idx="29">
                  <c:v>18.5</c:v>
                </c:pt>
                <c:pt idx="30">
                  <c:v>18.5</c:v>
                </c:pt>
                <c:pt idx="31">
                  <c:v>18.5</c:v>
                </c:pt>
                <c:pt idx="32">
                  <c:v>20</c:v>
                </c:pt>
                <c:pt idx="33">
                  <c:v>20.5</c:v>
                </c:pt>
                <c:pt idx="34">
                  <c:v>20</c:v>
                </c:pt>
                <c:pt idx="35">
                  <c:v>16.149999999999999</c:v>
                </c:pt>
                <c:pt idx="36">
                  <c:v>16.450000000000003</c:v>
                </c:pt>
                <c:pt idx="37">
                  <c:v>16.350000000000001</c:v>
                </c:pt>
                <c:pt idx="38">
                  <c:v>13.05</c:v>
                </c:pt>
                <c:pt idx="39">
                  <c:v>12.5</c:v>
                </c:pt>
                <c:pt idx="40">
                  <c:v>13.7</c:v>
                </c:pt>
                <c:pt idx="41">
                  <c:v>13</c:v>
                </c:pt>
                <c:pt idx="42">
                  <c:v>12.35</c:v>
                </c:pt>
                <c:pt idx="43">
                  <c:v>11.35</c:v>
                </c:pt>
                <c:pt idx="44">
                  <c:v>15</c:v>
                </c:pt>
                <c:pt idx="45">
                  <c:v>16.3</c:v>
                </c:pt>
                <c:pt idx="46">
                  <c:v>15</c:v>
                </c:pt>
                <c:pt idx="47">
                  <c:v>14.85</c:v>
                </c:pt>
                <c:pt idx="48">
                  <c:v>16.850000000000001</c:v>
                </c:pt>
                <c:pt idx="49">
                  <c:v>16.850000000000001</c:v>
                </c:pt>
                <c:pt idx="50">
                  <c:v>18.100000000000001</c:v>
                </c:pt>
                <c:pt idx="51">
                  <c:v>16.45</c:v>
                </c:pt>
                <c:pt idx="52">
                  <c:v>14</c:v>
                </c:pt>
                <c:pt idx="53">
                  <c:v>11.5</c:v>
                </c:pt>
                <c:pt idx="54">
                  <c:v>12.9</c:v>
                </c:pt>
                <c:pt idx="55">
                  <c:v>12.5</c:v>
                </c:pt>
                <c:pt idx="56">
                  <c:v>13.85</c:v>
                </c:pt>
                <c:pt idx="57">
                  <c:v>12.5</c:v>
                </c:pt>
                <c:pt idx="58">
                  <c:v>12.8</c:v>
                </c:pt>
                <c:pt idx="59">
                  <c:v>14.25</c:v>
                </c:pt>
                <c:pt idx="60">
                  <c:v>16</c:v>
                </c:pt>
                <c:pt idx="61">
                  <c:v>16.350000000000001</c:v>
                </c:pt>
                <c:pt idx="62">
                  <c:v>16</c:v>
                </c:pt>
                <c:pt idx="63">
                  <c:v>16</c:v>
                </c:pt>
                <c:pt idx="64">
                  <c:v>15</c:v>
                </c:pt>
                <c:pt idx="65">
                  <c:v>13</c:v>
                </c:pt>
                <c:pt idx="66">
                  <c:v>13.5</c:v>
                </c:pt>
                <c:pt idx="67">
                  <c:v>13</c:v>
                </c:pt>
                <c:pt idx="68">
                  <c:v>13.100000000000001</c:v>
                </c:pt>
                <c:pt idx="69">
                  <c:v>13.5</c:v>
                </c:pt>
                <c:pt idx="70">
                  <c:v>15.299999999999999</c:v>
                </c:pt>
                <c:pt idx="71">
                  <c:v>15.7</c:v>
                </c:pt>
                <c:pt idx="72">
                  <c:v>14.6</c:v>
                </c:pt>
                <c:pt idx="73">
                  <c:v>14.15</c:v>
                </c:pt>
                <c:pt idx="74">
                  <c:v>15</c:v>
                </c:pt>
                <c:pt idx="75">
                  <c:v>15</c:v>
                </c:pt>
                <c:pt idx="76">
                  <c:v>13.85</c:v>
                </c:pt>
                <c:pt idx="77">
                  <c:v>10</c:v>
                </c:pt>
                <c:pt idx="78">
                  <c:v>10</c:v>
                </c:pt>
                <c:pt idx="79">
                  <c:v>13</c:v>
                </c:pt>
                <c:pt idx="80">
                  <c:v>13</c:v>
                </c:pt>
                <c:pt idx="81">
                  <c:v>11.8</c:v>
                </c:pt>
                <c:pt idx="82">
                  <c:v>12.85</c:v>
                </c:pt>
                <c:pt idx="83">
                  <c:v>12</c:v>
                </c:pt>
                <c:pt idx="84">
                  <c:v>11.2</c:v>
                </c:pt>
                <c:pt idx="85">
                  <c:v>14.1</c:v>
                </c:pt>
                <c:pt idx="86">
                  <c:v>12.9</c:v>
                </c:pt>
                <c:pt idx="87">
                  <c:v>12.4</c:v>
                </c:pt>
                <c:pt idx="88">
                  <c:v>8.8000000000000007</c:v>
                </c:pt>
                <c:pt idx="89">
                  <c:v>9.9499999999999993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BF5-9E4E-CFDC4DBE3D26}"/>
            </c:ext>
          </c:extLst>
        </c:ser>
        <c:ser>
          <c:idx val="1"/>
          <c:order val="1"/>
          <c:tx>
            <c:v>ZADAR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5-4BF5-9E4E-CFDC4DBE3D26}"/>
                </c:ext>
              </c:extLst>
            </c:dLbl>
            <c:dLbl>
              <c:idx val="8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25-4BF5-9E4E-CFDC4DBE3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'JESEN - PREKO'!$Q$3:$Q$90</c:f>
              <c:numCache>
                <c:formatCode>General</c:formatCode>
                <c:ptCount val="88"/>
                <c:pt idx="0">
                  <c:v>20.95</c:v>
                </c:pt>
                <c:pt idx="1">
                  <c:v>20.75</c:v>
                </c:pt>
                <c:pt idx="2">
                  <c:v>22.15</c:v>
                </c:pt>
                <c:pt idx="3">
                  <c:v>23.2</c:v>
                </c:pt>
                <c:pt idx="4">
                  <c:v>25.75</c:v>
                </c:pt>
                <c:pt idx="5">
                  <c:v>24.75</c:v>
                </c:pt>
                <c:pt idx="6">
                  <c:v>24.450000000000003</c:v>
                </c:pt>
                <c:pt idx="7">
                  <c:v>22.65</c:v>
                </c:pt>
                <c:pt idx="8">
                  <c:v>22.25</c:v>
                </c:pt>
                <c:pt idx="9">
                  <c:v>22.4</c:v>
                </c:pt>
                <c:pt idx="10">
                  <c:v>22.8</c:v>
                </c:pt>
                <c:pt idx="11">
                  <c:v>24.450000000000003</c:v>
                </c:pt>
                <c:pt idx="12">
                  <c:v>24.4</c:v>
                </c:pt>
                <c:pt idx="13">
                  <c:v>23.9</c:v>
                </c:pt>
                <c:pt idx="14">
                  <c:v>25.65</c:v>
                </c:pt>
                <c:pt idx="15">
                  <c:v>23.55</c:v>
                </c:pt>
                <c:pt idx="16">
                  <c:v>22.3</c:v>
                </c:pt>
                <c:pt idx="17">
                  <c:v>22.35</c:v>
                </c:pt>
                <c:pt idx="18">
                  <c:v>22.15</c:v>
                </c:pt>
                <c:pt idx="19">
                  <c:v>19.600000000000001</c:v>
                </c:pt>
                <c:pt idx="20">
                  <c:v>18.3</c:v>
                </c:pt>
                <c:pt idx="21">
                  <c:v>17.600000000000001</c:v>
                </c:pt>
                <c:pt idx="22">
                  <c:v>18.149999999999999</c:v>
                </c:pt>
                <c:pt idx="23">
                  <c:v>20.55</c:v>
                </c:pt>
                <c:pt idx="24">
                  <c:v>21.65</c:v>
                </c:pt>
                <c:pt idx="25">
                  <c:v>23.1</c:v>
                </c:pt>
                <c:pt idx="26">
                  <c:v>22.15</c:v>
                </c:pt>
                <c:pt idx="27">
                  <c:v>22.950000000000003</c:v>
                </c:pt>
                <c:pt idx="28">
                  <c:v>21.6</c:v>
                </c:pt>
                <c:pt idx="29">
                  <c:v>20.25</c:v>
                </c:pt>
                <c:pt idx="30">
                  <c:v>18.3</c:v>
                </c:pt>
                <c:pt idx="31">
                  <c:v>19.45</c:v>
                </c:pt>
                <c:pt idx="32">
                  <c:v>20.65</c:v>
                </c:pt>
                <c:pt idx="33">
                  <c:v>21.5</c:v>
                </c:pt>
                <c:pt idx="34">
                  <c:v>19.95</c:v>
                </c:pt>
                <c:pt idx="35">
                  <c:v>18.899999999999999</c:v>
                </c:pt>
                <c:pt idx="36">
                  <c:v>17.399999999999999</c:v>
                </c:pt>
                <c:pt idx="37">
                  <c:v>17</c:v>
                </c:pt>
                <c:pt idx="38">
                  <c:v>14.2</c:v>
                </c:pt>
                <c:pt idx="39">
                  <c:v>13.2</c:v>
                </c:pt>
                <c:pt idx="40">
                  <c:v>13.9</c:v>
                </c:pt>
                <c:pt idx="41">
                  <c:v>14.8</c:v>
                </c:pt>
                <c:pt idx="42">
                  <c:v>12.8</c:v>
                </c:pt>
                <c:pt idx="43">
                  <c:v>13.65</c:v>
                </c:pt>
                <c:pt idx="44">
                  <c:v>14.9</c:v>
                </c:pt>
                <c:pt idx="45">
                  <c:v>17.399999999999999</c:v>
                </c:pt>
                <c:pt idx="46">
                  <c:v>15.1</c:v>
                </c:pt>
                <c:pt idx="47">
                  <c:v>14.65</c:v>
                </c:pt>
                <c:pt idx="48">
                  <c:v>15.1</c:v>
                </c:pt>
                <c:pt idx="49">
                  <c:v>16.649999999999999</c:v>
                </c:pt>
                <c:pt idx="50">
                  <c:v>18</c:v>
                </c:pt>
                <c:pt idx="51">
                  <c:v>17.7</c:v>
                </c:pt>
                <c:pt idx="52">
                  <c:v>16.600000000000001</c:v>
                </c:pt>
                <c:pt idx="53">
                  <c:v>13.6</c:v>
                </c:pt>
                <c:pt idx="54">
                  <c:v>13.4</c:v>
                </c:pt>
                <c:pt idx="55">
                  <c:v>14.1</c:v>
                </c:pt>
                <c:pt idx="56">
                  <c:v>14.6</c:v>
                </c:pt>
                <c:pt idx="57">
                  <c:v>13.65</c:v>
                </c:pt>
                <c:pt idx="58">
                  <c:v>13.95</c:v>
                </c:pt>
                <c:pt idx="59">
                  <c:v>15.85</c:v>
                </c:pt>
                <c:pt idx="60">
                  <c:v>16.399999999999999</c:v>
                </c:pt>
                <c:pt idx="61">
                  <c:v>17.3</c:v>
                </c:pt>
                <c:pt idx="62">
                  <c:v>17.649999999999999</c:v>
                </c:pt>
                <c:pt idx="63">
                  <c:v>17.149999999999999</c:v>
                </c:pt>
                <c:pt idx="64">
                  <c:v>14.95</c:v>
                </c:pt>
                <c:pt idx="65">
                  <c:v>14.6</c:v>
                </c:pt>
                <c:pt idx="66">
                  <c:v>13.5</c:v>
                </c:pt>
                <c:pt idx="67">
                  <c:v>13.75</c:v>
                </c:pt>
                <c:pt idx="68">
                  <c:v>13.25</c:v>
                </c:pt>
                <c:pt idx="69">
                  <c:v>13</c:v>
                </c:pt>
                <c:pt idx="70">
                  <c:v>15</c:v>
                </c:pt>
                <c:pt idx="71">
                  <c:v>15</c:v>
                </c:pt>
                <c:pt idx="72">
                  <c:v>14.5</c:v>
                </c:pt>
                <c:pt idx="73">
                  <c:v>15.4</c:v>
                </c:pt>
                <c:pt idx="74">
                  <c:v>16.3</c:v>
                </c:pt>
                <c:pt idx="75">
                  <c:v>15.85</c:v>
                </c:pt>
                <c:pt idx="76">
                  <c:v>14.15</c:v>
                </c:pt>
                <c:pt idx="77">
                  <c:v>11.55</c:v>
                </c:pt>
                <c:pt idx="78">
                  <c:v>13.4</c:v>
                </c:pt>
                <c:pt idx="79">
                  <c:v>12.399999999999999</c:v>
                </c:pt>
                <c:pt idx="80">
                  <c:v>13.899999999999999</c:v>
                </c:pt>
                <c:pt idx="81">
                  <c:v>11.700000000000001</c:v>
                </c:pt>
                <c:pt idx="82">
                  <c:v>12.25</c:v>
                </c:pt>
                <c:pt idx="83">
                  <c:v>14.5</c:v>
                </c:pt>
                <c:pt idx="84">
                  <c:v>11.7</c:v>
                </c:pt>
                <c:pt idx="85">
                  <c:v>12.1</c:v>
                </c:pt>
                <c:pt idx="86">
                  <c:v>8.65</c:v>
                </c:pt>
                <c:pt idx="87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25-4BF5-9E4E-CFDC4DBE3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68736"/>
        <c:axId val="287498816"/>
      </c:lineChart>
      <c:catAx>
        <c:axId val="27486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</a:t>
                </a:r>
                <a:r>
                  <a:rPr lang="hr-HR" baseline="0"/>
                  <a:t> dana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498816"/>
        <c:crosses val="autoZero"/>
        <c:auto val="1"/>
        <c:lblAlgn val="ctr"/>
        <c:lblOffset val="100"/>
        <c:noMultiLvlLbl val="0"/>
      </c:catAx>
      <c:valAx>
        <c:axId val="28749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Temperatura zraka  (  </a:t>
                </a:r>
                <a:r>
                  <a:rPr lang="he-IL">
                    <a:latin typeface="Calibri" panose="020F0502020204030204" pitchFamily="34" charset="0"/>
                    <a:cs typeface="Calibri" panose="020F0502020204030204" pitchFamily="34" charset="0"/>
                  </a:rPr>
                  <a:t>֯</a:t>
                </a:r>
                <a:r>
                  <a:rPr lang="hr-HR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48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Srednje dnevne</a:t>
            </a:r>
            <a:r>
              <a:rPr lang="hr-HR"/>
              <a:t> temperature zraka u Zadru i Preku od 1.3.2022.do</a:t>
            </a:r>
            <a:r>
              <a:rPr lang="hr-HR" baseline="0"/>
              <a:t> 30.5.2022. g.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8-48D6-BBFE-4F9B50C71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'PROLJEĆE - PREKO'!$I$2:$I$93</c:f>
              <c:numCache>
                <c:formatCode>General</c:formatCode>
                <c:ptCount val="92"/>
                <c:pt idx="0">
                  <c:v>6.05</c:v>
                </c:pt>
                <c:pt idx="1">
                  <c:v>6</c:v>
                </c:pt>
                <c:pt idx="2">
                  <c:v>7.3</c:v>
                </c:pt>
                <c:pt idx="3">
                  <c:v>8.25</c:v>
                </c:pt>
                <c:pt idx="4">
                  <c:v>6.65</c:v>
                </c:pt>
                <c:pt idx="5">
                  <c:v>7.5</c:v>
                </c:pt>
                <c:pt idx="6">
                  <c:v>7</c:v>
                </c:pt>
                <c:pt idx="7">
                  <c:v>7</c:v>
                </c:pt>
                <c:pt idx="8">
                  <c:v>5.85</c:v>
                </c:pt>
                <c:pt idx="9">
                  <c:v>8.3000000000000007</c:v>
                </c:pt>
                <c:pt idx="10">
                  <c:v>7.55</c:v>
                </c:pt>
                <c:pt idx="11">
                  <c:v>5.25</c:v>
                </c:pt>
                <c:pt idx="12">
                  <c:v>5.65</c:v>
                </c:pt>
                <c:pt idx="13">
                  <c:v>7.8</c:v>
                </c:pt>
                <c:pt idx="14">
                  <c:v>9</c:v>
                </c:pt>
                <c:pt idx="15">
                  <c:v>10.45</c:v>
                </c:pt>
                <c:pt idx="16">
                  <c:v>11.649999999999999</c:v>
                </c:pt>
                <c:pt idx="17">
                  <c:v>12.3</c:v>
                </c:pt>
                <c:pt idx="18">
                  <c:v>10.3</c:v>
                </c:pt>
                <c:pt idx="19">
                  <c:v>10.050000000000001</c:v>
                </c:pt>
                <c:pt idx="20">
                  <c:v>8.5</c:v>
                </c:pt>
                <c:pt idx="21">
                  <c:v>9.35</c:v>
                </c:pt>
                <c:pt idx="22">
                  <c:v>11.75</c:v>
                </c:pt>
                <c:pt idx="23">
                  <c:v>13.100000000000001</c:v>
                </c:pt>
                <c:pt idx="24">
                  <c:v>12</c:v>
                </c:pt>
                <c:pt idx="25">
                  <c:v>13.200000000000001</c:v>
                </c:pt>
                <c:pt idx="26">
                  <c:v>13</c:v>
                </c:pt>
                <c:pt idx="27">
                  <c:v>13.5</c:v>
                </c:pt>
                <c:pt idx="28">
                  <c:v>13</c:v>
                </c:pt>
                <c:pt idx="29">
                  <c:v>12.3</c:v>
                </c:pt>
                <c:pt idx="30">
                  <c:v>14.15</c:v>
                </c:pt>
                <c:pt idx="31">
                  <c:v>13.35</c:v>
                </c:pt>
                <c:pt idx="32">
                  <c:v>11.5</c:v>
                </c:pt>
                <c:pt idx="33">
                  <c:v>8.5</c:v>
                </c:pt>
                <c:pt idx="34">
                  <c:v>7.8000000000000007</c:v>
                </c:pt>
                <c:pt idx="35">
                  <c:v>8.75</c:v>
                </c:pt>
                <c:pt idx="36">
                  <c:v>10.9</c:v>
                </c:pt>
                <c:pt idx="37">
                  <c:v>12.9</c:v>
                </c:pt>
                <c:pt idx="38">
                  <c:v>12.5</c:v>
                </c:pt>
                <c:pt idx="39">
                  <c:v>15.5</c:v>
                </c:pt>
                <c:pt idx="40">
                  <c:v>11.75</c:v>
                </c:pt>
                <c:pt idx="41">
                  <c:v>11</c:v>
                </c:pt>
                <c:pt idx="42">
                  <c:v>11</c:v>
                </c:pt>
                <c:pt idx="43">
                  <c:v>12.45</c:v>
                </c:pt>
                <c:pt idx="44">
                  <c:v>13.35</c:v>
                </c:pt>
                <c:pt idx="45">
                  <c:v>13.5</c:v>
                </c:pt>
                <c:pt idx="46">
                  <c:v>16.5</c:v>
                </c:pt>
                <c:pt idx="47">
                  <c:v>15.75</c:v>
                </c:pt>
                <c:pt idx="48">
                  <c:v>11.65</c:v>
                </c:pt>
                <c:pt idx="49">
                  <c:v>12.75</c:v>
                </c:pt>
                <c:pt idx="50">
                  <c:v>12.5</c:v>
                </c:pt>
                <c:pt idx="51">
                  <c:v>12.25</c:v>
                </c:pt>
                <c:pt idx="52">
                  <c:v>15.95</c:v>
                </c:pt>
                <c:pt idx="53">
                  <c:v>16</c:v>
                </c:pt>
                <c:pt idx="54">
                  <c:v>17</c:v>
                </c:pt>
                <c:pt idx="55">
                  <c:v>14.5</c:v>
                </c:pt>
                <c:pt idx="56">
                  <c:v>16</c:v>
                </c:pt>
                <c:pt idx="57">
                  <c:v>15.35</c:v>
                </c:pt>
                <c:pt idx="58">
                  <c:v>15.35</c:v>
                </c:pt>
                <c:pt idx="59">
                  <c:v>16.5</c:v>
                </c:pt>
                <c:pt idx="60">
                  <c:v>17.5</c:v>
                </c:pt>
                <c:pt idx="61">
                  <c:v>17.5</c:v>
                </c:pt>
                <c:pt idx="62">
                  <c:v>17.399999999999999</c:v>
                </c:pt>
                <c:pt idx="63">
                  <c:v>17.450000000000003</c:v>
                </c:pt>
                <c:pt idx="64">
                  <c:v>16.8</c:v>
                </c:pt>
                <c:pt idx="65">
                  <c:v>16.95</c:v>
                </c:pt>
                <c:pt idx="66">
                  <c:v>14.5</c:v>
                </c:pt>
                <c:pt idx="67">
                  <c:v>16.5</c:v>
                </c:pt>
                <c:pt idx="68">
                  <c:v>18.5</c:v>
                </c:pt>
                <c:pt idx="69">
                  <c:v>19</c:v>
                </c:pt>
                <c:pt idx="70">
                  <c:v>19.5</c:v>
                </c:pt>
                <c:pt idx="71">
                  <c:v>19.5</c:v>
                </c:pt>
                <c:pt idx="72">
                  <c:v>20</c:v>
                </c:pt>
                <c:pt idx="73">
                  <c:v>22.85</c:v>
                </c:pt>
                <c:pt idx="74">
                  <c:v>23.049999999999997</c:v>
                </c:pt>
                <c:pt idx="75">
                  <c:v>23</c:v>
                </c:pt>
                <c:pt idx="76">
                  <c:v>22.45</c:v>
                </c:pt>
                <c:pt idx="77">
                  <c:v>22.35</c:v>
                </c:pt>
                <c:pt idx="78">
                  <c:v>20.85</c:v>
                </c:pt>
                <c:pt idx="79">
                  <c:v>20</c:v>
                </c:pt>
                <c:pt idx="80">
                  <c:v>17.5</c:v>
                </c:pt>
                <c:pt idx="81">
                  <c:v>20</c:v>
                </c:pt>
                <c:pt idx="82">
                  <c:v>22</c:v>
                </c:pt>
                <c:pt idx="83">
                  <c:v>24.5</c:v>
                </c:pt>
                <c:pt idx="84">
                  <c:v>22.5</c:v>
                </c:pt>
                <c:pt idx="85">
                  <c:v>22</c:v>
                </c:pt>
                <c:pt idx="86">
                  <c:v>22.8</c:v>
                </c:pt>
                <c:pt idx="87">
                  <c:v>23</c:v>
                </c:pt>
                <c:pt idx="88">
                  <c:v>24</c:v>
                </c:pt>
                <c:pt idx="89">
                  <c:v>22</c:v>
                </c:pt>
                <c:pt idx="90">
                  <c:v>20</c:v>
                </c:pt>
                <c:pt idx="91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68-48D6-BBFE-4F9B50C71EF6}"/>
            </c:ext>
          </c:extLst>
        </c:ser>
        <c:ser>
          <c:idx val="1"/>
          <c:order val="1"/>
          <c:tx>
            <c:v>ZADAR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8-48D6-BBFE-4F9B50C71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'PROLJEĆE - PREKO'!$M$2:$M$93</c:f>
              <c:numCache>
                <c:formatCode>General</c:formatCode>
                <c:ptCount val="92"/>
                <c:pt idx="1">
                  <c:v>5.6000000000000005</c:v>
                </c:pt>
                <c:pt idx="2">
                  <c:v>7.4</c:v>
                </c:pt>
                <c:pt idx="3">
                  <c:v>7.1</c:v>
                </c:pt>
                <c:pt idx="4">
                  <c:v>6.45</c:v>
                </c:pt>
                <c:pt idx="5">
                  <c:v>6.2</c:v>
                </c:pt>
                <c:pt idx="6">
                  <c:v>7.15</c:v>
                </c:pt>
                <c:pt idx="7">
                  <c:v>5.3</c:v>
                </c:pt>
                <c:pt idx="8">
                  <c:v>6.4</c:v>
                </c:pt>
                <c:pt idx="9">
                  <c:v>8.65</c:v>
                </c:pt>
                <c:pt idx="10">
                  <c:v>7.5</c:v>
                </c:pt>
                <c:pt idx="11">
                  <c:v>5.9</c:v>
                </c:pt>
                <c:pt idx="12">
                  <c:v>5.85</c:v>
                </c:pt>
                <c:pt idx="13">
                  <c:v>7.9</c:v>
                </c:pt>
                <c:pt idx="14">
                  <c:v>9.1999999999999993</c:v>
                </c:pt>
                <c:pt idx="15">
                  <c:v>10.95</c:v>
                </c:pt>
                <c:pt idx="16">
                  <c:v>11.65</c:v>
                </c:pt>
                <c:pt idx="17">
                  <c:v>12.7</c:v>
                </c:pt>
                <c:pt idx="18">
                  <c:v>10</c:v>
                </c:pt>
                <c:pt idx="19">
                  <c:v>9.8000000000000007</c:v>
                </c:pt>
                <c:pt idx="20">
                  <c:v>8</c:v>
                </c:pt>
                <c:pt idx="21">
                  <c:v>9.5</c:v>
                </c:pt>
                <c:pt idx="22">
                  <c:v>10.6</c:v>
                </c:pt>
                <c:pt idx="23">
                  <c:v>12.65</c:v>
                </c:pt>
                <c:pt idx="24">
                  <c:v>13.3</c:v>
                </c:pt>
                <c:pt idx="25">
                  <c:v>12.95</c:v>
                </c:pt>
                <c:pt idx="26">
                  <c:v>13.05</c:v>
                </c:pt>
                <c:pt idx="27">
                  <c:v>13.65</c:v>
                </c:pt>
                <c:pt idx="28">
                  <c:v>13.2</c:v>
                </c:pt>
                <c:pt idx="29">
                  <c:v>13.3</c:v>
                </c:pt>
                <c:pt idx="30">
                  <c:v>14.5</c:v>
                </c:pt>
                <c:pt idx="31">
                  <c:v>14</c:v>
                </c:pt>
                <c:pt idx="32">
                  <c:v>11.95</c:v>
                </c:pt>
                <c:pt idx="33">
                  <c:v>9.8000000000000007</c:v>
                </c:pt>
                <c:pt idx="34">
                  <c:v>8.6999999999999993</c:v>
                </c:pt>
                <c:pt idx="35">
                  <c:v>9.75</c:v>
                </c:pt>
                <c:pt idx="36">
                  <c:v>11.2</c:v>
                </c:pt>
                <c:pt idx="37">
                  <c:v>13.700000000000001</c:v>
                </c:pt>
                <c:pt idx="38">
                  <c:v>13.3</c:v>
                </c:pt>
                <c:pt idx="39">
                  <c:v>17</c:v>
                </c:pt>
                <c:pt idx="40">
                  <c:v>13.05</c:v>
                </c:pt>
                <c:pt idx="41">
                  <c:v>11.049999999999999</c:v>
                </c:pt>
                <c:pt idx="42">
                  <c:v>11.5</c:v>
                </c:pt>
                <c:pt idx="43">
                  <c:v>13.8</c:v>
                </c:pt>
                <c:pt idx="44">
                  <c:v>14.4</c:v>
                </c:pt>
                <c:pt idx="45">
                  <c:v>14.850000000000001</c:v>
                </c:pt>
                <c:pt idx="46">
                  <c:v>16.149999999999999</c:v>
                </c:pt>
                <c:pt idx="47">
                  <c:v>15.700000000000001</c:v>
                </c:pt>
                <c:pt idx="48">
                  <c:v>11.1</c:v>
                </c:pt>
                <c:pt idx="49">
                  <c:v>12</c:v>
                </c:pt>
                <c:pt idx="50">
                  <c:v>12.049999999999999</c:v>
                </c:pt>
                <c:pt idx="51">
                  <c:v>12.6</c:v>
                </c:pt>
                <c:pt idx="52">
                  <c:v>16.25</c:v>
                </c:pt>
                <c:pt idx="53">
                  <c:v>16.05</c:v>
                </c:pt>
                <c:pt idx="54">
                  <c:v>16.55</c:v>
                </c:pt>
                <c:pt idx="55">
                  <c:v>15.95</c:v>
                </c:pt>
                <c:pt idx="56">
                  <c:v>16</c:v>
                </c:pt>
                <c:pt idx="57">
                  <c:v>15.8</c:v>
                </c:pt>
                <c:pt idx="58">
                  <c:v>15.2</c:v>
                </c:pt>
                <c:pt idx="59">
                  <c:v>17.3</c:v>
                </c:pt>
                <c:pt idx="60">
                  <c:v>17</c:v>
                </c:pt>
                <c:pt idx="61">
                  <c:v>18.100000000000001</c:v>
                </c:pt>
                <c:pt idx="62">
                  <c:v>17</c:v>
                </c:pt>
                <c:pt idx="63">
                  <c:v>17.350000000000001</c:v>
                </c:pt>
                <c:pt idx="64">
                  <c:v>17</c:v>
                </c:pt>
                <c:pt idx="65">
                  <c:v>16.700000000000003</c:v>
                </c:pt>
                <c:pt idx="66">
                  <c:v>17.25</c:v>
                </c:pt>
                <c:pt idx="67">
                  <c:v>17</c:v>
                </c:pt>
                <c:pt idx="68">
                  <c:v>19</c:v>
                </c:pt>
                <c:pt idx="69">
                  <c:v>16.350000000000001</c:v>
                </c:pt>
                <c:pt idx="70">
                  <c:v>18.399999999999999</c:v>
                </c:pt>
                <c:pt idx="71">
                  <c:v>20.149999999999999</c:v>
                </c:pt>
                <c:pt idx="72">
                  <c:v>20.399999999999999</c:v>
                </c:pt>
                <c:pt idx="73">
                  <c:v>21.15</c:v>
                </c:pt>
                <c:pt idx="74">
                  <c:v>22.6</c:v>
                </c:pt>
                <c:pt idx="75">
                  <c:v>23.2</c:v>
                </c:pt>
                <c:pt idx="76">
                  <c:v>23.1</c:v>
                </c:pt>
                <c:pt idx="77">
                  <c:v>22.8</c:v>
                </c:pt>
                <c:pt idx="78">
                  <c:v>20.350000000000001</c:v>
                </c:pt>
                <c:pt idx="79">
                  <c:v>21.7</c:v>
                </c:pt>
                <c:pt idx="80">
                  <c:v>18.899999999999999</c:v>
                </c:pt>
                <c:pt idx="81">
                  <c:v>21.15</c:v>
                </c:pt>
                <c:pt idx="84">
                  <c:v>22.15</c:v>
                </c:pt>
                <c:pt idx="85">
                  <c:v>21.05</c:v>
                </c:pt>
                <c:pt idx="86">
                  <c:v>22</c:v>
                </c:pt>
                <c:pt idx="87">
                  <c:v>22.6</c:v>
                </c:pt>
                <c:pt idx="88">
                  <c:v>22.5</c:v>
                </c:pt>
                <c:pt idx="89">
                  <c:v>22.65</c:v>
                </c:pt>
                <c:pt idx="90">
                  <c:v>19</c:v>
                </c:pt>
                <c:pt idx="91">
                  <c:v>20.85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68-48D6-BBFE-4F9B50C71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69248"/>
        <c:axId val="287500544"/>
      </c:lineChart>
      <c:catAx>
        <c:axId val="27486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dana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500544"/>
        <c:crosses val="autoZero"/>
        <c:auto val="1"/>
        <c:lblAlgn val="ctr"/>
        <c:lblOffset val="100"/>
        <c:noMultiLvlLbl val="0"/>
      </c:catAx>
      <c:valAx>
        <c:axId val="2875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Temperatura</a:t>
                </a:r>
                <a:r>
                  <a:rPr lang="hr-HR" baseline="0"/>
                  <a:t> zraka ( </a:t>
                </a:r>
                <a:r>
                  <a:rPr lang="he-IL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֯</a:t>
                </a:r>
                <a:r>
                  <a:rPr lang="hr-HR" baseline="0"/>
                  <a:t>C)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48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Srednje</a:t>
            </a:r>
            <a:r>
              <a:rPr lang="hr-HR" baseline="0"/>
              <a:t> dnevne temperature zraka u Zadru i Preku od 1.9.2022. do 30.11.2022. g.</a:t>
            </a:r>
            <a:endParaRPr lang="hr-H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'JESEN - PREKO'!$B$2:$B$92</c:f>
              <c:numCache>
                <c:formatCode>General</c:formatCode>
                <c:ptCount val="91"/>
                <c:pt idx="0">
                  <c:v>24.5</c:v>
                </c:pt>
                <c:pt idx="1">
                  <c:v>21.5</c:v>
                </c:pt>
                <c:pt idx="2">
                  <c:v>21.5</c:v>
                </c:pt>
                <c:pt idx="3">
                  <c:v>22.5</c:v>
                </c:pt>
                <c:pt idx="4">
                  <c:v>23.5</c:v>
                </c:pt>
                <c:pt idx="5">
                  <c:v>24.7</c:v>
                </c:pt>
                <c:pt idx="6">
                  <c:v>24.75</c:v>
                </c:pt>
                <c:pt idx="7">
                  <c:v>24.45</c:v>
                </c:pt>
                <c:pt idx="8">
                  <c:v>23.8</c:v>
                </c:pt>
                <c:pt idx="9">
                  <c:v>22.1</c:v>
                </c:pt>
                <c:pt idx="10">
                  <c:v>22.9</c:v>
                </c:pt>
                <c:pt idx="11">
                  <c:v>21.4</c:v>
                </c:pt>
                <c:pt idx="12">
                  <c:v>22</c:v>
                </c:pt>
                <c:pt idx="13">
                  <c:v>23</c:v>
                </c:pt>
                <c:pt idx="14">
                  <c:v>23.5</c:v>
                </c:pt>
                <c:pt idx="15">
                  <c:v>24</c:v>
                </c:pt>
                <c:pt idx="16">
                  <c:v>23</c:v>
                </c:pt>
                <c:pt idx="17">
                  <c:v>20</c:v>
                </c:pt>
                <c:pt idx="18">
                  <c:v>18</c:v>
                </c:pt>
                <c:pt idx="19">
                  <c:v>18.5</c:v>
                </c:pt>
                <c:pt idx="20">
                  <c:v>17.5</c:v>
                </c:pt>
                <c:pt idx="21">
                  <c:v>14.9</c:v>
                </c:pt>
                <c:pt idx="22">
                  <c:v>15.5</c:v>
                </c:pt>
                <c:pt idx="23">
                  <c:v>16</c:v>
                </c:pt>
                <c:pt idx="24">
                  <c:v>18.899999999999999</c:v>
                </c:pt>
                <c:pt idx="25">
                  <c:v>18.399999999999999</c:v>
                </c:pt>
                <c:pt idx="26">
                  <c:v>20.100000000000001</c:v>
                </c:pt>
                <c:pt idx="27">
                  <c:v>18.3</c:v>
                </c:pt>
                <c:pt idx="28">
                  <c:v>19.75</c:v>
                </c:pt>
                <c:pt idx="29">
                  <c:v>20.6</c:v>
                </c:pt>
                <c:pt idx="30">
                  <c:v>21.5</c:v>
                </c:pt>
                <c:pt idx="31">
                  <c:v>19</c:v>
                </c:pt>
                <c:pt idx="32">
                  <c:v>20</c:v>
                </c:pt>
                <c:pt idx="33">
                  <c:v>19.5</c:v>
                </c:pt>
                <c:pt idx="34">
                  <c:v>17.899999999999999</c:v>
                </c:pt>
                <c:pt idx="35">
                  <c:v>18.5</c:v>
                </c:pt>
                <c:pt idx="36">
                  <c:v>20</c:v>
                </c:pt>
                <c:pt idx="37">
                  <c:v>20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19.5</c:v>
                </c:pt>
                <c:pt idx="42">
                  <c:v>19.5</c:v>
                </c:pt>
                <c:pt idx="43">
                  <c:v>19</c:v>
                </c:pt>
                <c:pt idx="44">
                  <c:v>18.5</c:v>
                </c:pt>
                <c:pt idx="45">
                  <c:v>18.5</c:v>
                </c:pt>
                <c:pt idx="46">
                  <c:v>19</c:v>
                </c:pt>
                <c:pt idx="47">
                  <c:v>18.5</c:v>
                </c:pt>
                <c:pt idx="48">
                  <c:v>18.5</c:v>
                </c:pt>
                <c:pt idx="49">
                  <c:v>19.8</c:v>
                </c:pt>
                <c:pt idx="50">
                  <c:v>19</c:v>
                </c:pt>
                <c:pt idx="51">
                  <c:v>18.5</c:v>
                </c:pt>
                <c:pt idx="52">
                  <c:v>19.3</c:v>
                </c:pt>
                <c:pt idx="53">
                  <c:v>19.5</c:v>
                </c:pt>
                <c:pt idx="54">
                  <c:v>18.850000000000001</c:v>
                </c:pt>
                <c:pt idx="55">
                  <c:v>18.3</c:v>
                </c:pt>
                <c:pt idx="56">
                  <c:v>19.7</c:v>
                </c:pt>
                <c:pt idx="57">
                  <c:v>18</c:v>
                </c:pt>
                <c:pt idx="58">
                  <c:v>18.850000000000001</c:v>
                </c:pt>
                <c:pt idx="59">
                  <c:v>17.5</c:v>
                </c:pt>
                <c:pt idx="60">
                  <c:v>17.5</c:v>
                </c:pt>
                <c:pt idx="61">
                  <c:v>17.25</c:v>
                </c:pt>
                <c:pt idx="62">
                  <c:v>17.25</c:v>
                </c:pt>
                <c:pt idx="63">
                  <c:v>17.5</c:v>
                </c:pt>
                <c:pt idx="64">
                  <c:v>18</c:v>
                </c:pt>
                <c:pt idx="65">
                  <c:v>14.5</c:v>
                </c:pt>
                <c:pt idx="66">
                  <c:v>15</c:v>
                </c:pt>
                <c:pt idx="67">
                  <c:v>14</c:v>
                </c:pt>
                <c:pt idx="68">
                  <c:v>13.75</c:v>
                </c:pt>
                <c:pt idx="69">
                  <c:v>14.25</c:v>
                </c:pt>
                <c:pt idx="70">
                  <c:v>15.15</c:v>
                </c:pt>
                <c:pt idx="71">
                  <c:v>15</c:v>
                </c:pt>
                <c:pt idx="72">
                  <c:v>14.5</c:v>
                </c:pt>
                <c:pt idx="73">
                  <c:v>12.5</c:v>
                </c:pt>
                <c:pt idx="74">
                  <c:v>14.1</c:v>
                </c:pt>
                <c:pt idx="75">
                  <c:v>15</c:v>
                </c:pt>
                <c:pt idx="76">
                  <c:v>14.85</c:v>
                </c:pt>
                <c:pt idx="77">
                  <c:v>13.85</c:v>
                </c:pt>
                <c:pt idx="78">
                  <c:v>13.25</c:v>
                </c:pt>
                <c:pt idx="79">
                  <c:v>14</c:v>
                </c:pt>
                <c:pt idx="80">
                  <c:v>11.75</c:v>
                </c:pt>
                <c:pt idx="81">
                  <c:v>9.4</c:v>
                </c:pt>
                <c:pt idx="82">
                  <c:v>11.5</c:v>
                </c:pt>
                <c:pt idx="83">
                  <c:v>11</c:v>
                </c:pt>
                <c:pt idx="84">
                  <c:v>8</c:v>
                </c:pt>
                <c:pt idx="85">
                  <c:v>12.25</c:v>
                </c:pt>
                <c:pt idx="86">
                  <c:v>9.1</c:v>
                </c:pt>
                <c:pt idx="87">
                  <c:v>9.5500000000000007</c:v>
                </c:pt>
                <c:pt idx="88">
                  <c:v>9.4</c:v>
                </c:pt>
                <c:pt idx="89">
                  <c:v>6.9</c:v>
                </c:pt>
                <c:pt idx="9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9C-46EB-9FDA-A8A59E913225}"/>
            </c:ext>
          </c:extLst>
        </c:ser>
        <c:ser>
          <c:idx val="1"/>
          <c:order val="1"/>
          <c:tx>
            <c:v>ZADAR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C-46EB-9FDA-A8A59E913225}"/>
                </c:ext>
              </c:extLst>
            </c:dLbl>
            <c:dLbl>
              <c:idx val="8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C-46EB-9FDA-A8A59E913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'JESEN - PREKO'!$R$2:$R$92</c:f>
              <c:numCache>
                <c:formatCode>General</c:formatCode>
                <c:ptCount val="91"/>
                <c:pt idx="0">
                  <c:v>24.9</c:v>
                </c:pt>
                <c:pt idx="1">
                  <c:v>22.05</c:v>
                </c:pt>
                <c:pt idx="2">
                  <c:v>21.8</c:v>
                </c:pt>
                <c:pt idx="3">
                  <c:v>23.65</c:v>
                </c:pt>
                <c:pt idx="4">
                  <c:v>24.5</c:v>
                </c:pt>
                <c:pt idx="5">
                  <c:v>24.1</c:v>
                </c:pt>
                <c:pt idx="6">
                  <c:v>24.35</c:v>
                </c:pt>
                <c:pt idx="7">
                  <c:v>24.65</c:v>
                </c:pt>
                <c:pt idx="8">
                  <c:v>22.4</c:v>
                </c:pt>
                <c:pt idx="9">
                  <c:v>24.4</c:v>
                </c:pt>
                <c:pt idx="10">
                  <c:v>22.2</c:v>
                </c:pt>
                <c:pt idx="11">
                  <c:v>21.5</c:v>
                </c:pt>
                <c:pt idx="12">
                  <c:v>21.4</c:v>
                </c:pt>
                <c:pt idx="13">
                  <c:v>21.9</c:v>
                </c:pt>
                <c:pt idx="14">
                  <c:v>22.35</c:v>
                </c:pt>
                <c:pt idx="15">
                  <c:v>22.95</c:v>
                </c:pt>
                <c:pt idx="16">
                  <c:v>22.950000000000003</c:v>
                </c:pt>
                <c:pt idx="17">
                  <c:v>16.350000000000001</c:v>
                </c:pt>
                <c:pt idx="18">
                  <c:v>17.899999999999999</c:v>
                </c:pt>
                <c:pt idx="19">
                  <c:v>18.399999999999999</c:v>
                </c:pt>
                <c:pt idx="20">
                  <c:v>17.7</c:v>
                </c:pt>
                <c:pt idx="21">
                  <c:v>16.399999999999999</c:v>
                </c:pt>
                <c:pt idx="22">
                  <c:v>15.6</c:v>
                </c:pt>
                <c:pt idx="23">
                  <c:v>15.95</c:v>
                </c:pt>
                <c:pt idx="24">
                  <c:v>17.649999999999999</c:v>
                </c:pt>
                <c:pt idx="25">
                  <c:v>19.25</c:v>
                </c:pt>
                <c:pt idx="26">
                  <c:v>18.649999999999999</c:v>
                </c:pt>
                <c:pt idx="27">
                  <c:v>17.8</c:v>
                </c:pt>
                <c:pt idx="28">
                  <c:v>20.6</c:v>
                </c:pt>
                <c:pt idx="29">
                  <c:v>19.05</c:v>
                </c:pt>
                <c:pt idx="30">
                  <c:v>20.75</c:v>
                </c:pt>
                <c:pt idx="31">
                  <c:v>19.100000000000001</c:v>
                </c:pt>
                <c:pt idx="32">
                  <c:v>19.45</c:v>
                </c:pt>
                <c:pt idx="33">
                  <c:v>18.45</c:v>
                </c:pt>
                <c:pt idx="34">
                  <c:v>18.649999999999999</c:v>
                </c:pt>
                <c:pt idx="35">
                  <c:v>17.450000000000003</c:v>
                </c:pt>
                <c:pt idx="36">
                  <c:v>20.3</c:v>
                </c:pt>
                <c:pt idx="37">
                  <c:v>19.8</c:v>
                </c:pt>
                <c:pt idx="38">
                  <c:v>18.7</c:v>
                </c:pt>
                <c:pt idx="39">
                  <c:v>18.600000000000001</c:v>
                </c:pt>
                <c:pt idx="40">
                  <c:v>18.5</c:v>
                </c:pt>
                <c:pt idx="41">
                  <c:v>19.399999999999999</c:v>
                </c:pt>
                <c:pt idx="42">
                  <c:v>19.3</c:v>
                </c:pt>
                <c:pt idx="43">
                  <c:v>18.8</c:v>
                </c:pt>
                <c:pt idx="44">
                  <c:v>18.399999999999999</c:v>
                </c:pt>
                <c:pt idx="45">
                  <c:v>18.7</c:v>
                </c:pt>
                <c:pt idx="46">
                  <c:v>19.2</c:v>
                </c:pt>
                <c:pt idx="47">
                  <c:v>19.05</c:v>
                </c:pt>
                <c:pt idx="48">
                  <c:v>19.899999999999999</c:v>
                </c:pt>
                <c:pt idx="49">
                  <c:v>20.149999999999999</c:v>
                </c:pt>
                <c:pt idx="50">
                  <c:v>18</c:v>
                </c:pt>
                <c:pt idx="51">
                  <c:v>18.350000000000001</c:v>
                </c:pt>
                <c:pt idx="52">
                  <c:v>19.5</c:v>
                </c:pt>
                <c:pt idx="53">
                  <c:v>20.05</c:v>
                </c:pt>
                <c:pt idx="54">
                  <c:v>18.8</c:v>
                </c:pt>
                <c:pt idx="55">
                  <c:v>19.899999999999999</c:v>
                </c:pt>
                <c:pt idx="56">
                  <c:v>19.45</c:v>
                </c:pt>
                <c:pt idx="57">
                  <c:v>18.399999999999999</c:v>
                </c:pt>
                <c:pt idx="58">
                  <c:v>18.7</c:v>
                </c:pt>
                <c:pt idx="59">
                  <c:v>17.95</c:v>
                </c:pt>
                <c:pt idx="60">
                  <c:v>18.8</c:v>
                </c:pt>
                <c:pt idx="61">
                  <c:v>17.8</c:v>
                </c:pt>
                <c:pt idx="62">
                  <c:v>18.450000000000003</c:v>
                </c:pt>
                <c:pt idx="63">
                  <c:v>18.05</c:v>
                </c:pt>
                <c:pt idx="64">
                  <c:v>17.399999999999999</c:v>
                </c:pt>
                <c:pt idx="65">
                  <c:v>15.049999999999999</c:v>
                </c:pt>
                <c:pt idx="66">
                  <c:v>15</c:v>
                </c:pt>
                <c:pt idx="67">
                  <c:v>14.15</c:v>
                </c:pt>
                <c:pt idx="68">
                  <c:v>13.75</c:v>
                </c:pt>
                <c:pt idx="69">
                  <c:v>13.9</c:v>
                </c:pt>
                <c:pt idx="70">
                  <c:v>15.05</c:v>
                </c:pt>
                <c:pt idx="71">
                  <c:v>16.100000000000001</c:v>
                </c:pt>
                <c:pt idx="73">
                  <c:v>14.65</c:v>
                </c:pt>
                <c:pt idx="74">
                  <c:v>13.4</c:v>
                </c:pt>
                <c:pt idx="75">
                  <c:v>14.1</c:v>
                </c:pt>
                <c:pt idx="76">
                  <c:v>14.899999999999999</c:v>
                </c:pt>
                <c:pt idx="78">
                  <c:v>16.149999999999999</c:v>
                </c:pt>
                <c:pt idx="79">
                  <c:v>14.6</c:v>
                </c:pt>
                <c:pt idx="80">
                  <c:v>11.85</c:v>
                </c:pt>
                <c:pt idx="83">
                  <c:v>12.100000000000001</c:v>
                </c:pt>
                <c:pt idx="84">
                  <c:v>11</c:v>
                </c:pt>
                <c:pt idx="85">
                  <c:v>11</c:v>
                </c:pt>
                <c:pt idx="86">
                  <c:v>12.850000000000001</c:v>
                </c:pt>
                <c:pt idx="87">
                  <c:v>12.1</c:v>
                </c:pt>
                <c:pt idx="88">
                  <c:v>10.5</c:v>
                </c:pt>
                <c:pt idx="89">
                  <c:v>9.9</c:v>
                </c:pt>
                <c:pt idx="9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9C-46EB-9FDA-A8A59E913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66688"/>
        <c:axId val="287502272"/>
      </c:lineChart>
      <c:catAx>
        <c:axId val="27486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dana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502272"/>
        <c:crosses val="autoZero"/>
        <c:auto val="1"/>
        <c:lblAlgn val="ctr"/>
        <c:lblOffset val="100"/>
        <c:noMultiLvlLbl val="0"/>
      </c:catAx>
      <c:valAx>
        <c:axId val="2875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Temperatura zraka (°C)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48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Srednje dnevne te</a:t>
            </a:r>
            <a:r>
              <a:rPr lang="hr-HR"/>
              <a:t>mperature zraka</a:t>
            </a:r>
            <a:r>
              <a:rPr lang="hr-HR" baseline="0"/>
              <a:t> u Zadru i Preku od 1.3.2023. do 30.5.2023. g.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PREKO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'PROLJEĆE - PREKO'!$J$2:$J$93</c:f>
              <c:numCache>
                <c:formatCode>General</c:formatCode>
                <c:ptCount val="92"/>
                <c:pt idx="0">
                  <c:v>8.5</c:v>
                </c:pt>
                <c:pt idx="1">
                  <c:v>11</c:v>
                </c:pt>
                <c:pt idx="2">
                  <c:v>9.5</c:v>
                </c:pt>
                <c:pt idx="3">
                  <c:v>9.8000000000000007</c:v>
                </c:pt>
                <c:pt idx="4">
                  <c:v>9</c:v>
                </c:pt>
                <c:pt idx="5">
                  <c:v>10.199999999999999</c:v>
                </c:pt>
                <c:pt idx="6">
                  <c:v>10.5</c:v>
                </c:pt>
                <c:pt idx="7">
                  <c:v>13</c:v>
                </c:pt>
                <c:pt idx="8">
                  <c:v>14.5</c:v>
                </c:pt>
                <c:pt idx="9">
                  <c:v>15</c:v>
                </c:pt>
                <c:pt idx="10">
                  <c:v>12.2</c:v>
                </c:pt>
                <c:pt idx="11">
                  <c:v>12</c:v>
                </c:pt>
                <c:pt idx="12">
                  <c:v>11</c:v>
                </c:pt>
                <c:pt idx="13">
                  <c:v>14</c:v>
                </c:pt>
                <c:pt idx="14">
                  <c:v>13.5</c:v>
                </c:pt>
                <c:pt idx="15">
                  <c:v>8.5</c:v>
                </c:pt>
                <c:pt idx="16">
                  <c:v>7.3</c:v>
                </c:pt>
                <c:pt idx="17">
                  <c:v>9.35</c:v>
                </c:pt>
                <c:pt idx="18">
                  <c:v>10.6</c:v>
                </c:pt>
                <c:pt idx="19">
                  <c:v>12.700000000000001</c:v>
                </c:pt>
                <c:pt idx="20">
                  <c:v>14.45</c:v>
                </c:pt>
                <c:pt idx="21">
                  <c:v>13.8</c:v>
                </c:pt>
                <c:pt idx="22">
                  <c:v>14</c:v>
                </c:pt>
                <c:pt idx="23">
                  <c:v>14.5</c:v>
                </c:pt>
                <c:pt idx="24">
                  <c:v>16.399999999999999</c:v>
                </c:pt>
                <c:pt idx="25">
                  <c:v>14</c:v>
                </c:pt>
                <c:pt idx="26">
                  <c:v>13.9</c:v>
                </c:pt>
                <c:pt idx="27">
                  <c:v>10.5</c:v>
                </c:pt>
                <c:pt idx="28">
                  <c:v>11.5</c:v>
                </c:pt>
                <c:pt idx="29">
                  <c:v>12</c:v>
                </c:pt>
                <c:pt idx="30">
                  <c:v>12.6</c:v>
                </c:pt>
                <c:pt idx="31">
                  <c:v>14.3</c:v>
                </c:pt>
                <c:pt idx="32">
                  <c:v>13.9</c:v>
                </c:pt>
                <c:pt idx="33">
                  <c:v>14.4</c:v>
                </c:pt>
                <c:pt idx="34">
                  <c:v>9.9</c:v>
                </c:pt>
                <c:pt idx="35">
                  <c:v>8.5</c:v>
                </c:pt>
                <c:pt idx="36">
                  <c:v>8</c:v>
                </c:pt>
                <c:pt idx="37">
                  <c:v>9.9</c:v>
                </c:pt>
                <c:pt idx="38">
                  <c:v>12</c:v>
                </c:pt>
                <c:pt idx="39">
                  <c:v>13</c:v>
                </c:pt>
                <c:pt idx="40">
                  <c:v>11.5</c:v>
                </c:pt>
                <c:pt idx="41">
                  <c:v>11.5</c:v>
                </c:pt>
                <c:pt idx="42">
                  <c:v>13.5</c:v>
                </c:pt>
                <c:pt idx="43">
                  <c:v>15.5</c:v>
                </c:pt>
                <c:pt idx="44">
                  <c:v>12.5</c:v>
                </c:pt>
                <c:pt idx="45">
                  <c:v>11</c:v>
                </c:pt>
                <c:pt idx="46">
                  <c:v>12.5</c:v>
                </c:pt>
                <c:pt idx="47">
                  <c:v>14</c:v>
                </c:pt>
                <c:pt idx="48">
                  <c:v>15</c:v>
                </c:pt>
                <c:pt idx="49">
                  <c:v>16</c:v>
                </c:pt>
                <c:pt idx="50">
                  <c:v>14.9</c:v>
                </c:pt>
                <c:pt idx="51">
                  <c:v>15</c:v>
                </c:pt>
                <c:pt idx="52">
                  <c:v>16</c:v>
                </c:pt>
                <c:pt idx="53">
                  <c:v>16</c:v>
                </c:pt>
                <c:pt idx="54">
                  <c:v>17.5</c:v>
                </c:pt>
                <c:pt idx="55">
                  <c:v>14</c:v>
                </c:pt>
                <c:pt idx="56">
                  <c:v>13.8</c:v>
                </c:pt>
                <c:pt idx="57">
                  <c:v>14</c:v>
                </c:pt>
                <c:pt idx="58">
                  <c:v>15.3</c:v>
                </c:pt>
                <c:pt idx="59">
                  <c:v>17.8</c:v>
                </c:pt>
                <c:pt idx="60">
                  <c:v>16.899999999999999</c:v>
                </c:pt>
                <c:pt idx="61">
                  <c:v>18</c:v>
                </c:pt>
                <c:pt idx="62">
                  <c:v>17.5</c:v>
                </c:pt>
                <c:pt idx="63">
                  <c:v>15.6</c:v>
                </c:pt>
                <c:pt idx="64">
                  <c:v>17.5</c:v>
                </c:pt>
                <c:pt idx="65">
                  <c:v>17.3</c:v>
                </c:pt>
                <c:pt idx="66">
                  <c:v>17.5</c:v>
                </c:pt>
                <c:pt idx="67">
                  <c:v>19</c:v>
                </c:pt>
                <c:pt idx="68">
                  <c:v>20</c:v>
                </c:pt>
                <c:pt idx="69">
                  <c:v>19.5</c:v>
                </c:pt>
                <c:pt idx="70">
                  <c:v>19.5</c:v>
                </c:pt>
                <c:pt idx="71">
                  <c:v>18</c:v>
                </c:pt>
                <c:pt idx="72">
                  <c:v>15</c:v>
                </c:pt>
                <c:pt idx="73">
                  <c:v>17</c:v>
                </c:pt>
                <c:pt idx="74">
                  <c:v>16.5</c:v>
                </c:pt>
                <c:pt idx="75">
                  <c:v>17</c:v>
                </c:pt>
                <c:pt idx="76">
                  <c:v>17</c:v>
                </c:pt>
                <c:pt idx="77">
                  <c:v>17.5</c:v>
                </c:pt>
                <c:pt idx="78">
                  <c:v>15.5</c:v>
                </c:pt>
                <c:pt idx="79">
                  <c:v>19</c:v>
                </c:pt>
                <c:pt idx="80">
                  <c:v>19.5</c:v>
                </c:pt>
                <c:pt idx="81">
                  <c:v>20.85</c:v>
                </c:pt>
                <c:pt idx="82">
                  <c:v>21.5</c:v>
                </c:pt>
                <c:pt idx="83">
                  <c:v>21</c:v>
                </c:pt>
                <c:pt idx="84">
                  <c:v>21.5</c:v>
                </c:pt>
                <c:pt idx="85">
                  <c:v>21.25</c:v>
                </c:pt>
                <c:pt idx="86">
                  <c:v>21.5</c:v>
                </c:pt>
                <c:pt idx="87">
                  <c:v>22.5</c:v>
                </c:pt>
                <c:pt idx="88">
                  <c:v>21.5</c:v>
                </c:pt>
                <c:pt idx="89">
                  <c:v>22.5</c:v>
                </c:pt>
                <c:pt idx="90">
                  <c:v>22.5</c:v>
                </c:pt>
                <c:pt idx="91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6-443E-AF44-A2CDD2973E90}"/>
            </c:ext>
          </c:extLst>
        </c:ser>
        <c:ser>
          <c:idx val="1"/>
          <c:order val="1"/>
          <c:tx>
            <c:v>ZADAR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6-443E-AF44-A2CDD2973E90}"/>
                </c:ext>
              </c:extLst>
            </c:dLbl>
            <c:dLbl>
              <c:idx val="8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06-443E-AF44-A2CDD2973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'PROLJEĆE - PREKO'!$N$2:$N$93</c:f>
              <c:numCache>
                <c:formatCode>General</c:formatCode>
                <c:ptCount val="92"/>
                <c:pt idx="0">
                  <c:v>8.5500000000000007</c:v>
                </c:pt>
                <c:pt idx="1">
                  <c:v>11.05</c:v>
                </c:pt>
                <c:pt idx="2">
                  <c:v>11.2</c:v>
                </c:pt>
                <c:pt idx="3">
                  <c:v>10</c:v>
                </c:pt>
                <c:pt idx="4">
                  <c:v>9.3000000000000007</c:v>
                </c:pt>
                <c:pt idx="5">
                  <c:v>9.4499999999999993</c:v>
                </c:pt>
                <c:pt idx="6">
                  <c:v>11.15</c:v>
                </c:pt>
                <c:pt idx="7">
                  <c:v>13.45</c:v>
                </c:pt>
                <c:pt idx="8">
                  <c:v>15.2</c:v>
                </c:pt>
                <c:pt idx="9">
                  <c:v>15.1</c:v>
                </c:pt>
                <c:pt idx="10">
                  <c:v>13.1</c:v>
                </c:pt>
                <c:pt idx="11">
                  <c:v>14.6</c:v>
                </c:pt>
                <c:pt idx="12">
                  <c:v>10.4</c:v>
                </c:pt>
                <c:pt idx="13">
                  <c:v>14.35</c:v>
                </c:pt>
                <c:pt idx="14">
                  <c:v>13.6</c:v>
                </c:pt>
                <c:pt idx="15">
                  <c:v>8.1999999999999993</c:v>
                </c:pt>
                <c:pt idx="16">
                  <c:v>7.35</c:v>
                </c:pt>
                <c:pt idx="17">
                  <c:v>10.55</c:v>
                </c:pt>
                <c:pt idx="18">
                  <c:v>10.3</c:v>
                </c:pt>
                <c:pt idx="19">
                  <c:v>12.3</c:v>
                </c:pt>
                <c:pt idx="20">
                  <c:v>11.55</c:v>
                </c:pt>
                <c:pt idx="21">
                  <c:v>14.25</c:v>
                </c:pt>
                <c:pt idx="22">
                  <c:v>14.55</c:v>
                </c:pt>
                <c:pt idx="23">
                  <c:v>14.95</c:v>
                </c:pt>
                <c:pt idx="24">
                  <c:v>15.15</c:v>
                </c:pt>
                <c:pt idx="25">
                  <c:v>14.1</c:v>
                </c:pt>
                <c:pt idx="26">
                  <c:v>14.4</c:v>
                </c:pt>
                <c:pt idx="27">
                  <c:v>12.2</c:v>
                </c:pt>
                <c:pt idx="28">
                  <c:v>9.5</c:v>
                </c:pt>
                <c:pt idx="29">
                  <c:v>12.55</c:v>
                </c:pt>
                <c:pt idx="30">
                  <c:v>13.1</c:v>
                </c:pt>
                <c:pt idx="31">
                  <c:v>12.95</c:v>
                </c:pt>
                <c:pt idx="32">
                  <c:v>13.15</c:v>
                </c:pt>
                <c:pt idx="33">
                  <c:v>14.1</c:v>
                </c:pt>
                <c:pt idx="34">
                  <c:v>10.1</c:v>
                </c:pt>
                <c:pt idx="35">
                  <c:v>9.4499999999999993</c:v>
                </c:pt>
                <c:pt idx="36">
                  <c:v>7</c:v>
                </c:pt>
                <c:pt idx="37">
                  <c:v>8.4499999999999993</c:v>
                </c:pt>
                <c:pt idx="38">
                  <c:v>10</c:v>
                </c:pt>
                <c:pt idx="39">
                  <c:v>12.6</c:v>
                </c:pt>
                <c:pt idx="40">
                  <c:v>12.35</c:v>
                </c:pt>
                <c:pt idx="41">
                  <c:v>13.45</c:v>
                </c:pt>
                <c:pt idx="42">
                  <c:v>13.15</c:v>
                </c:pt>
                <c:pt idx="43">
                  <c:v>15.1</c:v>
                </c:pt>
                <c:pt idx="44">
                  <c:v>14.05</c:v>
                </c:pt>
                <c:pt idx="45">
                  <c:v>10.1</c:v>
                </c:pt>
                <c:pt idx="46">
                  <c:v>12.15</c:v>
                </c:pt>
                <c:pt idx="47">
                  <c:v>14.15</c:v>
                </c:pt>
                <c:pt idx="48">
                  <c:v>16.95</c:v>
                </c:pt>
                <c:pt idx="49">
                  <c:v>16.05</c:v>
                </c:pt>
                <c:pt idx="50">
                  <c:v>14.15</c:v>
                </c:pt>
                <c:pt idx="51">
                  <c:v>15</c:v>
                </c:pt>
                <c:pt idx="52">
                  <c:v>15.25</c:v>
                </c:pt>
                <c:pt idx="53">
                  <c:v>15.65</c:v>
                </c:pt>
                <c:pt idx="54">
                  <c:v>17.3</c:v>
                </c:pt>
                <c:pt idx="55">
                  <c:v>14.85</c:v>
                </c:pt>
                <c:pt idx="56">
                  <c:v>14</c:v>
                </c:pt>
                <c:pt idx="57">
                  <c:v>14.45</c:v>
                </c:pt>
                <c:pt idx="58">
                  <c:v>15.1</c:v>
                </c:pt>
                <c:pt idx="59">
                  <c:v>16.899999999999999</c:v>
                </c:pt>
                <c:pt idx="60">
                  <c:v>16.350000000000001</c:v>
                </c:pt>
                <c:pt idx="61">
                  <c:v>16.3</c:v>
                </c:pt>
                <c:pt idx="62">
                  <c:v>18.850000000000001</c:v>
                </c:pt>
                <c:pt idx="63">
                  <c:v>17.2</c:v>
                </c:pt>
                <c:pt idx="64">
                  <c:v>17.350000000000001</c:v>
                </c:pt>
                <c:pt idx="65">
                  <c:v>17</c:v>
                </c:pt>
                <c:pt idx="66">
                  <c:v>17.350000000000001</c:v>
                </c:pt>
                <c:pt idx="67">
                  <c:v>15.2</c:v>
                </c:pt>
                <c:pt idx="68">
                  <c:v>18.8</c:v>
                </c:pt>
                <c:pt idx="69">
                  <c:v>19.049999999999997</c:v>
                </c:pt>
                <c:pt idx="70">
                  <c:v>19.549999999999997</c:v>
                </c:pt>
                <c:pt idx="71">
                  <c:v>18.850000000000001</c:v>
                </c:pt>
                <c:pt idx="72">
                  <c:v>17.200000000000003</c:v>
                </c:pt>
                <c:pt idx="73">
                  <c:v>15.3</c:v>
                </c:pt>
                <c:pt idx="74">
                  <c:v>16</c:v>
                </c:pt>
                <c:pt idx="75">
                  <c:v>16.850000000000001</c:v>
                </c:pt>
                <c:pt idx="76">
                  <c:v>15.5</c:v>
                </c:pt>
                <c:pt idx="77">
                  <c:v>17.75</c:v>
                </c:pt>
                <c:pt idx="78">
                  <c:v>17.5</c:v>
                </c:pt>
                <c:pt idx="79">
                  <c:v>16.649999999999999</c:v>
                </c:pt>
                <c:pt idx="80">
                  <c:v>18.55</c:v>
                </c:pt>
                <c:pt idx="81">
                  <c:v>20.399999999999999</c:v>
                </c:pt>
                <c:pt idx="82">
                  <c:v>21</c:v>
                </c:pt>
                <c:pt idx="83">
                  <c:v>21.2</c:v>
                </c:pt>
                <c:pt idx="84">
                  <c:v>21</c:v>
                </c:pt>
                <c:pt idx="85">
                  <c:v>20.7</c:v>
                </c:pt>
                <c:pt idx="86">
                  <c:v>21.3</c:v>
                </c:pt>
                <c:pt idx="87">
                  <c:v>22.25</c:v>
                </c:pt>
                <c:pt idx="88">
                  <c:v>21.95</c:v>
                </c:pt>
                <c:pt idx="89">
                  <c:v>22.05</c:v>
                </c:pt>
                <c:pt idx="90">
                  <c:v>22.9</c:v>
                </c:pt>
                <c:pt idx="91">
                  <c:v>23.05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06-443E-AF44-A2CDD2973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409280"/>
        <c:axId val="287504576"/>
      </c:lineChart>
      <c:catAx>
        <c:axId val="28540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dana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504576"/>
        <c:crosses val="autoZero"/>
        <c:auto val="1"/>
        <c:lblAlgn val="ctr"/>
        <c:lblOffset val="100"/>
        <c:noMultiLvlLbl val="0"/>
      </c:catAx>
      <c:valAx>
        <c:axId val="2875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zraka ( </a:t>
                </a:r>
                <a:r>
                  <a:rPr lang="he-IL">
                    <a:latin typeface="Calibri" panose="020F0502020204030204" pitchFamily="34" charset="0"/>
                    <a:cs typeface="Calibri" panose="020F0502020204030204" pitchFamily="34" charset="0"/>
                  </a:rPr>
                  <a:t>֯</a:t>
                </a:r>
                <a:r>
                  <a:rPr lang="en-US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540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7AEF4-D33E-4F31-BDF4-B6EF710FC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32C421-51B9-436A-A984-2A6AC5D8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783968-28DB-4736-90D8-E8FA9887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7C0803-5AF7-4595-A908-C7E95FFA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A26664-97B5-453A-BAA6-689F8954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3B5BA-5F6B-4B39-8B77-86033C75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2CFA25-9A65-47E3-BCCC-A9CC79F64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31097F-813A-4188-9028-B88C46D8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2AB5D9-5E6D-4BC4-BA4C-4FFF49DD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4A05CD-4B6B-46CF-B540-20AC4A8D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7CF4300-43CA-4C75-8D96-E99A3905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C24622-4B2E-4BEB-95DF-255AD5F13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4E4D3E-F1EC-4E52-9D1A-14BB8ABE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5E49BE-0D7F-4394-A2E3-2057EEBE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9E36E6-4D46-49F8-81B7-ADF3D858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31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C7E37-16F7-4A5A-96D0-CA034DCB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52E9CF-0471-4FA4-998A-B2873171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FA7522-F504-4F8C-8026-92D9F256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20B226-CA06-4C32-BCF3-2ECB561D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E68198-7AA0-494B-AD6F-C045341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58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27EF2-F6C5-4A24-A4F6-64DD5859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210C29-6D5F-4D43-A8E7-4C6ABE53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7439DB-A2A7-4326-A1FF-B1E636B5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C3F6B1-2624-4A8D-B1A5-E6302158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45C2F7-A360-4790-86E4-C331C7EA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0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020BD-6530-4C7E-9A53-4187FC9F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F9DB96-9671-4B0A-BBC1-188208D6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1B4665-2318-45A2-AB67-9D2D93C43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1907A8-5C65-4999-AAC5-96980BD4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51862E-3F37-412A-ADC1-9EF5D71E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4552D0-40CB-40E4-A1C4-36592075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5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F19FF-A583-4B11-B4D9-6B9C0A01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25806B-C66C-41F8-B694-346B4E5CB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85EE85-C4E7-45D1-A3AA-CE4A408E1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DAD50F-CB36-4609-90B3-2482C79F9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0B8486D-7486-444C-9C1B-A442C876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C31F1E-B186-4537-B5F1-2C4BFB37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DD1C61E-0BEE-4DC6-9260-A6232482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100B509-C1E2-4693-AB82-D152A73A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03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0B3E3D-F791-42D2-B959-899AAD44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5D7D4C-3F39-43C3-9612-C1C33562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CAB6A3-B188-4EB6-BA2E-D864A5AD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6D8C33-9AB3-4E34-BE67-90938456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6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802EB69-B63E-4B43-AF9A-CC205438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141EDF5-9219-4913-9E7A-BDD356FD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1173AC-BBB2-4A1E-A256-1F166AD3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67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CF642-EC92-4549-A257-15469CBD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3C614D-4BF5-4823-9724-FC655750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234CA3-FE84-4326-A95A-10DA236E5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20C250-5CEC-4FEC-A625-7E3B3A48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6991DD-A10C-4F79-926F-3509B1A2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B8A0F9-C948-4E80-8BAD-96E59E02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9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B7CCA-ADF1-4719-ABB6-A66F4A18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C6075AE-E131-4180-BEC0-B6CE08270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3BF6A4-8039-401A-86FB-F694A9E8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BE414D-622F-4B99-A911-BED900F9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C564A42-9482-4296-8D2C-892DDADF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FC54E41-017E-46EF-B5BE-EFA3FF27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8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4B30F9D-AEB4-4736-9589-82E3A060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5836FA-4E2D-4AE4-9D77-109B80B2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D43CC5-8717-4200-9E56-A95765D1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E295-D414-4CED-B10D-C0C3E967E299}" type="datetimeFigureOut">
              <a:rPr lang="hr-HR" smtClean="0"/>
              <a:t>27.2.2025.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607CEB-8E01-4943-B081-D546AE743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99F43B-6AE9-424C-B148-D7135C024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A37E-AC35-4389-A12B-739CC5E432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9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s.globe.gov/GLOB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9D54B3E-E862-4A7D-B4A3-3493BD39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hr-HR" sz="5600" b="1" kern="1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Fenološko</a:t>
            </a:r>
            <a:r>
              <a:rPr lang="hr-HR" sz="5600" b="1" kern="1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motrenje smokve u </a:t>
            </a:r>
            <a:r>
              <a:rPr lang="hr-HR" sz="5600" b="1" kern="100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Preku</a:t>
            </a:r>
            <a:r>
              <a:rPr lang="hr-HR" sz="5600" b="1" kern="1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Zadru u periodu od 2021. do 2023. godine</a:t>
            </a:r>
            <a:br>
              <a:rPr lang="hr-H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5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D69E6F-C372-41C6-A40D-1A5D376D1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accent6"/>
                </a:solidFill>
              </a:rPr>
              <a:t>OŠ Valentin Klarin i OŠ Zadarski otoci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25AB34-1825-4614-8AD0-AB96091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958764E-71B8-157F-5B70-146671EA4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0781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77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8A96BC-8479-4F1A-A876-7B48650E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Jesen 2022.g. – žućenje i otpadanje lišća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16CB8A-3A1E-4063-B537-70C463F19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Preko (20.9. – 18.12.2022.)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593C0A7-A3B1-4C0F-88C9-F4B8EBD54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Zadar (7.10. – 10.12.2022.)</a:t>
            </a:r>
          </a:p>
        </p:txBody>
      </p:sp>
      <p:pic>
        <p:nvPicPr>
          <p:cNvPr id="7" name="Rezervirano mjesto sadržaja 6" descr="Slika na kojoj se prikazuje tekst, snimka zaslona, Trokut, crta&#10;&#10;Opis je automatski generiran">
            <a:extLst>
              <a:ext uri="{FF2B5EF4-FFF2-40B4-BE49-F238E27FC236}">
                <a16:creationId xmlns:a16="http://schemas.microsoft.com/office/drawing/2014/main" id="{2BBDA1BB-D493-4683-9BAD-EF914968243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704077"/>
            <a:ext cx="4541316" cy="3424716"/>
          </a:xfrm>
          <a:prstGeom prst="rect">
            <a:avLst/>
          </a:prstGeom>
        </p:spPr>
      </p:pic>
      <p:pic>
        <p:nvPicPr>
          <p:cNvPr id="8" name="Rezervirano mjesto sadržaja 7" descr="Slika na kojoj se prikazuje tekst, snimka zaslona, Trokut, zaslon&#10;&#10;Opis je automatski generiran">
            <a:extLst>
              <a:ext uri="{FF2B5EF4-FFF2-40B4-BE49-F238E27FC236}">
                <a16:creationId xmlns:a16="http://schemas.microsoft.com/office/drawing/2014/main" id="{DAD9DFAF-30E3-49B5-932B-997E43C79E7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96" y="2704077"/>
            <a:ext cx="4321702" cy="342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56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EECE6E-4816-417A-B164-9D6142F0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513A4C0-805D-E32A-1F7D-44D165DD3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777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89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755A8D-0162-46AA-B943-4F152C33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Proljeće 2023.g. – pupanje i listanje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AEDBB04-95AD-4426-8960-D1A7C5EE1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Preko (7.3. – 12.5.2023.)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81681A-06BE-4BAA-8E5C-345DC3D3E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Zadar (16.4. – 22.5.2023.)</a:t>
            </a:r>
          </a:p>
        </p:txBody>
      </p:sp>
      <p:pic>
        <p:nvPicPr>
          <p:cNvPr id="7" name="Rezervirano mjesto sadržaja 6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3C288659-B5BF-4679-9ED1-D5D8F91145B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8789" y="2770761"/>
            <a:ext cx="4243526" cy="3408097"/>
          </a:xfrm>
          <a:prstGeom prst="rect">
            <a:avLst/>
          </a:prstGeom>
        </p:spPr>
      </p:pic>
      <p:pic>
        <p:nvPicPr>
          <p:cNvPr id="8" name="Rezervirano mjesto sadržaja 7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32FB8093-5C9B-4825-B663-C0C8BF57A05E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6743" y="2770761"/>
            <a:ext cx="4327054" cy="34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C0E911-9DC5-4D28-8342-553895B7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E41A441-8457-A802-CB2C-51E1420A7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957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05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FE2109-ADA5-47BC-A7A1-F624D4CD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>
                <a:solidFill>
                  <a:schemeClr val="accent6"/>
                </a:solidFill>
              </a:rPr>
              <a:t>Rasprava i zaključci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EA08B-2605-48FE-B8A2-51268E73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3000" dirty="0"/>
              <a:t>Smokva je listopadno drvo tople, umjerene klime</a:t>
            </a:r>
          </a:p>
          <a:p>
            <a:pPr marL="0" indent="0">
              <a:buNone/>
            </a:pPr>
            <a:endParaRPr lang="hr-HR" sz="3000" dirty="0"/>
          </a:p>
          <a:p>
            <a:r>
              <a:rPr lang="hr-HR" sz="3000" dirty="0"/>
              <a:t>Na fiziološke reakcije utječu varijable: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000" dirty="0"/>
              <a:t>Konstantne – godišnji ciklus sunčeva svijetla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000" dirty="0"/>
              <a:t>Promjenjive – temperatura i vlažnost zraka</a:t>
            </a:r>
          </a:p>
          <a:p>
            <a:pPr marL="514350" indent="-514350">
              <a:buFont typeface="+mj-lt"/>
              <a:buAutoNum type="arabicPeriod"/>
            </a:pPr>
            <a:endParaRPr lang="hr-HR" sz="3000" dirty="0"/>
          </a:p>
          <a:p>
            <a:pPr>
              <a:lnSpc>
                <a:spcPct val="100000"/>
              </a:lnSpc>
            </a:pPr>
            <a:r>
              <a:rPr lang="hr-HR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Temperaturu zraka smatramo točno izmjerenom – automatska meteorološka stanica</a:t>
            </a:r>
          </a:p>
          <a:p>
            <a:pPr>
              <a:lnSpc>
                <a:spcPct val="100000"/>
              </a:lnSpc>
            </a:pPr>
            <a:endParaRPr lang="hr-HR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3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Nismo potvrdili </a:t>
            </a:r>
            <a:r>
              <a:rPr lang="hr-HR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hipotezu o različitim srednjim dnevnim temperaturama u </a:t>
            </a:r>
            <a:r>
              <a:rPr lang="hr-HR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Preku</a:t>
            </a:r>
            <a:r>
              <a:rPr lang="hr-HR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Zadru</a:t>
            </a:r>
          </a:p>
          <a:p>
            <a:pPr>
              <a:lnSpc>
                <a:spcPct val="100000"/>
              </a:lnSpc>
            </a:pP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hr-H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412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BE5A6-9BF2-4768-8DE0-2B7FA825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ED9E99-E7AB-494E-84E2-F408CC2CA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Nismo potvrdili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hipotezu o utjecaju temperature na početak pupanja i otpadanja lišća – smatramo da više utječu faktori poput svjetlosti i količine oborina / vlage zraka</a:t>
            </a:r>
          </a:p>
          <a:p>
            <a:endParaRPr lang="hr-HR" u="sng" dirty="0"/>
          </a:p>
          <a:p>
            <a:r>
              <a:rPr lang="hr-HR" u="sng" dirty="0"/>
              <a:t>Potvrdili smo</a:t>
            </a:r>
            <a:r>
              <a:rPr lang="hr-HR" dirty="0"/>
              <a:t> hipotezu o razlikovanju početka pupanja i otpadanja lišća</a:t>
            </a:r>
          </a:p>
          <a:p>
            <a:endParaRPr lang="hr-HR" dirty="0"/>
          </a:p>
          <a:p>
            <a:r>
              <a:rPr lang="hr-HR" u="sng" dirty="0"/>
              <a:t>Potvrdili smo </a:t>
            </a:r>
            <a:r>
              <a:rPr lang="hr-HR" dirty="0"/>
              <a:t>hipotezu o početku pupanja u ožujku i otpadanju lišća u listopadu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923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0FB1D-F2E8-44B5-9165-CA4F9987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8D3837-93C8-4691-BC00-2F548DF8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83324"/>
          </a:xfrm>
        </p:spPr>
        <p:txBody>
          <a:bodyPr>
            <a:normAutofit lnSpcReduction="10000"/>
          </a:bodyPr>
          <a:lstStyle/>
          <a:p>
            <a:r>
              <a:rPr lang="hr-HR" u="sng" dirty="0"/>
              <a:t>Naši propusti</a:t>
            </a:r>
            <a:r>
              <a:rPr lang="hr-HR" dirty="0"/>
              <a:t>:</a:t>
            </a:r>
          </a:p>
          <a:p>
            <a:r>
              <a:rPr lang="hr-HR" dirty="0"/>
              <a:t>Nedostatak podataka za oborine npr. Kišu</a:t>
            </a:r>
          </a:p>
          <a:p>
            <a:r>
              <a:rPr lang="hr-HR" dirty="0"/>
              <a:t>Nedostatak podataka za vlagu zraka</a:t>
            </a:r>
          </a:p>
          <a:p>
            <a:r>
              <a:rPr lang="hr-HR" dirty="0"/>
              <a:t>Prikaz vegetacije kroz kratko vremensko razdoblje</a:t>
            </a:r>
          </a:p>
          <a:p>
            <a:r>
              <a:rPr lang="hr-HR" dirty="0"/>
              <a:t>Smokve su pratili različiti učenici</a:t>
            </a:r>
          </a:p>
          <a:p>
            <a:r>
              <a:rPr lang="hr-HR" dirty="0"/>
              <a:t>Ne usklađenost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tablice boja</a:t>
            </a:r>
          </a:p>
          <a:p>
            <a:endParaRPr lang="hr-HR" dirty="0"/>
          </a:p>
          <a:p>
            <a:endParaRPr lang="hr-HR" u="sng" dirty="0"/>
          </a:p>
          <a:p>
            <a:r>
              <a:rPr lang="hr-HR" u="sng" dirty="0"/>
              <a:t>Plan za budućnost</a:t>
            </a:r>
            <a:r>
              <a:rPr lang="hr-HR" dirty="0"/>
              <a:t>:</a:t>
            </a:r>
          </a:p>
          <a:p>
            <a:r>
              <a:rPr lang="hr-HR" dirty="0"/>
              <a:t>Istražiti u novom projektu utjecaj intenziteta svjetlosti i duljine trajanja osvjetljenja na fenologiju smokve</a:t>
            </a:r>
          </a:p>
          <a:p>
            <a:r>
              <a:rPr lang="hr-HR" dirty="0"/>
              <a:t>Uskladiti </a:t>
            </a:r>
            <a:r>
              <a:rPr lang="hr-HR" dirty="0" err="1"/>
              <a:t>green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tablice boja</a:t>
            </a:r>
          </a:p>
          <a:p>
            <a:r>
              <a:rPr lang="hr-HR" dirty="0"/>
              <a:t>Poticati nove generacije škole na uključivanje u GLOBE program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57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009AE9-3319-4EBE-BF38-3B4542B09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0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E339C6-4176-485C-92D5-D3770149E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075" y="164305"/>
            <a:ext cx="8658225" cy="64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983CFB-B7EF-43EA-83EC-12D1D556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D60511D-4238-4922-336A-D7D440F19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90850"/>
            <a:ext cx="3816096" cy="3186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dirty="0"/>
              <a:t>Naše dvije škole</a:t>
            </a:r>
            <a:endParaRPr lang="en-US" dirty="0"/>
          </a:p>
        </p:txBody>
      </p:sp>
      <p:pic>
        <p:nvPicPr>
          <p:cNvPr id="6" name="Rezervirano mjesto sadržaja 5" descr="Slika na kojoj se prikazuje vanjski, zgrada, nebo, vlasništvo&#10;&#10;Opis je automatski generiran">
            <a:extLst>
              <a:ext uri="{FF2B5EF4-FFF2-40B4-BE49-F238E27FC236}">
                <a16:creationId xmlns:a16="http://schemas.microsoft.com/office/drawing/2014/main" id="{9BAF031C-C3B4-4A9F-8E4D-2C9D666F9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1" r="-1" b="1383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6" name="Picture 2" descr="slika_skole">
            <a:extLst>
              <a:ext uri="{FF2B5EF4-FFF2-40B4-BE49-F238E27FC236}">
                <a16:creationId xmlns:a16="http://schemas.microsoft.com/office/drawing/2014/main" id="{073D39AC-D741-44C1-A094-0DC68A4416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 b="6628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4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C75FBD-7B8B-4DF8-B24C-6F72304F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hr-HR" sz="4800" dirty="0">
                <a:solidFill>
                  <a:schemeClr val="accent6"/>
                </a:solidFill>
              </a:rPr>
              <a:t>Korištena 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063346-D4C0-44A5-AFE2-862C2F7E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GLOBE </a:t>
            </a:r>
            <a:r>
              <a:rPr lang="hr-HR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Visualization</a:t>
            </a:r>
            <a:r>
              <a:rPr lang="hr-H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System;</a:t>
            </a:r>
            <a:r>
              <a:rPr lang="hr-HR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https://vis.globe.gov/GLOBE/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4.5.2024.</a:t>
            </a:r>
          </a:p>
          <a:p>
            <a:endParaRPr lang="hr-H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E2A625-3FA3-44B4-8735-990BA67E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dirty="0" err="1">
                <a:solidFill>
                  <a:schemeClr val="accent6"/>
                </a:solidFill>
              </a:rPr>
              <a:t>Smokva</a:t>
            </a:r>
            <a:r>
              <a:rPr lang="en-US" sz="4500" dirty="0">
                <a:solidFill>
                  <a:schemeClr val="accent6"/>
                </a:solidFill>
              </a:rPr>
              <a:t> (lat. </a:t>
            </a:r>
            <a:r>
              <a:rPr lang="en-US" sz="4500" i="1" dirty="0">
                <a:solidFill>
                  <a:schemeClr val="accent6"/>
                </a:solidFill>
              </a:rPr>
              <a:t>Ficus </a:t>
            </a:r>
            <a:r>
              <a:rPr lang="en-US" sz="4500" i="1" dirty="0" err="1">
                <a:solidFill>
                  <a:schemeClr val="accent6"/>
                </a:solidFill>
              </a:rPr>
              <a:t>carica</a:t>
            </a:r>
            <a:r>
              <a:rPr lang="en-US" sz="4500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BE0956-43E6-4908-81DC-FA52C3DB8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 err="1"/>
              <a:t>Listopadno</a:t>
            </a:r>
            <a:r>
              <a:rPr lang="en-US" dirty="0"/>
              <a:t> </a:t>
            </a:r>
            <a:r>
              <a:rPr lang="en-US" dirty="0" err="1"/>
              <a:t>drvo</a:t>
            </a:r>
            <a:r>
              <a:rPr lang="en-US" dirty="0"/>
              <a:t> </a:t>
            </a:r>
            <a:r>
              <a:rPr lang="en-US" dirty="0" err="1"/>
              <a:t>tople</a:t>
            </a:r>
            <a:r>
              <a:rPr lang="en-US" dirty="0"/>
              <a:t>, </a:t>
            </a:r>
            <a:r>
              <a:rPr lang="en-US" dirty="0" err="1"/>
              <a:t>umjerene</a:t>
            </a:r>
            <a:r>
              <a:rPr lang="en-US" dirty="0"/>
              <a:t> </a:t>
            </a:r>
            <a:r>
              <a:rPr lang="en-US" dirty="0" err="1"/>
              <a:t>klime</a:t>
            </a:r>
            <a:endParaRPr lang="en-US" dirty="0"/>
          </a:p>
          <a:p>
            <a:r>
              <a:rPr lang="en-US" dirty="0" err="1"/>
              <a:t>Porodica</a:t>
            </a:r>
            <a:r>
              <a:rPr lang="en-US" dirty="0"/>
              <a:t> </a:t>
            </a:r>
            <a:r>
              <a:rPr lang="en-US" dirty="0" err="1"/>
              <a:t>dudova</a:t>
            </a:r>
            <a:endParaRPr lang="en-US" dirty="0"/>
          </a:p>
          <a:p>
            <a:r>
              <a:rPr lang="en-US" dirty="0" err="1"/>
              <a:t>Visina</a:t>
            </a:r>
            <a:r>
              <a:rPr lang="en-US" dirty="0"/>
              <a:t> do 10m, </a:t>
            </a:r>
            <a:r>
              <a:rPr lang="en-US" dirty="0" err="1"/>
              <a:t>promjer</a:t>
            </a:r>
            <a:r>
              <a:rPr lang="en-US" dirty="0"/>
              <a:t> </a:t>
            </a:r>
            <a:r>
              <a:rPr lang="en-US" dirty="0" err="1"/>
              <a:t>debla</a:t>
            </a:r>
            <a:r>
              <a:rPr lang="en-US" dirty="0"/>
              <a:t> do 1,5m, kora </a:t>
            </a:r>
            <a:r>
              <a:rPr lang="en-US" dirty="0" err="1"/>
              <a:t>siva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glatka</a:t>
            </a:r>
            <a:endParaRPr lang="en-US" dirty="0"/>
          </a:p>
          <a:p>
            <a:r>
              <a:rPr lang="en-US" dirty="0" err="1"/>
              <a:t>Listovi</a:t>
            </a:r>
            <a:r>
              <a:rPr lang="en-US" dirty="0"/>
              <a:t> </a:t>
            </a:r>
            <a:r>
              <a:rPr lang="en-US" dirty="0" err="1"/>
              <a:t>naizmjenični</a:t>
            </a:r>
            <a:r>
              <a:rPr lang="en-US" dirty="0"/>
              <a:t>,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usječeni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podijeljeni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3-5 </a:t>
            </a:r>
            <a:r>
              <a:rPr lang="en-US" dirty="0" err="1"/>
              <a:t>režnjeva</a:t>
            </a:r>
            <a:endParaRPr lang="en-US" dirty="0"/>
          </a:p>
          <a:p>
            <a:r>
              <a:rPr lang="en-US" dirty="0" err="1"/>
              <a:t>Cvjetovi</a:t>
            </a:r>
            <a:r>
              <a:rPr lang="en-US" dirty="0"/>
              <a:t> </a:t>
            </a:r>
            <a:r>
              <a:rPr lang="en-US" dirty="0" err="1"/>
              <a:t>jednospolni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jednodomni</a:t>
            </a:r>
            <a:endParaRPr lang="en-US" dirty="0"/>
          </a:p>
          <a:p>
            <a:r>
              <a:rPr lang="en-US" dirty="0"/>
              <a:t>Plod </a:t>
            </a:r>
            <a:r>
              <a:rPr lang="en-US" dirty="0" err="1"/>
              <a:t>jestiv</a:t>
            </a:r>
            <a:r>
              <a:rPr lang="en-US" dirty="0"/>
              <a:t>, </a:t>
            </a:r>
            <a:r>
              <a:rPr lang="en-US" dirty="0" err="1"/>
              <a:t>krušolikog</a:t>
            </a:r>
            <a:r>
              <a:rPr lang="en-US" dirty="0"/>
              <a:t> </a:t>
            </a:r>
            <a:r>
              <a:rPr lang="en-US" dirty="0" err="1"/>
              <a:t>oblika</a:t>
            </a:r>
            <a:endParaRPr lang="en-US" dirty="0"/>
          </a:p>
          <a:p>
            <a:endParaRPr lang="en-US" sz="2000" dirty="0"/>
          </a:p>
        </p:txBody>
      </p:sp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6ECE0A51-71F7-4A37-99F4-052DFF2E7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034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94FD90-8AD1-4A84-9E79-7478BCA9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>
                <a:solidFill>
                  <a:schemeClr val="accent6"/>
                </a:solidFill>
              </a:rPr>
              <a:t>Istraživačka pitanja i hipoteze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BE1417-6335-4144-9E80-D499FA38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/>
          </a:bodyPr>
          <a:lstStyle/>
          <a:p>
            <a:r>
              <a:rPr lang="hr-HR" dirty="0"/>
              <a:t>Hoće li pupanje i rast / otpadanje lišća smokve, započeti u isto vrijeme u </a:t>
            </a:r>
            <a:r>
              <a:rPr lang="hr-HR" dirty="0" err="1"/>
              <a:t>Preku</a:t>
            </a:r>
            <a:r>
              <a:rPr lang="hr-HR" dirty="0"/>
              <a:t> i Zadru?</a:t>
            </a:r>
          </a:p>
          <a:p>
            <a:r>
              <a:rPr lang="hr-HR" dirty="0"/>
              <a:t>Kada je smokva u fazi pupanja / otpadanje lišća u </a:t>
            </a:r>
            <a:r>
              <a:rPr lang="hr-HR" dirty="0" err="1"/>
              <a:t>Preku</a:t>
            </a:r>
            <a:r>
              <a:rPr lang="hr-HR" dirty="0"/>
              <a:t>, a kada u Zadru?</a:t>
            </a:r>
          </a:p>
          <a:p>
            <a:r>
              <a:rPr lang="hr-HR" dirty="0"/>
              <a:t>Hoće li procesi pupanja i rasta / otpadanje lišća ovisiti o mikroklimi lokacije?</a:t>
            </a:r>
          </a:p>
          <a:p>
            <a:endParaRPr lang="hr-HR" dirty="0"/>
          </a:p>
          <a:p>
            <a:r>
              <a:rPr lang="hr-HR" dirty="0"/>
              <a:t>PRETPOSTAVKA: sve vegetacijske faze će se razlikovati na navedenim lokacijama jer će sve ovisiti o mikroklimi pojedine lokacije.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14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2419E9-AE19-40C8-AE05-04C2219F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500" dirty="0" err="1">
                <a:solidFill>
                  <a:schemeClr val="accent6"/>
                </a:solidFill>
              </a:rPr>
              <a:t>Metode</a:t>
            </a:r>
            <a:r>
              <a:rPr lang="en-US" sz="4500" dirty="0">
                <a:solidFill>
                  <a:schemeClr val="accent6"/>
                </a:solidFill>
              </a:rPr>
              <a:t> </a:t>
            </a:r>
            <a:r>
              <a:rPr lang="en-US" sz="4500" dirty="0" err="1">
                <a:solidFill>
                  <a:schemeClr val="accent6"/>
                </a:solidFill>
              </a:rPr>
              <a:t>istraživanja</a:t>
            </a:r>
            <a:endParaRPr lang="en-US" sz="4500" dirty="0">
              <a:solidFill>
                <a:schemeClr val="accent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593F5D-E2A4-4C91-B49D-710A83550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GLOBE </a:t>
            </a:r>
            <a:r>
              <a:rPr lang="en-US" dirty="0" err="1"/>
              <a:t>fenološki</a:t>
            </a:r>
            <a:r>
              <a:rPr lang="en-US" dirty="0"/>
              <a:t> </a:t>
            </a:r>
            <a:r>
              <a:rPr lang="en-US" dirty="0" err="1"/>
              <a:t>protokoli</a:t>
            </a:r>
            <a:r>
              <a:rPr lang="en-US" dirty="0"/>
              <a:t> za </a:t>
            </a:r>
            <a:r>
              <a:rPr lang="en-US" dirty="0" err="1"/>
              <a:t>pupanje</a:t>
            </a:r>
            <a:r>
              <a:rPr lang="en-US" dirty="0"/>
              <a:t>,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dirty="0"/>
              <a:t>otpadanje</a:t>
            </a:r>
            <a:r>
              <a:rPr lang="en-US" dirty="0"/>
              <a:t> </a:t>
            </a:r>
            <a:r>
              <a:rPr lang="en-US" dirty="0" err="1"/>
              <a:t>lišća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GLOBE </a:t>
            </a:r>
            <a:r>
              <a:rPr lang="en-US" dirty="0" err="1"/>
              <a:t>atmosferski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za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dnevnu</a:t>
            </a:r>
            <a:r>
              <a:rPr lang="en-US" dirty="0"/>
              <a:t> </a:t>
            </a:r>
            <a:r>
              <a:rPr lang="en-US" dirty="0" err="1"/>
              <a:t>temperaturu</a:t>
            </a:r>
            <a:r>
              <a:rPr lang="en-US" dirty="0"/>
              <a:t> </a:t>
            </a:r>
            <a:r>
              <a:rPr lang="en-US" dirty="0" err="1"/>
              <a:t>zraka</a:t>
            </a:r>
            <a:endParaRPr lang="en-US" dirty="0"/>
          </a:p>
          <a:p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79EB5C-EF43-4495-8190-B58E1D7EE3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4" b="827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7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1405D5-ED84-4E13-BFC7-DE1C1EED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hr-HR" sz="4800" dirty="0">
                <a:solidFill>
                  <a:schemeClr val="accent6"/>
                </a:solidFill>
              </a:rPr>
              <a:t>Prikaz i analiza rezultata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09CD4-D7AA-47D9-B06D-F32A0880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hr-HR" sz="2400"/>
              <a:t>Ispitivano razdoblje: jesen 2021. – proljeće 2023.</a:t>
            </a:r>
          </a:p>
          <a:p>
            <a:endParaRPr lang="hr-HR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3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A43A0-6547-42F4-A615-C09A9651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Jesen 2021.g. – žućenje i otpadanje lišća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C998EB-52FA-421F-90D7-BAFCFEF6F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Preko (23.9. – 10.11.2021.)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BA44167-6485-4F6D-B8E6-82A8A2F14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Zadar (9.10. – 24.11.2021.)</a:t>
            </a:r>
          </a:p>
        </p:txBody>
      </p:sp>
      <p:pic>
        <p:nvPicPr>
          <p:cNvPr id="7" name="Rezervirano mjesto sadržaja 6" descr="Slika na kojoj se prikazuje tekst, snimka zaslona, Trokut, crta&#10;&#10;Opis je automatski generiran">
            <a:extLst>
              <a:ext uri="{FF2B5EF4-FFF2-40B4-BE49-F238E27FC236}">
                <a16:creationId xmlns:a16="http://schemas.microsoft.com/office/drawing/2014/main" id="{19E6C007-C16F-4F72-BBAD-667DA8667C4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293" y="2894120"/>
            <a:ext cx="4944862" cy="3409026"/>
          </a:xfrm>
          <a:prstGeom prst="rect">
            <a:avLst/>
          </a:prstGeom>
        </p:spPr>
      </p:pic>
      <p:pic>
        <p:nvPicPr>
          <p:cNvPr id="8" name="Rezervirano mjesto sadržaja 7" descr="Slika na kojoj se prikazuje snimka zaslona, crta, Trokut, tekst&#10;&#10;Opis je automatski generiran">
            <a:extLst>
              <a:ext uri="{FF2B5EF4-FFF2-40B4-BE49-F238E27FC236}">
                <a16:creationId xmlns:a16="http://schemas.microsoft.com/office/drawing/2014/main" id="{D518F833-F942-4AF2-9095-567A0063BB37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13359" y="2894120"/>
            <a:ext cx="4154749" cy="34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379FEA-FBCA-4A58-8FB7-EE44C97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hr-HR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3109A33-382A-A4D0-EFA7-D7491BFB3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1989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45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3C9A85-4782-4080-9CFB-53AD7493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Proljeće 2022.g. – pupanje i listanje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7397C7-BF43-4914-A0DC-75B355578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Preko (1.3. – 25.4.2022.)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B77D71-2AD6-4BAB-83C6-6FFD374FB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Zadar (25.3. – 27.5.2022.)</a:t>
            </a:r>
          </a:p>
        </p:txBody>
      </p:sp>
      <p:pic>
        <p:nvPicPr>
          <p:cNvPr id="7" name="Rezervirano mjesto sadržaja 6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0F883D5E-3E86-49D3-9AC4-BE32BEE68A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968" y="2794577"/>
            <a:ext cx="5015883" cy="3446425"/>
          </a:xfrm>
          <a:prstGeom prst="rect">
            <a:avLst/>
          </a:prstGeom>
        </p:spPr>
      </p:pic>
      <p:pic>
        <p:nvPicPr>
          <p:cNvPr id="8" name="Rezervirano mjesto sadržaja 7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901E9C90-4EC3-4F48-95DD-9484AE1ECDEC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22742" y="2876365"/>
            <a:ext cx="4412201" cy="3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6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562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Fenološko motrenje smokve u Preku i Zadru u periodu od 2021. do 2023. godine </vt:lpstr>
      <vt:lpstr>PowerPoint Presentation</vt:lpstr>
      <vt:lpstr>Smokva (lat. Ficus carica)</vt:lpstr>
      <vt:lpstr>Istraživačka pitanja i hipoteze</vt:lpstr>
      <vt:lpstr>Metode istraživanja</vt:lpstr>
      <vt:lpstr>Prikaz i analiza rezultata</vt:lpstr>
      <vt:lpstr>Jesen 2021.g. – žućenje i otpadanje lišća</vt:lpstr>
      <vt:lpstr>PowerPoint Presentation</vt:lpstr>
      <vt:lpstr>Proljeće 2022.g. – pupanje i listanje</vt:lpstr>
      <vt:lpstr>PowerPoint Presentation</vt:lpstr>
      <vt:lpstr>Jesen 2022.g. – žućenje i otpadanje lišća</vt:lpstr>
      <vt:lpstr>PowerPoint Presentation</vt:lpstr>
      <vt:lpstr>Proljeće 2023.g. – pupanje i listanje</vt:lpstr>
      <vt:lpstr>PowerPoint Presentation</vt:lpstr>
      <vt:lpstr>Rasprava i zaključci</vt:lpstr>
      <vt:lpstr>PowerPoint Presentation</vt:lpstr>
      <vt:lpstr>PowerPoint Presentation</vt:lpstr>
      <vt:lpstr>PowerPoint Presentation</vt:lpstr>
      <vt:lpstr>PowerPoint Presentation</vt:lpstr>
      <vt:lpstr>Korištena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Fenološko motrenje smokve u Preku i Zadru u periodu od 2021. do 2023. godine </dc:title>
  <dc:creator>Ivana Šoše</dc:creator>
  <cp:lastModifiedBy>Ivana Šoše</cp:lastModifiedBy>
  <cp:revision>5</cp:revision>
  <dcterms:created xsi:type="dcterms:W3CDTF">2024-05-10T20:52:47Z</dcterms:created>
  <dcterms:modified xsi:type="dcterms:W3CDTF">2025-02-27T21:26:35Z</dcterms:modified>
</cp:coreProperties>
</file>