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9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93" r:id="rId3"/>
    <p:sldId id="297" r:id="rId4"/>
    <p:sldId id="294" r:id="rId5"/>
    <p:sldId id="291" r:id="rId6"/>
    <p:sldId id="292" r:id="rId7"/>
    <p:sldId id="280" r:id="rId8"/>
    <p:sldId id="281" r:id="rId9"/>
    <p:sldId id="304" r:id="rId10"/>
    <p:sldId id="282" r:id="rId11"/>
    <p:sldId id="295" r:id="rId12"/>
    <p:sldId id="285" r:id="rId13"/>
    <p:sldId id="289" r:id="rId14"/>
    <p:sldId id="298" r:id="rId15"/>
    <p:sldId id="299" r:id="rId16"/>
    <p:sldId id="300" r:id="rId17"/>
    <p:sldId id="301" r:id="rId18"/>
    <p:sldId id="302" r:id="rId19"/>
    <p:sldId id="303" r:id="rId20"/>
    <p:sldId id="290" r:id="rId21"/>
    <p:sldId id="279" r:id="rId22"/>
    <p:sldId id="278" r:id="rId23"/>
    <p:sldId id="277" r:id="rId24"/>
  </p:sldIdLst>
  <p:sldSz cx="9144000" cy="6858000" type="screen4x3"/>
  <p:notesSz cx="6797675" cy="9926638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čenik" initials="u" lastIdx="2" clrIdx="0">
    <p:extLst>
      <p:ext uri="{19B8F6BF-5375-455C-9EA6-DF929625EA0E}">
        <p15:presenceInfo xmlns:p15="http://schemas.microsoft.com/office/powerpoint/2012/main" userId="učeni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F11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rednji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rednji stil 2 - Isticanj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Stil teme 2 - Isticanj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450" autoAdjust="0"/>
  </p:normalViewPr>
  <p:slideViewPr>
    <p:cSldViewPr>
      <p:cViewPr varScale="1">
        <p:scale>
          <a:sx n="71" d="100"/>
          <a:sy n="71" d="100"/>
        </p:scale>
        <p:origin x="178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218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A7903A7-1701-4EEF-B270-C1C6CCF77036}" type="datetimeFigureOut">
              <a:rPr lang="hr-HR" altLang="sr-Latn-RS"/>
              <a:pPr>
                <a:defRPr/>
              </a:pPr>
              <a:t>17.1.2024.</a:t>
            </a:fld>
            <a:endParaRPr lang="hr-HR" altLang="sr-Latn-R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C9B102A-02B1-4F9A-A201-6169954560C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296384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8088FFF-EBF4-495C-B6B5-8E94BB82BCE9}" type="datetimeFigureOut">
              <a:rPr lang="hr-HR" altLang="sr-Latn-RS"/>
              <a:pPr>
                <a:defRPr/>
              </a:pPr>
              <a:t>17.1.2024.</a:t>
            </a:fld>
            <a:endParaRPr lang="hr-HR" altLang="sr-Latn-RS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 smtClean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noProof="0" smtClean="0"/>
              <a:t>Kliknite da biste uredili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D98394C-96D2-4AB9-866E-D34F198E4BB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6166071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HR" altLang="sr-Latn-RS" dirty="0" smtClean="0"/>
              <a:t>Dobar dan svima! Dolazimo iz osnovne škole profesora Franje Viktora </a:t>
            </a:r>
            <a:r>
              <a:rPr lang="hr-HR" altLang="sr-Latn-RS" dirty="0" err="1" smtClean="0"/>
              <a:t>Šignjara</a:t>
            </a:r>
            <a:r>
              <a:rPr lang="hr-HR" altLang="sr-Latn-RS" dirty="0" smtClean="0"/>
              <a:t> iz </a:t>
            </a:r>
            <a:r>
              <a:rPr lang="hr-HR" altLang="sr-Latn-RS" dirty="0" err="1" smtClean="0"/>
              <a:t>Virja</a:t>
            </a:r>
            <a:r>
              <a:rPr lang="hr-HR" altLang="sr-Latn-RS" dirty="0" smtClean="0"/>
              <a:t>.</a:t>
            </a:r>
          </a:p>
          <a:p>
            <a:r>
              <a:rPr lang="hr-HR" altLang="sr-Latn-RS" dirty="0" smtClean="0"/>
              <a:t>Tema našeg projekta je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Fizikalno kemijska analiza vode „</a:t>
            </a:r>
            <a:r>
              <a:rPr lang="hr-HR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Šoderane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Miholjanec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endParaRPr lang="hr-H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6084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A51D9D-123C-41CA-B5EC-5EA7859CAA1B}" type="slidenum">
              <a:rPr lang="hr-HR" altLang="sr-Latn-RS" smtClean="0"/>
              <a:pPr eaLnBrk="1" hangingPunct="1"/>
              <a:t>1</a:t>
            </a:fld>
            <a:endParaRPr lang="hr-HR" altLang="sr-Latn-R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 bismo odgovorili na sva naša postavljena pitanja koristili smo podatke GLOBE postaje </a:t>
            </a:r>
            <a:r>
              <a:rPr lang="hr-H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</a:t>
            </a:r>
            <a:r>
              <a:rPr lang="hr-HR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Miholjanec</a:t>
            </a:r>
            <a:r>
              <a:rPr lang="hr-H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jezero z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hr-H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hidrološke i atmosferske  podatke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podatke s</a:t>
            </a:r>
            <a:r>
              <a:rPr lang="hr-HR" sz="1200" strike="sng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naše meteorološke </a:t>
            </a:r>
            <a:r>
              <a:rPr lang="hr-H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stanice  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 razdoblje </a:t>
            </a:r>
            <a:r>
              <a:rPr lang="hr-H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14.10 2021. do 9.3.2023. </a:t>
            </a:r>
            <a:endParaRPr lang="hr-HR" altLang="sr-Latn-RS" dirty="0" smtClean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98394C-96D2-4AB9-866E-D34F198E4BB7}" type="slidenum">
              <a:rPr lang="hr-HR" altLang="sr-Latn-RS" smtClean="0"/>
              <a:pPr>
                <a:defRPr/>
              </a:pPr>
              <a:t>10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023628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Mjerenja za vodu vršili smo u popodnevnim satima nakon nastave</a:t>
            </a:r>
          </a:p>
          <a:p>
            <a:r>
              <a:rPr lang="hr-H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Podatke</a:t>
            </a:r>
            <a:r>
              <a:rPr lang="hr-HR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smo upisivali pomoću mobilne aplikacije Data </a:t>
            </a:r>
            <a:r>
              <a:rPr lang="hr-HR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entry</a:t>
            </a:r>
            <a:r>
              <a:rPr lang="hr-HR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hr-HR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 obradu i prikaz podataka koristili smo GLOBE sustav vizualizacije i programom </a:t>
            </a:r>
            <a:r>
              <a:rPr lang="hr-H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ekscel</a:t>
            </a:r>
            <a:r>
              <a:rPr lang="hr-H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kod izračuna korelacije</a:t>
            </a:r>
            <a:endParaRPr lang="hr-HR" b="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98394C-96D2-4AB9-866E-D34F198E4BB7}" type="slidenum">
              <a:rPr lang="hr-HR" altLang="sr-Latn-RS" smtClean="0"/>
              <a:pPr>
                <a:defRPr/>
              </a:pPr>
              <a:t>11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53820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zervirano mjesto slike slajda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zervirano mjesto bilježaka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Prikupljene podatke  prikazali smo grafički te ih međusobno usporedili. Za obradu podataka koristili smo sustav za vizualizaciju podataka na GLOBE serveru i program Excel za izračun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Pirsonova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koeficijenta korelacije. Vrijednosti mogu biti između -1 i 1. Tumačenje vrijednosti prikazane su u tablici koju smo preuzeli sa hrvatske enciklopedije</a:t>
            </a:r>
          </a:p>
          <a:p>
            <a:endParaRPr lang="hr-HR" altLang="sr-Latn-RS" dirty="0" smtClean="0"/>
          </a:p>
        </p:txBody>
      </p:sp>
      <p:sp>
        <p:nvSpPr>
          <p:cNvPr id="54276" name="Rezervirano mjesto broja slajda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A70120C-71A1-4920-BDD2-E132B738571A}" type="slidenum">
              <a:rPr lang="hr-HR" altLang="sr-Latn-RS" smtClean="0"/>
              <a:pPr/>
              <a:t>12</a:t>
            </a:fld>
            <a:endParaRPr lang="hr-HR" altLang="sr-Latn-RS" smtClean="0"/>
          </a:p>
        </p:txBody>
      </p:sp>
    </p:spTree>
    <p:extLst>
      <p:ext uri="{BB962C8B-B14F-4D97-AF65-F5344CB8AC3E}">
        <p14:creationId xmlns:p14="http://schemas.microsoft.com/office/powerpoint/2010/main" val="1334384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Uspoređujući srednju dnevnu temperaturu zraka i temperaturu vode uočili smo ovisnost temperature vode o temperaturi zraka. Ako se smanjuje temperatura zraka smanjuje se i temperatura vode, a vrijedi i obrnuto .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Pirsonov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koeficijent korelacije iznosi 0,94 što potvrđuje jaku povezanost između ovih varijabli</a:t>
            </a:r>
            <a:endParaRPr lang="hr-H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98394C-96D2-4AB9-866E-D34F198E4BB7}" type="slidenum">
              <a:rPr lang="hr-HR" altLang="sr-Latn-RS" smtClean="0"/>
              <a:pPr>
                <a:defRPr/>
              </a:pPr>
              <a:t>13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6261285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Kod uspoređivanja srednje dnevne temperature zraka i pH-vrijednosti vode nismo uočili nikakvu povezanost. Bez obzira na temperaturu zraka, pH-vrijednost vode je 6 ili 7 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Pearsonov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koeficijent korelacije iznosi 0,58 </a:t>
            </a:r>
            <a:r>
              <a:rPr lang="hr-H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što bi značilo da postoji umjerena pozitivna korelacija što se ne podudara sa očitanjima.</a:t>
            </a:r>
            <a:r>
              <a:rPr lang="hr-HR" dirty="0" smtClean="0">
                <a:effectLst/>
              </a:rPr>
              <a:t> </a:t>
            </a:r>
            <a:endParaRPr lang="hr-H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98394C-96D2-4AB9-866E-D34F198E4BB7}" type="slidenum">
              <a:rPr lang="hr-HR" altLang="sr-Latn-RS" smtClean="0"/>
              <a:pPr>
                <a:defRPr/>
              </a:pPr>
              <a:t>14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628560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Uspoređujući srednju dnevnu temperaturu zraka sa koncentracijom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nitrita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nitrata u vodi ustanovili smo da ne postoji nikakva povezanost  jer bez obzira na temperaturu zraka u jezeru nismo očitali prisutnost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nitrita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nitrata . Došli smo do zaključka da voda nije zagađena.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Pearsonov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koeficijent korelacije r=nedefiniran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tj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dobili smo pogrešku dijeljenja sa nulom</a:t>
            </a:r>
          </a:p>
          <a:p>
            <a:endParaRPr lang="hr-H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98394C-96D2-4AB9-866E-D34F198E4BB7}" type="slidenum">
              <a:rPr lang="hr-HR" altLang="sr-Latn-RS" smtClean="0"/>
              <a:pPr>
                <a:defRPr/>
              </a:pPr>
              <a:t>15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1404010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Kod uspoređivanja srednje dnevne temperature zraka i količine otopljenog kisika uvidjeli smo da se povišenjem temperature zraka smanjuje količina otopljenog kisika u vodi i obrnuto.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Pearsonov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koeficijent korelacije r=-0,05</a:t>
            </a:r>
          </a:p>
          <a:p>
            <a:endParaRPr lang="hr-H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98394C-96D2-4AB9-866E-D34F198E4BB7}" type="slidenum">
              <a:rPr lang="hr-HR" altLang="sr-Latn-RS" smtClean="0"/>
              <a:pPr>
                <a:defRPr/>
              </a:pPr>
              <a:t>16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7866000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Kako smo iz prije provedenog uspoređivanja uvidjeli da temperatura vode ovisi o srednjoj temperaturi zraka, izradili smo grafikon usporedbe temperature vode i koncentracije otopljenog kisika u vodi . Iz prikazanog primjećujemo da količina otopljenog kisika ovisi o temperaturi vode koja ovisi o temperaturi zraka te dolazimo do zaključka da temperatura zraka indirektno utječe na količinu otopljenog kisika u vodi. 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Pearsonov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koeficijent korelacije r=-0,12  koeficijent nam dokazuje zavisnost tj. što je temperatura vode veća manja je količina otopljenog kisika u vodi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98394C-96D2-4AB9-866E-D34F198E4BB7}" type="slidenum">
              <a:rPr lang="hr-HR" altLang="sr-Latn-RS" smtClean="0"/>
              <a:pPr>
                <a:defRPr/>
              </a:pPr>
              <a:t>17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3939345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Uspoređujući srednju dnevnu temperaturu zraka sa alkalitetom nismo uočili povezanost izmjerenih vrijednosti .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Pirsonov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koeficijent korelacije r=0,10 što označava neznatnu povezanost</a:t>
            </a:r>
          </a:p>
          <a:p>
            <a:endParaRPr lang="hr-H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98394C-96D2-4AB9-866E-D34F198E4BB7}" type="slidenum">
              <a:rPr lang="hr-HR" altLang="sr-Latn-RS" smtClean="0"/>
              <a:pPr>
                <a:defRPr/>
              </a:pPr>
              <a:t>18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4676652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Kod uspoređivanja srednje dnevne temperature zraka i električne provodnosti također nismo uočili povezanost. 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Pearsonov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koeficijent korelacije r=0,28 što označava slabu povezanost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98394C-96D2-4AB9-866E-D34F198E4BB7}" type="slidenum">
              <a:rPr lang="hr-HR" altLang="sr-Latn-RS" smtClean="0"/>
              <a:pPr>
                <a:defRPr/>
              </a:pPr>
              <a:t>19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100614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 smtClean="0"/>
              <a:t>šoderana</a:t>
            </a:r>
            <a:r>
              <a:rPr lang="hr-HR" dirty="0" smtClean="0"/>
              <a:t> se nalazi kod mjesta </a:t>
            </a:r>
            <a:r>
              <a:rPr lang="hr-HR" dirty="0" err="1" smtClean="0"/>
              <a:t>Miholjanec</a:t>
            </a:r>
            <a:r>
              <a:rPr lang="hr-HR" dirty="0" smtClean="0"/>
              <a:t> u općini</a:t>
            </a:r>
            <a:r>
              <a:rPr lang="hr-HR" baseline="0" dirty="0" smtClean="0"/>
              <a:t> </a:t>
            </a:r>
            <a:r>
              <a:rPr lang="hr-HR" baseline="0" dirty="0" err="1" smtClean="0"/>
              <a:t>Virje</a:t>
            </a:r>
            <a:r>
              <a:rPr lang="hr-HR" baseline="0" dirty="0" smtClean="0"/>
              <a:t>. Nastala je 80-tih godina prošlog stoljeća nakon zabrane iskapanja šodera na tom području koje je počelo 70-tih godina. Uslijed jakih kiša i izlijevanja vode iz potoka </a:t>
            </a:r>
            <a:r>
              <a:rPr lang="hr-HR" baseline="0" dirty="0" err="1" smtClean="0"/>
              <a:t>Zdelje</a:t>
            </a:r>
            <a:r>
              <a:rPr lang="hr-HR" baseline="0" dirty="0" smtClean="0"/>
              <a:t> voda se ulila u iskop. Površina jezera je oko 4300 kvadratnih metara.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98394C-96D2-4AB9-866E-D34F198E4BB7}" type="slidenum">
              <a:rPr lang="hr-HR" altLang="sr-Latn-RS" smtClean="0"/>
              <a:pPr>
                <a:defRPr/>
              </a:pPr>
              <a:t>2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5510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 prikazanih grafova i izračuna </a:t>
            </a:r>
            <a:r>
              <a:rPr lang="hr-HR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Pearsonovog</a:t>
            </a:r>
            <a:r>
              <a:rPr lang="hr-H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koeficijenta  korelacije došli smo do slijedećih zaključaka. </a:t>
            </a:r>
            <a:r>
              <a:rPr lang="hr-HR" sz="1200" dirty="0" smtClean="0"/>
              <a:t>Temperatura zraka direktno ili indirektno utječe na:</a:t>
            </a:r>
          </a:p>
          <a:p>
            <a:r>
              <a:rPr lang="hr-HR" sz="1200" dirty="0" smtClean="0"/>
              <a:t>temperaturu vode</a:t>
            </a:r>
          </a:p>
          <a:p>
            <a:r>
              <a:rPr lang="hr-HR" sz="1200" dirty="0" smtClean="0"/>
              <a:t>količinu otopljenog kisika u vodi</a:t>
            </a:r>
          </a:p>
          <a:p>
            <a:pPr marL="0" indent="0">
              <a:buNone/>
            </a:pPr>
            <a:r>
              <a:rPr lang="hr-HR" sz="1200" dirty="0" smtClean="0"/>
              <a:t>Temperatura zraka ne utječe na:</a:t>
            </a:r>
          </a:p>
          <a:p>
            <a:r>
              <a:rPr lang="hr-HR" sz="1200" dirty="0" smtClean="0"/>
              <a:t>pH vrijednost vode</a:t>
            </a:r>
          </a:p>
          <a:p>
            <a:r>
              <a:rPr lang="hr-HR" sz="1200" dirty="0" smtClean="0"/>
              <a:t>koncentraciju </a:t>
            </a:r>
            <a:r>
              <a:rPr lang="hr-HR" sz="1200" dirty="0" err="1" smtClean="0"/>
              <a:t>nitrita</a:t>
            </a:r>
            <a:r>
              <a:rPr lang="hr-HR" sz="1200" dirty="0" smtClean="0"/>
              <a:t> i nitrata u vodi</a:t>
            </a:r>
          </a:p>
          <a:p>
            <a:r>
              <a:rPr lang="hr-HR" sz="1200" dirty="0" smtClean="0"/>
              <a:t>alkalitet vode</a:t>
            </a:r>
          </a:p>
          <a:p>
            <a:r>
              <a:rPr lang="hr-HR" sz="1200" dirty="0" smtClean="0"/>
              <a:t>električnu provodnost vode</a:t>
            </a:r>
          </a:p>
          <a:p>
            <a:pPr marL="0" indent="0">
              <a:buNone/>
            </a:pPr>
            <a:r>
              <a:rPr lang="hr-HR" sz="1200" dirty="0" smtClean="0"/>
              <a:t>Potvrđena hipoteza: „</a:t>
            </a:r>
            <a:r>
              <a:rPr lang="hr-HR" dirty="0" smtClean="0"/>
              <a:t>Temperatura zraka neće utjecati na sve fizikalno kemijske parametre u vodi koje mjerimo. „</a:t>
            </a:r>
            <a:endParaRPr lang="hr-HR" sz="1200" dirty="0" smtClean="0"/>
          </a:p>
          <a:p>
            <a:r>
              <a:rPr lang="hr-H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Kroz istraživanje uočili smo još neke zanimljive moguće ovisnosti između izmjerenih parametara. Moguća je ovisnost električne provodnosti o alkalitetu što ćemo kroz dodatna mjerenja postaviti kao hipotezu za neki od budućih radova.</a:t>
            </a:r>
            <a:r>
              <a:rPr lang="hr-HR" dirty="0" smtClean="0">
                <a:effectLst/>
              </a:rPr>
              <a:t> </a:t>
            </a:r>
            <a:endParaRPr lang="hr-H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98394C-96D2-4AB9-866E-D34F198E4BB7}" type="slidenum">
              <a:rPr lang="hr-HR" altLang="sr-Latn-RS" smtClean="0"/>
              <a:pPr>
                <a:defRPr/>
              </a:pPr>
              <a:t>20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86621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Ovdje je popis literature i web stranica koje smo koristili</a:t>
            </a:r>
            <a:r>
              <a:rPr lang="hr-HR" baseline="0" dirty="0" smtClean="0"/>
              <a:t> u našem projektu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98394C-96D2-4AB9-866E-D34F198E4BB7}" type="slidenum">
              <a:rPr lang="hr-HR" altLang="sr-Latn-RS" smtClean="0"/>
              <a:pPr>
                <a:defRPr/>
              </a:pPr>
              <a:t>21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8283864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dirty="0" smtClean="0"/>
              <a:t>Projekt su izradili Lana.</a:t>
            </a:r>
            <a:r>
              <a:rPr lang="hr-HR" altLang="sr-Latn-RS" baseline="0" dirty="0" smtClean="0"/>
              <a:t> Alan </a:t>
            </a:r>
            <a:r>
              <a:rPr lang="hr-HR" altLang="sr-Latn-RS" dirty="0" smtClean="0"/>
              <a:t>i Mateo . Puno nam je pomogao</a:t>
            </a:r>
            <a:r>
              <a:rPr lang="hr-HR" altLang="sr-Latn-RS" baseline="0" dirty="0" smtClean="0"/>
              <a:t> i skupa sa nama učio</a:t>
            </a:r>
            <a:r>
              <a:rPr lang="hr-HR" altLang="sr-Latn-RS" dirty="0" smtClean="0"/>
              <a:t> naš mentor  Darko Herbai učitelj informatike,.</a:t>
            </a: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67A842B-64D0-448A-BAC8-323036C5755B}" type="slidenum">
              <a:rPr lang="hr-HR" altLang="sr-Latn-RS" smtClean="0"/>
              <a:pPr/>
              <a:t>22</a:t>
            </a:fld>
            <a:endParaRPr lang="hr-HR" altLang="sr-Latn-RS" smtClean="0"/>
          </a:p>
        </p:txBody>
      </p:sp>
    </p:spTree>
    <p:extLst>
      <p:ext uri="{BB962C8B-B14F-4D97-AF65-F5344CB8AC3E}">
        <p14:creationId xmlns:p14="http://schemas.microsoft.com/office/powerpoint/2010/main" val="35000193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altLang="sr-Latn-RS" dirty="0" smtClean="0"/>
              <a:t>Hvala na pažnji. Ima li pitanja?</a:t>
            </a:r>
          </a:p>
        </p:txBody>
      </p:sp>
      <p:sp>
        <p:nvSpPr>
          <p:cNvPr id="77828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485AA0-97BA-4EF8-8EAA-B7D618B1DF70}" type="slidenum">
              <a:rPr lang="hr-HR" altLang="sr-Latn-RS" smtClean="0"/>
              <a:pPr eaLnBrk="1" hangingPunct="1"/>
              <a:t>23</a:t>
            </a:fld>
            <a:endParaRPr lang="hr-HR" altLang="sr-Latn-R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Mjerna postaja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Miholjanec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jezero nalazi se oko 6,5 km zračne linije  od meteorološke postaje. Prije odlaska na mjerno mjesto za vodu očitali bi trenutnu temperaturu zraka s naše meteorološke postaje.  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98394C-96D2-4AB9-866E-D34F198E4BB7}" type="slidenum">
              <a:rPr lang="hr-HR" altLang="sr-Latn-RS" smtClean="0"/>
              <a:pPr>
                <a:defRPr/>
              </a:pPr>
              <a:t>3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122349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baseline="0" dirty="0" smtClean="0"/>
              <a:t>U jezero </a:t>
            </a:r>
            <a:r>
              <a:rPr lang="hr-HR" baseline="0" dirty="0" err="1" smtClean="0"/>
              <a:t>utiće</a:t>
            </a:r>
            <a:r>
              <a:rPr lang="hr-HR" baseline="0" dirty="0" smtClean="0"/>
              <a:t> maleni izvor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98394C-96D2-4AB9-866E-D34F198E4BB7}" type="slidenum">
              <a:rPr lang="hr-HR" altLang="sr-Latn-RS" smtClean="0"/>
              <a:pPr>
                <a:defRPr/>
              </a:pPr>
              <a:t>4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855613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Jezero</a:t>
            </a:r>
            <a:r>
              <a:rPr lang="hr-HR" baseline="0" dirty="0" smtClean="0"/>
              <a:t> obiluje biljkama i životinjama. </a:t>
            </a:r>
            <a:r>
              <a:rPr lang="hr-HR" baseline="0" dirty="0" err="1" smtClean="0"/>
              <a:t>Š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oderanom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gospodari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ribolovni klub Krap iz Virja koji ju redovito poribljava.</a:t>
            </a:r>
            <a:endParaRPr lang="hr-H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98394C-96D2-4AB9-866E-D34F198E4BB7}" type="slidenum">
              <a:rPr lang="hr-HR" altLang="sr-Latn-RS" smtClean="0"/>
              <a:pPr>
                <a:defRPr/>
              </a:pPr>
              <a:t>5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703814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Zimi se jezero zna</a:t>
            </a:r>
            <a:r>
              <a:rPr lang="hr-HR" baseline="0" dirty="0" smtClean="0"/>
              <a:t> zalediti, a vodostaj varira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98394C-96D2-4AB9-866E-D34F198E4BB7}" type="slidenum">
              <a:rPr lang="hr-HR" altLang="sr-Latn-RS" smtClean="0"/>
              <a:pPr>
                <a:defRPr/>
              </a:pPr>
              <a:t>6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733173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hr-HR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 jeseni 2021. provodimo hidrološka mjerenja na mjernom mjestu „</a:t>
            </a:r>
            <a:r>
              <a:rPr lang="hr-HR" sz="1200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Miholjanec</a:t>
            </a:r>
            <a:r>
              <a:rPr lang="hr-HR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jezero (lake)“. </a:t>
            </a:r>
          </a:p>
          <a:p>
            <a:pPr lvl="0"/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 udžbenika iz Prirode za 5. razred osnovne škole znamo da se u vodi otapaju plinovi i da na njihovu topljivost utječe temperatura vode. 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zapitali smo se utječe li temperatura zraka direktno ili indirektno i na sve druge parametre koje mjerimo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Postavili smo sljedeća istraživačka pitanja:</a:t>
            </a:r>
          </a:p>
          <a:p>
            <a:pPr lvl="0"/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ovisi li temperatura vode o temperaturi zraka </a:t>
            </a:r>
          </a:p>
          <a:p>
            <a:pPr lvl="0"/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ovisi li pH o temperaturi zraka </a:t>
            </a:r>
          </a:p>
          <a:p>
            <a:pPr lvl="0"/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ovisi li otopljeni kisik o temperaturi zraka </a:t>
            </a:r>
          </a:p>
          <a:p>
            <a:pPr lvl="0"/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ovisi li alkalitet o temperaturi zraka</a:t>
            </a:r>
          </a:p>
          <a:p>
            <a:pPr lvl="0"/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ovise li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nitriti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nitrati o temperaturi zraka</a:t>
            </a:r>
          </a:p>
          <a:p>
            <a:pPr lvl="0"/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ovisi li električna provodnost o temperaturi zraka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Naša hipoteza je: Temperatura zraka neće utjecati na sve fizikalno</a:t>
            </a:r>
            <a:r>
              <a:rPr lang="hr-H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r-HR" sz="1200" strike="sng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kemijske parametre u vodi koje mjerimo.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r-HR" u="none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98394C-96D2-4AB9-866E-D34F198E4BB7}" type="slidenum">
              <a:rPr lang="hr-HR" altLang="sr-Latn-RS" smtClean="0"/>
              <a:pPr>
                <a:defRPr/>
              </a:pPr>
              <a:t>7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573097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radu su korišteni GLOBE protokoli za fizikalno</a:t>
            </a:r>
            <a:r>
              <a:rPr lang="hr-H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r-HR" sz="1200" strike="sng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kemijska svojstva vode  i atmosferska mjerenja temperature zraka</a:t>
            </a:r>
            <a:endParaRPr lang="hr-HR" altLang="sr-Latn-RS" dirty="0" smtClean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98394C-96D2-4AB9-866E-D34F198E4BB7}" type="slidenum">
              <a:rPr lang="hr-HR" altLang="sr-Latn-RS" smtClean="0"/>
              <a:pPr>
                <a:defRPr/>
              </a:pPr>
              <a:t>8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123565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Ovo</a:t>
            </a:r>
            <a:r>
              <a:rPr lang="hr-HR" baseline="0" dirty="0" smtClean="0"/>
              <a:t> su naši mjerni instrumenti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98394C-96D2-4AB9-866E-D34F198E4BB7}" type="slidenum">
              <a:rPr lang="hr-HR" altLang="sr-Latn-RS" smtClean="0"/>
              <a:pPr>
                <a:defRPr/>
              </a:pPr>
              <a:t>9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548607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r-HR" smtClean="0"/>
              <a:t>Uredite stil podnaslova matrice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8E66B1-44B2-4AE3-ACB8-46B3F4FD04EF}" type="datetime1">
              <a:rPr lang="hr-HR"/>
              <a:pPr>
                <a:defRPr/>
              </a:pPr>
              <a:t>17.1.2024.</a:t>
            </a:fld>
            <a:endParaRPr lang="hr-HR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757FD-D3BA-4167-AD03-F58632DBD7E8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62378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logo-original mali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6463" y="0"/>
            <a:ext cx="617537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BABB0-C77B-4D44-9AFE-C1C83015F55E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96485265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logo-original mali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6463" y="0"/>
            <a:ext cx="617537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8F0E8-A073-49DD-91A7-33803A6D6646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62721057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3BAF9-8670-42A6-A5BD-AF08FAA140D0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89798952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C6D21-23A7-4D34-8AB2-DDE4453F4E1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941871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3C35D-BE3B-415D-9D9C-A9F50090F373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81769090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6DC21-8444-4946-BE26-8392699A399C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08167335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53F17-5B8A-46A2-8114-FF2CD61D4108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497494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logo-original mali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6463" y="0"/>
            <a:ext cx="617537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644AD-ED4A-49AF-89D5-74C42C9C59CC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84014986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 descr="logo-original mali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6463" y="0"/>
            <a:ext cx="617537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6470A-A213-447C-BF8B-FDA1A5C2695F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48399701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pic>
        <p:nvPicPr>
          <p:cNvPr id="9" name="Picture 17" descr="logo-original mali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6463" y="0"/>
            <a:ext cx="617537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r-HR" noProof="0" smtClean="0"/>
              <a:t>Kliknite ikonu da biste dodali  sliku</a:t>
            </a:r>
            <a:endParaRPr lang="en-US" noProof="0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F8504-E790-4052-933D-2128D441098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51241042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Uredite stil naslova matrice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139D19B5-A6B3-4936-8260-DB748E5B7F83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034" name="Picture 17" descr="logo-original mali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6463" y="0"/>
            <a:ext cx="617537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3" r:id="rId2"/>
    <p:sldLayoutId id="2147483918" r:id="rId3"/>
    <p:sldLayoutId id="2147483914" r:id="rId4"/>
    <p:sldLayoutId id="2147483915" r:id="rId5"/>
    <p:sldLayoutId id="2147483916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vis.globe.gov/GLOBE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reglednik.arkod.hr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412776"/>
            <a:ext cx="7851648" cy="2664296"/>
          </a:xfrm>
        </p:spPr>
        <p:txBody>
          <a:bodyPr rtlCol="0">
            <a:noAutofit/>
          </a:bodyPr>
          <a:lstStyle/>
          <a:p>
            <a:pPr algn="ctr"/>
            <a:r>
              <a:rPr lang="hr-HR" sz="5000" dirty="0" smtClean="0">
                <a:solidFill>
                  <a:srgbClr val="FFFF00"/>
                </a:solidFill>
                <a:effectLst/>
              </a:rPr>
              <a:t>Fizikalno </a:t>
            </a:r>
            <a:r>
              <a:rPr lang="hr-HR" sz="5000" dirty="0">
                <a:solidFill>
                  <a:srgbClr val="FFFF00"/>
                </a:solidFill>
                <a:effectLst/>
              </a:rPr>
              <a:t>kemijska analiza vode „</a:t>
            </a:r>
            <a:r>
              <a:rPr lang="hr-HR" sz="5000" dirty="0" err="1" smtClean="0">
                <a:solidFill>
                  <a:srgbClr val="FFFF00"/>
                </a:solidFill>
                <a:effectLst/>
              </a:rPr>
              <a:t>Šoderane</a:t>
            </a:r>
            <a:r>
              <a:rPr lang="hr-HR" sz="5000" dirty="0" smtClean="0">
                <a:solidFill>
                  <a:srgbClr val="FFFF00"/>
                </a:solidFill>
                <a:effectLst/>
              </a:rPr>
              <a:t> </a:t>
            </a:r>
            <a:r>
              <a:rPr lang="hr-HR" sz="5000" dirty="0" err="1">
                <a:solidFill>
                  <a:srgbClr val="FFFF00"/>
                </a:solidFill>
                <a:effectLst/>
              </a:rPr>
              <a:t>Miholjanec</a:t>
            </a:r>
            <a:r>
              <a:rPr lang="hr-HR" sz="5000" dirty="0" smtClean="0">
                <a:solidFill>
                  <a:srgbClr val="FFFF00"/>
                </a:solidFill>
                <a:effectLst/>
              </a:rPr>
              <a:t>“</a:t>
            </a:r>
            <a:endParaRPr lang="hr-HR" sz="5000" dirty="0">
              <a:solidFill>
                <a:srgbClr val="FFFF00"/>
              </a:solidFill>
              <a:effectLst/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1835696" y="4881312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Državna smotra i natjecanje Hrvatskih GLOBE škola svibanj, 2023.</a:t>
            </a:r>
            <a:endParaRPr lang="hr-HR" sz="2400" b="1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53336" y="764704"/>
            <a:ext cx="2890664" cy="648072"/>
          </a:xfrm>
        </p:spPr>
        <p:txBody>
          <a:bodyPr/>
          <a:lstStyle/>
          <a:p>
            <a:r>
              <a:rPr lang="hr-HR" sz="2400" dirty="0"/>
              <a:t>Metode istraživanja</a:t>
            </a:r>
            <a:endParaRPr lang="hr-H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8003232" cy="659352"/>
          </a:xfrm>
        </p:spPr>
        <p:txBody>
          <a:bodyPr/>
          <a:lstStyle/>
          <a:p>
            <a:r>
              <a:rPr lang="pl-PL" altLang="sr-Latn-RS" dirty="0">
                <a:latin typeface="Arial" panose="020B0604020202020204" pitchFamily="34" charset="0"/>
                <a:cs typeface="Arial" panose="020B0604020202020204" pitchFamily="34" charset="0"/>
              </a:rPr>
              <a:t>Korišteni podatci iz GLOBE baze podataka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139854532"/>
              </p:ext>
            </p:extLst>
          </p:nvPr>
        </p:nvGraphicFramePr>
        <p:xfrm>
          <a:off x="457200" y="2514600"/>
          <a:ext cx="8003232" cy="26320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6704">
                  <a:extLst>
                    <a:ext uri="{9D8B030D-6E8A-4147-A177-3AD203B41FA5}">
                      <a16:colId xmlns:a16="http://schemas.microsoft.com/office/drawing/2014/main" val="707813288"/>
                    </a:ext>
                  </a:extLst>
                </a:gridCol>
                <a:gridCol w="1179984">
                  <a:extLst>
                    <a:ext uri="{9D8B030D-6E8A-4147-A177-3AD203B41FA5}">
                      <a16:colId xmlns:a16="http://schemas.microsoft.com/office/drawing/2014/main" val="2125918707"/>
                    </a:ext>
                  </a:extLst>
                </a:gridCol>
                <a:gridCol w="1635967">
                  <a:extLst>
                    <a:ext uri="{9D8B030D-6E8A-4147-A177-3AD203B41FA5}">
                      <a16:colId xmlns:a16="http://schemas.microsoft.com/office/drawing/2014/main" val="1373425845"/>
                    </a:ext>
                  </a:extLst>
                </a:gridCol>
                <a:gridCol w="1852600">
                  <a:extLst>
                    <a:ext uri="{9D8B030D-6E8A-4147-A177-3AD203B41FA5}">
                      <a16:colId xmlns:a16="http://schemas.microsoft.com/office/drawing/2014/main" val="76172590"/>
                    </a:ext>
                  </a:extLst>
                </a:gridCol>
                <a:gridCol w="1407977">
                  <a:extLst>
                    <a:ext uri="{9D8B030D-6E8A-4147-A177-3AD203B41FA5}">
                      <a16:colId xmlns:a16="http://schemas.microsoft.com/office/drawing/2014/main" val="1288951739"/>
                    </a:ext>
                  </a:extLst>
                </a:gridCol>
              </a:tblGrid>
              <a:tr h="4372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</a:rPr>
                        <a:t>Naziv mjernog mjesta</a:t>
                      </a:r>
                      <a:endParaRPr lang="hr-H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</a:rPr>
                        <a:t>Mjesto</a:t>
                      </a:r>
                      <a:endParaRPr lang="hr-H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</a:rPr>
                        <a:t>Nadnevak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</a:rPr>
                        <a:t> početka mjerenja</a:t>
                      </a:r>
                      <a:endParaRPr lang="hr-H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</a:rPr>
                        <a:t>Nadnevak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</a:rPr>
                        <a:t>završetka mjerenja</a:t>
                      </a:r>
                      <a:endParaRPr lang="hr-H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</a:rPr>
                        <a:t>Broj izvršenih mjerenja</a:t>
                      </a:r>
                      <a:endParaRPr lang="hr-H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43206"/>
                  </a:ext>
                </a:extLst>
              </a:tr>
              <a:tr h="8259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u="sng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Miholjanec</a:t>
                      </a:r>
                      <a:r>
                        <a:rPr lang="hr-HR" sz="18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jezero (Lake)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 err="1" smtClean="0">
                          <a:effectLst/>
                        </a:rPr>
                        <a:t>Miholjanec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 smtClean="0">
                          <a:effectLst/>
                        </a:rPr>
                        <a:t>14.10.2021.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 smtClean="0">
                          <a:effectLst/>
                        </a:rPr>
                        <a:t>9.3.2023.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 smtClean="0">
                          <a:effectLst/>
                        </a:rPr>
                        <a:t>50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700191"/>
                  </a:ext>
                </a:extLst>
              </a:tr>
              <a:tr h="925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School</a:t>
                      </a:r>
                      <a:r>
                        <a:rPr lang="hr-HR" sz="18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Location:ATM-01</a:t>
                      </a:r>
                      <a:endParaRPr lang="hr-HR" sz="18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Virje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 smtClean="0">
                          <a:effectLst/>
                        </a:rPr>
                        <a:t>14.10.2021.</a:t>
                      </a:r>
                      <a:endParaRPr lang="hr-HR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 smtClean="0">
                          <a:effectLst/>
                        </a:rPr>
                        <a:t>9.3..2023.</a:t>
                      </a:r>
                      <a:endParaRPr lang="hr-HR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4717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8738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/>
          <a:lstStyle/>
          <a:p>
            <a:r>
              <a:rPr lang="hr-HR" dirty="0" smtClean="0"/>
              <a:t>Prikupljanje i obrada podataka</a:t>
            </a:r>
            <a:endParaRPr lang="hr-HR" dirty="0"/>
          </a:p>
        </p:txBody>
      </p:sp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>
          <a:xfrm>
            <a:off x="457200" y="1935163"/>
            <a:ext cx="2746648" cy="4389437"/>
          </a:xfrm>
        </p:spPr>
        <p:txBody>
          <a:bodyPr/>
          <a:lstStyle/>
          <a:p>
            <a:r>
              <a:rPr lang="hr-HR" sz="2200" dirty="0" smtClean="0"/>
              <a:t>mjerenja nakon </a:t>
            </a:r>
            <a:r>
              <a:rPr lang="hr-HR" sz="2200" dirty="0"/>
              <a:t>nastave</a:t>
            </a:r>
          </a:p>
          <a:p>
            <a:r>
              <a:rPr lang="hr-HR" sz="2200" dirty="0" smtClean="0"/>
              <a:t>Data </a:t>
            </a:r>
            <a:r>
              <a:rPr lang="hr-HR" sz="2200" dirty="0" err="1"/>
              <a:t>entry</a:t>
            </a:r>
            <a:endParaRPr lang="hr-HR" sz="2200" dirty="0"/>
          </a:p>
          <a:p>
            <a:r>
              <a:rPr lang="hr-HR" sz="2200" dirty="0" smtClean="0"/>
              <a:t>obrada </a:t>
            </a:r>
            <a:r>
              <a:rPr lang="hr-HR" sz="2200" dirty="0"/>
              <a:t>i prikaz podataka </a:t>
            </a:r>
            <a:r>
              <a:rPr lang="hr-HR" sz="2200" dirty="0" smtClean="0"/>
              <a:t>pomoću </a:t>
            </a:r>
            <a:r>
              <a:rPr lang="hr-HR" sz="2200" dirty="0"/>
              <a:t>GLOBE </a:t>
            </a:r>
            <a:r>
              <a:rPr lang="hr-HR" sz="2200" dirty="0" smtClean="0"/>
              <a:t>sustava vizualizacije</a:t>
            </a:r>
          </a:p>
          <a:p>
            <a:r>
              <a:rPr lang="hr-HR" sz="2200" dirty="0" smtClean="0"/>
              <a:t>MS </a:t>
            </a:r>
            <a:r>
              <a:rPr lang="hr-HR" sz="2200" dirty="0" err="1" smtClean="0"/>
              <a:t>Excell</a:t>
            </a:r>
            <a:r>
              <a:rPr lang="hr-HR" sz="2200" dirty="0" smtClean="0"/>
              <a:t> </a:t>
            </a:r>
            <a:endParaRPr lang="hr-HR" sz="2200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9872" y="4005064"/>
            <a:ext cx="5497879" cy="2565962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7530" y="1763688"/>
            <a:ext cx="3862561" cy="216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618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r>
              <a:rPr lang="hr-HR" sz="4800" b="1" dirty="0"/>
              <a:t>Prikaz i analiza podataka</a:t>
            </a:r>
            <a:r>
              <a:rPr lang="hr-HR" sz="4800" dirty="0"/>
              <a:t> </a:t>
            </a:r>
            <a:endParaRPr lang="hr-HR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1" name="Rezervirano mjesto sadržaja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AutoNum type="alphaLcParenR"/>
            </a:pPr>
            <a:endParaRPr lang="hr-HR" altLang="sr-Latn-RS" sz="2400" dirty="0" smtClean="0"/>
          </a:p>
          <a:p>
            <a:r>
              <a:rPr lang="hr-HR" dirty="0"/>
              <a:t>sustav za vizualizaciju podataka na GLOBE serveru </a:t>
            </a:r>
            <a:endParaRPr lang="hr-HR" dirty="0" smtClean="0"/>
          </a:p>
          <a:p>
            <a:r>
              <a:rPr lang="hr-HR" dirty="0"/>
              <a:t>Excel za izračun </a:t>
            </a:r>
            <a:r>
              <a:rPr lang="hr-HR" dirty="0" err="1"/>
              <a:t>Pearsonovog</a:t>
            </a:r>
            <a:r>
              <a:rPr lang="hr-HR" dirty="0"/>
              <a:t> koeficijenta korelacije.</a:t>
            </a:r>
          </a:p>
          <a:p>
            <a:endParaRPr lang="hr-HR" altLang="sr-Latn-RS" dirty="0" smtClean="0"/>
          </a:p>
        </p:txBody>
      </p:sp>
      <p:pic>
        <p:nvPicPr>
          <p:cNvPr id="3" name="Rezervirano mjesto sadržaja 2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7963" y="1920085"/>
            <a:ext cx="4781601" cy="3957187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457200" y="6165304"/>
            <a:ext cx="8435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koeficijent korelacije. </a:t>
            </a:r>
            <a:r>
              <a:rPr lang="hr-HR" sz="1200" i="1" dirty="0"/>
              <a:t>Hrvatska enciklopedija, mrežno izdanje.</a:t>
            </a:r>
            <a:r>
              <a:rPr lang="hr-HR" sz="1200" dirty="0"/>
              <a:t> Leksikografski zavod Miroslav Krleža, 2021. </a:t>
            </a:r>
            <a:r>
              <a:rPr lang="hr-HR" sz="1200" dirty="0" err="1"/>
              <a:t>Pristupljeno</a:t>
            </a:r>
            <a:r>
              <a:rPr lang="hr-HR" sz="1200" dirty="0"/>
              <a:t> 4. 5. 2023. &lt;http://www.enciklopedija.hr/Natuknica.aspx?ID=71291&gt;.</a:t>
            </a:r>
          </a:p>
        </p:txBody>
      </p:sp>
    </p:spTree>
    <p:extLst>
      <p:ext uri="{BB962C8B-B14F-4D97-AF65-F5344CB8AC3E}">
        <p14:creationId xmlns:p14="http://schemas.microsoft.com/office/powerpoint/2010/main" val="15969738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2800" dirty="0" smtClean="0"/>
              <a:t>Srednja </a:t>
            </a:r>
            <a:r>
              <a:rPr lang="hr-HR" sz="2800" dirty="0"/>
              <a:t>dnevna  temperatura zraka na </a:t>
            </a:r>
            <a:r>
              <a:rPr lang="hr-HR" sz="2800" dirty="0" err="1"/>
              <a:t>šoderani</a:t>
            </a:r>
            <a:r>
              <a:rPr lang="hr-HR" sz="2800" dirty="0"/>
              <a:t> (°C) i temperatura vode (°C )  </a:t>
            </a:r>
            <a:endParaRPr lang="hr-HR" sz="1400" dirty="0"/>
          </a:p>
        </p:txBody>
      </p:sp>
      <p:pic>
        <p:nvPicPr>
          <p:cNvPr id="7" name="Slika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2000" y="2060848"/>
            <a:ext cx="8640000" cy="432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Pravokutnik 7"/>
          <p:cNvSpPr/>
          <p:nvPr/>
        </p:nvSpPr>
        <p:spPr>
          <a:xfrm>
            <a:off x="252000" y="6309321"/>
            <a:ext cx="4140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hr-H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Pearsonov</a:t>
            </a: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koeficijent korelacije r=0,94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2375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2800" dirty="0" smtClean="0"/>
              <a:t>Srednja dnevna  temperatura zraka na </a:t>
            </a:r>
            <a:r>
              <a:rPr lang="hr-HR" sz="2800" dirty="0" err="1" smtClean="0"/>
              <a:t>šoderani</a:t>
            </a:r>
            <a:r>
              <a:rPr lang="hr-HR" sz="2800" dirty="0" smtClean="0"/>
              <a:t> (°C) i pH vrijednost vode</a:t>
            </a:r>
            <a:endParaRPr lang="hr-HR" sz="1400" dirty="0"/>
          </a:p>
        </p:txBody>
      </p:sp>
      <p:sp>
        <p:nvSpPr>
          <p:cNvPr id="8" name="Pravokutnik 7"/>
          <p:cNvSpPr/>
          <p:nvPr/>
        </p:nvSpPr>
        <p:spPr>
          <a:xfrm>
            <a:off x="252000" y="6309321"/>
            <a:ext cx="4140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hr-H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Pearsonov</a:t>
            </a: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koeficijent korelacije </a:t>
            </a:r>
            <a:r>
              <a:rPr lang="hr-H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r=0,58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Slika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2000" y="1992540"/>
            <a:ext cx="8640000" cy="432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006178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2800" dirty="0" smtClean="0"/>
              <a:t>Srednja dnevna  temperatura zraka na </a:t>
            </a:r>
            <a:r>
              <a:rPr lang="hr-HR" sz="2800" dirty="0" err="1" smtClean="0"/>
              <a:t>šoderani</a:t>
            </a:r>
            <a:r>
              <a:rPr lang="hr-HR" sz="2800" dirty="0" smtClean="0"/>
              <a:t> (°C) i koncentracija </a:t>
            </a:r>
            <a:r>
              <a:rPr lang="hr-HR" sz="2800" dirty="0" err="1" smtClean="0"/>
              <a:t>nitrita</a:t>
            </a:r>
            <a:r>
              <a:rPr lang="hr-HR" sz="2800" dirty="0" smtClean="0"/>
              <a:t> i nitrata u vodi (mg/L)</a:t>
            </a:r>
            <a:endParaRPr lang="hr-HR" sz="1400" dirty="0"/>
          </a:p>
        </p:txBody>
      </p:sp>
      <p:sp>
        <p:nvSpPr>
          <p:cNvPr id="8" name="Pravokutnik 7"/>
          <p:cNvSpPr/>
          <p:nvPr/>
        </p:nvSpPr>
        <p:spPr>
          <a:xfrm>
            <a:off x="252000" y="6309321"/>
            <a:ext cx="4833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hr-H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Pearsonov</a:t>
            </a: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koeficijent korelacije </a:t>
            </a:r>
            <a:r>
              <a:rPr lang="hr-H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r=nedefiniran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Slika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2000" y="1989321"/>
            <a:ext cx="8640000" cy="432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760843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2800" dirty="0" smtClean="0"/>
              <a:t>Srednja dnevna  temperatura zraka na </a:t>
            </a:r>
            <a:r>
              <a:rPr lang="hr-HR" sz="2800" dirty="0" err="1" smtClean="0"/>
              <a:t>šoderani</a:t>
            </a:r>
            <a:r>
              <a:rPr lang="hr-HR" sz="2800" dirty="0" smtClean="0"/>
              <a:t> (°C) i koncentracija otopljenog kisika u vodi (mg/L)</a:t>
            </a:r>
            <a:endParaRPr lang="hr-HR" sz="1400" dirty="0"/>
          </a:p>
        </p:txBody>
      </p:sp>
      <p:sp>
        <p:nvSpPr>
          <p:cNvPr id="8" name="Pravokutnik 7"/>
          <p:cNvSpPr/>
          <p:nvPr/>
        </p:nvSpPr>
        <p:spPr>
          <a:xfrm>
            <a:off x="252000" y="6309321"/>
            <a:ext cx="4346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hr-H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Pearsonov</a:t>
            </a: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koeficijent korelacije </a:t>
            </a:r>
            <a:r>
              <a:rPr lang="hr-H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r=-0,05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Slika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989321"/>
            <a:ext cx="8640000" cy="432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939057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2800" dirty="0" smtClean="0"/>
              <a:t>Temperatura vode na </a:t>
            </a:r>
            <a:r>
              <a:rPr lang="hr-HR" sz="2800" dirty="0" err="1" smtClean="0"/>
              <a:t>šoderani</a:t>
            </a:r>
            <a:r>
              <a:rPr lang="hr-HR" sz="2800" dirty="0" smtClean="0"/>
              <a:t> (°C) i koncentracija otopljenog kisika u vodi (mg/L)</a:t>
            </a:r>
            <a:endParaRPr lang="hr-HR" sz="1400" dirty="0"/>
          </a:p>
        </p:txBody>
      </p:sp>
      <p:sp>
        <p:nvSpPr>
          <p:cNvPr id="8" name="Pravokutnik 7"/>
          <p:cNvSpPr/>
          <p:nvPr/>
        </p:nvSpPr>
        <p:spPr>
          <a:xfrm>
            <a:off x="252000" y="6309321"/>
            <a:ext cx="42178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hr-H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Pearsonov</a:t>
            </a: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koeficijent korelacije </a:t>
            </a:r>
            <a:r>
              <a:rPr lang="hr-HR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r=-0,12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Slika 6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2000" y="2013566"/>
            <a:ext cx="8640000" cy="432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943196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2800" dirty="0" smtClean="0"/>
              <a:t>Srednja dnevna  temperatura zraka na </a:t>
            </a:r>
            <a:r>
              <a:rPr lang="hr-HR" sz="2800" dirty="0" err="1" smtClean="0"/>
              <a:t>šoderani</a:t>
            </a:r>
            <a:r>
              <a:rPr lang="hr-HR" sz="2800" dirty="0" smtClean="0"/>
              <a:t> (°C) i alkalitet vode (mg/L)</a:t>
            </a:r>
            <a:endParaRPr lang="hr-HR" sz="1400" dirty="0"/>
          </a:p>
        </p:txBody>
      </p:sp>
      <p:sp>
        <p:nvSpPr>
          <p:cNvPr id="8" name="Pravokutnik 7"/>
          <p:cNvSpPr/>
          <p:nvPr/>
        </p:nvSpPr>
        <p:spPr>
          <a:xfrm>
            <a:off x="252000" y="6309321"/>
            <a:ext cx="4140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hr-H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Pearsonov</a:t>
            </a: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koeficijent korelacije </a:t>
            </a:r>
            <a:r>
              <a:rPr lang="hr-H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r=0,10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000" y="2239377"/>
            <a:ext cx="8640000" cy="367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99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2800" dirty="0" smtClean="0"/>
              <a:t>Srednja dnevna  temperatura zraka na </a:t>
            </a:r>
            <a:r>
              <a:rPr lang="hr-HR" sz="2800" dirty="0" err="1" smtClean="0"/>
              <a:t>šoderani</a:t>
            </a:r>
            <a:r>
              <a:rPr lang="hr-HR" sz="2800" dirty="0" smtClean="0"/>
              <a:t> (°C) i električna provodnost vode (</a:t>
            </a:r>
            <a:r>
              <a:rPr lang="hr-HR" sz="2800" dirty="0"/>
              <a:t>µS/cm</a:t>
            </a:r>
            <a:r>
              <a:rPr lang="hr-HR" sz="2800" dirty="0" smtClean="0"/>
              <a:t>)</a:t>
            </a:r>
            <a:r>
              <a:rPr lang="hr-HR" dirty="0"/>
              <a:t/>
            </a:r>
            <a:br>
              <a:rPr lang="hr-HR" dirty="0"/>
            </a:br>
            <a:endParaRPr lang="hr-HR" sz="1400" dirty="0"/>
          </a:p>
        </p:txBody>
      </p:sp>
      <p:sp>
        <p:nvSpPr>
          <p:cNvPr id="8" name="Pravokutnik 7"/>
          <p:cNvSpPr/>
          <p:nvPr/>
        </p:nvSpPr>
        <p:spPr>
          <a:xfrm>
            <a:off x="252000" y="6309321"/>
            <a:ext cx="4140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hr-H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Pearsonov</a:t>
            </a: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koeficijent korelacije </a:t>
            </a:r>
            <a:r>
              <a:rPr lang="hr-H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r=0,28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Slika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2000" y="1944644"/>
            <a:ext cx="8640000" cy="432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985132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Geografski smještaj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65"/>
          <a:stretch/>
        </p:blipFill>
        <p:spPr bwMode="auto">
          <a:xfrm>
            <a:off x="1979712" y="1988840"/>
            <a:ext cx="6912768" cy="468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9512" y="3356992"/>
            <a:ext cx="1800200" cy="12003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altLang="sr-Latn-RS" sz="24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46.026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altLang="sr-Latn-RS" sz="24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hr-HR" altLang="sr-Latn-RS" sz="2400" dirty="0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16.932</a:t>
            </a:r>
            <a:endParaRPr lang="hr-HR" altLang="sr-Latn-RS" sz="2400" dirty="0">
              <a:solidFill>
                <a:srgbClr val="333333"/>
              </a:solidFill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altLang="sr-Latn-RS" sz="2400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hr-HR" altLang="sr-Latn-RS" sz="2400" dirty="0" err="1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hr-HR" altLang="sr-Latn-RS" sz="2400" dirty="0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134 </a:t>
            </a:r>
            <a:r>
              <a:rPr lang="hr-HR" altLang="sr-Latn-RS" sz="24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9151215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1942"/>
          </a:xfrm>
        </p:spPr>
        <p:txBody>
          <a:bodyPr/>
          <a:lstStyle/>
          <a:p>
            <a:r>
              <a:rPr lang="hr-HR" dirty="0" smtClean="0"/>
              <a:t>Zaključak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772817"/>
            <a:ext cx="8229600" cy="4551784"/>
          </a:xfrm>
        </p:spPr>
        <p:txBody>
          <a:bodyPr/>
          <a:lstStyle/>
          <a:p>
            <a:pPr marL="0" indent="0">
              <a:buNone/>
            </a:pPr>
            <a:r>
              <a:rPr lang="hr-HR" sz="2400" dirty="0" smtClean="0"/>
              <a:t>Temperatura zraka direktno ili indirektno utječe na:</a:t>
            </a:r>
          </a:p>
          <a:p>
            <a:r>
              <a:rPr lang="hr-HR" sz="2400" dirty="0" smtClean="0"/>
              <a:t>temperaturu vode</a:t>
            </a:r>
          </a:p>
          <a:p>
            <a:r>
              <a:rPr lang="hr-HR" sz="2400" dirty="0" smtClean="0"/>
              <a:t>količinu otopljenog kisika u vodi</a:t>
            </a:r>
          </a:p>
          <a:p>
            <a:pPr marL="0" indent="0">
              <a:buNone/>
            </a:pPr>
            <a:r>
              <a:rPr lang="hr-HR" sz="2400" dirty="0" smtClean="0"/>
              <a:t>Temperatura zraka ne utječe na:</a:t>
            </a:r>
          </a:p>
          <a:p>
            <a:r>
              <a:rPr lang="hr-HR" sz="2400" dirty="0" smtClean="0"/>
              <a:t>pH vrijednost vode</a:t>
            </a:r>
          </a:p>
          <a:p>
            <a:r>
              <a:rPr lang="hr-HR" sz="2400" dirty="0"/>
              <a:t>k</a:t>
            </a:r>
            <a:r>
              <a:rPr lang="hr-HR" sz="2400" dirty="0" smtClean="0"/>
              <a:t>oncentraciju </a:t>
            </a:r>
            <a:r>
              <a:rPr lang="hr-HR" sz="2400" dirty="0" err="1" smtClean="0"/>
              <a:t>nitrita</a:t>
            </a:r>
            <a:r>
              <a:rPr lang="hr-HR" sz="2400" dirty="0" smtClean="0"/>
              <a:t> i nitrata u vodi</a:t>
            </a:r>
          </a:p>
          <a:p>
            <a:r>
              <a:rPr lang="hr-HR" sz="2400" dirty="0"/>
              <a:t>a</a:t>
            </a:r>
            <a:r>
              <a:rPr lang="hr-HR" sz="2400" dirty="0" smtClean="0"/>
              <a:t>lkalitet vode</a:t>
            </a:r>
          </a:p>
          <a:p>
            <a:r>
              <a:rPr lang="hr-HR" sz="2400" dirty="0"/>
              <a:t>e</a:t>
            </a:r>
            <a:r>
              <a:rPr lang="hr-HR" sz="2400" dirty="0" smtClean="0"/>
              <a:t>lektričnu provodnost vode</a:t>
            </a:r>
          </a:p>
          <a:p>
            <a:pPr marL="0" indent="0">
              <a:buNone/>
            </a:pPr>
            <a:r>
              <a:rPr lang="hr-HR" sz="2400" dirty="0" smtClean="0"/>
              <a:t>Potvrđena hipoteza: „</a:t>
            </a:r>
            <a:r>
              <a:rPr lang="hr-HR" dirty="0"/>
              <a:t>Temperatura zraka neće utjecati na sve fizikalno kemijske parametre u vodi koje mjerimo. </a:t>
            </a:r>
            <a:r>
              <a:rPr lang="hr-HR" dirty="0" smtClean="0"/>
              <a:t>„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8991946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5400" b="1" dirty="0" smtClean="0"/>
              <a:t>Literatura i izvori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z="1600" dirty="0" smtClean="0"/>
              <a:t>Podaci </a:t>
            </a:r>
            <a:r>
              <a:rPr lang="hr-HR" sz="1600" dirty="0"/>
              <a:t>sa atmosferske GLOBE postaje OŠ prof. Franje Viktora </a:t>
            </a:r>
            <a:r>
              <a:rPr lang="hr-HR" sz="1600" dirty="0" err="1"/>
              <a:t>Šignjara</a:t>
            </a:r>
            <a:endParaRPr lang="hr-HR" sz="1600" dirty="0"/>
          </a:p>
          <a:p>
            <a:pPr lvl="0"/>
            <a:r>
              <a:rPr lang="hr-HR" sz="1600" dirty="0"/>
              <a:t>Podaci s GLOBE servera za </a:t>
            </a:r>
            <a:r>
              <a:rPr lang="hr-HR" sz="1600" dirty="0" smtClean="0"/>
              <a:t>vodu</a:t>
            </a:r>
            <a:endParaRPr lang="hr-HR" sz="1600" dirty="0"/>
          </a:p>
          <a:p>
            <a:pPr lvl="0"/>
            <a:r>
              <a:rPr lang="hr-HR" sz="1600" dirty="0" err="1"/>
              <a:t>Bendelja</a:t>
            </a:r>
            <a:r>
              <a:rPr lang="hr-HR" sz="1600" dirty="0"/>
              <a:t>, D., </a:t>
            </a:r>
            <a:r>
              <a:rPr lang="hr-HR" sz="1600" dirty="0" err="1"/>
              <a:t>Domjanović</a:t>
            </a:r>
            <a:r>
              <a:rPr lang="hr-HR" sz="1600" dirty="0"/>
              <a:t> Horvat, D., </a:t>
            </a:r>
            <a:r>
              <a:rPr lang="hr-HR" sz="1600" dirty="0" err="1"/>
              <a:t>Garašić</a:t>
            </a:r>
            <a:r>
              <a:rPr lang="hr-HR" sz="1600" dirty="0"/>
              <a:t>, D., </a:t>
            </a:r>
            <a:r>
              <a:rPr lang="hr-HR" sz="1600" dirty="0" err="1"/>
              <a:t>Lukša,Ž</a:t>
            </a:r>
            <a:r>
              <a:rPr lang="hr-HR" sz="1600" dirty="0"/>
              <a:t>., </a:t>
            </a:r>
            <a:r>
              <a:rPr lang="hr-HR" sz="1600" dirty="0" err="1"/>
              <a:t>Budić</a:t>
            </a:r>
            <a:r>
              <a:rPr lang="hr-HR" sz="1600" dirty="0"/>
              <a:t>, I.,</a:t>
            </a:r>
            <a:r>
              <a:rPr lang="hr-HR" sz="1600" dirty="0" err="1"/>
              <a:t>Culjak</a:t>
            </a:r>
            <a:r>
              <a:rPr lang="hr-HR" sz="1600" dirty="0"/>
              <a:t>, Đ., </a:t>
            </a:r>
            <a:r>
              <a:rPr lang="hr-HR" sz="1600" dirty="0" err="1"/>
              <a:t>Gudić</a:t>
            </a:r>
            <a:r>
              <a:rPr lang="hr-HR" sz="1600" dirty="0"/>
              <a:t>, M., </a:t>
            </a:r>
            <a:r>
              <a:rPr lang="hr-HR" sz="1600" dirty="0" smtClean="0"/>
              <a:t>2020: </a:t>
            </a:r>
            <a:r>
              <a:rPr lang="hr-HR" sz="1600" dirty="0"/>
              <a:t>Priroda 5 - udžbenik prirode u 5. razredu osnovne škole. Školska knjiga, Zagreb</a:t>
            </a:r>
          </a:p>
          <a:p>
            <a:pPr lvl="0"/>
            <a:r>
              <a:rPr lang="hr-HR" sz="1600" dirty="0"/>
              <a:t>GLOBE priručnik za </a:t>
            </a:r>
            <a:r>
              <a:rPr lang="hr-HR" sz="1600" dirty="0" smtClean="0"/>
              <a:t>vodu </a:t>
            </a:r>
            <a:r>
              <a:rPr lang="hr-HR" sz="1600" dirty="0" err="1" smtClean="0"/>
              <a:t>Pripremilia</a:t>
            </a:r>
            <a:r>
              <a:rPr lang="hr-HR" sz="1600" dirty="0" smtClean="0"/>
              <a:t> prema </a:t>
            </a:r>
            <a:r>
              <a:rPr lang="hr-HR" sz="1600" dirty="0"/>
              <a:t>«</a:t>
            </a:r>
            <a:r>
              <a:rPr lang="hr-HR" sz="1600" dirty="0" err="1"/>
              <a:t>The</a:t>
            </a:r>
            <a:r>
              <a:rPr lang="hr-HR" sz="1600" dirty="0"/>
              <a:t> Globe - </a:t>
            </a:r>
            <a:r>
              <a:rPr lang="hr-HR" sz="1600" dirty="0" err="1"/>
              <a:t>Teacher's</a:t>
            </a:r>
            <a:r>
              <a:rPr lang="hr-HR" sz="1600" dirty="0"/>
              <a:t> </a:t>
            </a:r>
            <a:r>
              <a:rPr lang="hr-HR" sz="1600" dirty="0" err="1"/>
              <a:t>Guide</a:t>
            </a:r>
            <a:r>
              <a:rPr lang="hr-HR" sz="1600" dirty="0"/>
              <a:t>» </a:t>
            </a:r>
            <a:r>
              <a:rPr lang="hr-HR" sz="1600" dirty="0" smtClean="0"/>
              <a:t>Renata </a:t>
            </a:r>
            <a:r>
              <a:rPr lang="hr-HR" sz="1600" dirty="0" err="1"/>
              <a:t>Matoničkin</a:t>
            </a:r>
            <a:r>
              <a:rPr lang="hr-HR" sz="1600" dirty="0"/>
              <a:t> </a:t>
            </a:r>
            <a:r>
              <a:rPr lang="hr-HR" sz="1600" dirty="0" err="1"/>
              <a:t>Kepčija</a:t>
            </a:r>
            <a:r>
              <a:rPr lang="hr-HR" sz="1600" dirty="0"/>
              <a:t>, </a:t>
            </a:r>
            <a:endParaRPr lang="hr-HR" sz="1600" dirty="0" smtClean="0"/>
          </a:p>
          <a:p>
            <a:pPr lvl="0"/>
            <a:r>
              <a:rPr lang="hr-HR" sz="1600" u="sng" dirty="0" smtClean="0">
                <a:hlinkClick r:id="rId3"/>
              </a:rPr>
              <a:t>https</a:t>
            </a:r>
            <a:r>
              <a:rPr lang="hr-HR" sz="1600" u="sng" dirty="0">
                <a:hlinkClick r:id="rId3"/>
              </a:rPr>
              <a:t>://vis.globe.gov/GLOBE/</a:t>
            </a:r>
            <a:r>
              <a:rPr lang="hr-HR" sz="1600" dirty="0"/>
              <a:t> Podaci s GLOBE servera za vodu</a:t>
            </a:r>
          </a:p>
          <a:p>
            <a:pPr lvl="0"/>
            <a:r>
              <a:rPr lang="hr-HR" sz="1600" dirty="0" smtClean="0"/>
              <a:t>https</a:t>
            </a:r>
            <a:r>
              <a:rPr lang="hr-HR" sz="1600" dirty="0"/>
              <a:t>://www.google.hr/maps/place/46°01'35.4"N+16°55'59.9"E/@46.0266472,16.9324818,359m/data=!3m1!1e3!4m4!3m3!8m2!3d46.026489!4d16.933305?hl=hr </a:t>
            </a:r>
            <a:r>
              <a:rPr lang="hr-HR" sz="1600" dirty="0" smtClean="0"/>
              <a:t/>
            </a:r>
            <a:br>
              <a:rPr lang="hr-HR" sz="1600" dirty="0" smtClean="0"/>
            </a:br>
            <a:r>
              <a:rPr lang="hr-HR" sz="1600" dirty="0" err="1" smtClean="0"/>
              <a:t>google</a:t>
            </a:r>
            <a:r>
              <a:rPr lang="hr-HR" sz="1600" dirty="0" smtClean="0"/>
              <a:t> </a:t>
            </a:r>
            <a:r>
              <a:rPr lang="hr-HR" sz="1600" dirty="0" err="1"/>
              <a:t>maps</a:t>
            </a:r>
            <a:r>
              <a:rPr lang="hr-HR" sz="1600" dirty="0"/>
              <a:t> pozicija mjerne postaje Jezero </a:t>
            </a:r>
            <a:r>
              <a:rPr lang="hr-HR" sz="1600" dirty="0" err="1"/>
              <a:t>Miholjanjec</a:t>
            </a:r>
            <a:r>
              <a:rPr lang="hr-HR" sz="1600" dirty="0"/>
              <a:t> </a:t>
            </a:r>
          </a:p>
          <a:p>
            <a:pPr lvl="0"/>
            <a:r>
              <a:rPr lang="hr-HR" sz="1600" dirty="0"/>
              <a:t>ARKOD preglednik </a:t>
            </a:r>
            <a:r>
              <a:rPr lang="hr-HR" sz="1600" u="sng" dirty="0">
                <a:hlinkClick r:id="rId4"/>
              </a:rPr>
              <a:t>http://</a:t>
            </a:r>
            <a:r>
              <a:rPr lang="hr-HR" sz="1600" u="sng" dirty="0" smtClean="0">
                <a:hlinkClick r:id="rId4"/>
              </a:rPr>
              <a:t>preglednik.arkod.hr</a:t>
            </a:r>
            <a:endParaRPr lang="hr-HR" sz="1600" u="sng" dirty="0" smtClean="0"/>
          </a:p>
          <a:p>
            <a:pPr lvl="0"/>
            <a:r>
              <a:rPr lang="hr-HR" sz="1600" dirty="0"/>
              <a:t>koeficijent korelacije. Hrvatska enciklopedija, mrežno izdanje. Leksikografski zavod Miroslav Krleža, 2021. </a:t>
            </a:r>
            <a:r>
              <a:rPr lang="hr-HR" sz="1600" dirty="0" err="1"/>
              <a:t>Pristupljeno</a:t>
            </a:r>
            <a:r>
              <a:rPr lang="hr-HR" sz="1600" dirty="0"/>
              <a:t> </a:t>
            </a:r>
            <a:r>
              <a:rPr lang="hr-HR" sz="1600" dirty="0" smtClean="0"/>
              <a:t>1. </a:t>
            </a:r>
            <a:r>
              <a:rPr lang="hr-HR" sz="1600" dirty="0"/>
              <a:t>5. 2023. &lt;http://www.enciklopedija.hr/Natuknica.aspx?ID=71291&gt;.</a:t>
            </a:r>
          </a:p>
        </p:txBody>
      </p:sp>
    </p:spTree>
    <p:extLst>
      <p:ext uri="{BB962C8B-B14F-4D97-AF65-F5344CB8AC3E}">
        <p14:creationId xmlns:p14="http://schemas.microsoft.com/office/powerpoint/2010/main" val="35229955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/>
          </p:cNvPr>
          <p:cNvSpPr>
            <a:spLocks noGrp="1"/>
          </p:cNvSpPr>
          <p:nvPr>
            <p:ph type="title"/>
          </p:nvPr>
        </p:nvSpPr>
        <p:spPr>
          <a:xfrm>
            <a:off x="611560" y="908720"/>
            <a:ext cx="7886700" cy="760413"/>
          </a:xfrm>
        </p:spPr>
        <p:txBody>
          <a:bodyPr/>
          <a:lstStyle/>
          <a:p>
            <a:pPr>
              <a:defRPr/>
            </a:pPr>
            <a:r>
              <a:rPr lang="hr-HR" sz="4000" dirty="0">
                <a:solidFill>
                  <a:srgbClr val="008000"/>
                </a:solidFill>
                <a:ea typeface="+mn-ea"/>
              </a:rPr>
              <a:t>Projekt izradili</a:t>
            </a:r>
          </a:p>
        </p:txBody>
      </p:sp>
      <p:sp>
        <p:nvSpPr>
          <p:cNvPr id="8" name="Content Placeholder 7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467544" y="2204864"/>
            <a:ext cx="7787208" cy="352839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hr-HR" sz="2400" u="sng" dirty="0"/>
              <a:t>Učenici:</a:t>
            </a:r>
          </a:p>
          <a:p>
            <a:pPr>
              <a:defRPr/>
            </a:pPr>
            <a:r>
              <a:rPr lang="hr-HR" sz="2400" dirty="0" smtClean="0"/>
              <a:t>Lana Modrić</a:t>
            </a:r>
          </a:p>
          <a:p>
            <a:pPr>
              <a:defRPr/>
            </a:pPr>
            <a:r>
              <a:rPr lang="hr-HR" sz="2400" dirty="0" smtClean="0"/>
              <a:t>Alan Lončar</a:t>
            </a:r>
            <a:endParaRPr lang="hr-HR" sz="2400" dirty="0"/>
          </a:p>
          <a:p>
            <a:pPr>
              <a:defRPr/>
            </a:pPr>
            <a:r>
              <a:rPr lang="hr-HR" sz="2400" dirty="0" smtClean="0"/>
              <a:t>Mateo Posavec</a:t>
            </a:r>
            <a:endParaRPr lang="hr-HR" sz="2400" dirty="0"/>
          </a:p>
          <a:p>
            <a:pPr marL="0" indent="0">
              <a:buFontTx/>
              <a:buNone/>
              <a:defRPr/>
            </a:pPr>
            <a:r>
              <a:rPr lang="hr-HR" sz="2400" u="sng" dirty="0"/>
              <a:t>Mentor:</a:t>
            </a:r>
          </a:p>
          <a:p>
            <a:pPr>
              <a:defRPr/>
            </a:pPr>
            <a:r>
              <a:rPr lang="hr-HR" sz="2400" dirty="0"/>
              <a:t>Darko Herbai, prof. </a:t>
            </a:r>
          </a:p>
          <a:p>
            <a:pPr>
              <a:defRPr/>
            </a:pPr>
            <a:endParaRPr lang="hr-HR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2204863"/>
            <a:ext cx="4248472" cy="398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7419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slov 6"/>
          <p:cNvSpPr>
            <a:spLocks noGrp="1"/>
          </p:cNvSpPr>
          <p:nvPr>
            <p:ph type="title"/>
          </p:nvPr>
        </p:nvSpPr>
        <p:spPr>
          <a:xfrm>
            <a:off x="468313" y="1557340"/>
            <a:ext cx="8229600" cy="26828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altLang="sr-Latn-RS" b="1" smtClean="0"/>
              <a:t>Hvala na pažnji !</a:t>
            </a:r>
            <a:r>
              <a:rPr lang="hr-HR" altLang="sr-Latn-RS" smtClean="0"/>
              <a:t/>
            </a:r>
            <a:br>
              <a:rPr lang="hr-HR" altLang="sr-Latn-RS" smtClean="0"/>
            </a:br>
            <a:r>
              <a:rPr lang="hr-HR" altLang="sr-Latn-RS" smtClean="0"/>
              <a:t/>
            </a:r>
            <a:br>
              <a:rPr lang="hr-HR" altLang="sr-Latn-RS" smtClean="0"/>
            </a:br>
            <a:r>
              <a:rPr lang="hr-HR" altLang="sr-Latn-RS" smtClean="0"/>
              <a:t>Pitanja 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764704"/>
            <a:ext cx="6811015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1957" y="908720"/>
            <a:ext cx="4360087" cy="5813451"/>
          </a:xfr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000" y="993822"/>
            <a:ext cx="7680000" cy="576000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000" y="977997"/>
            <a:ext cx="7680000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4158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3163" y="1036357"/>
            <a:ext cx="4897674" cy="5400000"/>
          </a:xfrm>
          <a:prstGeom prst="rect">
            <a:avLst/>
          </a:prstGeom>
        </p:spPr>
      </p:pic>
      <p:pic>
        <p:nvPicPr>
          <p:cNvPr id="7" name="Rezervirano mjesto sadržaja 6"/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2000" y="1036357"/>
            <a:ext cx="7200000" cy="5400000"/>
          </a:xfrm>
        </p:spPr>
      </p:pic>
      <p:pic>
        <p:nvPicPr>
          <p:cNvPr id="11" name="Rezervirano mjesto sadržaja 7"/>
          <p:cNvPicPr>
            <a:picLocks noGrp="1" noChangeAspect="1"/>
          </p:cNvPicPr>
          <p:nvPr>
            <p:ph sz="half"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7633" y="1036357"/>
            <a:ext cx="4048734" cy="5400000"/>
          </a:xfr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000" y="1036357"/>
            <a:ext cx="72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232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792" y="1916832"/>
            <a:ext cx="8316416" cy="4677983"/>
          </a:xfr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2000" y="1898327"/>
            <a:ext cx="6240000" cy="468000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2000" y="1852146"/>
            <a:ext cx="624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23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4040188" cy="659352"/>
          </a:xfrm>
        </p:spPr>
        <p:txBody>
          <a:bodyPr/>
          <a:lstStyle/>
          <a:p>
            <a:pPr algn="ctr"/>
            <a:r>
              <a:rPr lang="hr-HR" dirty="0" smtClean="0"/>
              <a:t>Istraživačka pitanja</a:t>
            </a:r>
            <a:endParaRPr lang="hr-HR" dirty="0"/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half" idx="3"/>
          </p:nvPr>
        </p:nvSpPr>
        <p:spPr>
          <a:xfrm>
            <a:off x="4645025" y="913229"/>
            <a:ext cx="4041775" cy="654843"/>
          </a:xfrm>
        </p:spPr>
        <p:txBody>
          <a:bodyPr/>
          <a:lstStyle/>
          <a:p>
            <a:pPr algn="ctr"/>
            <a:r>
              <a:rPr lang="hr-HR" dirty="0" smtClean="0"/>
              <a:t>Hipoteza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2"/>
          </p:nvPr>
        </p:nvSpPr>
        <p:spPr>
          <a:xfrm>
            <a:off x="457200" y="1772816"/>
            <a:ext cx="4040188" cy="3845720"/>
          </a:xfrm>
        </p:spPr>
        <p:txBody>
          <a:bodyPr/>
          <a:lstStyle/>
          <a:p>
            <a:pPr lvl="0"/>
            <a:r>
              <a:rPr lang="hr-HR" dirty="0"/>
              <a:t>ovisi li temperatura vode o temperaturi zraka</a:t>
            </a:r>
          </a:p>
          <a:p>
            <a:pPr lvl="0"/>
            <a:r>
              <a:rPr lang="hr-HR" dirty="0"/>
              <a:t>ovisi li pH </a:t>
            </a:r>
            <a:r>
              <a:rPr lang="hr-HR" dirty="0" smtClean="0"/>
              <a:t>vrijednost vode o </a:t>
            </a:r>
            <a:r>
              <a:rPr lang="hr-HR" dirty="0"/>
              <a:t>temperaturi zraka</a:t>
            </a:r>
          </a:p>
          <a:p>
            <a:pPr lvl="0"/>
            <a:r>
              <a:rPr lang="hr-HR" dirty="0"/>
              <a:t>ovisi li </a:t>
            </a:r>
            <a:r>
              <a:rPr lang="hr-HR" dirty="0" smtClean="0"/>
              <a:t>koncentracija otopljenog </a:t>
            </a:r>
            <a:r>
              <a:rPr lang="hr-HR" dirty="0"/>
              <a:t>kisik o temperaturi zraka</a:t>
            </a:r>
          </a:p>
          <a:p>
            <a:pPr lvl="0"/>
            <a:r>
              <a:rPr lang="hr-HR" dirty="0"/>
              <a:t>ovisi li alkalitet </a:t>
            </a:r>
            <a:r>
              <a:rPr lang="hr-HR" dirty="0" smtClean="0"/>
              <a:t>vode o </a:t>
            </a:r>
            <a:r>
              <a:rPr lang="hr-HR" dirty="0"/>
              <a:t>temperaturi zraka</a:t>
            </a:r>
          </a:p>
          <a:p>
            <a:pPr lvl="0"/>
            <a:r>
              <a:rPr lang="hr-HR" dirty="0" smtClean="0"/>
              <a:t>ovise </a:t>
            </a:r>
            <a:r>
              <a:rPr lang="hr-HR" dirty="0"/>
              <a:t>li </a:t>
            </a:r>
            <a:r>
              <a:rPr lang="hr-HR" dirty="0" smtClean="0"/>
              <a:t>koncentracije </a:t>
            </a:r>
            <a:r>
              <a:rPr lang="hr-HR" dirty="0" err="1" smtClean="0"/>
              <a:t>nitrita</a:t>
            </a:r>
            <a:r>
              <a:rPr lang="hr-HR" dirty="0" smtClean="0"/>
              <a:t> </a:t>
            </a:r>
            <a:r>
              <a:rPr lang="hr-HR" dirty="0"/>
              <a:t>i </a:t>
            </a:r>
            <a:r>
              <a:rPr lang="hr-HR" dirty="0" smtClean="0"/>
              <a:t>nitrata </a:t>
            </a:r>
            <a:r>
              <a:rPr lang="hr-HR" dirty="0"/>
              <a:t>o temperaturi zraka</a:t>
            </a:r>
          </a:p>
          <a:p>
            <a:pPr lvl="0"/>
            <a:r>
              <a:rPr lang="hr-HR" dirty="0"/>
              <a:t>ovisi li električna provodnost </a:t>
            </a:r>
            <a:r>
              <a:rPr lang="hr-HR" dirty="0" smtClean="0"/>
              <a:t>vode o </a:t>
            </a:r>
            <a:r>
              <a:rPr lang="hr-HR" dirty="0"/>
              <a:t>temperaturi zraka</a:t>
            </a:r>
          </a:p>
          <a:p>
            <a:endParaRPr lang="hr-HR" dirty="0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4"/>
          </p:nvPr>
        </p:nvSpPr>
        <p:spPr>
          <a:xfrm>
            <a:off x="4645025" y="2564904"/>
            <a:ext cx="4041775" cy="2512167"/>
          </a:xfrm>
        </p:spPr>
        <p:txBody>
          <a:bodyPr/>
          <a:lstStyle/>
          <a:p>
            <a:r>
              <a:rPr lang="hr-HR" dirty="0" smtClean="0"/>
              <a:t>temperatura </a:t>
            </a:r>
            <a:r>
              <a:rPr lang="hr-HR" dirty="0"/>
              <a:t>zraka neće utjecati na sve fizikalno kemijske parametre u vodi koje mjerimo.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047355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800" dirty="0" smtClean="0"/>
              <a:t>Metode istraživanja</a:t>
            </a:r>
            <a:endParaRPr lang="hr-HR" sz="4800" dirty="0"/>
          </a:p>
        </p:txBody>
      </p:sp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GLOBE </a:t>
            </a:r>
            <a:r>
              <a:rPr lang="hr-HR" dirty="0"/>
              <a:t>protokoli:</a:t>
            </a:r>
          </a:p>
          <a:p>
            <a:endParaRPr lang="hr-HR" dirty="0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7787208" cy="1922512"/>
          </a:xfrm>
        </p:spPr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endParaRPr lang="hr-HR" dirty="0" smtClean="0"/>
          </a:p>
          <a:p>
            <a:r>
              <a:rPr lang="hr-HR" dirty="0"/>
              <a:t>hidrološka mjerenja</a:t>
            </a:r>
          </a:p>
          <a:p>
            <a:r>
              <a:rPr lang="hr-HR" dirty="0" smtClean="0"/>
              <a:t>atmosferska </a:t>
            </a:r>
            <a:r>
              <a:rPr lang="hr-HR" dirty="0"/>
              <a:t>mjerenja temperature </a:t>
            </a:r>
            <a:r>
              <a:rPr lang="hr-HR" dirty="0" smtClean="0"/>
              <a:t>zraka</a:t>
            </a:r>
          </a:p>
          <a:p>
            <a:endParaRPr lang="hr-HR" dirty="0"/>
          </a:p>
          <a:p>
            <a:endParaRPr lang="hr-HR" dirty="0" smtClean="0"/>
          </a:p>
          <a:p>
            <a:pPr marL="0" indent="0">
              <a:buNone/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16147818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Naši mjerni instrumenti</a:t>
            </a:r>
            <a:endParaRPr lang="hr-HR" dirty="0"/>
          </a:p>
        </p:txBody>
      </p:sp>
      <p:pic>
        <p:nvPicPr>
          <p:cNvPr id="10" name="Rezervirano mjesto sadržaja 9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8"/>
          <a:stretch/>
        </p:blipFill>
        <p:spPr>
          <a:xfrm>
            <a:off x="457200" y="1948808"/>
            <a:ext cx="1864250" cy="4428000"/>
          </a:xfrm>
          <a:prstGeom prst="rect">
            <a:avLst/>
          </a:prstGeom>
        </p:spPr>
      </p:pic>
      <p:pic>
        <p:nvPicPr>
          <p:cNvPr id="11" name="Rezervirano mjesto sadržaja 10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868144" y="1916832"/>
            <a:ext cx="2952328" cy="4426226"/>
          </a:xfr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888764" y="2470114"/>
            <a:ext cx="4426225" cy="331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773576"/>
      </p:ext>
    </p:extLst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jek">
  <a:themeElements>
    <a:clrScheme name="Tij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ij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j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ij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Tij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8267</TotalTime>
  <Words>1108</Words>
  <Application>Microsoft Office PowerPoint</Application>
  <PresentationFormat>Prikaz na zaslonu (4:3)</PresentationFormat>
  <Paragraphs>165</Paragraphs>
  <Slides>23</Slides>
  <Notes>23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30" baseType="lpstr">
      <vt:lpstr>Arial</vt:lpstr>
      <vt:lpstr>Calibri</vt:lpstr>
      <vt:lpstr>Constantia</vt:lpstr>
      <vt:lpstr>Helvetica</vt:lpstr>
      <vt:lpstr>Times New Roman</vt:lpstr>
      <vt:lpstr>Wingdings 2</vt:lpstr>
      <vt:lpstr>Tijek</vt:lpstr>
      <vt:lpstr>Fizikalno kemijska analiza vode „Šoderane Miholjanec“</vt:lpstr>
      <vt:lpstr>Geografski smještaj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Metode istraživanja</vt:lpstr>
      <vt:lpstr>Naši mjerni instrumenti</vt:lpstr>
      <vt:lpstr>Metode istraživanja</vt:lpstr>
      <vt:lpstr>Prikupljanje i obrada podataka</vt:lpstr>
      <vt:lpstr>Prikaz i analiza podataka </vt:lpstr>
      <vt:lpstr>Srednja dnevna  temperatura zraka na šoderani (°C) i temperatura vode (°C )  </vt:lpstr>
      <vt:lpstr>Srednja dnevna  temperatura zraka na šoderani (°C) i pH vrijednost vode</vt:lpstr>
      <vt:lpstr>Srednja dnevna  temperatura zraka na šoderani (°C) i koncentracija nitrita i nitrata u vodi (mg/L)</vt:lpstr>
      <vt:lpstr>Srednja dnevna  temperatura zraka na šoderani (°C) i koncentracija otopljenog kisika u vodi (mg/L)</vt:lpstr>
      <vt:lpstr>Temperatura vode na šoderani (°C) i koncentracija otopljenog kisika u vodi (mg/L)</vt:lpstr>
      <vt:lpstr>Srednja dnevna  temperatura zraka na šoderani (°C) i alkalitet vode (mg/L)</vt:lpstr>
      <vt:lpstr>Srednja dnevna  temperatura zraka na šoderani (°C) i električna provodnost vode (µS/cm) </vt:lpstr>
      <vt:lpstr>Zaključak</vt:lpstr>
      <vt:lpstr>Literatura i izvori</vt:lpstr>
      <vt:lpstr>Projekt izradili</vt:lpstr>
      <vt:lpstr>Hvala na pažnji !  Pitanja ?</vt:lpstr>
    </vt:vector>
  </TitlesOfParts>
  <Company>MZOS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OŠ prof. Franje Viktora Šignjara, Virje</dc:title>
  <dc:creator>Korisnik</dc:creator>
  <cp:lastModifiedBy>Darko Herbai</cp:lastModifiedBy>
  <cp:revision>493</cp:revision>
  <cp:lastPrinted>2019-02-25T12:34:50Z</cp:lastPrinted>
  <dcterms:created xsi:type="dcterms:W3CDTF">2013-02-28T10:23:44Z</dcterms:created>
  <dcterms:modified xsi:type="dcterms:W3CDTF">2024-01-17T16:29:25Z</dcterms:modified>
</cp:coreProperties>
</file>