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9" r:id="rId9"/>
    <p:sldId id="262" r:id="rId10"/>
    <p:sldId id="270" r:id="rId11"/>
    <p:sldId id="263" r:id="rId12"/>
    <p:sldId id="264" r:id="rId13"/>
    <p:sldId id="265" r:id="rId14"/>
    <p:sldId id="268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8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70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9F5625-FAE0-4C62-B3D7-4D150A677F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sz="4000" b="1" i="1" dirty="0"/>
              <a:t>HOW OUR LIME TREE AFFECTS THE LIVES OF STUDENTS AND TEACHERS IN SCHOOL</a:t>
            </a:r>
            <a:br>
              <a:rPr lang="hr-HR" dirty="0"/>
            </a:br>
            <a:endParaRPr lang="hr-HR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E2C463B-3D3C-49BD-8083-94730DD738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hr-HR"/>
              <a:t> </a:t>
            </a:r>
          </a:p>
          <a:p>
            <a:r>
              <a:rPr lang="hr-HR" sz="6400">
                <a:effectLst/>
                <a:latin typeface="+mj-lt"/>
              </a:rPr>
              <a:t>Antonela Nikolić, III. primary </a:t>
            </a:r>
            <a:r>
              <a:rPr lang="hr-HR" sz="6400">
                <a:latin typeface="+mj-lt"/>
              </a:rPr>
              <a:t>s</a:t>
            </a:r>
            <a:r>
              <a:rPr lang="hr-HR" sz="6400">
                <a:effectLst/>
                <a:latin typeface="+mj-lt"/>
              </a:rPr>
              <a:t>chool Varaždin, Croatia </a:t>
            </a:r>
          </a:p>
          <a:p>
            <a:r>
              <a:rPr lang="hr-HR" sz="6400">
                <a:effectLst/>
                <a:latin typeface="+mj-lt"/>
              </a:rPr>
              <a:t>Square Ivana Perkovca 35, 42000 Varaždin </a:t>
            </a:r>
          </a:p>
          <a:p>
            <a:r>
              <a:rPr lang="hr-HR" sz="6400">
                <a:effectLst/>
                <a:latin typeface="+mj-lt"/>
              </a:rPr>
              <a:t>Mentors: Anica Vragović, Marina Balažinec</a:t>
            </a:r>
            <a:endParaRPr lang="hr-HR" sz="640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297295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33536-E097-4948-9342-2B9CBF867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9A6353-7DBD-426B-ACBA-852F158A7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16BEED-A145-44DF-BDEE-E3187DFB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DA2B92B-E461-4BC6-8246-A692CDFA5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33E3F2-7615-461C-B555-C3C7BB650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74A7012-D937-4C96-86D2-A01B63BCAE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53"/>
          <a:stretch/>
        </p:blipFill>
        <p:spPr>
          <a:xfrm>
            <a:off x="1005401" y="0"/>
            <a:ext cx="5569814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245C511-1203-43DB-A92D-36E68EA58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4BF45C45-9AEB-49E2-8A9A-7902E4E673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560104" y="2200275"/>
                <a:ext cx="3012735" cy="3849669"/>
              </a:xfrm>
            </p:spPr>
            <p:txBody>
              <a:bodyPr>
                <a:normAutofit/>
              </a:bodyPr>
              <a:lstStyle/>
              <a:p>
                <a:r>
                  <a:rPr lang="en-US" sz="1600">
                    <a:effectLst/>
                  </a:rPr>
                  <a:t>I imagined the li</a:t>
                </a:r>
                <a:r>
                  <a:rPr lang="hr-HR" sz="1600">
                    <a:effectLst/>
                  </a:rPr>
                  <a:t>me tree</a:t>
                </a:r>
                <a:r>
                  <a:rPr lang="en-US" sz="1600">
                    <a:effectLst/>
                  </a:rPr>
                  <a:t> canopy as a cone, 2 400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1600" b="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hr-HR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hr-HR" sz="1600" b="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600"/>
                  <a:t> </a:t>
                </a:r>
                <a:endParaRPr lang="hr-HR" sz="1600"/>
              </a:p>
              <a:p>
                <a:endParaRPr lang="hr-HR" sz="1600"/>
              </a:p>
            </p:txBody>
          </p:sp>
        </mc:Choice>
        <mc:Fallback xmlns="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4BF45C45-9AEB-49E2-8A9A-7902E4E673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60104" y="2200275"/>
                <a:ext cx="3012735" cy="3849669"/>
              </a:xfrm>
              <a:blipFill>
                <a:blip r:embed="rId6"/>
                <a:stretch>
                  <a:fillRect l="-202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AAB86019-144D-4566-B7D5-D3A697B9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48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4D8F4B8D-CB62-49AA-BBC9-BFBF0FA43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B11A20E-F906-44AF-9B8C-5C7607ED2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589F2FE7-0776-45FC-BA50-B33FD5272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E28EA0B-064B-42ED-AEB7-E2B518F58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0815A55-8D70-457A-807A-8497E4EB2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9409685-E4D7-4C17-A7A6-C7C411192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BB97CD4-5E08-4372-8A06-C645E5701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7C89C623-59CB-4085-977E-8D03C0A5F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4982ED06-5FA9-48F6-B2BF-BE72F06A5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E9CE74D6-8E24-43D5-9966-9D4659082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1B63E0BB-3A19-423F-8FFB-E414A5F1F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299320C-E098-4E30-94C4-C8B0C1C25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5359092-1C11-4742-BEF4-6DC5F89B2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15DF243-FD82-4B76-B15A-2F9957C95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1427748"/>
            <a:ext cx="3973282" cy="42698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000">
                <a:latin typeface="+mn-lt"/>
              </a:rPr>
              <a:t>from this da</a:t>
            </a:r>
            <a:r>
              <a:rPr lang="hr-HR" sz="2000">
                <a:latin typeface="+mn-lt"/>
              </a:rPr>
              <a:t>t</a:t>
            </a:r>
            <a:r>
              <a:rPr lang="en-US" sz="2000">
                <a:latin typeface="+mn-lt"/>
              </a:rPr>
              <a:t>a I calculated how much lime produces oxygen:</a:t>
            </a:r>
            <a:br>
              <a:rPr lang="hr-HR" sz="2000">
                <a:latin typeface="+mn-lt"/>
              </a:rPr>
            </a:br>
            <a:br>
              <a:rPr lang="en-US" sz="2000">
                <a:latin typeface="+mn-lt"/>
              </a:rPr>
            </a:br>
            <a:r>
              <a:rPr lang="en-US" sz="2000">
                <a:latin typeface="+mn-lt"/>
              </a:rPr>
              <a:t>1 leaf – 2.1 mL oxygen/h</a:t>
            </a:r>
            <a:br>
              <a:rPr lang="hr-HR" sz="2000">
                <a:latin typeface="+mn-lt"/>
              </a:rPr>
            </a:br>
            <a:br>
              <a:rPr lang="en-US" sz="2000">
                <a:latin typeface="+mn-lt"/>
              </a:rPr>
            </a:br>
            <a:r>
              <a:rPr lang="en-US" sz="2000">
                <a:latin typeface="+mn-lt"/>
              </a:rPr>
              <a:t>In hour – 367 L/h</a:t>
            </a:r>
            <a:br>
              <a:rPr lang="hr-HR" sz="2000">
                <a:latin typeface="+mn-lt"/>
              </a:rPr>
            </a:br>
            <a:br>
              <a:rPr lang="en-US" sz="2000">
                <a:latin typeface="+mn-lt"/>
              </a:rPr>
            </a:br>
            <a:r>
              <a:rPr lang="en-US" sz="2000">
                <a:latin typeface="+mn-lt"/>
              </a:rPr>
              <a:t>In Day – 8808 L</a:t>
            </a:r>
            <a:br>
              <a:rPr lang="hr-HR" sz="2000">
                <a:latin typeface="+mn-lt"/>
              </a:rPr>
            </a:br>
            <a:br>
              <a:rPr lang="en-US" sz="2000">
                <a:latin typeface="+mn-lt"/>
              </a:rPr>
            </a:br>
            <a:r>
              <a:rPr lang="en-US" sz="2000">
                <a:latin typeface="+mn-lt"/>
              </a:rPr>
              <a:t>In a year – 3 214 920 L</a:t>
            </a:r>
            <a:endParaRPr lang="en-US" sz="2000" dirty="0">
              <a:latin typeface="+mn-lt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808B21E-7198-4609-A061-A8391AF9D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0D4D0DA-240B-4B91-B6C2-26D9B6154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196" y="0"/>
            <a:ext cx="4659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5494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F1ACE0F-77DB-4E5D-9CA2-A00D93735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DC1CDF-C479-4FEE-AE50-3487D19B6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71A1B3-6B08-4E5A-B88F-F6FAD5CD1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83D88A3-5080-44CE-A00C-8FB4FE300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4F0669-EE52-4F05-825F-3B94B651A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410FAF-180F-40D0-BE44-EF4120246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23F539A-A1C5-4CF2-A055-C47DB6526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561474"/>
            <a:ext cx="3969504" cy="1543728"/>
          </a:xfrm>
        </p:spPr>
        <p:txBody>
          <a:bodyPr>
            <a:normAutofit fontScale="90000"/>
          </a:bodyPr>
          <a:lstStyle/>
          <a:p>
            <a:pPr algn="l"/>
            <a:r>
              <a:rPr lang="hr-HR" sz="3600" b="1" dirty="0">
                <a:effectLst/>
              </a:rPr>
              <a:t>AMOUNT OF OXYGEN INHALED (1 </a:t>
            </a:r>
            <a:r>
              <a:rPr lang="hr-HR" sz="3600" b="1" dirty="0" err="1">
                <a:effectLst/>
              </a:rPr>
              <a:t>person</a:t>
            </a:r>
            <a:r>
              <a:rPr lang="hr-HR" sz="3600" b="1" dirty="0">
                <a:effectLst/>
              </a:rPr>
              <a:t>)</a:t>
            </a:r>
            <a:br>
              <a:rPr lang="hr-HR" sz="2100" dirty="0"/>
            </a:br>
            <a:endParaRPr lang="hr-HR" sz="2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B30F9BA0-FB2B-4EFA-8614-777CDBEF18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26216" y="2211490"/>
                <a:ext cx="3969505" cy="399782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400" dirty="0">
                    <a:effectLst/>
                  </a:rPr>
                  <a:t>1 breath – 500 mL – 395 mL oxygen/breath </a:t>
                </a:r>
                <a:endParaRPr lang="hr-HR" sz="1400" dirty="0">
                  <a:effectLst/>
                </a:endParaRPr>
              </a:p>
              <a:p>
                <a:pPr marL="6160" indent="0">
                  <a:lnSpc>
                    <a:spcPct val="110000"/>
                  </a:lnSpc>
                  <a:buNone/>
                </a:pPr>
                <a:r>
                  <a:rPr lang="en-US" sz="1400" dirty="0">
                    <a:effectLst/>
                  </a:rPr>
                  <a:t>IN THE </a:t>
                </a:r>
                <a:r>
                  <a:rPr lang="hr-HR" sz="1400" dirty="0">
                    <a:effectLst/>
                  </a:rPr>
                  <a:t>HOUR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400" dirty="0">
                    <a:effectLst/>
                  </a:rPr>
                  <a:t>1 min = 12 breaths = 4740 mL of </a:t>
                </a:r>
                <a:r>
                  <a:rPr lang="hr-HR" sz="1400" dirty="0" err="1">
                    <a:effectLst/>
                  </a:rPr>
                  <a:t>oxygen</a:t>
                </a:r>
                <a:endParaRPr lang="hr-HR" sz="1400" dirty="0">
                  <a:effectLst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1400" dirty="0">
                    <a:effectLst/>
                  </a:rPr>
                  <a:t>1h= 60 min </a:t>
                </a:r>
                <a:endParaRPr lang="hr-HR" sz="1400" dirty="0">
                  <a:effectLst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1400" dirty="0">
                    <a:effectLst/>
                  </a:rPr>
                  <a:t>284 400 mL/h </a:t>
                </a:r>
                <a:endParaRPr lang="hr-HR" sz="1400" dirty="0">
                  <a:effectLst/>
                </a:endParaRPr>
              </a:p>
              <a:p>
                <a:pPr marL="6160" indent="0">
                  <a:lnSpc>
                    <a:spcPct val="110000"/>
                  </a:lnSpc>
                  <a:buNone/>
                </a:pPr>
                <a:r>
                  <a:rPr lang="en-US" sz="1400" dirty="0">
                    <a:effectLst/>
                  </a:rPr>
                  <a:t>IN THE DAY </a:t>
                </a:r>
                <a:endParaRPr lang="hr-HR" sz="1400" dirty="0">
                  <a:effectLst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1400" dirty="0">
                    <a:effectLst/>
                  </a:rPr>
                  <a:t>number of minutes per day · amount of oxygen in one minute = 6 825 600 mL oxygen/day </a:t>
                </a:r>
                <a:endParaRPr lang="hr-HR" sz="1400" dirty="0">
                  <a:effectLst/>
                </a:endParaRPr>
              </a:p>
              <a:p>
                <a:pPr marL="6160" indent="0">
                  <a:lnSpc>
                    <a:spcPct val="110000"/>
                  </a:lnSpc>
                  <a:buNone/>
                </a:pPr>
                <a:r>
                  <a:rPr lang="hr-HR" sz="1400" dirty="0"/>
                  <a:t>In a YEAR</a:t>
                </a:r>
                <a:endParaRPr lang="hr-HR" sz="1400" dirty="0">
                  <a:effectLst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1400" dirty="0">
                    <a:effectLst/>
                  </a:rPr>
                  <a:t>2.5 ·</a:t>
                </a:r>
                <a:r>
                  <a:rPr lang="hr-HR" sz="1400" dirty="0">
                    <a:effectLst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sz="14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1400" b="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hr-HR" sz="1400" b="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hr-HR" sz="1400" dirty="0">
                    <a:effectLst/>
                  </a:rPr>
                  <a:t> L</a:t>
                </a:r>
                <a:endParaRPr lang="en-US" sz="1400" dirty="0">
                  <a:effectLst/>
                </a:endParaRPr>
              </a:p>
            </p:txBody>
          </p:sp>
        </mc:Choice>
        <mc:Fallback xmlns="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B30F9BA0-FB2B-4EFA-8614-777CDBEF18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26216" y="2211490"/>
                <a:ext cx="3969505" cy="3997828"/>
              </a:xfrm>
              <a:blipFill>
                <a:blip r:embed="rId5"/>
                <a:stretch>
                  <a:fillRect l="-307" r="-30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Slika 3">
            <a:extLst>
              <a:ext uri="{FF2B5EF4-FFF2-40B4-BE49-F238E27FC236}">
                <a16:creationId xmlns:a16="http://schemas.microsoft.com/office/drawing/2014/main" id="{ECFB86E1-10D1-4755-A8E9-F011BEF9D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1768" y="1756585"/>
            <a:ext cx="3994617" cy="33454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8F6FDA7-DB57-4D33-9702-AC641D346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0521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AF1ACE0F-77DB-4E5D-9CA2-A00D93735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DCDC1CDF-C479-4FEE-AE50-3487D19B6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F071A1B3-6B08-4E5A-B88F-F6FAD5CD1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183D88A3-5080-44CE-A00C-8FB4FE300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C4F0669-EE52-4F05-825F-3B94B651A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B410FAF-180F-40D0-BE44-EF4120246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9D58CF1-C432-4536-A058-DA8103066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216" y="808056"/>
            <a:ext cx="3969504" cy="1077229"/>
          </a:xfrm>
        </p:spPr>
        <p:txBody>
          <a:bodyPr>
            <a:normAutofit fontScale="90000"/>
          </a:bodyPr>
          <a:lstStyle/>
          <a:p>
            <a:pPr algn="l"/>
            <a:r>
              <a:rPr lang="hr-HR" sz="4000" b="1" dirty="0">
                <a:effectLst/>
              </a:rPr>
              <a:t>OUR SCHOOL</a:t>
            </a:r>
            <a:br>
              <a:rPr lang="hr-HR" sz="2100" dirty="0">
                <a:effectLst/>
                <a:latin typeface="Segoe UI Web (West European)"/>
              </a:rPr>
            </a:br>
            <a:br>
              <a:rPr lang="hr-HR" sz="2100" dirty="0"/>
            </a:br>
            <a:endParaRPr lang="hr-HR" sz="2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FC280A48-5653-4C07-B681-DCDB4CABAA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77930" y="1556084"/>
                <a:ext cx="3969505" cy="5053263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>
                    <a:effectLst/>
                  </a:rPr>
                  <a:t>391 students + 43 employees = 434 people in our school</a:t>
                </a:r>
                <a:endParaRPr lang="hr-HR" sz="1800" dirty="0">
                  <a:effectLst/>
                </a:endParaRPr>
              </a:p>
              <a:p>
                <a:pPr marL="6160" indent="0">
                  <a:buNone/>
                </a:pPr>
                <a:r>
                  <a:rPr lang="en-US" sz="1800" dirty="0">
                    <a:effectLst/>
                  </a:rPr>
                  <a:t>IN THE </a:t>
                </a:r>
                <a:r>
                  <a:rPr lang="hr-HR" sz="1800" dirty="0"/>
                  <a:t>HOUR</a:t>
                </a:r>
                <a:endParaRPr lang="hr-HR" sz="1800" dirty="0">
                  <a:effectLst/>
                </a:endParaRPr>
              </a:p>
              <a:p>
                <a:r>
                  <a:rPr lang="en-US" sz="1800" dirty="0">
                    <a:effectLst/>
                  </a:rPr>
                  <a:t>434 · 284 400 = 123 429 600 mL/h </a:t>
                </a:r>
                <a:endParaRPr lang="hr-HR" sz="1800" dirty="0">
                  <a:effectLst/>
                </a:endParaRPr>
              </a:p>
              <a:p>
                <a:pPr marL="6160" indent="0">
                  <a:buNone/>
                </a:pPr>
                <a:r>
                  <a:rPr lang="en-US" sz="1800" dirty="0">
                    <a:effectLst/>
                  </a:rPr>
                  <a:t>IN THE DAY</a:t>
                </a:r>
                <a:endParaRPr lang="hr-HR" sz="1800" dirty="0">
                  <a:effectLst/>
                </a:endParaRPr>
              </a:p>
              <a:p>
                <a:r>
                  <a:rPr lang="en-US" sz="1800" dirty="0">
                    <a:effectLst/>
                  </a:rPr>
                  <a:t>434 · 6 825 600 mL = 2 962 310 L/day</a:t>
                </a:r>
                <a:endParaRPr lang="hr-HR" sz="1800" dirty="0">
                  <a:effectLst/>
                </a:endParaRPr>
              </a:p>
              <a:p>
                <a:pPr marL="6160" indent="0">
                  <a:buNone/>
                </a:pPr>
                <a:r>
                  <a:rPr lang="hr-HR" sz="1800" dirty="0"/>
                  <a:t>IN THE YAER</a:t>
                </a:r>
                <a:endParaRPr lang="hr-HR" sz="1800" dirty="0">
                  <a:effectLst/>
                </a:endParaRPr>
              </a:p>
              <a:p>
                <a:r>
                  <a:rPr lang="en-US" sz="1800" dirty="0">
                    <a:effectLst/>
                  </a:rPr>
                  <a:t>434 · 2 962 310 L ≈ 1.08 ·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1800" b="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hr-HR" sz="1800" b="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sup>
                    </m:sSup>
                    <m:r>
                      <a:rPr lang="hr-HR" sz="18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sz="1800" dirty="0">
                    <a:effectLst/>
                  </a:rPr>
                  <a:t>L/year</a:t>
                </a:r>
              </a:p>
            </p:txBody>
          </p:sp>
        </mc:Choice>
        <mc:Fallback xmlns="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FC280A48-5653-4C07-B681-DCDB4CABAA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77930" y="1556084"/>
                <a:ext cx="3969505" cy="5053263"/>
              </a:xfrm>
              <a:blipFill>
                <a:blip r:embed="rId5"/>
                <a:stretch>
                  <a:fillRect l="-1074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Slika 3" descr="Slika na kojoj se prikazuje nekoliko&#10;&#10;Opis je automatski generiran">
            <a:extLst>
              <a:ext uri="{FF2B5EF4-FFF2-40B4-BE49-F238E27FC236}">
                <a16:creationId xmlns:a16="http://schemas.microsoft.com/office/drawing/2014/main" id="{7E7430B9-5078-49F1-ABE9-5C8FEA0053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1768" y="2101121"/>
            <a:ext cx="3994617" cy="2656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B8F6FDA7-DB57-4D33-9702-AC641D346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86852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AF1ACE0F-77DB-4E5D-9CA2-A00D93735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CDC1CDF-C479-4FEE-AE50-3487D19B6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071A1B3-6B08-4E5A-B88F-F6FAD5CD1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183D88A3-5080-44CE-A00C-8FB4FE300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C4F0669-EE52-4F05-825F-3B94B651A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B410FAF-180F-40D0-BE44-EF4120246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490669F-98BE-4CC7-9E38-04ECECD26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803" y="647190"/>
            <a:ext cx="3969505" cy="5753610"/>
          </a:xfrm>
        </p:spPr>
        <p:txBody>
          <a:bodyPr>
            <a:normAutofit fontScale="92500"/>
          </a:bodyPr>
          <a:lstStyle/>
          <a:p>
            <a:pPr marL="6160" indent="0">
              <a:spcAft>
                <a:spcPts val="0"/>
              </a:spcAft>
              <a:buNone/>
            </a:pPr>
            <a:r>
              <a:rPr lang="hr-HR" sz="3600" b="1" dirty="0">
                <a:effectLst/>
                <a:latin typeface="+mj-lt"/>
              </a:rPr>
              <a:t>CONCLUSION</a:t>
            </a:r>
          </a:p>
          <a:p>
            <a:pPr marL="6160" indent="0">
              <a:spcAft>
                <a:spcPts val="0"/>
              </a:spcAft>
              <a:buNone/>
            </a:pPr>
            <a:endParaRPr lang="hr-HR" sz="3600" b="1" dirty="0">
              <a:effectLst/>
              <a:latin typeface="+mj-lt"/>
            </a:endParaRPr>
          </a:p>
          <a:p>
            <a:pPr>
              <a:spcAft>
                <a:spcPts val="0"/>
              </a:spcAft>
            </a:pPr>
            <a:r>
              <a:rPr lang="en-US" dirty="0">
                <a:effectLst/>
              </a:rPr>
              <a:t>In theory it is necessary to plant 336 l</a:t>
            </a:r>
            <a:r>
              <a:rPr lang="hr-HR" dirty="0">
                <a:effectLst/>
              </a:rPr>
              <a:t>ime</a:t>
            </a:r>
            <a:r>
              <a:rPr lang="en-US" dirty="0">
                <a:effectLst/>
              </a:rPr>
              <a:t> trees in our schoolyard</a:t>
            </a:r>
            <a:endParaRPr lang="hr-HR" dirty="0">
              <a:effectLst/>
            </a:endParaRPr>
          </a:p>
          <a:p>
            <a:pPr>
              <a:spcAft>
                <a:spcPts val="0"/>
              </a:spcAft>
            </a:pPr>
            <a:r>
              <a:rPr lang="en-US" dirty="0">
                <a:effectLst/>
              </a:rPr>
              <a:t> I hope that we will plant 2-3</a:t>
            </a:r>
            <a:r>
              <a:rPr lang="hr-HR" dirty="0">
                <a:effectLst/>
              </a:rPr>
              <a:t> </a:t>
            </a:r>
            <a:r>
              <a:rPr lang="hr-HR" dirty="0" err="1">
                <a:effectLst/>
              </a:rPr>
              <a:t>trees</a:t>
            </a:r>
            <a:r>
              <a:rPr lang="en-US" dirty="0">
                <a:effectLst/>
              </a:rPr>
              <a:t>, so </a:t>
            </a:r>
            <a:r>
              <a:rPr lang="hr-HR" dirty="0" err="1"/>
              <a:t>we</a:t>
            </a:r>
            <a:r>
              <a:rPr lang="en-US" dirty="0">
                <a:effectLst/>
              </a:rPr>
              <a:t> can be closer to nature </a:t>
            </a:r>
            <a:endParaRPr lang="hr-HR" dirty="0">
              <a:effectLst/>
            </a:endParaRPr>
          </a:p>
          <a:p>
            <a:pPr>
              <a:spcAft>
                <a:spcPts val="0"/>
              </a:spcAft>
            </a:pPr>
            <a:r>
              <a:rPr lang="hr-HR" dirty="0"/>
              <a:t>I </a:t>
            </a:r>
            <a:r>
              <a:rPr lang="hr-HR" dirty="0" err="1"/>
              <a:t>also</a:t>
            </a:r>
            <a:r>
              <a:rPr lang="hr-HR" dirty="0"/>
              <a:t> </a:t>
            </a:r>
            <a:r>
              <a:rPr lang="hr-HR" dirty="0" err="1"/>
              <a:t>hope</a:t>
            </a:r>
            <a:r>
              <a:rPr lang="hr-HR" dirty="0"/>
              <a:t> </a:t>
            </a:r>
            <a:r>
              <a:rPr lang="hr-HR" dirty="0" err="1"/>
              <a:t>other</a:t>
            </a:r>
            <a:r>
              <a:rPr lang="hr-HR" dirty="0"/>
              <a:t> </a:t>
            </a:r>
            <a:r>
              <a:rPr lang="hr-HR" dirty="0" err="1"/>
              <a:t>schools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Croatia do </a:t>
            </a:r>
            <a:r>
              <a:rPr lang="hr-HR" dirty="0" err="1"/>
              <a:t>the</a:t>
            </a:r>
            <a:r>
              <a:rPr lang="hr-HR" dirty="0"/>
              <a:t> same</a:t>
            </a:r>
            <a:endParaRPr lang="hr-HR" dirty="0">
              <a:effectLst/>
            </a:endParaRPr>
          </a:p>
          <a:p>
            <a:pPr>
              <a:spcAft>
                <a:spcPts val="0"/>
              </a:spcAft>
            </a:pPr>
            <a:r>
              <a:rPr lang="en-US" dirty="0">
                <a:effectLst/>
              </a:rPr>
              <a:t>Mathematics is really all around us and is the foundation of all natural sciences </a:t>
            </a:r>
            <a:endParaRPr lang="hr-HR" dirty="0">
              <a:effectLst/>
            </a:endParaRPr>
          </a:p>
          <a:p>
            <a:pPr>
              <a:spcAft>
                <a:spcPts val="0"/>
              </a:spcAft>
            </a:pPr>
            <a:r>
              <a:rPr lang="en-US" dirty="0">
                <a:effectLst/>
              </a:rPr>
              <a:t>Thank you for your time</a:t>
            </a:r>
          </a:p>
          <a:p>
            <a:pPr>
              <a:spcAft>
                <a:spcPts val="0"/>
              </a:spcAft>
            </a:pPr>
            <a:endParaRPr lang="hr-HR" sz="18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9C103E14-C458-43A9-835E-0CD88272B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0685" y="647190"/>
            <a:ext cx="3616783" cy="5564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B8F6FDA7-DB57-4D33-9702-AC641D346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7375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82A2E2-8B19-412E-9EC6-60E3DF7A1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8EF817-0845-42B8-A34E-5589C4ED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15605B-D894-430C-BB11-D9C272D16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6AD806A-476E-4D10-AD2B-51FC72C42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9912B1-E5AD-4F29-A319-087347CD7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6D9FC5-BFFA-4906-83D7-2A909F6E36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6A647FB-C2AF-42BB-ADA2-6C99F0F3E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803" y="2052116"/>
            <a:ext cx="3317493" cy="3997828"/>
          </a:xfrm>
        </p:spPr>
        <p:txBody>
          <a:bodyPr>
            <a:normAutofit/>
          </a:bodyPr>
          <a:lstStyle/>
          <a:p>
            <a:r>
              <a:rPr lang="hr-HR" sz="1800" dirty="0" err="1">
                <a:effectLst/>
              </a:rPr>
              <a:t>Trees</a:t>
            </a:r>
            <a:r>
              <a:rPr lang="hr-HR" sz="1800" dirty="0">
                <a:effectLst/>
              </a:rPr>
              <a:t> are </a:t>
            </a:r>
            <a:r>
              <a:rPr lang="hr-HR" sz="1800" dirty="0" err="1">
                <a:effectLst/>
              </a:rPr>
              <a:t>poems</a:t>
            </a:r>
            <a:r>
              <a:rPr lang="hr-HR" sz="1800" dirty="0">
                <a:effectLst/>
              </a:rPr>
              <a:t> </a:t>
            </a:r>
            <a:r>
              <a:rPr lang="hr-HR" sz="1800" dirty="0" err="1">
                <a:effectLst/>
              </a:rPr>
              <a:t>the</a:t>
            </a:r>
            <a:r>
              <a:rPr lang="hr-HR" sz="1800" dirty="0">
                <a:effectLst/>
              </a:rPr>
              <a:t> </a:t>
            </a:r>
            <a:r>
              <a:rPr lang="hr-HR" sz="1800" dirty="0" err="1">
                <a:effectLst/>
              </a:rPr>
              <a:t>Earth</a:t>
            </a:r>
            <a:r>
              <a:rPr lang="hr-HR" sz="1800" dirty="0">
                <a:effectLst/>
              </a:rPr>
              <a:t> </a:t>
            </a:r>
            <a:r>
              <a:rPr lang="hr-HR" sz="1800" dirty="0" err="1">
                <a:effectLst/>
              </a:rPr>
              <a:t>writes</a:t>
            </a:r>
            <a:r>
              <a:rPr lang="hr-HR" sz="1800" dirty="0">
                <a:effectLst/>
              </a:rPr>
              <a:t> </a:t>
            </a:r>
            <a:r>
              <a:rPr lang="hr-HR" sz="1800" dirty="0" err="1">
                <a:effectLst/>
              </a:rPr>
              <a:t>upon</a:t>
            </a:r>
            <a:r>
              <a:rPr lang="hr-HR" sz="1800" dirty="0">
                <a:effectLst/>
              </a:rPr>
              <a:t> </a:t>
            </a:r>
            <a:r>
              <a:rPr lang="hr-HR" sz="1800" dirty="0" err="1">
                <a:effectLst/>
              </a:rPr>
              <a:t>the</a:t>
            </a:r>
            <a:r>
              <a:rPr lang="hr-HR" sz="1800" dirty="0">
                <a:effectLst/>
              </a:rPr>
              <a:t> </a:t>
            </a:r>
            <a:r>
              <a:rPr lang="hr-HR" sz="1800" dirty="0" err="1">
                <a:effectLst/>
              </a:rPr>
              <a:t>sky</a:t>
            </a:r>
            <a:r>
              <a:rPr lang="hr-HR" sz="1800" dirty="0">
                <a:effectLst/>
              </a:rPr>
              <a:t> – </a:t>
            </a:r>
            <a:r>
              <a:rPr lang="hr-HR" sz="1800" dirty="0" err="1">
                <a:effectLst/>
              </a:rPr>
              <a:t>Kahill</a:t>
            </a:r>
            <a:r>
              <a:rPr lang="hr-HR" sz="1800" dirty="0">
                <a:effectLst/>
              </a:rPr>
              <a:t> </a:t>
            </a:r>
            <a:r>
              <a:rPr lang="hr-HR" sz="1800" dirty="0" err="1">
                <a:effectLst/>
              </a:rPr>
              <a:t>Gibran</a:t>
            </a:r>
            <a:endParaRPr lang="hr-HR" sz="1800" dirty="0">
              <a:effectLst/>
            </a:endParaRPr>
          </a:p>
          <a:p>
            <a:pPr marL="6160" indent="0">
              <a:buNone/>
            </a:pPr>
            <a:endParaRPr lang="hr-HR" sz="18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01A8FAA-6593-4BEB-A5C7-335D735EEC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10282"/>
          <a:stretch/>
        </p:blipFill>
        <p:spPr>
          <a:xfrm>
            <a:off x="6094766" y="647190"/>
            <a:ext cx="4651619" cy="5564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C4A213B-D571-44C2-AA33-31D7F4751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7824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24">
            <a:extLst>
              <a:ext uri="{FF2B5EF4-FFF2-40B4-BE49-F238E27FC236}">
                <a16:creationId xmlns:a16="http://schemas.microsoft.com/office/drawing/2014/main" id="{01BC10AE-0978-44A8-90BB-035C7E237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26">
            <a:extLst>
              <a:ext uri="{FF2B5EF4-FFF2-40B4-BE49-F238E27FC236}">
                <a16:creationId xmlns:a16="http://schemas.microsoft.com/office/drawing/2014/main" id="{E17FCA0A-2061-455A-B63A-DE1C010F1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1" name="Picture 28">
            <a:extLst>
              <a:ext uri="{FF2B5EF4-FFF2-40B4-BE49-F238E27FC236}">
                <a16:creationId xmlns:a16="http://schemas.microsoft.com/office/drawing/2014/main" id="{E2B0BDB6-01E9-4AD8-A995-25C1E186B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2" name="Rectangle 30">
            <a:extLst>
              <a:ext uri="{FF2B5EF4-FFF2-40B4-BE49-F238E27FC236}">
                <a16:creationId xmlns:a16="http://schemas.microsoft.com/office/drawing/2014/main" id="{F0596BC0-68F5-429F-A6D0-3A97A62C2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32">
            <a:extLst>
              <a:ext uri="{FF2B5EF4-FFF2-40B4-BE49-F238E27FC236}">
                <a16:creationId xmlns:a16="http://schemas.microsoft.com/office/drawing/2014/main" id="{2508CE1A-C7C9-4E92-AA5C-A0374093A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34">
            <a:extLst>
              <a:ext uri="{FF2B5EF4-FFF2-40B4-BE49-F238E27FC236}">
                <a16:creationId xmlns:a16="http://schemas.microsoft.com/office/drawing/2014/main" id="{A7BF794F-D2F1-409F-85B1-0C92933FD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DC1D069-8092-4ADF-BF4F-981CEA9C5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808056"/>
            <a:ext cx="3969504" cy="1077229"/>
          </a:xfrm>
        </p:spPr>
        <p:txBody>
          <a:bodyPr>
            <a:normAutofit/>
          </a:bodyPr>
          <a:lstStyle/>
          <a:p>
            <a:pPr algn="l"/>
            <a:r>
              <a:rPr lang="hr-HR" b="1"/>
              <a:t>INTRODUCTION</a:t>
            </a:r>
            <a:br>
              <a:rPr lang="hr-HR"/>
            </a:br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E234E04-E865-48A2-8909-FDA35326C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803" y="2052116"/>
            <a:ext cx="3969505" cy="3997828"/>
          </a:xfrm>
        </p:spPr>
        <p:txBody>
          <a:bodyPr>
            <a:normAutofit/>
          </a:bodyPr>
          <a:lstStyle/>
          <a:p>
            <a:r>
              <a:rPr lang="en-US" sz="1800">
                <a:effectLst/>
              </a:rPr>
              <a:t>The effects of climate change are being felt worldwide </a:t>
            </a:r>
            <a:endParaRPr lang="hr-HR" sz="1800">
              <a:effectLst/>
            </a:endParaRPr>
          </a:p>
          <a:p>
            <a:r>
              <a:rPr lang="en-US" sz="1800">
                <a:effectLst/>
              </a:rPr>
              <a:t>I wanted to contribute to the protection of our planet and actively participate in environmental observation</a:t>
            </a:r>
            <a:r>
              <a:rPr lang="hr-HR" sz="1800">
                <a:effectLst/>
              </a:rPr>
              <a:t>, GLOBE</a:t>
            </a:r>
          </a:p>
          <a:p>
            <a:endParaRPr lang="hr-HR" sz="1800"/>
          </a:p>
        </p:txBody>
      </p:sp>
      <p:pic>
        <p:nvPicPr>
          <p:cNvPr id="11" name="Slika 10" descr="Slika na kojoj se prikazuje na otvorenom, staro, prljavo, nekoliko&#10;&#10;Opis je automatski generiran">
            <a:extLst>
              <a:ext uri="{FF2B5EF4-FFF2-40B4-BE49-F238E27FC236}">
                <a16:creationId xmlns:a16="http://schemas.microsoft.com/office/drawing/2014/main" id="{070A88BC-7659-44C5-93CA-BF30C2669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1560" y="641207"/>
            <a:ext cx="3495033" cy="2621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41472530-7775-4AFF-AE3A-99F1F75E8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1768" y="3737403"/>
            <a:ext cx="3994617" cy="23268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5" name="Rectangle 36">
            <a:extLst>
              <a:ext uri="{FF2B5EF4-FFF2-40B4-BE49-F238E27FC236}">
                <a16:creationId xmlns:a16="http://schemas.microsoft.com/office/drawing/2014/main" id="{82C5B126-6A26-42C3-ABC3-3C9196952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9673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809310B2-7420-43AA-8759-3A3142B8C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1">
            <a:extLst>
              <a:ext uri="{FF2B5EF4-FFF2-40B4-BE49-F238E27FC236}">
                <a16:creationId xmlns:a16="http://schemas.microsoft.com/office/drawing/2014/main" id="{49E56956-386F-4610-8F4D-753C58591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id="{57A518DC-1B4F-4E65-9B0D-3A6D807FA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7" name="Rectangle 15">
            <a:extLst>
              <a:ext uri="{FF2B5EF4-FFF2-40B4-BE49-F238E27FC236}">
                <a16:creationId xmlns:a16="http://schemas.microsoft.com/office/drawing/2014/main" id="{F49910F8-4FC8-4858-BA52-E15CC2448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7BF96701-BC08-46CF-ADD0-183E4217F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795A0800-6EA7-4EDD-82C0-97B0E6AE9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2815B27-B799-486B-A9C0-BF9239AB1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803" y="2052116"/>
            <a:ext cx="3317493" cy="3997828"/>
          </a:xfrm>
        </p:spPr>
        <p:txBody>
          <a:bodyPr>
            <a:normAutofit/>
          </a:bodyPr>
          <a:lstStyle/>
          <a:p>
            <a:r>
              <a:rPr lang="hr-HR" sz="1800"/>
              <a:t>Lime tree budburst is 2 weeks earlier due to climate change</a:t>
            </a:r>
            <a:endParaRPr lang="hr-HR" sz="1800">
              <a:effectLst/>
            </a:endParaRPr>
          </a:p>
          <a:p>
            <a:r>
              <a:rPr lang="en-US" sz="1800">
                <a:effectLst/>
              </a:rPr>
              <a:t>I learned a lot about nature and ecosystems</a:t>
            </a:r>
          </a:p>
          <a:p>
            <a:pPr marL="6160" indent="0">
              <a:buNone/>
            </a:pPr>
            <a:endParaRPr lang="hr-HR" sz="180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5A4DE9C-3E41-43FD-916E-90B8D32B9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969" y="647190"/>
            <a:ext cx="4173212" cy="5564283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0" name="Rectangle 21">
            <a:extLst>
              <a:ext uri="{FF2B5EF4-FFF2-40B4-BE49-F238E27FC236}">
                <a16:creationId xmlns:a16="http://schemas.microsoft.com/office/drawing/2014/main" id="{ACC20CFE-4805-47E4-A315-3293E35C6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2714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24">
            <a:extLst>
              <a:ext uri="{FF2B5EF4-FFF2-40B4-BE49-F238E27FC236}">
                <a16:creationId xmlns:a16="http://schemas.microsoft.com/office/drawing/2014/main" id="{AF1ACE0F-77DB-4E5D-9CA2-A00D93735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26">
            <a:extLst>
              <a:ext uri="{FF2B5EF4-FFF2-40B4-BE49-F238E27FC236}">
                <a16:creationId xmlns:a16="http://schemas.microsoft.com/office/drawing/2014/main" id="{DCDC1CDF-C479-4FEE-AE50-3487D19B6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1" name="Picture 28">
            <a:extLst>
              <a:ext uri="{FF2B5EF4-FFF2-40B4-BE49-F238E27FC236}">
                <a16:creationId xmlns:a16="http://schemas.microsoft.com/office/drawing/2014/main" id="{F071A1B3-6B08-4E5A-B88F-F6FAD5CD1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2" name="Rectangle 30">
            <a:extLst>
              <a:ext uri="{FF2B5EF4-FFF2-40B4-BE49-F238E27FC236}">
                <a16:creationId xmlns:a16="http://schemas.microsoft.com/office/drawing/2014/main" id="{183D88A3-5080-44CE-A00C-8FB4FE300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32">
            <a:extLst>
              <a:ext uri="{FF2B5EF4-FFF2-40B4-BE49-F238E27FC236}">
                <a16:creationId xmlns:a16="http://schemas.microsoft.com/office/drawing/2014/main" id="{AC4F0669-EE52-4F05-825F-3B94B651A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34">
            <a:extLst>
              <a:ext uri="{FF2B5EF4-FFF2-40B4-BE49-F238E27FC236}">
                <a16:creationId xmlns:a16="http://schemas.microsoft.com/office/drawing/2014/main" id="{BB410FAF-180F-40D0-BE44-EF4120246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326233E-97E7-440E-B232-8341B7CF1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808056"/>
            <a:ext cx="3969504" cy="1077229"/>
          </a:xfrm>
        </p:spPr>
        <p:txBody>
          <a:bodyPr>
            <a:normAutofit/>
          </a:bodyPr>
          <a:lstStyle/>
          <a:p>
            <a:pPr algn="l"/>
            <a:r>
              <a:rPr lang="hr-HR" sz="3600" b="1" dirty="0"/>
              <a:t>PROJECT GOAL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C8A5AF5-248B-454D-B189-1E3605406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803" y="1684421"/>
            <a:ext cx="3969505" cy="4365523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Develop awareness of human connection with nature </a:t>
            </a:r>
            <a:endParaRPr lang="hr-HR" dirty="0">
              <a:effectLst/>
            </a:endParaRPr>
          </a:p>
          <a:p>
            <a:r>
              <a:rPr lang="en-US" dirty="0">
                <a:effectLst/>
              </a:rPr>
              <a:t>Encourage </a:t>
            </a:r>
            <a:r>
              <a:rPr lang="hr-HR" dirty="0" err="1">
                <a:effectLst/>
              </a:rPr>
              <a:t>students</a:t>
            </a:r>
            <a:r>
              <a:rPr lang="en-US" dirty="0">
                <a:effectLst/>
              </a:rPr>
              <a:t> to actively participate in environmental protection and nature protection</a:t>
            </a:r>
            <a:endParaRPr lang="hr-HR" dirty="0">
              <a:effectLst/>
            </a:endParaRPr>
          </a:p>
          <a:p>
            <a:r>
              <a:rPr lang="en-US" dirty="0">
                <a:effectLst/>
              </a:rPr>
              <a:t> Encourage school authorities to plant more trees around the school</a:t>
            </a:r>
            <a:endParaRPr lang="hr-HR" dirty="0">
              <a:effectLst/>
            </a:endParaRPr>
          </a:p>
          <a:p>
            <a:r>
              <a:rPr lang="en-US" dirty="0">
                <a:effectLst/>
              </a:rPr>
              <a:t> Link mathematics to nature</a:t>
            </a:r>
          </a:p>
          <a:p>
            <a:pPr lvl="0"/>
            <a:endParaRPr lang="hr-HR" sz="18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B45B300-E204-480B-8252-174604ECA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768" y="2186006"/>
            <a:ext cx="3994617" cy="2486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5" name="Rectangle 36">
            <a:extLst>
              <a:ext uri="{FF2B5EF4-FFF2-40B4-BE49-F238E27FC236}">
                <a16:creationId xmlns:a16="http://schemas.microsoft.com/office/drawing/2014/main" id="{B8F6FDA7-DB57-4D33-9702-AC641D346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9784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09310B2-7420-43AA-8759-3A3142B8C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9E56956-386F-4610-8F4D-753C58591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7A518DC-1B4F-4E65-9B0D-3A6D807FA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49910F8-4FC8-4858-BA52-E15CC2448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BF96701-BC08-46CF-ADD0-183E4217F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95A0800-6EA7-4EDD-82C0-97B0E6AE9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106723A-8C84-431D-B3DC-03320DFE5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808056"/>
            <a:ext cx="3317492" cy="1077229"/>
          </a:xfrm>
        </p:spPr>
        <p:txBody>
          <a:bodyPr>
            <a:noAutofit/>
          </a:bodyPr>
          <a:lstStyle/>
          <a:p>
            <a:pPr algn="l"/>
            <a:r>
              <a:rPr lang="hr-HR" sz="3600" b="1" dirty="0"/>
              <a:t>TREES AND MAN</a:t>
            </a:r>
            <a:endParaRPr lang="hr-HR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742F0B17-24E5-4444-981F-7A3D1EC7F4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69803" y="2052116"/>
                <a:ext cx="3317493" cy="3997828"/>
              </a:xfrm>
            </p:spPr>
            <p:txBody>
              <a:bodyPr>
                <a:normAutofit/>
              </a:bodyPr>
              <a:lstStyle/>
              <a:p>
                <a:pPr marL="6160" indent="0">
                  <a:lnSpc>
                    <a:spcPct val="110000"/>
                  </a:lnSpc>
                  <a:buNone/>
                </a:pPr>
                <a:r>
                  <a:rPr lang="en-US" sz="1600" dirty="0">
                    <a:effectLst/>
                  </a:rPr>
                  <a:t>THE FACTS I TAKE INTO ACCOUNT WHEN CALCULATING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600" dirty="0"/>
                  <a:t>Nature - the most effective measure for nature conservation (ETH) </a:t>
                </a:r>
                <a:endParaRPr lang="hr-HR" sz="1600" dirty="0"/>
              </a:p>
              <a:p>
                <a:pPr>
                  <a:lnSpc>
                    <a:spcPct val="110000"/>
                  </a:lnSpc>
                </a:pPr>
                <a:r>
                  <a:rPr lang="en-US" sz="1600" dirty="0"/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hr-HR" sz="16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hr-HR" sz="16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r-HR" sz="1600" dirty="0"/>
                  <a:t>	</a:t>
                </a:r>
                <a:r>
                  <a:rPr lang="hr-HR" sz="1600" dirty="0" err="1"/>
                  <a:t>of</a:t>
                </a:r>
                <a:r>
                  <a:rPr lang="hr-HR" sz="1600" dirty="0"/>
                  <a:t> </a:t>
                </a:r>
                <a:r>
                  <a:rPr lang="hr-HR" sz="1600" dirty="0" err="1"/>
                  <a:t>leaves</a:t>
                </a:r>
                <a:r>
                  <a:rPr lang="hr-HR" sz="1600" dirty="0"/>
                  <a:t> </a:t>
                </a:r>
                <a:r>
                  <a:rPr lang="hr-HR" sz="1600" dirty="0" err="1"/>
                  <a:t>prodce</a:t>
                </a:r>
                <a:r>
                  <a:rPr lang="hr-HR" sz="1600" dirty="0"/>
                  <a:t> 500 ml </a:t>
                </a:r>
                <a:r>
                  <a:rPr lang="hr-HR" sz="1600" dirty="0" err="1"/>
                  <a:t>of</a:t>
                </a:r>
                <a:r>
                  <a:rPr lang="hr-HR" sz="1600" dirty="0"/>
                  <a:t> </a:t>
                </a:r>
                <a:r>
                  <a:rPr lang="hr-HR" sz="1600" dirty="0" err="1"/>
                  <a:t>oxygen</a:t>
                </a:r>
                <a:r>
                  <a:rPr lang="hr-HR" sz="1600" dirty="0"/>
                  <a:t> per </a:t>
                </a:r>
                <a:r>
                  <a:rPr lang="hr-HR" sz="1600" dirty="0" err="1"/>
                  <a:t>hour</a:t>
                </a:r>
                <a:r>
                  <a:rPr lang="hr-HR" sz="1600" dirty="0"/>
                  <a:t> </a:t>
                </a:r>
                <a:r>
                  <a:rPr lang="en-US" sz="1600" dirty="0"/>
                  <a:t>(</a:t>
                </a:r>
                <a:r>
                  <a:rPr lang="en-US" sz="1600" dirty="0" err="1"/>
                  <a:t>Hewiston</a:t>
                </a:r>
                <a:r>
                  <a:rPr lang="en-US" sz="1600" dirty="0"/>
                  <a:t>) </a:t>
                </a:r>
                <a:endParaRPr lang="hr-HR" sz="1600" dirty="0"/>
              </a:p>
              <a:p>
                <a:pPr>
                  <a:lnSpc>
                    <a:spcPct val="110000"/>
                  </a:lnSpc>
                </a:pPr>
                <a:r>
                  <a:rPr lang="en-US" sz="1600" dirty="0"/>
                  <a:t>The average person breathes 12 times per minute in a standby state and has 500 mL of air in one breath, of which 79% oxygen (</a:t>
                </a:r>
                <a:r>
                  <a:rPr lang="hr-HR" sz="1600" dirty="0"/>
                  <a:t>Ca</a:t>
                </a:r>
                <a:r>
                  <a:rPr lang="en-US" sz="1600" dirty="0"/>
                  <a:t>r, 2011)</a:t>
                </a:r>
              </a:p>
            </p:txBody>
          </p:sp>
        </mc:Choice>
        <mc:Fallback xmlns="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742F0B17-24E5-4444-981F-7A3D1EC7F4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69803" y="2052116"/>
                <a:ext cx="3317493" cy="3997828"/>
              </a:xfrm>
              <a:blipFill>
                <a:blip r:embed="rId5"/>
                <a:stretch>
                  <a:fillRect l="-735" t="-153" r="-919" b="-1832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Slika 3">
            <a:extLst>
              <a:ext uri="{FF2B5EF4-FFF2-40B4-BE49-F238E27FC236}">
                <a16:creationId xmlns:a16="http://schemas.microsoft.com/office/drawing/2014/main" id="{B7AF26B1-E31D-4DDD-8E6D-6C3D3A1083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249338" y="1032718"/>
            <a:ext cx="3765272" cy="5017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CC20CFE-4805-47E4-A315-3293E35C6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1227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25">
            <a:extLst>
              <a:ext uri="{FF2B5EF4-FFF2-40B4-BE49-F238E27FC236}">
                <a16:creationId xmlns:a16="http://schemas.microsoft.com/office/drawing/2014/main" id="{EEFC9753-547E-4390-96E3-A232AC7DD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27">
            <a:extLst>
              <a:ext uri="{FF2B5EF4-FFF2-40B4-BE49-F238E27FC236}">
                <a16:creationId xmlns:a16="http://schemas.microsoft.com/office/drawing/2014/main" id="{A2AB332B-B227-46A5-B55A-E14FD8D01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2" name="Picture 29">
            <a:extLst>
              <a:ext uri="{FF2B5EF4-FFF2-40B4-BE49-F238E27FC236}">
                <a16:creationId xmlns:a16="http://schemas.microsoft.com/office/drawing/2014/main" id="{7DCB69C9-40A3-499E-840D-770A9E375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3" name="Rectangle 31">
            <a:extLst>
              <a:ext uri="{FF2B5EF4-FFF2-40B4-BE49-F238E27FC236}">
                <a16:creationId xmlns:a16="http://schemas.microsoft.com/office/drawing/2014/main" id="{3150C4AC-0522-492A-8D85-99489F07B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33">
            <a:extLst>
              <a:ext uri="{FF2B5EF4-FFF2-40B4-BE49-F238E27FC236}">
                <a16:creationId xmlns:a16="http://schemas.microsoft.com/office/drawing/2014/main" id="{E1A7D3AC-837A-4FAA-AE75-D4D9DBF24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5">
            <a:extLst>
              <a:ext uri="{FF2B5EF4-FFF2-40B4-BE49-F238E27FC236}">
                <a16:creationId xmlns:a16="http://schemas.microsoft.com/office/drawing/2014/main" id="{5528DC57-44AC-4915-B247-17968C31F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B6CC32A-765C-441B-B3A7-7EEC784EF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803" y="802105"/>
            <a:ext cx="3966801" cy="5823284"/>
          </a:xfrm>
        </p:spPr>
        <p:txBody>
          <a:bodyPr>
            <a:noAutofit/>
          </a:bodyPr>
          <a:lstStyle/>
          <a:p>
            <a:pPr marL="6160" indent="0">
              <a:lnSpc>
                <a:spcPct val="110000"/>
              </a:lnSpc>
              <a:buNone/>
            </a:pPr>
            <a:r>
              <a:rPr lang="hr-HR" b="1" dirty="0"/>
              <a:t>OUR LIME TREE</a:t>
            </a:r>
          </a:p>
          <a:p>
            <a:pPr marL="6160" indent="0">
              <a:lnSpc>
                <a:spcPct val="110000"/>
              </a:lnSpc>
              <a:buNone/>
            </a:pPr>
            <a:endParaRPr lang="hr-HR" dirty="0"/>
          </a:p>
          <a:p>
            <a:pPr>
              <a:lnSpc>
                <a:spcPct val="110000"/>
              </a:lnSpc>
            </a:pPr>
            <a:r>
              <a:rPr lang="en-US" dirty="0">
                <a:effectLst/>
              </a:rPr>
              <a:t>It belongs to the species of </a:t>
            </a:r>
            <a:r>
              <a:rPr lang="hr-HR" dirty="0" err="1">
                <a:effectLst/>
              </a:rPr>
              <a:t>small-leaved</a:t>
            </a:r>
            <a:r>
              <a:rPr lang="hr-HR" dirty="0">
                <a:effectLst/>
              </a:rPr>
              <a:t> lime </a:t>
            </a:r>
            <a:r>
              <a:rPr lang="en-US" dirty="0">
                <a:effectLst/>
              </a:rPr>
              <a:t> (</a:t>
            </a:r>
            <a:r>
              <a:rPr lang="en-US" i="1" dirty="0">
                <a:effectLst/>
              </a:rPr>
              <a:t>lat. </a:t>
            </a:r>
            <a:r>
              <a:rPr lang="en-US" i="1" dirty="0" err="1">
                <a:effectLst/>
              </a:rPr>
              <a:t>Tilia</a:t>
            </a:r>
            <a:r>
              <a:rPr lang="en-US" i="1" dirty="0">
                <a:effectLst/>
              </a:rPr>
              <a:t> cordata</a:t>
            </a:r>
            <a:r>
              <a:rPr lang="en-US" dirty="0">
                <a:effectLst/>
              </a:rPr>
              <a:t>)</a:t>
            </a:r>
            <a:endParaRPr lang="hr-HR" dirty="0">
              <a:effectLst/>
            </a:endParaRPr>
          </a:p>
          <a:p>
            <a:pPr>
              <a:lnSpc>
                <a:spcPct val="110000"/>
              </a:lnSpc>
            </a:pPr>
            <a:r>
              <a:rPr lang="en-US" dirty="0">
                <a:effectLst/>
              </a:rPr>
              <a:t> Grows to 18 m</a:t>
            </a:r>
            <a:endParaRPr lang="hr-HR" dirty="0">
              <a:effectLst/>
            </a:endParaRPr>
          </a:p>
          <a:p>
            <a:pPr>
              <a:lnSpc>
                <a:spcPct val="110000"/>
              </a:lnSpc>
            </a:pPr>
            <a:r>
              <a:rPr lang="en-US" dirty="0">
                <a:effectLst/>
              </a:rPr>
              <a:t> Canopy dense, symmetrical youth, half-corner later </a:t>
            </a:r>
            <a:endParaRPr lang="hr-HR" dirty="0">
              <a:effectLst/>
            </a:endParaRPr>
          </a:p>
          <a:p>
            <a:pPr>
              <a:lnSpc>
                <a:spcPct val="110000"/>
              </a:lnSpc>
            </a:pPr>
            <a:r>
              <a:rPr lang="en-US" dirty="0">
                <a:effectLst/>
              </a:rPr>
              <a:t>Pale yellow leaves </a:t>
            </a:r>
            <a:endParaRPr lang="hr-HR" dirty="0">
              <a:effectLst/>
            </a:endParaRPr>
          </a:p>
          <a:p>
            <a:pPr>
              <a:lnSpc>
                <a:spcPct val="110000"/>
              </a:lnSpc>
            </a:pPr>
            <a:r>
              <a:rPr lang="hr-HR" dirty="0" err="1"/>
              <a:t>Blooms</a:t>
            </a:r>
            <a:r>
              <a:rPr lang="en-US" dirty="0">
                <a:effectLst/>
              </a:rPr>
              <a:t> of June and July </a:t>
            </a:r>
            <a:endParaRPr lang="hr-HR" dirty="0">
              <a:effectLst/>
            </a:endParaRPr>
          </a:p>
          <a:p>
            <a:pPr>
              <a:lnSpc>
                <a:spcPct val="110000"/>
              </a:lnSpc>
            </a:pPr>
            <a:r>
              <a:rPr lang="en-US" dirty="0">
                <a:effectLst/>
              </a:rPr>
              <a:t>Multi-se</a:t>
            </a:r>
            <a:r>
              <a:rPr lang="hr-HR" dirty="0" err="1">
                <a:effectLst/>
              </a:rPr>
              <a:t>eded</a:t>
            </a:r>
            <a:r>
              <a:rPr lang="en-US" dirty="0">
                <a:effectLst/>
              </a:rPr>
              <a:t> nutmeg</a:t>
            </a:r>
            <a:endParaRPr lang="hr-HR" dirty="0">
              <a:effectLst/>
            </a:endParaRPr>
          </a:p>
          <a:p>
            <a:pPr>
              <a:lnSpc>
                <a:spcPct val="110000"/>
              </a:lnSpc>
            </a:pPr>
            <a:r>
              <a:rPr lang="en-US" dirty="0">
                <a:effectLst/>
              </a:rPr>
              <a:t> Thrives on various types of soil </a:t>
            </a:r>
            <a:endParaRPr lang="hr-HR" dirty="0">
              <a:effectLst/>
            </a:endParaRPr>
          </a:p>
          <a:p>
            <a:pPr>
              <a:lnSpc>
                <a:spcPct val="110000"/>
              </a:lnSpc>
            </a:pPr>
            <a:r>
              <a:rPr lang="en-US" dirty="0" err="1">
                <a:effectLst/>
              </a:rPr>
              <a:t>Drijen</a:t>
            </a:r>
            <a:r>
              <a:rPr lang="en-US" dirty="0">
                <a:effectLst/>
              </a:rPr>
              <a:t>, 2020</a:t>
            </a:r>
          </a:p>
          <a:p>
            <a:pPr>
              <a:lnSpc>
                <a:spcPct val="110000"/>
              </a:lnSpc>
            </a:pPr>
            <a:endParaRPr lang="hr-HR" dirty="0"/>
          </a:p>
        </p:txBody>
      </p:sp>
      <p:pic>
        <p:nvPicPr>
          <p:cNvPr id="4" name="Slika 3" descr="Slika na kojoj se prikazuje na otvorenom, biljka, stablo, obješeno&#10;&#10;Opis je automatski generiran">
            <a:extLst>
              <a:ext uri="{FF2B5EF4-FFF2-40B4-BE49-F238E27FC236}">
                <a16:creationId xmlns:a16="http://schemas.microsoft.com/office/drawing/2014/main" id="{EC46489C-B6FD-4FA2-8C78-76C19FFC44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573" r="2" b="22908"/>
          <a:stretch/>
        </p:blipFill>
        <p:spPr>
          <a:xfrm>
            <a:off x="6116999" y="340087"/>
            <a:ext cx="3008571" cy="22271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6" name="Rectangle 37">
            <a:extLst>
              <a:ext uri="{FF2B5EF4-FFF2-40B4-BE49-F238E27FC236}">
                <a16:creationId xmlns:a16="http://schemas.microsoft.com/office/drawing/2014/main" id="{8C3BB8BE-DFA8-4F23-BA0D-B3372EE72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B138644-AF09-42C2-B395-9E2014DE6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7812" y="2599609"/>
            <a:ext cx="2868081" cy="422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0375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F1ACE0F-77DB-4E5D-9CA2-A00D93735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CDC1CDF-C479-4FEE-AE50-3487D19B6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071A1B3-6B08-4E5A-B88F-F6FAD5CD1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83D88A3-5080-44CE-A00C-8FB4FE300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4F0669-EE52-4F05-825F-3B94B651A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B410FAF-180F-40D0-BE44-EF4120246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4176889-E18C-4D5B-B012-7D36BAFF2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803" y="647190"/>
            <a:ext cx="3969505" cy="5402754"/>
          </a:xfrm>
        </p:spPr>
        <p:txBody>
          <a:bodyPr>
            <a:normAutofit/>
          </a:bodyPr>
          <a:lstStyle/>
          <a:p>
            <a:endParaRPr lang="hr-HR" sz="1800" dirty="0"/>
          </a:p>
          <a:p>
            <a:pPr marL="6160" indent="0">
              <a:buNone/>
            </a:pPr>
            <a:r>
              <a:rPr lang="hr-HR" sz="3600" b="1" dirty="0">
                <a:effectLst/>
                <a:latin typeface="+mj-lt"/>
              </a:rPr>
              <a:t>RESEARCH QUESTIONS</a:t>
            </a:r>
          </a:p>
          <a:p>
            <a:pPr marL="6160" indent="0">
              <a:buNone/>
            </a:pPr>
            <a:endParaRPr lang="hr-HR" sz="3600" dirty="0">
              <a:effectLst/>
              <a:latin typeface="Segoe UI Web (West European)"/>
            </a:endParaRPr>
          </a:p>
          <a:p>
            <a:r>
              <a:rPr lang="en-US" dirty="0">
                <a:effectLst/>
              </a:rPr>
              <a:t>How much li</a:t>
            </a:r>
            <a:r>
              <a:rPr lang="hr-HR" dirty="0">
                <a:effectLst/>
              </a:rPr>
              <a:t>me </a:t>
            </a:r>
            <a:r>
              <a:rPr lang="hr-HR" dirty="0" err="1">
                <a:effectLst/>
              </a:rPr>
              <a:t>tree</a:t>
            </a:r>
            <a:r>
              <a:rPr lang="en-US" dirty="0">
                <a:effectLst/>
              </a:rPr>
              <a:t> produces oxygen in one hour, day and year? </a:t>
            </a:r>
            <a:endParaRPr lang="hr-HR" dirty="0">
              <a:effectLst/>
            </a:endParaRPr>
          </a:p>
          <a:p>
            <a:r>
              <a:rPr lang="en-US" dirty="0">
                <a:effectLst/>
              </a:rPr>
              <a:t>How much oxygen does the average person breathe in one hour, day and year?</a:t>
            </a:r>
          </a:p>
          <a:p>
            <a:endParaRPr lang="hr-HR" sz="1800" dirty="0">
              <a:effectLst/>
              <a:latin typeface="Segoe UI Web (West European)"/>
            </a:endParaRPr>
          </a:p>
          <a:p>
            <a:pPr marL="6160" indent="0">
              <a:buNone/>
            </a:pPr>
            <a:endParaRPr lang="hr-HR" sz="18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7978D437-4812-4713-A5A8-D118D97F5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265" y="647190"/>
            <a:ext cx="3797623" cy="5564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B8F6FDA7-DB57-4D33-9702-AC641D346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050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33C0831-9FC1-4DDC-ABFB-0F4A13EA7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7D52BC-0F3C-47C6-9F17-7E56CC5E7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1EF7B9-2F5E-4906-93C1-916CB032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AF0059-C719-4D3C-A308-3814EB2E8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1AD354-08FB-4D72-B015-728D5A774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20">
            <a:extLst>
              <a:ext uri="{FF2B5EF4-FFF2-40B4-BE49-F238E27FC236}">
                <a16:creationId xmlns:a16="http://schemas.microsoft.com/office/drawing/2014/main" id="{CF52B2F9-8E45-4069-A617-E9A296679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slov 5">
            <a:extLst>
              <a:ext uri="{FF2B5EF4-FFF2-40B4-BE49-F238E27FC236}">
                <a16:creationId xmlns:a16="http://schemas.microsoft.com/office/drawing/2014/main" id="{FD6B0974-9006-4D5C-B262-3D6F29876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808056"/>
            <a:ext cx="8608037" cy="1077229"/>
          </a:xfrm>
        </p:spPr>
        <p:txBody>
          <a:bodyPr>
            <a:normAutofit/>
          </a:bodyPr>
          <a:lstStyle/>
          <a:p>
            <a:pPr algn="l"/>
            <a:r>
              <a:rPr lang="hr-HR" b="1" dirty="0">
                <a:latin typeface="+mj-lt"/>
              </a:rPr>
              <a:t>MATERIALS AND METHODS:</a:t>
            </a:r>
            <a:br>
              <a:rPr lang="hr-HR" b="1" dirty="0">
                <a:latin typeface="+mj-lt"/>
              </a:rPr>
            </a:b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E022897C-A47A-4B7B-8F12-452B0FD773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55440" y="2296100"/>
                <a:ext cx="3152104" cy="2821332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effectLst/>
                  </a:rPr>
                  <a:t>I calculated the </a:t>
                </a:r>
                <a:r>
                  <a:rPr lang="hr-HR" sz="2400" dirty="0" err="1"/>
                  <a:t>leaf</a:t>
                </a:r>
                <a:r>
                  <a:rPr lang="hr-HR" sz="2400" dirty="0"/>
                  <a:t> </a:t>
                </a:r>
                <a:r>
                  <a:rPr lang="hr-HR" sz="2400" dirty="0" err="1"/>
                  <a:t>surface</a:t>
                </a:r>
                <a:r>
                  <a:rPr lang="en-US" sz="2400" dirty="0">
                    <a:effectLst/>
                  </a:rPr>
                  <a:t> using millimeter paper, 42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2400" b="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hr-HR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hr-HR" sz="24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:endParaRPr lang="hr-HR" sz="2400" dirty="0"/>
              </a:p>
              <a:p>
                <a:endParaRPr lang="hr-HR" sz="1400" dirty="0"/>
              </a:p>
            </p:txBody>
          </p:sp>
        </mc:Choice>
        <mc:Fallback xmlns="">
          <p:sp>
            <p:nvSpPr>
              <p:cNvPr id="3" name="Rezervirano mjesto sadržaja 2">
                <a:extLst>
                  <a:ext uri="{FF2B5EF4-FFF2-40B4-BE49-F238E27FC236}">
                    <a16:creationId xmlns:a16="http://schemas.microsoft.com/office/drawing/2014/main" id="{E022897C-A47A-4B7B-8F12-452B0FD773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55440" y="2296100"/>
                <a:ext cx="3152104" cy="2821332"/>
              </a:xfrm>
              <a:blipFill>
                <a:blip r:embed="rId5"/>
                <a:stretch>
                  <a:fillRect l="-1741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Slika 3">
            <a:extLst>
              <a:ext uri="{FF2B5EF4-FFF2-40B4-BE49-F238E27FC236}">
                <a16:creationId xmlns:a16="http://schemas.microsoft.com/office/drawing/2014/main" id="{CF64EB9A-E4ED-4018-B8CE-C7FDCDA795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58" t="4242" r="8328" b="2982"/>
          <a:stretch/>
        </p:blipFill>
        <p:spPr>
          <a:xfrm>
            <a:off x="5285367" y="1694388"/>
            <a:ext cx="2688625" cy="3755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BAB2F21-412C-42A3-AFF8-130CA16FCA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207" b="4"/>
          <a:stretch/>
        </p:blipFill>
        <p:spPr>
          <a:xfrm>
            <a:off x="8389705" y="1694388"/>
            <a:ext cx="2534152" cy="3798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22">
            <a:extLst>
              <a:ext uri="{FF2B5EF4-FFF2-40B4-BE49-F238E27FC236}">
                <a16:creationId xmlns:a16="http://schemas.microsoft.com/office/drawing/2014/main" id="{E7C2DBCD-1891-46D1-99DA-5E7FD18E6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884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1BC10AE-0978-44A8-90BB-035C7E237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7FCA0A-2061-455A-B63A-DE1C010F1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B0BDB6-01E9-4AD8-A995-25C1E186B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596BC0-68F5-429F-A6D0-3A97A62C2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08CE1A-C7C9-4E92-AA5C-A0374093A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BF794F-D2F1-409F-85B1-0C92933FD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Naslov 1">
                <a:extLst>
                  <a:ext uri="{FF2B5EF4-FFF2-40B4-BE49-F238E27FC236}">
                    <a16:creationId xmlns:a16="http://schemas.microsoft.com/office/drawing/2014/main" id="{20DBB9F2-98F4-424A-88D7-78193035CB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2723" y="1737182"/>
                <a:ext cx="4321110" cy="3378200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effectLst/>
                  </a:rPr>
                  <a:t>I used wire cube with volume 2.2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b="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hr-HR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hr-HR" b="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hr-HR" dirty="0"/>
                  <a:t>,</a:t>
                </a:r>
                <a:r>
                  <a:rPr lang="en-US" dirty="0">
                    <a:effectLst/>
                  </a:rPr>
                  <a:t>16 </a:t>
                </a:r>
                <a:r>
                  <a:rPr lang="hr-HR" dirty="0" err="1"/>
                  <a:t>leaves</a:t>
                </a:r>
                <a:endParaRPr lang="hr-HR" dirty="0">
                  <a:effectLst/>
                </a:endParaRPr>
              </a:p>
              <a:p>
                <a:r>
                  <a:rPr lang="en-US" dirty="0">
                    <a:effectLst/>
                  </a:rPr>
                  <a:t> To get an approximate number of leaves on a li</a:t>
                </a:r>
                <a:r>
                  <a:rPr lang="hr-HR" dirty="0">
                    <a:effectLst/>
                  </a:rPr>
                  <a:t>me</a:t>
                </a:r>
                <a:r>
                  <a:rPr lang="en-US" dirty="0">
                    <a:effectLst/>
                  </a:rPr>
                  <a:t> tree, 174,569 leaves </a:t>
                </a:r>
                <a:endParaRPr lang="hr-HR" dirty="0">
                  <a:effectLst/>
                </a:endParaRPr>
              </a:p>
            </p:txBody>
          </p:sp>
        </mc:Choice>
        <mc:Fallback xmlns="">
          <p:sp>
            <p:nvSpPr>
              <p:cNvPr id="6" name="Naslov 1">
                <a:extLst>
                  <a:ext uri="{FF2B5EF4-FFF2-40B4-BE49-F238E27FC236}">
                    <a16:creationId xmlns:a16="http://schemas.microsoft.com/office/drawing/2014/main" id="{20DBB9F2-98F4-424A-88D7-78193035CB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2723" y="1737182"/>
                <a:ext cx="4321110" cy="3378200"/>
              </a:xfrm>
              <a:blipFill>
                <a:blip r:embed="rId5"/>
                <a:stretch>
                  <a:fillRect l="-705" r="-2962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82C5B126-6A26-42C3-ABC3-3C9196952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96DB16B-B4E9-4B81-A382-4612FDF95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4656" y="286441"/>
            <a:ext cx="2576496" cy="3336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F543C1A-3EE8-4510-B44A-0BC2E55E79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0891" y="3806779"/>
            <a:ext cx="3683576" cy="27665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6578847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82E"/>
      </a:dk2>
      <a:lt2>
        <a:srgbClr val="C2F5FC"/>
      </a:lt2>
      <a:accent1>
        <a:srgbClr val="4091F3"/>
      </a:accent1>
      <a:accent2>
        <a:srgbClr val="8BBCF1"/>
      </a:accent2>
      <a:accent3>
        <a:srgbClr val="CB6A6A"/>
      </a:accent3>
      <a:accent4>
        <a:srgbClr val="C567AF"/>
      </a:accent4>
      <a:accent5>
        <a:srgbClr val="A684F9"/>
      </a:accent5>
      <a:accent6>
        <a:srgbClr val="A9ACEE"/>
      </a:accent6>
      <a:hlink>
        <a:srgbClr val="6D9CC5"/>
      </a:hlink>
      <a:folHlink>
        <a:srgbClr val="6D82A0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178B2DAB-5DDE-4060-A857-D2E1CDA925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593</Words>
  <Application>Microsoft Office PowerPoint</Application>
  <PresentationFormat>Široki zaslon</PresentationFormat>
  <Paragraphs>68</Paragraphs>
  <Slides>15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22" baseType="lpstr">
      <vt:lpstr>Arial</vt:lpstr>
      <vt:lpstr>Cambria Math</vt:lpstr>
      <vt:lpstr>MS Shell Dlg 2</vt:lpstr>
      <vt:lpstr>Segoe UI Web (West European)</vt:lpstr>
      <vt:lpstr>Wingdings</vt:lpstr>
      <vt:lpstr>Wingdings 3</vt:lpstr>
      <vt:lpstr>Madison</vt:lpstr>
      <vt:lpstr>HOW OUR LIME TREE AFFECTS THE LIVES OF STUDENTS AND TEACHERS IN SCHOOL </vt:lpstr>
      <vt:lpstr>INTRODUCTION </vt:lpstr>
      <vt:lpstr>PowerPoint prezentacija</vt:lpstr>
      <vt:lpstr>PROJECT GOAL </vt:lpstr>
      <vt:lpstr>TREES AND MAN</vt:lpstr>
      <vt:lpstr>PowerPoint prezentacija</vt:lpstr>
      <vt:lpstr>PowerPoint prezentacija</vt:lpstr>
      <vt:lpstr>MATERIALS AND METHODS: </vt:lpstr>
      <vt:lpstr>PowerPoint prezentacija</vt:lpstr>
      <vt:lpstr>PowerPoint prezentacija</vt:lpstr>
      <vt:lpstr>from this data I calculated how much lime produces oxygen:  1 leaf – 2.1 mL oxygen/h  In hour – 367 L/h  In Day – 8808 L  In a year – 3 214 920 L</vt:lpstr>
      <vt:lpstr>AMOUNT OF OXYGEN INHALED (1 person) </vt:lpstr>
      <vt:lpstr>OUR SCHOOL  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THE LIME TREE AFFECTS THE LIVES OF PEOPLE AND THE ENVIROMENT </dc:title>
  <dc:creator>Antonela Nikolić</dc:creator>
  <cp:lastModifiedBy>Antonela Nikolić</cp:lastModifiedBy>
  <cp:revision>8</cp:revision>
  <dcterms:created xsi:type="dcterms:W3CDTF">2021-01-19T13:13:29Z</dcterms:created>
  <dcterms:modified xsi:type="dcterms:W3CDTF">2021-01-25T07:48:31Z</dcterms:modified>
</cp:coreProperties>
</file>