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22" r:id="rId2"/>
    <p:sldId id="275" r:id="rId3"/>
    <p:sldId id="274" r:id="rId4"/>
    <p:sldId id="323" r:id="rId5"/>
    <p:sldId id="325" r:id="rId6"/>
    <p:sldId id="324" r:id="rId7"/>
    <p:sldId id="327" r:id="rId8"/>
    <p:sldId id="281" r:id="rId9"/>
    <p:sldId id="269" r:id="rId10"/>
    <p:sldId id="272" r:id="rId11"/>
    <p:sldId id="277" r:id="rId12"/>
    <p:sldId id="290" r:id="rId13"/>
    <p:sldId id="299" r:id="rId14"/>
    <p:sldId id="301" r:id="rId15"/>
    <p:sldId id="302" r:id="rId16"/>
    <p:sldId id="303" r:id="rId17"/>
    <p:sldId id="304" r:id="rId18"/>
    <p:sldId id="305" r:id="rId19"/>
    <p:sldId id="309" r:id="rId20"/>
    <p:sldId id="306" r:id="rId21"/>
    <p:sldId id="278" r:id="rId22"/>
    <p:sldId id="329" r:id="rId23"/>
    <p:sldId id="321" r:id="rId24"/>
    <p:sldId id="318" r:id="rId25"/>
    <p:sldId id="311" r:id="rId26"/>
    <p:sldId id="287" r:id="rId27"/>
    <p:sldId id="320" r:id="rId28"/>
    <p:sldId id="328" r:id="rId29"/>
    <p:sldId id="288" r:id="rId30"/>
    <p:sldId id="317" r:id="rId3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10E3A9DF-F98E-47AD-A3B6-F066825CB1D7}">
          <p14:sldIdLst>
            <p14:sldId id="322"/>
            <p14:sldId id="275"/>
            <p14:sldId id="274"/>
            <p14:sldId id="323"/>
            <p14:sldId id="325"/>
            <p14:sldId id="324"/>
            <p14:sldId id="327"/>
            <p14:sldId id="281"/>
            <p14:sldId id="269"/>
            <p14:sldId id="272"/>
            <p14:sldId id="277"/>
            <p14:sldId id="290"/>
            <p14:sldId id="299"/>
            <p14:sldId id="301"/>
            <p14:sldId id="302"/>
            <p14:sldId id="303"/>
            <p14:sldId id="304"/>
            <p14:sldId id="305"/>
            <p14:sldId id="309"/>
            <p14:sldId id="306"/>
            <p14:sldId id="278"/>
            <p14:sldId id="329"/>
            <p14:sldId id="321"/>
            <p14:sldId id="318"/>
            <p14:sldId id="311"/>
            <p14:sldId id="287"/>
            <p14:sldId id="320"/>
            <p14:sldId id="328"/>
            <p14:sldId id="288"/>
            <p14:sldId id="317"/>
          </p14:sldIdLst>
        </p14:section>
        <p14:section name="未命名的章節" id="{213AA284-1D7D-483E-A272-41EF7663274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8A2"/>
    <a:srgbClr val="0E60D8"/>
    <a:srgbClr val="438A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21" d="100"/>
          <a:sy n="121" d="100"/>
        </p:scale>
        <p:origin x="190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prstClr val="black"/>
                </a:solidFill>
                <a:latin typeface="+mn-lt"/>
                <a:ea typeface="+mn-ea"/>
                <a:cs typeface="+mn-cs"/>
              </a:defRPr>
            </a:pPr>
            <a:r>
              <a:rPr lang="en-US" altLang="zh-TW" sz="3200" dirty="0">
                <a:effectLst/>
              </a:rPr>
              <a:t>12/15 to 1/11 noon temperature line chart</a:t>
            </a:r>
            <a:endParaRPr lang="zh-TW" altLang="zh-TW" sz="3200" dirty="0">
              <a:effectLst/>
            </a:endParaRPr>
          </a:p>
        </c:rich>
      </c:tx>
      <c:overlay val="0"/>
    </c:title>
    <c:autoTitleDeleted val="0"/>
    <c:plotArea>
      <c:layout/>
      <c:lineChart>
        <c:grouping val="standard"/>
        <c:varyColors val="0"/>
        <c:ser>
          <c:idx val="0"/>
          <c:order val="0"/>
          <c:tx>
            <c:strRef>
              <c:f>工作表1!$B$1</c:f>
              <c:strCache>
                <c:ptCount val="1"/>
                <c:pt idx="0">
                  <c:v>air temperture</c:v>
                </c:pt>
              </c:strCache>
            </c:strRef>
          </c:tx>
          <c:cat>
            <c:numRef>
              <c:f>工作表1!$A$2:$A$29</c:f>
              <c:numCache>
                <c:formatCode>m"月"d"日"</c:formatCode>
                <c:ptCount val="28"/>
                <c:pt idx="0">
                  <c:v>44180</c:v>
                </c:pt>
                <c:pt idx="1">
                  <c:v>44181</c:v>
                </c:pt>
                <c:pt idx="2">
                  <c:v>44182</c:v>
                </c:pt>
                <c:pt idx="3">
                  <c:v>44183</c:v>
                </c:pt>
                <c:pt idx="4">
                  <c:v>44184</c:v>
                </c:pt>
                <c:pt idx="5">
                  <c:v>44185</c:v>
                </c:pt>
                <c:pt idx="6">
                  <c:v>44186</c:v>
                </c:pt>
                <c:pt idx="7">
                  <c:v>44187</c:v>
                </c:pt>
                <c:pt idx="8">
                  <c:v>44188</c:v>
                </c:pt>
                <c:pt idx="9">
                  <c:v>44189</c:v>
                </c:pt>
                <c:pt idx="10">
                  <c:v>44190</c:v>
                </c:pt>
                <c:pt idx="11">
                  <c:v>44191</c:v>
                </c:pt>
                <c:pt idx="12">
                  <c:v>44192</c:v>
                </c:pt>
                <c:pt idx="13">
                  <c:v>44193</c:v>
                </c:pt>
                <c:pt idx="14">
                  <c:v>44194</c:v>
                </c:pt>
                <c:pt idx="15">
                  <c:v>44195</c:v>
                </c:pt>
                <c:pt idx="16">
                  <c:v>44196</c:v>
                </c:pt>
                <c:pt idx="17">
                  <c:v>44197</c:v>
                </c:pt>
                <c:pt idx="18">
                  <c:v>44198</c:v>
                </c:pt>
                <c:pt idx="19">
                  <c:v>44199</c:v>
                </c:pt>
                <c:pt idx="20">
                  <c:v>44200</c:v>
                </c:pt>
                <c:pt idx="21">
                  <c:v>44201</c:v>
                </c:pt>
                <c:pt idx="22">
                  <c:v>44202</c:v>
                </c:pt>
                <c:pt idx="23">
                  <c:v>44203</c:v>
                </c:pt>
                <c:pt idx="24">
                  <c:v>44204</c:v>
                </c:pt>
                <c:pt idx="25">
                  <c:v>44205</c:v>
                </c:pt>
                <c:pt idx="26">
                  <c:v>44206</c:v>
                </c:pt>
                <c:pt idx="27">
                  <c:v>44207</c:v>
                </c:pt>
              </c:numCache>
            </c:numRef>
          </c:cat>
          <c:val>
            <c:numRef>
              <c:f>工作表1!$B$2:$B$29</c:f>
              <c:numCache>
                <c:formatCode>General</c:formatCode>
                <c:ptCount val="28"/>
                <c:pt idx="0">
                  <c:v>19.100000000000001</c:v>
                </c:pt>
                <c:pt idx="1">
                  <c:v>15.2</c:v>
                </c:pt>
                <c:pt idx="2">
                  <c:v>22</c:v>
                </c:pt>
                <c:pt idx="3">
                  <c:v>19.3</c:v>
                </c:pt>
                <c:pt idx="4">
                  <c:v>16.3</c:v>
                </c:pt>
                <c:pt idx="5">
                  <c:v>18.399999999999999</c:v>
                </c:pt>
                <c:pt idx="6">
                  <c:v>16.2</c:v>
                </c:pt>
                <c:pt idx="7">
                  <c:v>21.9</c:v>
                </c:pt>
                <c:pt idx="8">
                  <c:v>19.399999999999999</c:v>
                </c:pt>
                <c:pt idx="9">
                  <c:v>18.399999999999999</c:v>
                </c:pt>
                <c:pt idx="10">
                  <c:v>17.3</c:v>
                </c:pt>
                <c:pt idx="11">
                  <c:v>19.399999999999999</c:v>
                </c:pt>
                <c:pt idx="12">
                  <c:v>19.399999999999999</c:v>
                </c:pt>
                <c:pt idx="13">
                  <c:v>22</c:v>
                </c:pt>
                <c:pt idx="14">
                  <c:v>25.3</c:v>
                </c:pt>
                <c:pt idx="15">
                  <c:v>10.7</c:v>
                </c:pt>
                <c:pt idx="16">
                  <c:v>9</c:v>
                </c:pt>
                <c:pt idx="17">
                  <c:v>18</c:v>
                </c:pt>
                <c:pt idx="18">
                  <c:v>18</c:v>
                </c:pt>
                <c:pt idx="19">
                  <c:v>19</c:v>
                </c:pt>
                <c:pt idx="20">
                  <c:v>22</c:v>
                </c:pt>
                <c:pt idx="21">
                  <c:v>21</c:v>
                </c:pt>
                <c:pt idx="22">
                  <c:v>22</c:v>
                </c:pt>
                <c:pt idx="23">
                  <c:v>20</c:v>
                </c:pt>
                <c:pt idx="24">
                  <c:v>19</c:v>
                </c:pt>
                <c:pt idx="25">
                  <c:v>16</c:v>
                </c:pt>
                <c:pt idx="26">
                  <c:v>16.600000000000001</c:v>
                </c:pt>
                <c:pt idx="27">
                  <c:v>18</c:v>
                </c:pt>
              </c:numCache>
            </c:numRef>
          </c:val>
          <c:smooth val="0"/>
          <c:extLst>
            <c:ext xmlns:c16="http://schemas.microsoft.com/office/drawing/2014/chart" uri="{C3380CC4-5D6E-409C-BE32-E72D297353CC}">
              <c16:uniqueId val="{00000000-A672-7043-BE9A-B3FF5F470443}"/>
            </c:ext>
          </c:extLst>
        </c:ser>
        <c:dLbls>
          <c:showLegendKey val="0"/>
          <c:showVal val="0"/>
          <c:showCatName val="0"/>
          <c:showSerName val="0"/>
          <c:showPercent val="0"/>
          <c:showBubbleSize val="0"/>
        </c:dLbls>
        <c:marker val="1"/>
        <c:smooth val="0"/>
        <c:axId val="173167360"/>
        <c:axId val="173168896"/>
      </c:lineChart>
      <c:dateAx>
        <c:axId val="173167360"/>
        <c:scaling>
          <c:orientation val="minMax"/>
        </c:scaling>
        <c:delete val="0"/>
        <c:axPos val="b"/>
        <c:numFmt formatCode="m&quot;月&quot;d&quot;日&quot;" sourceLinked="1"/>
        <c:majorTickMark val="out"/>
        <c:minorTickMark val="none"/>
        <c:tickLblPos val="nextTo"/>
        <c:crossAx val="173168896"/>
        <c:crosses val="autoZero"/>
        <c:auto val="1"/>
        <c:lblOffset val="100"/>
        <c:baseTimeUnit val="days"/>
      </c:dateAx>
      <c:valAx>
        <c:axId val="173168896"/>
        <c:scaling>
          <c:orientation val="minMax"/>
        </c:scaling>
        <c:delete val="0"/>
        <c:axPos val="l"/>
        <c:majorGridlines/>
        <c:numFmt formatCode="General" sourceLinked="1"/>
        <c:majorTickMark val="out"/>
        <c:minorTickMark val="none"/>
        <c:tickLblPos val="nextTo"/>
        <c:crossAx val="173167360"/>
        <c:crosses val="autoZero"/>
        <c:crossBetween val="between"/>
      </c:valAx>
    </c:plotArea>
    <c:legend>
      <c:legendPos val="r"/>
      <c:overlay val="0"/>
    </c:legend>
    <c:plotVisOnly val="1"/>
    <c:dispBlanksAs val="gap"/>
    <c:showDLblsOverMax val="0"/>
  </c:chart>
  <c:txPr>
    <a:bodyPr/>
    <a:lstStyle/>
    <a:p>
      <a:pPr>
        <a:defRPr sz="1800"/>
      </a:pPr>
      <a:endParaRPr lang="zh-TW"/>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711176727909029E-2"/>
          <c:y val="7.4901747028107979E-2"/>
          <c:w val="0.6207283464566935"/>
          <c:h val="0.56791363459615629"/>
        </c:manualLayout>
      </c:layout>
      <c:barChart>
        <c:barDir val="col"/>
        <c:grouping val="clustered"/>
        <c:varyColors val="0"/>
        <c:ser>
          <c:idx val="1"/>
          <c:order val="1"/>
          <c:tx>
            <c:strRef>
              <c:f>工作表1!$H$1</c:f>
              <c:strCache>
                <c:ptCount val="1"/>
                <c:pt idx="0">
                  <c:v>Rainfall</c:v>
                </c:pt>
              </c:strCache>
            </c:strRef>
          </c:tx>
          <c:spPr>
            <a:solidFill>
              <a:schemeClr val="accent3">
                <a:lumMod val="75000"/>
              </a:schemeClr>
            </a:solidFill>
            <a:ln w="28575">
              <a:noFill/>
            </a:ln>
          </c:spPr>
          <c:invertIfNegative val="0"/>
          <c:cat>
            <c:numRef>
              <c:f>工作表1!$A$2:$F$13</c:f>
              <c:numCache>
                <c:formatCode>General</c:formatCode>
                <c:ptCount val="12"/>
                <c:pt idx="0" formatCode="m/d/yy">
                  <c:v>44186</c:v>
                </c:pt>
                <c:pt idx="2" formatCode="m/d/yy">
                  <c:v>44193</c:v>
                </c:pt>
                <c:pt idx="4" formatCode="m/d/yy">
                  <c:v>44200</c:v>
                </c:pt>
                <c:pt idx="8" formatCode="m/d/yy">
                  <c:v>44207</c:v>
                </c:pt>
              </c:numCache>
            </c:numRef>
          </c:cat>
          <c:val>
            <c:numRef>
              <c:f>工作表1!$H$2:$H$13</c:f>
              <c:numCache>
                <c:formatCode>General</c:formatCode>
                <c:ptCount val="12"/>
                <c:pt idx="0">
                  <c:v>4.4000000000000004</c:v>
                </c:pt>
                <c:pt idx="2">
                  <c:v>3.2</c:v>
                </c:pt>
                <c:pt idx="4">
                  <c:v>5.6</c:v>
                </c:pt>
                <c:pt idx="8">
                  <c:v>7.8</c:v>
                </c:pt>
              </c:numCache>
            </c:numRef>
          </c:val>
          <c:extLst>
            <c:ext xmlns:c16="http://schemas.microsoft.com/office/drawing/2014/chart" uri="{C3380CC4-5D6E-409C-BE32-E72D297353CC}">
              <c16:uniqueId val="{00000000-AC3C-D04D-B69D-1E08B422C3B0}"/>
            </c:ext>
          </c:extLst>
        </c:ser>
        <c:dLbls>
          <c:showLegendKey val="0"/>
          <c:showVal val="0"/>
          <c:showCatName val="0"/>
          <c:showSerName val="0"/>
          <c:showPercent val="0"/>
          <c:showBubbleSize val="0"/>
        </c:dLbls>
        <c:gapWidth val="150"/>
        <c:axId val="174091648"/>
        <c:axId val="174101632"/>
      </c:barChart>
      <c:scatterChart>
        <c:scatterStyle val="lineMarker"/>
        <c:varyColors val="0"/>
        <c:ser>
          <c:idx val="0"/>
          <c:order val="0"/>
          <c:tx>
            <c:strRef>
              <c:f>工作表1!$G$1</c:f>
              <c:strCache>
                <c:ptCount val="1"/>
                <c:pt idx="0">
                  <c:v>Mosquito larvae(Culex) in place A</c:v>
                </c:pt>
              </c:strCache>
            </c:strRef>
          </c:tx>
          <c:spPr>
            <a:ln w="28575">
              <a:noFill/>
            </a:ln>
          </c:spPr>
          <c:marker>
            <c:symbol val="diamond"/>
            <c:size val="7"/>
            <c:spPr>
              <a:solidFill>
                <a:srgbClr val="FF0000"/>
              </a:solidFill>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工作表1!$A$2:$F$13</c:f>
              <c:numCache>
                <c:formatCode>General</c:formatCode>
                <c:ptCount val="12"/>
                <c:pt idx="0" formatCode="m/d/yy">
                  <c:v>44186</c:v>
                </c:pt>
                <c:pt idx="2" formatCode="m/d/yy">
                  <c:v>44193</c:v>
                </c:pt>
                <c:pt idx="4" formatCode="m/d/yy">
                  <c:v>44200</c:v>
                </c:pt>
                <c:pt idx="8" formatCode="m/d/yy">
                  <c:v>44207</c:v>
                </c:pt>
              </c:numCache>
            </c:numRef>
          </c:xVal>
          <c:yVal>
            <c:numRef>
              <c:f>工作表1!$G$2:$G$13</c:f>
              <c:numCache>
                <c:formatCode>General</c:formatCode>
                <c:ptCount val="12"/>
                <c:pt idx="0">
                  <c:v>1</c:v>
                </c:pt>
                <c:pt idx="2">
                  <c:v>1</c:v>
                </c:pt>
                <c:pt idx="4">
                  <c:v>4</c:v>
                </c:pt>
                <c:pt idx="8">
                  <c:v>0</c:v>
                </c:pt>
              </c:numCache>
            </c:numRef>
          </c:yVal>
          <c:smooth val="0"/>
          <c:extLst>
            <c:ext xmlns:c16="http://schemas.microsoft.com/office/drawing/2014/chart" uri="{C3380CC4-5D6E-409C-BE32-E72D297353CC}">
              <c16:uniqueId val="{00000001-AC3C-D04D-B69D-1E08B422C3B0}"/>
            </c:ext>
          </c:extLst>
        </c:ser>
        <c:dLbls>
          <c:showLegendKey val="0"/>
          <c:showVal val="0"/>
          <c:showCatName val="0"/>
          <c:showSerName val="0"/>
          <c:showPercent val="0"/>
          <c:showBubbleSize val="0"/>
        </c:dLbls>
        <c:axId val="174117248"/>
        <c:axId val="174103168"/>
      </c:scatterChart>
      <c:dateAx>
        <c:axId val="174091648"/>
        <c:scaling>
          <c:orientation val="minMax"/>
        </c:scaling>
        <c:delete val="1"/>
        <c:axPos val="b"/>
        <c:numFmt formatCode="m/d/yy" sourceLinked="1"/>
        <c:majorTickMark val="out"/>
        <c:minorTickMark val="none"/>
        <c:tickLblPos val="nextTo"/>
        <c:crossAx val="174101632"/>
        <c:crosses val="autoZero"/>
        <c:auto val="1"/>
        <c:lblOffset val="100"/>
        <c:baseTimeUnit val="days"/>
      </c:dateAx>
      <c:valAx>
        <c:axId val="174101632"/>
        <c:scaling>
          <c:orientation val="minMax"/>
        </c:scaling>
        <c:delete val="0"/>
        <c:axPos val="l"/>
        <c:majorGridlines/>
        <c:numFmt formatCode="General" sourceLinked="1"/>
        <c:majorTickMark val="out"/>
        <c:minorTickMark val="none"/>
        <c:tickLblPos val="nextTo"/>
        <c:crossAx val="174091648"/>
        <c:crosses val="autoZero"/>
        <c:crossBetween val="between"/>
      </c:valAx>
      <c:valAx>
        <c:axId val="174103168"/>
        <c:scaling>
          <c:orientation val="minMax"/>
        </c:scaling>
        <c:delete val="0"/>
        <c:axPos val="r"/>
        <c:numFmt formatCode="General" sourceLinked="1"/>
        <c:majorTickMark val="out"/>
        <c:minorTickMark val="none"/>
        <c:tickLblPos val="nextTo"/>
        <c:crossAx val="174117248"/>
        <c:crosses val="max"/>
        <c:crossBetween val="midCat"/>
      </c:valAx>
      <c:valAx>
        <c:axId val="174117248"/>
        <c:scaling>
          <c:orientation val="minMax"/>
        </c:scaling>
        <c:delete val="1"/>
        <c:axPos val="b"/>
        <c:numFmt formatCode="m/d/yy" sourceLinked="1"/>
        <c:majorTickMark val="out"/>
        <c:minorTickMark val="none"/>
        <c:tickLblPos val="nextTo"/>
        <c:crossAx val="174103168"/>
        <c:crosses val="autoZero"/>
        <c:crossBetween val="midCat"/>
      </c:valAx>
    </c:plotArea>
    <c:legend>
      <c:legendPos val="r"/>
      <c:layout>
        <c:manualLayout>
          <c:xMode val="edge"/>
          <c:yMode val="edge"/>
          <c:x val="0.72004472878390202"/>
          <c:y val="0.34851260487965119"/>
          <c:w val="0.27162193788276473"/>
          <c:h val="0.34131594074088401"/>
        </c:manualLayout>
      </c:layout>
      <c:overlay val="0"/>
    </c:legend>
    <c:plotVisOnly val="1"/>
    <c:dispBlanksAs val="gap"/>
    <c:showDLblsOverMax val="0"/>
  </c:chart>
  <c:txPr>
    <a:bodyPr/>
    <a:lstStyle/>
    <a:p>
      <a:pPr>
        <a:defRPr sz="1800"/>
      </a:pPr>
      <a:endParaRPr lang="zh-TW"/>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1A21A-0B23-6C4A-944D-13C906F069D1}" type="datetimeFigureOut">
              <a:rPr kumimoji="1" lang="zh-TW" altLang="en-US" smtClean="0"/>
              <a:pPr/>
              <a:t>2021/3/10</a:t>
            </a:fld>
            <a:endParaRPr kumimoji="1" lang="zh-TW" altLang="en-US"/>
          </a:p>
        </p:txBody>
      </p:sp>
      <p:sp>
        <p:nvSpPr>
          <p:cNvPr id="4" name="投影片影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C3E7C-F9FB-AF49-AE92-F430D6E9B52A}" type="slidenum">
              <a:rPr kumimoji="1" lang="zh-TW" altLang="en-US" smtClean="0"/>
              <a:pPr/>
              <a:t>‹#›</a:t>
            </a:fld>
            <a:endParaRPr kumimoji="1" lang="zh-TW" altLang="en-US"/>
          </a:p>
        </p:txBody>
      </p:sp>
    </p:spTree>
    <p:extLst>
      <p:ext uri="{BB962C8B-B14F-4D97-AF65-F5344CB8AC3E}">
        <p14:creationId xmlns:p14="http://schemas.microsoft.com/office/powerpoint/2010/main" val="215088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4C5C3E7C-F9FB-AF49-AE92-F430D6E9B52A}" type="slidenum">
              <a:rPr kumimoji="1" lang="zh-TW" altLang="en-US" smtClean="0"/>
              <a:pPr/>
              <a:t>21</a:t>
            </a:fld>
            <a:endParaRPr kumimoji="1" lang="zh-TW" altLang="en-US"/>
          </a:p>
        </p:txBody>
      </p:sp>
    </p:spTree>
    <p:extLst>
      <p:ext uri="{BB962C8B-B14F-4D97-AF65-F5344CB8AC3E}">
        <p14:creationId xmlns:p14="http://schemas.microsoft.com/office/powerpoint/2010/main" val="1610232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9B4E90E1-432F-4EA7-BADF-F5E193FE3E93}" type="datetimeFigureOut">
              <a:rPr lang="zh-TW" altLang="en-US" smtClean="0"/>
              <a:pPr/>
              <a:t>2021/3/10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D80D2DD-D49E-4458-B9D5-4F8CBC1054B7}" type="slidenum">
              <a:rPr lang="zh-TW" altLang="en-US" smtClean="0"/>
              <a:pPr/>
              <a:t>‹#›</a:t>
            </a:fld>
            <a:endParaRPr lang="zh-TW" altLang="en-US"/>
          </a:p>
        </p:txBody>
      </p:sp>
    </p:spTree>
    <p:extLst>
      <p:ext uri="{BB962C8B-B14F-4D97-AF65-F5344CB8AC3E}">
        <p14:creationId xmlns:p14="http://schemas.microsoft.com/office/powerpoint/2010/main" val="1087207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9B4E90E1-432F-4EA7-BADF-F5E193FE3E93}" type="datetimeFigureOut">
              <a:rPr lang="zh-TW" altLang="en-US" smtClean="0"/>
              <a:pPr/>
              <a:t>2021/3/10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D80D2DD-D49E-4458-B9D5-4F8CBC1054B7}" type="slidenum">
              <a:rPr lang="zh-TW" altLang="en-US" smtClean="0"/>
              <a:pPr/>
              <a:t>‹#›</a:t>
            </a:fld>
            <a:endParaRPr lang="zh-TW" altLang="en-US"/>
          </a:p>
        </p:txBody>
      </p:sp>
    </p:spTree>
    <p:extLst>
      <p:ext uri="{BB962C8B-B14F-4D97-AF65-F5344CB8AC3E}">
        <p14:creationId xmlns:p14="http://schemas.microsoft.com/office/powerpoint/2010/main" val="2667137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9B4E90E1-432F-4EA7-BADF-F5E193FE3E93}" type="datetimeFigureOut">
              <a:rPr lang="zh-TW" altLang="en-US" smtClean="0"/>
              <a:pPr/>
              <a:t>2021/3/10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D80D2DD-D49E-4458-B9D5-4F8CBC1054B7}" type="slidenum">
              <a:rPr lang="zh-TW" altLang="en-US" smtClean="0"/>
              <a:pPr/>
              <a:t>‹#›</a:t>
            </a:fld>
            <a:endParaRPr lang="zh-TW" altLang="en-US"/>
          </a:p>
        </p:txBody>
      </p:sp>
    </p:spTree>
    <p:extLst>
      <p:ext uri="{BB962C8B-B14F-4D97-AF65-F5344CB8AC3E}">
        <p14:creationId xmlns:p14="http://schemas.microsoft.com/office/powerpoint/2010/main" val="3208816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9B4E90E1-432F-4EA7-BADF-F5E193FE3E93}" type="datetimeFigureOut">
              <a:rPr lang="zh-TW" altLang="en-US" smtClean="0"/>
              <a:pPr/>
              <a:t>2021/3/10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D80D2DD-D49E-4458-B9D5-4F8CBC1054B7}" type="slidenum">
              <a:rPr lang="zh-TW" altLang="en-US" smtClean="0"/>
              <a:pPr/>
              <a:t>‹#›</a:t>
            </a:fld>
            <a:endParaRPr lang="zh-TW" altLang="en-US"/>
          </a:p>
        </p:txBody>
      </p:sp>
    </p:spTree>
    <p:extLst>
      <p:ext uri="{BB962C8B-B14F-4D97-AF65-F5344CB8AC3E}">
        <p14:creationId xmlns:p14="http://schemas.microsoft.com/office/powerpoint/2010/main" val="513044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9B4E90E1-432F-4EA7-BADF-F5E193FE3E93}" type="datetimeFigureOut">
              <a:rPr lang="zh-TW" altLang="en-US" smtClean="0"/>
              <a:pPr/>
              <a:t>2021/3/10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D80D2DD-D49E-4458-B9D5-4F8CBC1054B7}" type="slidenum">
              <a:rPr lang="zh-TW" altLang="en-US" smtClean="0"/>
              <a:pPr/>
              <a:t>‹#›</a:t>
            </a:fld>
            <a:endParaRPr lang="zh-TW" altLang="en-US"/>
          </a:p>
        </p:txBody>
      </p:sp>
    </p:spTree>
    <p:extLst>
      <p:ext uri="{BB962C8B-B14F-4D97-AF65-F5344CB8AC3E}">
        <p14:creationId xmlns:p14="http://schemas.microsoft.com/office/powerpoint/2010/main" val="94445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9B4E90E1-432F-4EA7-BADF-F5E193FE3E93}" type="datetimeFigureOut">
              <a:rPr lang="zh-TW" altLang="en-US" smtClean="0"/>
              <a:pPr/>
              <a:t>2021/3/10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D80D2DD-D49E-4458-B9D5-4F8CBC1054B7}" type="slidenum">
              <a:rPr lang="zh-TW" altLang="en-US" smtClean="0"/>
              <a:pPr/>
              <a:t>‹#›</a:t>
            </a:fld>
            <a:endParaRPr lang="zh-TW" altLang="en-US"/>
          </a:p>
        </p:txBody>
      </p:sp>
    </p:spTree>
    <p:extLst>
      <p:ext uri="{BB962C8B-B14F-4D97-AF65-F5344CB8AC3E}">
        <p14:creationId xmlns:p14="http://schemas.microsoft.com/office/powerpoint/2010/main" val="98832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9B4E90E1-432F-4EA7-BADF-F5E193FE3E93}" type="datetimeFigureOut">
              <a:rPr lang="zh-TW" altLang="en-US" smtClean="0"/>
              <a:pPr/>
              <a:t>2021/3/10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BD80D2DD-D49E-4458-B9D5-4F8CBC1054B7}" type="slidenum">
              <a:rPr lang="zh-TW" altLang="en-US" smtClean="0"/>
              <a:pPr/>
              <a:t>‹#›</a:t>
            </a:fld>
            <a:endParaRPr lang="zh-TW" altLang="en-US"/>
          </a:p>
        </p:txBody>
      </p:sp>
    </p:spTree>
    <p:extLst>
      <p:ext uri="{BB962C8B-B14F-4D97-AF65-F5344CB8AC3E}">
        <p14:creationId xmlns:p14="http://schemas.microsoft.com/office/powerpoint/2010/main" val="2577873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9B4E90E1-432F-4EA7-BADF-F5E193FE3E93}" type="datetimeFigureOut">
              <a:rPr lang="zh-TW" altLang="en-US" smtClean="0"/>
              <a:pPr/>
              <a:t>2021/3/10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D80D2DD-D49E-4458-B9D5-4F8CBC1054B7}" type="slidenum">
              <a:rPr lang="zh-TW" altLang="en-US" smtClean="0"/>
              <a:pPr/>
              <a:t>‹#›</a:t>
            </a:fld>
            <a:endParaRPr lang="zh-TW" altLang="en-US"/>
          </a:p>
        </p:txBody>
      </p:sp>
    </p:spTree>
    <p:extLst>
      <p:ext uri="{BB962C8B-B14F-4D97-AF65-F5344CB8AC3E}">
        <p14:creationId xmlns:p14="http://schemas.microsoft.com/office/powerpoint/2010/main" val="2832929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B4E90E1-432F-4EA7-BADF-F5E193FE3E93}" type="datetimeFigureOut">
              <a:rPr lang="zh-TW" altLang="en-US" smtClean="0"/>
              <a:pPr/>
              <a:t>2021/3/10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D80D2DD-D49E-4458-B9D5-4F8CBC1054B7}" type="slidenum">
              <a:rPr lang="zh-TW" altLang="en-US" smtClean="0"/>
              <a:pPr/>
              <a:t>‹#›</a:t>
            </a:fld>
            <a:endParaRPr lang="zh-TW" altLang="en-US"/>
          </a:p>
        </p:txBody>
      </p:sp>
    </p:spTree>
    <p:extLst>
      <p:ext uri="{BB962C8B-B14F-4D97-AF65-F5344CB8AC3E}">
        <p14:creationId xmlns:p14="http://schemas.microsoft.com/office/powerpoint/2010/main" val="945190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9B4E90E1-432F-4EA7-BADF-F5E193FE3E93}" type="datetimeFigureOut">
              <a:rPr lang="zh-TW" altLang="en-US" smtClean="0"/>
              <a:pPr/>
              <a:t>2021/3/10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D80D2DD-D49E-4458-B9D5-4F8CBC1054B7}" type="slidenum">
              <a:rPr lang="zh-TW" altLang="en-US" smtClean="0"/>
              <a:pPr/>
              <a:t>‹#›</a:t>
            </a:fld>
            <a:endParaRPr lang="zh-TW" altLang="en-US"/>
          </a:p>
        </p:txBody>
      </p:sp>
    </p:spTree>
    <p:extLst>
      <p:ext uri="{BB962C8B-B14F-4D97-AF65-F5344CB8AC3E}">
        <p14:creationId xmlns:p14="http://schemas.microsoft.com/office/powerpoint/2010/main" val="294454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9B4E90E1-432F-4EA7-BADF-F5E193FE3E93}" type="datetimeFigureOut">
              <a:rPr lang="zh-TW" altLang="en-US" smtClean="0"/>
              <a:pPr/>
              <a:t>2021/3/10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D80D2DD-D49E-4458-B9D5-4F8CBC1054B7}" type="slidenum">
              <a:rPr lang="zh-TW" altLang="en-US" smtClean="0"/>
              <a:pPr/>
              <a:t>‹#›</a:t>
            </a:fld>
            <a:endParaRPr lang="zh-TW" altLang="en-US"/>
          </a:p>
        </p:txBody>
      </p:sp>
    </p:spTree>
    <p:extLst>
      <p:ext uri="{BB962C8B-B14F-4D97-AF65-F5344CB8AC3E}">
        <p14:creationId xmlns:p14="http://schemas.microsoft.com/office/powerpoint/2010/main" val="2297481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4E90E1-432F-4EA7-BADF-F5E193FE3E93}" type="datetimeFigureOut">
              <a:rPr lang="zh-TW" altLang="en-US" smtClean="0"/>
              <a:pPr/>
              <a:t>2021/3/10</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80D2DD-D49E-4458-B9D5-4F8CBC1054B7}" type="slidenum">
              <a:rPr lang="zh-TW" altLang="en-US" smtClean="0"/>
              <a:pPr/>
              <a:t>‹#›</a:t>
            </a:fld>
            <a:endParaRPr lang="zh-TW" altLang="en-US"/>
          </a:p>
        </p:txBody>
      </p:sp>
    </p:spTree>
    <p:extLst>
      <p:ext uri="{BB962C8B-B14F-4D97-AF65-F5344CB8AC3E}">
        <p14:creationId xmlns:p14="http://schemas.microsoft.com/office/powerpoint/2010/main" val="2423549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hyperlink" Target="https://news.ebc.net.tw/news/living/109477" TargetMode="External"/><Relationship Id="rId5" Type="http://schemas.openxmlformats.org/officeDocument/2006/relationships/hyperlink" Target="https://zh.wikipedia.org/wiki/%E6%B0%B4%E8%9A%A4" TargetMode="External"/><Relationship Id="rId4" Type="http://schemas.openxmlformats.org/officeDocument/2006/relationships/hyperlink" Target="https://www.google.com/maps/@12.9278984,90.3815462,11373190m/data=!3m1!1e3(2021.01.27)"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C9AD008E-4AD3-1845-87C2-4DC1015603A8}"/>
              </a:ext>
            </a:extLst>
          </p:cNvPr>
          <p:cNvPicPr>
            <a:picLocks noChangeAspect="1"/>
          </p:cNvPicPr>
          <p:nvPr/>
        </p:nvPicPr>
        <p:blipFill>
          <a:blip r:embed="rId2">
            <a:alphaModFix amt="85000"/>
            <a:extLst>
              <a:ext uri="{28A0092B-C50C-407E-A947-70E740481C1C}">
                <a14:useLocalDpi xmlns:a14="http://schemas.microsoft.com/office/drawing/2010/main"/>
              </a:ext>
            </a:extLst>
          </a:blip>
          <a:stretch>
            <a:fillRect/>
          </a:stretch>
        </p:blipFill>
        <p:spPr>
          <a:xfrm rot="10800000" flipV="1">
            <a:off x="0" y="-744"/>
            <a:ext cx="9146255" cy="6858000"/>
          </a:xfrm>
          <a:prstGeom prst="rect">
            <a:avLst/>
          </a:prstGeom>
        </p:spPr>
      </p:pic>
      <p:sp>
        <p:nvSpPr>
          <p:cNvPr id="2" name="標題 1"/>
          <p:cNvSpPr>
            <a:spLocks noGrp="1"/>
          </p:cNvSpPr>
          <p:nvPr>
            <p:ph type="ctrTitle"/>
          </p:nvPr>
        </p:nvSpPr>
        <p:spPr>
          <a:xfrm>
            <a:off x="0" y="1168439"/>
            <a:ext cx="9144000" cy="1470025"/>
          </a:xfrm>
        </p:spPr>
        <p:txBody>
          <a:bodyPr>
            <a:normAutofit fontScale="90000"/>
          </a:bodyPr>
          <a:lstStyle/>
          <a:p>
            <a:r>
              <a:rPr lang="en-US" altLang="zh-TW" sz="4000" dirty="0"/>
              <a:t>Investigation of Mosquito Larvae Habitats in The Water Ditch at </a:t>
            </a:r>
            <a:r>
              <a:rPr lang="en-US" altLang="zh-TW" sz="4000" dirty="0" err="1"/>
              <a:t>Hsin</a:t>
            </a:r>
            <a:r>
              <a:rPr lang="en-US" altLang="zh-TW" sz="4000" dirty="0"/>
              <a:t> Tien Senior High School</a:t>
            </a:r>
            <a:endParaRPr lang="zh-TW" altLang="en-US" sz="4000" dirty="0"/>
          </a:p>
        </p:txBody>
      </p:sp>
      <p:sp>
        <p:nvSpPr>
          <p:cNvPr id="3" name="副標題 2"/>
          <p:cNvSpPr>
            <a:spLocks noGrp="1"/>
          </p:cNvSpPr>
          <p:nvPr>
            <p:ph type="subTitle" idx="1"/>
          </p:nvPr>
        </p:nvSpPr>
        <p:spPr>
          <a:xfrm>
            <a:off x="395536" y="3717032"/>
            <a:ext cx="8496944" cy="928315"/>
          </a:xfrm>
        </p:spPr>
        <p:txBody>
          <a:bodyPr>
            <a:normAutofit fontScale="85000" lnSpcReduction="10000"/>
          </a:bodyPr>
          <a:lstStyle/>
          <a:p>
            <a:r>
              <a:rPr lang="en-US" altLang="zh-TW" dirty="0"/>
              <a:t>Author</a:t>
            </a:r>
            <a:r>
              <a:rPr lang="zh-TW" altLang="en-US" dirty="0"/>
              <a:t>：</a:t>
            </a:r>
            <a:r>
              <a:rPr lang="en-US" altLang="zh-TW" dirty="0"/>
              <a:t>LUO, XIN YI</a:t>
            </a:r>
            <a:r>
              <a:rPr lang="zh-TW" altLang="en-US" dirty="0"/>
              <a:t>     </a:t>
            </a:r>
            <a:r>
              <a:rPr lang="en-US" altLang="zh-TW" dirty="0"/>
              <a:t>HUANG, YU CHIN</a:t>
            </a:r>
            <a:r>
              <a:rPr lang="zh-TW" altLang="en-US" dirty="0"/>
              <a:t>    </a:t>
            </a:r>
            <a:r>
              <a:rPr lang="en-US" altLang="zh-TW" dirty="0"/>
              <a:t>LIU, YU HSUAN</a:t>
            </a:r>
          </a:p>
          <a:p>
            <a:r>
              <a:rPr lang="en-US" altLang="zh-TW" dirty="0"/>
              <a:t>Teacher</a:t>
            </a:r>
            <a:r>
              <a:rPr lang="zh-TW" altLang="en-US" dirty="0"/>
              <a:t>：</a:t>
            </a:r>
            <a:r>
              <a:rPr lang="en-US" altLang="zh-TW" dirty="0"/>
              <a:t>CHEN,</a:t>
            </a:r>
            <a:r>
              <a:rPr lang="zh-TW" altLang="en-US" dirty="0"/>
              <a:t> </a:t>
            </a:r>
            <a:r>
              <a:rPr lang="en-US" altLang="zh-TW" dirty="0"/>
              <a:t>CHENG CHANG </a:t>
            </a:r>
          </a:p>
          <a:p>
            <a:endParaRPr lang="zh-TW" altLang="en-US" dirty="0"/>
          </a:p>
        </p:txBody>
      </p:sp>
      <p:pic>
        <p:nvPicPr>
          <p:cNvPr id="4" name="Picture 2" descr="C:\Users\ocean\Downloads\messageImage_1611911641638.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5264471"/>
            <a:ext cx="4188248" cy="928315"/>
          </a:xfrm>
          <a:prstGeom prst="rect">
            <a:avLst/>
          </a:prstGeom>
          <a:noFill/>
          <a:extLst>
            <a:ext uri="{909E8E84-426E-40DD-AFC4-6F175D3DCCD1}">
              <a14:hiddenFill xmlns:a14="http://schemas.microsoft.com/office/drawing/2010/main">
                <a:solidFill>
                  <a:srgbClr val="FFFFFF"/>
                </a:solidFill>
              </a14:hiddenFill>
            </a:ext>
          </a:extLst>
        </p:spPr>
      </p:pic>
      <p:pic>
        <p:nvPicPr>
          <p:cNvPr id="6" name="圖片 5" descr="一張含有 文字, 標誌, 橙色 的圖片&#10;&#10;自動產生的描述">
            <a:extLst>
              <a:ext uri="{FF2B5EF4-FFF2-40B4-BE49-F238E27FC236}">
                <a16:creationId xmlns:a16="http://schemas.microsoft.com/office/drawing/2014/main" id="{D54EBB52-593B-7541-9B2B-59E85092FB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88248" y="5356104"/>
            <a:ext cx="4811734" cy="785916"/>
          </a:xfrm>
          <a:prstGeom prst="rect">
            <a:avLst/>
          </a:prstGeom>
        </p:spPr>
      </p:pic>
    </p:spTree>
    <p:extLst>
      <p:ext uri="{BB962C8B-B14F-4D97-AF65-F5344CB8AC3E}">
        <p14:creationId xmlns:p14="http://schemas.microsoft.com/office/powerpoint/2010/main" val="743237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橢圓 1"/>
          <p:cNvSpPr/>
          <p:nvPr/>
        </p:nvSpPr>
        <p:spPr>
          <a:xfrm>
            <a:off x="2267744" y="2564904"/>
            <a:ext cx="2304256" cy="2232248"/>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27"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80528" y="17312"/>
            <a:ext cx="1051487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1150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a:ext>
            </a:extLst>
          </a:blip>
          <a:stretch>
            <a:fillRect/>
          </a:stretch>
        </p:blipFill>
        <p:spPr>
          <a:xfrm flipV="1">
            <a:off x="-2255" y="0"/>
            <a:ext cx="9146255" cy="6858000"/>
          </a:xfrm>
          <a:prstGeom prst="rect">
            <a:avLst/>
          </a:prstGeom>
        </p:spPr>
      </p:pic>
      <p:sp>
        <p:nvSpPr>
          <p:cNvPr id="3" name="內容版面配置區 2"/>
          <p:cNvSpPr>
            <a:spLocks noGrp="1"/>
          </p:cNvSpPr>
          <p:nvPr>
            <p:ph idx="1"/>
          </p:nvPr>
        </p:nvSpPr>
        <p:spPr>
          <a:xfrm>
            <a:off x="0" y="0"/>
            <a:ext cx="9144000" cy="6858000"/>
          </a:xfrm>
        </p:spPr>
        <p:txBody>
          <a:bodyPr>
            <a:normAutofit fontScale="92500" lnSpcReduction="20000"/>
          </a:bodyPr>
          <a:lstStyle/>
          <a:p>
            <a:pPr marL="0" indent="0">
              <a:buNone/>
            </a:pPr>
            <a:r>
              <a:rPr lang="en-US" altLang="zh-TW" dirty="0">
                <a:solidFill>
                  <a:schemeClr val="accent6">
                    <a:lumMod val="50000"/>
                  </a:schemeClr>
                </a:solidFill>
              </a:rPr>
              <a:t>Research method</a:t>
            </a:r>
          </a:p>
          <a:p>
            <a:pPr marL="514350" indent="-514350">
              <a:buFont typeface="+mj-lt"/>
              <a:buAutoNum type="arabicPeriod"/>
            </a:pPr>
            <a:r>
              <a:rPr lang="en-US" altLang="zh-TW" dirty="0"/>
              <a:t>Record date and time</a:t>
            </a:r>
          </a:p>
          <a:p>
            <a:pPr marL="514350" indent="-514350">
              <a:buFont typeface="+mj-lt"/>
              <a:buAutoNum type="arabicPeriod"/>
            </a:pPr>
            <a:r>
              <a:rPr lang="en-US" altLang="zh-TW" dirty="0"/>
              <a:t>Remove the drain cover</a:t>
            </a:r>
          </a:p>
          <a:p>
            <a:pPr marL="514350" indent="-514350">
              <a:buFont typeface="+mj-lt"/>
              <a:buAutoNum type="arabicPeriod"/>
            </a:pPr>
            <a:r>
              <a:rPr lang="en-US" altLang="zh-TW" dirty="0"/>
              <a:t>Observe the ecology of the water ditch and take photos and records</a:t>
            </a:r>
          </a:p>
          <a:p>
            <a:pPr marL="514350" indent="-514350">
              <a:buFont typeface="+mj-lt"/>
              <a:buAutoNum type="arabicPeriod"/>
            </a:pPr>
            <a:r>
              <a:rPr lang="en-US" altLang="zh-TW" dirty="0"/>
              <a:t>Measure and record water temperature, air temperature and air pressure</a:t>
            </a:r>
          </a:p>
          <a:p>
            <a:pPr marL="514350" indent="-514350">
              <a:buFont typeface="+mj-lt"/>
              <a:buAutoNum type="arabicPeriod"/>
            </a:pPr>
            <a:r>
              <a:rPr lang="en-US" altLang="zh-TW" dirty="0"/>
              <a:t>(1) Take a water sample with a big dropper and</a:t>
            </a:r>
          </a:p>
          <a:p>
            <a:pPr marL="0" indent="0">
              <a:buNone/>
            </a:pPr>
            <a:r>
              <a:rPr lang="zh-TW" altLang="en-US" dirty="0"/>
              <a:t>          </a:t>
            </a:r>
            <a:r>
              <a:rPr lang="en-US" altLang="zh-TW" dirty="0"/>
              <a:t> </a:t>
            </a:r>
            <a:r>
              <a:rPr lang="zh-TW" altLang="en-US" dirty="0"/>
              <a:t> </a:t>
            </a:r>
            <a:r>
              <a:rPr lang="en-US" altLang="zh-TW" dirty="0"/>
              <a:t>observe the water quality and small creatures</a:t>
            </a:r>
          </a:p>
          <a:p>
            <a:pPr marL="0" indent="0">
              <a:buNone/>
            </a:pPr>
            <a:r>
              <a:rPr lang="zh-TW" altLang="en-US" dirty="0"/>
              <a:t>      </a:t>
            </a:r>
            <a:r>
              <a:rPr lang="en-US" altLang="zh-TW" dirty="0"/>
              <a:t>(2) Take a water sample with a measuring cup to </a:t>
            </a:r>
            <a:r>
              <a:rPr lang="zh-TW" altLang="en-US" dirty="0"/>
              <a:t>              </a:t>
            </a:r>
            <a:endParaRPr lang="en-US" altLang="zh-TW" dirty="0"/>
          </a:p>
          <a:p>
            <a:pPr marL="0" indent="0">
              <a:buNone/>
            </a:pPr>
            <a:r>
              <a:rPr lang="zh-TW" altLang="en-US" dirty="0"/>
              <a:t>            </a:t>
            </a:r>
            <a:r>
              <a:rPr lang="en-US" altLang="zh-TW" dirty="0"/>
              <a:t>collect mosquito larvae and small animals</a:t>
            </a:r>
          </a:p>
          <a:p>
            <a:pPr marL="0" indent="0">
              <a:buNone/>
            </a:pPr>
            <a:r>
              <a:rPr lang="en-US" altLang="zh-TW" dirty="0"/>
              <a:t>6. Put the collected mosquito larvae and small animals in</a:t>
            </a:r>
          </a:p>
          <a:p>
            <a:pPr marL="0" indent="0">
              <a:buNone/>
            </a:pPr>
            <a:r>
              <a:rPr lang="zh-TW" altLang="en-US" dirty="0"/>
              <a:t>   </a:t>
            </a:r>
            <a:r>
              <a:rPr lang="en-US" altLang="zh-TW" dirty="0"/>
              <a:t> </a:t>
            </a:r>
            <a:r>
              <a:rPr lang="zh-TW" altLang="en-US" dirty="0"/>
              <a:t> </a:t>
            </a:r>
            <a:r>
              <a:rPr lang="en-US" altLang="zh-TW" dirty="0"/>
              <a:t>vials separately</a:t>
            </a:r>
          </a:p>
          <a:p>
            <a:pPr marL="0" indent="0">
              <a:buNone/>
            </a:pPr>
            <a:r>
              <a:rPr lang="en-US" altLang="zh-TW" dirty="0"/>
              <a:t>7. Measure the pH value of water samples</a:t>
            </a:r>
            <a:r>
              <a:rPr lang="zh-TW" altLang="en-US" dirty="0"/>
              <a:t> </a:t>
            </a:r>
            <a:r>
              <a:rPr lang="en-US" altLang="zh-TW" dirty="0"/>
              <a:t>in the  </a:t>
            </a:r>
          </a:p>
          <a:p>
            <a:pPr marL="0" indent="0">
              <a:buNone/>
            </a:pPr>
            <a:r>
              <a:rPr lang="en-US" altLang="zh-TW" dirty="0"/>
              <a:t>     laboratory.</a:t>
            </a:r>
          </a:p>
        </p:txBody>
      </p:sp>
    </p:spTree>
    <p:extLst>
      <p:ext uri="{BB962C8B-B14F-4D97-AF65-F5344CB8AC3E}">
        <p14:creationId xmlns:p14="http://schemas.microsoft.com/office/powerpoint/2010/main" val="3515929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17760"/>
            <a:ext cx="9144000" cy="6806843"/>
          </a:xfrm>
        </p:spPr>
      </p:pic>
      <p:sp>
        <p:nvSpPr>
          <p:cNvPr id="7" name="向右箭號 6"/>
          <p:cNvSpPr/>
          <p:nvPr/>
        </p:nvSpPr>
        <p:spPr>
          <a:xfrm rot="19782920" flipH="1">
            <a:off x="5630091" y="4121456"/>
            <a:ext cx="864096" cy="432048"/>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1"/>
              </a:solidFill>
            </a:endParaRPr>
          </a:p>
        </p:txBody>
      </p:sp>
      <p:sp>
        <p:nvSpPr>
          <p:cNvPr id="2" name="文字方塊 1"/>
          <p:cNvSpPr txBox="1"/>
          <p:nvPr/>
        </p:nvSpPr>
        <p:spPr>
          <a:xfrm>
            <a:off x="5319712" y="3202116"/>
            <a:ext cx="2055268" cy="369332"/>
          </a:xfrm>
          <a:prstGeom prst="rect">
            <a:avLst/>
          </a:prstGeom>
          <a:solidFill>
            <a:schemeClr val="tx1"/>
          </a:solidFill>
        </p:spPr>
        <p:txBody>
          <a:bodyPr wrap="square" rtlCol="0">
            <a:spAutoFit/>
          </a:bodyPr>
          <a:lstStyle/>
          <a:p>
            <a:r>
              <a:rPr lang="en-US" altLang="zh-TW" b="1" dirty="0">
                <a:solidFill>
                  <a:schemeClr val="bg1"/>
                </a:solidFill>
              </a:rPr>
              <a:t>Sampling location</a:t>
            </a:r>
            <a:endParaRPr lang="zh-TW" altLang="en-US" b="1" dirty="0">
              <a:solidFill>
                <a:schemeClr val="bg1"/>
              </a:solidFil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9514871">
            <a:off x="4328207" y="3436580"/>
            <a:ext cx="966061" cy="749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字方塊 2"/>
          <p:cNvSpPr txBox="1"/>
          <p:nvPr/>
        </p:nvSpPr>
        <p:spPr>
          <a:xfrm>
            <a:off x="6514352" y="3933056"/>
            <a:ext cx="335564" cy="369332"/>
          </a:xfrm>
          <a:prstGeom prst="rect">
            <a:avLst/>
          </a:prstGeom>
          <a:solidFill>
            <a:schemeClr val="tx1"/>
          </a:solidFill>
        </p:spPr>
        <p:txBody>
          <a:bodyPr wrap="square" rtlCol="0">
            <a:spAutoFit/>
          </a:bodyPr>
          <a:lstStyle/>
          <a:p>
            <a:r>
              <a:rPr lang="en-US" altLang="zh-TW" dirty="0">
                <a:solidFill>
                  <a:schemeClr val="bg1"/>
                </a:solidFill>
              </a:rPr>
              <a:t>A</a:t>
            </a:r>
            <a:endParaRPr lang="zh-TW" altLang="en-US" dirty="0">
              <a:solidFill>
                <a:schemeClr val="bg1"/>
              </a:solidFill>
            </a:endParaRPr>
          </a:p>
        </p:txBody>
      </p:sp>
      <p:sp>
        <p:nvSpPr>
          <p:cNvPr id="5" name="文字方塊 4"/>
          <p:cNvSpPr txBox="1"/>
          <p:nvPr/>
        </p:nvSpPr>
        <p:spPr>
          <a:xfrm>
            <a:off x="5082684" y="3563724"/>
            <a:ext cx="335564" cy="369332"/>
          </a:xfrm>
          <a:prstGeom prst="rect">
            <a:avLst/>
          </a:prstGeom>
          <a:solidFill>
            <a:schemeClr val="tx1"/>
          </a:solidFill>
          <a:ln>
            <a:noFill/>
          </a:ln>
        </p:spPr>
        <p:txBody>
          <a:bodyPr wrap="square" rtlCol="0">
            <a:spAutoFit/>
          </a:bodyPr>
          <a:lstStyle/>
          <a:p>
            <a:r>
              <a:rPr lang="en-US" altLang="zh-TW" dirty="0">
                <a:solidFill>
                  <a:schemeClr val="bg1"/>
                </a:solidFill>
              </a:rPr>
              <a:t>B</a:t>
            </a:r>
            <a:endParaRPr lang="zh-TW" altLang="en-US" dirty="0">
              <a:solidFill>
                <a:schemeClr val="bg1"/>
              </a:solidFill>
            </a:endParaRPr>
          </a:p>
        </p:txBody>
      </p:sp>
      <p:pic>
        <p:nvPicPr>
          <p:cNvPr id="11" name="內容版面配置區 3">
            <a:extLst>
              <a:ext uri="{FF2B5EF4-FFF2-40B4-BE49-F238E27FC236}">
                <a16:creationId xmlns:a16="http://schemas.microsoft.com/office/drawing/2014/main" id="{D6D86600-C220-9A4B-A468-96C697A96E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25377" y="236126"/>
            <a:ext cx="2188670" cy="291954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Picture 2">
            <a:extLst>
              <a:ext uri="{FF2B5EF4-FFF2-40B4-BE49-F238E27FC236}">
                <a16:creationId xmlns:a16="http://schemas.microsoft.com/office/drawing/2014/main" id="{0412D2CD-6BA7-5747-8DC8-FB107574CC6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8675030">
            <a:off x="2378692" y="2505988"/>
            <a:ext cx="731774" cy="567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圖片 8" descr="一張含有 草, 室外, 建築物, 天空 的圖片&#10;&#10;自動產生的描述">
            <a:extLst>
              <a:ext uri="{FF2B5EF4-FFF2-40B4-BE49-F238E27FC236}">
                <a16:creationId xmlns:a16="http://schemas.microsoft.com/office/drawing/2014/main" id="{E8E06600-0B3C-2C46-B9E5-3189A5DAB4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9551" y="3399207"/>
            <a:ext cx="2815819" cy="2111864"/>
          </a:xfrm>
          <a:prstGeom prst="rect">
            <a:avLst/>
          </a:prstGeom>
          <a:ln w="88900" cap="sq" cmpd="thickThin">
            <a:solidFill>
              <a:srgbClr val="000000"/>
            </a:solidFill>
            <a:prstDash val="solid"/>
            <a:miter lim="800000"/>
          </a:ln>
          <a:effectLst>
            <a:innerShdw blurRad="76200">
              <a:srgbClr val="000000"/>
            </a:innerShdw>
          </a:effectLst>
        </p:spPr>
      </p:pic>
      <p:pic>
        <p:nvPicPr>
          <p:cNvPr id="12" name="圖片 11">
            <a:extLst>
              <a:ext uri="{FF2B5EF4-FFF2-40B4-BE49-F238E27FC236}">
                <a16:creationId xmlns:a16="http://schemas.microsoft.com/office/drawing/2014/main" id="{ACBBDF5A-3974-0344-A78D-42EEC2361F8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0800000">
            <a:off x="6907017" y="3811156"/>
            <a:ext cx="2088704" cy="278619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506226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26" y="0"/>
            <a:ext cx="3748318" cy="5013176"/>
          </a:xfrm>
          <a:prstGeom prst="rect">
            <a:avLst/>
          </a:prstGeom>
        </p:spPr>
      </p:pic>
      <p:sp>
        <p:nvSpPr>
          <p:cNvPr id="6" name="文字方塊 5"/>
          <p:cNvSpPr txBox="1"/>
          <p:nvPr/>
        </p:nvSpPr>
        <p:spPr>
          <a:xfrm>
            <a:off x="3713020" y="260648"/>
            <a:ext cx="1732756" cy="584775"/>
          </a:xfrm>
          <a:prstGeom prst="rect">
            <a:avLst/>
          </a:prstGeom>
          <a:noFill/>
        </p:spPr>
        <p:txBody>
          <a:bodyPr wrap="square" rtlCol="0">
            <a:spAutoFit/>
          </a:bodyPr>
          <a:lstStyle/>
          <a:p>
            <a:r>
              <a:rPr lang="en-US" altLang="zh-TW" sz="3200" dirty="0"/>
              <a:t>Toolbox</a:t>
            </a:r>
            <a:endParaRPr lang="zh-TW" altLang="en-US" sz="320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45846" y="2879414"/>
            <a:ext cx="5304780" cy="3978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字方塊 4"/>
          <p:cNvSpPr txBox="1"/>
          <p:nvPr/>
        </p:nvSpPr>
        <p:spPr>
          <a:xfrm>
            <a:off x="5580112" y="2171528"/>
            <a:ext cx="2664296" cy="707886"/>
          </a:xfrm>
          <a:prstGeom prst="rect">
            <a:avLst/>
          </a:prstGeom>
          <a:noFill/>
        </p:spPr>
        <p:txBody>
          <a:bodyPr wrap="square" rtlCol="0">
            <a:spAutoFit/>
          </a:bodyPr>
          <a:lstStyle/>
          <a:p>
            <a:pPr algn="ctr"/>
            <a:r>
              <a:rPr lang="en-US" altLang="zh-TW" sz="4000" dirty="0"/>
              <a:t>Tools</a:t>
            </a:r>
            <a:endParaRPr lang="zh-TW" altLang="en-US" sz="4000" dirty="0"/>
          </a:p>
        </p:txBody>
      </p:sp>
    </p:spTree>
    <p:extLst>
      <p:ext uri="{BB962C8B-B14F-4D97-AF65-F5344CB8AC3E}">
        <p14:creationId xmlns:p14="http://schemas.microsoft.com/office/powerpoint/2010/main" val="3272993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 y="-25127"/>
            <a:ext cx="5162345" cy="6883127"/>
          </a:xfrm>
        </p:spPr>
      </p:pic>
      <p:sp>
        <p:nvSpPr>
          <p:cNvPr id="6" name="文字方塊 5"/>
          <p:cNvSpPr txBox="1"/>
          <p:nvPr/>
        </p:nvSpPr>
        <p:spPr>
          <a:xfrm>
            <a:off x="5148064" y="750142"/>
            <a:ext cx="3995936" cy="2554545"/>
          </a:xfrm>
          <a:prstGeom prst="rect">
            <a:avLst/>
          </a:prstGeom>
          <a:noFill/>
        </p:spPr>
        <p:txBody>
          <a:bodyPr wrap="square" rtlCol="0">
            <a:spAutoFit/>
          </a:bodyPr>
          <a:lstStyle/>
          <a:p>
            <a:r>
              <a:rPr lang="en-US" altLang="zh-TW" sz="3200" dirty="0"/>
              <a:t>Big dropper: </a:t>
            </a:r>
          </a:p>
          <a:p>
            <a:r>
              <a:rPr lang="en-US" altLang="zh-TW" sz="3200" dirty="0"/>
              <a:t>water absorption</a:t>
            </a:r>
          </a:p>
          <a:p>
            <a:r>
              <a:rPr lang="en-US" altLang="zh-TW" sz="3200" dirty="0"/>
              <a:t>Water cup:</a:t>
            </a:r>
          </a:p>
          <a:p>
            <a:r>
              <a:rPr lang="en-US" altLang="zh-TW" sz="3200" dirty="0"/>
              <a:t>scoop up water, fishing for larva</a:t>
            </a:r>
            <a:endParaRPr lang="zh-TW" altLang="en-US" sz="3200" dirty="0"/>
          </a:p>
        </p:txBody>
      </p:sp>
      <p:sp>
        <p:nvSpPr>
          <p:cNvPr id="5" name="文字方塊 4"/>
          <p:cNvSpPr txBox="1"/>
          <p:nvPr/>
        </p:nvSpPr>
        <p:spPr>
          <a:xfrm>
            <a:off x="5148064" y="22785"/>
            <a:ext cx="3096344" cy="707886"/>
          </a:xfrm>
          <a:prstGeom prst="rect">
            <a:avLst/>
          </a:prstGeom>
          <a:noFill/>
        </p:spPr>
        <p:txBody>
          <a:bodyPr wrap="square" rtlCol="0">
            <a:spAutoFit/>
          </a:bodyPr>
          <a:lstStyle/>
          <a:p>
            <a:pPr algn="ctr"/>
            <a:r>
              <a:rPr lang="en-US" altLang="zh-TW" sz="4000" dirty="0"/>
              <a:t>Sampling tool</a:t>
            </a:r>
            <a:endParaRPr lang="zh-TW" altLang="en-US" sz="4000" dirty="0"/>
          </a:p>
        </p:txBody>
      </p:sp>
      <p:pic>
        <p:nvPicPr>
          <p:cNvPr id="2" name="圖片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5471571" y="3204300"/>
            <a:ext cx="3130935" cy="4176464"/>
          </a:xfrm>
          <a:prstGeom prst="rect">
            <a:avLst/>
          </a:prstGeom>
        </p:spPr>
      </p:pic>
    </p:spTree>
    <p:extLst>
      <p:ext uri="{BB962C8B-B14F-4D97-AF65-F5344CB8AC3E}">
        <p14:creationId xmlns:p14="http://schemas.microsoft.com/office/powerpoint/2010/main" val="1489238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5143500" cy="6858000"/>
          </a:xfrm>
          <a:prstGeom prst="rect">
            <a:avLst/>
          </a:prstGeom>
        </p:spPr>
      </p:pic>
      <p:sp>
        <p:nvSpPr>
          <p:cNvPr id="5" name="文字方塊 4"/>
          <p:cNvSpPr txBox="1"/>
          <p:nvPr/>
        </p:nvSpPr>
        <p:spPr>
          <a:xfrm>
            <a:off x="5131668" y="899367"/>
            <a:ext cx="3995936" cy="1815882"/>
          </a:xfrm>
          <a:prstGeom prst="rect">
            <a:avLst/>
          </a:prstGeom>
          <a:noFill/>
        </p:spPr>
        <p:txBody>
          <a:bodyPr wrap="square" rtlCol="0">
            <a:spAutoFit/>
          </a:bodyPr>
          <a:lstStyle/>
          <a:p>
            <a:r>
              <a:rPr lang="en-US" altLang="zh-TW" sz="2800" dirty="0"/>
              <a:t>Pipette:</a:t>
            </a:r>
            <a:r>
              <a:rPr lang="zh-TW" altLang="en-US" sz="2800" dirty="0"/>
              <a:t> </a:t>
            </a:r>
            <a:r>
              <a:rPr lang="en-US" altLang="zh-TW" sz="2800" dirty="0"/>
              <a:t>draw up water  </a:t>
            </a:r>
          </a:p>
          <a:p>
            <a:r>
              <a:rPr lang="en-US" altLang="zh-TW" sz="2800" dirty="0"/>
              <a:t>               with larva</a:t>
            </a:r>
          </a:p>
          <a:p>
            <a:r>
              <a:rPr lang="en-US" altLang="zh-TW" sz="2800" dirty="0"/>
              <a:t>Spoon: scoop up</a:t>
            </a:r>
            <a:endParaRPr lang="en-US" altLang="zh-TW" sz="2800" dirty="0">
              <a:solidFill>
                <a:srgbClr val="FF0000"/>
              </a:solidFill>
            </a:endParaRPr>
          </a:p>
          <a:p>
            <a:r>
              <a:rPr lang="en-US" altLang="zh-TW" sz="2800" dirty="0"/>
              <a:t>Funnel: pour water</a:t>
            </a:r>
            <a:endParaRPr lang="zh-TW" altLang="en-US" sz="2800" dirty="0"/>
          </a:p>
        </p:txBody>
      </p:sp>
      <p:sp>
        <p:nvSpPr>
          <p:cNvPr id="6" name="文字方塊 5"/>
          <p:cNvSpPr txBox="1"/>
          <p:nvPr/>
        </p:nvSpPr>
        <p:spPr>
          <a:xfrm>
            <a:off x="5131668" y="0"/>
            <a:ext cx="3240360" cy="707886"/>
          </a:xfrm>
          <a:prstGeom prst="rect">
            <a:avLst/>
          </a:prstGeom>
          <a:noFill/>
        </p:spPr>
        <p:txBody>
          <a:bodyPr wrap="square" rtlCol="0">
            <a:spAutoFit/>
          </a:bodyPr>
          <a:lstStyle/>
          <a:p>
            <a:pPr algn="ctr"/>
            <a:r>
              <a:rPr lang="en-US" altLang="zh-TW" sz="4000" dirty="0"/>
              <a:t>Repacking tool</a:t>
            </a:r>
            <a:endParaRPr lang="zh-TW" altLang="en-US" sz="4000" dirty="0"/>
          </a:p>
        </p:txBody>
      </p:sp>
      <p:pic>
        <p:nvPicPr>
          <p:cNvPr id="2" name="圖片 1"/>
          <p:cNvPicPr>
            <a:picLocks noChangeAspect="1"/>
          </p:cNvPicPr>
          <p:nvPr/>
        </p:nvPicPr>
        <p:blipFill rotWithShape="1">
          <a:blip r:embed="rId3" cstate="email">
            <a:extLst>
              <a:ext uri="{28A0092B-C50C-407E-A947-70E740481C1C}">
                <a14:useLocalDpi xmlns:a14="http://schemas.microsoft.com/office/drawing/2010/main"/>
              </a:ext>
            </a:extLst>
          </a:blip>
          <a:srcRect r="-557"/>
          <a:stretch/>
        </p:blipFill>
        <p:spPr>
          <a:xfrm>
            <a:off x="5155491" y="2982304"/>
            <a:ext cx="4046369" cy="3899202"/>
          </a:xfrm>
          <a:prstGeom prst="rect">
            <a:avLst/>
          </a:prstGeom>
        </p:spPr>
      </p:pic>
    </p:spTree>
    <p:extLst>
      <p:ext uri="{BB962C8B-B14F-4D97-AF65-F5344CB8AC3E}">
        <p14:creationId xmlns:p14="http://schemas.microsoft.com/office/powerpoint/2010/main" val="1047042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5143500" cy="6883747"/>
          </a:xfrm>
          <a:prstGeom prst="rect">
            <a:avLst/>
          </a:prstGeom>
        </p:spPr>
      </p:pic>
      <p:sp>
        <p:nvSpPr>
          <p:cNvPr id="5" name="文字方塊 4"/>
          <p:cNvSpPr txBox="1"/>
          <p:nvPr/>
        </p:nvSpPr>
        <p:spPr>
          <a:xfrm>
            <a:off x="5125899" y="764656"/>
            <a:ext cx="4018101" cy="1384995"/>
          </a:xfrm>
          <a:prstGeom prst="rect">
            <a:avLst/>
          </a:prstGeom>
          <a:noFill/>
        </p:spPr>
        <p:txBody>
          <a:bodyPr wrap="square" rtlCol="0">
            <a:spAutoFit/>
          </a:bodyPr>
          <a:lstStyle/>
          <a:p>
            <a:r>
              <a:rPr lang="en-US" altLang="zh-TW" sz="2800" dirty="0"/>
              <a:t>Box: keep in</a:t>
            </a:r>
            <a:r>
              <a:rPr lang="zh-TW" altLang="en-US" sz="2800" dirty="0"/>
              <a:t> </a:t>
            </a:r>
            <a:r>
              <a:rPr lang="en-US" altLang="zh-TW" sz="2800" dirty="0"/>
              <a:t>small bottle</a:t>
            </a:r>
          </a:p>
          <a:p>
            <a:r>
              <a:rPr lang="en-US" altLang="zh-TW" sz="2800" dirty="0"/>
              <a:t>Small bottle: keep in</a:t>
            </a:r>
            <a:r>
              <a:rPr lang="zh-TW" altLang="en-US" sz="2800" dirty="0"/>
              <a:t> </a:t>
            </a:r>
            <a:r>
              <a:rPr lang="en-US" altLang="zh-TW" sz="2800" dirty="0"/>
              <a:t>sample</a:t>
            </a:r>
            <a:endParaRPr lang="zh-TW" altLang="en-US" sz="2800" dirty="0"/>
          </a:p>
        </p:txBody>
      </p:sp>
      <p:sp>
        <p:nvSpPr>
          <p:cNvPr id="6" name="文字方塊 5"/>
          <p:cNvSpPr txBox="1"/>
          <p:nvPr/>
        </p:nvSpPr>
        <p:spPr>
          <a:xfrm>
            <a:off x="5129978" y="37299"/>
            <a:ext cx="3240360" cy="707886"/>
          </a:xfrm>
          <a:prstGeom prst="rect">
            <a:avLst/>
          </a:prstGeom>
          <a:noFill/>
        </p:spPr>
        <p:txBody>
          <a:bodyPr wrap="square" rtlCol="0">
            <a:spAutoFit/>
          </a:bodyPr>
          <a:lstStyle/>
          <a:p>
            <a:pPr algn="ctr"/>
            <a:r>
              <a:rPr lang="en-US" altLang="zh-TW" sz="4000" dirty="0"/>
              <a:t>Repacking tool</a:t>
            </a:r>
            <a:endParaRPr lang="zh-TW" altLang="en-US" sz="4000" dirty="0"/>
          </a:p>
        </p:txBody>
      </p:sp>
      <p:pic>
        <p:nvPicPr>
          <p:cNvPr id="2" name="圖片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59570" y="2963973"/>
            <a:ext cx="3984430" cy="3892021"/>
          </a:xfrm>
          <a:prstGeom prst="rect">
            <a:avLst/>
          </a:prstGeom>
        </p:spPr>
      </p:pic>
    </p:spTree>
    <p:extLst>
      <p:ext uri="{BB962C8B-B14F-4D97-AF65-F5344CB8AC3E}">
        <p14:creationId xmlns:p14="http://schemas.microsoft.com/office/powerpoint/2010/main" val="2408869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59" y="0"/>
            <a:ext cx="5143500" cy="6858000"/>
          </a:xfrm>
          <a:prstGeom prst="rect">
            <a:avLst/>
          </a:prstGeom>
        </p:spPr>
      </p:pic>
      <p:sp>
        <p:nvSpPr>
          <p:cNvPr id="5" name="文字方塊 4"/>
          <p:cNvSpPr txBox="1"/>
          <p:nvPr/>
        </p:nvSpPr>
        <p:spPr>
          <a:xfrm>
            <a:off x="5143500" y="2657043"/>
            <a:ext cx="3995936" cy="1569660"/>
          </a:xfrm>
          <a:prstGeom prst="rect">
            <a:avLst/>
          </a:prstGeom>
          <a:noFill/>
        </p:spPr>
        <p:txBody>
          <a:bodyPr wrap="square" rtlCol="0">
            <a:spAutoFit/>
          </a:bodyPr>
          <a:lstStyle/>
          <a:p>
            <a:r>
              <a:rPr lang="en-US" altLang="zh-TW" sz="3200" dirty="0"/>
              <a:t>Small scissors: cut tape</a:t>
            </a:r>
          </a:p>
          <a:p>
            <a:r>
              <a:rPr lang="en-US" altLang="zh-TW" sz="3200" dirty="0"/>
              <a:t>Tape: marking, label</a:t>
            </a:r>
          </a:p>
          <a:p>
            <a:r>
              <a:rPr lang="en-US" altLang="zh-TW" sz="3200" dirty="0"/>
              <a:t>Pen: writing, marking</a:t>
            </a:r>
          </a:p>
        </p:txBody>
      </p:sp>
      <p:sp>
        <p:nvSpPr>
          <p:cNvPr id="6" name="文字方塊 5"/>
          <p:cNvSpPr txBox="1"/>
          <p:nvPr/>
        </p:nvSpPr>
        <p:spPr>
          <a:xfrm>
            <a:off x="5148659" y="980728"/>
            <a:ext cx="3168352" cy="707886"/>
          </a:xfrm>
          <a:prstGeom prst="rect">
            <a:avLst/>
          </a:prstGeom>
          <a:noFill/>
        </p:spPr>
        <p:txBody>
          <a:bodyPr wrap="square" rtlCol="0">
            <a:spAutoFit/>
          </a:bodyPr>
          <a:lstStyle/>
          <a:p>
            <a:pPr algn="ctr"/>
            <a:r>
              <a:rPr lang="en-US" altLang="zh-TW" sz="4000" dirty="0"/>
              <a:t>Marking tool</a:t>
            </a:r>
            <a:endParaRPr lang="zh-TW" altLang="en-US" sz="4000" dirty="0"/>
          </a:p>
        </p:txBody>
      </p:sp>
    </p:spTree>
    <p:extLst>
      <p:ext uri="{BB962C8B-B14F-4D97-AF65-F5344CB8AC3E}">
        <p14:creationId xmlns:p14="http://schemas.microsoft.com/office/powerpoint/2010/main" val="3859217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cstate="email">
            <a:extLst>
              <a:ext uri="{28A0092B-C50C-407E-A947-70E740481C1C}">
                <a14:useLocalDpi xmlns:a14="http://schemas.microsoft.com/office/drawing/2010/main"/>
              </a:ext>
            </a:extLst>
          </a:blip>
          <a:srcRect b="-5625"/>
          <a:stretch/>
        </p:blipFill>
        <p:spPr>
          <a:xfrm>
            <a:off x="0" y="-2"/>
            <a:ext cx="2043113" cy="7243763"/>
          </a:xfrm>
          <a:prstGeom prst="rect">
            <a:avLst/>
          </a:prstGeom>
        </p:spPr>
      </p:pic>
      <p:pic>
        <p:nvPicPr>
          <p:cNvPr id="5" name="圖片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30408" y="2719261"/>
            <a:ext cx="4013593" cy="4138739"/>
          </a:xfrm>
          <a:prstGeom prst="rect">
            <a:avLst/>
          </a:prstGeom>
        </p:spPr>
      </p:pic>
      <p:sp>
        <p:nvSpPr>
          <p:cNvPr id="7" name="文字方塊 6"/>
          <p:cNvSpPr txBox="1"/>
          <p:nvPr/>
        </p:nvSpPr>
        <p:spPr>
          <a:xfrm>
            <a:off x="2555775" y="1484784"/>
            <a:ext cx="6588225" cy="1077218"/>
          </a:xfrm>
          <a:prstGeom prst="rect">
            <a:avLst/>
          </a:prstGeom>
          <a:noFill/>
        </p:spPr>
        <p:txBody>
          <a:bodyPr wrap="square" rtlCol="0">
            <a:spAutoFit/>
          </a:bodyPr>
          <a:lstStyle/>
          <a:p>
            <a:r>
              <a:rPr lang="en-US" altLang="zh-TW" sz="3200" dirty="0"/>
              <a:t>Thermometer: </a:t>
            </a:r>
          </a:p>
          <a:p>
            <a:r>
              <a:rPr lang="en-US" altLang="zh-TW" sz="3200" dirty="0"/>
              <a:t>measure water temperature</a:t>
            </a:r>
          </a:p>
        </p:txBody>
      </p:sp>
      <p:sp>
        <p:nvSpPr>
          <p:cNvPr id="6" name="文字方塊 5"/>
          <p:cNvSpPr txBox="1"/>
          <p:nvPr/>
        </p:nvSpPr>
        <p:spPr>
          <a:xfrm>
            <a:off x="3419872" y="496144"/>
            <a:ext cx="3959621" cy="707886"/>
          </a:xfrm>
          <a:prstGeom prst="rect">
            <a:avLst/>
          </a:prstGeom>
          <a:noFill/>
        </p:spPr>
        <p:txBody>
          <a:bodyPr wrap="square" rtlCol="0">
            <a:spAutoFit/>
          </a:bodyPr>
          <a:lstStyle/>
          <a:p>
            <a:pPr algn="ctr"/>
            <a:r>
              <a:rPr lang="en-US" altLang="zh-TW" sz="4000" dirty="0"/>
              <a:t>Measuring tool</a:t>
            </a:r>
            <a:endParaRPr lang="zh-TW" altLang="en-US" sz="4000" dirty="0"/>
          </a:p>
        </p:txBody>
      </p:sp>
      <p:pic>
        <p:nvPicPr>
          <p:cNvPr id="2" name="圖片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43113" y="2719261"/>
            <a:ext cx="3104952" cy="4141804"/>
          </a:xfrm>
          <a:prstGeom prst="rect">
            <a:avLst/>
          </a:prstGeom>
        </p:spPr>
      </p:pic>
    </p:spTree>
    <p:extLst>
      <p:ext uri="{BB962C8B-B14F-4D97-AF65-F5344CB8AC3E}">
        <p14:creationId xmlns:p14="http://schemas.microsoft.com/office/powerpoint/2010/main" val="3739068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920878" y="573068"/>
            <a:ext cx="4731241" cy="707886"/>
          </a:xfrm>
          <a:prstGeom prst="rect">
            <a:avLst/>
          </a:prstGeom>
          <a:noFill/>
        </p:spPr>
        <p:txBody>
          <a:bodyPr wrap="square" rtlCol="0">
            <a:spAutoFit/>
          </a:bodyPr>
          <a:lstStyle/>
          <a:p>
            <a:pPr algn="ctr"/>
            <a:r>
              <a:rPr lang="en-US" altLang="zh-TW" sz="4000" dirty="0"/>
              <a:t>Measuring pH tool</a:t>
            </a:r>
            <a:endParaRPr lang="zh-TW" altLang="en-US" sz="4000" dirty="0"/>
          </a:p>
        </p:txBody>
      </p:sp>
      <p:pic>
        <p:nvPicPr>
          <p:cNvPr id="5" name="圖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49768" y="1663349"/>
            <a:ext cx="3894232" cy="5194652"/>
          </a:xfrm>
          <a:prstGeom prst="rect">
            <a:avLst/>
          </a:prstGeom>
        </p:spPr>
      </p:pic>
      <p:pic>
        <p:nvPicPr>
          <p:cNvPr id="6" name="圖片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553872" y="2986880"/>
            <a:ext cx="3317248" cy="4424993"/>
          </a:xfrm>
          <a:prstGeom prst="rect">
            <a:avLst/>
          </a:prstGeom>
        </p:spPr>
      </p:pic>
      <p:sp>
        <p:nvSpPr>
          <p:cNvPr id="7" name="文字方塊 6"/>
          <p:cNvSpPr txBox="1"/>
          <p:nvPr/>
        </p:nvSpPr>
        <p:spPr>
          <a:xfrm>
            <a:off x="25354" y="1916832"/>
            <a:ext cx="3898573" cy="1077218"/>
          </a:xfrm>
          <a:prstGeom prst="rect">
            <a:avLst/>
          </a:prstGeom>
          <a:noFill/>
        </p:spPr>
        <p:txBody>
          <a:bodyPr wrap="square" rtlCol="0">
            <a:spAutoFit/>
          </a:bodyPr>
          <a:lstStyle/>
          <a:p>
            <a:r>
              <a:rPr lang="en-US" altLang="zh-TW" sz="3200" dirty="0"/>
              <a:t>pH meter</a:t>
            </a:r>
          </a:p>
          <a:p>
            <a:r>
              <a:rPr lang="en-US" altLang="zh-TW" sz="3200" dirty="0"/>
              <a:t>Universal test paper</a:t>
            </a:r>
            <a:endParaRPr lang="zh-TW" altLang="en-US" sz="3200" dirty="0"/>
          </a:p>
        </p:txBody>
      </p:sp>
    </p:spTree>
    <p:extLst>
      <p:ext uri="{BB962C8B-B14F-4D97-AF65-F5344CB8AC3E}">
        <p14:creationId xmlns:p14="http://schemas.microsoft.com/office/powerpoint/2010/main" val="15456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a:ext>
            </a:extLst>
          </a:blip>
          <a:stretch>
            <a:fillRect/>
          </a:stretch>
        </p:blipFill>
        <p:spPr>
          <a:xfrm flipV="1">
            <a:off x="-2255" y="0"/>
            <a:ext cx="9146255" cy="6858000"/>
          </a:xfrm>
          <a:prstGeom prst="rect">
            <a:avLst/>
          </a:prstGeom>
        </p:spPr>
      </p:pic>
      <p:sp>
        <p:nvSpPr>
          <p:cNvPr id="3" name="內容版面配置區 2"/>
          <p:cNvSpPr>
            <a:spLocks noGrp="1"/>
          </p:cNvSpPr>
          <p:nvPr>
            <p:ph idx="1"/>
          </p:nvPr>
        </p:nvSpPr>
        <p:spPr>
          <a:xfrm>
            <a:off x="323528" y="332656"/>
            <a:ext cx="8820472" cy="6525344"/>
          </a:xfrm>
        </p:spPr>
        <p:txBody>
          <a:bodyPr/>
          <a:lstStyle/>
          <a:p>
            <a:pPr marL="0" indent="0">
              <a:buNone/>
            </a:pPr>
            <a:r>
              <a:rPr lang="en-US" altLang="zh-TW" dirty="0">
                <a:solidFill>
                  <a:schemeClr val="accent6">
                    <a:lumMod val="50000"/>
                  </a:schemeClr>
                </a:solidFill>
              </a:rPr>
              <a:t>Outline</a:t>
            </a:r>
          </a:p>
          <a:p>
            <a:r>
              <a:rPr lang="en-US" altLang="zh-TW" dirty="0"/>
              <a:t>Motivation of research</a:t>
            </a:r>
          </a:p>
          <a:p>
            <a:r>
              <a:rPr lang="en-US" altLang="zh-TW" dirty="0"/>
              <a:t>Environmental introduction</a:t>
            </a:r>
          </a:p>
          <a:p>
            <a:r>
              <a:rPr lang="en-US" altLang="zh-TW" dirty="0"/>
              <a:t>Research method</a:t>
            </a:r>
          </a:p>
          <a:p>
            <a:r>
              <a:rPr lang="en-US" altLang="zh-TW" dirty="0"/>
              <a:t>Data</a:t>
            </a:r>
          </a:p>
          <a:p>
            <a:r>
              <a:rPr lang="en-US" altLang="zh-TW" dirty="0"/>
              <a:t>Discussion</a:t>
            </a:r>
          </a:p>
          <a:p>
            <a:r>
              <a:rPr lang="en-US" altLang="zh-TW" dirty="0"/>
              <a:t>Future work</a:t>
            </a:r>
          </a:p>
          <a:p>
            <a:r>
              <a:rPr lang="en-US" altLang="zh-TW" dirty="0"/>
              <a:t>Reference</a:t>
            </a:r>
            <a:endParaRPr lang="zh-TW" altLang="en-US" dirty="0"/>
          </a:p>
        </p:txBody>
      </p:sp>
    </p:spTree>
    <p:extLst>
      <p:ext uri="{BB962C8B-B14F-4D97-AF65-F5344CB8AC3E}">
        <p14:creationId xmlns:p14="http://schemas.microsoft.com/office/powerpoint/2010/main" val="2746536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4120556" cy="4223009"/>
          </a:xfrm>
          <a:prstGeom prst="rect">
            <a:avLst/>
          </a:prstGeom>
        </p:spPr>
      </p:pic>
      <p:pic>
        <p:nvPicPr>
          <p:cNvPr id="6" name="圖片 5"/>
          <p:cNvPicPr>
            <a:picLocks noChangeAspect="1"/>
          </p:cNvPicPr>
          <p:nvPr/>
        </p:nvPicPr>
        <p:blipFill rotWithShape="1">
          <a:blip r:embed="rId3" cstate="email">
            <a:extLst>
              <a:ext uri="{28A0092B-C50C-407E-A947-70E740481C1C}">
                <a14:useLocalDpi xmlns:a14="http://schemas.microsoft.com/office/drawing/2010/main"/>
              </a:ext>
            </a:extLst>
          </a:blip>
          <a:srcRect l="-4073"/>
          <a:stretch/>
        </p:blipFill>
        <p:spPr>
          <a:xfrm>
            <a:off x="4986710" y="-17686"/>
            <a:ext cx="4157290" cy="4240695"/>
          </a:xfrm>
          <a:prstGeom prst="rect">
            <a:avLst/>
          </a:prstGeom>
        </p:spPr>
      </p:pic>
      <p:sp>
        <p:nvSpPr>
          <p:cNvPr id="7" name="文字方塊 6"/>
          <p:cNvSpPr txBox="1"/>
          <p:nvPr/>
        </p:nvSpPr>
        <p:spPr>
          <a:xfrm>
            <a:off x="1331640" y="5301208"/>
            <a:ext cx="7344816" cy="584775"/>
          </a:xfrm>
          <a:prstGeom prst="rect">
            <a:avLst/>
          </a:prstGeom>
          <a:noFill/>
        </p:spPr>
        <p:txBody>
          <a:bodyPr wrap="square" rtlCol="0">
            <a:spAutoFit/>
          </a:bodyPr>
          <a:lstStyle/>
          <a:p>
            <a:r>
              <a:rPr lang="en-US" altLang="zh-TW" sz="3200" dirty="0"/>
              <a:t>Cell phone microscope: distinguish larva</a:t>
            </a:r>
          </a:p>
        </p:txBody>
      </p:sp>
      <p:sp>
        <p:nvSpPr>
          <p:cNvPr id="2" name="矩形 1"/>
          <p:cNvSpPr/>
          <p:nvPr/>
        </p:nvSpPr>
        <p:spPr>
          <a:xfrm>
            <a:off x="2712217" y="4395757"/>
            <a:ext cx="3665812" cy="707886"/>
          </a:xfrm>
          <a:prstGeom prst="rect">
            <a:avLst/>
          </a:prstGeom>
        </p:spPr>
        <p:txBody>
          <a:bodyPr wrap="none">
            <a:spAutoFit/>
          </a:bodyPr>
          <a:lstStyle/>
          <a:p>
            <a:r>
              <a:rPr lang="en-US" altLang="zh-TW" sz="4000" dirty="0"/>
              <a:t>Observation tool</a:t>
            </a:r>
            <a:endParaRPr lang="zh-TW" altLang="en-US" sz="4000" dirty="0"/>
          </a:p>
        </p:txBody>
      </p:sp>
    </p:spTree>
    <p:extLst>
      <p:ext uri="{BB962C8B-B14F-4D97-AF65-F5344CB8AC3E}">
        <p14:creationId xmlns:p14="http://schemas.microsoft.com/office/powerpoint/2010/main" val="3039891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0" y="-16000"/>
            <a:ext cx="9144000" cy="7189416"/>
          </a:xfrm>
        </p:spPr>
        <p:txBody>
          <a:bodyPr>
            <a:normAutofit/>
          </a:bodyPr>
          <a:lstStyle/>
          <a:p>
            <a:pPr marL="0" indent="0">
              <a:buNone/>
            </a:pPr>
            <a:r>
              <a:rPr lang="en-US" altLang="zh-TW" sz="4000" dirty="0">
                <a:solidFill>
                  <a:schemeClr val="accent6">
                    <a:lumMod val="50000"/>
                  </a:schemeClr>
                </a:solidFill>
              </a:rPr>
              <a:t>Data</a:t>
            </a:r>
            <a:r>
              <a:rPr lang="en-US" altLang="zh-TW" sz="4000" dirty="0"/>
              <a:t> </a:t>
            </a:r>
          </a:p>
        </p:txBody>
      </p:sp>
      <p:graphicFrame>
        <p:nvGraphicFramePr>
          <p:cNvPr id="2" name="表格 1"/>
          <p:cNvGraphicFramePr>
            <a:graphicFrameLocks noGrp="1"/>
          </p:cNvGraphicFramePr>
          <p:nvPr>
            <p:extLst>
              <p:ext uri="{D42A27DB-BD31-4B8C-83A1-F6EECF244321}">
                <p14:modId xmlns:p14="http://schemas.microsoft.com/office/powerpoint/2010/main" val="2726982874"/>
              </p:ext>
            </p:extLst>
          </p:nvPr>
        </p:nvGraphicFramePr>
        <p:xfrm>
          <a:off x="-1" y="607009"/>
          <a:ext cx="9144001" cy="6282365"/>
        </p:xfrm>
        <a:graphic>
          <a:graphicData uri="http://schemas.openxmlformats.org/drawingml/2006/table">
            <a:tbl>
              <a:tblPr firstRow="1" bandRow="1">
                <a:tableStyleId>{5C22544A-7EE6-4342-B048-85BDC9FD1C3A}</a:tableStyleId>
              </a:tblPr>
              <a:tblGrid>
                <a:gridCol w="755578">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759590">
                  <a:extLst>
                    <a:ext uri="{9D8B030D-6E8A-4147-A177-3AD203B41FA5}">
                      <a16:colId xmlns:a16="http://schemas.microsoft.com/office/drawing/2014/main" val="20003"/>
                    </a:ext>
                  </a:extLst>
                </a:gridCol>
                <a:gridCol w="1548306">
                  <a:extLst>
                    <a:ext uri="{9D8B030D-6E8A-4147-A177-3AD203B41FA5}">
                      <a16:colId xmlns:a16="http://schemas.microsoft.com/office/drawing/2014/main" val="20004"/>
                    </a:ext>
                  </a:extLst>
                </a:gridCol>
                <a:gridCol w="1645075">
                  <a:extLst>
                    <a:ext uri="{9D8B030D-6E8A-4147-A177-3AD203B41FA5}">
                      <a16:colId xmlns:a16="http://schemas.microsoft.com/office/drawing/2014/main" val="20005"/>
                    </a:ext>
                  </a:extLst>
                </a:gridCol>
                <a:gridCol w="1257999">
                  <a:extLst>
                    <a:ext uri="{9D8B030D-6E8A-4147-A177-3AD203B41FA5}">
                      <a16:colId xmlns:a16="http://schemas.microsoft.com/office/drawing/2014/main" val="20006"/>
                    </a:ext>
                  </a:extLst>
                </a:gridCol>
                <a:gridCol w="1161229">
                  <a:extLst>
                    <a:ext uri="{9D8B030D-6E8A-4147-A177-3AD203B41FA5}">
                      <a16:colId xmlns:a16="http://schemas.microsoft.com/office/drawing/2014/main" val="20007"/>
                    </a:ext>
                  </a:extLst>
                </a:gridCol>
              </a:tblGrid>
              <a:tr h="724070">
                <a:tc>
                  <a:txBody>
                    <a:bodyPr/>
                    <a:lstStyle/>
                    <a:p>
                      <a:r>
                        <a:rPr lang="en-US" altLang="zh-TW" sz="1400" dirty="0"/>
                        <a:t>Date</a:t>
                      </a:r>
                    </a:p>
                    <a:p>
                      <a:endParaRPr lang="zh-TW" altLang="en-US" sz="1400" dirty="0"/>
                    </a:p>
                  </a:txBody>
                  <a:tcPr anchor="ctr"/>
                </a:tc>
                <a:tc>
                  <a:txBody>
                    <a:bodyPr/>
                    <a:lstStyle/>
                    <a:p>
                      <a:r>
                        <a:rPr lang="en-US" altLang="zh-TW" sz="1400" dirty="0"/>
                        <a:t>Air pressure(</a:t>
                      </a:r>
                      <a:r>
                        <a:rPr lang="en-US" altLang="zh-TW" sz="1400" dirty="0" err="1"/>
                        <a:t>hpa</a:t>
                      </a:r>
                      <a:r>
                        <a:rPr lang="en-US" altLang="zh-TW" sz="1400" dirty="0"/>
                        <a:t>)</a:t>
                      </a:r>
                    </a:p>
                  </a:txBody>
                  <a:tcPr anchor="ctr"/>
                </a:tc>
                <a:tc>
                  <a:txBody>
                    <a:bodyPr/>
                    <a:lstStyle/>
                    <a:p>
                      <a:r>
                        <a:rPr lang="en-US" altLang="zh-TW" sz="1400" dirty="0"/>
                        <a:t>Air</a:t>
                      </a:r>
                    </a:p>
                    <a:p>
                      <a:r>
                        <a:rPr lang="en-US" altLang="zh-TW" sz="1400" dirty="0"/>
                        <a:t>temperature</a:t>
                      </a:r>
                      <a:r>
                        <a:rPr lang="zh-TW" altLang="en-US" sz="1400" dirty="0"/>
                        <a:t> </a:t>
                      </a:r>
                      <a:r>
                        <a:rPr lang="en-US" altLang="zh-TW" sz="1400" dirty="0"/>
                        <a:t>(</a:t>
                      </a:r>
                      <a:r>
                        <a:rPr lang="en-US" altLang="zh-TW" sz="1400" b="0" i="0" kern="1200" dirty="0">
                          <a:solidFill>
                            <a:schemeClr val="lt1"/>
                          </a:solidFill>
                          <a:effectLst/>
                          <a:latin typeface="+mn-lt"/>
                          <a:ea typeface="+mn-ea"/>
                          <a:cs typeface="+mn-cs"/>
                        </a:rPr>
                        <a:t>°C</a:t>
                      </a:r>
                      <a:r>
                        <a:rPr lang="en-US" altLang="zh-TW" sz="1400" dirty="0"/>
                        <a:t>)</a:t>
                      </a:r>
                    </a:p>
                  </a:txBody>
                  <a:tcPr anchor="ctr">
                    <a:lnR w="12700" cap="flat" cmpd="sng" algn="ctr">
                      <a:solidFill>
                        <a:schemeClr val="bg1"/>
                      </a:solidFill>
                      <a:prstDash val="solid"/>
                      <a:round/>
                      <a:headEnd type="none" w="med" len="med"/>
                      <a:tailEnd type="none" w="med" len="med"/>
                    </a:lnR>
                  </a:tcPr>
                </a:tc>
                <a:tc>
                  <a:txBody>
                    <a:bodyPr/>
                    <a:lstStyle/>
                    <a:p>
                      <a:r>
                        <a:rPr lang="en-US" altLang="zh-TW" sz="1400" dirty="0"/>
                        <a:t>Place</a:t>
                      </a:r>
                    </a:p>
                  </a:txBody>
                  <a:tcPr anchor="ctr">
                    <a:lnL w="12700" cap="flat" cmpd="sng" algn="ctr">
                      <a:solidFill>
                        <a:schemeClr val="bg1"/>
                      </a:solidFill>
                      <a:prstDash val="solid"/>
                      <a:round/>
                      <a:headEnd type="none" w="med" len="med"/>
                      <a:tailEnd type="none" w="med" len="med"/>
                    </a:lnL>
                  </a:tcPr>
                </a:tc>
                <a:tc>
                  <a:txBody>
                    <a:bodyPr/>
                    <a:lstStyle/>
                    <a:p>
                      <a:r>
                        <a:rPr lang="en-US" altLang="zh-TW" sz="1400" dirty="0"/>
                        <a:t>Water temperature</a:t>
                      </a:r>
                      <a:r>
                        <a:rPr lang="zh-TW" altLang="en-US" sz="1400" dirty="0"/>
                        <a:t> </a:t>
                      </a:r>
                      <a:r>
                        <a:rPr lang="en-US" altLang="zh-TW" sz="1400" dirty="0"/>
                        <a:t>(</a:t>
                      </a:r>
                      <a:r>
                        <a:rPr lang="en-US" altLang="zh-TW" sz="1400" b="0" i="0" kern="1200" dirty="0">
                          <a:solidFill>
                            <a:schemeClr val="lt1"/>
                          </a:solidFill>
                          <a:effectLst/>
                          <a:latin typeface="+mn-lt"/>
                          <a:ea typeface="+mn-ea"/>
                          <a:cs typeface="+mn-cs"/>
                        </a:rPr>
                        <a:t>°C</a:t>
                      </a:r>
                      <a:r>
                        <a:rPr lang="en-US" altLang="zh-TW" sz="1400" dirty="0"/>
                        <a:t>)</a:t>
                      </a:r>
                    </a:p>
                  </a:txBody>
                  <a:tcPr anchor="ctr"/>
                </a:tc>
                <a:tc>
                  <a:txBody>
                    <a:bodyPr/>
                    <a:lstStyle/>
                    <a:p>
                      <a:r>
                        <a:rPr lang="en-US" altLang="zh-TW" sz="1400" dirty="0"/>
                        <a:t>pH</a:t>
                      </a:r>
                      <a:endParaRPr lang="zh-TW" altLang="en-US" sz="1400" dirty="0"/>
                    </a:p>
                  </a:txBody>
                  <a:tcPr anchor="ctr"/>
                </a:tc>
                <a:tc>
                  <a:txBody>
                    <a:bodyPr/>
                    <a:lstStyle/>
                    <a:p>
                      <a:r>
                        <a:rPr lang="en-US" altLang="zh-TW" sz="1400" dirty="0"/>
                        <a:t>Mosquito larva(</a:t>
                      </a:r>
                      <a:r>
                        <a:rPr lang="en-US" altLang="zh-TW" sz="1400" dirty="0" err="1"/>
                        <a:t>Culex</a:t>
                      </a:r>
                      <a:r>
                        <a:rPr lang="en-US" altLang="zh-TW" sz="1400" dirty="0"/>
                        <a:t>)</a:t>
                      </a:r>
                    </a:p>
                    <a:p>
                      <a:endParaRPr lang="en-US" altLang="zh-TW" sz="1400" dirty="0"/>
                    </a:p>
                  </a:txBody>
                  <a:tcPr anchor="ctr"/>
                </a:tc>
                <a:tc>
                  <a:txBody>
                    <a:bodyPr/>
                    <a:lstStyle/>
                    <a:p>
                      <a:r>
                        <a:rPr lang="en-US" altLang="zh-TW" sz="1400" dirty="0"/>
                        <a:t>Rainfall (mm)</a:t>
                      </a:r>
                      <a:endParaRPr lang="zh-TW" altLang="en-US" sz="1400" dirty="0"/>
                    </a:p>
                  </a:txBody>
                  <a:tcPr anchor="ctr"/>
                </a:tc>
                <a:extLst>
                  <a:ext uri="{0D108BD9-81ED-4DB2-BD59-A6C34878D82A}">
                    <a16:rowId xmlns:a16="http://schemas.microsoft.com/office/drawing/2014/main" val="10000"/>
                  </a:ext>
                </a:extLst>
              </a:tr>
              <a:tr h="330589">
                <a:tc rowSpan="2">
                  <a:txBody>
                    <a:bodyPr/>
                    <a:lstStyle/>
                    <a:p>
                      <a:r>
                        <a:rPr lang="en-US" altLang="zh-TW" sz="1400" dirty="0"/>
                        <a:t>12/15</a:t>
                      </a:r>
                      <a:endParaRPr lang="zh-TW" altLang="en-US" sz="1400" dirty="0"/>
                    </a:p>
                  </a:txBody>
                  <a:tcPr anchor="ctr"/>
                </a:tc>
                <a:tc rowSpan="2">
                  <a:txBody>
                    <a:bodyPr/>
                    <a:lstStyle/>
                    <a:p>
                      <a:r>
                        <a:rPr lang="en-US" altLang="zh-TW" sz="1400" dirty="0"/>
                        <a:t>1021</a:t>
                      </a:r>
                      <a:endParaRPr lang="zh-TW" altLang="en-US" sz="1400" dirty="0"/>
                    </a:p>
                  </a:txBody>
                  <a:tcPr anchor="ctr"/>
                </a:tc>
                <a:tc rowSpan="2">
                  <a:txBody>
                    <a:bodyPr/>
                    <a:lstStyle/>
                    <a:p>
                      <a:r>
                        <a:rPr lang="en-US" altLang="zh-TW" sz="1400" dirty="0"/>
                        <a:t>19.1</a:t>
                      </a:r>
                    </a:p>
                  </a:txBody>
                  <a:tcPr anchor="ctr">
                    <a:lnR w="12700" cap="flat" cmpd="sng" algn="ctr">
                      <a:solidFill>
                        <a:schemeClr val="bg1"/>
                      </a:solidFill>
                      <a:prstDash val="solid"/>
                      <a:round/>
                      <a:headEnd type="none" w="med" len="med"/>
                      <a:tailEnd type="none" w="med" len="med"/>
                    </a:lnR>
                  </a:tcPr>
                </a:tc>
                <a:tc>
                  <a:txBody>
                    <a:bodyPr/>
                    <a:lstStyle/>
                    <a:p>
                      <a:r>
                        <a:rPr lang="en-US" altLang="zh-TW" sz="1400" dirty="0"/>
                        <a:t>A</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r>
                        <a:rPr lang="en-US" altLang="zh-TW" sz="1400" dirty="0"/>
                        <a:t>X</a:t>
                      </a:r>
                    </a:p>
                  </a:txBody>
                  <a:tcPr anchor="ctr">
                    <a:lnB w="12700" cap="flat" cmpd="sng" algn="ctr">
                      <a:solidFill>
                        <a:schemeClr val="bg1"/>
                      </a:solidFill>
                      <a:prstDash val="solid"/>
                      <a:round/>
                      <a:headEnd type="none" w="med" len="med"/>
                      <a:tailEnd type="none" w="med" len="med"/>
                    </a:lnB>
                  </a:tcPr>
                </a:tc>
                <a:tc>
                  <a:txBody>
                    <a:bodyPr/>
                    <a:lstStyle/>
                    <a:p>
                      <a:r>
                        <a:rPr lang="en-US" altLang="zh-TW" sz="1400" dirty="0"/>
                        <a:t>X</a:t>
                      </a:r>
                      <a:endParaRPr lang="zh-TW" altLang="en-US" sz="1400" dirty="0"/>
                    </a:p>
                  </a:txBody>
                  <a:tcPr anchor="ctr">
                    <a:lnB w="12700" cap="flat" cmpd="sng" algn="ctr">
                      <a:solidFill>
                        <a:schemeClr val="bg1"/>
                      </a:solidFill>
                      <a:prstDash val="solid"/>
                      <a:round/>
                      <a:headEnd type="none" w="med" len="med"/>
                      <a:tailEnd type="none" w="med" len="med"/>
                    </a:lnB>
                  </a:tcPr>
                </a:tc>
                <a:tc>
                  <a:txBody>
                    <a:bodyPr/>
                    <a:lstStyle/>
                    <a:p>
                      <a:r>
                        <a:rPr lang="en-US" altLang="zh-TW" sz="1400" dirty="0"/>
                        <a:t>0</a:t>
                      </a:r>
                    </a:p>
                  </a:txBody>
                  <a:tcPr anchor="ctr">
                    <a:lnB w="12700" cap="flat" cmpd="sng" algn="ctr">
                      <a:solidFill>
                        <a:schemeClr val="bg1"/>
                      </a:solidFill>
                      <a:prstDash val="solid"/>
                      <a:round/>
                      <a:headEnd type="none" w="med" len="med"/>
                      <a:tailEnd type="none" w="med" len="med"/>
                    </a:lnB>
                  </a:tcPr>
                </a:tc>
                <a:tc rowSpan="2">
                  <a:txBody>
                    <a:bodyPr/>
                    <a:lstStyle/>
                    <a:p>
                      <a:r>
                        <a:rPr lang="en-US" altLang="zh-TW" sz="1400" dirty="0"/>
                        <a:t>3.4</a:t>
                      </a:r>
                      <a:endParaRPr lang="zh-TW" altLang="en-US" sz="1400" dirty="0"/>
                    </a:p>
                  </a:txBody>
                  <a:tcPr anchor="ctr"/>
                </a:tc>
                <a:extLst>
                  <a:ext uri="{0D108BD9-81ED-4DB2-BD59-A6C34878D82A}">
                    <a16:rowId xmlns:a16="http://schemas.microsoft.com/office/drawing/2014/main" val="10001"/>
                  </a:ext>
                </a:extLst>
              </a:tr>
              <a:tr h="330589">
                <a:tc vMerge="1">
                  <a:txBody>
                    <a:bodyPr/>
                    <a:lstStyle/>
                    <a:p>
                      <a:endParaRPr lang="zh-TW" altLang="en-US"/>
                    </a:p>
                  </a:txBody>
                  <a:tcPr/>
                </a:tc>
                <a:tc vMerge="1">
                  <a:txBody>
                    <a:bodyPr/>
                    <a:lstStyle/>
                    <a:p>
                      <a:endParaRPr lang="zh-TW" altLang="en-US"/>
                    </a:p>
                  </a:txBody>
                  <a:tcPr/>
                </a:tc>
                <a:tc vMerge="1">
                  <a:txBody>
                    <a:bodyPr/>
                    <a:lstStyle/>
                    <a:p>
                      <a:endParaRPr lang="en-US" altLang="zh-TW" sz="1400" dirty="0"/>
                    </a:p>
                  </a:txBody>
                  <a:tcPr anchor="ct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altLang="zh-TW" sz="1400" dirty="0"/>
                        <a:t>B</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r>
                        <a:rPr lang="en-US" altLang="zh-TW" sz="1400" dirty="0"/>
                        <a:t>X</a:t>
                      </a:r>
                    </a:p>
                  </a:txBody>
                  <a:tcPr anchor="ctr">
                    <a:lnT w="12700" cap="flat" cmpd="sng" algn="ctr">
                      <a:solidFill>
                        <a:schemeClr val="bg1"/>
                      </a:solidFill>
                      <a:prstDash val="solid"/>
                      <a:round/>
                      <a:headEnd type="none" w="med" len="med"/>
                      <a:tailEnd type="none" w="med" len="med"/>
                    </a:lnT>
                  </a:tcPr>
                </a:tc>
                <a:tc>
                  <a:txBody>
                    <a:bodyPr/>
                    <a:lstStyle/>
                    <a:p>
                      <a:r>
                        <a:rPr lang="en-US" altLang="zh-TW" sz="1400" dirty="0"/>
                        <a:t>X</a:t>
                      </a:r>
                      <a:endParaRPr lang="zh-TW" altLang="en-US" sz="1400" dirty="0"/>
                    </a:p>
                  </a:txBody>
                  <a:tcPr anchor="ctr">
                    <a:lnT w="12700" cap="flat" cmpd="sng" algn="ctr">
                      <a:solidFill>
                        <a:schemeClr val="bg1"/>
                      </a:solidFill>
                      <a:prstDash val="solid"/>
                      <a:round/>
                      <a:headEnd type="none" w="med" len="med"/>
                      <a:tailEnd type="none" w="med" len="med"/>
                    </a:lnT>
                  </a:tcPr>
                </a:tc>
                <a:tc>
                  <a:txBody>
                    <a:bodyPr/>
                    <a:lstStyle/>
                    <a:p>
                      <a:r>
                        <a:rPr lang="en-US" altLang="zh-TW" sz="1400" dirty="0"/>
                        <a:t>0</a:t>
                      </a:r>
                    </a:p>
                  </a:txBody>
                  <a:tcPr anchor="ctr">
                    <a:lnT w="12700" cap="flat" cmpd="sng" algn="ctr">
                      <a:solidFill>
                        <a:schemeClr val="bg1"/>
                      </a:solidFill>
                      <a:prstDash val="solid"/>
                      <a:round/>
                      <a:headEnd type="none" w="med" len="med"/>
                      <a:tailEnd type="none" w="med" len="med"/>
                    </a:lnT>
                  </a:tcPr>
                </a:tc>
                <a:tc vMerge="1">
                  <a:txBody>
                    <a:bodyPr/>
                    <a:lstStyle/>
                    <a:p>
                      <a:endParaRPr lang="zh-TW" altLang="en-US"/>
                    </a:p>
                  </a:txBody>
                  <a:tcPr/>
                </a:tc>
                <a:extLst>
                  <a:ext uri="{0D108BD9-81ED-4DB2-BD59-A6C34878D82A}">
                    <a16:rowId xmlns:a16="http://schemas.microsoft.com/office/drawing/2014/main" val="10002"/>
                  </a:ext>
                </a:extLst>
              </a:tr>
              <a:tr h="512883">
                <a:tc rowSpan="2">
                  <a:txBody>
                    <a:bodyPr/>
                    <a:lstStyle/>
                    <a:p>
                      <a:r>
                        <a:rPr lang="en-US" altLang="zh-TW" sz="1400" dirty="0"/>
                        <a:t>12/21</a:t>
                      </a:r>
                    </a:p>
                    <a:p>
                      <a:endParaRPr lang="zh-TW" altLang="en-US" sz="1400" dirty="0"/>
                    </a:p>
                  </a:txBody>
                  <a:tcPr anchor="ctr"/>
                </a:tc>
                <a:tc rowSpan="2">
                  <a:txBody>
                    <a:bodyPr/>
                    <a:lstStyle/>
                    <a:p>
                      <a:r>
                        <a:rPr lang="en-US" altLang="zh-TW" sz="1400" dirty="0"/>
                        <a:t>1021</a:t>
                      </a:r>
                    </a:p>
                    <a:p>
                      <a:endParaRPr lang="zh-TW" altLang="en-US" sz="1400" dirty="0"/>
                    </a:p>
                  </a:txBody>
                  <a:tcPr anchor="ctr"/>
                </a:tc>
                <a:tc rowSpan="2">
                  <a:txBody>
                    <a:bodyPr/>
                    <a:lstStyle/>
                    <a:p>
                      <a:r>
                        <a:rPr lang="en-US" altLang="zh-TW" sz="1400" dirty="0"/>
                        <a:t>18.2</a:t>
                      </a:r>
                    </a:p>
                  </a:txBody>
                  <a:tcPr anchor="ctr">
                    <a:lnR w="12700" cap="flat" cmpd="sng" algn="ctr">
                      <a:solidFill>
                        <a:schemeClr val="bg1"/>
                      </a:solidFill>
                      <a:prstDash val="solid"/>
                      <a:round/>
                      <a:headEnd type="none" w="med" len="med"/>
                      <a:tailEnd type="none" w="med" len="med"/>
                    </a:lnR>
                  </a:tcPr>
                </a:tc>
                <a:tc>
                  <a:txBody>
                    <a:bodyPr/>
                    <a:lstStyle/>
                    <a:p>
                      <a:r>
                        <a:rPr lang="en-US" altLang="zh-TW" sz="1400" dirty="0"/>
                        <a:t>A</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r>
                        <a:rPr lang="en-US" altLang="zh-TW" sz="1400" dirty="0"/>
                        <a:t>17.0</a:t>
                      </a:r>
                    </a:p>
                  </a:txBody>
                  <a:tcPr anchor="ctr">
                    <a:lnB w="12700" cap="flat" cmpd="sng" algn="ctr">
                      <a:solidFill>
                        <a:schemeClr val="bg1"/>
                      </a:solidFill>
                      <a:prstDash val="solid"/>
                      <a:round/>
                      <a:headEnd type="none" w="med" len="med"/>
                      <a:tailEnd type="none" w="med" len="med"/>
                    </a:lnB>
                  </a:tcPr>
                </a:tc>
                <a:tc>
                  <a:txBody>
                    <a:bodyPr/>
                    <a:lstStyle/>
                    <a:p>
                      <a:r>
                        <a:rPr lang="en-US" altLang="zh-TW" sz="1400" dirty="0"/>
                        <a:t>instrument:9.65</a:t>
                      </a:r>
                      <a:endParaRPr lang="zh-TW" altLang="en-US" sz="1400" dirty="0"/>
                    </a:p>
                  </a:txBody>
                  <a:tcPr anchor="ctr">
                    <a:lnB w="12700" cap="flat" cmpd="sng" algn="ctr">
                      <a:solidFill>
                        <a:schemeClr val="bg1"/>
                      </a:solidFill>
                      <a:prstDash val="solid"/>
                      <a:round/>
                      <a:headEnd type="none" w="med" len="med"/>
                      <a:tailEnd type="none" w="med" len="med"/>
                    </a:lnB>
                  </a:tcPr>
                </a:tc>
                <a:tc>
                  <a:txBody>
                    <a:bodyPr/>
                    <a:lstStyle/>
                    <a:p>
                      <a:r>
                        <a:rPr lang="en-US" altLang="zh-TW" sz="1400" dirty="0"/>
                        <a:t>1</a:t>
                      </a:r>
                      <a:endParaRPr lang="zh-TW" altLang="en-US" sz="1400" dirty="0"/>
                    </a:p>
                  </a:txBody>
                  <a:tcPr anchor="ctr">
                    <a:lnB w="12700" cap="flat" cmpd="sng" algn="ctr">
                      <a:solidFill>
                        <a:schemeClr val="bg1"/>
                      </a:solidFill>
                      <a:prstDash val="solid"/>
                      <a:round/>
                      <a:headEnd type="none" w="med" len="med"/>
                      <a:tailEnd type="none" w="med" len="med"/>
                    </a:lnB>
                  </a:tcPr>
                </a:tc>
                <a:tc rowSpan="2">
                  <a:txBody>
                    <a:bodyPr/>
                    <a:lstStyle/>
                    <a:p>
                      <a:r>
                        <a:rPr lang="en-US" altLang="zh-TW" sz="1400" dirty="0"/>
                        <a:t>4.4</a:t>
                      </a:r>
                      <a:endParaRPr lang="zh-TW" altLang="en-US" sz="1400" dirty="0"/>
                    </a:p>
                  </a:txBody>
                  <a:tcPr anchor="ctr"/>
                </a:tc>
                <a:extLst>
                  <a:ext uri="{0D108BD9-81ED-4DB2-BD59-A6C34878D82A}">
                    <a16:rowId xmlns:a16="http://schemas.microsoft.com/office/drawing/2014/main" val="10003"/>
                  </a:ext>
                </a:extLst>
              </a:tr>
              <a:tr h="30169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r>
                        <a:rPr lang="en-US" altLang="zh-TW" sz="1400" dirty="0"/>
                        <a:t>B</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r>
                        <a:rPr lang="en-US" altLang="zh-TW" sz="1400" dirty="0"/>
                        <a:t>17.0</a:t>
                      </a:r>
                      <a:endParaRPr lang="zh-TW" altLang="en-US" sz="1400" dirty="0"/>
                    </a:p>
                  </a:txBody>
                  <a:tcPr anchor="ctr">
                    <a:lnT w="12700" cap="flat" cmpd="sng" algn="ctr">
                      <a:solidFill>
                        <a:schemeClr val="bg1"/>
                      </a:solidFill>
                      <a:prstDash val="solid"/>
                      <a:round/>
                      <a:headEnd type="none" w="med" len="med"/>
                      <a:tailEnd type="none" w="med" len="med"/>
                    </a:lnT>
                  </a:tcPr>
                </a:tc>
                <a:tc>
                  <a:txBody>
                    <a:bodyPr/>
                    <a:lstStyle/>
                    <a:p>
                      <a:r>
                        <a:rPr lang="en-US" altLang="zh-TW" sz="1400" dirty="0"/>
                        <a:t>X</a:t>
                      </a:r>
                      <a:endParaRPr lang="zh-TW" altLang="en-US" sz="1400" dirty="0"/>
                    </a:p>
                  </a:txBody>
                  <a:tcPr anchor="ctr">
                    <a:lnT w="12700" cap="flat" cmpd="sng" algn="ctr">
                      <a:solidFill>
                        <a:schemeClr val="bg1"/>
                      </a:solidFill>
                      <a:prstDash val="solid"/>
                      <a:round/>
                      <a:headEnd type="none" w="med" len="med"/>
                      <a:tailEnd type="none" w="med" len="med"/>
                    </a:lnT>
                  </a:tcPr>
                </a:tc>
                <a:tc>
                  <a:txBody>
                    <a:bodyPr/>
                    <a:lstStyle/>
                    <a:p>
                      <a:r>
                        <a:rPr lang="en-US" altLang="zh-TW" sz="1400" dirty="0"/>
                        <a:t>0</a:t>
                      </a:r>
                      <a:endParaRPr lang="zh-TW" altLang="en-US" sz="1400" dirty="0"/>
                    </a:p>
                  </a:txBody>
                  <a:tcPr anchor="ctr">
                    <a:lnT w="12700" cap="flat" cmpd="sng" algn="ctr">
                      <a:solidFill>
                        <a:schemeClr val="bg1"/>
                      </a:solidFill>
                      <a:prstDash val="solid"/>
                      <a:round/>
                      <a:headEnd type="none" w="med" len="med"/>
                      <a:tailEnd type="none" w="med" len="med"/>
                    </a:lnT>
                  </a:tcPr>
                </a:tc>
                <a:tc vMerge="1">
                  <a:txBody>
                    <a:bodyPr/>
                    <a:lstStyle/>
                    <a:p>
                      <a:endParaRPr lang="zh-TW" altLang="en-US" sz="1400" dirty="0"/>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301696">
                <a:tc rowSpan="2">
                  <a:txBody>
                    <a:bodyPr/>
                    <a:lstStyle/>
                    <a:p>
                      <a:r>
                        <a:rPr lang="en-US" altLang="zh-TW" sz="1400" dirty="0"/>
                        <a:t>12/25</a:t>
                      </a:r>
                      <a:endParaRPr lang="zh-TW" altLang="en-US" sz="1400" dirty="0"/>
                    </a:p>
                  </a:txBody>
                  <a:tcPr anchor="ctr"/>
                </a:tc>
                <a:tc rowSpan="2">
                  <a:txBody>
                    <a:bodyPr/>
                    <a:lstStyle/>
                    <a:p>
                      <a:r>
                        <a:rPr lang="en-US" altLang="zh-TW" sz="1400" dirty="0"/>
                        <a:t>1018</a:t>
                      </a:r>
                      <a:endParaRPr lang="zh-TW" altLang="en-US" sz="1400" dirty="0"/>
                    </a:p>
                  </a:txBody>
                  <a:tcPr anchor="ctr"/>
                </a:tc>
                <a:tc rowSpan="2">
                  <a:txBody>
                    <a:bodyPr/>
                    <a:lstStyle/>
                    <a:p>
                      <a:r>
                        <a:rPr lang="en-US" altLang="zh-TW" sz="1400" dirty="0"/>
                        <a:t>17.3</a:t>
                      </a:r>
                    </a:p>
                  </a:txBody>
                  <a:tcPr anchor="ctr">
                    <a:lnR w="12700" cap="flat" cmpd="sng" algn="ctr">
                      <a:solidFill>
                        <a:schemeClr val="bg1"/>
                      </a:solidFill>
                      <a:prstDash val="solid"/>
                      <a:round/>
                      <a:headEnd type="none" w="med" len="med"/>
                      <a:tailEnd type="none" w="med" len="med"/>
                    </a:lnR>
                  </a:tcPr>
                </a:tc>
                <a:tc>
                  <a:txBody>
                    <a:bodyPr/>
                    <a:lstStyle/>
                    <a:p>
                      <a:r>
                        <a:rPr lang="en-US" altLang="zh-TW" sz="1400" dirty="0"/>
                        <a:t>A</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r>
                        <a:rPr lang="en-US" altLang="zh-TW" sz="1400" dirty="0"/>
                        <a:t>X</a:t>
                      </a:r>
                      <a:endParaRPr lang="zh-TW" altLang="en-US" sz="1400" dirty="0"/>
                    </a:p>
                  </a:txBody>
                  <a:tcPr anchor="ctr">
                    <a:lnB w="12700" cap="flat" cmpd="sng" algn="ctr">
                      <a:solidFill>
                        <a:schemeClr val="bg1"/>
                      </a:solidFill>
                      <a:prstDash val="solid"/>
                      <a:round/>
                      <a:headEnd type="none" w="med" len="med"/>
                      <a:tailEnd type="none" w="med" len="med"/>
                    </a:lnB>
                  </a:tcPr>
                </a:tc>
                <a:tc>
                  <a:txBody>
                    <a:bodyPr/>
                    <a:lstStyle/>
                    <a:p>
                      <a:r>
                        <a:rPr lang="en-US" altLang="zh-TW" sz="1400" dirty="0"/>
                        <a:t>X</a:t>
                      </a:r>
                      <a:endParaRPr lang="zh-TW" altLang="en-US" sz="1400" dirty="0"/>
                    </a:p>
                  </a:txBody>
                  <a:tcPr anchor="ctr">
                    <a:lnB w="12700" cap="flat" cmpd="sng" algn="ctr">
                      <a:solidFill>
                        <a:schemeClr val="bg1"/>
                      </a:solidFill>
                      <a:prstDash val="solid"/>
                      <a:round/>
                      <a:headEnd type="none" w="med" len="med"/>
                      <a:tailEnd type="none" w="med" len="med"/>
                    </a:lnB>
                  </a:tcPr>
                </a:tc>
                <a:tc>
                  <a:txBody>
                    <a:bodyPr/>
                    <a:lstStyle/>
                    <a:p>
                      <a:r>
                        <a:rPr lang="en-US" altLang="zh-TW" sz="1400" dirty="0"/>
                        <a:t>0</a:t>
                      </a:r>
                      <a:endParaRPr lang="zh-TW" altLang="en-US" sz="1400" dirty="0"/>
                    </a:p>
                  </a:txBody>
                  <a:tcPr anchor="ctr">
                    <a:lnB w="12700" cap="flat" cmpd="sng" algn="ctr">
                      <a:solidFill>
                        <a:schemeClr val="bg1"/>
                      </a:solidFill>
                      <a:prstDash val="solid"/>
                      <a:round/>
                      <a:headEnd type="none" w="med" len="med"/>
                      <a:tailEnd type="none" w="med" len="med"/>
                    </a:lnB>
                  </a:tcPr>
                </a:tc>
                <a:tc rowSpan="2">
                  <a:txBody>
                    <a:bodyPr/>
                    <a:lstStyle/>
                    <a:p>
                      <a:r>
                        <a:rPr lang="en-US" altLang="zh-TW" sz="1400" dirty="0"/>
                        <a:t>3.2</a:t>
                      </a:r>
                      <a:endParaRPr lang="zh-TW" altLang="en-US" sz="1400" dirty="0"/>
                    </a:p>
                  </a:txBody>
                  <a:tcPr anchor="ctr"/>
                </a:tc>
                <a:extLst>
                  <a:ext uri="{0D108BD9-81ED-4DB2-BD59-A6C34878D82A}">
                    <a16:rowId xmlns:a16="http://schemas.microsoft.com/office/drawing/2014/main" val="10005"/>
                  </a:ext>
                </a:extLst>
              </a:tr>
              <a:tr h="30169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r>
                        <a:rPr lang="en-US" altLang="zh-TW" sz="1400" dirty="0"/>
                        <a:t>B</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r>
                        <a:rPr lang="en-US" altLang="zh-TW" sz="1400" dirty="0"/>
                        <a:t>X</a:t>
                      </a:r>
                      <a:endParaRPr lang="zh-TW" altLang="en-US" sz="1400" dirty="0"/>
                    </a:p>
                  </a:txBody>
                  <a:tcPr anchor="ctr">
                    <a:lnT w="12700" cap="flat" cmpd="sng" algn="ctr">
                      <a:solidFill>
                        <a:schemeClr val="bg1"/>
                      </a:solidFill>
                      <a:prstDash val="solid"/>
                      <a:round/>
                      <a:headEnd type="none" w="med" len="med"/>
                      <a:tailEnd type="none" w="med" len="med"/>
                    </a:lnT>
                  </a:tcPr>
                </a:tc>
                <a:tc>
                  <a:txBody>
                    <a:bodyPr/>
                    <a:lstStyle/>
                    <a:p>
                      <a:r>
                        <a:rPr lang="en-US" altLang="zh-TW" sz="1400" dirty="0"/>
                        <a:t>X</a:t>
                      </a:r>
                      <a:endParaRPr lang="zh-TW" altLang="en-US" sz="1400" dirty="0"/>
                    </a:p>
                  </a:txBody>
                  <a:tcPr anchor="ctr">
                    <a:lnT w="12700" cap="flat" cmpd="sng" algn="ctr">
                      <a:solidFill>
                        <a:schemeClr val="bg1"/>
                      </a:solidFill>
                      <a:prstDash val="solid"/>
                      <a:round/>
                      <a:headEnd type="none" w="med" len="med"/>
                      <a:tailEnd type="none" w="med" len="med"/>
                    </a:lnT>
                  </a:tcPr>
                </a:tc>
                <a:tc>
                  <a:txBody>
                    <a:bodyPr/>
                    <a:lstStyle/>
                    <a:p>
                      <a:r>
                        <a:rPr lang="en-US" altLang="zh-TW" sz="1400" dirty="0"/>
                        <a:t>0</a:t>
                      </a:r>
                      <a:endParaRPr lang="zh-TW" altLang="en-US" sz="1400" dirty="0"/>
                    </a:p>
                  </a:txBody>
                  <a:tcPr anchor="ctr">
                    <a:lnT w="12700" cap="flat" cmpd="sng" algn="ctr">
                      <a:solidFill>
                        <a:schemeClr val="bg1"/>
                      </a:solidFill>
                      <a:prstDash val="solid"/>
                      <a:round/>
                      <a:headEnd type="none" w="med" len="med"/>
                      <a:tailEnd type="none" w="med" len="med"/>
                    </a:lnT>
                  </a:tcPr>
                </a:tc>
                <a:tc vMerge="1">
                  <a:txBody>
                    <a:bodyPr/>
                    <a:lstStyle/>
                    <a:p>
                      <a:endParaRPr lang="zh-TW" altLang="en-US"/>
                    </a:p>
                  </a:txBody>
                  <a:tcPr/>
                </a:tc>
                <a:extLst>
                  <a:ext uri="{0D108BD9-81ED-4DB2-BD59-A6C34878D82A}">
                    <a16:rowId xmlns:a16="http://schemas.microsoft.com/office/drawing/2014/main" val="10006"/>
                  </a:ext>
                </a:extLst>
              </a:tr>
              <a:tr h="500789">
                <a:tc rowSpan="2">
                  <a:txBody>
                    <a:bodyPr/>
                    <a:lstStyle/>
                    <a:p>
                      <a:r>
                        <a:rPr lang="en-US" altLang="zh-TW" sz="1400" dirty="0"/>
                        <a:t>12/28</a:t>
                      </a:r>
                    </a:p>
                    <a:p>
                      <a:endParaRPr lang="zh-TW" altLang="en-US" sz="1400" dirty="0"/>
                    </a:p>
                  </a:txBody>
                  <a:tcPr anchor="ctr"/>
                </a:tc>
                <a:tc rowSpan="2">
                  <a:txBody>
                    <a:bodyPr/>
                    <a:lstStyle/>
                    <a:p>
                      <a:r>
                        <a:rPr lang="en-US" altLang="zh-TW" sz="1400" dirty="0"/>
                        <a:t>1015</a:t>
                      </a:r>
                    </a:p>
                    <a:p>
                      <a:endParaRPr lang="zh-TW" altLang="en-US" sz="1400" dirty="0"/>
                    </a:p>
                  </a:txBody>
                  <a:tcPr anchor="ctr"/>
                </a:tc>
                <a:tc rowSpan="2">
                  <a:txBody>
                    <a:bodyPr/>
                    <a:lstStyle/>
                    <a:p>
                      <a:r>
                        <a:rPr lang="en-US" altLang="zh-TW" sz="1400" dirty="0"/>
                        <a:t>22.0</a:t>
                      </a:r>
                    </a:p>
                  </a:txBody>
                  <a:tcPr anchor="ctr">
                    <a:lnR w="12700" cap="flat" cmpd="sng" algn="ctr">
                      <a:solidFill>
                        <a:schemeClr val="bg1"/>
                      </a:solidFill>
                      <a:prstDash val="solid"/>
                      <a:round/>
                      <a:headEnd type="none" w="med" len="med"/>
                      <a:tailEnd type="none" w="med" len="med"/>
                    </a:lnR>
                  </a:tcPr>
                </a:tc>
                <a:tc>
                  <a:txBody>
                    <a:bodyPr/>
                    <a:lstStyle/>
                    <a:p>
                      <a:r>
                        <a:rPr lang="en-US" altLang="zh-TW" sz="1400" dirty="0"/>
                        <a:t>A</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r>
                        <a:rPr lang="en-US" altLang="zh-TW" sz="1400" dirty="0"/>
                        <a:t>21.0</a:t>
                      </a:r>
                    </a:p>
                  </a:txBody>
                  <a:tcPr anchor="ctr">
                    <a:lnB w="12700" cap="flat" cmpd="sng" algn="ctr">
                      <a:solidFill>
                        <a:schemeClr val="bg1"/>
                      </a:solidFill>
                      <a:prstDash val="solid"/>
                      <a:round/>
                      <a:headEnd type="none" w="med" len="med"/>
                      <a:tailEnd type="none" w="med" len="med"/>
                    </a:lnB>
                  </a:tcPr>
                </a:tc>
                <a:tc>
                  <a:txBody>
                    <a:bodyPr/>
                    <a:lstStyle/>
                    <a:p>
                      <a:r>
                        <a:rPr lang="en-US" altLang="zh-TW" sz="1400" dirty="0"/>
                        <a:t>instrument:6.65</a:t>
                      </a:r>
                    </a:p>
                  </a:txBody>
                  <a:tcPr anchor="ctr">
                    <a:lnB w="12700" cap="flat" cmpd="sng" algn="ctr">
                      <a:solidFill>
                        <a:schemeClr val="bg1"/>
                      </a:solidFill>
                      <a:prstDash val="solid"/>
                      <a:round/>
                      <a:headEnd type="none" w="med" len="med"/>
                      <a:tailEnd type="none" w="med" len="med"/>
                    </a:lnB>
                  </a:tcPr>
                </a:tc>
                <a:tc>
                  <a:txBody>
                    <a:bodyPr/>
                    <a:lstStyle/>
                    <a:p>
                      <a:r>
                        <a:rPr lang="en-US" altLang="zh-TW" sz="1400" dirty="0"/>
                        <a:t>1</a:t>
                      </a:r>
                      <a:endParaRPr lang="zh-TW" altLang="en-US" sz="1400" dirty="0"/>
                    </a:p>
                  </a:txBody>
                  <a:tcPr anchor="ctr">
                    <a:lnB w="12700" cap="flat" cmpd="sng" algn="ctr">
                      <a:solidFill>
                        <a:schemeClr val="bg1"/>
                      </a:solidFill>
                      <a:prstDash val="solid"/>
                      <a:round/>
                      <a:headEnd type="none" w="med" len="med"/>
                      <a:tailEnd type="none" w="med" len="med"/>
                    </a:lnB>
                  </a:tcPr>
                </a:tc>
                <a:tc rowSpan="2">
                  <a:txBody>
                    <a:bodyPr/>
                    <a:lstStyle/>
                    <a:p>
                      <a:r>
                        <a:rPr lang="en-US" altLang="zh-TW" sz="1400" dirty="0"/>
                        <a:t>3.2</a:t>
                      </a:r>
                      <a:endParaRPr lang="zh-TW" altLang="en-US" sz="1400" dirty="0"/>
                    </a:p>
                  </a:txBody>
                  <a:tcPr anchor="ctr"/>
                </a:tc>
                <a:extLst>
                  <a:ext uri="{0D108BD9-81ED-4DB2-BD59-A6C34878D82A}">
                    <a16:rowId xmlns:a16="http://schemas.microsoft.com/office/drawing/2014/main" val="10007"/>
                  </a:ext>
                </a:extLst>
              </a:tr>
              <a:tr h="43731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r>
                        <a:rPr lang="en-US" altLang="zh-TW" sz="1400" dirty="0"/>
                        <a:t>B</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r>
                        <a:rPr lang="en-US" altLang="zh-TW" sz="1400" dirty="0"/>
                        <a:t>21.0</a:t>
                      </a:r>
                      <a:endParaRPr lang="zh-TW" altLang="en-US" sz="1400" dirty="0"/>
                    </a:p>
                  </a:txBody>
                  <a:tcPr anchor="ctr">
                    <a:lnT w="12700" cap="flat" cmpd="sng" algn="ctr">
                      <a:solidFill>
                        <a:schemeClr val="bg1"/>
                      </a:solidFill>
                      <a:prstDash val="solid"/>
                      <a:round/>
                      <a:headEnd type="none" w="med" len="med"/>
                      <a:tailEnd type="none" w="med" len="med"/>
                    </a:lnT>
                  </a:tcPr>
                </a:tc>
                <a:tc>
                  <a:txBody>
                    <a:bodyPr/>
                    <a:lstStyle/>
                    <a:p>
                      <a:r>
                        <a:rPr lang="en-US" altLang="zh-TW" sz="1400" dirty="0"/>
                        <a:t>instrument7.0</a:t>
                      </a:r>
                    </a:p>
                  </a:txBody>
                  <a:tcPr anchor="ctr">
                    <a:lnT w="12700" cap="flat" cmpd="sng" algn="ctr">
                      <a:solidFill>
                        <a:schemeClr val="bg1"/>
                      </a:solidFill>
                      <a:prstDash val="solid"/>
                      <a:round/>
                      <a:headEnd type="none" w="med" len="med"/>
                      <a:tailEnd type="none" w="med" len="med"/>
                    </a:lnT>
                  </a:tcPr>
                </a:tc>
                <a:tc>
                  <a:txBody>
                    <a:bodyPr/>
                    <a:lstStyle/>
                    <a:p>
                      <a:r>
                        <a:rPr lang="en-US" altLang="zh-TW" sz="1400" dirty="0"/>
                        <a:t>0</a:t>
                      </a:r>
                      <a:endParaRPr lang="zh-TW" altLang="en-US" sz="1400" dirty="0"/>
                    </a:p>
                  </a:txBody>
                  <a:tcPr anchor="ctr">
                    <a:lnT w="12700" cap="flat" cmpd="sng" algn="ctr">
                      <a:solidFill>
                        <a:schemeClr val="bg1"/>
                      </a:solidFill>
                      <a:prstDash val="solid"/>
                      <a:round/>
                      <a:headEnd type="none" w="med" len="med"/>
                      <a:tailEnd type="none" w="med" len="med"/>
                    </a:lnT>
                  </a:tcPr>
                </a:tc>
                <a:tc vMerge="1">
                  <a:txBody>
                    <a:bodyPr/>
                    <a:lstStyle/>
                    <a:p>
                      <a:endParaRPr lang="zh-TW" altLang="en-US" sz="1400" dirty="0"/>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8"/>
                  </a:ext>
                </a:extLst>
              </a:tr>
              <a:tr h="640418">
                <a:tc rowSpan="2">
                  <a:txBody>
                    <a:bodyPr/>
                    <a:lstStyle/>
                    <a:p>
                      <a:r>
                        <a:rPr lang="en-US" altLang="zh-TW" sz="1400" dirty="0"/>
                        <a:t>1/4</a:t>
                      </a:r>
                    </a:p>
                    <a:p>
                      <a:endParaRPr lang="zh-TW" altLang="en-US" sz="1400" dirty="0"/>
                    </a:p>
                  </a:txBody>
                  <a:tcPr anchor="ctr"/>
                </a:tc>
                <a:tc rowSpan="2">
                  <a:txBody>
                    <a:bodyPr/>
                    <a:lstStyle/>
                    <a:p>
                      <a:r>
                        <a:rPr lang="en-US" altLang="zh-TW" sz="1400" dirty="0"/>
                        <a:t>1020</a:t>
                      </a:r>
                      <a:endParaRPr lang="zh-TW" altLang="en-US" sz="1400" dirty="0"/>
                    </a:p>
                  </a:txBody>
                  <a:tcPr anchor="ctr"/>
                </a:tc>
                <a:tc rowSpan="2">
                  <a:txBody>
                    <a:bodyPr/>
                    <a:lstStyle/>
                    <a:p>
                      <a:r>
                        <a:rPr lang="en-US" altLang="zh-TW" sz="1400" dirty="0"/>
                        <a:t>22.0</a:t>
                      </a:r>
                      <a:endParaRPr lang="zh-TW" altLang="en-US" sz="1400" dirty="0"/>
                    </a:p>
                  </a:txBody>
                  <a:tcPr anchor="ctr">
                    <a:lnR w="12700" cap="flat" cmpd="sng" algn="ctr">
                      <a:solidFill>
                        <a:schemeClr val="bg1"/>
                      </a:solidFill>
                      <a:prstDash val="solid"/>
                      <a:round/>
                      <a:headEnd type="none" w="med" len="med"/>
                      <a:tailEnd type="none" w="med" len="med"/>
                    </a:lnR>
                  </a:tcPr>
                </a:tc>
                <a:tc>
                  <a:txBody>
                    <a:bodyPr/>
                    <a:lstStyle/>
                    <a:p>
                      <a:r>
                        <a:rPr lang="en-US" altLang="zh-TW" sz="1400" dirty="0"/>
                        <a:t>A</a:t>
                      </a:r>
                      <a:endParaRPr lang="zh-TW" altLang="en-US" sz="1400" dirty="0"/>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r>
                        <a:rPr lang="en-US" altLang="zh-TW" sz="1400" dirty="0"/>
                        <a:t>20.0</a:t>
                      </a:r>
                    </a:p>
                  </a:txBody>
                  <a:tcPr anchor="ctr">
                    <a:lnB w="12700" cap="flat" cmpd="sng" algn="ctr">
                      <a:solidFill>
                        <a:schemeClr val="bg1"/>
                      </a:solidFill>
                      <a:prstDash val="solid"/>
                      <a:round/>
                      <a:headEnd type="none" w="med" len="med"/>
                      <a:tailEnd type="none" w="med" len="med"/>
                    </a:lnB>
                  </a:tcPr>
                </a:tc>
                <a:tc>
                  <a:txBody>
                    <a:bodyPr/>
                    <a:lstStyle/>
                    <a:p>
                      <a:r>
                        <a:rPr lang="en-US" altLang="zh-TW" sz="1400" dirty="0"/>
                        <a:t>instrument:9.94</a:t>
                      </a:r>
                    </a:p>
                    <a:p>
                      <a:r>
                        <a:rPr lang="en-US" altLang="zh-TW" sz="1400" dirty="0"/>
                        <a:t>paper:7</a:t>
                      </a:r>
                    </a:p>
                  </a:txBody>
                  <a:tcPr anchor="ctr">
                    <a:lnB w="12700" cap="flat" cmpd="sng" algn="ctr">
                      <a:solidFill>
                        <a:schemeClr val="bg1"/>
                      </a:solidFill>
                      <a:prstDash val="solid"/>
                      <a:round/>
                      <a:headEnd type="none" w="med" len="med"/>
                      <a:tailEnd type="none" w="med" len="med"/>
                    </a:lnB>
                  </a:tcPr>
                </a:tc>
                <a:tc>
                  <a:txBody>
                    <a:bodyPr/>
                    <a:lstStyle/>
                    <a:p>
                      <a:r>
                        <a:rPr lang="en-US" altLang="zh-TW" sz="1400" dirty="0"/>
                        <a:t>4</a:t>
                      </a:r>
                      <a:endParaRPr lang="zh-TW" altLang="en-US" sz="1400" dirty="0"/>
                    </a:p>
                  </a:txBody>
                  <a:tcPr anchor="ctr">
                    <a:lnB w="12700" cap="flat" cmpd="sng" algn="ctr">
                      <a:solidFill>
                        <a:schemeClr val="bg1"/>
                      </a:solidFill>
                      <a:prstDash val="solid"/>
                      <a:round/>
                      <a:headEnd type="none" w="med" len="med"/>
                      <a:tailEnd type="none" w="med" len="med"/>
                    </a:lnB>
                  </a:tcPr>
                </a:tc>
                <a:tc rowSpan="2">
                  <a:txBody>
                    <a:bodyPr/>
                    <a:lstStyle/>
                    <a:p>
                      <a:r>
                        <a:rPr lang="en-US" altLang="zh-TW" sz="1400" dirty="0"/>
                        <a:t>5.6</a:t>
                      </a:r>
                      <a:endParaRPr lang="zh-TW" altLang="en-US" sz="1400" dirty="0"/>
                    </a:p>
                  </a:txBody>
                  <a:tcPr anchor="ctr"/>
                </a:tc>
                <a:extLst>
                  <a:ext uri="{0D108BD9-81ED-4DB2-BD59-A6C34878D82A}">
                    <a16:rowId xmlns:a16="http://schemas.microsoft.com/office/drawing/2014/main" val="10009"/>
                  </a:ext>
                </a:extLst>
              </a:tr>
              <a:tr h="47682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r>
                        <a:rPr lang="en-US" altLang="zh-TW" sz="1400" dirty="0"/>
                        <a:t>B</a:t>
                      </a:r>
                      <a:endParaRPr lang="zh-TW" altLang="en-US" sz="1400" dirty="0"/>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r>
                        <a:rPr lang="en-US" altLang="zh-TW" sz="1400" dirty="0"/>
                        <a:t>19.0</a:t>
                      </a:r>
                      <a:endParaRPr lang="zh-TW" altLang="en-US" sz="1400" dirty="0"/>
                    </a:p>
                  </a:txBody>
                  <a:tcPr anchor="ctr">
                    <a:lnT w="12700" cap="flat" cmpd="sng" algn="ctr">
                      <a:solidFill>
                        <a:schemeClr val="bg1"/>
                      </a:solidFill>
                      <a:prstDash val="solid"/>
                      <a:round/>
                      <a:headEnd type="none" w="med" len="med"/>
                      <a:tailEnd type="none" w="med" len="med"/>
                    </a:lnT>
                  </a:tcPr>
                </a:tc>
                <a:tc>
                  <a:txBody>
                    <a:bodyPr/>
                    <a:lstStyle/>
                    <a:p>
                      <a:r>
                        <a:rPr lang="en-US" altLang="zh-TW" sz="1400" dirty="0"/>
                        <a:t>instrument:9.94</a:t>
                      </a:r>
                    </a:p>
                    <a:p>
                      <a:r>
                        <a:rPr lang="en-US" altLang="zh-TW" sz="1400" dirty="0"/>
                        <a:t>paper:7</a:t>
                      </a:r>
                    </a:p>
                  </a:txBody>
                  <a:tcPr anchor="ctr">
                    <a:lnT w="12700" cap="flat" cmpd="sng" algn="ctr">
                      <a:solidFill>
                        <a:schemeClr val="bg1"/>
                      </a:solidFill>
                      <a:prstDash val="solid"/>
                      <a:round/>
                      <a:headEnd type="none" w="med" len="med"/>
                      <a:tailEnd type="none" w="med" len="med"/>
                    </a:lnT>
                  </a:tcPr>
                </a:tc>
                <a:tc>
                  <a:txBody>
                    <a:bodyPr/>
                    <a:lstStyle/>
                    <a:p>
                      <a:r>
                        <a:rPr lang="en-US" altLang="zh-TW" sz="1400" dirty="0"/>
                        <a:t>0</a:t>
                      </a:r>
                      <a:endParaRPr lang="zh-TW" altLang="en-US" sz="1400" dirty="0"/>
                    </a:p>
                  </a:txBody>
                  <a:tcPr anchor="ctr">
                    <a:lnT w="12700" cap="flat" cmpd="sng" algn="ctr">
                      <a:solidFill>
                        <a:schemeClr val="bg1"/>
                      </a:solidFill>
                      <a:prstDash val="solid"/>
                      <a:round/>
                      <a:headEnd type="none" w="med" len="med"/>
                      <a:tailEnd type="none" w="med" len="med"/>
                    </a:lnT>
                  </a:tcPr>
                </a:tc>
                <a:tc vMerge="1">
                  <a:txBody>
                    <a:bodyPr/>
                    <a:lstStyle/>
                    <a:p>
                      <a:endParaRPr lang="zh-TW" altLang="en-US" sz="1400" dirty="0"/>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0"/>
                  </a:ext>
                </a:extLst>
              </a:tr>
              <a:tr h="641635">
                <a:tc rowSpan="2">
                  <a:txBody>
                    <a:bodyPr/>
                    <a:lstStyle/>
                    <a:p>
                      <a:r>
                        <a:rPr lang="en-US" altLang="zh-TW" sz="1400" dirty="0"/>
                        <a:t>1/11</a:t>
                      </a:r>
                    </a:p>
                    <a:p>
                      <a:endParaRPr lang="zh-TW" altLang="en-US" sz="1400" dirty="0"/>
                    </a:p>
                  </a:txBody>
                  <a:tcPr anchor="ctr"/>
                </a:tc>
                <a:tc rowSpan="2">
                  <a:txBody>
                    <a:bodyPr/>
                    <a:lstStyle/>
                    <a:p>
                      <a:r>
                        <a:rPr lang="en-US" altLang="zh-TW" sz="1400" dirty="0"/>
                        <a:t>1023</a:t>
                      </a:r>
                      <a:endParaRPr lang="zh-TW" altLang="en-US" sz="1400" dirty="0"/>
                    </a:p>
                  </a:txBody>
                  <a:tcPr anchor="ctr"/>
                </a:tc>
                <a:tc rowSpan="2">
                  <a:txBody>
                    <a:bodyPr/>
                    <a:lstStyle/>
                    <a:p>
                      <a:r>
                        <a:rPr lang="en-US" altLang="zh-TW" sz="1400" dirty="0"/>
                        <a:t>18.0</a:t>
                      </a:r>
                      <a:endParaRPr lang="zh-TW" altLang="en-US" sz="1400" dirty="0"/>
                    </a:p>
                  </a:txBody>
                  <a:tcPr anchor="ctr">
                    <a:lnR w="12700" cap="flat" cmpd="sng" algn="ctr">
                      <a:solidFill>
                        <a:schemeClr val="bg1"/>
                      </a:solidFill>
                      <a:prstDash val="solid"/>
                      <a:round/>
                      <a:headEnd type="none" w="med" len="med"/>
                      <a:tailEnd type="none" w="med" len="med"/>
                    </a:lnR>
                  </a:tcPr>
                </a:tc>
                <a:tc>
                  <a:txBody>
                    <a:bodyPr/>
                    <a:lstStyle/>
                    <a:p>
                      <a:r>
                        <a:rPr lang="en-US" altLang="zh-TW" sz="1400" dirty="0"/>
                        <a:t>A</a:t>
                      </a:r>
                      <a:endParaRPr lang="zh-TW" altLang="en-US" sz="1400" dirty="0"/>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r>
                        <a:rPr lang="en-US" altLang="zh-TW" sz="1400" dirty="0"/>
                        <a:t>12.0</a:t>
                      </a:r>
                    </a:p>
                  </a:txBody>
                  <a:tcPr anchor="ctr">
                    <a:lnB w="12700" cap="flat" cmpd="sng" algn="ctr">
                      <a:solidFill>
                        <a:schemeClr val="bg1"/>
                      </a:solidFill>
                      <a:prstDash val="solid"/>
                      <a:round/>
                      <a:headEnd type="none" w="med" len="med"/>
                      <a:tailEnd type="none" w="med" len="med"/>
                    </a:lnB>
                  </a:tcPr>
                </a:tc>
                <a:tc>
                  <a:txBody>
                    <a:bodyPr/>
                    <a:lstStyle/>
                    <a:p>
                      <a:r>
                        <a:rPr lang="en-US" altLang="zh-TW" sz="1400" dirty="0"/>
                        <a:t>instrument:6.7</a:t>
                      </a:r>
                    </a:p>
                    <a:p>
                      <a:r>
                        <a:rPr lang="en-US" altLang="zh-TW" sz="1400" dirty="0"/>
                        <a:t>paper:6</a:t>
                      </a:r>
                    </a:p>
                  </a:txBody>
                  <a:tcPr anchor="ctr">
                    <a:lnB w="12700" cap="flat" cmpd="sng" algn="ctr">
                      <a:solidFill>
                        <a:schemeClr val="bg1"/>
                      </a:solidFill>
                      <a:prstDash val="solid"/>
                      <a:round/>
                      <a:headEnd type="none" w="med" len="med"/>
                      <a:tailEnd type="none" w="med" len="med"/>
                    </a:lnB>
                  </a:tcPr>
                </a:tc>
                <a:tc>
                  <a:txBody>
                    <a:bodyPr/>
                    <a:lstStyle/>
                    <a:p>
                      <a:r>
                        <a:rPr lang="en-US" altLang="zh-TW" sz="1400" dirty="0"/>
                        <a:t>0</a:t>
                      </a:r>
                      <a:endParaRPr lang="zh-TW" altLang="en-US" sz="1400" dirty="0"/>
                    </a:p>
                  </a:txBody>
                  <a:tcPr anchor="ctr">
                    <a:lnB w="12700" cap="flat" cmpd="sng" algn="ctr">
                      <a:solidFill>
                        <a:schemeClr val="bg1"/>
                      </a:solidFill>
                      <a:prstDash val="solid"/>
                      <a:round/>
                      <a:headEnd type="none" w="med" len="med"/>
                      <a:tailEnd type="none" w="med" len="med"/>
                    </a:lnB>
                  </a:tcPr>
                </a:tc>
                <a:tc rowSpan="2">
                  <a:txBody>
                    <a:bodyPr/>
                    <a:lstStyle/>
                    <a:p>
                      <a:r>
                        <a:rPr lang="en-US" altLang="zh-TW" sz="1400" dirty="0"/>
                        <a:t>7.8</a:t>
                      </a:r>
                      <a:endParaRPr lang="zh-TW" altLang="en-US" sz="1400" dirty="0"/>
                    </a:p>
                  </a:txBody>
                  <a:tcPr anchor="ctr"/>
                </a:tc>
                <a:extLst>
                  <a:ext uri="{0D108BD9-81ED-4DB2-BD59-A6C34878D82A}">
                    <a16:rowId xmlns:a16="http://schemas.microsoft.com/office/drawing/2014/main" val="10011"/>
                  </a:ext>
                </a:extLst>
              </a:tr>
              <a:tr h="72407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r>
                        <a:rPr lang="en-US" altLang="zh-TW" sz="1400" dirty="0"/>
                        <a:t>B</a:t>
                      </a:r>
                      <a:endParaRPr lang="zh-TW" altLang="en-US" sz="1400" dirty="0"/>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r>
                        <a:rPr lang="en-US" altLang="zh-TW" sz="1400" dirty="0"/>
                        <a:t>12.0</a:t>
                      </a:r>
                      <a:endParaRPr lang="zh-TW" altLang="en-US" sz="1400" dirty="0"/>
                    </a:p>
                  </a:txBody>
                  <a:tcPr anchor="ctr">
                    <a:lnT w="12700" cap="flat" cmpd="sng" algn="ctr">
                      <a:solidFill>
                        <a:schemeClr val="bg1"/>
                      </a:solidFill>
                      <a:prstDash val="solid"/>
                      <a:round/>
                      <a:headEnd type="none" w="med" len="med"/>
                      <a:tailEnd type="none" w="med" len="med"/>
                    </a:lnT>
                  </a:tcPr>
                </a:tc>
                <a:tc>
                  <a:txBody>
                    <a:bodyPr/>
                    <a:lstStyle/>
                    <a:p>
                      <a:r>
                        <a:rPr lang="en-US" altLang="zh-TW" sz="1400" dirty="0"/>
                        <a:t>instrument:7.4</a:t>
                      </a:r>
                    </a:p>
                    <a:p>
                      <a:r>
                        <a:rPr lang="en-US" altLang="zh-TW" sz="1400" dirty="0"/>
                        <a:t>paper:6</a:t>
                      </a:r>
                    </a:p>
                  </a:txBody>
                  <a:tcPr anchor="ctr">
                    <a:lnT w="12700" cap="flat" cmpd="sng" algn="ctr">
                      <a:solidFill>
                        <a:schemeClr val="bg1"/>
                      </a:solidFill>
                      <a:prstDash val="solid"/>
                      <a:round/>
                      <a:headEnd type="none" w="med" len="med"/>
                      <a:tailEnd type="none" w="med" len="med"/>
                    </a:lnT>
                  </a:tcPr>
                </a:tc>
                <a:tc>
                  <a:txBody>
                    <a:bodyPr/>
                    <a:lstStyle/>
                    <a:p>
                      <a:r>
                        <a:rPr lang="en-US" altLang="zh-TW" sz="1400" dirty="0"/>
                        <a:t>0</a:t>
                      </a:r>
                      <a:endParaRPr lang="zh-TW" altLang="en-US" sz="1400" dirty="0"/>
                    </a:p>
                  </a:txBody>
                  <a:tcPr anchor="ctr">
                    <a:lnT w="12700" cap="flat" cmpd="sng" algn="ctr">
                      <a:solidFill>
                        <a:schemeClr val="bg1"/>
                      </a:solidFill>
                      <a:prstDash val="solid"/>
                      <a:round/>
                      <a:headEnd type="none" w="med" len="med"/>
                      <a:tailEnd type="none" w="med" len="med"/>
                    </a:lnT>
                  </a:tcPr>
                </a:tc>
                <a:tc vMerge="1">
                  <a:txBody>
                    <a:bodyPr/>
                    <a:lstStyle/>
                    <a:p>
                      <a:endParaRPr lang="zh-TW" altLang="en-US" sz="1400" dirty="0"/>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2"/>
                  </a:ext>
                </a:extLst>
              </a:tr>
            </a:tbl>
          </a:graphicData>
        </a:graphic>
      </p:graphicFrame>
      <p:sp>
        <p:nvSpPr>
          <p:cNvPr id="4" name="矩形 3">
            <a:extLst>
              <a:ext uri="{FF2B5EF4-FFF2-40B4-BE49-F238E27FC236}">
                <a16:creationId xmlns:a16="http://schemas.microsoft.com/office/drawing/2014/main" id="{A0684AC9-7E83-184B-A51E-7D5FA197B5FC}"/>
              </a:ext>
            </a:extLst>
          </p:cNvPr>
          <p:cNvSpPr/>
          <p:nvPr/>
        </p:nvSpPr>
        <p:spPr>
          <a:xfrm>
            <a:off x="1691680" y="5661248"/>
            <a:ext cx="7200800" cy="1080120"/>
          </a:xfrm>
          <a:prstGeom prst="rect">
            <a:avLst/>
          </a:prstGeom>
          <a:noFill/>
          <a:ln w="635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TW" altLang="en-US"/>
          </a:p>
        </p:txBody>
      </p:sp>
    </p:spTree>
    <p:extLst>
      <p:ext uri="{BB962C8B-B14F-4D97-AF65-F5344CB8AC3E}">
        <p14:creationId xmlns:p14="http://schemas.microsoft.com/office/powerpoint/2010/main" val="1554620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圖表 3"/>
          <p:cNvGraphicFramePr/>
          <p:nvPr>
            <p:extLst>
              <p:ext uri="{D42A27DB-BD31-4B8C-83A1-F6EECF244321}">
                <p14:modId xmlns:p14="http://schemas.microsoft.com/office/powerpoint/2010/main" val="773116245"/>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6555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6975958" y="-10751"/>
            <a:ext cx="2183977" cy="2564904"/>
          </a:xfrm>
        </p:spPr>
      </p:pic>
      <p:graphicFrame>
        <p:nvGraphicFramePr>
          <p:cNvPr id="2" name="表格 1"/>
          <p:cNvGraphicFramePr>
            <a:graphicFrameLocks noGrp="1"/>
          </p:cNvGraphicFramePr>
          <p:nvPr>
            <p:extLst>
              <p:ext uri="{D42A27DB-BD31-4B8C-83A1-F6EECF244321}">
                <p14:modId xmlns:p14="http://schemas.microsoft.com/office/powerpoint/2010/main" val="3753045345"/>
              </p:ext>
            </p:extLst>
          </p:nvPr>
        </p:nvGraphicFramePr>
        <p:xfrm>
          <a:off x="1043608" y="116632"/>
          <a:ext cx="2888446" cy="6545163"/>
        </p:xfrm>
        <a:graphic>
          <a:graphicData uri="http://schemas.openxmlformats.org/drawingml/2006/table">
            <a:tbl>
              <a:tblPr firstRow="1" bandRow="1">
                <a:tableStyleId>{5C22544A-7EE6-4342-B048-85BDC9FD1C3A}</a:tableStyleId>
              </a:tblPr>
              <a:tblGrid>
                <a:gridCol w="755576">
                  <a:extLst>
                    <a:ext uri="{9D8B030D-6E8A-4147-A177-3AD203B41FA5}">
                      <a16:colId xmlns:a16="http://schemas.microsoft.com/office/drawing/2014/main" val="20000"/>
                    </a:ext>
                  </a:extLst>
                </a:gridCol>
                <a:gridCol w="2132870">
                  <a:extLst>
                    <a:ext uri="{9D8B030D-6E8A-4147-A177-3AD203B41FA5}">
                      <a16:colId xmlns:a16="http://schemas.microsoft.com/office/drawing/2014/main" val="20001"/>
                    </a:ext>
                  </a:extLst>
                </a:gridCol>
              </a:tblGrid>
              <a:tr h="720080">
                <a:tc>
                  <a:txBody>
                    <a:bodyPr/>
                    <a:lstStyle/>
                    <a:p>
                      <a:r>
                        <a:rPr lang="en-US" altLang="zh-TW" sz="1400" dirty="0"/>
                        <a:t>Data</a:t>
                      </a:r>
                    </a:p>
                    <a:p>
                      <a:endParaRPr lang="zh-TW" altLang="en-US" sz="1400" dirty="0"/>
                    </a:p>
                  </a:txBody>
                  <a:tcPr/>
                </a:tc>
                <a:tc>
                  <a:txBody>
                    <a:bodyPr/>
                    <a:lstStyle/>
                    <a:p>
                      <a:r>
                        <a:rPr lang="en-US" altLang="zh-TW" sz="1400" dirty="0"/>
                        <a:t>Other</a:t>
                      </a:r>
                    </a:p>
                    <a:p>
                      <a:endParaRPr lang="zh-TW" altLang="en-US" sz="1400" dirty="0"/>
                    </a:p>
                  </a:txBody>
                  <a:tcPr/>
                </a:tc>
                <a:extLst>
                  <a:ext uri="{0D108BD9-81ED-4DB2-BD59-A6C34878D82A}">
                    <a16:rowId xmlns:a16="http://schemas.microsoft.com/office/drawing/2014/main" val="10000"/>
                  </a:ext>
                </a:extLst>
              </a:tr>
              <a:tr h="1065271">
                <a:tc>
                  <a:txBody>
                    <a:bodyPr/>
                    <a:lstStyle/>
                    <a:p>
                      <a:r>
                        <a:rPr lang="en-US" altLang="zh-TW" sz="1400" dirty="0"/>
                        <a:t>12/15</a:t>
                      </a:r>
                    </a:p>
                    <a:p>
                      <a:endParaRPr lang="zh-TW" altLang="en-US" sz="1400" dirty="0"/>
                    </a:p>
                  </a:txBody>
                  <a:tcPr/>
                </a:tc>
                <a:tc>
                  <a:txBody>
                    <a:bodyPr/>
                    <a:lstStyle/>
                    <a:p>
                      <a:r>
                        <a:rPr lang="en-US" altLang="zh-TW" sz="1400" dirty="0" err="1"/>
                        <a:t>Diptera</a:t>
                      </a:r>
                      <a:r>
                        <a:rPr lang="en-US" altLang="zh-TW" sz="1400" dirty="0"/>
                        <a:t> larva</a:t>
                      </a:r>
                    </a:p>
                    <a:p>
                      <a:r>
                        <a:rPr lang="en-US" altLang="zh-TW" sz="1400" dirty="0"/>
                        <a:t>Mayfly Larva</a:t>
                      </a:r>
                      <a:endParaRPr lang="zh-TW" altLang="en-US" sz="1400" dirty="0"/>
                    </a:p>
                  </a:txBody>
                  <a:tcPr/>
                </a:tc>
                <a:extLst>
                  <a:ext uri="{0D108BD9-81ED-4DB2-BD59-A6C34878D82A}">
                    <a16:rowId xmlns:a16="http://schemas.microsoft.com/office/drawing/2014/main" val="10001"/>
                  </a:ext>
                </a:extLst>
              </a:tr>
              <a:tr h="1023285">
                <a:tc>
                  <a:txBody>
                    <a:bodyPr/>
                    <a:lstStyle/>
                    <a:p>
                      <a:r>
                        <a:rPr lang="en-US" altLang="zh-TW" sz="1400" dirty="0"/>
                        <a:t>12/21</a:t>
                      </a:r>
                    </a:p>
                    <a:p>
                      <a:endParaRPr lang="zh-TW" altLang="en-US" sz="1400" dirty="0"/>
                    </a:p>
                  </a:txBody>
                  <a:tcPr/>
                </a:tc>
                <a:tc>
                  <a:txBody>
                    <a:bodyPr/>
                    <a:lstStyle/>
                    <a:p>
                      <a:r>
                        <a:rPr lang="en-US" altLang="zh-TW" sz="1400" dirty="0"/>
                        <a:t>Red nematode</a:t>
                      </a:r>
                      <a:endParaRPr lang="zh-TW" altLang="en-US" sz="1400" dirty="0"/>
                    </a:p>
                  </a:txBody>
                  <a:tcPr/>
                </a:tc>
                <a:extLst>
                  <a:ext uri="{0D108BD9-81ED-4DB2-BD59-A6C34878D82A}">
                    <a16:rowId xmlns:a16="http://schemas.microsoft.com/office/drawing/2014/main" val="10002"/>
                  </a:ext>
                </a:extLst>
              </a:tr>
              <a:tr h="863772">
                <a:tc>
                  <a:txBody>
                    <a:bodyPr/>
                    <a:lstStyle/>
                    <a:p>
                      <a:r>
                        <a:rPr lang="en-US" altLang="zh-TW" sz="1400" dirty="0"/>
                        <a:t>12/25</a:t>
                      </a:r>
                    </a:p>
                    <a:p>
                      <a:endParaRPr lang="zh-TW" altLang="en-US" sz="1400" dirty="0"/>
                    </a:p>
                  </a:txBody>
                  <a:tcPr/>
                </a:tc>
                <a:tc>
                  <a:txBody>
                    <a:bodyPr/>
                    <a:lstStyle/>
                    <a:p>
                      <a:r>
                        <a:rPr lang="en-US" altLang="zh-TW" sz="1400" dirty="0"/>
                        <a:t>Non-aquatic organisms but  like a larva</a:t>
                      </a:r>
                      <a:endParaRPr lang="zh-TW" altLang="en-US" sz="1400" dirty="0"/>
                    </a:p>
                  </a:txBody>
                  <a:tcPr/>
                </a:tc>
                <a:extLst>
                  <a:ext uri="{0D108BD9-81ED-4DB2-BD59-A6C34878D82A}">
                    <a16:rowId xmlns:a16="http://schemas.microsoft.com/office/drawing/2014/main" val="10003"/>
                  </a:ext>
                </a:extLst>
              </a:tr>
              <a:tr h="807295">
                <a:tc>
                  <a:txBody>
                    <a:bodyPr/>
                    <a:lstStyle/>
                    <a:p>
                      <a:r>
                        <a:rPr lang="en-US" altLang="zh-TW" sz="1400" dirty="0"/>
                        <a:t>12/28</a:t>
                      </a:r>
                    </a:p>
                    <a:p>
                      <a:endParaRPr lang="zh-TW" altLang="en-US" sz="1400" dirty="0"/>
                    </a:p>
                  </a:txBody>
                  <a:tcPr/>
                </a:tc>
                <a:tc>
                  <a:txBody>
                    <a:bodyPr/>
                    <a:lstStyle/>
                    <a:p>
                      <a:r>
                        <a:rPr lang="en-US" altLang="zh-TW" sz="1400" dirty="0"/>
                        <a:t>Big mouth snails</a:t>
                      </a:r>
                      <a:endParaRPr lang="zh-TW" altLang="en-US" sz="1400" dirty="0"/>
                    </a:p>
                  </a:txBody>
                  <a:tcPr/>
                </a:tc>
                <a:extLst>
                  <a:ext uri="{0D108BD9-81ED-4DB2-BD59-A6C34878D82A}">
                    <a16:rowId xmlns:a16="http://schemas.microsoft.com/office/drawing/2014/main" val="10004"/>
                  </a:ext>
                </a:extLst>
              </a:tr>
              <a:tr h="1023285">
                <a:tc>
                  <a:txBody>
                    <a:bodyPr/>
                    <a:lstStyle/>
                    <a:p>
                      <a:r>
                        <a:rPr lang="en-US" altLang="zh-TW" sz="1400" dirty="0"/>
                        <a:t>1/4</a:t>
                      </a:r>
                    </a:p>
                    <a:p>
                      <a:endParaRPr lang="zh-TW" altLang="en-US" sz="1400" dirty="0"/>
                    </a:p>
                  </a:txBody>
                  <a:tcPr/>
                </a:tc>
                <a:tc>
                  <a:txBody>
                    <a:bodyPr/>
                    <a:lstStyle/>
                    <a:p>
                      <a:r>
                        <a:rPr lang="en-US" altLang="zh-TW" sz="1400" dirty="0"/>
                        <a:t>Red nematode</a:t>
                      </a:r>
                    </a:p>
                    <a:p>
                      <a:r>
                        <a:rPr lang="en-US" altLang="zh-TW" sz="1400" dirty="0"/>
                        <a:t>Daphnia</a:t>
                      </a:r>
                      <a:endParaRPr lang="zh-TW" altLang="en-US" sz="1400" dirty="0"/>
                    </a:p>
                  </a:txBody>
                  <a:tcPr/>
                </a:tc>
                <a:extLst>
                  <a:ext uri="{0D108BD9-81ED-4DB2-BD59-A6C34878D82A}">
                    <a16:rowId xmlns:a16="http://schemas.microsoft.com/office/drawing/2014/main" val="10005"/>
                  </a:ext>
                </a:extLst>
              </a:tr>
              <a:tr h="1042175">
                <a:tc>
                  <a:txBody>
                    <a:bodyPr/>
                    <a:lstStyle/>
                    <a:p>
                      <a:r>
                        <a:rPr lang="en-US" altLang="zh-TW" sz="1400" dirty="0"/>
                        <a:t>1/11</a:t>
                      </a:r>
                    </a:p>
                    <a:p>
                      <a:endParaRPr lang="zh-TW" altLang="en-US" sz="1400" dirty="0"/>
                    </a:p>
                  </a:txBody>
                  <a:tcPr/>
                </a:tc>
                <a:tc>
                  <a:txBody>
                    <a:bodyPr/>
                    <a:lstStyle/>
                    <a:p>
                      <a:r>
                        <a:rPr lang="en-US" altLang="zh-TW" sz="1400" dirty="0"/>
                        <a:t>White soft creature</a:t>
                      </a:r>
                      <a:endParaRPr lang="zh-TW" altLang="en-US" sz="1400" dirty="0"/>
                    </a:p>
                  </a:txBody>
                  <a:tcPr/>
                </a:tc>
                <a:extLst>
                  <a:ext uri="{0D108BD9-81ED-4DB2-BD59-A6C34878D82A}">
                    <a16:rowId xmlns:a16="http://schemas.microsoft.com/office/drawing/2014/main" val="10006"/>
                  </a:ext>
                </a:extLst>
              </a:tr>
            </a:tbl>
          </a:graphicData>
        </a:graphic>
      </p:graphicFrame>
      <p:pic>
        <p:nvPicPr>
          <p:cNvPr id="6" name="圖片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47590" y="0"/>
            <a:ext cx="1898186" cy="2564904"/>
          </a:xfrm>
          <a:prstGeom prst="rect">
            <a:avLst/>
          </a:prstGeom>
        </p:spPr>
      </p:pic>
      <p:pic>
        <p:nvPicPr>
          <p:cNvPr id="8" name="圖片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71077" y="4996960"/>
            <a:ext cx="1872922" cy="1861040"/>
          </a:xfrm>
          <a:prstGeom prst="rect">
            <a:avLst/>
          </a:prstGeom>
        </p:spPr>
      </p:pic>
      <p:sp>
        <p:nvSpPr>
          <p:cNvPr id="4" name="文字方塊 3"/>
          <p:cNvSpPr txBox="1"/>
          <p:nvPr/>
        </p:nvSpPr>
        <p:spPr>
          <a:xfrm>
            <a:off x="7271077" y="5927480"/>
            <a:ext cx="1152128" cy="923330"/>
          </a:xfrm>
          <a:prstGeom prst="rect">
            <a:avLst/>
          </a:prstGeom>
          <a:noFill/>
        </p:spPr>
        <p:txBody>
          <a:bodyPr wrap="square" rtlCol="0">
            <a:spAutoFit/>
          </a:bodyPr>
          <a:lstStyle/>
          <a:p>
            <a:r>
              <a:rPr lang="en-US" altLang="zh-TW" dirty="0">
                <a:solidFill>
                  <a:schemeClr val="bg1"/>
                </a:solidFill>
                <a:latin typeface="DotumChe" panose="020B0609000101010101" pitchFamily="49" charset="-127"/>
                <a:ea typeface="DotumChe" panose="020B0609000101010101" pitchFamily="49" charset="-127"/>
              </a:rPr>
              <a:t>Big mouth snails</a:t>
            </a:r>
          </a:p>
        </p:txBody>
      </p:sp>
      <p:sp>
        <p:nvSpPr>
          <p:cNvPr id="7" name="文字方塊 6"/>
          <p:cNvSpPr txBox="1"/>
          <p:nvPr/>
        </p:nvSpPr>
        <p:spPr>
          <a:xfrm>
            <a:off x="6997208" y="1889877"/>
            <a:ext cx="1417974" cy="646331"/>
          </a:xfrm>
          <a:prstGeom prst="rect">
            <a:avLst/>
          </a:prstGeom>
          <a:noFill/>
        </p:spPr>
        <p:txBody>
          <a:bodyPr wrap="square" rtlCol="0">
            <a:spAutoFit/>
          </a:bodyPr>
          <a:lstStyle/>
          <a:p>
            <a:r>
              <a:rPr lang="en-US" altLang="zh-TW" dirty="0">
                <a:solidFill>
                  <a:schemeClr val="bg1"/>
                </a:solidFill>
                <a:latin typeface="DotumChe" panose="020B0609000101010101" pitchFamily="49" charset="-127"/>
                <a:ea typeface="DotumChe" panose="020B0609000101010101" pitchFamily="49" charset="-127"/>
              </a:rPr>
              <a:t>Mayfly Larva</a:t>
            </a:r>
          </a:p>
        </p:txBody>
      </p:sp>
      <p:sp>
        <p:nvSpPr>
          <p:cNvPr id="9" name="文字方塊 8"/>
          <p:cNvSpPr txBox="1"/>
          <p:nvPr/>
        </p:nvSpPr>
        <p:spPr>
          <a:xfrm>
            <a:off x="5047590" y="1889877"/>
            <a:ext cx="1584176" cy="646331"/>
          </a:xfrm>
          <a:prstGeom prst="rect">
            <a:avLst/>
          </a:prstGeom>
          <a:noFill/>
        </p:spPr>
        <p:txBody>
          <a:bodyPr wrap="square" rtlCol="0">
            <a:spAutoFit/>
          </a:bodyPr>
          <a:lstStyle/>
          <a:p>
            <a:r>
              <a:rPr lang="en-US" altLang="zh-TW" dirty="0" err="1">
                <a:solidFill>
                  <a:schemeClr val="bg1"/>
                </a:solidFill>
                <a:latin typeface="DotumChe" panose="020B0609000101010101" pitchFamily="49" charset="-127"/>
                <a:ea typeface="DotumChe" panose="020B0609000101010101" pitchFamily="49" charset="-127"/>
              </a:rPr>
              <a:t>Diptera</a:t>
            </a:r>
            <a:r>
              <a:rPr lang="en-US" altLang="zh-TW" dirty="0">
                <a:solidFill>
                  <a:schemeClr val="bg1"/>
                </a:solidFill>
                <a:latin typeface="DotumChe" panose="020B0609000101010101" pitchFamily="49" charset="-127"/>
                <a:ea typeface="DotumChe" panose="020B0609000101010101" pitchFamily="49" charset="-127"/>
              </a:rPr>
              <a:t> larva</a:t>
            </a:r>
          </a:p>
        </p:txBody>
      </p:sp>
      <p:sp>
        <p:nvSpPr>
          <p:cNvPr id="10" name="文字方塊 9"/>
          <p:cNvSpPr txBox="1"/>
          <p:nvPr/>
        </p:nvSpPr>
        <p:spPr>
          <a:xfrm>
            <a:off x="4787061" y="4294704"/>
            <a:ext cx="1224136" cy="369332"/>
          </a:xfrm>
          <a:prstGeom prst="rect">
            <a:avLst/>
          </a:prstGeom>
          <a:noFill/>
        </p:spPr>
        <p:txBody>
          <a:bodyPr wrap="square" rtlCol="0">
            <a:spAutoFit/>
          </a:bodyPr>
          <a:lstStyle/>
          <a:p>
            <a:r>
              <a:rPr lang="en-US" altLang="zh-TW" dirty="0">
                <a:solidFill>
                  <a:schemeClr val="bg1"/>
                </a:solidFill>
                <a:latin typeface="DotumChe" panose="020B0609000101010101" pitchFamily="49" charset="-127"/>
                <a:ea typeface="DotumChe" panose="020B0609000101010101" pitchFamily="49" charset="-127"/>
              </a:rPr>
              <a:t>Daphnia</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812708" y="2619528"/>
            <a:ext cx="2095500"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文字方塊 13"/>
          <p:cNvSpPr txBox="1"/>
          <p:nvPr/>
        </p:nvSpPr>
        <p:spPr>
          <a:xfrm>
            <a:off x="4787061" y="4536604"/>
            <a:ext cx="1224136" cy="369332"/>
          </a:xfrm>
          <a:prstGeom prst="rect">
            <a:avLst/>
          </a:prstGeom>
          <a:noFill/>
        </p:spPr>
        <p:txBody>
          <a:bodyPr wrap="square" rtlCol="0">
            <a:spAutoFit/>
          </a:bodyPr>
          <a:lstStyle/>
          <a:p>
            <a:r>
              <a:rPr lang="en-US" altLang="zh-TW" dirty="0">
                <a:solidFill>
                  <a:schemeClr val="bg1"/>
                </a:solidFill>
                <a:latin typeface="DotumChe" panose="020B0609000101010101" pitchFamily="49" charset="-127"/>
                <a:ea typeface="DotumChe" panose="020B0609000101010101" pitchFamily="49" charset="-127"/>
              </a:rPr>
              <a:t>Daphnia</a:t>
            </a:r>
          </a:p>
        </p:txBody>
      </p:sp>
      <p:pic>
        <p:nvPicPr>
          <p:cNvPr id="2052" name="Picture 4" descr="https://img.news.ebc.net.tw/images/2016/12/29/14830000652213bl9r.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45776" y="2588219"/>
            <a:ext cx="2170034" cy="2359649"/>
          </a:xfrm>
          <a:prstGeom prst="rect">
            <a:avLst/>
          </a:prstGeom>
          <a:noFill/>
          <a:extLst>
            <a:ext uri="{909E8E84-426E-40DD-AFC4-6F175D3DCCD1}">
              <a14:hiddenFill xmlns:a14="http://schemas.microsoft.com/office/drawing/2010/main">
                <a:solidFill>
                  <a:srgbClr val="FFFFFF"/>
                </a:solidFill>
              </a14:hiddenFill>
            </a:ext>
          </a:extLst>
        </p:spPr>
      </p:pic>
      <p:sp>
        <p:nvSpPr>
          <p:cNvPr id="3" name="文字方塊 2"/>
          <p:cNvSpPr txBox="1"/>
          <p:nvPr/>
        </p:nvSpPr>
        <p:spPr>
          <a:xfrm>
            <a:off x="6997208" y="2606185"/>
            <a:ext cx="1224136" cy="646331"/>
          </a:xfrm>
          <a:prstGeom prst="rect">
            <a:avLst/>
          </a:prstGeom>
          <a:noFill/>
        </p:spPr>
        <p:txBody>
          <a:bodyPr wrap="square" rtlCol="0">
            <a:spAutoFit/>
          </a:bodyPr>
          <a:lstStyle/>
          <a:p>
            <a:r>
              <a:rPr lang="en-US" altLang="zh-TW" dirty="0">
                <a:solidFill>
                  <a:schemeClr val="bg1"/>
                </a:solidFill>
                <a:latin typeface="DotumChe" panose="020B0609000101010101" pitchFamily="49" charset="-127"/>
                <a:ea typeface="DotumChe" panose="020B0609000101010101" pitchFamily="49" charset="-127"/>
              </a:rPr>
              <a:t>Red nematode</a:t>
            </a:r>
          </a:p>
        </p:txBody>
      </p:sp>
    </p:spTree>
    <p:extLst>
      <p:ext uri="{BB962C8B-B14F-4D97-AF65-F5344CB8AC3E}">
        <p14:creationId xmlns:p14="http://schemas.microsoft.com/office/powerpoint/2010/main" val="165100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9432" y="541343"/>
            <a:ext cx="9144000" cy="646331"/>
          </a:xfrm>
          <a:prstGeom prst="rect">
            <a:avLst/>
          </a:prstGeom>
          <a:noFill/>
        </p:spPr>
        <p:txBody>
          <a:bodyPr wrap="square" rtlCol="0">
            <a:spAutoFit/>
          </a:bodyPr>
          <a:lstStyle/>
          <a:p>
            <a:pPr algn="ctr"/>
            <a:r>
              <a:rPr lang="en-US" altLang="zh-TW" sz="3600" dirty="0"/>
              <a:t>1. The difference between Place A and Place B</a:t>
            </a:r>
            <a:endParaRPr lang="zh-TW" altLang="en-US" sz="3600" dirty="0"/>
          </a:p>
        </p:txBody>
      </p:sp>
      <p:graphicFrame>
        <p:nvGraphicFramePr>
          <p:cNvPr id="7" name="表格 6"/>
          <p:cNvGraphicFramePr>
            <a:graphicFrameLocks noGrp="1"/>
          </p:cNvGraphicFramePr>
          <p:nvPr>
            <p:extLst>
              <p:ext uri="{D42A27DB-BD31-4B8C-83A1-F6EECF244321}">
                <p14:modId xmlns:p14="http://schemas.microsoft.com/office/powerpoint/2010/main" val="2053065317"/>
              </p:ext>
            </p:extLst>
          </p:nvPr>
        </p:nvGraphicFramePr>
        <p:xfrm>
          <a:off x="0" y="1340768"/>
          <a:ext cx="9143999" cy="1381760"/>
        </p:xfrm>
        <a:graphic>
          <a:graphicData uri="http://schemas.openxmlformats.org/drawingml/2006/table">
            <a:tbl>
              <a:tblPr firstRow="1" bandRow="1">
                <a:tableStyleId>{5C22544A-7EE6-4342-B048-85BDC9FD1C3A}</a:tableStyleId>
              </a:tblPr>
              <a:tblGrid>
                <a:gridCol w="1028301">
                  <a:extLst>
                    <a:ext uri="{9D8B030D-6E8A-4147-A177-3AD203B41FA5}">
                      <a16:colId xmlns:a16="http://schemas.microsoft.com/office/drawing/2014/main" val="20000"/>
                    </a:ext>
                  </a:extLst>
                </a:gridCol>
                <a:gridCol w="1175199">
                  <a:extLst>
                    <a:ext uri="{9D8B030D-6E8A-4147-A177-3AD203B41FA5}">
                      <a16:colId xmlns:a16="http://schemas.microsoft.com/office/drawing/2014/main" val="20001"/>
                    </a:ext>
                  </a:extLst>
                </a:gridCol>
                <a:gridCol w="1175199">
                  <a:extLst>
                    <a:ext uri="{9D8B030D-6E8A-4147-A177-3AD203B41FA5}">
                      <a16:colId xmlns:a16="http://schemas.microsoft.com/office/drawing/2014/main" val="20002"/>
                    </a:ext>
                  </a:extLst>
                </a:gridCol>
                <a:gridCol w="1248649">
                  <a:extLst>
                    <a:ext uri="{9D8B030D-6E8A-4147-A177-3AD203B41FA5}">
                      <a16:colId xmlns:a16="http://schemas.microsoft.com/office/drawing/2014/main" val="20003"/>
                    </a:ext>
                  </a:extLst>
                </a:gridCol>
                <a:gridCol w="1395549">
                  <a:extLst>
                    <a:ext uri="{9D8B030D-6E8A-4147-A177-3AD203B41FA5}">
                      <a16:colId xmlns:a16="http://schemas.microsoft.com/office/drawing/2014/main" val="20004"/>
                    </a:ext>
                  </a:extLst>
                </a:gridCol>
                <a:gridCol w="1248649">
                  <a:extLst>
                    <a:ext uri="{9D8B030D-6E8A-4147-A177-3AD203B41FA5}">
                      <a16:colId xmlns:a16="http://schemas.microsoft.com/office/drawing/2014/main" val="20005"/>
                    </a:ext>
                  </a:extLst>
                </a:gridCol>
                <a:gridCol w="1872453">
                  <a:extLst>
                    <a:ext uri="{9D8B030D-6E8A-4147-A177-3AD203B41FA5}">
                      <a16:colId xmlns:a16="http://schemas.microsoft.com/office/drawing/2014/main" val="20006"/>
                    </a:ext>
                  </a:extLst>
                </a:gridCol>
              </a:tblGrid>
              <a:tr h="370840">
                <a:tc>
                  <a:txBody>
                    <a:bodyPr/>
                    <a:lstStyle/>
                    <a:p>
                      <a:endParaRPr lang="zh-TW" altLang="en-US" dirty="0"/>
                    </a:p>
                  </a:txBody>
                  <a:tcPr/>
                </a:tc>
                <a:tc>
                  <a:txBody>
                    <a:bodyPr/>
                    <a:lstStyle/>
                    <a:p>
                      <a:r>
                        <a:rPr lang="en-US" altLang="zh-TW" dirty="0"/>
                        <a:t>Is there a larva</a:t>
                      </a:r>
                      <a:endParaRPr lang="zh-TW" altLang="en-US" dirty="0"/>
                    </a:p>
                  </a:txBody>
                  <a:tcPr/>
                </a:tc>
                <a:tc>
                  <a:txBody>
                    <a:bodyPr/>
                    <a:lstStyle/>
                    <a:p>
                      <a:r>
                        <a:rPr lang="en-US" altLang="zh-TW" dirty="0"/>
                        <a:t>Water clarity</a:t>
                      </a:r>
                      <a:endParaRPr lang="zh-TW" altLang="en-US" dirty="0"/>
                    </a:p>
                  </a:txBody>
                  <a:tcPr/>
                </a:tc>
                <a:tc>
                  <a:txBody>
                    <a:bodyPr/>
                    <a:lstStyle/>
                    <a:p>
                      <a:r>
                        <a:rPr lang="en-US" altLang="zh-TW" dirty="0"/>
                        <a:t>Is it in the shadow</a:t>
                      </a:r>
                      <a:endParaRPr lang="zh-TW" altLang="en-US" dirty="0"/>
                    </a:p>
                  </a:txBody>
                  <a:tcPr/>
                </a:tc>
                <a:tc>
                  <a:txBody>
                    <a:bodyPr/>
                    <a:lstStyle/>
                    <a:p>
                      <a:r>
                        <a:rPr lang="en-US" altLang="zh-TW" dirty="0"/>
                        <a:t>Amount of water</a:t>
                      </a:r>
                      <a:endParaRPr lang="zh-TW" altLang="en-US" dirty="0"/>
                    </a:p>
                  </a:txBody>
                  <a:tcPr/>
                </a:tc>
                <a:tc>
                  <a:txBody>
                    <a:bodyPr/>
                    <a:lstStyle/>
                    <a:p>
                      <a:r>
                        <a:rPr lang="en-US" altLang="zh-TW" dirty="0"/>
                        <a:t>Number of leaves</a:t>
                      </a:r>
                      <a:endParaRPr lang="zh-TW" altLang="en-US" dirty="0"/>
                    </a:p>
                  </a:txBody>
                  <a:tcPr/>
                </a:tc>
                <a:tc>
                  <a:txBody>
                    <a:bodyPr/>
                    <a:lstStyle/>
                    <a:p>
                      <a:r>
                        <a:rPr lang="en-US" altLang="zh-TW" dirty="0"/>
                        <a:t>Aquatic organisms</a:t>
                      </a:r>
                      <a:endParaRPr lang="zh-TW" altLang="en-US" dirty="0"/>
                    </a:p>
                  </a:txBody>
                  <a:tcPr/>
                </a:tc>
                <a:extLst>
                  <a:ext uri="{0D108BD9-81ED-4DB2-BD59-A6C34878D82A}">
                    <a16:rowId xmlns:a16="http://schemas.microsoft.com/office/drawing/2014/main" val="10000"/>
                  </a:ext>
                </a:extLst>
              </a:tr>
              <a:tr h="370840">
                <a:tc>
                  <a:txBody>
                    <a:bodyPr/>
                    <a:lstStyle/>
                    <a:p>
                      <a:r>
                        <a:rPr lang="en-US" altLang="zh-TW" dirty="0"/>
                        <a:t>Place</a:t>
                      </a:r>
                      <a:r>
                        <a:rPr lang="en-US" altLang="zh-TW" baseline="0" dirty="0"/>
                        <a:t> A</a:t>
                      </a:r>
                      <a:endParaRPr lang="zh-TW" altLang="en-US" dirty="0"/>
                    </a:p>
                  </a:txBody>
                  <a:tcPr/>
                </a:tc>
                <a:tc>
                  <a:txBody>
                    <a:bodyPr/>
                    <a:lstStyle/>
                    <a:p>
                      <a:r>
                        <a:rPr lang="en-US" altLang="zh-TW" dirty="0"/>
                        <a:t>Yes</a:t>
                      </a:r>
                      <a:endParaRPr lang="zh-TW" altLang="en-US" dirty="0"/>
                    </a:p>
                  </a:txBody>
                  <a:tcPr/>
                </a:tc>
                <a:tc>
                  <a:txBody>
                    <a:bodyPr/>
                    <a:lstStyle/>
                    <a:p>
                      <a:r>
                        <a:rPr lang="en-US" altLang="zh-TW" dirty="0"/>
                        <a:t>Mixed</a:t>
                      </a:r>
                      <a:endParaRPr lang="zh-TW" altLang="en-US" dirty="0"/>
                    </a:p>
                  </a:txBody>
                  <a:tcPr/>
                </a:tc>
                <a:tc>
                  <a:txBody>
                    <a:bodyPr/>
                    <a:lstStyle/>
                    <a:p>
                      <a:r>
                        <a:rPr lang="en-US" altLang="zh-TW" dirty="0"/>
                        <a:t>Yes</a:t>
                      </a:r>
                      <a:endParaRPr lang="zh-TW" altLang="en-US" dirty="0"/>
                    </a:p>
                  </a:txBody>
                  <a:tcPr/>
                </a:tc>
                <a:tc>
                  <a:txBody>
                    <a:bodyPr/>
                    <a:lstStyle/>
                    <a:p>
                      <a:pPr algn="l"/>
                      <a:r>
                        <a:rPr lang="en-US" altLang="zh-TW" dirty="0"/>
                        <a:t>Less</a:t>
                      </a:r>
                      <a:endParaRPr lang="zh-TW" altLang="en-US" dirty="0"/>
                    </a:p>
                  </a:txBody>
                  <a:tcPr/>
                </a:tc>
                <a:tc>
                  <a:txBody>
                    <a:bodyPr/>
                    <a:lstStyle/>
                    <a:p>
                      <a:r>
                        <a:rPr lang="en-US" altLang="zh-TW" dirty="0"/>
                        <a:t>More</a:t>
                      </a:r>
                      <a:endParaRPr lang="zh-TW" altLang="en-US" dirty="0"/>
                    </a:p>
                  </a:txBody>
                  <a:tcPr/>
                </a:tc>
                <a:tc>
                  <a:txBody>
                    <a:bodyPr/>
                    <a:lstStyle/>
                    <a:p>
                      <a:r>
                        <a:rPr lang="en-US" altLang="zh-TW" dirty="0"/>
                        <a:t>Big mouth snail</a:t>
                      </a:r>
                      <a:endParaRPr lang="zh-TW" altLang="en-US" dirty="0"/>
                    </a:p>
                  </a:txBody>
                  <a:tcPr/>
                </a:tc>
                <a:extLst>
                  <a:ext uri="{0D108BD9-81ED-4DB2-BD59-A6C34878D82A}">
                    <a16:rowId xmlns:a16="http://schemas.microsoft.com/office/drawing/2014/main" val="10001"/>
                  </a:ext>
                </a:extLst>
              </a:tr>
              <a:tr h="370840">
                <a:tc>
                  <a:txBody>
                    <a:bodyPr/>
                    <a:lstStyle/>
                    <a:p>
                      <a:r>
                        <a:rPr lang="en-US" altLang="zh-TW" dirty="0"/>
                        <a:t>Place</a:t>
                      </a:r>
                      <a:r>
                        <a:rPr lang="en-US" altLang="zh-TW" baseline="0" dirty="0"/>
                        <a:t> B</a:t>
                      </a:r>
                      <a:endParaRPr lang="zh-TW" altLang="en-US" dirty="0"/>
                    </a:p>
                  </a:txBody>
                  <a:tcPr/>
                </a:tc>
                <a:tc>
                  <a:txBody>
                    <a:bodyPr/>
                    <a:lstStyle/>
                    <a:p>
                      <a:r>
                        <a:rPr lang="en-US" altLang="zh-TW" dirty="0"/>
                        <a:t>No</a:t>
                      </a:r>
                      <a:endParaRPr lang="zh-TW" altLang="en-US" dirty="0"/>
                    </a:p>
                  </a:txBody>
                  <a:tcPr/>
                </a:tc>
                <a:tc>
                  <a:txBody>
                    <a:bodyPr/>
                    <a:lstStyle/>
                    <a:p>
                      <a:r>
                        <a:rPr lang="en-US" altLang="zh-TW" dirty="0"/>
                        <a:t>Clearer</a:t>
                      </a:r>
                      <a:endParaRPr lang="zh-TW" altLang="en-US" dirty="0"/>
                    </a:p>
                  </a:txBody>
                  <a:tcPr/>
                </a:tc>
                <a:tc>
                  <a:txBody>
                    <a:bodyPr/>
                    <a:lstStyle/>
                    <a:p>
                      <a:r>
                        <a:rPr lang="en-US" altLang="zh-TW" dirty="0"/>
                        <a:t>No</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More</a:t>
                      </a:r>
                    </a:p>
                  </a:txBody>
                  <a:tcPr/>
                </a:tc>
                <a:tc>
                  <a:txBody>
                    <a:bodyPr/>
                    <a:lstStyle/>
                    <a:p>
                      <a:r>
                        <a:rPr lang="en-US" altLang="zh-TW" dirty="0"/>
                        <a:t>Less</a:t>
                      </a:r>
                      <a:endParaRPr lang="zh-TW" altLang="en-US" dirty="0"/>
                    </a:p>
                  </a:txBody>
                  <a:tcPr/>
                </a:tc>
                <a:tc>
                  <a:txBody>
                    <a:bodyPr/>
                    <a:lstStyle/>
                    <a:p>
                      <a:r>
                        <a:rPr lang="en-US" altLang="zh-TW" dirty="0"/>
                        <a:t>Cricket</a:t>
                      </a:r>
                      <a:endParaRPr lang="zh-TW" altLang="en-US" dirty="0"/>
                    </a:p>
                  </a:txBody>
                  <a:tcPr/>
                </a:tc>
                <a:extLst>
                  <a:ext uri="{0D108BD9-81ED-4DB2-BD59-A6C34878D82A}">
                    <a16:rowId xmlns:a16="http://schemas.microsoft.com/office/drawing/2014/main" val="10002"/>
                  </a:ext>
                </a:extLst>
              </a:tr>
            </a:tbl>
          </a:graphicData>
        </a:graphic>
      </p:graphicFrame>
      <p:pic>
        <p:nvPicPr>
          <p:cNvPr id="8" name="圖片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3147303"/>
            <a:ext cx="2664296" cy="3551592"/>
          </a:xfrm>
          <a:prstGeom prst="rect">
            <a:avLst/>
          </a:prstGeom>
        </p:spPr>
      </p:pic>
      <p:pic>
        <p:nvPicPr>
          <p:cNvPr id="9" name="圖片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3053" y="3068960"/>
            <a:ext cx="2736304" cy="3647582"/>
          </a:xfrm>
          <a:prstGeom prst="rect">
            <a:avLst/>
          </a:prstGeom>
        </p:spPr>
      </p:pic>
      <p:sp>
        <p:nvSpPr>
          <p:cNvPr id="10" name="文字方塊 9"/>
          <p:cNvSpPr txBox="1"/>
          <p:nvPr/>
        </p:nvSpPr>
        <p:spPr>
          <a:xfrm>
            <a:off x="7434266" y="5838770"/>
            <a:ext cx="1728192" cy="646331"/>
          </a:xfrm>
          <a:prstGeom prst="rect">
            <a:avLst/>
          </a:prstGeom>
          <a:noFill/>
        </p:spPr>
        <p:txBody>
          <a:bodyPr wrap="square" rtlCol="0">
            <a:spAutoFit/>
          </a:bodyPr>
          <a:lstStyle/>
          <a:p>
            <a:r>
              <a:rPr lang="en-US" altLang="zh-TW" dirty="0"/>
              <a:t>Place B</a:t>
            </a:r>
          </a:p>
          <a:p>
            <a:r>
              <a:rPr lang="en-US" altLang="zh-TW" dirty="0"/>
              <a:t>Blackboard tree</a:t>
            </a:r>
            <a:endParaRPr lang="zh-TW" altLang="en-US" dirty="0"/>
          </a:p>
        </p:txBody>
      </p:sp>
      <p:sp>
        <p:nvSpPr>
          <p:cNvPr id="11" name="文字方塊 10"/>
          <p:cNvSpPr txBox="1"/>
          <p:nvPr/>
        </p:nvSpPr>
        <p:spPr>
          <a:xfrm>
            <a:off x="2987824" y="5589240"/>
            <a:ext cx="1584176" cy="923330"/>
          </a:xfrm>
          <a:prstGeom prst="rect">
            <a:avLst/>
          </a:prstGeom>
          <a:noFill/>
        </p:spPr>
        <p:txBody>
          <a:bodyPr wrap="square" rtlCol="0">
            <a:spAutoFit/>
          </a:bodyPr>
          <a:lstStyle/>
          <a:p>
            <a:r>
              <a:rPr lang="en-US" altLang="zh-TW" dirty="0"/>
              <a:t>Place A</a:t>
            </a:r>
          </a:p>
          <a:p>
            <a:r>
              <a:rPr lang="en-US" altLang="zh-TW" dirty="0"/>
              <a:t>Queen`s crape myrtle</a:t>
            </a:r>
            <a:endParaRPr lang="zh-TW" altLang="en-US" dirty="0"/>
          </a:p>
        </p:txBody>
      </p:sp>
      <p:sp>
        <p:nvSpPr>
          <p:cNvPr id="2" name="矩形 1">
            <a:extLst>
              <a:ext uri="{FF2B5EF4-FFF2-40B4-BE49-F238E27FC236}">
                <a16:creationId xmlns:a16="http://schemas.microsoft.com/office/drawing/2014/main" id="{4DB75487-A63C-234A-8DBA-CD8211969283}"/>
              </a:ext>
            </a:extLst>
          </p:cNvPr>
          <p:cNvSpPr/>
          <p:nvPr/>
        </p:nvSpPr>
        <p:spPr>
          <a:xfrm>
            <a:off x="205864" y="48311"/>
            <a:ext cx="1930337" cy="584775"/>
          </a:xfrm>
          <a:prstGeom prst="rect">
            <a:avLst/>
          </a:prstGeom>
        </p:spPr>
        <p:txBody>
          <a:bodyPr wrap="none">
            <a:spAutoFit/>
          </a:bodyPr>
          <a:lstStyle/>
          <a:p>
            <a:r>
              <a:rPr lang="en-US" altLang="zh-TW" sz="3200" dirty="0">
                <a:solidFill>
                  <a:schemeClr val="accent6">
                    <a:lumMod val="50000"/>
                  </a:schemeClr>
                </a:solidFill>
              </a:rPr>
              <a:t>Discussion</a:t>
            </a:r>
          </a:p>
        </p:txBody>
      </p:sp>
    </p:spTree>
    <p:extLst>
      <p:ext uri="{BB962C8B-B14F-4D97-AF65-F5344CB8AC3E}">
        <p14:creationId xmlns:p14="http://schemas.microsoft.com/office/powerpoint/2010/main" val="3095978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extLst>
              <a:ext uri="{28A0092B-C50C-407E-A947-70E740481C1C}">
                <a14:useLocalDpi xmlns:a14="http://schemas.microsoft.com/office/drawing/2010/main"/>
              </a:ext>
            </a:extLst>
          </a:blip>
          <a:stretch>
            <a:fillRect/>
          </a:stretch>
        </p:blipFill>
        <p:spPr>
          <a:xfrm flipV="1">
            <a:off x="-2255" y="0"/>
            <a:ext cx="9146255" cy="6858000"/>
          </a:xfrm>
          <a:prstGeom prst="rect">
            <a:avLst/>
          </a:prstGeom>
        </p:spPr>
      </p:pic>
      <p:sp>
        <p:nvSpPr>
          <p:cNvPr id="5" name="文字方塊 4"/>
          <p:cNvSpPr txBox="1"/>
          <p:nvPr/>
        </p:nvSpPr>
        <p:spPr>
          <a:xfrm>
            <a:off x="-2255" y="341265"/>
            <a:ext cx="9254775" cy="3046988"/>
          </a:xfrm>
          <a:prstGeom prst="rect">
            <a:avLst/>
          </a:prstGeom>
          <a:noFill/>
        </p:spPr>
        <p:txBody>
          <a:bodyPr wrap="square" rtlCol="0">
            <a:spAutoFit/>
          </a:bodyPr>
          <a:lstStyle/>
          <a:p>
            <a:r>
              <a:rPr lang="en-US" altLang="zh-TW" sz="3200" dirty="0"/>
              <a:t>2. Is rainfall related to the number of larvae caught?</a:t>
            </a:r>
          </a:p>
          <a:p>
            <a:endParaRPr lang="en-US" altLang="zh-TW" sz="3200" dirty="0"/>
          </a:p>
          <a:p>
            <a:pPr marL="457200" indent="-457200">
              <a:buFont typeface="Arial" panose="020B0604020202020204" pitchFamily="34" charset="0"/>
              <a:buChar char="•"/>
            </a:pPr>
            <a:r>
              <a:rPr lang="en-US" altLang="zh-TW" sz="3200" dirty="0"/>
              <a:t>From the chart, we can see that there is a  correlation between the two.</a:t>
            </a:r>
          </a:p>
          <a:p>
            <a:pPr marL="457200" indent="-457200">
              <a:buFont typeface="Arial" panose="020B0604020202020204" pitchFamily="34" charset="0"/>
              <a:buChar char="•"/>
            </a:pPr>
            <a:r>
              <a:rPr lang="en-US" altLang="zh-TW" sz="3200" dirty="0"/>
              <a:t>Number of larvae have positive relative with Rainfall.</a:t>
            </a:r>
            <a:endParaRPr lang="zh-TW" altLang="en-US" sz="3200" dirty="0"/>
          </a:p>
        </p:txBody>
      </p:sp>
      <p:grpSp>
        <p:nvGrpSpPr>
          <p:cNvPr id="3" name="群組 2"/>
          <p:cNvGrpSpPr/>
          <p:nvPr/>
        </p:nvGrpSpPr>
        <p:grpSpPr>
          <a:xfrm>
            <a:off x="0" y="3429000"/>
            <a:ext cx="9144000" cy="3312368"/>
            <a:chOff x="17748" y="3429000"/>
            <a:chExt cx="9144000" cy="3168352"/>
          </a:xfrm>
        </p:grpSpPr>
        <p:graphicFrame>
          <p:nvGraphicFramePr>
            <p:cNvPr id="4" name="圖表 3"/>
            <p:cNvGraphicFramePr>
              <a:graphicFrameLocks/>
            </p:cNvGraphicFramePr>
            <p:nvPr>
              <p:extLst>
                <p:ext uri="{D42A27DB-BD31-4B8C-83A1-F6EECF244321}">
                  <p14:modId xmlns:p14="http://schemas.microsoft.com/office/powerpoint/2010/main" val="2371237372"/>
                </p:ext>
              </p:extLst>
            </p:nvPr>
          </p:nvGraphicFramePr>
          <p:xfrm>
            <a:off x="17748" y="3429000"/>
            <a:ext cx="9144000" cy="3168352"/>
          </p:xfrm>
          <a:graphic>
            <a:graphicData uri="http://schemas.openxmlformats.org/drawingml/2006/chart">
              <c:chart xmlns:c="http://schemas.openxmlformats.org/drawingml/2006/chart" xmlns:r="http://schemas.openxmlformats.org/officeDocument/2006/relationships" r:id="rId3"/>
            </a:graphicData>
          </a:graphic>
        </p:graphicFrame>
        <p:sp>
          <p:nvSpPr>
            <p:cNvPr id="2" name="文字方塊 1"/>
            <p:cNvSpPr txBox="1"/>
            <p:nvPr/>
          </p:nvSpPr>
          <p:spPr>
            <a:xfrm>
              <a:off x="179512" y="5589240"/>
              <a:ext cx="7776864" cy="400110"/>
            </a:xfrm>
            <a:prstGeom prst="rect">
              <a:avLst/>
            </a:prstGeom>
            <a:noFill/>
          </p:spPr>
          <p:txBody>
            <a:bodyPr wrap="square" rtlCol="0">
              <a:spAutoFit/>
            </a:bodyPr>
            <a:lstStyle/>
            <a:p>
              <a:r>
                <a:rPr lang="en-US" altLang="zh-TW" sz="2000" dirty="0"/>
                <a:t>2020/12/21          2020/12/28          2021/01/04        2021/01/11  </a:t>
              </a:r>
              <a:endParaRPr lang="zh-TW" altLang="en-US" sz="2000" dirty="0"/>
            </a:p>
          </p:txBody>
        </p:sp>
      </p:grpSp>
    </p:spTree>
    <p:extLst>
      <p:ext uri="{BB962C8B-B14F-4D97-AF65-F5344CB8AC3E}">
        <p14:creationId xmlns:p14="http://schemas.microsoft.com/office/powerpoint/2010/main" val="1769257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extLst>
              <a:ext uri="{28A0092B-C50C-407E-A947-70E740481C1C}">
                <a14:useLocalDpi xmlns:a14="http://schemas.microsoft.com/office/drawing/2010/main"/>
              </a:ext>
            </a:extLst>
          </a:blip>
          <a:stretch>
            <a:fillRect/>
          </a:stretch>
        </p:blipFill>
        <p:spPr>
          <a:xfrm flipV="1">
            <a:off x="-2255" y="0"/>
            <a:ext cx="9146255" cy="6858000"/>
          </a:xfrm>
          <a:prstGeom prst="rect">
            <a:avLst/>
          </a:prstGeom>
        </p:spPr>
      </p:pic>
      <p:sp>
        <p:nvSpPr>
          <p:cNvPr id="3" name="內容版面配置區 2"/>
          <p:cNvSpPr>
            <a:spLocks noGrp="1"/>
          </p:cNvSpPr>
          <p:nvPr>
            <p:ph idx="1"/>
          </p:nvPr>
        </p:nvSpPr>
        <p:spPr>
          <a:xfrm>
            <a:off x="0" y="260648"/>
            <a:ext cx="9144000" cy="6597352"/>
          </a:xfrm>
        </p:spPr>
        <p:txBody>
          <a:bodyPr/>
          <a:lstStyle/>
          <a:p>
            <a:pPr marL="0" indent="0">
              <a:buNone/>
            </a:pPr>
            <a:r>
              <a:rPr lang="en-US" altLang="zh-TW" dirty="0"/>
              <a:t>3. After the capture, the larvae died one after another</a:t>
            </a:r>
          </a:p>
          <a:p>
            <a:pPr marL="0" indent="0">
              <a:buNone/>
            </a:pPr>
            <a:r>
              <a:rPr lang="en-US" altLang="zh-TW" dirty="0"/>
              <a:t>    </a:t>
            </a:r>
          </a:p>
          <a:p>
            <a:r>
              <a:rPr lang="en-US" altLang="zh-TW" dirty="0"/>
              <a:t>At first we thought that the temperature was too low and the larva died, but after checking the temperature, we found that the reason was not the case.</a:t>
            </a:r>
          </a:p>
          <a:p>
            <a:r>
              <a:rPr lang="en-US" altLang="zh-TW" dirty="0"/>
              <a:t>After that, we checked the observation records and found that the larva had not been ventilated for four consecutive days, and it was speculated that the cause of the larva’s death was hypoxia.</a:t>
            </a:r>
            <a:endParaRPr lang="zh-TW" altLang="en-US" dirty="0"/>
          </a:p>
        </p:txBody>
      </p:sp>
    </p:spTree>
    <p:extLst>
      <p:ext uri="{BB962C8B-B14F-4D97-AF65-F5344CB8AC3E}">
        <p14:creationId xmlns:p14="http://schemas.microsoft.com/office/powerpoint/2010/main" val="112335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a:ext>
            </a:extLst>
          </a:blip>
          <a:stretch>
            <a:fillRect/>
          </a:stretch>
        </p:blipFill>
        <p:spPr>
          <a:xfrm flipV="1">
            <a:off x="-2255" y="0"/>
            <a:ext cx="9146255" cy="6858000"/>
          </a:xfrm>
          <a:prstGeom prst="rect">
            <a:avLst/>
          </a:prstGeom>
        </p:spPr>
      </p:pic>
      <p:sp>
        <p:nvSpPr>
          <p:cNvPr id="2" name="標題 1"/>
          <p:cNvSpPr>
            <a:spLocks noGrp="1"/>
          </p:cNvSpPr>
          <p:nvPr>
            <p:ph type="title"/>
          </p:nvPr>
        </p:nvSpPr>
        <p:spPr>
          <a:xfrm>
            <a:off x="251520" y="274638"/>
            <a:ext cx="8892480" cy="1143000"/>
          </a:xfrm>
        </p:spPr>
        <p:txBody>
          <a:bodyPr>
            <a:normAutofit/>
          </a:bodyPr>
          <a:lstStyle/>
          <a:p>
            <a:pPr algn="l"/>
            <a:r>
              <a:rPr lang="en-US" altLang="zh-TW" sz="3600" dirty="0">
                <a:solidFill>
                  <a:schemeClr val="accent6">
                    <a:lumMod val="50000"/>
                  </a:schemeClr>
                </a:solidFill>
              </a:rPr>
              <a:t>Future work</a:t>
            </a:r>
            <a:endParaRPr lang="zh-TW" altLang="en-US" sz="3600" dirty="0">
              <a:solidFill>
                <a:schemeClr val="accent6">
                  <a:lumMod val="50000"/>
                </a:schemeClr>
              </a:solidFill>
            </a:endParaRPr>
          </a:p>
        </p:txBody>
      </p:sp>
      <p:sp>
        <p:nvSpPr>
          <p:cNvPr id="3" name="內容版面配置區 2"/>
          <p:cNvSpPr>
            <a:spLocks noGrp="1"/>
          </p:cNvSpPr>
          <p:nvPr>
            <p:ph idx="1"/>
          </p:nvPr>
        </p:nvSpPr>
        <p:spPr>
          <a:xfrm>
            <a:off x="457200" y="1412776"/>
            <a:ext cx="8435280" cy="5040560"/>
          </a:xfrm>
        </p:spPr>
        <p:txBody>
          <a:bodyPr/>
          <a:lstStyle/>
          <a:p>
            <a:pPr marL="514350" indent="-514350">
              <a:buFont typeface="+mj-lt"/>
              <a:buAutoNum type="arabicPeriod"/>
            </a:pPr>
            <a:r>
              <a:rPr lang="en-US" altLang="zh-TW" dirty="0"/>
              <a:t>Continuous observation every Monday</a:t>
            </a:r>
          </a:p>
          <a:p>
            <a:pPr marL="514350" indent="-514350">
              <a:buFont typeface="+mj-lt"/>
              <a:buAutoNum type="arabicPeriod"/>
            </a:pPr>
            <a:r>
              <a:rPr lang="en-US" altLang="zh-TW" dirty="0"/>
              <a:t>Measure dissolved oxygen</a:t>
            </a:r>
          </a:p>
          <a:p>
            <a:pPr marL="514350" indent="-514350">
              <a:buFont typeface="+mj-lt"/>
              <a:buAutoNum type="arabicPeriod"/>
            </a:pPr>
            <a:r>
              <a:rPr lang="en-US" altLang="zh-TW" dirty="0"/>
              <a:t>Increase the number of observation days</a:t>
            </a:r>
          </a:p>
          <a:p>
            <a:pPr marL="514350" indent="-514350">
              <a:buFont typeface="+mj-lt"/>
              <a:buAutoNum type="arabicPeriod"/>
            </a:pPr>
            <a:r>
              <a:rPr lang="en-US" altLang="zh-TW" dirty="0"/>
              <a:t>Increase observation sites</a:t>
            </a:r>
            <a:endParaRPr lang="zh-TW" altLang="en-US" dirty="0"/>
          </a:p>
        </p:txBody>
      </p:sp>
    </p:spTree>
    <p:extLst>
      <p:ext uri="{BB962C8B-B14F-4D97-AF65-F5344CB8AC3E}">
        <p14:creationId xmlns:p14="http://schemas.microsoft.com/office/powerpoint/2010/main" val="3970349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0"/>
            <a:ext cx="8229600" cy="836712"/>
          </a:xfrm>
        </p:spPr>
        <p:txBody>
          <a:bodyPr/>
          <a:lstStyle/>
          <a:p>
            <a:r>
              <a:rPr lang="en-US" altLang="zh-TW" dirty="0"/>
              <a:t>Division of Labor</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133220685"/>
              </p:ext>
            </p:extLst>
          </p:nvPr>
        </p:nvGraphicFramePr>
        <p:xfrm>
          <a:off x="35496" y="809327"/>
          <a:ext cx="9108503" cy="6048673"/>
        </p:xfrm>
        <a:graphic>
          <a:graphicData uri="http://schemas.openxmlformats.org/drawingml/2006/table">
            <a:tbl>
              <a:tblPr>
                <a:tableStyleId>{7DF18680-E054-41AD-8BC1-D1AEF772440D}</a:tableStyleId>
              </a:tblPr>
              <a:tblGrid>
                <a:gridCol w="2241121">
                  <a:extLst>
                    <a:ext uri="{9D8B030D-6E8A-4147-A177-3AD203B41FA5}">
                      <a16:colId xmlns:a16="http://schemas.microsoft.com/office/drawing/2014/main" val="20000"/>
                    </a:ext>
                  </a:extLst>
                </a:gridCol>
                <a:gridCol w="2241122">
                  <a:extLst>
                    <a:ext uri="{9D8B030D-6E8A-4147-A177-3AD203B41FA5}">
                      <a16:colId xmlns:a16="http://schemas.microsoft.com/office/drawing/2014/main" val="20001"/>
                    </a:ext>
                  </a:extLst>
                </a:gridCol>
                <a:gridCol w="2241122">
                  <a:extLst>
                    <a:ext uri="{9D8B030D-6E8A-4147-A177-3AD203B41FA5}">
                      <a16:colId xmlns:a16="http://schemas.microsoft.com/office/drawing/2014/main" val="20002"/>
                    </a:ext>
                  </a:extLst>
                </a:gridCol>
                <a:gridCol w="2385138">
                  <a:extLst>
                    <a:ext uri="{9D8B030D-6E8A-4147-A177-3AD203B41FA5}">
                      <a16:colId xmlns:a16="http://schemas.microsoft.com/office/drawing/2014/main" val="20003"/>
                    </a:ext>
                  </a:extLst>
                </a:gridCol>
              </a:tblGrid>
              <a:tr h="856659">
                <a:tc gridSpan="4">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a:effectLst/>
                          <a:latin typeface="+mj-lt"/>
                        </a:rPr>
                        <a:t>A</a:t>
                      </a:r>
                      <a:r>
                        <a:rPr lang="zh-TW" sz="1800" dirty="0">
                          <a:effectLst/>
                          <a:latin typeface="+mj-lt"/>
                        </a:rPr>
                        <a:t>：</a:t>
                      </a:r>
                      <a:r>
                        <a:rPr lang="en-US" altLang="zh-TW" sz="1800" dirty="0">
                          <a:latin typeface="+mj-lt"/>
                        </a:rPr>
                        <a:t>LUO, XIN YI</a:t>
                      </a:r>
                      <a:r>
                        <a:rPr lang="zh-TW" altLang="en-US" sz="1800" dirty="0">
                          <a:latin typeface="+mj-lt"/>
                        </a:rPr>
                        <a:t>  </a:t>
                      </a:r>
                      <a:r>
                        <a:rPr lang="en-US" sz="1800" dirty="0">
                          <a:effectLst/>
                          <a:latin typeface="+mj-lt"/>
                        </a:rPr>
                        <a:t>B</a:t>
                      </a:r>
                      <a:r>
                        <a:rPr lang="zh-TW" sz="1800" dirty="0">
                          <a:effectLst/>
                          <a:latin typeface="+mj-lt"/>
                        </a:rPr>
                        <a:t>：</a:t>
                      </a:r>
                      <a:r>
                        <a:rPr lang="en-US" altLang="zh-TW" sz="1800" dirty="0">
                          <a:latin typeface="+mj-lt"/>
                        </a:rPr>
                        <a:t>LIU, YU HSUAN</a:t>
                      </a:r>
                      <a:r>
                        <a:rPr lang="zh-TW" altLang="en-US" sz="1800" dirty="0">
                          <a:latin typeface="+mj-lt"/>
                        </a:rPr>
                        <a:t> </a:t>
                      </a:r>
                      <a:r>
                        <a:rPr lang="en-US" sz="1800" dirty="0">
                          <a:effectLst/>
                          <a:latin typeface="+mj-lt"/>
                        </a:rPr>
                        <a:t>C</a:t>
                      </a:r>
                      <a:r>
                        <a:rPr lang="zh-TW" sz="1800" dirty="0">
                          <a:effectLst/>
                          <a:latin typeface="+mj-lt"/>
                        </a:rPr>
                        <a:t>：</a:t>
                      </a:r>
                      <a:r>
                        <a:rPr lang="en-US" altLang="zh-TW" sz="1800" dirty="0">
                          <a:latin typeface="+mj-lt"/>
                        </a:rPr>
                        <a:t>HUANG, YU CHIN</a:t>
                      </a:r>
                      <a:r>
                        <a:rPr lang="zh-TW" altLang="en-US" sz="1800" dirty="0">
                          <a:latin typeface="+mj-lt"/>
                        </a:rPr>
                        <a:t> </a:t>
                      </a:r>
                      <a:endParaRPr lang="zh-TW" sz="1800" dirty="0">
                        <a:effectLst/>
                        <a:latin typeface="+mj-lt"/>
                        <a:ea typeface="新細明體"/>
                      </a:endParaRPr>
                    </a:p>
                  </a:txBody>
                  <a:tcPr marL="17780" marR="177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713424">
                <a:tc>
                  <a:txBody>
                    <a:bodyPr/>
                    <a:lstStyle/>
                    <a:p>
                      <a:pPr algn="ctr">
                        <a:lnSpc>
                          <a:spcPct val="115000"/>
                        </a:lnSpc>
                        <a:spcAft>
                          <a:spcPts val="0"/>
                        </a:spcAft>
                      </a:pPr>
                      <a:r>
                        <a:rPr lang="en-US" altLang="zh-TW" sz="1800" dirty="0">
                          <a:effectLst/>
                          <a:latin typeface="+mj-lt"/>
                        </a:rPr>
                        <a:t>Identify the type of sample</a:t>
                      </a:r>
                      <a:endParaRPr lang="zh-TW" sz="1800" dirty="0">
                        <a:effectLst/>
                        <a:latin typeface="+mj-lt"/>
                        <a:ea typeface="新細明體"/>
                      </a:endParaRPr>
                    </a:p>
                  </a:txBody>
                  <a:tcPr marL="68580" marR="68580" marT="0" marB="0" anchor="ctr"/>
                </a:tc>
                <a:tc>
                  <a:txBody>
                    <a:bodyPr/>
                    <a:lstStyle/>
                    <a:p>
                      <a:pPr algn="ctr">
                        <a:lnSpc>
                          <a:spcPct val="115000"/>
                        </a:lnSpc>
                        <a:spcAft>
                          <a:spcPts val="0"/>
                        </a:spcAft>
                      </a:pPr>
                      <a:r>
                        <a:rPr lang="en-US" sz="1800" dirty="0">
                          <a:effectLst/>
                          <a:latin typeface="+mj-lt"/>
                        </a:rPr>
                        <a:t>A</a:t>
                      </a:r>
                      <a:endParaRPr lang="zh-TW" sz="1800" dirty="0">
                        <a:effectLst/>
                        <a:latin typeface="+mj-lt"/>
                        <a:ea typeface="新細明體"/>
                      </a:endParaRPr>
                    </a:p>
                  </a:txBody>
                  <a:tcPr marL="68580" marR="68580" marT="0" marB="0" anchor="ctr"/>
                </a:tc>
                <a:tc>
                  <a:txBody>
                    <a:bodyPr/>
                    <a:lstStyle/>
                    <a:p>
                      <a:pPr algn="ctr">
                        <a:lnSpc>
                          <a:spcPct val="115000"/>
                        </a:lnSpc>
                        <a:spcAft>
                          <a:spcPts val="0"/>
                        </a:spcAft>
                      </a:pPr>
                      <a:r>
                        <a:rPr lang="en-US" altLang="zh-TW" sz="1800" dirty="0">
                          <a:effectLst/>
                          <a:latin typeface="+mj-lt"/>
                          <a:ea typeface="+mn-ea"/>
                        </a:rPr>
                        <a:t>Pick</a:t>
                      </a:r>
                      <a:r>
                        <a:rPr lang="en-US" altLang="zh-TW" sz="1800" baseline="0" dirty="0">
                          <a:effectLst/>
                          <a:latin typeface="+mj-lt"/>
                          <a:ea typeface="+mn-ea"/>
                        </a:rPr>
                        <a:t> up the larva</a:t>
                      </a:r>
                      <a:endParaRPr lang="zh-TW" sz="1800" dirty="0">
                        <a:effectLst/>
                        <a:latin typeface="+mj-lt"/>
                        <a:ea typeface="新細明體"/>
                      </a:endParaRPr>
                    </a:p>
                  </a:txBody>
                  <a:tcPr marL="68580" marR="68580" marT="0" marB="0" anchor="ctr"/>
                </a:tc>
                <a:tc>
                  <a:txBody>
                    <a:bodyPr/>
                    <a:lstStyle/>
                    <a:p>
                      <a:pPr algn="ctr">
                        <a:lnSpc>
                          <a:spcPct val="115000"/>
                        </a:lnSpc>
                        <a:spcAft>
                          <a:spcPts val="0"/>
                        </a:spcAft>
                      </a:pPr>
                      <a:r>
                        <a:rPr lang="en-US" sz="1800" dirty="0">
                          <a:effectLst/>
                          <a:latin typeface="+mj-lt"/>
                        </a:rPr>
                        <a:t>BC</a:t>
                      </a:r>
                      <a:endParaRPr lang="zh-TW" sz="1800" dirty="0">
                        <a:effectLst/>
                        <a:latin typeface="+mj-lt"/>
                        <a:ea typeface="新細明體"/>
                      </a:endParaRPr>
                    </a:p>
                  </a:txBody>
                  <a:tcPr marL="68580" marR="68580" marT="0" marB="0" anchor="ctr"/>
                </a:tc>
                <a:extLst>
                  <a:ext uri="{0D108BD9-81ED-4DB2-BD59-A6C34878D82A}">
                    <a16:rowId xmlns:a16="http://schemas.microsoft.com/office/drawing/2014/main" val="10001"/>
                  </a:ext>
                </a:extLst>
              </a:tr>
              <a:tr h="713424">
                <a:tc>
                  <a:txBody>
                    <a:bodyPr/>
                    <a:lstStyle/>
                    <a:p>
                      <a:pPr algn="ctr">
                        <a:lnSpc>
                          <a:spcPct val="115000"/>
                        </a:lnSpc>
                        <a:spcAft>
                          <a:spcPts val="0"/>
                        </a:spcAft>
                      </a:pPr>
                      <a:r>
                        <a:rPr lang="en-US" altLang="zh-TW" sz="1800" dirty="0">
                          <a:effectLst/>
                          <a:latin typeface="+mj-lt"/>
                          <a:ea typeface="+mn-ea"/>
                        </a:rPr>
                        <a:t>Measure</a:t>
                      </a:r>
                      <a:r>
                        <a:rPr lang="en-US" altLang="zh-TW" sz="1800" baseline="0" dirty="0">
                          <a:effectLst/>
                          <a:latin typeface="+mj-lt"/>
                          <a:ea typeface="+mn-ea"/>
                        </a:rPr>
                        <a:t> the pH value</a:t>
                      </a:r>
                      <a:endParaRPr lang="zh-TW" sz="1800" dirty="0">
                        <a:effectLst/>
                        <a:latin typeface="+mj-lt"/>
                        <a:ea typeface="新細明體"/>
                      </a:endParaRPr>
                    </a:p>
                  </a:txBody>
                  <a:tcPr marL="68580" marR="68580" marT="0" marB="0" anchor="ctr"/>
                </a:tc>
                <a:tc>
                  <a:txBody>
                    <a:bodyPr/>
                    <a:lstStyle/>
                    <a:p>
                      <a:pPr algn="ctr">
                        <a:lnSpc>
                          <a:spcPct val="115000"/>
                        </a:lnSpc>
                        <a:spcAft>
                          <a:spcPts val="0"/>
                        </a:spcAft>
                      </a:pPr>
                      <a:r>
                        <a:rPr lang="en-US" sz="1800" dirty="0">
                          <a:effectLst/>
                          <a:latin typeface="+mj-lt"/>
                        </a:rPr>
                        <a:t>A</a:t>
                      </a:r>
                      <a:endParaRPr lang="zh-TW" sz="1800" dirty="0">
                        <a:effectLst/>
                        <a:latin typeface="+mj-lt"/>
                        <a:ea typeface="新細明體"/>
                      </a:endParaRPr>
                    </a:p>
                  </a:txBody>
                  <a:tcPr marL="68580" marR="68580" marT="0" marB="0" anchor="ctr"/>
                </a:tc>
                <a:tc>
                  <a:txBody>
                    <a:bodyPr/>
                    <a:lstStyle/>
                    <a:p>
                      <a:pPr algn="ctr">
                        <a:lnSpc>
                          <a:spcPct val="115000"/>
                        </a:lnSpc>
                        <a:spcAft>
                          <a:spcPts val="0"/>
                        </a:spcAft>
                      </a:pPr>
                      <a:r>
                        <a:rPr lang="en-US" altLang="zh-TW" sz="1800" dirty="0" err="1">
                          <a:effectLst/>
                          <a:latin typeface="+mj-lt"/>
                          <a:ea typeface="+mn-ea"/>
                        </a:rPr>
                        <a:t>Subpackage</a:t>
                      </a:r>
                      <a:endParaRPr lang="zh-TW" sz="1800" dirty="0">
                        <a:effectLst/>
                        <a:latin typeface="+mj-lt"/>
                        <a:ea typeface="新細明體"/>
                      </a:endParaRPr>
                    </a:p>
                  </a:txBody>
                  <a:tcPr marL="68580" marR="68580" marT="0" marB="0" anchor="ctr"/>
                </a:tc>
                <a:tc>
                  <a:txBody>
                    <a:bodyPr/>
                    <a:lstStyle/>
                    <a:p>
                      <a:pPr algn="ctr">
                        <a:lnSpc>
                          <a:spcPct val="115000"/>
                        </a:lnSpc>
                        <a:spcAft>
                          <a:spcPts val="0"/>
                        </a:spcAft>
                      </a:pPr>
                      <a:r>
                        <a:rPr lang="en-US" sz="1800" dirty="0">
                          <a:effectLst/>
                          <a:latin typeface="+mj-lt"/>
                        </a:rPr>
                        <a:t>BC</a:t>
                      </a:r>
                      <a:endParaRPr lang="zh-TW" sz="1800" dirty="0">
                        <a:effectLst/>
                        <a:latin typeface="+mj-lt"/>
                        <a:ea typeface="新細明體"/>
                      </a:endParaRPr>
                    </a:p>
                  </a:txBody>
                  <a:tcPr marL="68580" marR="68580" marT="0" marB="0" anchor="ctr"/>
                </a:tc>
                <a:extLst>
                  <a:ext uri="{0D108BD9-81ED-4DB2-BD59-A6C34878D82A}">
                    <a16:rowId xmlns:a16="http://schemas.microsoft.com/office/drawing/2014/main" val="10002"/>
                  </a:ext>
                </a:extLst>
              </a:tr>
              <a:tr h="713424">
                <a:tc>
                  <a:txBody>
                    <a:bodyPr/>
                    <a:lstStyle/>
                    <a:p>
                      <a:pPr algn="ctr">
                        <a:lnSpc>
                          <a:spcPct val="115000"/>
                        </a:lnSpc>
                        <a:spcAft>
                          <a:spcPts val="0"/>
                        </a:spcAft>
                      </a:pPr>
                      <a:r>
                        <a:rPr lang="en-US" altLang="zh-TW" sz="1800" dirty="0">
                          <a:effectLst/>
                          <a:latin typeface="+mj-lt"/>
                          <a:ea typeface="+mn-ea"/>
                        </a:rPr>
                        <a:t>Measure</a:t>
                      </a:r>
                      <a:r>
                        <a:rPr lang="en-US" altLang="zh-TW" sz="1800" baseline="0" dirty="0">
                          <a:effectLst/>
                          <a:latin typeface="+mj-lt"/>
                          <a:ea typeface="+mn-ea"/>
                        </a:rPr>
                        <a:t> the water temperature</a:t>
                      </a:r>
                      <a:endParaRPr lang="zh-TW" sz="1800" dirty="0">
                        <a:effectLst/>
                        <a:latin typeface="+mj-lt"/>
                        <a:ea typeface="新細明體"/>
                      </a:endParaRPr>
                    </a:p>
                  </a:txBody>
                  <a:tcPr marL="68580" marR="68580" marT="0" marB="0" anchor="ctr"/>
                </a:tc>
                <a:tc>
                  <a:txBody>
                    <a:bodyPr/>
                    <a:lstStyle/>
                    <a:p>
                      <a:pPr algn="ctr">
                        <a:lnSpc>
                          <a:spcPct val="115000"/>
                        </a:lnSpc>
                        <a:spcAft>
                          <a:spcPts val="0"/>
                        </a:spcAft>
                      </a:pPr>
                      <a:r>
                        <a:rPr lang="en-US" sz="1800">
                          <a:effectLst/>
                          <a:latin typeface="+mj-lt"/>
                        </a:rPr>
                        <a:t>A</a:t>
                      </a:r>
                      <a:endParaRPr lang="zh-TW" sz="1800">
                        <a:effectLst/>
                        <a:latin typeface="+mj-lt"/>
                        <a:ea typeface="新細明體"/>
                      </a:endParaRPr>
                    </a:p>
                  </a:txBody>
                  <a:tcPr marL="68580" marR="68580" marT="0" marB="0" anchor="ctr"/>
                </a:tc>
                <a:tc>
                  <a:txBody>
                    <a:bodyPr/>
                    <a:lstStyle/>
                    <a:p>
                      <a:pPr algn="ctr">
                        <a:lnSpc>
                          <a:spcPct val="115000"/>
                        </a:lnSpc>
                        <a:spcAft>
                          <a:spcPts val="0"/>
                        </a:spcAft>
                      </a:pPr>
                      <a:r>
                        <a:rPr lang="en-US" altLang="zh-TW" sz="1800" dirty="0">
                          <a:effectLst/>
                          <a:latin typeface="+mj-lt"/>
                          <a:ea typeface="+mn-ea"/>
                        </a:rPr>
                        <a:t>Observe</a:t>
                      </a:r>
                      <a:r>
                        <a:rPr lang="en-US" altLang="zh-TW" sz="1800" baseline="0" dirty="0">
                          <a:effectLst/>
                          <a:latin typeface="+mj-lt"/>
                          <a:ea typeface="+mn-ea"/>
                        </a:rPr>
                        <a:t> the </a:t>
                      </a:r>
                      <a:r>
                        <a:rPr lang="en-US" altLang="zh-TW" sz="1800" baseline="0" dirty="0" err="1">
                          <a:effectLst/>
                          <a:latin typeface="+mj-lt"/>
                          <a:ea typeface="+mn-ea"/>
                        </a:rPr>
                        <a:t>larve</a:t>
                      </a:r>
                      <a:endParaRPr lang="zh-TW" sz="1800" dirty="0">
                        <a:effectLst/>
                        <a:latin typeface="+mj-lt"/>
                        <a:ea typeface="新細明體"/>
                      </a:endParaRPr>
                    </a:p>
                  </a:txBody>
                  <a:tcPr marL="68580" marR="68580" marT="0" marB="0" anchor="ctr"/>
                </a:tc>
                <a:tc>
                  <a:txBody>
                    <a:bodyPr/>
                    <a:lstStyle/>
                    <a:p>
                      <a:pPr algn="ctr">
                        <a:lnSpc>
                          <a:spcPct val="115000"/>
                        </a:lnSpc>
                        <a:spcAft>
                          <a:spcPts val="0"/>
                        </a:spcAft>
                      </a:pPr>
                      <a:r>
                        <a:rPr lang="en-US" sz="1800" dirty="0">
                          <a:effectLst/>
                          <a:latin typeface="+mj-lt"/>
                        </a:rPr>
                        <a:t>ABC</a:t>
                      </a:r>
                      <a:endParaRPr lang="zh-TW" sz="1800" dirty="0">
                        <a:effectLst/>
                        <a:latin typeface="+mj-lt"/>
                        <a:ea typeface="新細明體"/>
                      </a:endParaRPr>
                    </a:p>
                  </a:txBody>
                  <a:tcPr marL="68580" marR="68580" marT="0" marB="0" anchor="ctr"/>
                </a:tc>
                <a:extLst>
                  <a:ext uri="{0D108BD9-81ED-4DB2-BD59-A6C34878D82A}">
                    <a16:rowId xmlns:a16="http://schemas.microsoft.com/office/drawing/2014/main" val="10003"/>
                  </a:ext>
                </a:extLst>
              </a:tr>
              <a:tr h="664695">
                <a:tc>
                  <a:txBody>
                    <a:bodyPr/>
                    <a:lstStyle/>
                    <a:p>
                      <a:pPr algn="ctr">
                        <a:lnSpc>
                          <a:spcPct val="115000"/>
                        </a:lnSpc>
                        <a:spcAft>
                          <a:spcPts val="0"/>
                        </a:spcAft>
                      </a:pPr>
                      <a:r>
                        <a:rPr lang="en-US" altLang="zh-TW" sz="1800" dirty="0">
                          <a:effectLst/>
                          <a:latin typeface="+mj-lt"/>
                          <a:ea typeface="+mn-ea"/>
                        </a:rPr>
                        <a:t>Take</a:t>
                      </a:r>
                      <a:r>
                        <a:rPr lang="en-US" altLang="zh-TW" sz="1800" baseline="0" dirty="0">
                          <a:effectLst/>
                          <a:latin typeface="+mj-lt"/>
                          <a:ea typeface="+mn-ea"/>
                        </a:rPr>
                        <a:t> a photo</a:t>
                      </a:r>
                      <a:endParaRPr lang="zh-TW" sz="1800" dirty="0">
                        <a:effectLst/>
                        <a:latin typeface="+mj-lt"/>
                        <a:ea typeface="新細明體"/>
                      </a:endParaRPr>
                    </a:p>
                  </a:txBody>
                  <a:tcPr marL="68580" marR="68580" marT="0" marB="0" anchor="ctr"/>
                </a:tc>
                <a:tc>
                  <a:txBody>
                    <a:bodyPr/>
                    <a:lstStyle/>
                    <a:p>
                      <a:pPr algn="ctr">
                        <a:lnSpc>
                          <a:spcPct val="115000"/>
                        </a:lnSpc>
                        <a:spcAft>
                          <a:spcPts val="0"/>
                        </a:spcAft>
                      </a:pPr>
                      <a:r>
                        <a:rPr lang="en-US" sz="1800" dirty="0">
                          <a:effectLst/>
                          <a:latin typeface="+mj-lt"/>
                        </a:rPr>
                        <a:t>B</a:t>
                      </a:r>
                      <a:endParaRPr lang="zh-TW" sz="1800" dirty="0">
                        <a:effectLst/>
                        <a:latin typeface="+mj-lt"/>
                        <a:ea typeface="新細明體"/>
                      </a:endParaRPr>
                    </a:p>
                  </a:txBody>
                  <a:tcPr marL="68580" marR="68580" marT="0" marB="0" anchor="ctr"/>
                </a:tc>
                <a:tc>
                  <a:txBody>
                    <a:bodyPr/>
                    <a:lstStyle/>
                    <a:p>
                      <a:pPr algn="ctr">
                        <a:lnSpc>
                          <a:spcPct val="115000"/>
                        </a:lnSpc>
                        <a:spcAft>
                          <a:spcPts val="0"/>
                        </a:spcAft>
                      </a:pPr>
                      <a:r>
                        <a:rPr lang="en-US" altLang="zh-TW" sz="1800" dirty="0">
                          <a:effectLst/>
                          <a:latin typeface="+mj-lt"/>
                          <a:ea typeface="+mn-ea"/>
                        </a:rPr>
                        <a:t>Observe the ditch</a:t>
                      </a:r>
                      <a:endParaRPr lang="zh-TW" sz="1800" dirty="0">
                        <a:effectLst/>
                        <a:latin typeface="+mj-lt"/>
                        <a:ea typeface="新細明體"/>
                      </a:endParaRPr>
                    </a:p>
                  </a:txBody>
                  <a:tcPr marL="68580" marR="68580" marT="0" marB="0" anchor="ctr"/>
                </a:tc>
                <a:tc>
                  <a:txBody>
                    <a:bodyPr/>
                    <a:lstStyle/>
                    <a:p>
                      <a:pPr algn="ctr">
                        <a:lnSpc>
                          <a:spcPct val="115000"/>
                        </a:lnSpc>
                        <a:spcAft>
                          <a:spcPts val="0"/>
                        </a:spcAft>
                      </a:pPr>
                      <a:r>
                        <a:rPr lang="en-US" sz="1800" dirty="0">
                          <a:effectLst/>
                          <a:latin typeface="+mj-lt"/>
                        </a:rPr>
                        <a:t>ABC</a:t>
                      </a:r>
                      <a:endParaRPr lang="zh-TW" sz="1800" dirty="0">
                        <a:effectLst/>
                        <a:latin typeface="+mj-lt"/>
                        <a:ea typeface="新細明體"/>
                      </a:endParaRPr>
                    </a:p>
                  </a:txBody>
                  <a:tcPr marL="68580" marR="68580" marT="0" marB="0" anchor="ctr"/>
                </a:tc>
                <a:extLst>
                  <a:ext uri="{0D108BD9-81ED-4DB2-BD59-A6C34878D82A}">
                    <a16:rowId xmlns:a16="http://schemas.microsoft.com/office/drawing/2014/main" val="10004"/>
                  </a:ext>
                </a:extLst>
              </a:tr>
              <a:tr h="1080936">
                <a:tc>
                  <a:txBody>
                    <a:bodyPr/>
                    <a:lstStyle/>
                    <a:p>
                      <a:pPr algn="ctr">
                        <a:lnSpc>
                          <a:spcPct val="115000"/>
                        </a:lnSpc>
                        <a:spcAft>
                          <a:spcPts val="0"/>
                        </a:spcAft>
                      </a:pPr>
                      <a:r>
                        <a:rPr lang="en-US" altLang="zh-TW" sz="1800" dirty="0">
                          <a:effectLst/>
                          <a:latin typeface="+mj-lt"/>
                          <a:ea typeface="新細明體"/>
                        </a:rPr>
                        <a:t>Measuring temperature and air pressure</a:t>
                      </a:r>
                      <a:endParaRPr lang="zh-TW" sz="1800" dirty="0">
                        <a:effectLst/>
                        <a:latin typeface="+mj-lt"/>
                        <a:ea typeface="新細明體"/>
                      </a:endParaRPr>
                    </a:p>
                  </a:txBody>
                  <a:tcPr marL="68580" marR="68580" marT="0" marB="0" anchor="ctr"/>
                </a:tc>
                <a:tc>
                  <a:txBody>
                    <a:bodyPr/>
                    <a:lstStyle/>
                    <a:p>
                      <a:pPr algn="ctr">
                        <a:lnSpc>
                          <a:spcPct val="115000"/>
                        </a:lnSpc>
                        <a:spcAft>
                          <a:spcPts val="0"/>
                        </a:spcAft>
                      </a:pPr>
                      <a:r>
                        <a:rPr lang="en-US" sz="1800">
                          <a:effectLst/>
                          <a:latin typeface="+mj-lt"/>
                        </a:rPr>
                        <a:t>C</a:t>
                      </a:r>
                      <a:endParaRPr lang="zh-TW" sz="1800">
                        <a:effectLst/>
                        <a:latin typeface="+mj-lt"/>
                        <a:ea typeface="新細明體"/>
                      </a:endParaRPr>
                    </a:p>
                  </a:txBody>
                  <a:tcPr marL="68580" marR="68580" marT="0" marB="0" anchor="ctr"/>
                </a:tc>
                <a:tc>
                  <a:txBody>
                    <a:bodyPr/>
                    <a:lstStyle/>
                    <a:p>
                      <a:pPr algn="ctr">
                        <a:lnSpc>
                          <a:spcPct val="115000"/>
                        </a:lnSpc>
                        <a:spcAft>
                          <a:spcPts val="0"/>
                        </a:spcAft>
                      </a:pPr>
                      <a:r>
                        <a:rPr lang="en-US" altLang="zh-TW" sz="1800" dirty="0">
                          <a:effectLst/>
                          <a:latin typeface="+mj-lt"/>
                          <a:ea typeface="+mn-ea"/>
                        </a:rPr>
                        <a:t>Recording</a:t>
                      </a:r>
                      <a:endParaRPr lang="zh-TW" sz="1800" dirty="0">
                        <a:effectLst/>
                        <a:latin typeface="+mj-lt"/>
                        <a:ea typeface="新細明體"/>
                      </a:endParaRPr>
                    </a:p>
                  </a:txBody>
                  <a:tcPr marL="68580" marR="68580" marT="0" marB="0" anchor="ctr"/>
                </a:tc>
                <a:tc>
                  <a:txBody>
                    <a:bodyPr/>
                    <a:lstStyle/>
                    <a:p>
                      <a:pPr algn="ctr">
                        <a:lnSpc>
                          <a:spcPct val="115000"/>
                        </a:lnSpc>
                        <a:spcAft>
                          <a:spcPts val="0"/>
                        </a:spcAft>
                      </a:pPr>
                      <a:r>
                        <a:rPr lang="en-US" sz="1800" dirty="0">
                          <a:effectLst/>
                          <a:latin typeface="+mj-lt"/>
                        </a:rPr>
                        <a:t>ABC</a:t>
                      </a:r>
                      <a:endParaRPr lang="zh-TW" sz="1800" dirty="0">
                        <a:effectLst/>
                        <a:latin typeface="+mj-lt"/>
                        <a:ea typeface="新細明體"/>
                      </a:endParaRPr>
                    </a:p>
                  </a:txBody>
                  <a:tcPr marL="68580" marR="68580" marT="0" marB="0" anchor="ctr"/>
                </a:tc>
                <a:extLst>
                  <a:ext uri="{0D108BD9-81ED-4DB2-BD59-A6C34878D82A}">
                    <a16:rowId xmlns:a16="http://schemas.microsoft.com/office/drawing/2014/main" val="10005"/>
                  </a:ext>
                </a:extLst>
              </a:tr>
              <a:tr h="713424">
                <a:tc>
                  <a:txBody>
                    <a:bodyPr/>
                    <a:lstStyle/>
                    <a:p>
                      <a:pPr algn="ctr">
                        <a:lnSpc>
                          <a:spcPct val="115000"/>
                        </a:lnSpc>
                        <a:spcAft>
                          <a:spcPts val="0"/>
                        </a:spcAft>
                      </a:pPr>
                      <a:r>
                        <a:rPr lang="en-US" altLang="zh-TW" sz="1800" dirty="0">
                          <a:effectLst/>
                          <a:latin typeface="+mj-lt"/>
                          <a:ea typeface="+mn-ea"/>
                        </a:rPr>
                        <a:t>Fetch</a:t>
                      </a:r>
                      <a:r>
                        <a:rPr lang="en-US" altLang="zh-TW" sz="1800" baseline="0" dirty="0">
                          <a:effectLst/>
                          <a:latin typeface="+mj-lt"/>
                          <a:ea typeface="+mn-ea"/>
                        </a:rPr>
                        <a:t> water</a:t>
                      </a:r>
                      <a:endParaRPr lang="zh-TW" sz="1800" dirty="0">
                        <a:effectLst/>
                        <a:latin typeface="+mj-lt"/>
                        <a:ea typeface="新細明體"/>
                      </a:endParaRPr>
                    </a:p>
                  </a:txBody>
                  <a:tcPr marL="68580" marR="68580" marT="0" marB="0" anchor="ctr"/>
                </a:tc>
                <a:tc>
                  <a:txBody>
                    <a:bodyPr/>
                    <a:lstStyle/>
                    <a:p>
                      <a:pPr algn="ctr">
                        <a:lnSpc>
                          <a:spcPct val="115000"/>
                        </a:lnSpc>
                        <a:spcAft>
                          <a:spcPts val="0"/>
                        </a:spcAft>
                      </a:pPr>
                      <a:r>
                        <a:rPr lang="en-US" sz="1800">
                          <a:effectLst/>
                          <a:latin typeface="+mj-lt"/>
                        </a:rPr>
                        <a:t>BC</a:t>
                      </a:r>
                      <a:endParaRPr lang="zh-TW" sz="1800">
                        <a:effectLst/>
                        <a:latin typeface="+mj-lt"/>
                        <a:ea typeface="新細明體"/>
                      </a:endParaRPr>
                    </a:p>
                  </a:txBody>
                  <a:tcPr marL="68580" marR="68580" marT="0" marB="0" anchor="ctr"/>
                </a:tc>
                <a:tc>
                  <a:txBody>
                    <a:bodyPr/>
                    <a:lstStyle/>
                    <a:p>
                      <a:pPr algn="ctr">
                        <a:lnSpc>
                          <a:spcPct val="115000"/>
                        </a:lnSpc>
                        <a:spcAft>
                          <a:spcPts val="0"/>
                        </a:spcAft>
                      </a:pPr>
                      <a:r>
                        <a:rPr lang="en-US" altLang="zh-TW" sz="1800" dirty="0">
                          <a:effectLst/>
                          <a:latin typeface="+mj-lt"/>
                          <a:ea typeface="+mn-ea"/>
                        </a:rPr>
                        <a:t>Check</a:t>
                      </a:r>
                      <a:r>
                        <a:rPr lang="en-US" altLang="zh-TW" sz="1800" baseline="0" dirty="0">
                          <a:effectLst/>
                          <a:latin typeface="+mj-lt"/>
                          <a:ea typeface="+mn-ea"/>
                        </a:rPr>
                        <a:t> the information</a:t>
                      </a:r>
                      <a:endParaRPr lang="zh-TW" sz="1800" dirty="0">
                        <a:effectLst/>
                        <a:latin typeface="+mj-lt"/>
                        <a:ea typeface="新細明體"/>
                      </a:endParaRPr>
                    </a:p>
                  </a:txBody>
                  <a:tcPr marL="68580" marR="68580" marT="0" marB="0" anchor="ctr"/>
                </a:tc>
                <a:tc>
                  <a:txBody>
                    <a:bodyPr/>
                    <a:lstStyle/>
                    <a:p>
                      <a:pPr algn="ctr">
                        <a:lnSpc>
                          <a:spcPct val="115000"/>
                        </a:lnSpc>
                        <a:spcAft>
                          <a:spcPts val="0"/>
                        </a:spcAft>
                      </a:pPr>
                      <a:r>
                        <a:rPr lang="en-US" sz="1800" dirty="0">
                          <a:effectLst/>
                          <a:latin typeface="+mj-lt"/>
                        </a:rPr>
                        <a:t>ABC</a:t>
                      </a:r>
                      <a:endParaRPr lang="zh-TW" sz="1800" dirty="0">
                        <a:effectLst/>
                        <a:latin typeface="+mj-lt"/>
                        <a:ea typeface="新細明體"/>
                      </a:endParaRPr>
                    </a:p>
                  </a:txBody>
                  <a:tcPr marL="68580" marR="68580" marT="0" marB="0" anchor="ctr"/>
                </a:tc>
                <a:extLst>
                  <a:ext uri="{0D108BD9-81ED-4DB2-BD59-A6C34878D82A}">
                    <a16:rowId xmlns:a16="http://schemas.microsoft.com/office/drawing/2014/main" val="10006"/>
                  </a:ext>
                </a:extLst>
              </a:tr>
              <a:tr h="592687">
                <a:tc>
                  <a:txBody>
                    <a:bodyPr/>
                    <a:lstStyle/>
                    <a:p>
                      <a:pPr algn="ctr">
                        <a:lnSpc>
                          <a:spcPct val="115000"/>
                        </a:lnSpc>
                        <a:spcAft>
                          <a:spcPts val="0"/>
                        </a:spcAft>
                      </a:pPr>
                      <a:r>
                        <a:rPr lang="en-US" altLang="zh-TW" sz="1800" dirty="0">
                          <a:effectLst/>
                          <a:latin typeface="+mj-lt"/>
                          <a:ea typeface="+mn-ea"/>
                        </a:rPr>
                        <a:t>Water</a:t>
                      </a:r>
                      <a:r>
                        <a:rPr lang="en-US" altLang="zh-TW" sz="1800" baseline="0" dirty="0">
                          <a:effectLst/>
                          <a:latin typeface="+mj-lt"/>
                          <a:ea typeface="+mn-ea"/>
                        </a:rPr>
                        <a:t> quality</a:t>
                      </a:r>
                      <a:endParaRPr lang="zh-TW" sz="1800" dirty="0">
                        <a:effectLst/>
                        <a:latin typeface="+mj-lt"/>
                        <a:ea typeface="新細明體"/>
                      </a:endParaRPr>
                    </a:p>
                  </a:txBody>
                  <a:tcPr marL="68580" marR="68580" marT="0" marB="0" anchor="ctr"/>
                </a:tc>
                <a:tc>
                  <a:txBody>
                    <a:bodyPr/>
                    <a:lstStyle/>
                    <a:p>
                      <a:pPr algn="ctr">
                        <a:lnSpc>
                          <a:spcPct val="115000"/>
                        </a:lnSpc>
                        <a:spcAft>
                          <a:spcPts val="0"/>
                        </a:spcAft>
                      </a:pPr>
                      <a:r>
                        <a:rPr lang="en-US" sz="1800" dirty="0">
                          <a:effectLst/>
                          <a:latin typeface="+mj-lt"/>
                        </a:rPr>
                        <a:t>BC</a:t>
                      </a:r>
                      <a:endParaRPr lang="zh-TW" sz="1800" dirty="0">
                        <a:effectLst/>
                        <a:latin typeface="+mj-lt"/>
                        <a:ea typeface="新細明體"/>
                      </a:endParaRPr>
                    </a:p>
                  </a:txBody>
                  <a:tcPr marL="68580" marR="68580" marT="0" marB="0" anchor="ctr"/>
                </a:tc>
                <a:tc>
                  <a:txBody>
                    <a:bodyPr/>
                    <a:lstStyle/>
                    <a:p>
                      <a:pPr algn="ctr">
                        <a:lnSpc>
                          <a:spcPct val="115000"/>
                        </a:lnSpc>
                        <a:spcAft>
                          <a:spcPts val="0"/>
                        </a:spcAft>
                      </a:pPr>
                      <a:r>
                        <a:rPr lang="en-US" altLang="zh-TW" sz="1800" dirty="0">
                          <a:effectLst/>
                          <a:latin typeface="+mj-lt"/>
                          <a:ea typeface="+mn-ea"/>
                        </a:rPr>
                        <a:t>Make</a:t>
                      </a:r>
                      <a:r>
                        <a:rPr lang="en-US" altLang="zh-TW" sz="1800" baseline="0" dirty="0">
                          <a:effectLst/>
                          <a:latin typeface="+mj-lt"/>
                          <a:ea typeface="+mn-ea"/>
                        </a:rPr>
                        <a:t> report</a:t>
                      </a:r>
                      <a:endParaRPr lang="zh-TW" sz="1800" dirty="0">
                        <a:effectLst/>
                        <a:latin typeface="+mj-lt"/>
                        <a:ea typeface="新細明體"/>
                      </a:endParaRPr>
                    </a:p>
                  </a:txBody>
                  <a:tcPr marL="68580" marR="68580" marT="0" marB="0" anchor="ctr"/>
                </a:tc>
                <a:tc>
                  <a:txBody>
                    <a:bodyPr/>
                    <a:lstStyle/>
                    <a:p>
                      <a:pPr algn="ctr">
                        <a:lnSpc>
                          <a:spcPct val="115000"/>
                        </a:lnSpc>
                        <a:spcAft>
                          <a:spcPts val="0"/>
                        </a:spcAft>
                      </a:pPr>
                      <a:r>
                        <a:rPr lang="en-US" sz="1800" dirty="0">
                          <a:effectLst/>
                          <a:latin typeface="+mj-lt"/>
                        </a:rPr>
                        <a:t>ABC</a:t>
                      </a:r>
                      <a:endParaRPr lang="zh-TW" sz="1800" dirty="0">
                        <a:effectLst/>
                        <a:latin typeface="+mj-lt"/>
                        <a:ea typeface="新細明體"/>
                      </a:endParaRPr>
                    </a:p>
                  </a:txBody>
                  <a:tcPr marL="68580" marR="68580"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18858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flipV="1">
            <a:off x="-2255" y="0"/>
            <a:ext cx="9146255" cy="6858000"/>
          </a:xfrm>
          <a:prstGeom prst="rect">
            <a:avLst/>
          </a:prstGeom>
        </p:spPr>
      </p:pic>
      <p:sp>
        <p:nvSpPr>
          <p:cNvPr id="3" name="內容版面配置區 2"/>
          <p:cNvSpPr>
            <a:spLocks noGrp="1"/>
          </p:cNvSpPr>
          <p:nvPr>
            <p:ph idx="1"/>
          </p:nvPr>
        </p:nvSpPr>
        <p:spPr>
          <a:xfrm>
            <a:off x="0" y="476672"/>
            <a:ext cx="9144000" cy="6381328"/>
          </a:xfrm>
        </p:spPr>
        <p:txBody>
          <a:bodyPr/>
          <a:lstStyle/>
          <a:p>
            <a:pPr marL="0" indent="0">
              <a:buNone/>
            </a:pPr>
            <a:r>
              <a:rPr lang="en-US" altLang="zh-TW" dirty="0">
                <a:solidFill>
                  <a:schemeClr val="accent6">
                    <a:lumMod val="50000"/>
                  </a:schemeClr>
                </a:solidFill>
              </a:rPr>
              <a:t>Reference</a:t>
            </a:r>
          </a:p>
          <a:p>
            <a:pPr marL="0" indent="0">
              <a:buNone/>
            </a:pPr>
            <a:r>
              <a:rPr lang="en-US" altLang="zh-TW" dirty="0"/>
              <a:t> </a:t>
            </a:r>
            <a:r>
              <a:rPr lang="en-US" altLang="zh-TW" dirty="0">
                <a:hlinkClick r:id="rId4"/>
              </a:rPr>
              <a:t>https://www.google.com/maps/@12.9278984,90.3815462,11373190m/data=!3m1!1e3 (2021.01.27)</a:t>
            </a:r>
            <a:endParaRPr lang="en-US" altLang="zh-TW" dirty="0"/>
          </a:p>
          <a:p>
            <a:pPr marL="0" indent="0">
              <a:buNone/>
            </a:pPr>
            <a:r>
              <a:rPr lang="en-US" altLang="zh-TW" dirty="0">
                <a:hlinkClick r:id="rId5"/>
              </a:rPr>
              <a:t>https://zh.wikipedia.org/wiki/%E6%B0%B4%E8%9A%A4</a:t>
            </a:r>
            <a:r>
              <a:rPr lang="en-US" altLang="zh-TW" dirty="0"/>
              <a:t> (2021.02.02)</a:t>
            </a:r>
          </a:p>
          <a:p>
            <a:pPr marL="0" indent="0">
              <a:buNone/>
            </a:pPr>
            <a:r>
              <a:rPr lang="en-US" altLang="zh-TW" dirty="0">
                <a:hlinkClick r:id="rId6"/>
              </a:rPr>
              <a:t>https://news.ebc.net.tw/news/living/109477</a:t>
            </a:r>
            <a:r>
              <a:rPr lang="en-US" altLang="zh-TW" dirty="0"/>
              <a:t> (2021.02.02)</a:t>
            </a:r>
          </a:p>
          <a:p>
            <a:pPr marL="0" indent="0">
              <a:buNone/>
            </a:pPr>
            <a:endParaRPr lang="en-US" altLang="zh-TW" dirty="0"/>
          </a:p>
        </p:txBody>
      </p:sp>
    </p:spTree>
    <p:extLst>
      <p:ext uri="{BB962C8B-B14F-4D97-AF65-F5344CB8AC3E}">
        <p14:creationId xmlns:p14="http://schemas.microsoft.com/office/powerpoint/2010/main" val="2252295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a:ext>
            </a:extLst>
          </a:blip>
          <a:stretch>
            <a:fillRect/>
          </a:stretch>
        </p:blipFill>
        <p:spPr>
          <a:xfrm flipV="1">
            <a:off x="-2255" y="0"/>
            <a:ext cx="9146255" cy="6858000"/>
          </a:xfrm>
          <a:prstGeom prst="rect">
            <a:avLst/>
          </a:prstGeom>
        </p:spPr>
      </p:pic>
      <p:sp>
        <p:nvSpPr>
          <p:cNvPr id="3" name="內容版面配置區 2"/>
          <p:cNvSpPr>
            <a:spLocks noGrp="1"/>
          </p:cNvSpPr>
          <p:nvPr>
            <p:ph idx="1"/>
          </p:nvPr>
        </p:nvSpPr>
        <p:spPr>
          <a:xfrm>
            <a:off x="0" y="0"/>
            <a:ext cx="9144000" cy="6858000"/>
          </a:xfrm>
        </p:spPr>
        <p:txBody>
          <a:bodyPr>
            <a:normAutofit/>
          </a:bodyPr>
          <a:lstStyle/>
          <a:p>
            <a:pPr marL="0" indent="0">
              <a:buNone/>
            </a:pPr>
            <a:r>
              <a:rPr lang="en-US" altLang="zh-TW" dirty="0">
                <a:solidFill>
                  <a:schemeClr val="accent6">
                    <a:lumMod val="50000"/>
                  </a:schemeClr>
                </a:solidFill>
              </a:rPr>
              <a:t>Motivation of research</a:t>
            </a:r>
          </a:p>
          <a:p>
            <a:pPr marL="0" indent="0">
              <a:buNone/>
            </a:pPr>
            <a:r>
              <a:rPr lang="en-US" altLang="zh-TW" sz="2800" dirty="0">
                <a:solidFill>
                  <a:schemeClr val="accent6">
                    <a:lumMod val="50000"/>
                  </a:schemeClr>
                </a:solidFill>
              </a:rPr>
              <a:t>    </a:t>
            </a:r>
            <a:r>
              <a:rPr lang="en-US" altLang="zh-TW" sz="2800" dirty="0"/>
              <a:t>Due to our previous participation in the mosquito seminar , when registering for the science fairs, we thought that if the subject is related, it will be easier when researching, so we decided to study topics related to mosquitos.</a:t>
            </a:r>
          </a:p>
        </p:txBody>
      </p:sp>
    </p:spTree>
    <p:extLst>
      <p:ext uri="{BB962C8B-B14F-4D97-AF65-F5344CB8AC3E}">
        <p14:creationId xmlns:p14="http://schemas.microsoft.com/office/powerpoint/2010/main" val="3488458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alphaModFix amt="50000"/>
            <a:extLst>
              <a:ext uri="{28A0092B-C50C-407E-A947-70E740481C1C}">
                <a14:useLocalDpi xmlns:a14="http://schemas.microsoft.com/office/drawing/2010/main"/>
              </a:ext>
            </a:extLst>
          </a:blip>
          <a:stretch>
            <a:fillRect/>
          </a:stretch>
        </p:blipFill>
        <p:spPr>
          <a:xfrm flipV="1">
            <a:off x="0" y="0"/>
            <a:ext cx="9146255" cy="6858000"/>
          </a:xfrm>
          <a:prstGeom prst="rect">
            <a:avLst/>
          </a:prstGeom>
        </p:spPr>
      </p:pic>
      <p:sp>
        <p:nvSpPr>
          <p:cNvPr id="8" name="矩形 7"/>
          <p:cNvSpPr/>
          <p:nvPr/>
        </p:nvSpPr>
        <p:spPr>
          <a:xfrm>
            <a:off x="-2255" y="2736556"/>
            <a:ext cx="9144000" cy="830997"/>
          </a:xfrm>
          <a:prstGeom prst="rect">
            <a:avLst/>
          </a:prstGeom>
        </p:spPr>
        <p:txBody>
          <a:bodyPr wrap="square">
            <a:spAutoFit/>
          </a:bodyPr>
          <a:lstStyle/>
          <a:p>
            <a:pPr algn="ctr"/>
            <a:r>
              <a:rPr lang="en-US" altLang="zh-TW" sz="4800" dirty="0"/>
              <a:t>Thank you for listening. </a:t>
            </a:r>
            <a:endParaRPr lang="zh-TW" altLang="en-US" sz="4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a:ext>
            </a:extLst>
          </a:blip>
          <a:stretch>
            <a:fillRect/>
          </a:stretch>
        </p:blipFill>
        <p:spPr>
          <a:xfrm flipV="1">
            <a:off x="-2255" y="0"/>
            <a:ext cx="9146255" cy="6858000"/>
          </a:xfrm>
          <a:prstGeom prst="rect">
            <a:avLst/>
          </a:prstGeom>
        </p:spPr>
      </p:pic>
      <p:sp>
        <p:nvSpPr>
          <p:cNvPr id="3" name="內容版面配置區 2"/>
          <p:cNvSpPr>
            <a:spLocks noGrp="1"/>
          </p:cNvSpPr>
          <p:nvPr>
            <p:ph idx="1"/>
          </p:nvPr>
        </p:nvSpPr>
        <p:spPr>
          <a:xfrm>
            <a:off x="0" y="0"/>
            <a:ext cx="9144000" cy="6858000"/>
          </a:xfrm>
        </p:spPr>
        <p:txBody>
          <a:bodyPr>
            <a:normAutofit/>
          </a:bodyPr>
          <a:lstStyle/>
          <a:p>
            <a:pPr marL="0" indent="0">
              <a:buNone/>
            </a:pPr>
            <a:endParaRPr lang="en-US" altLang="zh-TW" dirty="0">
              <a:solidFill>
                <a:schemeClr val="accent6">
                  <a:lumMod val="50000"/>
                </a:schemeClr>
              </a:solidFill>
            </a:endParaRPr>
          </a:p>
          <a:p>
            <a:pPr marL="0" indent="0">
              <a:buNone/>
            </a:pPr>
            <a:r>
              <a:rPr lang="en-US" altLang="zh-TW" sz="2800" dirty="0">
                <a:solidFill>
                  <a:schemeClr val="accent6">
                    <a:lumMod val="50000"/>
                  </a:schemeClr>
                </a:solidFill>
              </a:rPr>
              <a:t>    </a:t>
            </a:r>
            <a:endParaRPr lang="zh-TW" altLang="en-US" sz="2800" dirty="0"/>
          </a:p>
        </p:txBody>
      </p:sp>
      <p:pic>
        <p:nvPicPr>
          <p:cNvPr id="2" name="圖片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69"/>
            <a:ext cx="9144000" cy="6861868"/>
          </a:xfrm>
          <a:prstGeom prst="rect">
            <a:avLst/>
          </a:prstGeom>
        </p:spPr>
      </p:pic>
    </p:spTree>
    <p:extLst>
      <p:ext uri="{BB962C8B-B14F-4D97-AF65-F5344CB8AC3E}">
        <p14:creationId xmlns:p14="http://schemas.microsoft.com/office/powerpoint/2010/main" val="2019813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a:ext>
            </a:extLst>
          </a:blip>
          <a:stretch>
            <a:fillRect/>
          </a:stretch>
        </p:blipFill>
        <p:spPr>
          <a:xfrm flipV="1">
            <a:off x="-2255" y="0"/>
            <a:ext cx="9146255" cy="6858000"/>
          </a:xfrm>
          <a:prstGeom prst="rect">
            <a:avLst/>
          </a:prstGeom>
        </p:spPr>
      </p:pic>
      <p:sp>
        <p:nvSpPr>
          <p:cNvPr id="3" name="內容版面配置區 2"/>
          <p:cNvSpPr>
            <a:spLocks noGrp="1"/>
          </p:cNvSpPr>
          <p:nvPr>
            <p:ph idx="1"/>
          </p:nvPr>
        </p:nvSpPr>
        <p:spPr>
          <a:xfrm>
            <a:off x="0" y="0"/>
            <a:ext cx="9144000" cy="6858000"/>
          </a:xfrm>
        </p:spPr>
        <p:txBody>
          <a:bodyPr>
            <a:normAutofit/>
          </a:bodyPr>
          <a:lstStyle/>
          <a:p>
            <a:pPr marL="0" indent="0">
              <a:buNone/>
            </a:pPr>
            <a:r>
              <a:rPr lang="en-US" altLang="zh-TW" sz="2800" dirty="0"/>
              <a:t>In Taiwan, mosquitoes are everywhere, and they live in humid places, such as mud, tree holes, grass, or ditches. </a:t>
            </a:r>
          </a:p>
          <a:p>
            <a:pPr marL="0" indent="0">
              <a:buNone/>
            </a:pPr>
            <a:r>
              <a:rPr lang="zh-TW" altLang="en-US" sz="2800" dirty="0"/>
              <a:t>    </a:t>
            </a:r>
            <a:r>
              <a:rPr lang="en-US" altLang="zh-TW" sz="2800" dirty="0"/>
              <a:t>In </a:t>
            </a:r>
            <a:r>
              <a:rPr lang="en-US" altLang="zh-TW" sz="2800" dirty="0" err="1"/>
              <a:t>Hsin</a:t>
            </a:r>
            <a:r>
              <a:rPr lang="en-US" altLang="zh-TW" sz="2800" dirty="0"/>
              <a:t> Tien High School, mud and tree holes are not common, and the grass is in the sun, cannot</a:t>
            </a:r>
            <a:r>
              <a:rPr lang="zh-TW" altLang="en-US" sz="2800" dirty="0"/>
              <a:t> </a:t>
            </a:r>
            <a:r>
              <a:rPr lang="en-US" altLang="zh-TW" sz="2800" dirty="0"/>
              <a:t>guarantee the growth environment required for larvae, so we only have ditch.</a:t>
            </a:r>
          </a:p>
          <a:p>
            <a:pPr marL="0" indent="0">
              <a:buNone/>
            </a:pPr>
            <a:r>
              <a:rPr lang="en-US" altLang="zh-TW" sz="2800" dirty="0"/>
              <a:t>    After the observation, we analyzed the data and we wanted to know whether there will be larvae in every ditch, and whether the number of larvae varies in different places.</a:t>
            </a:r>
          </a:p>
        </p:txBody>
      </p:sp>
    </p:spTree>
    <p:extLst>
      <p:ext uri="{BB962C8B-B14F-4D97-AF65-F5344CB8AC3E}">
        <p14:creationId xmlns:p14="http://schemas.microsoft.com/office/powerpoint/2010/main" val="1736618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圖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28687" y="2855030"/>
            <a:ext cx="5315313" cy="3991682"/>
          </a:xfrm>
          <a:prstGeom prst="rect">
            <a:avLst/>
          </a:prstGeom>
        </p:spPr>
      </p:pic>
      <p:pic>
        <p:nvPicPr>
          <p:cNvPr id="6" name="圖片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56" y="2378348"/>
            <a:ext cx="3810431" cy="5080575"/>
          </a:xfrm>
          <a:prstGeom prst="rect">
            <a:avLst/>
          </a:prstGeom>
        </p:spPr>
      </p:pic>
      <p:pic>
        <p:nvPicPr>
          <p:cNvPr id="7" name="圖片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4955513" y="-577389"/>
            <a:ext cx="3582278" cy="4781351"/>
          </a:xfrm>
          <a:prstGeom prst="rect">
            <a:avLst/>
          </a:prstGeom>
        </p:spPr>
      </p:pic>
      <p:pic>
        <p:nvPicPr>
          <p:cNvPr id="4" name="內容版面配置區 3"/>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108520" y="-1142147"/>
            <a:ext cx="4752529" cy="4752529"/>
          </a:xfrm>
        </p:spPr>
      </p:pic>
    </p:spTree>
    <p:extLst>
      <p:ext uri="{BB962C8B-B14F-4D97-AF65-F5344CB8AC3E}">
        <p14:creationId xmlns:p14="http://schemas.microsoft.com/office/powerpoint/2010/main" val="939739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2488219"/>
            <a:ext cx="3275857" cy="4369781"/>
          </a:xfrm>
        </p:spPr>
      </p:pic>
      <p:pic>
        <p:nvPicPr>
          <p:cNvPr id="6" name="圖片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4011665" y="1757751"/>
            <a:ext cx="4396523" cy="5868144"/>
          </a:xfrm>
          <a:prstGeom prst="rect">
            <a:avLst/>
          </a:prstGeom>
        </p:spPr>
      </p:pic>
      <p:sp>
        <p:nvSpPr>
          <p:cNvPr id="7" name="文字方塊 6"/>
          <p:cNvSpPr txBox="1"/>
          <p:nvPr/>
        </p:nvSpPr>
        <p:spPr>
          <a:xfrm>
            <a:off x="179512" y="188640"/>
            <a:ext cx="7776864" cy="1815882"/>
          </a:xfrm>
          <a:prstGeom prst="rect">
            <a:avLst/>
          </a:prstGeom>
          <a:noFill/>
        </p:spPr>
        <p:txBody>
          <a:bodyPr wrap="square" rtlCol="0">
            <a:spAutoFit/>
          </a:bodyPr>
          <a:lstStyle/>
          <a:p>
            <a:r>
              <a:rPr lang="en-US" altLang="zh-TW" sz="2800" dirty="0"/>
              <a:t>After the observation, we analyzed the data and we wanted to know whether there will be larvae in every ditch, and whether the number of larvae varies in different places</a:t>
            </a:r>
            <a:r>
              <a:rPr lang="en-US" altLang="zh-TW" sz="2800" b="1" dirty="0"/>
              <a:t>.</a:t>
            </a:r>
          </a:p>
        </p:txBody>
      </p:sp>
    </p:spTree>
    <p:extLst>
      <p:ext uri="{BB962C8B-B14F-4D97-AF65-F5344CB8AC3E}">
        <p14:creationId xmlns:p14="http://schemas.microsoft.com/office/powerpoint/2010/main" val="1079157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15530"/>
            <a:ext cx="9144000" cy="6886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直線單箭頭接點 6"/>
          <p:cNvCxnSpPr/>
          <p:nvPr/>
        </p:nvCxnSpPr>
        <p:spPr>
          <a:xfrm flipH="1">
            <a:off x="5796136" y="1626604"/>
            <a:ext cx="864096" cy="648072"/>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 name="文字方塊 1"/>
          <p:cNvSpPr txBox="1"/>
          <p:nvPr/>
        </p:nvSpPr>
        <p:spPr>
          <a:xfrm>
            <a:off x="5471592" y="260648"/>
            <a:ext cx="3672408" cy="1200329"/>
          </a:xfrm>
          <a:prstGeom prst="rect">
            <a:avLst/>
          </a:prstGeom>
          <a:noFill/>
        </p:spPr>
        <p:txBody>
          <a:bodyPr wrap="square" rtlCol="0">
            <a:spAutoFit/>
          </a:bodyPr>
          <a:lstStyle/>
          <a:p>
            <a:r>
              <a:rPr lang="en-US" altLang="zh-TW" b="1" dirty="0">
                <a:solidFill>
                  <a:schemeClr val="bg1"/>
                </a:solidFill>
              </a:rPr>
              <a:t>Environment introduction</a:t>
            </a:r>
          </a:p>
          <a:p>
            <a:r>
              <a:rPr lang="en-US" altLang="zh-TW" b="1" dirty="0">
                <a:solidFill>
                  <a:schemeClr val="bg1"/>
                </a:solidFill>
              </a:rPr>
              <a:t>Location : New Taipei City, Taiwan</a:t>
            </a:r>
          </a:p>
          <a:p>
            <a:r>
              <a:rPr lang="en-US" altLang="zh-TW" b="1" dirty="0">
                <a:solidFill>
                  <a:schemeClr val="bg1"/>
                </a:solidFill>
              </a:rPr>
              <a:t>Climate : Asia</a:t>
            </a:r>
            <a:r>
              <a:rPr lang="zh-TW" altLang="en-US" b="1" dirty="0">
                <a:solidFill>
                  <a:schemeClr val="bg1"/>
                </a:solidFill>
              </a:rPr>
              <a:t> </a:t>
            </a:r>
            <a:r>
              <a:rPr lang="en-US" altLang="zh-TW" b="1" dirty="0">
                <a:solidFill>
                  <a:schemeClr val="bg1"/>
                </a:solidFill>
              </a:rPr>
              <a:t>monsoon climate</a:t>
            </a:r>
          </a:p>
          <a:p>
            <a:r>
              <a:rPr lang="en-US" altLang="zh-TW" b="1" dirty="0">
                <a:solidFill>
                  <a:schemeClr val="bg1"/>
                </a:solidFill>
              </a:rPr>
              <a:t>Coordinate:121.531810,24.975642 </a:t>
            </a:r>
          </a:p>
        </p:txBody>
      </p:sp>
    </p:spTree>
    <p:extLst>
      <p:ext uri="{BB962C8B-B14F-4D97-AF65-F5344CB8AC3E}">
        <p14:creationId xmlns:p14="http://schemas.microsoft.com/office/powerpoint/2010/main" val="3425031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9018" y="-22224"/>
            <a:ext cx="9173017" cy="7025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5220072" y="908720"/>
            <a:ext cx="2736304" cy="830997"/>
          </a:xfrm>
          <a:prstGeom prst="rect">
            <a:avLst/>
          </a:prstGeom>
          <a:noFill/>
        </p:spPr>
        <p:txBody>
          <a:bodyPr wrap="square" rtlCol="0">
            <a:spAutoFit/>
          </a:bodyPr>
          <a:lstStyle/>
          <a:p>
            <a:r>
              <a:rPr lang="en-US" altLang="zh-TW" sz="2400" b="1" dirty="0">
                <a:solidFill>
                  <a:schemeClr val="bg1"/>
                </a:solidFill>
              </a:rPr>
              <a:t>Northern of Taiwan Nearby the capital</a:t>
            </a:r>
            <a:endParaRPr lang="zh-TW" altLang="en-US" sz="2400" b="1" dirty="0">
              <a:solidFill>
                <a:schemeClr val="bg1"/>
              </a:solidFill>
            </a:endParaRPr>
          </a:p>
        </p:txBody>
      </p:sp>
    </p:spTree>
    <p:extLst>
      <p:ext uri="{BB962C8B-B14F-4D97-AF65-F5344CB8AC3E}">
        <p14:creationId xmlns:p14="http://schemas.microsoft.com/office/powerpoint/2010/main" val="1400109015"/>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1710</TotalTime>
  <Words>956</Words>
  <Application>Microsoft Macintosh PowerPoint</Application>
  <PresentationFormat>如螢幕大小 (4:3)</PresentationFormat>
  <Paragraphs>252</Paragraphs>
  <Slides>30</Slides>
  <Notes>1</Notes>
  <HiddenSlides>0</HiddenSlides>
  <MMClips>0</MMClips>
  <ScaleCrop>false</ScaleCrop>
  <HeadingPairs>
    <vt:vector size="6" baseType="variant">
      <vt:variant>
        <vt:lpstr>使用字型</vt:lpstr>
      </vt:variant>
      <vt:variant>
        <vt:i4>3</vt:i4>
      </vt:variant>
      <vt:variant>
        <vt:lpstr>佈景主題</vt:lpstr>
      </vt:variant>
      <vt:variant>
        <vt:i4>1</vt:i4>
      </vt:variant>
      <vt:variant>
        <vt:lpstr>投影片標題</vt:lpstr>
      </vt:variant>
      <vt:variant>
        <vt:i4>30</vt:i4>
      </vt:variant>
    </vt:vector>
  </HeadingPairs>
  <TitlesOfParts>
    <vt:vector size="34" baseType="lpstr">
      <vt:lpstr>DotumChe</vt:lpstr>
      <vt:lpstr>Arial</vt:lpstr>
      <vt:lpstr>Calibri</vt:lpstr>
      <vt:lpstr>Office 佈景主題</vt:lpstr>
      <vt:lpstr>Investigation of Mosquito Larvae Habitats in The Water Ditch at Hsin Tien Senior High School</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Future work</vt:lpstr>
      <vt:lpstr>Division of Labor</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ocean</dc:creator>
  <cp:lastModifiedBy>陳正昌</cp:lastModifiedBy>
  <cp:revision>200</cp:revision>
  <dcterms:created xsi:type="dcterms:W3CDTF">2021-01-26T23:29:35Z</dcterms:created>
  <dcterms:modified xsi:type="dcterms:W3CDTF">2021-03-10T07:24:06Z</dcterms:modified>
</cp:coreProperties>
</file>