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796e2f4fe80d5b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796e2f4fe80d5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796e2f4fe80d5b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796e2f4fe80d5b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96e2f4fe80d5b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796e2f4fe80d5b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796e2f4fe80d5b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796e2f4fe80d5b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796e2f4fe80d5b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1796e2f4fe80d5b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796e2f4fe80d5b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796e2f4fe80d5b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796e2f4fe80d5b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1796e2f4fe80d5b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a059be39a888b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a059be39a888b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a059be39a888b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a059be39a888b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fdb437160c8feea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fdb437160c8feea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3357bb94b22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3357bb94b2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796e2f4fe80d5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796e2f4fe80d5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796e2f4fe80d5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796e2f4fe80d5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796e2f4fe80d5b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1796e2f4fe80d5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8ebdbd8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8ebdbd8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zh-TW"/>
              <a:t>IVSS 2023</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zh-TW"/>
              <a:t>Kyllinga brevifolia surround soil characteristics in school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2" title="土壤溼度折線圖"/>
          <p:cNvPicPr preferRelativeResize="0"/>
          <p:nvPr/>
        </p:nvPicPr>
        <p:blipFill>
          <a:blip r:embed="rId3">
            <a:alphaModFix/>
          </a:blip>
          <a:stretch>
            <a:fillRect/>
          </a:stretch>
        </p:blipFill>
        <p:spPr>
          <a:xfrm>
            <a:off x="0" y="-255263"/>
            <a:ext cx="9144000" cy="56540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Discuss</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TW" sz="2000">
                <a:solidFill>
                  <a:srgbClr val="000000"/>
                </a:solidFill>
              </a:rPr>
              <a:t>From this chart we can see the difference in soil moisture at different locations at the same depth.  The fluctuation of the humidity in the playground is very obvious, and the second largest fluctuation is the soil next to the shutter box, but without the Kyllinga brevifolia.  Although the soil with the growth of Kyllinga brevifolia is not the highest humidity, but the humidity is more average.  Surprisingly, however, the average soil moisture was higher without the brevifolia than with the brevifolia.</a:t>
            </a:r>
            <a:endParaRPr sz="20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4" title="土壤溼度折線圖"/>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7" name="Google Shape;13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8" name="Google Shape;138;p25" title="土壤溼度折線圖"/>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4" name="Google Shape;14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5" name="Google Shape;145;p26" title="平均酸鹼度"/>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Discuss </a:t>
            </a:r>
            <a:endParaRPr/>
          </a:p>
        </p:txBody>
      </p:sp>
      <p:sp>
        <p:nvSpPr>
          <p:cNvPr id="151" name="Google Shape;151;p27"/>
          <p:cNvSpPr txBox="1">
            <a:spLocks noGrp="1"/>
          </p:cNvSpPr>
          <p:nvPr>
            <p:ph type="body" idx="1"/>
          </p:nvPr>
        </p:nvSpPr>
        <p:spPr>
          <a:xfrm>
            <a:off x="311700" y="12032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2000">
                <a:solidFill>
                  <a:srgbClr val="000000"/>
                </a:solidFill>
              </a:rPr>
              <a:t>The pH of the soil where Kyllinga brevifolia grows is maintained below 7, but the difference in pH is not too big</a:t>
            </a:r>
            <a:endParaRPr sz="20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Conclusion</a:t>
            </a:r>
            <a:endParaRPr/>
          </a:p>
        </p:txBody>
      </p:sp>
      <p:sp>
        <p:nvSpPr>
          <p:cNvPr id="157" name="Google Shape;15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TW" sz="2000">
                <a:solidFill>
                  <a:srgbClr val="000000"/>
                </a:solidFill>
              </a:rPr>
              <a:t>According to the experimental results, the growth of the Kyllinga brevifolia may not only require a sudden high humidity, but also a roughly stable soil humidity.  In Taiwan, there is rain all year round in the northern region, so the soil with better water holding capacity near the shutter box is suitable for the growth conditions of the Kyllinga brevifolia.  As for the pH part, due to the lack of data and the small difference between the pH of the school soil, it cannot be used as a basis for judgment.</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90225" y="494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Motivation</a:t>
            </a:r>
            <a:endParaRPr/>
          </a:p>
        </p:txBody>
      </p:sp>
      <p:sp>
        <p:nvSpPr>
          <p:cNvPr id="61" name="Google Shape;61;p14"/>
          <p:cNvSpPr txBox="1">
            <a:spLocks noGrp="1"/>
          </p:cNvSpPr>
          <p:nvPr>
            <p:ph type="body" idx="1"/>
          </p:nvPr>
        </p:nvSpPr>
        <p:spPr>
          <a:xfrm>
            <a:off x="0" y="1228675"/>
            <a:ext cx="91440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zh-TW" sz="2050">
                <a:solidFill>
                  <a:srgbClr val="000000"/>
                </a:solidFill>
              </a:rPr>
              <a:t>Kyllinga brevifolia is Cyperaceae Kyllinga vegetation,</a:t>
            </a:r>
            <a:endParaRPr sz="2050">
              <a:solidFill>
                <a:srgbClr val="000000"/>
              </a:solidFill>
            </a:endParaRPr>
          </a:p>
          <a:p>
            <a:pPr marL="0" lvl="0" indent="0" algn="ctr" rtl="0">
              <a:lnSpc>
                <a:spcPct val="100000"/>
              </a:lnSpc>
              <a:spcBef>
                <a:spcPts val="0"/>
              </a:spcBef>
              <a:spcAft>
                <a:spcPts val="0"/>
              </a:spcAft>
              <a:buNone/>
            </a:pPr>
            <a:r>
              <a:rPr lang="zh-TW" sz="2050">
                <a:solidFill>
                  <a:srgbClr val="000000"/>
                </a:solidFill>
              </a:rPr>
              <a:t>most of them grow in waterside or moist environment,</a:t>
            </a:r>
            <a:endParaRPr sz="2050">
              <a:solidFill>
                <a:srgbClr val="000000"/>
              </a:solidFill>
            </a:endParaRPr>
          </a:p>
          <a:p>
            <a:pPr marL="0" lvl="0" indent="0" algn="ctr" rtl="0">
              <a:lnSpc>
                <a:spcPct val="100000"/>
              </a:lnSpc>
              <a:spcBef>
                <a:spcPts val="0"/>
              </a:spcBef>
              <a:spcAft>
                <a:spcPts val="0"/>
              </a:spcAft>
              <a:buNone/>
            </a:pPr>
            <a:r>
              <a:rPr lang="zh-TW" sz="2050">
                <a:solidFill>
                  <a:srgbClr val="000000"/>
                </a:solidFill>
              </a:rPr>
              <a:t>one time beside the Stevenson screen observed meteorology，I unexpected found the sod in school have grown the Kyllinga brevifolia,because it like growing in waterside,thus it growing i our school have no waterside sod,let me be surprised，and then start to note it,so I want to use this research to investigate have growing the Kyllinga brevifolia sod,compare the other sod  whether the moist be high </a:t>
            </a:r>
            <a:endParaRPr sz="2050">
              <a:solidFill>
                <a:srgbClr val="000000"/>
              </a:solidFill>
            </a:endParaRPr>
          </a:p>
          <a:p>
            <a:pPr marL="0" lvl="0" indent="0" algn="ctr" rtl="0">
              <a:lnSpc>
                <a:spcPct val="100000"/>
              </a:lnSpc>
              <a:spcBef>
                <a:spcPts val="0"/>
              </a:spcBef>
              <a:spcAft>
                <a:spcPts val="0"/>
              </a:spcAft>
              <a:buClr>
                <a:schemeClr val="dk1"/>
              </a:buClr>
              <a:buSzPts val="1100"/>
              <a:buFont typeface="Arial"/>
              <a:buNone/>
            </a:pPr>
            <a:r>
              <a:rPr lang="zh-TW" sz="2050">
                <a:solidFill>
                  <a:srgbClr val="000000"/>
                </a:solidFill>
              </a:rPr>
              <a:t> </a:t>
            </a:r>
            <a:endParaRPr sz="205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Vegetation introduced </a:t>
            </a:r>
            <a:endParaRPr/>
          </a:p>
        </p:txBody>
      </p:sp>
      <p:pic>
        <p:nvPicPr>
          <p:cNvPr id="68" name="Google Shape;68;p15"/>
          <p:cNvPicPr preferRelativeResize="0"/>
          <p:nvPr/>
        </p:nvPicPr>
        <p:blipFill>
          <a:blip r:embed="rId3">
            <a:alphaModFix/>
          </a:blip>
          <a:stretch>
            <a:fillRect/>
          </a:stretch>
        </p:blipFill>
        <p:spPr>
          <a:xfrm>
            <a:off x="988950" y="1043500"/>
            <a:ext cx="3583059" cy="3814325"/>
          </a:xfrm>
          <a:prstGeom prst="rect">
            <a:avLst/>
          </a:prstGeom>
          <a:noFill/>
          <a:ln>
            <a:noFill/>
          </a:ln>
        </p:spPr>
      </p:pic>
      <p:pic>
        <p:nvPicPr>
          <p:cNvPr id="69" name="Google Shape;69;p15"/>
          <p:cNvPicPr preferRelativeResize="0"/>
          <p:nvPr/>
        </p:nvPicPr>
        <p:blipFill>
          <a:blip r:embed="rId4">
            <a:alphaModFix/>
          </a:blip>
          <a:stretch>
            <a:fillRect/>
          </a:stretch>
        </p:blipFill>
        <p:spPr>
          <a:xfrm>
            <a:off x="4832398" y="1043510"/>
            <a:ext cx="2778375" cy="3814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Mode</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zh-TW" sz="2000">
                <a:solidFill>
                  <a:srgbClr val="000000"/>
                </a:solidFill>
              </a:rPr>
              <a:t>1.collect the soil probably half of the glassware（ Kyllinga brevifoli soil beside the Stevenson screen sod in school (deep with 5,15,20 add no grass soil) be middle, east west south north each 4km collect no grass soil</a:t>
            </a:r>
            <a:endParaRPr sz="2000">
              <a:solidFill>
                <a:srgbClr val="000000"/>
              </a:solidFill>
            </a:endParaRPr>
          </a:p>
          <a:p>
            <a:pPr marL="0" lvl="0" indent="0" algn="l" rtl="0">
              <a:spcBef>
                <a:spcPts val="1200"/>
              </a:spcBef>
              <a:spcAft>
                <a:spcPts val="0"/>
              </a:spcAft>
              <a:buNone/>
            </a:pPr>
            <a:r>
              <a:rPr lang="zh-TW" sz="2000">
                <a:solidFill>
                  <a:srgbClr val="CC0000"/>
                </a:solidFill>
              </a:rPr>
              <a:t>Because the soi lnot very difference，so we change the place in process,（Kyllinga brevifotoli have or have not  soil beside the Stevenson screen sod in school (deep with 5,15,20 add no grass soil) and the no sod soil in playground </a:t>
            </a:r>
            <a:endParaRPr sz="2000">
              <a:solidFill>
                <a:srgbClr val="CC0000"/>
              </a:solidFill>
            </a:endParaRPr>
          </a:p>
          <a:p>
            <a:pPr marL="0" lvl="0" indent="0" algn="l" rtl="0">
              <a:spcBef>
                <a:spcPts val="1200"/>
              </a:spcBef>
              <a:spcAft>
                <a:spcPts val="0"/>
              </a:spcAft>
              <a:buNone/>
            </a:pPr>
            <a:r>
              <a:rPr lang="zh-TW" sz="2000">
                <a:solidFill>
                  <a:srgbClr val="000000"/>
                </a:solidFill>
              </a:rPr>
              <a:t>2.after the collection and go to the laboratory to measure the soil with 200g</a:t>
            </a:r>
            <a:endParaRPr sz="2000">
              <a:solidFill>
                <a:srgbClr val="000000"/>
              </a:solidFill>
            </a:endParaRPr>
          </a:p>
          <a:p>
            <a:pPr marL="0" lvl="0" indent="0" algn="l" rtl="0">
              <a:spcBef>
                <a:spcPts val="1200"/>
              </a:spcBef>
              <a:spcAft>
                <a:spcPts val="0"/>
              </a:spcAft>
              <a:buNone/>
            </a:pPr>
            <a:r>
              <a:rPr lang="zh-TW" sz="2000">
                <a:solidFill>
                  <a:srgbClr val="000000"/>
                </a:solidFill>
              </a:rPr>
              <a:t>3.take to the oven to bake</a:t>
            </a:r>
            <a:endParaRPr sz="2000">
              <a:solidFill>
                <a:srgbClr val="000000"/>
              </a:solidFill>
            </a:endParaRPr>
          </a:p>
          <a:p>
            <a:pPr marL="0" lvl="0" indent="0" algn="l" rtl="0">
              <a:spcBef>
                <a:spcPts val="1200"/>
              </a:spcBef>
              <a:spcAft>
                <a:spcPts val="0"/>
              </a:spcAft>
              <a:buNone/>
            </a:pPr>
            <a:r>
              <a:rPr lang="zh-TW" sz="2000">
                <a:solidFill>
                  <a:srgbClr val="000000"/>
                </a:solidFill>
              </a:rPr>
              <a:t>4.wait for next time after collect soil take out,each of them measures how much g (seldom g is moisture)</a:t>
            </a:r>
            <a:endParaRPr sz="2000">
              <a:solidFill>
                <a:srgbClr val="000000"/>
              </a:solidFill>
            </a:endParaRPr>
          </a:p>
          <a:p>
            <a:pPr marL="0" lvl="0" indent="0" algn="l" rtl="0">
              <a:spcBef>
                <a:spcPts val="1200"/>
              </a:spcBef>
              <a:spcAft>
                <a:spcPts val="0"/>
              </a:spcAft>
              <a:buNone/>
            </a:pPr>
            <a:r>
              <a:rPr lang="zh-TW" sz="2000">
                <a:solidFill>
                  <a:srgbClr val="000000"/>
                </a:solidFill>
              </a:rPr>
              <a:t>5.each of cup take 20g soil,add 40g distilled water stir well wait for settle</a:t>
            </a:r>
            <a:endParaRPr sz="2000">
              <a:solidFill>
                <a:srgbClr val="000000"/>
              </a:solidFill>
            </a:endParaRPr>
          </a:p>
          <a:p>
            <a:pPr marL="0" lvl="0" indent="0" algn="l" rtl="0">
              <a:spcBef>
                <a:spcPts val="1200"/>
              </a:spcBef>
              <a:spcAft>
                <a:spcPts val="0"/>
              </a:spcAft>
              <a:buNone/>
            </a:pPr>
            <a:r>
              <a:rPr lang="zh-TW" sz="2000">
                <a:solidFill>
                  <a:srgbClr val="000000"/>
                </a:solidFill>
              </a:rPr>
              <a:t>6.use burette to absorb above water</a:t>
            </a:r>
            <a:endParaRPr sz="2000">
              <a:solidFill>
                <a:srgbClr val="000000"/>
              </a:solidFill>
            </a:endParaRPr>
          </a:p>
          <a:p>
            <a:pPr marL="0" lvl="0" indent="0" algn="l" rtl="0">
              <a:spcBef>
                <a:spcPts val="1200"/>
              </a:spcBef>
              <a:spcAft>
                <a:spcPts val="0"/>
              </a:spcAft>
              <a:buNone/>
            </a:pPr>
            <a:r>
              <a:rPr lang="zh-TW" sz="2000">
                <a:solidFill>
                  <a:srgbClr val="000000"/>
                </a:solidFill>
              </a:rPr>
              <a:t>7.and use pHinstrument and pH test papers to measure pH</a:t>
            </a:r>
            <a:endParaRPr sz="2000">
              <a:solidFill>
                <a:srgbClr val="000000"/>
              </a:solidFill>
            </a:endParaRPr>
          </a:p>
          <a:p>
            <a:pPr marL="0" lvl="0" indent="0" algn="l" rtl="0">
              <a:spcBef>
                <a:spcPts val="1200"/>
              </a:spcBef>
              <a:spcAft>
                <a:spcPts val="1200"/>
              </a:spcAft>
              <a:buNone/>
            </a:pPr>
            <a:endParaRPr sz="2000">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Material</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000">
                <a:solidFill>
                  <a:srgbClr val="000000"/>
                </a:solidFill>
              </a:rPr>
              <a:t>1.glassware                                              8.Plastic box</a:t>
            </a:r>
            <a:endParaRPr sz="2000">
              <a:solidFill>
                <a:srgbClr val="000000"/>
              </a:solidFill>
            </a:endParaRPr>
          </a:p>
          <a:p>
            <a:pPr marL="0" lvl="0" indent="0" algn="l" rtl="0">
              <a:spcBef>
                <a:spcPts val="1200"/>
              </a:spcBef>
              <a:spcAft>
                <a:spcPts val="0"/>
              </a:spcAft>
              <a:buNone/>
            </a:pPr>
            <a:r>
              <a:rPr lang="zh-TW" sz="2000">
                <a:solidFill>
                  <a:srgbClr val="000000"/>
                </a:solidFill>
              </a:rPr>
              <a:t>2.burette                                                   9.oven</a:t>
            </a:r>
            <a:endParaRPr sz="2000">
              <a:solidFill>
                <a:srgbClr val="000000"/>
              </a:solidFill>
            </a:endParaRPr>
          </a:p>
          <a:p>
            <a:pPr marL="0" lvl="0" indent="0" algn="l" rtl="0">
              <a:spcBef>
                <a:spcPts val="1200"/>
              </a:spcBef>
              <a:spcAft>
                <a:spcPts val="0"/>
              </a:spcAft>
              <a:buNone/>
            </a:pPr>
            <a:r>
              <a:rPr lang="zh-TW" sz="2000">
                <a:solidFill>
                  <a:srgbClr val="000000"/>
                </a:solidFill>
              </a:rPr>
              <a:t>3.scoop                                                    10.hoe</a:t>
            </a:r>
            <a:endParaRPr sz="2000">
              <a:solidFill>
                <a:srgbClr val="000000"/>
              </a:solidFill>
            </a:endParaRPr>
          </a:p>
          <a:p>
            <a:pPr marL="0" lvl="0" indent="0" algn="l" rtl="0">
              <a:spcBef>
                <a:spcPts val="1200"/>
              </a:spcBef>
              <a:spcAft>
                <a:spcPts val="0"/>
              </a:spcAft>
              <a:buNone/>
            </a:pPr>
            <a:r>
              <a:rPr lang="zh-TW" sz="2000">
                <a:solidFill>
                  <a:srgbClr val="000000"/>
                </a:solidFill>
              </a:rPr>
              <a:t>4.Electronic scales                                   11.thermometer</a:t>
            </a:r>
            <a:endParaRPr sz="2000">
              <a:solidFill>
                <a:srgbClr val="000000"/>
              </a:solidFill>
            </a:endParaRPr>
          </a:p>
          <a:p>
            <a:pPr marL="0" lvl="0" indent="0" algn="l" rtl="0">
              <a:spcBef>
                <a:spcPts val="1200"/>
              </a:spcBef>
              <a:spcAft>
                <a:spcPts val="0"/>
              </a:spcAft>
              <a:buNone/>
            </a:pPr>
            <a:r>
              <a:rPr lang="zh-TW" sz="2000">
                <a:solidFill>
                  <a:srgbClr val="000000"/>
                </a:solidFill>
              </a:rPr>
              <a:t>5.distilled water</a:t>
            </a:r>
            <a:endParaRPr sz="2000">
              <a:solidFill>
                <a:srgbClr val="000000"/>
              </a:solidFill>
            </a:endParaRPr>
          </a:p>
          <a:p>
            <a:pPr marL="0" lvl="0" indent="0" algn="l" rtl="0">
              <a:spcBef>
                <a:spcPts val="1200"/>
              </a:spcBef>
              <a:spcAft>
                <a:spcPts val="0"/>
              </a:spcAft>
              <a:buNone/>
            </a:pPr>
            <a:r>
              <a:rPr lang="zh-TW" sz="2000">
                <a:solidFill>
                  <a:srgbClr val="000000"/>
                </a:solidFill>
              </a:rPr>
              <a:t>6.pH instrument and pH test papers</a:t>
            </a:r>
            <a:endParaRPr sz="2000">
              <a:solidFill>
                <a:srgbClr val="000000"/>
              </a:solidFill>
            </a:endParaRPr>
          </a:p>
          <a:p>
            <a:pPr marL="0" lvl="0" indent="0" algn="l" rtl="0">
              <a:spcBef>
                <a:spcPts val="1200"/>
              </a:spcBef>
              <a:spcAft>
                <a:spcPts val="1200"/>
              </a:spcAft>
              <a:buNone/>
            </a:pPr>
            <a:r>
              <a:rPr lang="zh-TW" sz="2000">
                <a:solidFill>
                  <a:srgbClr val="000000"/>
                </a:solidFill>
              </a:rPr>
              <a:t>7.Neutral water</a:t>
            </a:r>
            <a:endParaRPr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Experience and Found </a:t>
            </a:r>
            <a:endParaRPr/>
          </a:p>
        </p:txBody>
      </p:sp>
      <p:sp>
        <p:nvSpPr>
          <p:cNvPr id="87" name="Google Shape;87;p18"/>
          <p:cNvSpPr txBox="1">
            <a:spLocks noGrp="1"/>
          </p:cNvSpPr>
          <p:nvPr>
            <p:ph type="body" idx="1"/>
          </p:nvPr>
        </p:nvSpPr>
        <p:spPr>
          <a:xfrm>
            <a:off x="311700" y="1211742"/>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2000">
                <a:solidFill>
                  <a:srgbClr val="000000"/>
                </a:solidFill>
              </a:rPr>
              <a:t>before:</a:t>
            </a:r>
            <a:endParaRPr sz="2000">
              <a:solidFill>
                <a:srgbClr val="000000"/>
              </a:solidFill>
            </a:endParaRPr>
          </a:p>
          <a:p>
            <a:pPr marL="0" lvl="0" indent="0" algn="l" rtl="0">
              <a:spcBef>
                <a:spcPts val="1200"/>
              </a:spcBef>
              <a:spcAft>
                <a:spcPts val="0"/>
              </a:spcAft>
              <a:buNone/>
            </a:pPr>
            <a:r>
              <a:rPr lang="zh-TW" sz="2000">
                <a:solidFill>
                  <a:srgbClr val="000000"/>
                </a:solidFill>
              </a:rPr>
              <a:t>  Centered on the Kyllinga brevifolia by the Stevenson screen in school to collect in surfaces 5-10cm,10-15cm,15-20cm soil,and to around east west south north each to extend 4km ,each collect in surfaces 10-15cm area soil,and measure 200g soil put in oven ,final measure the evaporation water.</a:t>
            </a:r>
            <a:endParaRPr sz="2000">
              <a:solidFill>
                <a:srgbClr val="000000"/>
              </a:solidFill>
            </a:endParaRPr>
          </a:p>
          <a:p>
            <a:pPr marL="0" lvl="0" indent="0" algn="l" rtl="0">
              <a:spcBef>
                <a:spcPts val="1200"/>
              </a:spcBef>
              <a:spcAft>
                <a:spcPts val="1200"/>
              </a:spcAft>
              <a:buNone/>
            </a:pPr>
            <a:r>
              <a:rPr lang="zh-TW" sz="2000">
                <a:solidFill>
                  <a:srgbClr val="000000"/>
                </a:solidFill>
              </a:rPr>
              <a:t>after we delete </a:t>
            </a:r>
            <a:r>
              <a:rPr lang="zh-TW" sz="2000">
                <a:solidFill>
                  <a:schemeClr val="dk1"/>
                </a:solidFill>
              </a:rPr>
              <a:t>east west south north,the other choose no grow Kyllinga brevifolia to measure ,see two sod moisture,temperature,pH deference.</a:t>
            </a:r>
            <a:endParaRPr sz="2000">
              <a:solidFill>
                <a:srgbClr val="000000"/>
              </a:solidFill>
            </a:endParaRPr>
          </a:p>
        </p:txBody>
      </p:sp>
      <p:sp>
        <p:nvSpPr>
          <p:cNvPr id="88" name="Google Shape;88;p18"/>
          <p:cNvSpPr txBox="1"/>
          <p:nvPr/>
        </p:nvSpPr>
        <p:spPr>
          <a:xfrm>
            <a:off x="3853800" y="445025"/>
            <a:ext cx="5290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process（1）</a:t>
            </a:r>
            <a:endParaRPr/>
          </a:p>
        </p:txBody>
      </p:sp>
      <p:sp>
        <p:nvSpPr>
          <p:cNvPr id="94" name="Google Shape;94;p19"/>
          <p:cNvSpPr txBox="1">
            <a:spLocks noGrp="1"/>
          </p:cNvSpPr>
          <p:nvPr>
            <p:ph type="body" idx="1"/>
          </p:nvPr>
        </p:nvSpPr>
        <p:spPr>
          <a:xfrm>
            <a:off x="311700" y="1152475"/>
            <a:ext cx="2685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TW"/>
              <a:t>The two picture is we collect soil and measure soil temperature </a:t>
            </a:r>
            <a:endParaRPr/>
          </a:p>
        </p:txBody>
      </p:sp>
      <p:sp>
        <p:nvSpPr>
          <p:cNvPr id="95" name="Google Shape;95;p19"/>
          <p:cNvSpPr txBox="1"/>
          <p:nvPr/>
        </p:nvSpPr>
        <p:spPr>
          <a:xfrm>
            <a:off x="5606400" y="2201328"/>
            <a:ext cx="3537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6" name="Google Shape;96;p19"/>
          <p:cNvPicPr preferRelativeResize="0"/>
          <p:nvPr/>
        </p:nvPicPr>
        <p:blipFill>
          <a:blip r:embed="rId3">
            <a:alphaModFix/>
          </a:blip>
          <a:stretch>
            <a:fillRect/>
          </a:stretch>
        </p:blipFill>
        <p:spPr>
          <a:xfrm>
            <a:off x="3267251" y="1005650"/>
            <a:ext cx="2782526" cy="3710055"/>
          </a:xfrm>
          <a:prstGeom prst="rect">
            <a:avLst/>
          </a:prstGeom>
          <a:noFill/>
          <a:ln>
            <a:noFill/>
          </a:ln>
        </p:spPr>
      </p:pic>
      <p:pic>
        <p:nvPicPr>
          <p:cNvPr id="97" name="Google Shape;97;p19"/>
          <p:cNvPicPr preferRelativeResize="0"/>
          <p:nvPr/>
        </p:nvPicPr>
        <p:blipFill>
          <a:blip r:embed="rId4">
            <a:alphaModFix/>
          </a:blip>
          <a:stretch>
            <a:fillRect/>
          </a:stretch>
        </p:blipFill>
        <p:spPr>
          <a:xfrm>
            <a:off x="6049784" y="1005663"/>
            <a:ext cx="2782526" cy="37100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Process（2）</a:t>
            </a:r>
            <a:endParaRPr/>
          </a:p>
        </p:txBody>
      </p:sp>
      <p:sp>
        <p:nvSpPr>
          <p:cNvPr id="103" name="Google Shape;103;p20"/>
          <p:cNvSpPr txBox="1">
            <a:spLocks noGrp="1"/>
          </p:cNvSpPr>
          <p:nvPr>
            <p:ph type="body" idx="1"/>
          </p:nvPr>
        </p:nvSpPr>
        <p:spPr>
          <a:xfrm>
            <a:off x="106075" y="1194800"/>
            <a:ext cx="3094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TW" sz="2000">
                <a:solidFill>
                  <a:srgbClr val="000000"/>
                </a:solidFill>
              </a:rPr>
              <a:t>The step is take bake soil 20g and add 40g distilled water,mix together,and use pH instrument and pH test papers to inspect</a:t>
            </a:r>
            <a:endParaRPr sz="2000">
              <a:solidFill>
                <a:srgbClr val="000000"/>
              </a:solidFill>
            </a:endParaRPr>
          </a:p>
        </p:txBody>
      </p:sp>
      <p:pic>
        <p:nvPicPr>
          <p:cNvPr id="104" name="Google Shape;104;p20"/>
          <p:cNvPicPr preferRelativeResize="0"/>
          <p:nvPr/>
        </p:nvPicPr>
        <p:blipFill>
          <a:blip r:embed="rId3">
            <a:alphaModFix/>
          </a:blip>
          <a:stretch>
            <a:fillRect/>
          </a:stretch>
        </p:blipFill>
        <p:spPr>
          <a:xfrm>
            <a:off x="3200275" y="1017725"/>
            <a:ext cx="3094326" cy="3593477"/>
          </a:xfrm>
          <a:prstGeom prst="rect">
            <a:avLst/>
          </a:prstGeom>
          <a:noFill/>
          <a:ln>
            <a:noFill/>
          </a:ln>
        </p:spPr>
      </p:pic>
      <p:pic>
        <p:nvPicPr>
          <p:cNvPr id="105" name="Google Shape;105;p20"/>
          <p:cNvPicPr preferRelativeResize="0"/>
          <p:nvPr/>
        </p:nvPicPr>
        <p:blipFill>
          <a:blip r:embed="rId4">
            <a:alphaModFix/>
          </a:blip>
          <a:stretch>
            <a:fillRect/>
          </a:stretch>
        </p:blipFill>
        <p:spPr>
          <a:xfrm>
            <a:off x="6283700" y="1017725"/>
            <a:ext cx="2860301" cy="35934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71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t>Introduce for sheet</a:t>
            </a:r>
            <a:endParaRPr/>
          </a:p>
        </p:txBody>
      </p:sp>
      <p:sp>
        <p:nvSpPr>
          <p:cNvPr id="111" name="Google Shape;111;p21"/>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zh-TW" sz="1700">
                <a:solidFill>
                  <a:schemeClr val="accent1"/>
                </a:solidFill>
              </a:rPr>
              <a:t>a</a:t>
            </a:r>
            <a:r>
              <a:rPr lang="zh-TW" sz="1700"/>
              <a:t>- </a:t>
            </a:r>
            <a:r>
              <a:rPr lang="zh-TW" sz="1700">
                <a:solidFill>
                  <a:schemeClr val="dk1"/>
                </a:solidFill>
                <a:highlight>
                  <a:srgbClr val="FFFFFF"/>
                </a:highlight>
              </a:rPr>
              <a:t>Without Kyllinga brevifolia around the shutter at a depth of 5 centimeters</a:t>
            </a:r>
            <a:endParaRPr sz="1700"/>
          </a:p>
          <a:p>
            <a:pPr marL="0" lvl="0" indent="0" algn="l" rtl="0">
              <a:lnSpc>
                <a:spcPct val="95000"/>
              </a:lnSpc>
              <a:spcBef>
                <a:spcPts val="1200"/>
              </a:spcBef>
              <a:spcAft>
                <a:spcPts val="0"/>
              </a:spcAft>
              <a:buSzPts val="935"/>
              <a:buNone/>
            </a:pPr>
            <a:r>
              <a:rPr lang="zh-TW" sz="1700">
                <a:solidFill>
                  <a:schemeClr val="accent1"/>
                </a:solidFill>
              </a:rPr>
              <a:t>b</a:t>
            </a:r>
            <a:r>
              <a:rPr lang="zh-TW" sz="1700"/>
              <a:t>- </a:t>
            </a:r>
            <a:r>
              <a:rPr lang="zh-TW" sz="1700">
                <a:solidFill>
                  <a:schemeClr val="dk1"/>
                </a:solidFill>
                <a:highlight>
                  <a:schemeClr val="lt1"/>
                </a:highlight>
              </a:rPr>
              <a:t>Without Kyllinga brevifolia around the shutter at a depth of 10 centimeters</a:t>
            </a:r>
            <a:endParaRPr sz="1700"/>
          </a:p>
          <a:p>
            <a:pPr marL="0" lvl="0" indent="0" algn="l" rtl="0">
              <a:lnSpc>
                <a:spcPct val="95000"/>
              </a:lnSpc>
              <a:spcBef>
                <a:spcPts val="1200"/>
              </a:spcBef>
              <a:spcAft>
                <a:spcPts val="0"/>
              </a:spcAft>
              <a:buSzPts val="935"/>
              <a:buNone/>
            </a:pPr>
            <a:r>
              <a:rPr lang="zh-TW" sz="1700">
                <a:solidFill>
                  <a:schemeClr val="accent1"/>
                </a:solidFill>
              </a:rPr>
              <a:t>c</a:t>
            </a:r>
            <a:r>
              <a:rPr lang="zh-TW" sz="1700"/>
              <a:t>- </a:t>
            </a:r>
            <a:r>
              <a:rPr lang="zh-TW" sz="1700">
                <a:solidFill>
                  <a:schemeClr val="dk1"/>
                </a:solidFill>
                <a:highlight>
                  <a:schemeClr val="lt1"/>
                </a:highlight>
              </a:rPr>
              <a:t>Without Kyllinga brevifolia around the shutter at a depth of 15 centimeters</a:t>
            </a:r>
            <a:endParaRPr sz="1700"/>
          </a:p>
          <a:p>
            <a:pPr marL="0" lvl="0" indent="0" algn="l" rtl="0">
              <a:lnSpc>
                <a:spcPct val="95000"/>
              </a:lnSpc>
              <a:spcBef>
                <a:spcPts val="1200"/>
              </a:spcBef>
              <a:spcAft>
                <a:spcPts val="0"/>
              </a:spcAft>
              <a:buSzPts val="935"/>
              <a:buNone/>
            </a:pPr>
            <a:r>
              <a:rPr lang="zh-TW" sz="1700">
                <a:solidFill>
                  <a:srgbClr val="CC0000"/>
                </a:solidFill>
              </a:rPr>
              <a:t>d</a:t>
            </a:r>
            <a:r>
              <a:rPr lang="zh-TW" sz="1700"/>
              <a:t>- </a:t>
            </a:r>
            <a:r>
              <a:rPr lang="zh-TW" sz="1700">
                <a:solidFill>
                  <a:schemeClr val="dk1"/>
                </a:solidFill>
                <a:highlight>
                  <a:schemeClr val="lt1"/>
                </a:highlight>
              </a:rPr>
              <a:t>Have Kyllinga brevifolia around the shutter at a depth of 5 centimeters</a:t>
            </a:r>
            <a:endParaRPr sz="1700"/>
          </a:p>
          <a:p>
            <a:pPr marL="0" lvl="0" indent="0" algn="l" rtl="0">
              <a:lnSpc>
                <a:spcPct val="95000"/>
              </a:lnSpc>
              <a:spcBef>
                <a:spcPts val="1200"/>
              </a:spcBef>
              <a:spcAft>
                <a:spcPts val="0"/>
              </a:spcAft>
              <a:buSzPts val="935"/>
              <a:buNone/>
            </a:pPr>
            <a:r>
              <a:rPr lang="zh-TW" sz="1700">
                <a:solidFill>
                  <a:srgbClr val="CC0000"/>
                </a:solidFill>
              </a:rPr>
              <a:t>e</a:t>
            </a:r>
            <a:r>
              <a:rPr lang="zh-TW" sz="1700"/>
              <a:t>- </a:t>
            </a:r>
            <a:r>
              <a:rPr lang="zh-TW" sz="1700">
                <a:solidFill>
                  <a:schemeClr val="dk1"/>
                </a:solidFill>
                <a:highlight>
                  <a:schemeClr val="lt1"/>
                </a:highlight>
              </a:rPr>
              <a:t>Have Kyllinga brevifolia around the shutter at a depth of 10 centimeters</a:t>
            </a:r>
            <a:endParaRPr sz="1700">
              <a:solidFill>
                <a:schemeClr val="dk1"/>
              </a:solidFill>
              <a:highlight>
                <a:srgbClr val="FFFFFF"/>
              </a:highlight>
            </a:endParaRPr>
          </a:p>
          <a:p>
            <a:pPr marL="0" lvl="0" indent="0" algn="l" rtl="0">
              <a:lnSpc>
                <a:spcPct val="95000"/>
              </a:lnSpc>
              <a:spcBef>
                <a:spcPts val="1200"/>
              </a:spcBef>
              <a:spcAft>
                <a:spcPts val="0"/>
              </a:spcAft>
              <a:buSzPts val="935"/>
              <a:buNone/>
            </a:pPr>
            <a:r>
              <a:rPr lang="zh-TW" sz="1700">
                <a:solidFill>
                  <a:srgbClr val="CC0000"/>
                </a:solidFill>
              </a:rPr>
              <a:t>f</a:t>
            </a:r>
            <a:r>
              <a:rPr lang="zh-TW" sz="1700"/>
              <a:t>-  </a:t>
            </a:r>
            <a:r>
              <a:rPr lang="zh-TW" sz="1700">
                <a:solidFill>
                  <a:schemeClr val="dk1"/>
                </a:solidFill>
                <a:highlight>
                  <a:schemeClr val="lt1"/>
                </a:highlight>
              </a:rPr>
              <a:t>Have Kyllinga brevifolia around the shutter at a depth of 15 centimeters</a:t>
            </a:r>
            <a:endParaRPr sz="1700">
              <a:solidFill>
                <a:schemeClr val="dk1"/>
              </a:solidFill>
              <a:highlight>
                <a:srgbClr val="FFFFFF"/>
              </a:highlight>
            </a:endParaRPr>
          </a:p>
          <a:p>
            <a:pPr marL="0" lvl="0" indent="0" algn="l" rtl="0">
              <a:lnSpc>
                <a:spcPct val="95000"/>
              </a:lnSpc>
              <a:spcBef>
                <a:spcPts val="1200"/>
              </a:spcBef>
              <a:spcAft>
                <a:spcPts val="0"/>
              </a:spcAft>
              <a:buSzPts val="935"/>
              <a:buNone/>
            </a:pPr>
            <a:r>
              <a:rPr lang="zh-TW" sz="1700">
                <a:solidFill>
                  <a:srgbClr val="F6B26B"/>
                </a:solidFill>
              </a:rPr>
              <a:t>g</a:t>
            </a:r>
            <a:r>
              <a:rPr lang="zh-TW" sz="1700"/>
              <a:t>- </a:t>
            </a:r>
            <a:r>
              <a:rPr lang="zh-TW" sz="1700">
                <a:solidFill>
                  <a:schemeClr val="dk1"/>
                </a:solidFill>
                <a:highlight>
                  <a:schemeClr val="lt1"/>
                </a:highlight>
              </a:rPr>
              <a:t>Without Kyllinga brevifolia around the sports ground at a depth of 15 centimeters</a:t>
            </a:r>
            <a:endParaRPr sz="1700"/>
          </a:p>
          <a:p>
            <a:pPr marL="0" lvl="0" indent="0" algn="l" rtl="0">
              <a:lnSpc>
                <a:spcPct val="95000"/>
              </a:lnSpc>
              <a:spcBef>
                <a:spcPts val="1200"/>
              </a:spcBef>
              <a:spcAft>
                <a:spcPts val="0"/>
              </a:spcAft>
              <a:buSzPts val="935"/>
              <a:buNone/>
            </a:pPr>
            <a:r>
              <a:rPr lang="zh-TW" sz="1700">
                <a:solidFill>
                  <a:srgbClr val="F6B26B"/>
                </a:solidFill>
              </a:rPr>
              <a:t>h</a:t>
            </a:r>
            <a:r>
              <a:rPr lang="zh-TW" sz="1700"/>
              <a:t>- </a:t>
            </a:r>
            <a:r>
              <a:rPr lang="zh-TW" sz="1700">
                <a:solidFill>
                  <a:schemeClr val="dk1"/>
                </a:solidFill>
                <a:highlight>
                  <a:schemeClr val="lt1"/>
                </a:highlight>
              </a:rPr>
              <a:t>Without Kyllinga brevifolia around the sports ground at a depth of 15 centimeters</a:t>
            </a:r>
            <a:endParaRPr sz="1700"/>
          </a:p>
          <a:p>
            <a:pPr marL="0" lvl="0" indent="0" algn="l" rtl="0">
              <a:lnSpc>
                <a:spcPct val="95000"/>
              </a:lnSpc>
              <a:spcBef>
                <a:spcPts val="1200"/>
              </a:spcBef>
              <a:spcAft>
                <a:spcPts val="1200"/>
              </a:spcAft>
              <a:buSzPts val="935"/>
              <a:buNone/>
            </a:pPr>
            <a:r>
              <a:rPr lang="zh-TW" sz="1700">
                <a:solidFill>
                  <a:srgbClr val="F6B26B"/>
                </a:solidFill>
              </a:rPr>
              <a:t>i</a:t>
            </a:r>
            <a:r>
              <a:rPr lang="zh-TW" sz="1700"/>
              <a:t>-  </a:t>
            </a:r>
            <a:r>
              <a:rPr lang="zh-TW" sz="1700">
                <a:solidFill>
                  <a:schemeClr val="dk1"/>
                </a:solidFill>
                <a:highlight>
                  <a:schemeClr val="lt1"/>
                </a:highlight>
              </a:rPr>
              <a:t>Without Kyllinga brevifolia around the sports ground at a depth of 15 centimeters</a:t>
            </a:r>
            <a:endParaRPr sz="1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Macintosh PowerPoint</Application>
  <PresentationFormat>如螢幕大小 (16:9)</PresentationFormat>
  <Paragraphs>49</Paragraphs>
  <Slides>16</Slides>
  <Notes>16</Notes>
  <HiddenSlides>0</HiddenSlides>
  <MMClips>0</MMClips>
  <ScaleCrop>false</ScaleCrop>
  <HeadingPairs>
    <vt:vector size="6" baseType="variant">
      <vt:variant>
        <vt:lpstr>使用字型</vt:lpstr>
      </vt:variant>
      <vt:variant>
        <vt:i4>1</vt:i4>
      </vt:variant>
      <vt:variant>
        <vt:lpstr>佈景主題</vt:lpstr>
      </vt:variant>
      <vt:variant>
        <vt:i4>1</vt:i4>
      </vt:variant>
      <vt:variant>
        <vt:lpstr>投影片標題</vt:lpstr>
      </vt:variant>
      <vt:variant>
        <vt:i4>16</vt:i4>
      </vt:variant>
    </vt:vector>
  </HeadingPairs>
  <TitlesOfParts>
    <vt:vector size="18" baseType="lpstr">
      <vt:lpstr>Arial</vt:lpstr>
      <vt:lpstr>Simple Light</vt:lpstr>
      <vt:lpstr>IVSS 2023</vt:lpstr>
      <vt:lpstr>Motivation</vt:lpstr>
      <vt:lpstr>Vegetation introduced </vt:lpstr>
      <vt:lpstr>Mode</vt:lpstr>
      <vt:lpstr>Material</vt:lpstr>
      <vt:lpstr>Experience and Found </vt:lpstr>
      <vt:lpstr>process（1）</vt:lpstr>
      <vt:lpstr>Process（2）</vt:lpstr>
      <vt:lpstr>Introduce for sheet</vt:lpstr>
      <vt:lpstr>PowerPoint 簡報</vt:lpstr>
      <vt:lpstr>Discuss</vt:lpstr>
      <vt:lpstr>PowerPoint 簡報</vt:lpstr>
      <vt:lpstr>PowerPoint 簡報</vt:lpstr>
      <vt:lpstr>PowerPoint 簡報</vt:lpstr>
      <vt:lpstr>Discuss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IVSS 2023</dc:title>
  <cp:lastModifiedBy>陳正昌</cp:lastModifiedBy>
  <cp:revision>1</cp:revision>
  <dcterms:modified xsi:type="dcterms:W3CDTF">2023-03-12T13:55:50Z</dcterms:modified>
</cp:coreProperties>
</file>