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notesSlides/notesSlide1.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4"/>
  </p:notesMasterIdLst>
  <p:sldIdLst>
    <p:sldId id="257" r:id="rId2"/>
    <p:sldId id="256" r:id="rId3"/>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p:scale>
          <a:sx n="60" d="100"/>
          <a:sy n="60" d="100"/>
        </p:scale>
        <p:origin x="-872" y="-1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_________Microsoft_Excel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_________Microsoft_Excel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ورقة1!$B$1</c:f>
              <c:strCache>
                <c:ptCount val="1"/>
                <c:pt idx="0">
                  <c:v>النسبة %</c:v>
                </c:pt>
              </c:strCache>
            </c:strRef>
          </c:tx>
          <c:invertIfNegative val="0"/>
          <c:cat>
            <c:strRef>
              <c:f>ورقة1!$A$2:$A$5</c:f>
              <c:strCache>
                <c:ptCount val="4"/>
                <c:pt idx="0">
                  <c:v>بيكربونات الصوديوم </c:v>
                </c:pt>
                <c:pt idx="1">
                  <c:v>ماء </c:v>
                </c:pt>
                <c:pt idx="2">
                  <c:v>حليب مجفف</c:v>
                </c:pt>
                <c:pt idx="3">
                  <c:v> </c:v>
                </c:pt>
              </c:strCache>
            </c:strRef>
          </c:cat>
          <c:val>
            <c:numRef>
              <c:f>ورقة1!$B$2:$B$5</c:f>
              <c:numCache>
                <c:formatCode>General</c:formatCode>
                <c:ptCount val="4"/>
                <c:pt idx="0">
                  <c:v>60</c:v>
                </c:pt>
                <c:pt idx="1">
                  <c:v>80</c:v>
                </c:pt>
                <c:pt idx="2">
                  <c:v>40</c:v>
                </c:pt>
                <c:pt idx="3">
                  <c:v>0</c:v>
                </c:pt>
              </c:numCache>
            </c:numRef>
          </c:val>
        </c:ser>
        <c:ser>
          <c:idx val="1"/>
          <c:order val="1"/>
          <c:tx>
            <c:strRef>
              <c:f>ورقة1!$C$1</c:f>
              <c:strCache>
                <c:ptCount val="1"/>
                <c:pt idx="0">
                  <c:v> </c:v>
                </c:pt>
              </c:strCache>
            </c:strRef>
          </c:tx>
          <c:invertIfNegative val="0"/>
          <c:cat>
            <c:strRef>
              <c:f>ورقة1!$A$2:$A$5</c:f>
              <c:strCache>
                <c:ptCount val="4"/>
                <c:pt idx="0">
                  <c:v>بيكربونات الصوديوم </c:v>
                </c:pt>
                <c:pt idx="1">
                  <c:v>ماء </c:v>
                </c:pt>
                <c:pt idx="2">
                  <c:v>حليب مجفف</c:v>
                </c:pt>
                <c:pt idx="3">
                  <c:v> </c:v>
                </c:pt>
              </c:strCache>
            </c:strRef>
          </c:cat>
          <c:val>
            <c:numRef>
              <c:f>ورقة1!$C$2:$C$5</c:f>
              <c:numCache>
                <c:formatCode>General</c:formatCode>
                <c:ptCount val="4"/>
                <c:pt idx="0">
                  <c:v>0</c:v>
                </c:pt>
                <c:pt idx="1">
                  <c:v>0</c:v>
                </c:pt>
                <c:pt idx="2">
                  <c:v>0</c:v>
                </c:pt>
                <c:pt idx="3">
                  <c:v>0</c:v>
                </c:pt>
              </c:numCache>
            </c:numRef>
          </c:val>
        </c:ser>
        <c:ser>
          <c:idx val="2"/>
          <c:order val="2"/>
          <c:tx>
            <c:strRef>
              <c:f>ورقة1!$D$1</c:f>
              <c:strCache>
                <c:ptCount val="1"/>
                <c:pt idx="0">
                  <c:v> 2</c:v>
                </c:pt>
              </c:strCache>
            </c:strRef>
          </c:tx>
          <c:invertIfNegative val="0"/>
          <c:cat>
            <c:strRef>
              <c:f>ورقة1!$A$2:$A$5</c:f>
              <c:strCache>
                <c:ptCount val="4"/>
                <c:pt idx="0">
                  <c:v>بيكربونات الصوديوم </c:v>
                </c:pt>
                <c:pt idx="1">
                  <c:v>ماء </c:v>
                </c:pt>
                <c:pt idx="2">
                  <c:v>حليب مجفف</c:v>
                </c:pt>
                <c:pt idx="3">
                  <c:v> </c:v>
                </c:pt>
              </c:strCache>
            </c:strRef>
          </c:cat>
          <c:val>
            <c:numRef>
              <c:f>ورقة1!$D$2:$D$5</c:f>
              <c:numCache>
                <c:formatCode>General</c:formatCode>
                <c:ptCount val="4"/>
                <c:pt idx="0">
                  <c:v>0</c:v>
                </c:pt>
                <c:pt idx="1">
                  <c:v>0</c:v>
                </c:pt>
                <c:pt idx="2">
                  <c:v>0</c:v>
                </c:pt>
                <c:pt idx="3">
                  <c:v>0</c:v>
                </c:pt>
              </c:numCache>
            </c:numRef>
          </c:val>
        </c:ser>
        <c:dLbls>
          <c:showLegendKey val="0"/>
          <c:showVal val="0"/>
          <c:showCatName val="0"/>
          <c:showSerName val="0"/>
          <c:showPercent val="0"/>
          <c:showBubbleSize val="0"/>
        </c:dLbls>
        <c:gapWidth val="150"/>
        <c:axId val="74788864"/>
        <c:axId val="74790400"/>
      </c:barChart>
      <c:catAx>
        <c:axId val="74788864"/>
        <c:scaling>
          <c:orientation val="minMax"/>
        </c:scaling>
        <c:delete val="0"/>
        <c:axPos val="b"/>
        <c:majorTickMark val="out"/>
        <c:minorTickMark val="none"/>
        <c:tickLblPos val="nextTo"/>
        <c:crossAx val="74790400"/>
        <c:crosses val="autoZero"/>
        <c:auto val="1"/>
        <c:lblAlgn val="ctr"/>
        <c:lblOffset val="100"/>
        <c:noMultiLvlLbl val="0"/>
      </c:catAx>
      <c:valAx>
        <c:axId val="74790400"/>
        <c:scaling>
          <c:orientation val="minMax"/>
        </c:scaling>
        <c:delete val="0"/>
        <c:axPos val="l"/>
        <c:majorGridlines/>
        <c:numFmt formatCode="General" sourceLinked="1"/>
        <c:majorTickMark val="out"/>
        <c:minorTickMark val="none"/>
        <c:tickLblPos val="nextTo"/>
        <c:crossAx val="74788864"/>
        <c:crosses val="autoZero"/>
        <c:crossBetween val="between"/>
      </c:valAx>
    </c:plotArea>
    <c:legend>
      <c:legendPos val="r"/>
      <c:layout/>
      <c:overlay val="0"/>
    </c:legend>
    <c:plotVisOnly val="1"/>
    <c:dispBlanksAs val="gap"/>
    <c:showDLblsOverMax val="0"/>
  </c:chart>
  <c:txPr>
    <a:bodyPr/>
    <a:lstStyle/>
    <a:p>
      <a:pPr>
        <a:defRPr sz="1800"/>
      </a:pPr>
      <a:endParaRPr lang="ar-SA"/>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ورقة1!$B$1</c:f>
              <c:strCache>
                <c:ptCount val="1"/>
                <c:pt idx="0">
                  <c:v>النسبة %</c:v>
                </c:pt>
              </c:strCache>
            </c:strRef>
          </c:tx>
          <c:invertIfNegative val="0"/>
          <c:cat>
            <c:strRef>
              <c:f>ورقة1!$A$2:$A$5</c:f>
              <c:strCache>
                <c:ptCount val="4"/>
                <c:pt idx="0">
                  <c:v>بيكربونات الصوديوم </c:v>
                </c:pt>
                <c:pt idx="1">
                  <c:v>ماء </c:v>
                </c:pt>
                <c:pt idx="2">
                  <c:v>حليب مجفف</c:v>
                </c:pt>
                <c:pt idx="3">
                  <c:v> </c:v>
                </c:pt>
              </c:strCache>
            </c:strRef>
          </c:cat>
          <c:val>
            <c:numRef>
              <c:f>ورقة1!$B$2:$B$5</c:f>
              <c:numCache>
                <c:formatCode>General</c:formatCode>
                <c:ptCount val="4"/>
                <c:pt idx="0">
                  <c:v>60</c:v>
                </c:pt>
                <c:pt idx="1">
                  <c:v>80</c:v>
                </c:pt>
                <c:pt idx="2">
                  <c:v>40</c:v>
                </c:pt>
                <c:pt idx="3">
                  <c:v>0</c:v>
                </c:pt>
              </c:numCache>
            </c:numRef>
          </c:val>
        </c:ser>
        <c:ser>
          <c:idx val="1"/>
          <c:order val="1"/>
          <c:tx>
            <c:strRef>
              <c:f>ورقة1!$C$1</c:f>
              <c:strCache>
                <c:ptCount val="1"/>
                <c:pt idx="0">
                  <c:v> </c:v>
                </c:pt>
              </c:strCache>
            </c:strRef>
          </c:tx>
          <c:invertIfNegative val="0"/>
          <c:cat>
            <c:strRef>
              <c:f>ورقة1!$A$2:$A$5</c:f>
              <c:strCache>
                <c:ptCount val="4"/>
                <c:pt idx="0">
                  <c:v>بيكربونات الصوديوم </c:v>
                </c:pt>
                <c:pt idx="1">
                  <c:v>ماء </c:v>
                </c:pt>
                <c:pt idx="2">
                  <c:v>حليب مجفف</c:v>
                </c:pt>
                <c:pt idx="3">
                  <c:v> </c:v>
                </c:pt>
              </c:strCache>
            </c:strRef>
          </c:cat>
          <c:val>
            <c:numRef>
              <c:f>ورقة1!$C$2:$C$5</c:f>
              <c:numCache>
                <c:formatCode>General</c:formatCode>
                <c:ptCount val="4"/>
                <c:pt idx="0">
                  <c:v>0</c:v>
                </c:pt>
                <c:pt idx="1">
                  <c:v>0</c:v>
                </c:pt>
                <c:pt idx="2">
                  <c:v>0</c:v>
                </c:pt>
                <c:pt idx="3">
                  <c:v>0</c:v>
                </c:pt>
              </c:numCache>
            </c:numRef>
          </c:val>
        </c:ser>
        <c:ser>
          <c:idx val="2"/>
          <c:order val="2"/>
          <c:tx>
            <c:strRef>
              <c:f>ورقة1!$D$1</c:f>
              <c:strCache>
                <c:ptCount val="1"/>
                <c:pt idx="0">
                  <c:v> 2</c:v>
                </c:pt>
              </c:strCache>
            </c:strRef>
          </c:tx>
          <c:invertIfNegative val="0"/>
          <c:cat>
            <c:strRef>
              <c:f>ورقة1!$A$2:$A$5</c:f>
              <c:strCache>
                <c:ptCount val="4"/>
                <c:pt idx="0">
                  <c:v>بيكربونات الصوديوم </c:v>
                </c:pt>
                <c:pt idx="1">
                  <c:v>ماء </c:v>
                </c:pt>
                <c:pt idx="2">
                  <c:v>حليب مجفف</c:v>
                </c:pt>
                <c:pt idx="3">
                  <c:v> </c:v>
                </c:pt>
              </c:strCache>
            </c:strRef>
          </c:cat>
          <c:val>
            <c:numRef>
              <c:f>ورقة1!$D$2:$D$5</c:f>
              <c:numCache>
                <c:formatCode>General</c:formatCode>
                <c:ptCount val="4"/>
                <c:pt idx="0">
                  <c:v>0</c:v>
                </c:pt>
                <c:pt idx="1">
                  <c:v>0</c:v>
                </c:pt>
                <c:pt idx="2">
                  <c:v>0</c:v>
                </c:pt>
                <c:pt idx="3">
                  <c:v>0</c:v>
                </c:pt>
              </c:numCache>
            </c:numRef>
          </c:val>
        </c:ser>
        <c:dLbls>
          <c:showLegendKey val="0"/>
          <c:showVal val="0"/>
          <c:showCatName val="0"/>
          <c:showSerName val="0"/>
          <c:showPercent val="0"/>
          <c:showBubbleSize val="0"/>
        </c:dLbls>
        <c:gapWidth val="150"/>
        <c:axId val="164251904"/>
        <c:axId val="164253696"/>
      </c:barChart>
      <c:catAx>
        <c:axId val="164251904"/>
        <c:scaling>
          <c:orientation val="minMax"/>
        </c:scaling>
        <c:delete val="0"/>
        <c:axPos val="b"/>
        <c:majorTickMark val="out"/>
        <c:minorTickMark val="none"/>
        <c:tickLblPos val="nextTo"/>
        <c:crossAx val="164253696"/>
        <c:crosses val="autoZero"/>
        <c:auto val="1"/>
        <c:lblAlgn val="ctr"/>
        <c:lblOffset val="100"/>
        <c:noMultiLvlLbl val="0"/>
      </c:catAx>
      <c:valAx>
        <c:axId val="164253696"/>
        <c:scaling>
          <c:orientation val="minMax"/>
        </c:scaling>
        <c:delete val="0"/>
        <c:axPos val="l"/>
        <c:majorGridlines/>
        <c:numFmt formatCode="General" sourceLinked="1"/>
        <c:majorTickMark val="out"/>
        <c:minorTickMark val="none"/>
        <c:tickLblPos val="nextTo"/>
        <c:crossAx val="164251904"/>
        <c:crosses val="autoZero"/>
        <c:crossBetween val="between"/>
      </c:valAx>
    </c:plotArea>
    <c:legend>
      <c:legendPos val="r"/>
      <c:layout/>
      <c:overlay val="0"/>
    </c:legend>
    <c:plotVisOnly val="1"/>
    <c:dispBlanksAs val="gap"/>
    <c:showDLblsOverMax val="0"/>
  </c:chart>
  <c:txPr>
    <a:bodyPr/>
    <a:lstStyle/>
    <a:p>
      <a:pPr>
        <a:defRPr sz="1800"/>
      </a:pPr>
      <a:endParaRPr lang="ar-SA"/>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0.13</cdr:x>
      <cdr:y>0.58207</cdr:y>
    </cdr:from>
    <cdr:to>
      <cdr:x>0.29162</cdr:x>
      <cdr:y>0.97987</cdr:y>
    </cdr:to>
    <cdr:sp macro="" textlink="">
      <cdr:nvSpPr>
        <cdr:cNvPr id="2" name="مستطيل 1"/>
        <cdr:cNvSpPr/>
      </cdr:nvSpPr>
      <cdr:spPr>
        <a:xfrm xmlns:a="http://schemas.openxmlformats.org/drawingml/2006/main" rot="16200000">
          <a:off x="108352" y="1565972"/>
          <a:ext cx="907394" cy="430887"/>
        </a:xfrm>
        <a:prstGeom xmlns:a="http://schemas.openxmlformats.org/drawingml/2006/main" prst="rect">
          <a:avLst/>
        </a:prstGeom>
        <a:noFill xmlns:a="http://schemas.openxmlformats.org/drawingml/2006/main"/>
      </cdr:spPr>
      <cdr:txBody>
        <a:bodyPr xmlns:a="http://schemas.openxmlformats.org/drawingml/2006/main" wrap="square" lIns="91440" tIns="45720" rIns="91440" bIns="45720">
          <a:spAutoFit/>
        </a:bodyPr>
        <a:lstStyle xmlns:a="http://schemas.openxmlformats.org/drawingml/2006/main"/>
        <a:p xmlns:a="http://schemas.openxmlformats.org/drawingml/2006/main">
          <a:pPr algn="ctr"/>
          <a:r>
            <a:rPr lang="en-US" sz="1100" b="1" cap="none" spc="0" dirty="0" smtClean="0">
              <a:ln w="1905"/>
              <a:effectLst>
                <a:innerShdw blurRad="69850" dist="43180" dir="5400000">
                  <a:srgbClr val="000000">
                    <a:alpha val="65000"/>
                  </a:srgbClr>
                </a:innerShdw>
              </a:effectLst>
              <a:cs typeface="+mn-cs"/>
            </a:rPr>
            <a:t>Sodium bicarbonate</a:t>
          </a:r>
          <a:endParaRPr lang="ar-SA" sz="1100" b="1" cap="none" spc="0" dirty="0">
            <a:ln w="1905"/>
            <a:effectLst>
              <a:innerShdw blurRad="69850" dist="43180" dir="5400000">
                <a:srgbClr val="000000">
                  <a:alpha val="65000"/>
                </a:srgbClr>
              </a:innerShdw>
            </a:effectLst>
            <a:cs typeface="+mn-cs"/>
          </a:endParaRPr>
        </a:p>
      </cdr:txBody>
    </cdr:sp>
  </cdr:relSizeAnchor>
  <cdr:relSizeAnchor xmlns:cdr="http://schemas.openxmlformats.org/drawingml/2006/chartDrawing">
    <cdr:from>
      <cdr:x>0.29915</cdr:x>
      <cdr:y>0.54031</cdr:y>
    </cdr:from>
    <cdr:to>
      <cdr:x>0.57502</cdr:x>
      <cdr:y>0.98911</cdr:y>
    </cdr:to>
    <cdr:sp macro="" textlink="">
      <cdr:nvSpPr>
        <cdr:cNvPr id="4" name="مستطيل 3"/>
        <cdr:cNvSpPr/>
      </cdr:nvSpPr>
      <cdr:spPr>
        <a:xfrm xmlns:a="http://schemas.openxmlformats.org/drawingml/2006/main">
          <a:off x="797580" y="1232453"/>
          <a:ext cx="735496" cy="1023730"/>
        </a:xfrm>
        <a:prstGeom xmlns:a="http://schemas.openxmlformats.org/drawingml/2006/main" prst="rect">
          <a:avLst/>
        </a:prstGeom>
        <a:ln xmlns:a="http://schemas.openxmlformats.org/drawingml/2006/main">
          <a:noFill/>
        </a:ln>
      </cdr:spPr>
      <cdr:style>
        <a:lnRef xmlns:a="http://schemas.openxmlformats.org/drawingml/2006/main" idx="2">
          <a:schemeClr val="accent1"/>
        </a:lnRef>
        <a:fillRef xmlns:a="http://schemas.openxmlformats.org/drawingml/2006/main" idx="1">
          <a:schemeClr val="lt1"/>
        </a:fillRef>
        <a:effectRef xmlns:a="http://schemas.openxmlformats.org/drawingml/2006/main" idx="0">
          <a:schemeClr val="accent1"/>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endParaRPr lang="ar-SA"/>
        </a:p>
      </cdr:txBody>
    </cdr:sp>
  </cdr:relSizeAnchor>
</c:userShapes>
</file>

<file path=ppt/drawings/drawing2.xml><?xml version="1.0" encoding="utf-8"?>
<c:userShapes xmlns:c="http://schemas.openxmlformats.org/drawingml/2006/chart">
  <cdr:relSizeAnchor xmlns:cdr="http://schemas.openxmlformats.org/drawingml/2006/chartDrawing">
    <cdr:from>
      <cdr:x>0.12867</cdr:x>
      <cdr:y>0.58207</cdr:y>
    </cdr:from>
    <cdr:to>
      <cdr:x>0.29295</cdr:x>
      <cdr:y>0.97987</cdr:y>
    </cdr:to>
    <cdr:sp macro="" textlink="">
      <cdr:nvSpPr>
        <cdr:cNvPr id="2" name="مستطيل 1"/>
        <cdr:cNvSpPr/>
      </cdr:nvSpPr>
      <cdr:spPr>
        <a:xfrm xmlns:a="http://schemas.openxmlformats.org/drawingml/2006/main" rot="16200000">
          <a:off x="3344" y="2082289"/>
          <a:ext cx="1178206" cy="461665"/>
        </a:xfrm>
        <a:prstGeom xmlns:a="http://schemas.openxmlformats.org/drawingml/2006/main" prst="rect">
          <a:avLst/>
        </a:prstGeom>
        <a:noFill xmlns:a="http://schemas.openxmlformats.org/drawingml/2006/main"/>
      </cdr:spPr>
      <cdr:txBody>
        <a:bodyPr xmlns:a="http://schemas.openxmlformats.org/drawingml/2006/main" wrap="square" lIns="91440" tIns="45720" rIns="91440" bIns="45720">
          <a:spAutoFit/>
        </a:bodyPr>
        <a:lstStyle xmlns:a="http://schemas.openxmlformats.org/drawingml/2006/main"/>
        <a:p xmlns:a="http://schemas.openxmlformats.org/drawingml/2006/main">
          <a:pPr algn="ctr"/>
          <a:r>
            <a:rPr lang="ar-SA" sz="1200" b="1" cap="none" spc="0" dirty="0" smtClean="0">
              <a:ln w="1905"/>
              <a:effectLst>
                <a:innerShdw blurRad="69850" dist="43180" dir="5400000">
                  <a:srgbClr val="000000">
                    <a:alpha val="65000"/>
                  </a:srgbClr>
                </a:innerShdw>
              </a:effectLst>
              <a:cs typeface="+mn-cs"/>
            </a:rPr>
            <a:t>بيكربونات الصوديوم </a:t>
          </a:r>
          <a:endParaRPr lang="ar-SA" sz="1200" b="1" cap="none" spc="0" dirty="0">
            <a:ln w="1905"/>
            <a:effectLst>
              <a:innerShdw blurRad="69850" dist="43180" dir="5400000">
                <a:srgbClr val="000000">
                  <a:alpha val="65000"/>
                </a:srgbClr>
              </a:innerShdw>
            </a:effectLst>
            <a:cs typeface="+mn-cs"/>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CAC8C82-F52C-4AC6-B04E-DE0194C33BB2}" type="datetimeFigureOut">
              <a:rPr lang="ar-SA" smtClean="0"/>
              <a:t>26/07/42</a:t>
            </a:fld>
            <a:endParaRPr lang="ar-SA"/>
          </a:p>
        </p:txBody>
      </p:sp>
      <p:sp>
        <p:nvSpPr>
          <p:cNvPr id="4" name="عنصر نائب لصورة الشريحة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0EFD13B-5C19-475C-A35D-36E2FCF2099A}" type="slidenum">
              <a:rPr lang="ar-SA" smtClean="0"/>
              <a:t>‹#›</a:t>
            </a:fld>
            <a:endParaRPr lang="ar-SA"/>
          </a:p>
        </p:txBody>
      </p:sp>
    </p:spTree>
    <p:extLst>
      <p:ext uri="{BB962C8B-B14F-4D97-AF65-F5344CB8AC3E}">
        <p14:creationId xmlns:p14="http://schemas.microsoft.com/office/powerpoint/2010/main" val="142300728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70EFD13B-5C19-475C-A35D-36E2FCF2099A}" type="slidenum">
              <a:rPr lang="ar-SA" smtClean="0"/>
              <a:t>2</a:t>
            </a:fld>
            <a:endParaRPr lang="ar-SA"/>
          </a:p>
        </p:txBody>
      </p:sp>
    </p:spTree>
    <p:extLst>
      <p:ext uri="{BB962C8B-B14F-4D97-AF65-F5344CB8AC3E}">
        <p14:creationId xmlns:p14="http://schemas.microsoft.com/office/powerpoint/2010/main" val="2244307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37FBE903-C270-4E03-8F7B-AE475C384980}"/>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p>
        </p:txBody>
      </p:sp>
      <p:sp>
        <p:nvSpPr>
          <p:cNvPr id="3" name="عنوان فرعي 2">
            <a:extLst>
              <a:ext uri="{FF2B5EF4-FFF2-40B4-BE49-F238E27FC236}">
                <a16:creationId xmlns:a16="http://schemas.microsoft.com/office/drawing/2014/main" xmlns="" id="{3D247F8F-A424-42B3-A8AB-CA966FDFE6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p>
        </p:txBody>
      </p:sp>
      <p:sp>
        <p:nvSpPr>
          <p:cNvPr id="4" name="عنصر نائب للتاريخ 3">
            <a:extLst>
              <a:ext uri="{FF2B5EF4-FFF2-40B4-BE49-F238E27FC236}">
                <a16:creationId xmlns:a16="http://schemas.microsoft.com/office/drawing/2014/main" xmlns="" id="{CB4B8A66-2127-47F3-A6A8-55CEBC072353}"/>
              </a:ext>
            </a:extLst>
          </p:cNvPr>
          <p:cNvSpPr>
            <a:spLocks noGrp="1"/>
          </p:cNvSpPr>
          <p:nvPr>
            <p:ph type="dt" sz="half" idx="10"/>
          </p:nvPr>
        </p:nvSpPr>
        <p:spPr/>
        <p:txBody>
          <a:bodyPr/>
          <a:lstStyle/>
          <a:p>
            <a:fld id="{94E3D139-F317-4200-8D1B-94280F52DC65}" type="datetimeFigureOut">
              <a:rPr lang="ar-SA" smtClean="0"/>
              <a:t>26/07/42</a:t>
            </a:fld>
            <a:endParaRPr lang="ar-SA"/>
          </a:p>
        </p:txBody>
      </p:sp>
      <p:sp>
        <p:nvSpPr>
          <p:cNvPr id="5" name="عنصر نائب للتذييل 4">
            <a:extLst>
              <a:ext uri="{FF2B5EF4-FFF2-40B4-BE49-F238E27FC236}">
                <a16:creationId xmlns:a16="http://schemas.microsoft.com/office/drawing/2014/main" xmlns="" id="{7506D234-CF66-42AA-81FC-D50AA15B8140}"/>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xmlns="" id="{968C00DF-FBFB-4DA0-B19E-AE053794D1A2}"/>
              </a:ext>
            </a:extLst>
          </p:cNvPr>
          <p:cNvSpPr>
            <a:spLocks noGrp="1"/>
          </p:cNvSpPr>
          <p:nvPr>
            <p:ph type="sldNum" sz="quarter" idx="12"/>
          </p:nvPr>
        </p:nvSpPr>
        <p:spPr/>
        <p:txBody>
          <a:bodyPr/>
          <a:lstStyle/>
          <a:p>
            <a:fld id="{B381F855-1E6D-4FC4-858F-E30869A68FC4}" type="slidenum">
              <a:rPr lang="ar-SA" smtClean="0"/>
              <a:t>‹#›</a:t>
            </a:fld>
            <a:endParaRPr lang="ar-SA"/>
          </a:p>
        </p:txBody>
      </p:sp>
    </p:spTree>
    <p:extLst>
      <p:ext uri="{BB962C8B-B14F-4D97-AF65-F5344CB8AC3E}">
        <p14:creationId xmlns:p14="http://schemas.microsoft.com/office/powerpoint/2010/main" val="3462745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3E19531B-4D47-49E5-8C49-8FF786961230}"/>
              </a:ext>
            </a:extLst>
          </p:cNvPr>
          <p:cNvSpPr>
            <a:spLocks noGrp="1"/>
          </p:cNvSpPr>
          <p:nvPr>
            <p:ph type="title"/>
          </p:nvPr>
        </p:nvSpPr>
        <p:spPr/>
        <p:txBody>
          <a:bodyPr/>
          <a:lstStyle/>
          <a:p>
            <a:r>
              <a:rPr lang="ar-SA"/>
              <a:t>انقر لتحرير نمط عنوان الشكل الرئيسي</a:t>
            </a:r>
          </a:p>
        </p:txBody>
      </p:sp>
      <p:sp>
        <p:nvSpPr>
          <p:cNvPr id="3" name="عنصر نائب للعنوان العمودي 2">
            <a:extLst>
              <a:ext uri="{FF2B5EF4-FFF2-40B4-BE49-F238E27FC236}">
                <a16:creationId xmlns:a16="http://schemas.microsoft.com/office/drawing/2014/main" xmlns="" id="{973BC400-4A17-4F24-975B-F1498CB4A291}"/>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xmlns="" id="{FE153FEB-1930-4B1F-B35A-827185245A13}"/>
              </a:ext>
            </a:extLst>
          </p:cNvPr>
          <p:cNvSpPr>
            <a:spLocks noGrp="1"/>
          </p:cNvSpPr>
          <p:nvPr>
            <p:ph type="dt" sz="half" idx="10"/>
          </p:nvPr>
        </p:nvSpPr>
        <p:spPr/>
        <p:txBody>
          <a:bodyPr/>
          <a:lstStyle/>
          <a:p>
            <a:fld id="{94E3D139-F317-4200-8D1B-94280F52DC65}" type="datetimeFigureOut">
              <a:rPr lang="ar-SA" smtClean="0"/>
              <a:t>26/07/42</a:t>
            </a:fld>
            <a:endParaRPr lang="ar-SA"/>
          </a:p>
        </p:txBody>
      </p:sp>
      <p:sp>
        <p:nvSpPr>
          <p:cNvPr id="5" name="عنصر نائب للتذييل 4">
            <a:extLst>
              <a:ext uri="{FF2B5EF4-FFF2-40B4-BE49-F238E27FC236}">
                <a16:creationId xmlns:a16="http://schemas.microsoft.com/office/drawing/2014/main" xmlns="" id="{A780E61E-8ADF-40DC-8F5F-AB5AC0BE0C44}"/>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xmlns="" id="{FBEC538D-B3D9-4C40-8A04-617B435FE285}"/>
              </a:ext>
            </a:extLst>
          </p:cNvPr>
          <p:cNvSpPr>
            <a:spLocks noGrp="1"/>
          </p:cNvSpPr>
          <p:nvPr>
            <p:ph type="sldNum" sz="quarter" idx="12"/>
          </p:nvPr>
        </p:nvSpPr>
        <p:spPr/>
        <p:txBody>
          <a:bodyPr/>
          <a:lstStyle/>
          <a:p>
            <a:fld id="{B381F855-1E6D-4FC4-858F-E30869A68FC4}" type="slidenum">
              <a:rPr lang="ar-SA" smtClean="0"/>
              <a:t>‹#›</a:t>
            </a:fld>
            <a:endParaRPr lang="ar-SA"/>
          </a:p>
        </p:txBody>
      </p:sp>
    </p:spTree>
    <p:extLst>
      <p:ext uri="{BB962C8B-B14F-4D97-AF65-F5344CB8AC3E}">
        <p14:creationId xmlns:p14="http://schemas.microsoft.com/office/powerpoint/2010/main" val="1201968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xmlns="" id="{5B00B274-64B5-4AD4-A6E7-5FB801F4D547}"/>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p>
        </p:txBody>
      </p:sp>
      <p:sp>
        <p:nvSpPr>
          <p:cNvPr id="3" name="عنصر نائب للعنوان العمودي 2">
            <a:extLst>
              <a:ext uri="{FF2B5EF4-FFF2-40B4-BE49-F238E27FC236}">
                <a16:creationId xmlns:a16="http://schemas.microsoft.com/office/drawing/2014/main" xmlns="" id="{EDC545F3-79B2-4161-8BE5-666032F0ED88}"/>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xmlns="" id="{B9684C2C-AB3D-4593-8CC4-82C1850AB6DE}"/>
              </a:ext>
            </a:extLst>
          </p:cNvPr>
          <p:cNvSpPr>
            <a:spLocks noGrp="1"/>
          </p:cNvSpPr>
          <p:nvPr>
            <p:ph type="dt" sz="half" idx="10"/>
          </p:nvPr>
        </p:nvSpPr>
        <p:spPr/>
        <p:txBody>
          <a:bodyPr/>
          <a:lstStyle/>
          <a:p>
            <a:fld id="{94E3D139-F317-4200-8D1B-94280F52DC65}" type="datetimeFigureOut">
              <a:rPr lang="ar-SA" smtClean="0"/>
              <a:t>26/07/42</a:t>
            </a:fld>
            <a:endParaRPr lang="ar-SA"/>
          </a:p>
        </p:txBody>
      </p:sp>
      <p:sp>
        <p:nvSpPr>
          <p:cNvPr id="5" name="عنصر نائب للتذييل 4">
            <a:extLst>
              <a:ext uri="{FF2B5EF4-FFF2-40B4-BE49-F238E27FC236}">
                <a16:creationId xmlns:a16="http://schemas.microsoft.com/office/drawing/2014/main" xmlns="" id="{67E9AFE6-2681-4ECF-AE71-5FE648C7B8BA}"/>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xmlns="" id="{CD1ED871-EA0D-4730-8FF7-CFC2F55A2154}"/>
              </a:ext>
            </a:extLst>
          </p:cNvPr>
          <p:cNvSpPr>
            <a:spLocks noGrp="1"/>
          </p:cNvSpPr>
          <p:nvPr>
            <p:ph type="sldNum" sz="quarter" idx="12"/>
          </p:nvPr>
        </p:nvSpPr>
        <p:spPr/>
        <p:txBody>
          <a:bodyPr/>
          <a:lstStyle/>
          <a:p>
            <a:fld id="{B381F855-1E6D-4FC4-858F-E30869A68FC4}" type="slidenum">
              <a:rPr lang="ar-SA" smtClean="0"/>
              <a:t>‹#›</a:t>
            </a:fld>
            <a:endParaRPr lang="ar-SA"/>
          </a:p>
        </p:txBody>
      </p:sp>
    </p:spTree>
    <p:extLst>
      <p:ext uri="{BB962C8B-B14F-4D97-AF65-F5344CB8AC3E}">
        <p14:creationId xmlns:p14="http://schemas.microsoft.com/office/powerpoint/2010/main" val="2884986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3F7C9911-36D9-4EF3-980F-BB86569EC495}"/>
              </a:ext>
            </a:extLst>
          </p:cNvPr>
          <p:cNvSpPr>
            <a:spLocks noGrp="1"/>
          </p:cNvSpPr>
          <p:nvPr>
            <p:ph type="title"/>
          </p:nvPr>
        </p:nvSpPr>
        <p:spPr/>
        <p:txBody>
          <a:body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xmlns="" id="{E3F28883-7524-4DDB-91EC-3CB58A3E9FEB}"/>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xmlns="" id="{887E9B53-A689-4D53-9908-5ABD5069EE24}"/>
              </a:ext>
            </a:extLst>
          </p:cNvPr>
          <p:cNvSpPr>
            <a:spLocks noGrp="1"/>
          </p:cNvSpPr>
          <p:nvPr>
            <p:ph type="dt" sz="half" idx="10"/>
          </p:nvPr>
        </p:nvSpPr>
        <p:spPr/>
        <p:txBody>
          <a:bodyPr/>
          <a:lstStyle/>
          <a:p>
            <a:fld id="{94E3D139-F317-4200-8D1B-94280F52DC65}" type="datetimeFigureOut">
              <a:rPr lang="ar-SA" smtClean="0"/>
              <a:t>26/07/42</a:t>
            </a:fld>
            <a:endParaRPr lang="ar-SA"/>
          </a:p>
        </p:txBody>
      </p:sp>
      <p:sp>
        <p:nvSpPr>
          <p:cNvPr id="5" name="عنصر نائب للتذييل 4">
            <a:extLst>
              <a:ext uri="{FF2B5EF4-FFF2-40B4-BE49-F238E27FC236}">
                <a16:creationId xmlns:a16="http://schemas.microsoft.com/office/drawing/2014/main" xmlns="" id="{E96D7308-5843-4A8A-BBF0-A3AE2F5F0EDF}"/>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xmlns="" id="{0D8B7922-49FC-479B-8285-8E61FA4F20DE}"/>
              </a:ext>
            </a:extLst>
          </p:cNvPr>
          <p:cNvSpPr>
            <a:spLocks noGrp="1"/>
          </p:cNvSpPr>
          <p:nvPr>
            <p:ph type="sldNum" sz="quarter" idx="12"/>
          </p:nvPr>
        </p:nvSpPr>
        <p:spPr/>
        <p:txBody>
          <a:bodyPr/>
          <a:lstStyle/>
          <a:p>
            <a:fld id="{B381F855-1E6D-4FC4-858F-E30869A68FC4}" type="slidenum">
              <a:rPr lang="ar-SA" smtClean="0"/>
              <a:t>‹#›</a:t>
            </a:fld>
            <a:endParaRPr lang="ar-SA"/>
          </a:p>
        </p:txBody>
      </p:sp>
    </p:spTree>
    <p:extLst>
      <p:ext uri="{BB962C8B-B14F-4D97-AF65-F5344CB8AC3E}">
        <p14:creationId xmlns:p14="http://schemas.microsoft.com/office/powerpoint/2010/main" val="3416254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E3A127F6-C1C6-4707-A315-BF1D73257CF6}"/>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xmlns="" id="{F76F82C1-A799-4071-B306-B7A5665300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xmlns="" id="{2AB6C66E-AB00-46F5-8DAE-9B0C35C957B7}"/>
              </a:ext>
            </a:extLst>
          </p:cNvPr>
          <p:cNvSpPr>
            <a:spLocks noGrp="1"/>
          </p:cNvSpPr>
          <p:nvPr>
            <p:ph type="dt" sz="half" idx="10"/>
          </p:nvPr>
        </p:nvSpPr>
        <p:spPr/>
        <p:txBody>
          <a:bodyPr/>
          <a:lstStyle/>
          <a:p>
            <a:fld id="{94E3D139-F317-4200-8D1B-94280F52DC65}" type="datetimeFigureOut">
              <a:rPr lang="ar-SA" smtClean="0"/>
              <a:t>26/07/42</a:t>
            </a:fld>
            <a:endParaRPr lang="ar-SA"/>
          </a:p>
        </p:txBody>
      </p:sp>
      <p:sp>
        <p:nvSpPr>
          <p:cNvPr id="5" name="عنصر نائب للتذييل 4">
            <a:extLst>
              <a:ext uri="{FF2B5EF4-FFF2-40B4-BE49-F238E27FC236}">
                <a16:creationId xmlns:a16="http://schemas.microsoft.com/office/drawing/2014/main" xmlns="" id="{A5DF0FB3-A1D8-48BA-87A7-E315153218E6}"/>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xmlns="" id="{4C19C846-3689-40E9-8ED0-D9BC0701EDCE}"/>
              </a:ext>
            </a:extLst>
          </p:cNvPr>
          <p:cNvSpPr>
            <a:spLocks noGrp="1"/>
          </p:cNvSpPr>
          <p:nvPr>
            <p:ph type="sldNum" sz="quarter" idx="12"/>
          </p:nvPr>
        </p:nvSpPr>
        <p:spPr/>
        <p:txBody>
          <a:bodyPr/>
          <a:lstStyle/>
          <a:p>
            <a:fld id="{B381F855-1E6D-4FC4-858F-E30869A68FC4}" type="slidenum">
              <a:rPr lang="ar-SA" smtClean="0"/>
              <a:t>‹#›</a:t>
            </a:fld>
            <a:endParaRPr lang="ar-SA"/>
          </a:p>
        </p:txBody>
      </p:sp>
    </p:spTree>
    <p:extLst>
      <p:ext uri="{BB962C8B-B14F-4D97-AF65-F5344CB8AC3E}">
        <p14:creationId xmlns:p14="http://schemas.microsoft.com/office/powerpoint/2010/main" val="741882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08A8E44C-7A69-4964-8479-4CCA65494F71}"/>
              </a:ext>
            </a:extLst>
          </p:cNvPr>
          <p:cNvSpPr>
            <a:spLocks noGrp="1"/>
          </p:cNvSpPr>
          <p:nvPr>
            <p:ph type="title"/>
          </p:nvPr>
        </p:nvSpPr>
        <p:spPr/>
        <p:txBody>
          <a:body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xmlns="" id="{80C3FA0B-672B-4BFB-824B-9477EBF9A0D4}"/>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a:extLst>
              <a:ext uri="{FF2B5EF4-FFF2-40B4-BE49-F238E27FC236}">
                <a16:creationId xmlns:a16="http://schemas.microsoft.com/office/drawing/2014/main" xmlns="" id="{6943E73A-77AC-4D58-A6E3-0A02C4452CE0}"/>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a:extLst>
              <a:ext uri="{FF2B5EF4-FFF2-40B4-BE49-F238E27FC236}">
                <a16:creationId xmlns:a16="http://schemas.microsoft.com/office/drawing/2014/main" xmlns="" id="{6F03D815-1590-4F48-B91E-C6A997256CBC}"/>
              </a:ext>
            </a:extLst>
          </p:cNvPr>
          <p:cNvSpPr>
            <a:spLocks noGrp="1"/>
          </p:cNvSpPr>
          <p:nvPr>
            <p:ph type="dt" sz="half" idx="10"/>
          </p:nvPr>
        </p:nvSpPr>
        <p:spPr/>
        <p:txBody>
          <a:bodyPr/>
          <a:lstStyle/>
          <a:p>
            <a:fld id="{94E3D139-F317-4200-8D1B-94280F52DC65}" type="datetimeFigureOut">
              <a:rPr lang="ar-SA" smtClean="0"/>
              <a:t>26/07/42</a:t>
            </a:fld>
            <a:endParaRPr lang="ar-SA"/>
          </a:p>
        </p:txBody>
      </p:sp>
      <p:sp>
        <p:nvSpPr>
          <p:cNvPr id="6" name="عنصر نائب للتذييل 5">
            <a:extLst>
              <a:ext uri="{FF2B5EF4-FFF2-40B4-BE49-F238E27FC236}">
                <a16:creationId xmlns:a16="http://schemas.microsoft.com/office/drawing/2014/main" xmlns="" id="{27815462-B4A3-4019-8962-CD4DD5D82AD8}"/>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xmlns="" id="{C117C294-A5BF-4373-9F61-5DFB6FB211DB}"/>
              </a:ext>
            </a:extLst>
          </p:cNvPr>
          <p:cNvSpPr>
            <a:spLocks noGrp="1"/>
          </p:cNvSpPr>
          <p:nvPr>
            <p:ph type="sldNum" sz="quarter" idx="12"/>
          </p:nvPr>
        </p:nvSpPr>
        <p:spPr/>
        <p:txBody>
          <a:bodyPr/>
          <a:lstStyle/>
          <a:p>
            <a:fld id="{B381F855-1E6D-4FC4-858F-E30869A68FC4}" type="slidenum">
              <a:rPr lang="ar-SA" smtClean="0"/>
              <a:t>‹#›</a:t>
            </a:fld>
            <a:endParaRPr lang="ar-SA"/>
          </a:p>
        </p:txBody>
      </p:sp>
    </p:spTree>
    <p:extLst>
      <p:ext uri="{BB962C8B-B14F-4D97-AF65-F5344CB8AC3E}">
        <p14:creationId xmlns:p14="http://schemas.microsoft.com/office/powerpoint/2010/main" val="3917852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535C96F9-A33E-4344-A194-E8561F2E0DA9}"/>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xmlns="" id="{69C040B1-E164-4F05-AA25-6B0EEA060A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xmlns="" id="{4D6E6F6D-6E0B-4B7B-A850-FB942293F6FC}"/>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a:extLst>
              <a:ext uri="{FF2B5EF4-FFF2-40B4-BE49-F238E27FC236}">
                <a16:creationId xmlns:a16="http://schemas.microsoft.com/office/drawing/2014/main" xmlns="" id="{3973AB72-5F35-4165-AC95-B618F715E0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xmlns="" id="{67DD928D-9C66-4C6F-95BD-DCE1F54E9C96}"/>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a:extLst>
              <a:ext uri="{FF2B5EF4-FFF2-40B4-BE49-F238E27FC236}">
                <a16:creationId xmlns:a16="http://schemas.microsoft.com/office/drawing/2014/main" xmlns="" id="{C1059EC5-D419-46B8-B3E2-3D44416D5EA6}"/>
              </a:ext>
            </a:extLst>
          </p:cNvPr>
          <p:cNvSpPr>
            <a:spLocks noGrp="1"/>
          </p:cNvSpPr>
          <p:nvPr>
            <p:ph type="dt" sz="half" idx="10"/>
          </p:nvPr>
        </p:nvSpPr>
        <p:spPr/>
        <p:txBody>
          <a:bodyPr/>
          <a:lstStyle/>
          <a:p>
            <a:fld id="{94E3D139-F317-4200-8D1B-94280F52DC65}" type="datetimeFigureOut">
              <a:rPr lang="ar-SA" smtClean="0"/>
              <a:t>26/07/42</a:t>
            </a:fld>
            <a:endParaRPr lang="ar-SA"/>
          </a:p>
        </p:txBody>
      </p:sp>
      <p:sp>
        <p:nvSpPr>
          <p:cNvPr id="8" name="عنصر نائب للتذييل 7">
            <a:extLst>
              <a:ext uri="{FF2B5EF4-FFF2-40B4-BE49-F238E27FC236}">
                <a16:creationId xmlns:a16="http://schemas.microsoft.com/office/drawing/2014/main" xmlns="" id="{BA95AF34-F4CF-48D5-A5D0-53901CD303F4}"/>
              </a:ext>
            </a:extLst>
          </p:cNvPr>
          <p:cNvSpPr>
            <a:spLocks noGrp="1"/>
          </p:cNvSpPr>
          <p:nvPr>
            <p:ph type="ftr" sz="quarter" idx="11"/>
          </p:nvPr>
        </p:nvSpPr>
        <p:spPr/>
        <p:txBody>
          <a:bodyPr/>
          <a:lstStyle/>
          <a:p>
            <a:endParaRPr lang="ar-SA"/>
          </a:p>
        </p:txBody>
      </p:sp>
      <p:sp>
        <p:nvSpPr>
          <p:cNvPr id="9" name="عنصر نائب لرقم الشريحة 8">
            <a:extLst>
              <a:ext uri="{FF2B5EF4-FFF2-40B4-BE49-F238E27FC236}">
                <a16:creationId xmlns:a16="http://schemas.microsoft.com/office/drawing/2014/main" xmlns="" id="{6A2CCC53-7DBA-4CB9-87BF-066D683B867E}"/>
              </a:ext>
            </a:extLst>
          </p:cNvPr>
          <p:cNvSpPr>
            <a:spLocks noGrp="1"/>
          </p:cNvSpPr>
          <p:nvPr>
            <p:ph type="sldNum" sz="quarter" idx="12"/>
          </p:nvPr>
        </p:nvSpPr>
        <p:spPr/>
        <p:txBody>
          <a:bodyPr/>
          <a:lstStyle/>
          <a:p>
            <a:fld id="{B381F855-1E6D-4FC4-858F-E30869A68FC4}" type="slidenum">
              <a:rPr lang="ar-SA" smtClean="0"/>
              <a:t>‹#›</a:t>
            </a:fld>
            <a:endParaRPr lang="ar-SA"/>
          </a:p>
        </p:txBody>
      </p:sp>
    </p:spTree>
    <p:extLst>
      <p:ext uri="{BB962C8B-B14F-4D97-AF65-F5344CB8AC3E}">
        <p14:creationId xmlns:p14="http://schemas.microsoft.com/office/powerpoint/2010/main" val="2627842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EE72A149-8A28-43DB-9DC4-363E4A98E880}"/>
              </a:ext>
            </a:extLst>
          </p:cNvPr>
          <p:cNvSpPr>
            <a:spLocks noGrp="1"/>
          </p:cNvSpPr>
          <p:nvPr>
            <p:ph type="title"/>
          </p:nvPr>
        </p:nvSpPr>
        <p:spPr/>
        <p:txBody>
          <a:bodyPr/>
          <a:lstStyle/>
          <a:p>
            <a:r>
              <a:rPr lang="ar-SA"/>
              <a:t>انقر لتحرير نمط عنوان الشكل الرئيسي</a:t>
            </a:r>
          </a:p>
        </p:txBody>
      </p:sp>
      <p:sp>
        <p:nvSpPr>
          <p:cNvPr id="3" name="عنصر نائب للتاريخ 2">
            <a:extLst>
              <a:ext uri="{FF2B5EF4-FFF2-40B4-BE49-F238E27FC236}">
                <a16:creationId xmlns:a16="http://schemas.microsoft.com/office/drawing/2014/main" xmlns="" id="{3DB16D9C-712F-4FB3-A214-E013934A70D0}"/>
              </a:ext>
            </a:extLst>
          </p:cNvPr>
          <p:cNvSpPr>
            <a:spLocks noGrp="1"/>
          </p:cNvSpPr>
          <p:nvPr>
            <p:ph type="dt" sz="half" idx="10"/>
          </p:nvPr>
        </p:nvSpPr>
        <p:spPr/>
        <p:txBody>
          <a:bodyPr/>
          <a:lstStyle/>
          <a:p>
            <a:fld id="{94E3D139-F317-4200-8D1B-94280F52DC65}" type="datetimeFigureOut">
              <a:rPr lang="ar-SA" smtClean="0"/>
              <a:t>26/07/42</a:t>
            </a:fld>
            <a:endParaRPr lang="ar-SA"/>
          </a:p>
        </p:txBody>
      </p:sp>
      <p:sp>
        <p:nvSpPr>
          <p:cNvPr id="4" name="عنصر نائب للتذييل 3">
            <a:extLst>
              <a:ext uri="{FF2B5EF4-FFF2-40B4-BE49-F238E27FC236}">
                <a16:creationId xmlns:a16="http://schemas.microsoft.com/office/drawing/2014/main" xmlns="" id="{5E579D63-6F10-4248-ADF3-AC98CB07B95C}"/>
              </a:ext>
            </a:extLst>
          </p:cNvPr>
          <p:cNvSpPr>
            <a:spLocks noGrp="1"/>
          </p:cNvSpPr>
          <p:nvPr>
            <p:ph type="ftr" sz="quarter" idx="11"/>
          </p:nvPr>
        </p:nvSpPr>
        <p:spPr/>
        <p:txBody>
          <a:bodyPr/>
          <a:lstStyle/>
          <a:p>
            <a:endParaRPr lang="ar-SA"/>
          </a:p>
        </p:txBody>
      </p:sp>
      <p:sp>
        <p:nvSpPr>
          <p:cNvPr id="5" name="عنصر نائب لرقم الشريحة 4">
            <a:extLst>
              <a:ext uri="{FF2B5EF4-FFF2-40B4-BE49-F238E27FC236}">
                <a16:creationId xmlns:a16="http://schemas.microsoft.com/office/drawing/2014/main" xmlns="" id="{1E3CB55E-D5CB-4403-BCB7-64A912C40327}"/>
              </a:ext>
            </a:extLst>
          </p:cNvPr>
          <p:cNvSpPr>
            <a:spLocks noGrp="1"/>
          </p:cNvSpPr>
          <p:nvPr>
            <p:ph type="sldNum" sz="quarter" idx="12"/>
          </p:nvPr>
        </p:nvSpPr>
        <p:spPr/>
        <p:txBody>
          <a:bodyPr/>
          <a:lstStyle/>
          <a:p>
            <a:fld id="{B381F855-1E6D-4FC4-858F-E30869A68FC4}" type="slidenum">
              <a:rPr lang="ar-SA" smtClean="0"/>
              <a:t>‹#›</a:t>
            </a:fld>
            <a:endParaRPr lang="ar-SA"/>
          </a:p>
        </p:txBody>
      </p:sp>
    </p:spTree>
    <p:extLst>
      <p:ext uri="{BB962C8B-B14F-4D97-AF65-F5344CB8AC3E}">
        <p14:creationId xmlns:p14="http://schemas.microsoft.com/office/powerpoint/2010/main" val="2483744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xmlns="" id="{F5F0A2C6-BCFF-4069-8749-B78C6D2E402A}"/>
              </a:ext>
            </a:extLst>
          </p:cNvPr>
          <p:cNvSpPr>
            <a:spLocks noGrp="1"/>
          </p:cNvSpPr>
          <p:nvPr>
            <p:ph type="dt" sz="half" idx="10"/>
          </p:nvPr>
        </p:nvSpPr>
        <p:spPr/>
        <p:txBody>
          <a:bodyPr/>
          <a:lstStyle/>
          <a:p>
            <a:fld id="{94E3D139-F317-4200-8D1B-94280F52DC65}" type="datetimeFigureOut">
              <a:rPr lang="ar-SA" smtClean="0"/>
              <a:t>26/07/42</a:t>
            </a:fld>
            <a:endParaRPr lang="ar-SA"/>
          </a:p>
        </p:txBody>
      </p:sp>
      <p:sp>
        <p:nvSpPr>
          <p:cNvPr id="3" name="عنصر نائب للتذييل 2">
            <a:extLst>
              <a:ext uri="{FF2B5EF4-FFF2-40B4-BE49-F238E27FC236}">
                <a16:creationId xmlns:a16="http://schemas.microsoft.com/office/drawing/2014/main" xmlns="" id="{B34DAF73-5029-470C-85D8-DE1788D64E36}"/>
              </a:ext>
            </a:extLst>
          </p:cNvPr>
          <p:cNvSpPr>
            <a:spLocks noGrp="1"/>
          </p:cNvSpPr>
          <p:nvPr>
            <p:ph type="ftr" sz="quarter" idx="11"/>
          </p:nvPr>
        </p:nvSpPr>
        <p:spPr/>
        <p:txBody>
          <a:bodyPr/>
          <a:lstStyle/>
          <a:p>
            <a:endParaRPr lang="ar-SA"/>
          </a:p>
        </p:txBody>
      </p:sp>
      <p:sp>
        <p:nvSpPr>
          <p:cNvPr id="4" name="عنصر نائب لرقم الشريحة 3">
            <a:extLst>
              <a:ext uri="{FF2B5EF4-FFF2-40B4-BE49-F238E27FC236}">
                <a16:creationId xmlns:a16="http://schemas.microsoft.com/office/drawing/2014/main" xmlns="" id="{7C3A575C-B79D-4256-AB25-D111ADEF69EF}"/>
              </a:ext>
            </a:extLst>
          </p:cNvPr>
          <p:cNvSpPr>
            <a:spLocks noGrp="1"/>
          </p:cNvSpPr>
          <p:nvPr>
            <p:ph type="sldNum" sz="quarter" idx="12"/>
          </p:nvPr>
        </p:nvSpPr>
        <p:spPr/>
        <p:txBody>
          <a:bodyPr/>
          <a:lstStyle/>
          <a:p>
            <a:fld id="{B381F855-1E6D-4FC4-858F-E30869A68FC4}" type="slidenum">
              <a:rPr lang="ar-SA" smtClean="0"/>
              <a:t>‹#›</a:t>
            </a:fld>
            <a:endParaRPr lang="ar-SA"/>
          </a:p>
        </p:txBody>
      </p:sp>
    </p:spTree>
    <p:extLst>
      <p:ext uri="{BB962C8B-B14F-4D97-AF65-F5344CB8AC3E}">
        <p14:creationId xmlns:p14="http://schemas.microsoft.com/office/powerpoint/2010/main" val="1181506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216AE9D8-C70C-4BAB-9CC0-F0F78DD0D20D}"/>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xmlns="" id="{A7585519-671E-4C86-A667-4869E93CF4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a:extLst>
              <a:ext uri="{FF2B5EF4-FFF2-40B4-BE49-F238E27FC236}">
                <a16:creationId xmlns:a16="http://schemas.microsoft.com/office/drawing/2014/main" xmlns="" id="{B1207613-C54C-43C4-8441-8127F4C567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xmlns="" id="{DBAF36ED-8498-46E0-B65F-F3AF222B34C4}"/>
              </a:ext>
            </a:extLst>
          </p:cNvPr>
          <p:cNvSpPr>
            <a:spLocks noGrp="1"/>
          </p:cNvSpPr>
          <p:nvPr>
            <p:ph type="dt" sz="half" idx="10"/>
          </p:nvPr>
        </p:nvSpPr>
        <p:spPr/>
        <p:txBody>
          <a:bodyPr/>
          <a:lstStyle/>
          <a:p>
            <a:fld id="{94E3D139-F317-4200-8D1B-94280F52DC65}" type="datetimeFigureOut">
              <a:rPr lang="ar-SA" smtClean="0"/>
              <a:t>26/07/42</a:t>
            </a:fld>
            <a:endParaRPr lang="ar-SA"/>
          </a:p>
        </p:txBody>
      </p:sp>
      <p:sp>
        <p:nvSpPr>
          <p:cNvPr id="6" name="عنصر نائب للتذييل 5">
            <a:extLst>
              <a:ext uri="{FF2B5EF4-FFF2-40B4-BE49-F238E27FC236}">
                <a16:creationId xmlns:a16="http://schemas.microsoft.com/office/drawing/2014/main" xmlns="" id="{37A6A75F-C43C-464C-8AD0-AAEBE16E3DFB}"/>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xmlns="" id="{2C18C8C0-0E4A-4699-82E5-DA7E94C861EC}"/>
              </a:ext>
            </a:extLst>
          </p:cNvPr>
          <p:cNvSpPr>
            <a:spLocks noGrp="1"/>
          </p:cNvSpPr>
          <p:nvPr>
            <p:ph type="sldNum" sz="quarter" idx="12"/>
          </p:nvPr>
        </p:nvSpPr>
        <p:spPr/>
        <p:txBody>
          <a:bodyPr/>
          <a:lstStyle/>
          <a:p>
            <a:fld id="{B381F855-1E6D-4FC4-858F-E30869A68FC4}" type="slidenum">
              <a:rPr lang="ar-SA" smtClean="0"/>
              <a:t>‹#›</a:t>
            </a:fld>
            <a:endParaRPr lang="ar-SA"/>
          </a:p>
        </p:txBody>
      </p:sp>
    </p:spTree>
    <p:extLst>
      <p:ext uri="{BB962C8B-B14F-4D97-AF65-F5344CB8AC3E}">
        <p14:creationId xmlns:p14="http://schemas.microsoft.com/office/powerpoint/2010/main" val="4278156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990B586E-AACA-4009-A51F-206A156D0C41}"/>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p>
        </p:txBody>
      </p:sp>
      <p:sp>
        <p:nvSpPr>
          <p:cNvPr id="3" name="عنصر نائب للصورة 2">
            <a:extLst>
              <a:ext uri="{FF2B5EF4-FFF2-40B4-BE49-F238E27FC236}">
                <a16:creationId xmlns:a16="http://schemas.microsoft.com/office/drawing/2014/main" xmlns="" id="{B8DDC81A-70BB-4E12-86BC-FE02AF4176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a:extLst>
              <a:ext uri="{FF2B5EF4-FFF2-40B4-BE49-F238E27FC236}">
                <a16:creationId xmlns:a16="http://schemas.microsoft.com/office/drawing/2014/main" xmlns="" id="{E7EE2A8F-1BAE-44FB-B451-B9231688DE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xmlns="" id="{98A99161-09C9-40B7-A1D5-E68EBDCE6DB1}"/>
              </a:ext>
            </a:extLst>
          </p:cNvPr>
          <p:cNvSpPr>
            <a:spLocks noGrp="1"/>
          </p:cNvSpPr>
          <p:nvPr>
            <p:ph type="dt" sz="half" idx="10"/>
          </p:nvPr>
        </p:nvSpPr>
        <p:spPr/>
        <p:txBody>
          <a:bodyPr/>
          <a:lstStyle/>
          <a:p>
            <a:fld id="{94E3D139-F317-4200-8D1B-94280F52DC65}" type="datetimeFigureOut">
              <a:rPr lang="ar-SA" smtClean="0"/>
              <a:t>26/07/42</a:t>
            </a:fld>
            <a:endParaRPr lang="ar-SA"/>
          </a:p>
        </p:txBody>
      </p:sp>
      <p:sp>
        <p:nvSpPr>
          <p:cNvPr id="6" name="عنصر نائب للتذييل 5">
            <a:extLst>
              <a:ext uri="{FF2B5EF4-FFF2-40B4-BE49-F238E27FC236}">
                <a16:creationId xmlns:a16="http://schemas.microsoft.com/office/drawing/2014/main" xmlns="" id="{F02DFC7A-09AC-4A4E-9FFF-9337FB433A3E}"/>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xmlns="" id="{C0B25A7C-82AB-4345-96ED-46DA43EC0627}"/>
              </a:ext>
            </a:extLst>
          </p:cNvPr>
          <p:cNvSpPr>
            <a:spLocks noGrp="1"/>
          </p:cNvSpPr>
          <p:nvPr>
            <p:ph type="sldNum" sz="quarter" idx="12"/>
          </p:nvPr>
        </p:nvSpPr>
        <p:spPr/>
        <p:txBody>
          <a:bodyPr/>
          <a:lstStyle/>
          <a:p>
            <a:fld id="{B381F855-1E6D-4FC4-858F-E30869A68FC4}" type="slidenum">
              <a:rPr lang="ar-SA" smtClean="0"/>
              <a:t>‹#›</a:t>
            </a:fld>
            <a:endParaRPr lang="ar-SA"/>
          </a:p>
        </p:txBody>
      </p:sp>
    </p:spTree>
    <p:extLst>
      <p:ext uri="{BB962C8B-B14F-4D97-AF65-F5344CB8AC3E}">
        <p14:creationId xmlns:p14="http://schemas.microsoft.com/office/powerpoint/2010/main" val="88531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xmlns="" id="{C95FFB1F-F703-46BE-8DF2-98C2EF3D6B33}"/>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xmlns="" id="{033B6A7C-0A91-4E5D-A1D5-129AEB5F3885}"/>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xmlns="" id="{07DBBD67-3A4A-4C82-BEC1-0A5951AC8CDA}"/>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4E3D139-F317-4200-8D1B-94280F52DC65}" type="datetimeFigureOut">
              <a:rPr lang="ar-SA" smtClean="0"/>
              <a:t>26/07/42</a:t>
            </a:fld>
            <a:endParaRPr lang="ar-SA"/>
          </a:p>
        </p:txBody>
      </p:sp>
      <p:sp>
        <p:nvSpPr>
          <p:cNvPr id="5" name="عنصر نائب للتذييل 4">
            <a:extLst>
              <a:ext uri="{FF2B5EF4-FFF2-40B4-BE49-F238E27FC236}">
                <a16:creationId xmlns:a16="http://schemas.microsoft.com/office/drawing/2014/main" xmlns="" id="{5FE5FB97-A5C1-4D96-97A0-7419AD5B0B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a:extLst>
              <a:ext uri="{FF2B5EF4-FFF2-40B4-BE49-F238E27FC236}">
                <a16:creationId xmlns:a16="http://schemas.microsoft.com/office/drawing/2014/main" xmlns="" id="{DAD064FD-D516-4DC7-BE08-C77045945A33}"/>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381F855-1E6D-4FC4-858F-E30869A68FC4}" type="slidenum">
              <a:rPr lang="ar-SA" smtClean="0"/>
              <a:t>‹#›</a:t>
            </a:fld>
            <a:endParaRPr lang="ar-SA"/>
          </a:p>
        </p:txBody>
      </p:sp>
    </p:spTree>
    <p:extLst>
      <p:ext uri="{BB962C8B-B14F-4D97-AF65-F5344CB8AC3E}">
        <p14:creationId xmlns:p14="http://schemas.microsoft.com/office/powerpoint/2010/main" val="1818891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hyperlink" Target="https://plantix.net/ar/library/plant-diseases/100003/downy-mildew/" TargetMode="External"/><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chart" Target="../charts/chart2.xml"/><Relationship Id="rId5" Type="http://schemas.openxmlformats.org/officeDocument/2006/relationships/image" Target="../media/image1.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زوايا مستديرة 1">
            <a:extLst>
              <a:ext uri="{FF2B5EF4-FFF2-40B4-BE49-F238E27FC236}">
                <a16:creationId xmlns:a16="http://schemas.microsoft.com/office/drawing/2014/main" xmlns="" id="{1333512A-7544-481D-BB0F-8693B39E6316}"/>
              </a:ext>
            </a:extLst>
          </p:cNvPr>
          <p:cNvSpPr/>
          <p:nvPr/>
        </p:nvSpPr>
        <p:spPr>
          <a:xfrm>
            <a:off x="9024730" y="1241485"/>
            <a:ext cx="3091070" cy="242674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b="1" dirty="0">
                <a:solidFill>
                  <a:srgbClr val="C00000"/>
                </a:solidFill>
              </a:rPr>
              <a:t>Discussion and </a:t>
            </a:r>
            <a:r>
              <a:rPr lang="en-US" sz="1600" b="1" dirty="0" smtClean="0">
                <a:solidFill>
                  <a:srgbClr val="C00000"/>
                </a:solidFill>
              </a:rPr>
              <a:t>recommendations</a:t>
            </a:r>
          </a:p>
          <a:p>
            <a:pPr algn="ctr"/>
            <a:r>
              <a:rPr lang="en-US" sz="1100" b="1" dirty="0" smtClean="0">
                <a:solidFill>
                  <a:schemeClr val="tx1"/>
                </a:solidFill>
              </a:rPr>
              <a:t>The scientific experiments came as an extension of similar experiments in benefiting from the use of materials and the method in eliminating and reducing the appearance of downy mildew. This is because the research is important in human life, where the research is based on finding methods of treatment and to reduce the appearance of downy mildew and negative effects on the life of man, especially plants.</a:t>
            </a:r>
            <a:endParaRPr lang="ar-SA" sz="1100" b="1" dirty="0">
              <a:solidFill>
                <a:schemeClr val="tx1"/>
              </a:solidFill>
            </a:endParaRPr>
          </a:p>
        </p:txBody>
      </p:sp>
      <p:sp>
        <p:nvSpPr>
          <p:cNvPr id="3" name="مستطيل: زوايا مستديرة 2">
            <a:extLst>
              <a:ext uri="{FF2B5EF4-FFF2-40B4-BE49-F238E27FC236}">
                <a16:creationId xmlns:a16="http://schemas.microsoft.com/office/drawing/2014/main" xmlns="" id="{F3CD57E7-9A13-411E-B55F-115E43C18D1D}"/>
              </a:ext>
            </a:extLst>
          </p:cNvPr>
          <p:cNvSpPr/>
          <p:nvPr/>
        </p:nvSpPr>
        <p:spPr>
          <a:xfrm>
            <a:off x="9024730" y="3752399"/>
            <a:ext cx="3091069" cy="163001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b="1" dirty="0" smtClean="0">
                <a:solidFill>
                  <a:srgbClr val="C00000"/>
                </a:solidFill>
              </a:rPr>
              <a:t>Conclusions</a:t>
            </a:r>
            <a:r>
              <a:rPr lang="ar-SA" sz="1600" b="1" dirty="0" smtClean="0">
                <a:solidFill>
                  <a:srgbClr val="C00000"/>
                </a:solidFill>
              </a:rPr>
              <a:t> </a:t>
            </a:r>
            <a:endParaRPr lang="en-US" sz="1600" b="1" dirty="0">
              <a:solidFill>
                <a:srgbClr val="C00000"/>
              </a:solidFill>
            </a:endParaRPr>
          </a:p>
          <a:p>
            <a:pPr algn="ctr"/>
            <a:r>
              <a:rPr lang="en-US" sz="1100" b="1" dirty="0">
                <a:solidFill>
                  <a:schemeClr val="tx1"/>
                </a:solidFill>
              </a:rPr>
              <a:t>1- We concluded that sodium bicarbonate is useful in treating fungal diseases in plants because it is alkaline and alkaline, non-toxic, anti-bacterial and anti-microbial.</a:t>
            </a:r>
          </a:p>
          <a:p>
            <a:pPr algn="ctr"/>
            <a:r>
              <a:rPr lang="en-US" sz="1100" b="1" dirty="0">
                <a:solidFill>
                  <a:schemeClr val="tx1"/>
                </a:solidFill>
              </a:rPr>
              <a:t>2- We concluded that powdered milk is beneficial because it contains a high proportion of protein</a:t>
            </a:r>
            <a:endParaRPr lang="ar-SA" sz="1100" b="1" dirty="0">
              <a:solidFill>
                <a:schemeClr val="tx1"/>
              </a:solidFill>
            </a:endParaRPr>
          </a:p>
        </p:txBody>
      </p:sp>
      <p:sp>
        <p:nvSpPr>
          <p:cNvPr id="4" name="مستطيل: زوايا مستديرة 3">
            <a:extLst>
              <a:ext uri="{FF2B5EF4-FFF2-40B4-BE49-F238E27FC236}">
                <a16:creationId xmlns:a16="http://schemas.microsoft.com/office/drawing/2014/main" xmlns="" id="{40752A20-73F8-4804-BE4E-98A6C42ABF8D}"/>
              </a:ext>
            </a:extLst>
          </p:cNvPr>
          <p:cNvSpPr/>
          <p:nvPr/>
        </p:nvSpPr>
        <p:spPr>
          <a:xfrm>
            <a:off x="9024730" y="5411580"/>
            <a:ext cx="3091069" cy="131981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b="1" dirty="0">
                <a:solidFill>
                  <a:srgbClr val="C00000"/>
                </a:solidFill>
              </a:rPr>
              <a:t>List of </a:t>
            </a:r>
            <a:r>
              <a:rPr lang="en-US" sz="1600" b="1" dirty="0" smtClean="0">
                <a:solidFill>
                  <a:srgbClr val="C00000"/>
                </a:solidFill>
              </a:rPr>
              <a:t>references</a:t>
            </a:r>
            <a:r>
              <a:rPr lang="ar-SA" sz="1600" b="1" dirty="0" smtClean="0">
                <a:solidFill>
                  <a:srgbClr val="C00000"/>
                </a:solidFill>
              </a:rPr>
              <a:t> </a:t>
            </a:r>
            <a:endParaRPr lang="en-US" sz="1600" b="1" dirty="0" smtClean="0">
              <a:solidFill>
                <a:srgbClr val="C00000"/>
              </a:solidFill>
            </a:endParaRPr>
          </a:p>
          <a:p>
            <a:pPr algn="ctr"/>
            <a:r>
              <a:rPr lang="en-US" sz="1100" b="1" dirty="0" smtClean="0">
                <a:solidFill>
                  <a:schemeClr val="tx1"/>
                </a:solidFill>
              </a:rPr>
              <a:t>https</a:t>
            </a:r>
            <a:r>
              <a:rPr lang="en-US" sz="1100" b="1" dirty="0">
                <a:solidFill>
                  <a:schemeClr val="tx1"/>
                </a:solidFill>
              </a:rPr>
              <a:t>://plantix.net/en/library/plant-diseases/100003/downy-mildew/</a:t>
            </a:r>
          </a:p>
          <a:p>
            <a:pPr algn="ctr"/>
            <a:r>
              <a:rPr lang="en-US" sz="1100" b="1" dirty="0">
                <a:solidFill>
                  <a:schemeClr val="tx1"/>
                </a:solidFill>
              </a:rPr>
              <a:t>Personal reference from students through scientific experiments with the research supervisor and teachers of scientific </a:t>
            </a:r>
            <a:r>
              <a:rPr lang="en-US" sz="1100" b="1" dirty="0" smtClean="0">
                <a:solidFill>
                  <a:schemeClr val="tx1"/>
                </a:solidFill>
              </a:rPr>
              <a:t>materials</a:t>
            </a:r>
            <a:endParaRPr lang="ar-SA" sz="1100" b="1" dirty="0" smtClean="0">
              <a:solidFill>
                <a:schemeClr val="tx1"/>
              </a:solidFill>
            </a:endParaRPr>
          </a:p>
        </p:txBody>
      </p:sp>
      <p:sp>
        <p:nvSpPr>
          <p:cNvPr id="5" name="مستطيل: زوايا مستديرة 4">
            <a:extLst>
              <a:ext uri="{FF2B5EF4-FFF2-40B4-BE49-F238E27FC236}">
                <a16:creationId xmlns:a16="http://schemas.microsoft.com/office/drawing/2014/main" xmlns="" id="{18F710C0-EE5C-46FD-B605-1F8C8C86C8E2}"/>
              </a:ext>
            </a:extLst>
          </p:cNvPr>
          <p:cNvSpPr/>
          <p:nvPr/>
        </p:nvSpPr>
        <p:spPr>
          <a:xfrm>
            <a:off x="6033052" y="1241485"/>
            <a:ext cx="2862471" cy="554617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b="1" dirty="0" smtClean="0">
                <a:solidFill>
                  <a:srgbClr val="C00000"/>
                </a:solidFill>
              </a:rPr>
              <a:t>Results</a:t>
            </a:r>
            <a:r>
              <a:rPr lang="ar-SA" sz="1600" b="1" dirty="0" smtClean="0">
                <a:solidFill>
                  <a:srgbClr val="C00000"/>
                </a:solidFill>
              </a:rPr>
              <a:t> </a:t>
            </a:r>
            <a:endParaRPr lang="en-US" sz="1600" b="1" dirty="0">
              <a:solidFill>
                <a:srgbClr val="C00000"/>
              </a:solidFill>
            </a:endParaRPr>
          </a:p>
          <a:p>
            <a:pPr algn="ctr"/>
            <a:r>
              <a:rPr lang="en-US" sz="1100" b="1" dirty="0">
                <a:solidFill>
                  <a:schemeClr val="tx1"/>
                </a:solidFill>
              </a:rPr>
              <a:t>1- We noticed that when sodium bicarbonate was sprayed on the affected plant, the appearance of the fluffy whiteness decreased and then disappeared.</a:t>
            </a:r>
          </a:p>
          <a:p>
            <a:pPr algn="ctr"/>
            <a:r>
              <a:rPr lang="en-US" sz="1100" b="1" dirty="0">
                <a:solidFill>
                  <a:schemeClr val="tx1"/>
                </a:solidFill>
              </a:rPr>
              <a:t>2- We noticed that when the mixture of water and powdered milk was sprayed on the infected plant, the appearance of downy mildew </a:t>
            </a:r>
            <a:r>
              <a:rPr lang="en-US" sz="1100" b="1" dirty="0" smtClean="0">
                <a:solidFill>
                  <a:schemeClr val="tx1"/>
                </a:solidFill>
              </a:rPr>
              <a:t>decreased</a:t>
            </a:r>
          </a:p>
          <a:p>
            <a:pPr algn="ctr"/>
            <a:endParaRPr lang="en-US" sz="1100" b="1" dirty="0">
              <a:solidFill>
                <a:schemeClr val="tx1"/>
              </a:solidFill>
            </a:endParaRPr>
          </a:p>
          <a:p>
            <a:pPr algn="ctr"/>
            <a:r>
              <a:rPr lang="ar-SA" sz="1400" b="1" dirty="0" smtClean="0">
                <a:solidFill>
                  <a:schemeClr val="tx1"/>
                </a:solidFill>
              </a:rPr>
              <a:t>  </a:t>
            </a:r>
          </a:p>
          <a:p>
            <a:pPr algn="ctr"/>
            <a:endParaRPr lang="ar-SA" sz="1400" b="1" dirty="0" smtClean="0">
              <a:solidFill>
                <a:schemeClr val="tx1"/>
              </a:solidFill>
            </a:endParaRPr>
          </a:p>
          <a:p>
            <a:pPr algn="ctr"/>
            <a:endParaRPr lang="ar-SA" sz="1400" b="1" dirty="0" smtClean="0">
              <a:solidFill>
                <a:schemeClr val="tx1"/>
              </a:solidFill>
            </a:endParaRPr>
          </a:p>
          <a:p>
            <a:pPr algn="ctr"/>
            <a:endParaRPr lang="ar-SA" sz="1400" b="1" dirty="0">
              <a:solidFill>
                <a:schemeClr val="tx1"/>
              </a:solidFill>
            </a:endParaRPr>
          </a:p>
          <a:p>
            <a:pPr algn="ctr"/>
            <a:endParaRPr lang="ar-SA" sz="1400" b="1" dirty="0" smtClean="0">
              <a:solidFill>
                <a:schemeClr val="tx1"/>
              </a:solidFill>
            </a:endParaRPr>
          </a:p>
          <a:p>
            <a:pPr algn="ctr"/>
            <a:endParaRPr lang="en-US" sz="1400" b="1" dirty="0" smtClean="0">
              <a:solidFill>
                <a:schemeClr val="tx1"/>
              </a:solidFill>
            </a:endParaRPr>
          </a:p>
          <a:p>
            <a:pPr algn="ctr"/>
            <a:endParaRPr lang="en-US" sz="1400" b="1" dirty="0">
              <a:solidFill>
                <a:schemeClr val="tx1"/>
              </a:solidFill>
            </a:endParaRPr>
          </a:p>
          <a:p>
            <a:pPr algn="ctr"/>
            <a:endParaRPr lang="en-US" sz="1400" b="1" dirty="0" smtClean="0">
              <a:solidFill>
                <a:schemeClr val="tx1"/>
              </a:solidFill>
            </a:endParaRPr>
          </a:p>
          <a:p>
            <a:pPr algn="ctr"/>
            <a:endParaRPr lang="en-US" sz="1400" b="1" dirty="0">
              <a:solidFill>
                <a:schemeClr val="tx1"/>
              </a:solidFill>
            </a:endParaRPr>
          </a:p>
          <a:p>
            <a:pPr algn="ctr"/>
            <a:endParaRPr lang="en-US" sz="1400" b="1" dirty="0" smtClean="0">
              <a:solidFill>
                <a:schemeClr val="tx1"/>
              </a:solidFill>
            </a:endParaRPr>
          </a:p>
          <a:p>
            <a:pPr algn="ctr"/>
            <a:endParaRPr lang="en-US" sz="1400" b="1" dirty="0">
              <a:solidFill>
                <a:schemeClr val="tx1"/>
              </a:solidFill>
            </a:endParaRPr>
          </a:p>
          <a:p>
            <a:pPr algn="ctr"/>
            <a:endParaRPr lang="en-US" sz="1400" b="1" dirty="0" smtClean="0">
              <a:solidFill>
                <a:schemeClr val="tx1"/>
              </a:solidFill>
            </a:endParaRPr>
          </a:p>
          <a:p>
            <a:pPr algn="ctr"/>
            <a:endParaRPr lang="en-US" sz="1400" b="1" dirty="0">
              <a:solidFill>
                <a:schemeClr val="tx1"/>
              </a:solidFill>
            </a:endParaRPr>
          </a:p>
          <a:p>
            <a:pPr algn="ctr"/>
            <a:endParaRPr lang="en-US" sz="1400" b="1" dirty="0" smtClean="0">
              <a:solidFill>
                <a:schemeClr val="tx1"/>
              </a:solidFill>
            </a:endParaRPr>
          </a:p>
          <a:p>
            <a:pPr algn="ctr"/>
            <a:endParaRPr lang="ar-SA" sz="1200" b="1" dirty="0">
              <a:solidFill>
                <a:schemeClr val="tx1"/>
              </a:solidFill>
            </a:endParaRPr>
          </a:p>
        </p:txBody>
      </p:sp>
      <p:sp>
        <p:nvSpPr>
          <p:cNvPr id="6" name="مستطيل: زوايا مستديرة 5">
            <a:extLst>
              <a:ext uri="{FF2B5EF4-FFF2-40B4-BE49-F238E27FC236}">
                <a16:creationId xmlns:a16="http://schemas.microsoft.com/office/drawing/2014/main" xmlns="" id="{77D5C9C9-1BDC-4F40-B332-665FEEC3469B}"/>
              </a:ext>
            </a:extLst>
          </p:cNvPr>
          <p:cNvSpPr/>
          <p:nvPr/>
        </p:nvSpPr>
        <p:spPr>
          <a:xfrm>
            <a:off x="3690727" y="1283688"/>
            <a:ext cx="2252873" cy="546177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1100" b="1" dirty="0">
              <a:solidFill>
                <a:schemeClr val="tx1"/>
              </a:solidFill>
            </a:endParaRPr>
          </a:p>
          <a:p>
            <a:pPr algn="ctr"/>
            <a:r>
              <a:rPr lang="en-US" sz="1600" b="1" dirty="0">
                <a:solidFill>
                  <a:srgbClr val="C00000"/>
                </a:solidFill>
              </a:rPr>
              <a:t>search </a:t>
            </a:r>
            <a:r>
              <a:rPr lang="en-US" sz="1600" b="1" dirty="0" smtClean="0">
                <a:solidFill>
                  <a:srgbClr val="C00000"/>
                </a:solidFill>
              </a:rPr>
              <a:t>methods </a:t>
            </a:r>
          </a:p>
          <a:p>
            <a:pPr algn="ctr"/>
            <a:r>
              <a:rPr lang="en-US" sz="1100" b="1" dirty="0" smtClean="0">
                <a:solidFill>
                  <a:schemeClr val="tx1"/>
                </a:solidFill>
              </a:rPr>
              <a:t>(Material and method)</a:t>
            </a:r>
          </a:p>
          <a:p>
            <a:pPr algn="ctr"/>
            <a:r>
              <a:rPr lang="en-US" sz="1100" b="1" dirty="0" smtClean="0">
                <a:solidFill>
                  <a:schemeClr val="tx1"/>
                </a:solidFill>
              </a:rPr>
              <a:t>Research </a:t>
            </a:r>
            <a:r>
              <a:rPr lang="en-US" sz="1100" b="1" dirty="0">
                <a:solidFill>
                  <a:schemeClr val="tx1"/>
                </a:solidFill>
              </a:rPr>
              <a:t>Methodology / The students used the experimental method in the research</a:t>
            </a:r>
          </a:p>
          <a:p>
            <a:pPr algn="ctr"/>
            <a:r>
              <a:rPr lang="en-US" sz="1100" b="1" dirty="0">
                <a:solidFill>
                  <a:schemeClr val="tx1"/>
                </a:solidFill>
              </a:rPr>
              <a:t>Research / experiment and observation tool</a:t>
            </a:r>
          </a:p>
          <a:p>
            <a:pPr algn="ctr"/>
            <a:r>
              <a:rPr lang="en-US" sz="1100" b="1" dirty="0">
                <a:solidFill>
                  <a:schemeClr val="tx1"/>
                </a:solidFill>
              </a:rPr>
              <a:t>Materials/</a:t>
            </a:r>
          </a:p>
          <a:p>
            <a:pPr algn="ctr"/>
            <a:r>
              <a:rPr lang="en-US" sz="1100" b="1" dirty="0">
                <a:solidFill>
                  <a:schemeClr val="tx1"/>
                </a:solidFill>
              </a:rPr>
              <a:t>1- A plant infected with downy </a:t>
            </a:r>
            <a:r>
              <a:rPr lang="en-US" sz="1100" b="1" dirty="0" smtClean="0">
                <a:solidFill>
                  <a:schemeClr val="tx1"/>
                </a:solidFill>
              </a:rPr>
              <a:t>mildew</a:t>
            </a:r>
          </a:p>
          <a:p>
            <a:pPr algn="ctr"/>
            <a:r>
              <a:rPr lang="ar-SA" sz="1100" b="1" dirty="0" smtClean="0">
                <a:solidFill>
                  <a:schemeClr val="tx1"/>
                </a:solidFill>
              </a:rPr>
              <a:t>  </a:t>
            </a:r>
            <a:r>
              <a:rPr lang="en-US" sz="1100" b="1" dirty="0" smtClean="0">
                <a:solidFill>
                  <a:schemeClr val="tx1"/>
                </a:solidFill>
              </a:rPr>
              <a:t>2- Sodium bicarbonate</a:t>
            </a:r>
            <a:endParaRPr lang="ar-SA" sz="1100" b="1" dirty="0" smtClean="0">
              <a:solidFill>
                <a:schemeClr val="tx1"/>
              </a:solidFill>
            </a:endParaRPr>
          </a:p>
          <a:p>
            <a:pPr algn="ctr"/>
            <a:r>
              <a:rPr lang="en-US" sz="1100" b="1" dirty="0" smtClean="0">
                <a:solidFill>
                  <a:schemeClr val="tx1"/>
                </a:solidFill>
              </a:rPr>
              <a:t>60%</a:t>
            </a:r>
          </a:p>
          <a:p>
            <a:pPr algn="ctr"/>
            <a:r>
              <a:rPr lang="en-US" sz="1100" b="1" dirty="0" smtClean="0">
                <a:solidFill>
                  <a:schemeClr val="tx1"/>
                </a:solidFill>
              </a:rPr>
              <a:t> </a:t>
            </a:r>
            <a:r>
              <a:rPr lang="en-US" sz="1100" b="1" dirty="0">
                <a:solidFill>
                  <a:schemeClr val="tx1"/>
                </a:solidFill>
              </a:rPr>
              <a:t>3-water</a:t>
            </a:r>
          </a:p>
          <a:p>
            <a:pPr algn="ctr"/>
            <a:r>
              <a:rPr lang="en-US" sz="1100" b="1" dirty="0">
                <a:solidFill>
                  <a:schemeClr val="tx1"/>
                </a:solidFill>
              </a:rPr>
              <a:t>4- A box for cooking</a:t>
            </a:r>
          </a:p>
          <a:p>
            <a:pPr algn="ctr"/>
            <a:r>
              <a:rPr lang="en-US" sz="1100" b="1" dirty="0">
                <a:solidFill>
                  <a:schemeClr val="tx1"/>
                </a:solidFill>
              </a:rPr>
              <a:t>  5-Water at 80%</a:t>
            </a:r>
          </a:p>
          <a:p>
            <a:pPr algn="ctr"/>
            <a:r>
              <a:rPr lang="en-US" sz="1100" b="1" dirty="0">
                <a:solidFill>
                  <a:schemeClr val="tx1"/>
                </a:solidFill>
              </a:rPr>
              <a:t>6- </a:t>
            </a:r>
            <a:r>
              <a:rPr lang="en-US" sz="1100" b="1" dirty="0" smtClean="0">
                <a:solidFill>
                  <a:schemeClr val="tx1"/>
                </a:solidFill>
              </a:rPr>
              <a:t>40% </a:t>
            </a:r>
            <a:r>
              <a:rPr lang="en-US" sz="1100" b="1" dirty="0">
                <a:solidFill>
                  <a:schemeClr val="tx1"/>
                </a:solidFill>
              </a:rPr>
              <a:t>milk powder</a:t>
            </a:r>
          </a:p>
          <a:p>
            <a:pPr algn="ctr"/>
            <a:r>
              <a:rPr lang="en-US" sz="1100" b="1" dirty="0">
                <a:solidFill>
                  <a:schemeClr val="tx1"/>
                </a:solidFill>
              </a:rPr>
              <a:t>Hypothesis /</a:t>
            </a:r>
          </a:p>
          <a:p>
            <a:pPr algn="ctr"/>
            <a:r>
              <a:rPr lang="en-US" sz="1100" b="1" dirty="0">
                <a:solidFill>
                  <a:schemeClr val="tx1"/>
                </a:solidFill>
              </a:rPr>
              <a:t>  1- When we spray sodium bicarbonate on the plant, it will treat it</a:t>
            </a:r>
          </a:p>
          <a:p>
            <a:pPr algn="ctr"/>
            <a:r>
              <a:rPr lang="en-US" sz="1100" b="1" dirty="0">
                <a:solidFill>
                  <a:schemeClr val="tx1"/>
                </a:solidFill>
              </a:rPr>
              <a:t>2- When we spray the mixture of water and powdered milk, it will prevent the appearance of </a:t>
            </a:r>
            <a:r>
              <a:rPr lang="en-US" sz="1100" b="1" dirty="0" smtClean="0">
                <a:solidFill>
                  <a:schemeClr val="tx1"/>
                </a:solidFill>
              </a:rPr>
              <a:t>the </a:t>
            </a:r>
            <a:r>
              <a:rPr lang="en-US" sz="1100" b="1" dirty="0">
                <a:solidFill>
                  <a:schemeClr val="tx1"/>
                </a:solidFill>
              </a:rPr>
              <a:t>fluffy white again</a:t>
            </a:r>
            <a:r>
              <a:rPr lang="en-US" sz="1100" b="1" dirty="0" smtClean="0">
                <a:solidFill>
                  <a:schemeClr val="tx1"/>
                </a:solidFill>
              </a:rPr>
              <a:t>.</a:t>
            </a:r>
            <a:r>
              <a:rPr lang="ar-SA" sz="1100" b="1" dirty="0" smtClean="0">
                <a:solidFill>
                  <a:schemeClr val="tx1"/>
                </a:solidFill>
              </a:rPr>
              <a:t>   </a:t>
            </a:r>
            <a:endParaRPr lang="en-US" sz="1100" b="1" dirty="0" smtClean="0">
              <a:solidFill>
                <a:schemeClr val="tx1"/>
              </a:solidFill>
            </a:endParaRPr>
          </a:p>
          <a:p>
            <a:pPr algn="ctr"/>
            <a:endParaRPr lang="en-US" sz="1100" b="1" dirty="0" smtClean="0">
              <a:solidFill>
                <a:schemeClr val="tx1"/>
              </a:solidFill>
            </a:endParaRPr>
          </a:p>
          <a:p>
            <a:pPr algn="ctr"/>
            <a:endParaRPr lang="en-US" sz="1100" b="1" dirty="0" smtClean="0">
              <a:solidFill>
                <a:schemeClr val="tx1"/>
              </a:solidFill>
            </a:endParaRPr>
          </a:p>
          <a:p>
            <a:pPr algn="ctr"/>
            <a:endParaRPr lang="en-US" sz="1100" b="1" dirty="0">
              <a:solidFill>
                <a:schemeClr val="tx1"/>
              </a:solidFill>
            </a:endParaRPr>
          </a:p>
          <a:p>
            <a:pPr algn="ctr"/>
            <a:endParaRPr lang="en-US" sz="1100" b="1" dirty="0" smtClean="0">
              <a:solidFill>
                <a:schemeClr val="tx1"/>
              </a:solidFill>
            </a:endParaRPr>
          </a:p>
          <a:p>
            <a:pPr algn="ctr"/>
            <a:endParaRPr lang="en-US" sz="1100" b="1" dirty="0" smtClean="0">
              <a:solidFill>
                <a:schemeClr val="tx1"/>
              </a:solidFill>
            </a:endParaRPr>
          </a:p>
          <a:p>
            <a:pPr algn="ctr"/>
            <a:endParaRPr lang="en-US" sz="1100" b="1" dirty="0" smtClean="0">
              <a:solidFill>
                <a:schemeClr val="tx1"/>
              </a:solidFill>
            </a:endParaRPr>
          </a:p>
          <a:p>
            <a:pPr algn="ctr"/>
            <a:endParaRPr lang="ar-SA" sz="1100" b="1" dirty="0">
              <a:solidFill>
                <a:schemeClr val="tx1"/>
              </a:solidFill>
            </a:endParaRPr>
          </a:p>
        </p:txBody>
      </p:sp>
      <p:sp>
        <p:nvSpPr>
          <p:cNvPr id="7" name="مستطيل: زوايا مستديرة 6">
            <a:extLst>
              <a:ext uri="{FF2B5EF4-FFF2-40B4-BE49-F238E27FC236}">
                <a16:creationId xmlns:a16="http://schemas.microsoft.com/office/drawing/2014/main" xmlns="" id="{A98F466E-251F-48E9-87EA-8A0C5EA95B59}"/>
              </a:ext>
            </a:extLst>
          </p:cNvPr>
          <p:cNvSpPr/>
          <p:nvPr/>
        </p:nvSpPr>
        <p:spPr>
          <a:xfrm>
            <a:off x="109331" y="1269619"/>
            <a:ext cx="3488633" cy="210310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600" b="1" dirty="0" smtClean="0">
                <a:solidFill>
                  <a:srgbClr val="C00000"/>
                </a:solidFill>
              </a:rPr>
              <a:t> </a:t>
            </a:r>
            <a:r>
              <a:rPr lang="en-US" sz="1600" b="1" dirty="0" smtClean="0">
                <a:solidFill>
                  <a:srgbClr val="C00000"/>
                </a:solidFill>
              </a:rPr>
              <a:t>Summary</a:t>
            </a:r>
            <a:r>
              <a:rPr lang="ar-SA" sz="1600" b="1" dirty="0" smtClean="0">
                <a:solidFill>
                  <a:srgbClr val="C00000"/>
                </a:solidFill>
              </a:rPr>
              <a:t> </a:t>
            </a:r>
            <a:endParaRPr lang="en-US" sz="1100" b="1" dirty="0">
              <a:solidFill>
                <a:schemeClr val="tx1"/>
              </a:solidFill>
            </a:endParaRPr>
          </a:p>
          <a:p>
            <a:pPr algn="ctr"/>
            <a:r>
              <a:rPr lang="en-US" sz="1100" b="1" dirty="0">
                <a:solidFill>
                  <a:schemeClr val="tx1"/>
                </a:solidFill>
              </a:rPr>
              <a:t>The research aims to limit the spread of downy mildew disease in plants, as the students used the experimental method through scientific experiments at home in light of the Corona pandemic (</a:t>
            </a:r>
            <a:r>
              <a:rPr lang="en-US" sz="1100" b="1" dirty="0" err="1">
                <a:solidFill>
                  <a:schemeClr val="tx1"/>
                </a:solidFill>
              </a:rPr>
              <a:t>Covid</a:t>
            </a:r>
            <a:r>
              <a:rPr lang="en-US" sz="1100" b="1" dirty="0">
                <a:solidFill>
                  <a:schemeClr val="tx1"/>
                </a:solidFill>
              </a:rPr>
              <a:t> 19) in cooperation with each other from a distance and with the help of the research supervisor and teachers of scientific materials in online classes and they assumed several hypotheses in the research Through experiments and conclusions emerged from scientific experiments</a:t>
            </a:r>
            <a:endParaRPr lang="ar-SA" sz="1100" b="1" dirty="0">
              <a:solidFill>
                <a:schemeClr val="tx1"/>
              </a:solidFill>
            </a:endParaRPr>
          </a:p>
        </p:txBody>
      </p:sp>
      <p:sp>
        <p:nvSpPr>
          <p:cNvPr id="8" name="مستطيل: زوايا مستديرة 7">
            <a:extLst>
              <a:ext uri="{FF2B5EF4-FFF2-40B4-BE49-F238E27FC236}">
                <a16:creationId xmlns:a16="http://schemas.microsoft.com/office/drawing/2014/main" xmlns="" id="{C55A8B90-4D9D-4799-BD31-F19D7B47B7D3}"/>
              </a:ext>
            </a:extLst>
          </p:cNvPr>
          <p:cNvSpPr/>
          <p:nvPr/>
        </p:nvSpPr>
        <p:spPr>
          <a:xfrm>
            <a:off x="110175" y="3428999"/>
            <a:ext cx="3488632" cy="141944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b="1" dirty="0">
                <a:solidFill>
                  <a:srgbClr val="C00000"/>
                </a:solidFill>
              </a:rPr>
              <a:t>Research </a:t>
            </a:r>
            <a:r>
              <a:rPr lang="en-US" sz="1600" b="1" dirty="0" smtClean="0">
                <a:solidFill>
                  <a:srgbClr val="C00000"/>
                </a:solidFill>
              </a:rPr>
              <a:t>Question</a:t>
            </a:r>
            <a:r>
              <a:rPr lang="ar-SA" sz="1600" b="1" dirty="0" smtClean="0">
                <a:solidFill>
                  <a:srgbClr val="C00000"/>
                </a:solidFill>
              </a:rPr>
              <a:t> </a:t>
            </a:r>
            <a:endParaRPr lang="en-US" sz="1600" b="1" dirty="0">
              <a:solidFill>
                <a:srgbClr val="C00000"/>
              </a:solidFill>
            </a:endParaRPr>
          </a:p>
          <a:p>
            <a:pPr algn="ctr"/>
            <a:r>
              <a:rPr lang="en-US" sz="1100" b="1" dirty="0">
                <a:solidFill>
                  <a:schemeClr val="tx1"/>
                </a:solidFill>
              </a:rPr>
              <a:t>1- Does spraying sodium bicarbonate on the plant reduce the appearance of downy mildew?</a:t>
            </a:r>
          </a:p>
          <a:p>
            <a:pPr algn="ctr"/>
            <a:r>
              <a:rPr lang="en-US" sz="1100" b="1" dirty="0">
                <a:solidFill>
                  <a:schemeClr val="tx1"/>
                </a:solidFill>
              </a:rPr>
              <a:t>2- Does spraying a mixture of water and powdered milk on the plant reduce the appearance of downy mildew?</a:t>
            </a:r>
            <a:endParaRPr lang="ar-SA" sz="1050" b="1" dirty="0">
              <a:solidFill>
                <a:schemeClr val="tx1"/>
              </a:solidFill>
            </a:endParaRPr>
          </a:p>
        </p:txBody>
      </p:sp>
      <p:sp>
        <p:nvSpPr>
          <p:cNvPr id="9" name="مستطيل: زوايا مستديرة 8">
            <a:extLst>
              <a:ext uri="{FF2B5EF4-FFF2-40B4-BE49-F238E27FC236}">
                <a16:creationId xmlns:a16="http://schemas.microsoft.com/office/drawing/2014/main" xmlns="" id="{EC0F32F3-7E30-4868-AE04-C7DB67B48925}"/>
              </a:ext>
            </a:extLst>
          </p:cNvPr>
          <p:cNvSpPr/>
          <p:nvPr/>
        </p:nvSpPr>
        <p:spPr>
          <a:xfrm>
            <a:off x="40994" y="4933507"/>
            <a:ext cx="3581397" cy="185415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b="1" dirty="0">
                <a:solidFill>
                  <a:srgbClr val="C00000"/>
                </a:solidFill>
              </a:rPr>
              <a:t>an </a:t>
            </a:r>
            <a:r>
              <a:rPr lang="en-US" sz="1400" b="1" dirty="0" smtClean="0">
                <a:solidFill>
                  <a:srgbClr val="C00000"/>
                </a:solidFill>
              </a:rPr>
              <a:t>introduction</a:t>
            </a:r>
            <a:r>
              <a:rPr lang="ar-SA" sz="1400" b="1" dirty="0" smtClean="0">
                <a:solidFill>
                  <a:srgbClr val="C00000"/>
                </a:solidFill>
              </a:rPr>
              <a:t> </a:t>
            </a:r>
            <a:endParaRPr lang="en-US" sz="1400" b="1" dirty="0">
              <a:solidFill>
                <a:srgbClr val="C00000"/>
              </a:solidFill>
            </a:endParaRPr>
          </a:p>
          <a:p>
            <a:pPr algn="ctr"/>
            <a:r>
              <a:rPr lang="en-US" sz="1100" b="1" dirty="0">
                <a:solidFill>
                  <a:schemeClr val="tx1"/>
                </a:solidFill>
              </a:rPr>
              <a:t>Introduction to the study problem:</a:t>
            </a:r>
          </a:p>
          <a:p>
            <a:pPr algn="ctr"/>
            <a:r>
              <a:rPr lang="en-US" sz="1100" b="1" dirty="0">
                <a:solidFill>
                  <a:schemeClr val="tx1"/>
                </a:solidFill>
              </a:rPr>
              <a:t>The problem / spread of the downy mildew in the plant</a:t>
            </a:r>
          </a:p>
          <a:p>
            <a:pPr algn="ctr"/>
            <a:r>
              <a:rPr lang="en-US" sz="1100" b="1" dirty="0">
                <a:solidFill>
                  <a:schemeClr val="tx1"/>
                </a:solidFill>
              </a:rPr>
              <a:t>Aim / control to reduce the spread of </a:t>
            </a:r>
            <a:endParaRPr lang="ar-SA" sz="1100" b="1" dirty="0" smtClean="0">
              <a:solidFill>
                <a:schemeClr val="tx1"/>
              </a:solidFill>
            </a:endParaRPr>
          </a:p>
          <a:p>
            <a:pPr algn="ctr"/>
            <a:r>
              <a:rPr lang="en-US" sz="1100" b="1" dirty="0" smtClean="0">
                <a:solidFill>
                  <a:schemeClr val="tx1"/>
                </a:solidFill>
              </a:rPr>
              <a:t>downy </a:t>
            </a:r>
            <a:r>
              <a:rPr lang="en-US" sz="1100" b="1" dirty="0">
                <a:solidFill>
                  <a:schemeClr val="tx1"/>
                </a:solidFill>
              </a:rPr>
              <a:t>mildew in the </a:t>
            </a:r>
            <a:r>
              <a:rPr lang="en-US" sz="1100" b="1" dirty="0" smtClean="0">
                <a:solidFill>
                  <a:schemeClr val="tx1"/>
                </a:solidFill>
              </a:rPr>
              <a:t>plant</a:t>
            </a:r>
            <a:r>
              <a:rPr lang="ar-SA" sz="1100" b="1" dirty="0" smtClean="0">
                <a:solidFill>
                  <a:schemeClr val="tx1"/>
                </a:solidFill>
              </a:rPr>
              <a:t> </a:t>
            </a:r>
          </a:p>
          <a:p>
            <a:pPr algn="ctr"/>
            <a:endParaRPr lang="ar-SA" sz="1100" b="1" dirty="0">
              <a:solidFill>
                <a:schemeClr val="tx1"/>
              </a:solidFill>
            </a:endParaRPr>
          </a:p>
          <a:p>
            <a:pPr algn="ctr"/>
            <a:endParaRPr lang="ar-SA" sz="1100" b="1" dirty="0" smtClean="0">
              <a:solidFill>
                <a:schemeClr val="tx1"/>
              </a:solidFill>
            </a:endParaRPr>
          </a:p>
          <a:p>
            <a:pPr algn="ctr"/>
            <a:endParaRPr lang="ar-SA" sz="1100" b="1" dirty="0">
              <a:solidFill>
                <a:schemeClr val="tx1"/>
              </a:solidFill>
            </a:endParaRPr>
          </a:p>
          <a:p>
            <a:pPr algn="ctr"/>
            <a:endParaRPr lang="ar-SA" sz="900" b="1" dirty="0">
              <a:solidFill>
                <a:schemeClr val="tx1"/>
              </a:solidFill>
            </a:endParaRPr>
          </a:p>
        </p:txBody>
      </p:sp>
      <p:sp>
        <p:nvSpPr>
          <p:cNvPr id="12" name="مخطط انسيابي: معالجة متعاقبة 11">
            <a:extLst>
              <a:ext uri="{FF2B5EF4-FFF2-40B4-BE49-F238E27FC236}">
                <a16:creationId xmlns:a16="http://schemas.microsoft.com/office/drawing/2014/main" xmlns="" id="{20395D30-7F86-42C0-87E0-43D6C83773E0}"/>
              </a:ext>
            </a:extLst>
          </p:cNvPr>
          <p:cNvSpPr/>
          <p:nvPr/>
        </p:nvSpPr>
        <p:spPr>
          <a:xfrm flipH="1">
            <a:off x="-2" y="42201"/>
            <a:ext cx="12115800" cy="1114864"/>
          </a:xfrm>
          <a:prstGeom prst="flowChartAlternateProcess">
            <a:avLst/>
          </a:prstGeom>
          <a:solidFill>
            <a:schemeClr val="accent5">
              <a:lumMod val="40000"/>
              <a:lumOff val="6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smtClean="0">
                <a:ln w="0"/>
                <a:solidFill>
                  <a:srgbClr val="C00000"/>
                </a:solidFill>
                <a:effectLst>
                  <a:outerShdw blurRad="38100" dist="19050" dir="2700000" algn="tl" rotWithShape="0">
                    <a:schemeClr val="dk1">
                      <a:alpha val="40000"/>
                    </a:schemeClr>
                  </a:outerShdw>
                </a:effectLst>
              </a:rPr>
              <a:t>Limiting </a:t>
            </a:r>
            <a:r>
              <a:rPr lang="en-US" sz="1600" dirty="0">
                <a:ln w="0"/>
                <a:solidFill>
                  <a:srgbClr val="C00000"/>
                </a:solidFill>
                <a:effectLst>
                  <a:outerShdw blurRad="38100" dist="19050" dir="2700000" algn="tl" rotWithShape="0">
                    <a:schemeClr val="dk1">
                      <a:alpha val="40000"/>
                    </a:schemeClr>
                  </a:outerShdw>
                </a:effectLst>
              </a:rPr>
              <a:t>the spread of (downy mildew) on plants for the year 1441-1442 AH </a:t>
            </a:r>
            <a:endParaRPr lang="ar-SA" sz="1600" dirty="0" smtClean="0">
              <a:ln w="0"/>
              <a:solidFill>
                <a:srgbClr val="C00000"/>
              </a:solidFill>
              <a:effectLst>
                <a:outerShdw blurRad="38100" dist="19050" dir="2700000" algn="tl" rotWithShape="0">
                  <a:schemeClr val="dk1">
                    <a:alpha val="40000"/>
                  </a:schemeClr>
                </a:outerShdw>
              </a:effectLst>
            </a:endParaRPr>
          </a:p>
          <a:p>
            <a:pPr algn="ctr"/>
            <a:r>
              <a:rPr lang="en-US" sz="1600" dirty="0">
                <a:ln w="0"/>
                <a:solidFill>
                  <a:schemeClr val="tx1"/>
                </a:solidFill>
                <a:effectLst>
                  <a:outerShdw blurRad="38100" dist="19050" dir="2700000" algn="tl" rotWithShape="0">
                    <a:schemeClr val="dk1">
                      <a:alpha val="40000"/>
                    </a:schemeClr>
                  </a:outerShdw>
                </a:effectLst>
              </a:rPr>
              <a:t>Presenter of the Virtual Globe Environmental Science Program </a:t>
            </a:r>
            <a:endParaRPr lang="en-US" sz="1600" dirty="0" smtClean="0">
              <a:ln w="0"/>
              <a:solidFill>
                <a:schemeClr val="tx1"/>
              </a:solidFill>
              <a:effectLst>
                <a:outerShdw blurRad="38100" dist="19050" dir="2700000" algn="tl" rotWithShape="0">
                  <a:schemeClr val="dk1">
                    <a:alpha val="40000"/>
                  </a:schemeClr>
                </a:outerShdw>
              </a:effectLst>
            </a:endParaRPr>
          </a:p>
          <a:p>
            <a:pPr algn="ctr"/>
            <a:r>
              <a:rPr lang="ar-SA" sz="1600" dirty="0">
                <a:ln w="0"/>
                <a:solidFill>
                  <a:schemeClr val="tx1">
                    <a:lumMod val="65000"/>
                    <a:lumOff val="35000"/>
                  </a:schemeClr>
                </a:solidFill>
                <a:effectLst>
                  <a:outerShdw blurRad="38100" dist="19050" dir="2700000" algn="tl" rotWithShape="0">
                    <a:schemeClr val="dk1">
                      <a:alpha val="40000"/>
                    </a:schemeClr>
                  </a:outerShdw>
                </a:effectLst>
              </a:rPr>
              <a:t> </a:t>
            </a:r>
            <a:r>
              <a:rPr lang="en-US" sz="1600" dirty="0">
                <a:ln w="0"/>
                <a:solidFill>
                  <a:schemeClr val="tx1">
                    <a:lumMod val="65000"/>
                    <a:lumOff val="35000"/>
                  </a:schemeClr>
                </a:solidFill>
                <a:effectLst>
                  <a:outerShdw blurRad="38100" dist="19050" dir="2700000" algn="tl" rotWithShape="0">
                    <a:schemeClr val="dk1">
                      <a:alpha val="40000"/>
                    </a:schemeClr>
                  </a:outerShdw>
                </a:effectLst>
              </a:rPr>
              <a:t>The students / Safa Junaid - Atika Ibrahim - Ritaj Nasser  </a:t>
            </a:r>
            <a:r>
              <a:rPr lang="en-US" sz="1600" b="1" dirty="0">
                <a:solidFill>
                  <a:schemeClr val="tx1">
                    <a:lumMod val="65000"/>
                    <a:lumOff val="35000"/>
                  </a:schemeClr>
                </a:solidFill>
              </a:rPr>
              <a:t>- </a:t>
            </a:r>
            <a:r>
              <a:rPr lang="en-US" sz="1600" b="1" dirty="0" smtClean="0">
                <a:solidFill>
                  <a:schemeClr val="tx1">
                    <a:lumMod val="65000"/>
                    <a:lumOff val="35000"/>
                  </a:schemeClr>
                </a:solidFill>
              </a:rPr>
              <a:t>  </a:t>
            </a:r>
            <a:endParaRPr lang="en-US" sz="1600" dirty="0" smtClean="0">
              <a:ln w="0"/>
              <a:solidFill>
                <a:schemeClr val="tx1"/>
              </a:solidFill>
              <a:effectLst>
                <a:outerShdw blurRad="38100" dist="19050" dir="2700000" algn="tl" rotWithShape="0">
                  <a:schemeClr val="dk1">
                    <a:alpha val="40000"/>
                  </a:schemeClr>
                </a:outerShdw>
              </a:effectLst>
            </a:endParaRPr>
          </a:p>
        </p:txBody>
      </p:sp>
      <p:pic>
        <p:nvPicPr>
          <p:cNvPr id="14" name="صورة 13" descr="صورة تحتوي على نص, قصاصة فنية&#10;&#10;تم إنشاء الوصف تلقائياً">
            <a:extLst>
              <a:ext uri="{FF2B5EF4-FFF2-40B4-BE49-F238E27FC236}">
                <a16:creationId xmlns:a16="http://schemas.microsoft.com/office/drawing/2014/main" xmlns="" id="{A4ADA558-F3C9-4864-800F-970D15E458F2}"/>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446025" y="233872"/>
            <a:ext cx="1381540" cy="703385"/>
          </a:xfrm>
          <a:prstGeom prst="rect">
            <a:avLst/>
          </a:prstGeom>
        </p:spPr>
      </p:pic>
      <p:sp>
        <p:nvSpPr>
          <p:cNvPr id="15" name="مربع نص 14"/>
          <p:cNvSpPr txBox="1"/>
          <p:nvPr/>
        </p:nvSpPr>
        <p:spPr>
          <a:xfrm>
            <a:off x="40994" y="299551"/>
            <a:ext cx="1521992" cy="769441"/>
          </a:xfrm>
          <a:prstGeom prst="rect">
            <a:avLst/>
          </a:prstGeom>
          <a:noFill/>
        </p:spPr>
        <p:txBody>
          <a:bodyPr wrap="square" rtlCol="1">
            <a:spAutoFit/>
          </a:bodyPr>
          <a:lstStyle/>
          <a:p>
            <a:pPr algn="ctr"/>
            <a:r>
              <a:rPr lang="en-US" sz="1100" b="1" dirty="0"/>
              <a:t>Saudi Arabia</a:t>
            </a:r>
          </a:p>
          <a:p>
            <a:pPr algn="ctr"/>
            <a:r>
              <a:rPr lang="en-US" sz="1100" b="1" dirty="0"/>
              <a:t>Ministry of education</a:t>
            </a:r>
          </a:p>
          <a:p>
            <a:pPr algn="ctr"/>
            <a:r>
              <a:rPr lang="en-US" sz="1100" b="1" dirty="0"/>
              <a:t>Third secondary school Bish</a:t>
            </a:r>
            <a:r>
              <a:rPr lang="ar-SA" sz="1100" b="1" dirty="0" smtClean="0"/>
              <a:t> </a:t>
            </a:r>
            <a:endParaRPr lang="ar-SA" sz="1100" b="1" dirty="0"/>
          </a:p>
        </p:txBody>
      </p:sp>
      <p:pic>
        <p:nvPicPr>
          <p:cNvPr id="16" name="صورة 15" descr="صورة تحتوي على خارجي, فطريات, نبات&#10;&#10;تم إنشاء الوصف تلقائياً">
            <a:extLst>
              <a:ext uri="{FF2B5EF4-FFF2-40B4-BE49-F238E27FC236}">
                <a16:creationId xmlns:a16="http://schemas.microsoft.com/office/drawing/2014/main" xmlns="" id="{DD1BE232-B5F6-4B0E-93B6-C05613D538C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41" y="6130636"/>
            <a:ext cx="1649811" cy="614823"/>
          </a:xfrm>
          <a:prstGeom prst="rect">
            <a:avLst/>
          </a:prstGeom>
        </p:spPr>
      </p:pic>
      <p:graphicFrame>
        <p:nvGraphicFramePr>
          <p:cNvPr id="17" name="مخطط 16"/>
          <p:cNvGraphicFramePr/>
          <p:nvPr>
            <p:extLst>
              <p:ext uri="{D42A27DB-BD31-4B8C-83A1-F6EECF244321}">
                <p14:modId xmlns:p14="http://schemas.microsoft.com/office/powerpoint/2010/main" val="1404623353"/>
              </p:ext>
            </p:extLst>
          </p:nvPr>
        </p:nvGraphicFramePr>
        <p:xfrm>
          <a:off x="6129994" y="4144617"/>
          <a:ext cx="2666136" cy="2281030"/>
        </p:xfrm>
        <a:graphic>
          <a:graphicData uri="http://schemas.openxmlformats.org/drawingml/2006/chart">
            <c:chart xmlns:c="http://schemas.openxmlformats.org/drawingml/2006/chart" xmlns:r="http://schemas.openxmlformats.org/officeDocument/2006/relationships" r:id="rId4"/>
          </a:graphicData>
        </a:graphic>
      </p:graphicFrame>
      <p:pic>
        <p:nvPicPr>
          <p:cNvPr id="19" name="chart"/>
          <p:cNvPicPr>
            <a:picLocks noChangeAspect="1"/>
          </p:cNvPicPr>
          <p:nvPr/>
        </p:nvPicPr>
        <p:blipFill>
          <a:blip r:embed="rId5"/>
          <a:stretch>
            <a:fillRect/>
          </a:stretch>
        </p:blipFill>
        <p:spPr>
          <a:xfrm rot="16200000">
            <a:off x="6825638" y="5576187"/>
            <a:ext cx="627942" cy="298730"/>
          </a:xfrm>
          <a:prstGeom prst="rect">
            <a:avLst/>
          </a:prstGeom>
        </p:spPr>
      </p:pic>
      <p:sp>
        <p:nvSpPr>
          <p:cNvPr id="10" name="مستطيل 9"/>
          <p:cNvSpPr/>
          <p:nvPr/>
        </p:nvSpPr>
        <p:spPr>
          <a:xfrm rot="16200000">
            <a:off x="7082187" y="5709396"/>
            <a:ext cx="675185" cy="261610"/>
          </a:xfrm>
          <a:prstGeom prst="rect">
            <a:avLst/>
          </a:prstGeom>
        </p:spPr>
        <p:txBody>
          <a:bodyPr wrap="none">
            <a:spAutoFit/>
          </a:bodyPr>
          <a:lstStyle/>
          <a:p>
            <a:r>
              <a:rPr lang="en-US" sz="1100" b="1" dirty="0"/>
              <a:t>Dry milk</a:t>
            </a:r>
            <a:endParaRPr lang="ar-SA" sz="1100" b="1" dirty="0"/>
          </a:p>
        </p:txBody>
      </p:sp>
      <p:pic>
        <p:nvPicPr>
          <p:cNvPr id="1027"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686129" y="3300549"/>
            <a:ext cx="1467300" cy="903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صورة 23"/>
          <p:cNvPicPr>
            <a:picLocks noChangeAspect="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562986" y="299551"/>
            <a:ext cx="1239283" cy="697096"/>
          </a:xfrm>
          <a:prstGeom prst="rect">
            <a:avLst/>
          </a:prstGeom>
        </p:spPr>
      </p:pic>
    </p:spTree>
    <p:extLst>
      <p:ext uri="{BB962C8B-B14F-4D97-AF65-F5344CB8AC3E}">
        <p14:creationId xmlns:p14="http://schemas.microsoft.com/office/powerpoint/2010/main" val="19415413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زوايا مستديرة 1">
            <a:extLst>
              <a:ext uri="{FF2B5EF4-FFF2-40B4-BE49-F238E27FC236}">
                <a16:creationId xmlns:a16="http://schemas.microsoft.com/office/drawing/2014/main" xmlns="" id="{1333512A-7544-481D-BB0F-8693B39E6316}"/>
              </a:ext>
            </a:extLst>
          </p:cNvPr>
          <p:cNvSpPr/>
          <p:nvPr/>
        </p:nvSpPr>
        <p:spPr>
          <a:xfrm>
            <a:off x="9138110" y="1269620"/>
            <a:ext cx="2909719" cy="228852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b="1" dirty="0" smtClean="0">
              <a:solidFill>
                <a:srgbClr val="C00000"/>
              </a:solidFill>
            </a:endParaRPr>
          </a:p>
          <a:p>
            <a:pPr algn="ctr"/>
            <a:r>
              <a:rPr lang="ar-SA" b="1" dirty="0" smtClean="0">
                <a:solidFill>
                  <a:srgbClr val="C00000"/>
                </a:solidFill>
              </a:rPr>
              <a:t>الملخص</a:t>
            </a:r>
            <a:r>
              <a:rPr lang="ar-SA" b="1" dirty="0">
                <a:solidFill>
                  <a:srgbClr val="C00000"/>
                </a:solidFill>
              </a:rPr>
              <a:t>:</a:t>
            </a:r>
          </a:p>
          <a:p>
            <a:pPr algn="ctr"/>
            <a:r>
              <a:rPr lang="ar-SA" sz="1400" b="1" dirty="0">
                <a:solidFill>
                  <a:schemeClr val="tx1"/>
                </a:solidFill>
              </a:rPr>
              <a:t>يهدف البحث إلى الحد من انتشار مرض البياض الزغبي في النبات حيث استخدمت الطالبات المنهج التجريبي من خلال التجارب العلمية في المنزل في </a:t>
            </a:r>
            <a:r>
              <a:rPr lang="ar-SA" sz="1400" b="1" dirty="0" smtClean="0">
                <a:solidFill>
                  <a:schemeClr val="tx1"/>
                </a:solidFill>
              </a:rPr>
              <a:t>ظل </a:t>
            </a:r>
            <a:r>
              <a:rPr lang="ar-SA" sz="1400" b="1" dirty="0">
                <a:solidFill>
                  <a:schemeClr val="tx1"/>
                </a:solidFill>
              </a:rPr>
              <a:t>جائحة كورونا (كوفيد١٩</a:t>
            </a:r>
            <a:r>
              <a:rPr lang="ar-SA" sz="1400" b="1" dirty="0" smtClean="0">
                <a:solidFill>
                  <a:schemeClr val="tx1"/>
                </a:solidFill>
              </a:rPr>
              <a:t>) بالتعاون </a:t>
            </a:r>
            <a:r>
              <a:rPr lang="ar-SA" sz="1400" b="1" dirty="0">
                <a:solidFill>
                  <a:schemeClr val="tx1"/>
                </a:solidFill>
              </a:rPr>
              <a:t>مع </a:t>
            </a:r>
            <a:r>
              <a:rPr lang="ar-SA" sz="1400" b="1" dirty="0" smtClean="0">
                <a:solidFill>
                  <a:schemeClr val="tx1"/>
                </a:solidFill>
              </a:rPr>
              <a:t>بعضهن عن بعد  </a:t>
            </a:r>
            <a:r>
              <a:rPr lang="ar-SA" sz="1400" b="1" dirty="0">
                <a:solidFill>
                  <a:schemeClr val="tx1"/>
                </a:solidFill>
              </a:rPr>
              <a:t>ومساعدة مشرفة البحث ومعلمات المواد </a:t>
            </a:r>
            <a:r>
              <a:rPr lang="ar-SA" sz="1400" b="1" dirty="0" smtClean="0">
                <a:solidFill>
                  <a:schemeClr val="tx1"/>
                </a:solidFill>
              </a:rPr>
              <a:t>العلمية في الحصص افتراضيا وقد </a:t>
            </a:r>
            <a:r>
              <a:rPr lang="ar-SA" sz="1400" b="1" dirty="0">
                <a:solidFill>
                  <a:schemeClr val="tx1"/>
                </a:solidFill>
              </a:rPr>
              <a:t>افترضن عدة فرضيات في البحث من خلال التجارب وظهرت استنتاجات للتجارب </a:t>
            </a:r>
            <a:r>
              <a:rPr lang="ar-SA" sz="1400" b="1" dirty="0" smtClean="0">
                <a:solidFill>
                  <a:schemeClr val="tx1"/>
                </a:solidFill>
              </a:rPr>
              <a:t>العلمية</a:t>
            </a:r>
          </a:p>
          <a:p>
            <a:pPr algn="ctr"/>
            <a:endParaRPr lang="ar-SA" sz="1400" b="1" dirty="0">
              <a:solidFill>
                <a:schemeClr val="tx1"/>
              </a:solidFill>
            </a:endParaRPr>
          </a:p>
        </p:txBody>
      </p:sp>
      <p:sp>
        <p:nvSpPr>
          <p:cNvPr id="3" name="مستطيل: زوايا مستديرة 2">
            <a:extLst>
              <a:ext uri="{FF2B5EF4-FFF2-40B4-BE49-F238E27FC236}">
                <a16:creationId xmlns:a16="http://schemas.microsoft.com/office/drawing/2014/main" xmlns="" id="{F3CD57E7-9A13-411E-B55F-115E43C18D1D}"/>
              </a:ext>
            </a:extLst>
          </p:cNvPr>
          <p:cNvSpPr/>
          <p:nvPr/>
        </p:nvSpPr>
        <p:spPr>
          <a:xfrm>
            <a:off x="9186200" y="3669236"/>
            <a:ext cx="2813537" cy="120629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a:solidFill>
                  <a:srgbClr val="C00000"/>
                </a:solidFill>
              </a:rPr>
              <a:t>سؤال البحث:</a:t>
            </a:r>
          </a:p>
          <a:p>
            <a:pPr algn="ctr"/>
            <a:r>
              <a:rPr lang="ar-SA" sz="1200" b="1" dirty="0">
                <a:solidFill>
                  <a:schemeClr val="tx1"/>
                </a:solidFill>
              </a:rPr>
              <a:t>1-هل رش بيكربونات الصوديوم على النبات يقلل من ظهور البياض الزغبي؟</a:t>
            </a:r>
          </a:p>
          <a:p>
            <a:pPr algn="ctr"/>
            <a:r>
              <a:rPr lang="ar-SA" sz="1200" b="1" dirty="0">
                <a:solidFill>
                  <a:schemeClr val="tx1"/>
                </a:solidFill>
              </a:rPr>
              <a:t>2-هل رش مخلوط الماء والحليب المجفف على النبات يقلل من ظهور البياض الزغبي؟</a:t>
            </a:r>
            <a:endParaRPr lang="ar-SA" sz="2000" b="1" dirty="0">
              <a:solidFill>
                <a:schemeClr val="tx1"/>
              </a:solidFill>
            </a:endParaRPr>
          </a:p>
        </p:txBody>
      </p:sp>
      <p:sp>
        <p:nvSpPr>
          <p:cNvPr id="4" name="مستطيل: زوايا مستديرة 3">
            <a:extLst>
              <a:ext uri="{FF2B5EF4-FFF2-40B4-BE49-F238E27FC236}">
                <a16:creationId xmlns:a16="http://schemas.microsoft.com/office/drawing/2014/main" xmlns="" id="{40752A20-73F8-4804-BE4E-98A6C42ABF8D}"/>
              </a:ext>
            </a:extLst>
          </p:cNvPr>
          <p:cNvSpPr/>
          <p:nvPr/>
        </p:nvSpPr>
        <p:spPr>
          <a:xfrm>
            <a:off x="9186202" y="5007935"/>
            <a:ext cx="2813540" cy="178179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b="1" dirty="0" smtClean="0">
              <a:solidFill>
                <a:srgbClr val="C00000"/>
              </a:solidFill>
            </a:endParaRPr>
          </a:p>
          <a:p>
            <a:pPr algn="ctr"/>
            <a:r>
              <a:rPr lang="ar-SA" b="1" dirty="0" smtClean="0">
                <a:solidFill>
                  <a:srgbClr val="C00000"/>
                </a:solidFill>
              </a:rPr>
              <a:t>مقدمة</a:t>
            </a:r>
            <a:r>
              <a:rPr lang="ar-SA" b="1" dirty="0">
                <a:solidFill>
                  <a:srgbClr val="C00000"/>
                </a:solidFill>
              </a:rPr>
              <a:t>:</a:t>
            </a:r>
          </a:p>
          <a:p>
            <a:pPr algn="ctr"/>
            <a:r>
              <a:rPr lang="ar-SA" sz="1100" b="1" dirty="0">
                <a:solidFill>
                  <a:schemeClr val="tx1"/>
                </a:solidFill>
              </a:rPr>
              <a:t>مقدمة مشكلة الدراسة:</a:t>
            </a:r>
          </a:p>
          <a:p>
            <a:pPr algn="ctr"/>
            <a:r>
              <a:rPr lang="ar-SA" sz="1100" b="1" dirty="0">
                <a:solidFill>
                  <a:schemeClr val="tx1"/>
                </a:solidFill>
              </a:rPr>
              <a:t>المشكلة</a:t>
            </a:r>
            <a:r>
              <a:rPr lang="en-US" sz="1100" b="1" dirty="0">
                <a:solidFill>
                  <a:schemeClr val="tx1"/>
                </a:solidFill>
              </a:rPr>
              <a:t>/</a:t>
            </a:r>
            <a:r>
              <a:rPr lang="ar-SA" sz="1100" b="1" dirty="0">
                <a:solidFill>
                  <a:schemeClr val="tx1"/>
                </a:solidFill>
              </a:rPr>
              <a:t>انتشار فطر البياض الزغبي في النبات</a:t>
            </a:r>
          </a:p>
          <a:p>
            <a:pPr algn="ctr"/>
            <a:r>
              <a:rPr lang="ar-SA" sz="1100" b="1" dirty="0">
                <a:solidFill>
                  <a:schemeClr val="tx1"/>
                </a:solidFill>
              </a:rPr>
              <a:t>الهدف</a:t>
            </a:r>
            <a:r>
              <a:rPr lang="en-US" sz="1100" b="1" dirty="0">
                <a:solidFill>
                  <a:schemeClr val="tx1"/>
                </a:solidFill>
              </a:rPr>
              <a:t>/</a:t>
            </a:r>
            <a:r>
              <a:rPr lang="ar-SA" sz="1100" b="1" dirty="0">
                <a:solidFill>
                  <a:schemeClr val="tx1"/>
                </a:solidFill>
              </a:rPr>
              <a:t>المكافحة والحد من انتشار البياض الزغبي في النبات</a:t>
            </a:r>
          </a:p>
          <a:p>
            <a:pPr algn="ctr"/>
            <a:endParaRPr lang="ar-SA" sz="1600" b="1" dirty="0">
              <a:solidFill>
                <a:schemeClr val="tx1"/>
              </a:solidFill>
            </a:endParaRPr>
          </a:p>
          <a:p>
            <a:pPr algn="ctr"/>
            <a:endParaRPr lang="ar-SA" sz="1200" dirty="0">
              <a:solidFill>
                <a:schemeClr val="tx1"/>
              </a:solidFill>
            </a:endParaRPr>
          </a:p>
          <a:p>
            <a:pPr algn="ctr"/>
            <a:endParaRPr lang="ar-SA" sz="1200" dirty="0">
              <a:solidFill>
                <a:schemeClr val="tx1"/>
              </a:solidFill>
            </a:endParaRPr>
          </a:p>
          <a:p>
            <a:pPr algn="ctr"/>
            <a:endParaRPr lang="ar-SA" sz="1200" dirty="0">
              <a:solidFill>
                <a:schemeClr val="tx1"/>
              </a:solidFill>
            </a:endParaRPr>
          </a:p>
          <a:p>
            <a:pPr algn="ctr"/>
            <a:endParaRPr lang="ar-SA" sz="1200" dirty="0">
              <a:solidFill>
                <a:schemeClr val="tx1"/>
              </a:solidFill>
            </a:endParaRPr>
          </a:p>
        </p:txBody>
      </p:sp>
      <p:sp>
        <p:nvSpPr>
          <p:cNvPr id="5" name="مستطيل: زوايا مستديرة 4">
            <a:extLst>
              <a:ext uri="{FF2B5EF4-FFF2-40B4-BE49-F238E27FC236}">
                <a16:creationId xmlns:a16="http://schemas.microsoft.com/office/drawing/2014/main" xmlns="" id="{18F710C0-EE5C-46FD-B605-1F8C8C86C8E2}"/>
              </a:ext>
            </a:extLst>
          </p:cNvPr>
          <p:cNvSpPr/>
          <p:nvPr/>
        </p:nvSpPr>
        <p:spPr>
          <a:xfrm>
            <a:off x="6307013" y="1241485"/>
            <a:ext cx="2743202" cy="554617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000" dirty="0">
              <a:solidFill>
                <a:schemeClr val="tx1"/>
              </a:solidFill>
            </a:endParaRPr>
          </a:p>
          <a:p>
            <a:pPr algn="ctr"/>
            <a:r>
              <a:rPr lang="ar-SA" b="1" dirty="0">
                <a:solidFill>
                  <a:srgbClr val="C00000"/>
                </a:solidFill>
              </a:rPr>
              <a:t>طرق البحث:</a:t>
            </a:r>
          </a:p>
          <a:p>
            <a:pPr algn="ctr"/>
            <a:r>
              <a:rPr lang="ar-SA" sz="1400" b="1" dirty="0">
                <a:solidFill>
                  <a:schemeClr val="tx1"/>
                </a:solidFill>
              </a:rPr>
              <a:t>(المواد والطريقة)</a:t>
            </a:r>
          </a:p>
          <a:p>
            <a:pPr algn="ctr"/>
            <a:r>
              <a:rPr lang="ar-SA" sz="1400" b="1" dirty="0">
                <a:solidFill>
                  <a:schemeClr val="tx1"/>
                </a:solidFill>
              </a:rPr>
              <a:t>منهج البحث/ استخدمت الطالبات في البحث المنهج التجريبي</a:t>
            </a:r>
          </a:p>
          <a:p>
            <a:pPr algn="ctr"/>
            <a:r>
              <a:rPr lang="ar-SA" sz="1400" b="1" dirty="0">
                <a:solidFill>
                  <a:schemeClr val="tx1"/>
                </a:solidFill>
              </a:rPr>
              <a:t>اداة البحث/ التجربة والملاحظة</a:t>
            </a:r>
          </a:p>
          <a:p>
            <a:pPr algn="ctr"/>
            <a:r>
              <a:rPr lang="ar-SA" sz="1400" b="1" dirty="0" smtClean="0">
                <a:solidFill>
                  <a:schemeClr val="tx1"/>
                </a:solidFill>
              </a:rPr>
              <a:t>المواد:  </a:t>
            </a:r>
            <a:endParaRPr lang="ar-SA" sz="1400" b="1" dirty="0">
              <a:solidFill>
                <a:schemeClr val="tx1"/>
              </a:solidFill>
            </a:endParaRPr>
          </a:p>
          <a:p>
            <a:pPr algn="ctr"/>
            <a:r>
              <a:rPr lang="ar-SA" sz="1400" b="1" dirty="0">
                <a:solidFill>
                  <a:schemeClr val="tx1"/>
                </a:solidFill>
              </a:rPr>
              <a:t>١-نبتة مصابة بالبياض الزغبي          </a:t>
            </a:r>
          </a:p>
          <a:p>
            <a:pPr algn="ctr"/>
            <a:r>
              <a:rPr lang="ar-SA" sz="1400" b="1" dirty="0">
                <a:solidFill>
                  <a:schemeClr val="tx1"/>
                </a:solidFill>
              </a:rPr>
              <a:t> ٢-بيكربونات الصوديوم  </a:t>
            </a:r>
            <a:r>
              <a:rPr lang="ar-SA" sz="1400" b="1" dirty="0" smtClean="0">
                <a:solidFill>
                  <a:schemeClr val="tx1"/>
                </a:solidFill>
              </a:rPr>
              <a:t>60% </a:t>
            </a:r>
          </a:p>
          <a:p>
            <a:pPr algn="ctr"/>
            <a:r>
              <a:rPr lang="ar-SA" sz="1400" b="1" dirty="0" smtClean="0">
                <a:solidFill>
                  <a:schemeClr val="tx1"/>
                </a:solidFill>
              </a:rPr>
              <a:t> </a:t>
            </a:r>
            <a:r>
              <a:rPr lang="ar-SA" sz="1400" b="1" dirty="0">
                <a:solidFill>
                  <a:schemeClr val="tx1"/>
                </a:solidFill>
              </a:rPr>
              <a:t>٣-ماء           </a:t>
            </a:r>
          </a:p>
          <a:p>
            <a:pPr algn="ctr"/>
            <a:r>
              <a:rPr lang="ar-SA" sz="1400" b="1" dirty="0">
                <a:solidFill>
                  <a:schemeClr val="tx1"/>
                </a:solidFill>
              </a:rPr>
              <a:t>٤-علبة للبخ          </a:t>
            </a:r>
          </a:p>
          <a:p>
            <a:pPr algn="ctr"/>
            <a:r>
              <a:rPr lang="ar-SA" sz="1400" b="1" dirty="0">
                <a:solidFill>
                  <a:schemeClr val="tx1"/>
                </a:solidFill>
              </a:rPr>
              <a:t> ٥-ماء </a:t>
            </a:r>
            <a:r>
              <a:rPr lang="ar-SA" sz="1400" b="1" dirty="0" smtClean="0">
                <a:solidFill>
                  <a:schemeClr val="tx1"/>
                </a:solidFill>
              </a:rPr>
              <a:t>بنسبة ٨٠٪ </a:t>
            </a:r>
            <a:endParaRPr lang="ar-SA" sz="1400" b="1" dirty="0">
              <a:solidFill>
                <a:schemeClr val="tx1"/>
              </a:solidFill>
            </a:endParaRPr>
          </a:p>
          <a:p>
            <a:pPr algn="ctr"/>
            <a:r>
              <a:rPr lang="ar-SA" sz="1400" b="1" dirty="0">
                <a:solidFill>
                  <a:schemeClr val="tx1"/>
                </a:solidFill>
              </a:rPr>
              <a:t>٦-حليب مجفف </a:t>
            </a:r>
            <a:r>
              <a:rPr lang="ar-SA" sz="1400" b="1" dirty="0" smtClean="0">
                <a:solidFill>
                  <a:schemeClr val="tx1"/>
                </a:solidFill>
              </a:rPr>
              <a:t>بنسبة40٪ </a:t>
            </a:r>
          </a:p>
          <a:p>
            <a:pPr algn="ctr"/>
            <a:r>
              <a:rPr lang="ar-SA" sz="1400" b="1" dirty="0" smtClean="0">
                <a:solidFill>
                  <a:schemeClr val="tx1"/>
                </a:solidFill>
              </a:rPr>
              <a:t>الفرضية: </a:t>
            </a:r>
            <a:endParaRPr lang="ar-SA" sz="1400" b="1" dirty="0">
              <a:solidFill>
                <a:schemeClr val="tx1"/>
              </a:solidFill>
            </a:endParaRPr>
          </a:p>
          <a:p>
            <a:pPr algn="ctr"/>
            <a:r>
              <a:rPr lang="ar-SA" sz="1400" b="1" dirty="0">
                <a:solidFill>
                  <a:schemeClr val="tx1"/>
                </a:solidFill>
              </a:rPr>
              <a:t> ١-عند قيامنا برش بيكربونات الصوديوم على النبتة فأنه سيعالجها</a:t>
            </a:r>
          </a:p>
          <a:p>
            <a:pPr algn="ctr"/>
            <a:r>
              <a:rPr lang="ar-SA" sz="1400" b="1" dirty="0">
                <a:solidFill>
                  <a:schemeClr val="tx1"/>
                </a:solidFill>
              </a:rPr>
              <a:t>2-عند قيامنا برش مخلوط الماء والحليب المجفف فأنه سيمنع ظهور البياض الزغبي مرة </a:t>
            </a:r>
            <a:r>
              <a:rPr lang="ar-SA" sz="1400" b="1" dirty="0" smtClean="0">
                <a:solidFill>
                  <a:schemeClr val="tx1"/>
                </a:solidFill>
              </a:rPr>
              <a:t>اخرى</a:t>
            </a:r>
            <a:endParaRPr lang="ar-SA" sz="1200" b="1" dirty="0">
              <a:solidFill>
                <a:schemeClr val="tx1"/>
              </a:solidFill>
            </a:endParaRPr>
          </a:p>
          <a:p>
            <a:pPr algn="ctr"/>
            <a:endParaRPr lang="ar-SA" sz="1200" b="1" dirty="0" smtClean="0">
              <a:solidFill>
                <a:schemeClr val="tx1"/>
              </a:solidFill>
            </a:endParaRPr>
          </a:p>
          <a:p>
            <a:pPr algn="ctr"/>
            <a:endParaRPr lang="ar-SA" sz="1200" b="1" dirty="0">
              <a:solidFill>
                <a:schemeClr val="tx1"/>
              </a:solidFill>
            </a:endParaRPr>
          </a:p>
          <a:p>
            <a:pPr algn="ctr"/>
            <a:endParaRPr lang="ar-SA" sz="1200" b="1" dirty="0" smtClean="0">
              <a:solidFill>
                <a:schemeClr val="tx1"/>
              </a:solidFill>
            </a:endParaRPr>
          </a:p>
          <a:p>
            <a:pPr algn="ctr"/>
            <a:endParaRPr lang="ar-SA" sz="1200" b="1" dirty="0">
              <a:solidFill>
                <a:schemeClr val="tx1"/>
              </a:solidFill>
            </a:endParaRPr>
          </a:p>
          <a:p>
            <a:pPr algn="ctr"/>
            <a:endParaRPr lang="ar-SA" sz="1400" b="1" dirty="0" smtClean="0">
              <a:solidFill>
                <a:schemeClr val="tx1"/>
              </a:solidFill>
            </a:endParaRPr>
          </a:p>
          <a:p>
            <a:pPr algn="ctr"/>
            <a:endParaRPr lang="ar-SA" sz="1400" b="1" dirty="0">
              <a:solidFill>
                <a:schemeClr val="tx1"/>
              </a:solidFill>
            </a:endParaRPr>
          </a:p>
          <a:p>
            <a:pPr algn="ctr"/>
            <a:endParaRPr lang="ar-SA" sz="1400" b="1" dirty="0" smtClean="0">
              <a:solidFill>
                <a:schemeClr val="tx1"/>
              </a:solidFill>
            </a:endParaRPr>
          </a:p>
          <a:p>
            <a:pPr algn="ctr"/>
            <a:endParaRPr lang="ar-SA" sz="1400" b="1" dirty="0">
              <a:solidFill>
                <a:schemeClr val="tx1"/>
              </a:solidFill>
            </a:endParaRPr>
          </a:p>
          <a:p>
            <a:pPr algn="ctr"/>
            <a:endParaRPr lang="ar-SA" sz="1600" dirty="0">
              <a:solidFill>
                <a:schemeClr val="tx1"/>
              </a:solidFill>
            </a:endParaRPr>
          </a:p>
        </p:txBody>
      </p:sp>
      <p:sp>
        <p:nvSpPr>
          <p:cNvPr id="6" name="مستطيل: زوايا مستديرة 5">
            <a:extLst>
              <a:ext uri="{FF2B5EF4-FFF2-40B4-BE49-F238E27FC236}">
                <a16:creationId xmlns:a16="http://schemas.microsoft.com/office/drawing/2014/main" xmlns="" id="{77D5C9C9-1BDC-4F40-B332-665FEEC3469B}"/>
              </a:ext>
            </a:extLst>
          </p:cNvPr>
          <p:cNvSpPr/>
          <p:nvPr/>
        </p:nvSpPr>
        <p:spPr>
          <a:xfrm>
            <a:off x="2862470" y="1241486"/>
            <a:ext cx="3369365" cy="548990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000" dirty="0">
              <a:solidFill>
                <a:schemeClr val="tx1"/>
              </a:solidFill>
            </a:endParaRPr>
          </a:p>
          <a:p>
            <a:pPr algn="ctr"/>
            <a:r>
              <a:rPr lang="ar-SA" b="1" dirty="0">
                <a:solidFill>
                  <a:srgbClr val="C00000"/>
                </a:solidFill>
              </a:rPr>
              <a:t>النتائج:</a:t>
            </a:r>
          </a:p>
          <a:p>
            <a:pPr algn="ctr"/>
            <a:r>
              <a:rPr lang="ar-SA" sz="1400" b="1" dirty="0">
                <a:solidFill>
                  <a:schemeClr val="tx1"/>
                </a:solidFill>
              </a:rPr>
              <a:t>1-لاحظنا عند رش بيكربونات الصوديوم على النبتة المصابة قل ظهور البياض الزغبي وتلاشى من بعدها</a:t>
            </a:r>
          </a:p>
          <a:p>
            <a:pPr algn="ctr"/>
            <a:r>
              <a:rPr lang="ar-SA" sz="1400" b="1" dirty="0">
                <a:solidFill>
                  <a:schemeClr val="tx1"/>
                </a:solidFill>
              </a:rPr>
              <a:t>2-لاحظنا عند رش مخلوط الماء والحليب المجفف على النبتة المصابة قل ظهور البياض الزغبي</a:t>
            </a:r>
          </a:p>
          <a:p>
            <a:pPr algn="ctr"/>
            <a:endParaRPr lang="ar-SA" sz="1400" b="1" dirty="0">
              <a:solidFill>
                <a:schemeClr val="tx1"/>
              </a:solidFill>
            </a:endParaRPr>
          </a:p>
          <a:p>
            <a:pPr algn="ctr"/>
            <a:endParaRPr lang="ar-SA" sz="1400" b="1" dirty="0">
              <a:solidFill>
                <a:schemeClr val="tx1"/>
              </a:solidFill>
            </a:endParaRPr>
          </a:p>
          <a:p>
            <a:pPr algn="ctr"/>
            <a:endParaRPr lang="ar-SA" sz="1400" b="1" dirty="0">
              <a:solidFill>
                <a:schemeClr val="tx1"/>
              </a:solidFill>
            </a:endParaRPr>
          </a:p>
          <a:p>
            <a:pPr algn="ctr"/>
            <a:endParaRPr lang="ar-SA" sz="1400" b="1" dirty="0">
              <a:solidFill>
                <a:schemeClr val="tx1"/>
              </a:solidFill>
            </a:endParaRPr>
          </a:p>
          <a:p>
            <a:pPr algn="ctr"/>
            <a:endParaRPr lang="ar-SA" sz="1400" b="1" dirty="0">
              <a:solidFill>
                <a:schemeClr val="tx1"/>
              </a:solidFill>
            </a:endParaRPr>
          </a:p>
          <a:p>
            <a:pPr algn="ctr"/>
            <a:endParaRPr lang="ar-SA" dirty="0">
              <a:solidFill>
                <a:schemeClr val="tx1"/>
              </a:solidFill>
            </a:endParaRPr>
          </a:p>
          <a:p>
            <a:pPr algn="ctr"/>
            <a:endParaRPr lang="ar-SA" dirty="0">
              <a:solidFill>
                <a:schemeClr val="tx1"/>
              </a:solidFill>
            </a:endParaRPr>
          </a:p>
          <a:p>
            <a:pPr algn="ctr"/>
            <a:endParaRPr lang="ar-SA" dirty="0">
              <a:solidFill>
                <a:schemeClr val="tx1"/>
              </a:solidFill>
            </a:endParaRPr>
          </a:p>
          <a:p>
            <a:pPr algn="ctr"/>
            <a:endParaRPr lang="ar-SA" dirty="0">
              <a:solidFill>
                <a:schemeClr val="tx1"/>
              </a:solidFill>
            </a:endParaRPr>
          </a:p>
          <a:p>
            <a:pPr algn="ctr"/>
            <a:endParaRPr lang="ar-SA" dirty="0">
              <a:solidFill>
                <a:schemeClr val="tx1"/>
              </a:solidFill>
            </a:endParaRPr>
          </a:p>
          <a:p>
            <a:pPr algn="ctr"/>
            <a:endParaRPr lang="ar-SA" dirty="0">
              <a:solidFill>
                <a:schemeClr val="tx1"/>
              </a:solidFill>
            </a:endParaRPr>
          </a:p>
          <a:p>
            <a:pPr algn="ctr"/>
            <a:endParaRPr lang="ar-SA" dirty="0">
              <a:solidFill>
                <a:schemeClr val="tx1"/>
              </a:solidFill>
            </a:endParaRPr>
          </a:p>
          <a:p>
            <a:pPr algn="ctr"/>
            <a:endParaRPr lang="ar-SA" dirty="0">
              <a:solidFill>
                <a:schemeClr val="tx1"/>
              </a:solidFill>
            </a:endParaRPr>
          </a:p>
          <a:p>
            <a:pPr algn="ctr"/>
            <a:endParaRPr lang="ar-SA" sz="2000" dirty="0">
              <a:solidFill>
                <a:schemeClr val="tx1"/>
              </a:solidFill>
            </a:endParaRPr>
          </a:p>
        </p:txBody>
      </p:sp>
      <p:sp>
        <p:nvSpPr>
          <p:cNvPr id="7" name="مستطيل: زوايا مستديرة 6">
            <a:extLst>
              <a:ext uri="{FF2B5EF4-FFF2-40B4-BE49-F238E27FC236}">
                <a16:creationId xmlns:a16="http://schemas.microsoft.com/office/drawing/2014/main" xmlns="" id="{A98F466E-251F-48E9-87EA-8A0C5EA95B59}"/>
              </a:ext>
            </a:extLst>
          </p:cNvPr>
          <p:cNvSpPr/>
          <p:nvPr/>
        </p:nvSpPr>
        <p:spPr>
          <a:xfrm>
            <a:off x="99392" y="1269620"/>
            <a:ext cx="2663688" cy="177601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600" b="1" smtClean="0">
                <a:solidFill>
                  <a:srgbClr val="C00000"/>
                </a:solidFill>
              </a:rPr>
              <a:t>المناقشة وتوصيات </a:t>
            </a:r>
            <a:endParaRPr lang="ar-SA" sz="1600" b="1" dirty="0">
              <a:solidFill>
                <a:srgbClr val="C00000"/>
              </a:solidFill>
            </a:endParaRPr>
          </a:p>
          <a:p>
            <a:pPr algn="ctr"/>
            <a:r>
              <a:rPr lang="ar-SA" sz="1200" b="1" dirty="0">
                <a:solidFill>
                  <a:schemeClr val="tx1"/>
                </a:solidFill>
              </a:rPr>
              <a:t>جاءت التجارب العلمية امتداداً لتجارب مشابهة في الاستفادة من استخدام المواد والطريقة في القضاء والحد من ظهور البياض الزغبي وذلك لما في البحث أهمية في حياة الانسان حيث يقوم البحث على ايجاد طرق للعلاج وللحد من ظهور البياض الزغبي واثارة السلبية على حياة الانسان وخاصة النبات</a:t>
            </a:r>
            <a:endParaRPr lang="ar-SA" sz="2400" b="1" dirty="0">
              <a:solidFill>
                <a:schemeClr val="tx1"/>
              </a:solidFill>
            </a:endParaRPr>
          </a:p>
        </p:txBody>
      </p:sp>
      <p:sp>
        <p:nvSpPr>
          <p:cNvPr id="8" name="مستطيل: زوايا مستديرة 7">
            <a:extLst>
              <a:ext uri="{FF2B5EF4-FFF2-40B4-BE49-F238E27FC236}">
                <a16:creationId xmlns:a16="http://schemas.microsoft.com/office/drawing/2014/main" xmlns="" id="{C55A8B90-4D9D-4799-BD31-F19D7B47B7D3}"/>
              </a:ext>
            </a:extLst>
          </p:cNvPr>
          <p:cNvSpPr/>
          <p:nvPr/>
        </p:nvSpPr>
        <p:spPr>
          <a:xfrm>
            <a:off x="99392" y="3130051"/>
            <a:ext cx="2663687" cy="150524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a:solidFill>
                  <a:srgbClr val="C00000"/>
                </a:solidFill>
              </a:rPr>
              <a:t>الاستنتاجات:</a:t>
            </a:r>
          </a:p>
          <a:p>
            <a:pPr algn="ctr"/>
            <a:r>
              <a:rPr lang="ar-SA" sz="1200" b="1" dirty="0">
                <a:solidFill>
                  <a:schemeClr val="tx1"/>
                </a:solidFill>
              </a:rPr>
              <a:t>١-استنتجنا ان بيكربونات الصوديوم مفيدة في علاج مشكلات الأمراض الفطرية في النبات </a:t>
            </a:r>
            <a:r>
              <a:rPr lang="ar-SA" sz="1200" b="1" dirty="0" smtClean="0">
                <a:solidFill>
                  <a:schemeClr val="tx1"/>
                </a:solidFill>
              </a:rPr>
              <a:t>لأنها </a:t>
            </a:r>
            <a:r>
              <a:rPr lang="ar-SA" sz="1200" b="1" dirty="0">
                <a:solidFill>
                  <a:schemeClr val="tx1"/>
                </a:solidFill>
              </a:rPr>
              <a:t>قلوية وانها قاعدي غير سام مضاد للبكتيريا و الميكروبات</a:t>
            </a:r>
          </a:p>
          <a:p>
            <a:pPr algn="ctr"/>
            <a:r>
              <a:rPr lang="ar-SA" sz="1200" b="1" dirty="0">
                <a:solidFill>
                  <a:schemeClr val="tx1"/>
                </a:solidFill>
              </a:rPr>
              <a:t>٢-استنتجنا ان الحليب المجفف مفيد لأنه يحتوي على نسبة </a:t>
            </a:r>
            <a:r>
              <a:rPr lang="ar-SA" sz="1200" b="1" dirty="0" smtClean="0">
                <a:solidFill>
                  <a:schemeClr val="tx1"/>
                </a:solidFill>
              </a:rPr>
              <a:t>عالية </a:t>
            </a:r>
            <a:r>
              <a:rPr lang="ar-SA" sz="1200" b="1" dirty="0">
                <a:solidFill>
                  <a:schemeClr val="tx1"/>
                </a:solidFill>
              </a:rPr>
              <a:t>من البروتين</a:t>
            </a:r>
            <a:endParaRPr lang="ar-SA" b="1" dirty="0">
              <a:solidFill>
                <a:schemeClr val="tx1"/>
              </a:solidFill>
            </a:endParaRPr>
          </a:p>
        </p:txBody>
      </p:sp>
      <p:sp>
        <p:nvSpPr>
          <p:cNvPr id="9" name="مستطيل: زوايا مستديرة 8">
            <a:extLst>
              <a:ext uri="{FF2B5EF4-FFF2-40B4-BE49-F238E27FC236}">
                <a16:creationId xmlns:a16="http://schemas.microsoft.com/office/drawing/2014/main" xmlns="" id="{EC0F32F3-7E30-4868-AE04-C7DB67B48925}"/>
              </a:ext>
            </a:extLst>
          </p:cNvPr>
          <p:cNvSpPr/>
          <p:nvPr/>
        </p:nvSpPr>
        <p:spPr>
          <a:xfrm>
            <a:off x="99392" y="4719712"/>
            <a:ext cx="2544417" cy="198354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a:solidFill>
                  <a:srgbClr val="C00000"/>
                </a:solidFill>
              </a:rPr>
              <a:t>قائمة المراجع:</a:t>
            </a:r>
          </a:p>
          <a:p>
            <a:pPr algn="ctr"/>
            <a:r>
              <a:rPr lang="en-US" sz="1200" dirty="0">
                <a:solidFill>
                  <a:schemeClr val="tx1"/>
                </a:solidFill>
                <a:hlinkClick r:id="rId3"/>
              </a:rPr>
              <a:t>https://plantix.net/ar/library/plant-diseases/100003/downy-mildew/</a:t>
            </a:r>
            <a:endParaRPr lang="ar-SA" sz="1200" dirty="0">
              <a:solidFill>
                <a:schemeClr val="tx1"/>
              </a:solidFill>
            </a:endParaRPr>
          </a:p>
          <a:p>
            <a:pPr algn="ctr"/>
            <a:r>
              <a:rPr lang="ar-SA" sz="1400" b="1" dirty="0">
                <a:solidFill>
                  <a:schemeClr val="tx1"/>
                </a:solidFill>
              </a:rPr>
              <a:t>مرجع شخصي من الطالبات من خلال التجارب العلمية مع مشرفة البحث ومعلمات المواد العلمية</a:t>
            </a:r>
            <a:endParaRPr lang="en-US" sz="1400" b="1" dirty="0">
              <a:solidFill>
                <a:schemeClr val="tx1"/>
              </a:solidFill>
            </a:endParaRPr>
          </a:p>
          <a:p>
            <a:pPr algn="ctr"/>
            <a:endParaRPr lang="ar-SA" sz="1400" dirty="0">
              <a:solidFill>
                <a:schemeClr val="tx1"/>
              </a:solidFill>
            </a:endParaRPr>
          </a:p>
        </p:txBody>
      </p:sp>
      <p:pic>
        <p:nvPicPr>
          <p:cNvPr id="11" name="صورة 10" descr="صورة تحتوي على خارجي, فطريات, نبات&#10;&#10;تم إنشاء الوصف تلقائياً">
            <a:extLst>
              <a:ext uri="{FF2B5EF4-FFF2-40B4-BE49-F238E27FC236}">
                <a16:creationId xmlns:a16="http://schemas.microsoft.com/office/drawing/2014/main" xmlns="" id="{DD1BE232-B5F6-4B0E-93B6-C05613D538C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00196" y="5997220"/>
            <a:ext cx="1585548" cy="679116"/>
          </a:xfrm>
          <a:prstGeom prst="rect">
            <a:avLst/>
          </a:prstGeom>
        </p:spPr>
      </p:pic>
      <p:sp>
        <p:nvSpPr>
          <p:cNvPr id="12" name="مخطط انسيابي: معالجة متعاقبة 11">
            <a:extLst>
              <a:ext uri="{FF2B5EF4-FFF2-40B4-BE49-F238E27FC236}">
                <a16:creationId xmlns:a16="http://schemas.microsoft.com/office/drawing/2014/main" xmlns="" id="{20395D30-7F86-42C0-87E0-43D6C83773E0}"/>
              </a:ext>
            </a:extLst>
          </p:cNvPr>
          <p:cNvSpPr/>
          <p:nvPr/>
        </p:nvSpPr>
        <p:spPr>
          <a:xfrm flipH="1">
            <a:off x="99392" y="42201"/>
            <a:ext cx="11996529" cy="1114864"/>
          </a:xfrm>
          <a:prstGeom prst="flowChartAlternateProcess">
            <a:avLst/>
          </a:prstGeom>
          <a:solidFill>
            <a:schemeClr val="accent5">
              <a:lumMod val="40000"/>
              <a:lumOff val="6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ln w="0"/>
                <a:solidFill>
                  <a:srgbClr val="C00000"/>
                </a:solidFill>
                <a:effectLst>
                  <a:outerShdw blurRad="38100" dist="19050" dir="2700000" algn="tl" rotWithShape="0">
                    <a:schemeClr val="dk1">
                      <a:alpha val="40000"/>
                    </a:schemeClr>
                  </a:outerShdw>
                </a:effectLst>
              </a:rPr>
              <a:t>الحد من انتشار ( البياض الزغبي ) على النبات لعام 1441هـ -1442هـ</a:t>
            </a:r>
          </a:p>
          <a:p>
            <a:pPr algn="ctr"/>
            <a:r>
              <a:rPr lang="ar-SA" dirty="0">
                <a:ln w="0"/>
                <a:solidFill>
                  <a:schemeClr val="tx1"/>
                </a:solidFill>
                <a:effectLst>
                  <a:outerShdw blurRad="38100" dist="19050" dir="2700000" algn="tl" rotWithShape="0">
                    <a:schemeClr val="dk1">
                      <a:alpha val="40000"/>
                    </a:schemeClr>
                  </a:outerShdw>
                </a:effectLst>
              </a:rPr>
              <a:t>مقدم للعلوم الافتراضية جلوب البيئي</a:t>
            </a:r>
          </a:p>
          <a:p>
            <a:pPr algn="ctr"/>
            <a:r>
              <a:rPr lang="ar-SA" dirty="0">
                <a:ln w="0"/>
                <a:solidFill>
                  <a:schemeClr val="tx1"/>
                </a:solidFill>
                <a:effectLst>
                  <a:outerShdw blurRad="38100" dist="19050" dir="2700000" algn="tl" rotWithShape="0">
                    <a:schemeClr val="dk1">
                      <a:alpha val="40000"/>
                    </a:schemeClr>
                  </a:outerShdw>
                </a:effectLst>
              </a:rPr>
              <a:t>الطالبات/ صفا </a:t>
            </a:r>
            <a:r>
              <a:rPr lang="ar-SA" dirty="0" smtClean="0">
                <a:ln w="0"/>
                <a:solidFill>
                  <a:schemeClr val="tx1"/>
                </a:solidFill>
                <a:effectLst>
                  <a:outerShdw blurRad="38100" dist="19050" dir="2700000" algn="tl" rotWithShape="0">
                    <a:schemeClr val="dk1">
                      <a:alpha val="40000"/>
                    </a:schemeClr>
                  </a:outerShdw>
                </a:effectLst>
              </a:rPr>
              <a:t>جنيد - عاتكة ابراهيم - رتاج </a:t>
            </a:r>
            <a:r>
              <a:rPr lang="ar-SA" smtClean="0">
                <a:ln w="0"/>
                <a:solidFill>
                  <a:schemeClr val="tx1"/>
                </a:solidFill>
                <a:effectLst>
                  <a:outerShdw blurRad="38100" dist="19050" dir="2700000" algn="tl" rotWithShape="0">
                    <a:schemeClr val="dk1">
                      <a:alpha val="40000"/>
                    </a:schemeClr>
                  </a:outerShdw>
                </a:effectLst>
              </a:rPr>
              <a:t>ناصر- </a:t>
            </a:r>
            <a:r>
              <a:rPr lang="ar-SA" smtClean="0">
                <a:ln w="0"/>
                <a:solidFill>
                  <a:schemeClr val="tx1"/>
                </a:solidFill>
                <a:effectLst>
                  <a:outerShdw blurRad="38100" dist="19050" dir="2700000" algn="tl" rotWithShape="0">
                    <a:schemeClr val="dk1">
                      <a:alpha val="40000"/>
                    </a:schemeClr>
                  </a:outerShdw>
                </a:effectLst>
              </a:rPr>
              <a:t> </a:t>
            </a:r>
            <a:endParaRPr lang="ar-SA" dirty="0">
              <a:ln w="0"/>
              <a:solidFill>
                <a:schemeClr val="tx1"/>
              </a:solidFill>
              <a:effectLst>
                <a:outerShdw blurRad="38100" dist="19050" dir="2700000" algn="tl" rotWithShape="0">
                  <a:schemeClr val="dk1">
                    <a:alpha val="40000"/>
                  </a:schemeClr>
                </a:outerShdw>
              </a:effectLst>
            </a:endParaRPr>
          </a:p>
        </p:txBody>
      </p:sp>
      <p:sp>
        <p:nvSpPr>
          <p:cNvPr id="10" name="مربع نص 9"/>
          <p:cNvSpPr txBox="1"/>
          <p:nvPr/>
        </p:nvSpPr>
        <p:spPr>
          <a:xfrm>
            <a:off x="10123181" y="122579"/>
            <a:ext cx="1649811" cy="954107"/>
          </a:xfrm>
          <a:prstGeom prst="rect">
            <a:avLst/>
          </a:prstGeom>
          <a:noFill/>
        </p:spPr>
        <p:txBody>
          <a:bodyPr wrap="none" rtlCol="1">
            <a:spAutoFit/>
          </a:bodyPr>
          <a:lstStyle/>
          <a:p>
            <a:r>
              <a:rPr lang="ar-SA" sz="1400" b="1" dirty="0" smtClean="0"/>
              <a:t>المملكة العربية السعودية </a:t>
            </a:r>
          </a:p>
          <a:p>
            <a:r>
              <a:rPr lang="ar-SA" sz="1400" b="1" dirty="0" smtClean="0"/>
              <a:t>وزارة التعليم </a:t>
            </a:r>
          </a:p>
          <a:p>
            <a:r>
              <a:rPr lang="ar-SA" sz="1400" b="1" dirty="0" smtClean="0"/>
              <a:t>الثانوية الثالثة بيش</a:t>
            </a:r>
          </a:p>
          <a:p>
            <a:r>
              <a:rPr lang="ar-SA" sz="1400" b="1" dirty="0" smtClean="0"/>
              <a:t> </a:t>
            </a:r>
            <a:endParaRPr lang="ar-SA" sz="1400" b="1" dirty="0"/>
          </a:p>
        </p:txBody>
      </p:sp>
      <p:pic>
        <p:nvPicPr>
          <p:cNvPr id="16" name="صورة 15" descr="صورة تحتوي على نص, قصاصة فنية&#10;&#10;تم إنشاء الوصف تلقائياً">
            <a:extLst>
              <a:ext uri="{FF2B5EF4-FFF2-40B4-BE49-F238E27FC236}">
                <a16:creationId xmlns:a16="http://schemas.microsoft.com/office/drawing/2014/main" xmlns="" id="{A4ADA558-F3C9-4864-800F-970D15E458F2}"/>
              </a:ext>
            </a:extLst>
          </p:cNvPr>
          <p:cNvPicPr>
            <a:picLocks noChangeAspect="1"/>
          </p:cNvPicPr>
          <p:nvPr/>
        </p:nvPicPr>
        <p:blipFill>
          <a:blip r:embed="rId5">
            <a:clrChange>
              <a:clrFrom>
                <a:srgbClr val="FCFFFF"/>
              </a:clrFrom>
              <a:clrTo>
                <a:srgbClr val="FCFFFF">
                  <a:alpha val="0"/>
                </a:srgbClr>
              </a:clrTo>
            </a:clrChange>
            <a:extLst>
              <a:ext uri="{28A0092B-C50C-407E-A947-70E740481C1C}">
                <a14:useLocalDpi xmlns:a14="http://schemas.microsoft.com/office/drawing/2010/main" val="0"/>
              </a:ext>
            </a:extLst>
          </a:blip>
          <a:stretch>
            <a:fillRect/>
          </a:stretch>
        </p:blipFill>
        <p:spPr>
          <a:xfrm>
            <a:off x="626887" y="247939"/>
            <a:ext cx="1608698" cy="703385"/>
          </a:xfrm>
          <a:prstGeom prst="rect">
            <a:avLst/>
          </a:prstGeom>
        </p:spPr>
      </p:pic>
      <p:graphicFrame>
        <p:nvGraphicFramePr>
          <p:cNvPr id="13" name="جدول 12"/>
          <p:cNvGraphicFramePr>
            <a:graphicFrameLocks noGrp="1"/>
          </p:cNvGraphicFramePr>
          <p:nvPr>
            <p:extLst>
              <p:ext uri="{D42A27DB-BD31-4B8C-83A1-F6EECF244321}">
                <p14:modId xmlns:p14="http://schemas.microsoft.com/office/powerpoint/2010/main" val="3386025716"/>
              </p:ext>
            </p:extLst>
          </p:nvPr>
        </p:nvGraphicFramePr>
        <p:xfrm>
          <a:off x="6652714" y="5390452"/>
          <a:ext cx="2250582" cy="1097280"/>
        </p:xfrm>
        <a:graphic>
          <a:graphicData uri="http://schemas.openxmlformats.org/drawingml/2006/table">
            <a:tbl>
              <a:tblPr rtl="1" firstRow="1" bandRow="1">
                <a:tableStyleId>{5940675A-B579-460E-94D1-54222C63F5DA}</a:tableStyleId>
              </a:tblPr>
              <a:tblGrid>
                <a:gridCol w="1329679"/>
                <a:gridCol w="920903"/>
              </a:tblGrid>
              <a:tr h="243492">
                <a:tc>
                  <a:txBody>
                    <a:bodyPr/>
                    <a:lstStyle/>
                    <a:p>
                      <a:pPr algn="ctr" rtl="1"/>
                      <a:r>
                        <a:rPr lang="ar-SA" sz="1200" b="1" i="0" dirty="0" smtClean="0">
                          <a:solidFill>
                            <a:srgbClr val="C00000"/>
                          </a:solidFill>
                        </a:rPr>
                        <a:t>المواد  المستخدمة </a:t>
                      </a:r>
                      <a:endParaRPr lang="ar-SA" sz="1200" b="1" i="0" dirty="0">
                        <a:solidFill>
                          <a:srgbClr val="C00000"/>
                        </a:solidFill>
                      </a:endParaRPr>
                    </a:p>
                  </a:txBody>
                  <a:tcPr/>
                </a:tc>
                <a:tc>
                  <a:txBody>
                    <a:bodyPr/>
                    <a:lstStyle/>
                    <a:p>
                      <a:pPr algn="ctr" rtl="1"/>
                      <a:r>
                        <a:rPr lang="ar-SA" sz="1200" b="1" i="0" dirty="0" smtClean="0">
                          <a:solidFill>
                            <a:srgbClr val="C00000"/>
                          </a:solidFill>
                        </a:rPr>
                        <a:t>النسبة %</a:t>
                      </a:r>
                      <a:endParaRPr lang="ar-SA" sz="1200" b="1" i="0" dirty="0">
                        <a:solidFill>
                          <a:srgbClr val="C00000"/>
                        </a:solidFill>
                      </a:endParaRPr>
                    </a:p>
                  </a:txBody>
                  <a:tcPr/>
                </a:tc>
              </a:tr>
              <a:tr h="243492">
                <a:tc>
                  <a:txBody>
                    <a:bodyPr/>
                    <a:lstStyle/>
                    <a:p>
                      <a:pPr algn="ctr" rtl="1"/>
                      <a:r>
                        <a:rPr lang="ar-SA" sz="1200" b="1" i="0" dirty="0" smtClean="0"/>
                        <a:t>بيكربونات الصوديوم </a:t>
                      </a:r>
                      <a:endParaRPr lang="ar-SA" sz="1200" b="1" i="0" dirty="0"/>
                    </a:p>
                  </a:txBody>
                  <a:tcPr/>
                </a:tc>
                <a:tc>
                  <a:txBody>
                    <a:bodyPr/>
                    <a:lstStyle/>
                    <a:p>
                      <a:pPr algn="ctr" rtl="1"/>
                      <a:r>
                        <a:rPr lang="ar-SA" sz="1200" b="1" i="0" dirty="0" smtClean="0"/>
                        <a:t>60%</a:t>
                      </a:r>
                      <a:endParaRPr lang="ar-SA" sz="1200" b="1" i="0" dirty="0"/>
                    </a:p>
                  </a:txBody>
                  <a:tcPr/>
                </a:tc>
              </a:tr>
              <a:tr h="243492">
                <a:tc>
                  <a:txBody>
                    <a:bodyPr/>
                    <a:lstStyle/>
                    <a:p>
                      <a:pPr algn="ctr" rtl="1"/>
                      <a:r>
                        <a:rPr lang="ar-SA" sz="1200" b="1" i="0" dirty="0" smtClean="0"/>
                        <a:t>ماء </a:t>
                      </a:r>
                      <a:endParaRPr lang="ar-SA" sz="1200" b="1" i="0" dirty="0"/>
                    </a:p>
                  </a:txBody>
                  <a:tcPr/>
                </a:tc>
                <a:tc>
                  <a:txBody>
                    <a:bodyPr/>
                    <a:lstStyle/>
                    <a:p>
                      <a:pPr algn="ctr" rtl="1"/>
                      <a:r>
                        <a:rPr lang="ar-SA" sz="1200" b="1" i="0" dirty="0" smtClean="0"/>
                        <a:t>80%</a:t>
                      </a:r>
                      <a:endParaRPr lang="ar-SA" sz="1200" b="1" i="0" dirty="0"/>
                    </a:p>
                  </a:txBody>
                  <a:tcPr/>
                </a:tc>
              </a:tr>
              <a:tr h="243492">
                <a:tc>
                  <a:txBody>
                    <a:bodyPr/>
                    <a:lstStyle/>
                    <a:p>
                      <a:pPr algn="ctr" rtl="1"/>
                      <a:r>
                        <a:rPr lang="ar-SA" sz="1200" b="1" i="0" dirty="0" smtClean="0"/>
                        <a:t>حليب مجفف</a:t>
                      </a:r>
                      <a:endParaRPr lang="ar-SA" sz="1200" b="1" i="0" dirty="0"/>
                    </a:p>
                  </a:txBody>
                  <a:tcPr/>
                </a:tc>
                <a:tc>
                  <a:txBody>
                    <a:bodyPr/>
                    <a:lstStyle/>
                    <a:p>
                      <a:pPr algn="ctr" rtl="1"/>
                      <a:r>
                        <a:rPr lang="ar-SA" sz="1200" b="1" i="0" dirty="0" smtClean="0"/>
                        <a:t>40%</a:t>
                      </a:r>
                      <a:endParaRPr lang="ar-SA" sz="1200" b="1" i="0" dirty="0"/>
                    </a:p>
                  </a:txBody>
                  <a:tcPr/>
                </a:tc>
              </a:tr>
            </a:tbl>
          </a:graphicData>
        </a:graphic>
      </p:graphicFrame>
      <p:graphicFrame>
        <p:nvGraphicFramePr>
          <p:cNvPr id="15" name="مخطط 14"/>
          <p:cNvGraphicFramePr/>
          <p:nvPr>
            <p:extLst>
              <p:ext uri="{D42A27DB-BD31-4B8C-83A1-F6EECF244321}">
                <p14:modId xmlns:p14="http://schemas.microsoft.com/office/powerpoint/2010/main" val="1217354586"/>
              </p:ext>
            </p:extLst>
          </p:nvPr>
        </p:nvGraphicFramePr>
        <p:xfrm>
          <a:off x="2961861" y="3429001"/>
          <a:ext cx="3168134" cy="2951921"/>
        </p:xfrm>
        <a:graphic>
          <a:graphicData uri="http://schemas.openxmlformats.org/drawingml/2006/chart">
            <c:chart xmlns:c="http://schemas.openxmlformats.org/drawingml/2006/chart" xmlns:r="http://schemas.openxmlformats.org/officeDocument/2006/relationships" r:id="rId6"/>
          </a:graphicData>
        </a:graphic>
      </p:graphicFrame>
      <p:pic>
        <p:nvPicPr>
          <p:cNvPr id="17" name="صورة 16"/>
          <p:cNvPicPr>
            <a:picLocks noChangeAspect="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878008" y="176184"/>
            <a:ext cx="1239283" cy="697096"/>
          </a:xfrm>
          <a:prstGeom prst="rect">
            <a:avLst/>
          </a:prstGeom>
        </p:spPr>
      </p:pic>
    </p:spTree>
    <p:extLst>
      <p:ext uri="{BB962C8B-B14F-4D97-AF65-F5344CB8AC3E}">
        <p14:creationId xmlns:p14="http://schemas.microsoft.com/office/powerpoint/2010/main" val="3416467150"/>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813</TotalTime>
  <Words>859</Words>
  <Application>Microsoft Office PowerPoint</Application>
  <PresentationFormat>مخصص</PresentationFormat>
  <Paragraphs>143</Paragraphs>
  <Slides>2</Slides>
  <Notes>1</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نسق Office</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atikah 101</dc:creator>
  <cp:lastModifiedBy>msa</cp:lastModifiedBy>
  <cp:revision>41</cp:revision>
  <dcterms:created xsi:type="dcterms:W3CDTF">2021-03-07T17:40:03Z</dcterms:created>
  <dcterms:modified xsi:type="dcterms:W3CDTF">2021-03-09T20:41:42Z</dcterms:modified>
</cp:coreProperties>
</file>