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4" r:id="rId5"/>
    <p:sldId id="275" r:id="rId6"/>
    <p:sldId id="261" r:id="rId7"/>
    <p:sldId id="262" r:id="rId8"/>
    <p:sldId id="263" r:id="rId9"/>
    <p:sldId id="273" r:id="rId10"/>
    <p:sldId id="264" r:id="rId11"/>
    <p:sldId id="265" r:id="rId12"/>
    <p:sldId id="266" r:id="rId13"/>
    <p:sldId id="276" r:id="rId14"/>
    <p:sldId id="267" r:id="rId15"/>
    <p:sldId id="268" r:id="rId16"/>
    <p:sldId id="269" r:id="rId17"/>
    <p:sldId id="277" r:id="rId18"/>
    <p:sldId id="270" r:id="rId19"/>
    <p:sldId id="278" r:id="rId20"/>
    <p:sldId id="271" r:id="rId21"/>
    <p:sldId id="272" r:id="rId22"/>
    <p:sldId id="279"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975376-3F9F-885F-F8CA-4BC156CA544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968CC9B9-14EE-ABC0-1434-51A46598A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2F31B38-8027-27F5-6D1D-8A5AD3E15210}"/>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5" name="頁尾版面配置區 4">
            <a:extLst>
              <a:ext uri="{FF2B5EF4-FFF2-40B4-BE49-F238E27FC236}">
                <a16:creationId xmlns:a16="http://schemas.microsoft.com/office/drawing/2014/main" id="{5D64EF9E-8DC9-9D5B-0E3A-9CF6029888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F627DB8-8804-FEEA-C8E9-602101130BDC}"/>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29727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C912F0-D65D-01EC-4C24-65C691364B3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B0F1538-2738-8BE7-2EDD-D437CC19255C}"/>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9E29BA5-8B82-3A8D-7599-C233EC6B3766}"/>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5" name="頁尾版面配置區 4">
            <a:extLst>
              <a:ext uri="{FF2B5EF4-FFF2-40B4-BE49-F238E27FC236}">
                <a16:creationId xmlns:a16="http://schemas.microsoft.com/office/drawing/2014/main" id="{9E48597E-A93A-B2E3-0525-099E22E97C0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40863F6-0BC0-F5E9-C728-16ED497F9D13}"/>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368766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6A64D5C-366D-4AD5-FC9A-1D48FEEBD31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DAB36D8-5382-4A6A-E866-CED9214076E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854D8AD-E4E6-45B1-B278-EB185DC2983D}"/>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5" name="頁尾版面配置區 4">
            <a:extLst>
              <a:ext uri="{FF2B5EF4-FFF2-40B4-BE49-F238E27FC236}">
                <a16:creationId xmlns:a16="http://schemas.microsoft.com/office/drawing/2014/main" id="{0DF6C09A-45E4-CF98-8993-7FBB210A0CA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3C4F11-B1CC-2B76-B11F-97F4C9CD0E37}"/>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159880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D7D0C5-600D-B31A-EDF6-47B947070C9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D051D24-C4DD-7F9B-71C4-2FB8F036E82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4F790D9-B9C1-559E-80D0-BCC277942EAA}"/>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5" name="頁尾版面配置區 4">
            <a:extLst>
              <a:ext uri="{FF2B5EF4-FFF2-40B4-BE49-F238E27FC236}">
                <a16:creationId xmlns:a16="http://schemas.microsoft.com/office/drawing/2014/main" id="{EB799670-2C5E-A000-D2DD-36FC58D9830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8763FD9-86CE-38E4-0D58-0380AD4C9D35}"/>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789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DF7C8C-ECF5-342D-B7DF-95D8C5D439C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5B9E49A-6ADF-1EEE-9469-999B967406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6622C9-5AA8-84CF-636B-251136E67A8C}"/>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5" name="頁尾版面配置區 4">
            <a:extLst>
              <a:ext uri="{FF2B5EF4-FFF2-40B4-BE49-F238E27FC236}">
                <a16:creationId xmlns:a16="http://schemas.microsoft.com/office/drawing/2014/main" id="{19A1BA48-FDEE-49EE-FE35-C5C18D2C016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CB505B-0E16-BB43-1F67-6CCCB5D7778F}"/>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103838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35DC04-075B-B1EF-6602-3C3C6511C63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756B32A-E233-EA14-9A9B-3E7B796CFAF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C6F62A7-4888-512F-9FED-6B74DC740A8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6E6DCD7-E62F-565D-8DDC-7ACD0370A06B}"/>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6" name="頁尾版面配置區 5">
            <a:extLst>
              <a:ext uri="{FF2B5EF4-FFF2-40B4-BE49-F238E27FC236}">
                <a16:creationId xmlns:a16="http://schemas.microsoft.com/office/drawing/2014/main" id="{B5E23C20-D97E-4187-53F0-2AC6E59465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8EA7D12-3AFD-CDFB-E48B-77D58DDFDF7A}"/>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83529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E4E578-DA9D-A62C-445E-E2704992DA7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D1911BC-765B-7428-97DF-75E5D5686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C23BBFC-2352-140E-169E-F0DAF7B1EA48}"/>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B83851F-538E-89D3-76C2-392FF30BF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27B883F-3C39-91AD-C356-C4401E2EA3AE}"/>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65762CD-8A37-34E2-DAD7-0E9A36D46693}"/>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8" name="頁尾版面配置區 7">
            <a:extLst>
              <a:ext uri="{FF2B5EF4-FFF2-40B4-BE49-F238E27FC236}">
                <a16:creationId xmlns:a16="http://schemas.microsoft.com/office/drawing/2014/main" id="{C63DC70C-446E-139E-F903-002D9BA7A2C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E2EAA1F-788B-1362-C6D5-D76E1C01AB6A}"/>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128952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392829-CE14-C5F2-6C03-BD0F93832ED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8C81CEE-A5B1-5B37-627A-47559E8062FF}"/>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4" name="頁尾版面配置區 3">
            <a:extLst>
              <a:ext uri="{FF2B5EF4-FFF2-40B4-BE49-F238E27FC236}">
                <a16:creationId xmlns:a16="http://schemas.microsoft.com/office/drawing/2014/main" id="{AF9FCE44-B5D3-9E6D-3152-018B1E6798A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87F4E45-D81C-C8AA-4A8D-14BFE3BC7847}"/>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199748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F40DB69-5E6E-54AF-8111-4808C1AC03B1}"/>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3" name="頁尾版面配置區 2">
            <a:extLst>
              <a:ext uri="{FF2B5EF4-FFF2-40B4-BE49-F238E27FC236}">
                <a16:creationId xmlns:a16="http://schemas.microsoft.com/office/drawing/2014/main" id="{A2306770-970F-602E-CE19-A8012E441AC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22035F7-2413-436E-1DE5-3A608D416052}"/>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15405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EB6200-0E0A-2301-73A5-5288347BE8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00FFFA8-C8BF-630B-018A-024C34019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AC5ABE3-84C0-1AA0-4C0C-4AD2C8FF6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7DD005C-34FA-2005-097E-0289B53D4363}"/>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6" name="頁尾版面配置區 5">
            <a:extLst>
              <a:ext uri="{FF2B5EF4-FFF2-40B4-BE49-F238E27FC236}">
                <a16:creationId xmlns:a16="http://schemas.microsoft.com/office/drawing/2014/main" id="{2679D415-6352-5C2A-59D9-EB2482AE204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EE2357-EDA7-3EAE-A86B-E55A5216BBF7}"/>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26151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47F887-502E-7A0A-ED11-405742389D7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0E30C95-DEF4-5598-0231-4FF17C2C6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D153856-296B-6FD6-F1C8-AE25D27BA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5F18EC2-0E95-500F-B564-232DA256D6E2}"/>
              </a:ext>
            </a:extLst>
          </p:cNvPr>
          <p:cNvSpPr>
            <a:spLocks noGrp="1"/>
          </p:cNvSpPr>
          <p:nvPr>
            <p:ph type="dt" sz="half" idx="10"/>
          </p:nvPr>
        </p:nvSpPr>
        <p:spPr/>
        <p:txBody>
          <a:bodyPr/>
          <a:lstStyle/>
          <a:p>
            <a:fld id="{D3FC539F-BF64-4371-A422-E9E379CEF11E}" type="datetimeFigureOut">
              <a:rPr lang="zh-TW" altLang="en-US" smtClean="0"/>
              <a:t>2024/3/8</a:t>
            </a:fld>
            <a:endParaRPr lang="zh-TW" altLang="en-US"/>
          </a:p>
        </p:txBody>
      </p:sp>
      <p:sp>
        <p:nvSpPr>
          <p:cNvPr id="6" name="頁尾版面配置區 5">
            <a:extLst>
              <a:ext uri="{FF2B5EF4-FFF2-40B4-BE49-F238E27FC236}">
                <a16:creationId xmlns:a16="http://schemas.microsoft.com/office/drawing/2014/main" id="{FC3DE95D-331C-CC9C-BC1E-65F9BE1CEDD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C488068-F4C5-1F14-7F27-C9D2E6FE90A3}"/>
              </a:ext>
            </a:extLst>
          </p:cNvPr>
          <p:cNvSpPr>
            <a:spLocks noGrp="1"/>
          </p:cNvSpPr>
          <p:nvPr>
            <p:ph type="sldNum" sz="quarter" idx="12"/>
          </p:nvPr>
        </p:nvSpPr>
        <p:spPr/>
        <p:txBody>
          <a:body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291942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9F9B539-5D6D-4A86-77B0-AAFDD29A1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B766D24-25A4-DB04-978C-FB93629BD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F9BA38A-FB0E-9C79-D00B-143D258E5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C539F-BF64-4371-A422-E9E379CEF11E}" type="datetimeFigureOut">
              <a:rPr lang="zh-TW" altLang="en-US" smtClean="0"/>
              <a:t>2024/3/8</a:t>
            </a:fld>
            <a:endParaRPr lang="zh-TW" altLang="en-US"/>
          </a:p>
        </p:txBody>
      </p:sp>
      <p:sp>
        <p:nvSpPr>
          <p:cNvPr id="5" name="頁尾版面配置區 4">
            <a:extLst>
              <a:ext uri="{FF2B5EF4-FFF2-40B4-BE49-F238E27FC236}">
                <a16:creationId xmlns:a16="http://schemas.microsoft.com/office/drawing/2014/main" id="{2E65899E-7247-F62E-EE80-0F0A988A3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2AD733A8-D2D5-E7FC-9C3E-83D55188A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2BC7F-20CB-42FB-9961-F8915993A430}" type="slidenum">
              <a:rPr lang="zh-TW" altLang="en-US" smtClean="0"/>
              <a:t>‹#›</a:t>
            </a:fld>
            <a:endParaRPr lang="zh-TW" altLang="en-US"/>
          </a:p>
        </p:txBody>
      </p:sp>
    </p:spTree>
    <p:extLst>
      <p:ext uri="{BB962C8B-B14F-4D97-AF65-F5344CB8AC3E}">
        <p14:creationId xmlns:p14="http://schemas.microsoft.com/office/powerpoint/2010/main" val="122902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globe.gov/web/nazukiushi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2AD41E-4216-DA4A-E3A4-38E7F1FAA0B8}"/>
              </a:ext>
            </a:extLst>
          </p:cNvPr>
          <p:cNvSpPr>
            <a:spLocks noGrp="1"/>
          </p:cNvSpPr>
          <p:nvPr>
            <p:ph type="ctrTitle"/>
          </p:nvPr>
        </p:nvSpPr>
        <p:spPr>
          <a:xfrm>
            <a:off x="1275183" y="1214438"/>
            <a:ext cx="9641633" cy="2387600"/>
          </a:xfrm>
        </p:spPr>
        <p:txBody>
          <a:bodyPr>
            <a:normAutofit fontScale="90000"/>
          </a:bodyPr>
          <a:lstStyle/>
          <a:p>
            <a:pPr>
              <a:lnSpc>
                <a:spcPct val="150000"/>
              </a:lnSpc>
            </a:pPr>
            <a:r>
              <a:rPr lang="en-US" altLang="zh-TW" sz="4400" b="1" kern="100" dirty="0">
                <a:solidFill>
                  <a:srgbClr val="000000"/>
                </a:solidFill>
                <a:effectLst/>
                <a:latin typeface="Times New Roman" panose="02020603050405020304" pitchFamily="18" charset="0"/>
                <a:ea typeface="標楷體" panose="03000509000000000000" pitchFamily="65" charset="-120"/>
              </a:rPr>
              <a:t>Investigation of the Production and Acquisition of Data in an Automated Weather Observation Station</a:t>
            </a:r>
            <a:br>
              <a:rPr lang="zh-TW" altLang="zh-TW" sz="2600" kern="100" dirty="0">
                <a:solidFill>
                  <a:srgbClr val="000000"/>
                </a:solidFill>
                <a:effectLst/>
                <a:latin typeface="Times New Roman" panose="02020603050405020304" pitchFamily="18" charset="0"/>
                <a:ea typeface="Times New Roman" panose="02020603050405020304" pitchFamily="18" charset="0"/>
              </a:rPr>
            </a:br>
            <a:endParaRPr lang="zh-TW" altLang="en-US" sz="2600" dirty="0"/>
          </a:p>
        </p:txBody>
      </p:sp>
      <p:sp>
        <p:nvSpPr>
          <p:cNvPr id="3" name="副標題 2">
            <a:extLst>
              <a:ext uri="{FF2B5EF4-FFF2-40B4-BE49-F238E27FC236}">
                <a16:creationId xmlns:a16="http://schemas.microsoft.com/office/drawing/2014/main" id="{3DCCEAF6-8D8F-E715-FA39-0993249A6205}"/>
              </a:ext>
            </a:extLst>
          </p:cNvPr>
          <p:cNvSpPr>
            <a:spLocks noGrp="1"/>
          </p:cNvSpPr>
          <p:nvPr>
            <p:ph type="subTitle" idx="1"/>
          </p:nvPr>
        </p:nvSpPr>
        <p:spPr>
          <a:xfrm>
            <a:off x="1523999" y="3518062"/>
            <a:ext cx="9144000" cy="1655762"/>
          </a:xfrm>
        </p:spPr>
        <p:txBody>
          <a:bodyPr/>
          <a:lstStyle/>
          <a:p>
            <a:pPr marL="6350" indent="-6350" algn="ctr">
              <a:lnSpc>
                <a:spcPct val="212000"/>
              </a:lnSpc>
              <a:spcAft>
                <a:spcPts val="15"/>
              </a:spcAft>
            </a:pPr>
            <a:r>
              <a:rPr lang="en-US" altLang="zh-TW" sz="2000" b="1" kern="100" dirty="0">
                <a:solidFill>
                  <a:srgbClr val="000000"/>
                </a:solidFill>
                <a:effectLst/>
                <a:latin typeface="Times New Roman" panose="02020603050405020304" pitchFamily="18" charset="0"/>
                <a:ea typeface="Times New Roman" panose="02020603050405020304" pitchFamily="18" charset="0"/>
              </a:rPr>
              <a:t>Students</a:t>
            </a:r>
            <a:r>
              <a:rPr lang="en-US" altLang="zh-TW" sz="2000" kern="100" dirty="0">
                <a:solidFill>
                  <a:srgbClr val="000000"/>
                </a:solidFill>
                <a:effectLst/>
                <a:latin typeface="Times New Roman" panose="02020603050405020304" pitchFamily="18" charset="0"/>
                <a:ea typeface="Times New Roman" panose="02020603050405020304" pitchFamily="18" charset="0"/>
              </a:rPr>
              <a:t>:</a:t>
            </a:r>
            <a:r>
              <a:rPr lang="en-US" altLang="zh-TW" sz="2000" kern="100" dirty="0">
                <a:solidFill>
                  <a:srgbClr val="000000"/>
                </a:solidFill>
                <a:effectLst/>
                <a:latin typeface="Times New Roman" panose="02020603050405020304" pitchFamily="18" charset="0"/>
                <a:ea typeface="新細明體" panose="02020500000000000000" pitchFamily="18" charset="-120"/>
              </a:rPr>
              <a:t> </a:t>
            </a:r>
            <a:r>
              <a:rPr lang="en-US" altLang="zh-TW" sz="2000" b="1" u="sng" kern="100" dirty="0" err="1">
                <a:solidFill>
                  <a:srgbClr val="000000"/>
                </a:solidFill>
                <a:effectLst/>
                <a:latin typeface="Times New Roman" panose="02020603050405020304" pitchFamily="18" charset="0"/>
                <a:ea typeface="新細明體" panose="02020500000000000000" pitchFamily="18" charset="-120"/>
              </a:rPr>
              <a:t>Ho,Tsung</a:t>
            </a:r>
            <a:r>
              <a:rPr lang="en-US" altLang="zh-TW" sz="2000" b="1" u="sng" kern="100" dirty="0">
                <a:solidFill>
                  <a:srgbClr val="000000"/>
                </a:solidFill>
                <a:effectLst/>
                <a:latin typeface="Times New Roman" panose="02020603050405020304" pitchFamily="18" charset="0"/>
                <a:ea typeface="新細明體" panose="02020500000000000000" pitchFamily="18" charset="-120"/>
              </a:rPr>
              <a:t>-Han</a:t>
            </a:r>
            <a:endParaRPr lang="zh-TW" altLang="zh-TW" sz="2000" kern="100" dirty="0">
              <a:solidFill>
                <a:srgbClr val="000000"/>
              </a:solidFill>
              <a:effectLst/>
              <a:latin typeface="Times New Roman" panose="02020603050405020304" pitchFamily="18" charset="0"/>
              <a:ea typeface="Times New Roman" panose="02020603050405020304" pitchFamily="18" charset="0"/>
            </a:endParaRPr>
          </a:p>
          <a:p>
            <a:pPr marL="272415" marR="248920" indent="-6350" algn="ctr">
              <a:lnSpc>
                <a:spcPct val="106000"/>
              </a:lnSpc>
              <a:spcAft>
                <a:spcPts val="1530"/>
              </a:spcAft>
            </a:pPr>
            <a:r>
              <a:rPr lang="en-US" altLang="zh-TW" sz="2000" b="1" kern="100" dirty="0">
                <a:solidFill>
                  <a:srgbClr val="000000"/>
                </a:solidFill>
                <a:effectLst/>
                <a:latin typeface="Times New Roman" panose="02020603050405020304" pitchFamily="18" charset="0"/>
                <a:ea typeface="新細明體" panose="02020500000000000000" pitchFamily="18" charset="-120"/>
              </a:rPr>
              <a:t>Teacher: </a:t>
            </a:r>
            <a:r>
              <a:rPr lang="en-US" altLang="zh-TW" sz="2000" b="1" u="sng" kern="100" dirty="0" err="1">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Shih,Feng-Hsi</a:t>
            </a:r>
            <a:endParaRPr lang="zh-TW" altLang="zh-TW" sz="2000" kern="100" dirty="0">
              <a:effectLst/>
              <a:latin typeface="Times New Roman" panose="02020603050405020304" pitchFamily="18" charset="0"/>
              <a:ea typeface="Times New Roman" panose="02020603050405020304" pitchFamily="18" charset="0"/>
            </a:endParaRPr>
          </a:p>
          <a:p>
            <a:endParaRPr lang="zh-TW" altLang="en-US" dirty="0"/>
          </a:p>
        </p:txBody>
      </p:sp>
      <p:sp>
        <p:nvSpPr>
          <p:cNvPr id="5" name="文字方塊 4">
            <a:extLst>
              <a:ext uri="{FF2B5EF4-FFF2-40B4-BE49-F238E27FC236}">
                <a16:creationId xmlns:a16="http://schemas.microsoft.com/office/drawing/2014/main" id="{D79248EA-C146-81CE-88A3-ACA3578E8596}"/>
              </a:ext>
            </a:extLst>
          </p:cNvPr>
          <p:cNvSpPr txBox="1"/>
          <p:nvPr/>
        </p:nvSpPr>
        <p:spPr>
          <a:xfrm>
            <a:off x="3047222" y="5257800"/>
            <a:ext cx="6097554" cy="1174104"/>
          </a:xfrm>
          <a:prstGeom prst="rect">
            <a:avLst/>
          </a:prstGeom>
          <a:noFill/>
        </p:spPr>
        <p:txBody>
          <a:bodyPr wrap="square">
            <a:spAutoFit/>
          </a:bodyPr>
          <a:lstStyle/>
          <a:p>
            <a:pPr marL="6350" indent="-6350" algn="ctr">
              <a:lnSpc>
                <a:spcPct val="212000"/>
              </a:lnSpc>
              <a:spcAft>
                <a:spcPts val="15"/>
              </a:spcAft>
            </a:pPr>
            <a:r>
              <a:rPr lang="en-US" altLang="zh-TW" sz="1800" b="1" kern="100" dirty="0">
                <a:solidFill>
                  <a:srgbClr val="000000"/>
                </a:solidFill>
                <a:effectLst/>
                <a:latin typeface="Times New Roman" panose="02020603050405020304" pitchFamily="18" charset="0"/>
                <a:ea typeface="Times New Roman" panose="02020603050405020304" pitchFamily="18" charset="0"/>
              </a:rPr>
              <a:t>School:</a:t>
            </a:r>
            <a:r>
              <a:rPr lang="en-US" altLang="zh-TW" sz="1800" b="1" kern="100" dirty="0">
                <a:solidFill>
                  <a:srgbClr val="000000"/>
                </a:solidFill>
                <a:effectLst/>
                <a:latin typeface="Times New Roman" panose="02020603050405020304" pitchFamily="18" charset="0"/>
                <a:ea typeface="新細明體" panose="02020500000000000000" pitchFamily="18" charset="-120"/>
              </a:rPr>
              <a:t> </a:t>
            </a:r>
            <a:r>
              <a:rPr lang="en-US" altLang="zh-TW" sz="1800" b="1" kern="100" dirty="0" err="1">
                <a:solidFill>
                  <a:srgbClr val="000000"/>
                </a:solidFill>
                <a:effectLst/>
                <a:latin typeface="Times New Roman" panose="02020603050405020304" pitchFamily="18" charset="0"/>
                <a:ea typeface="Times New Roman" panose="02020603050405020304" pitchFamily="18" charset="0"/>
              </a:rPr>
              <a:t>Mingdao</a:t>
            </a:r>
            <a:r>
              <a:rPr lang="en-US" altLang="zh-TW" sz="1800" b="1" kern="100" dirty="0">
                <a:solidFill>
                  <a:srgbClr val="000000"/>
                </a:solidFill>
                <a:effectLst/>
                <a:latin typeface="Times New Roman" panose="02020603050405020304" pitchFamily="18" charset="0"/>
                <a:ea typeface="Times New Roman" panose="02020603050405020304" pitchFamily="18" charset="0"/>
              </a:rPr>
              <a:t> High School, Taichung</a:t>
            </a:r>
            <a:endParaRPr lang="zh-TW" altLang="zh-TW" sz="1400" b="1" kern="100" dirty="0">
              <a:solidFill>
                <a:srgbClr val="000000"/>
              </a:solidFill>
              <a:effectLst/>
              <a:latin typeface="Times New Roman" panose="02020603050405020304" pitchFamily="18" charset="0"/>
              <a:ea typeface="Times New Roman" panose="02020603050405020304" pitchFamily="18" charset="0"/>
            </a:endParaRPr>
          </a:p>
          <a:p>
            <a:pPr marL="6350" indent="-6350" algn="ctr">
              <a:lnSpc>
                <a:spcPct val="212000"/>
              </a:lnSpc>
              <a:spcAft>
                <a:spcPts val="15"/>
              </a:spcAft>
            </a:pPr>
            <a:r>
              <a:rPr lang="en-US" altLang="zh-TW" sz="1800" b="1" kern="100" dirty="0">
                <a:solidFill>
                  <a:srgbClr val="000000"/>
                </a:solidFill>
                <a:effectLst/>
                <a:latin typeface="Times New Roman" panose="02020603050405020304" pitchFamily="18" charset="0"/>
                <a:ea typeface="Times New Roman" panose="02020603050405020304" pitchFamily="18" charset="0"/>
              </a:rPr>
              <a:t>Country/Religion: Taiwan Relationship</a:t>
            </a:r>
            <a:endParaRPr lang="zh-TW" altLang="zh-TW" sz="1400" b="1" kern="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542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1ABEF3-7284-571A-5073-477596EB60EA}"/>
              </a:ext>
            </a:extLst>
          </p:cNvPr>
          <p:cNvSpPr>
            <a:spLocks noGrp="1"/>
          </p:cNvSpPr>
          <p:nvPr>
            <p:ph type="title"/>
          </p:nvPr>
        </p:nvSpPr>
        <p:spPr/>
        <p:txBody>
          <a:bodyPr>
            <a:normAutofit/>
          </a:bodyPr>
          <a:lstStyle/>
          <a:p>
            <a:pPr algn="ctr"/>
            <a:r>
              <a:rPr lang="en-US" altLang="zh-TW" sz="48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sz="4800" dirty="0"/>
          </a:p>
        </p:txBody>
      </p:sp>
      <p:sp>
        <p:nvSpPr>
          <p:cNvPr id="3" name="內容版面配置區 2">
            <a:extLst>
              <a:ext uri="{FF2B5EF4-FFF2-40B4-BE49-F238E27FC236}">
                <a16:creationId xmlns:a16="http://schemas.microsoft.com/office/drawing/2014/main" id="{E3CA5F6C-F7F9-E033-F60D-D3FE87F4E38F}"/>
              </a:ext>
            </a:extLst>
          </p:cNvPr>
          <p:cNvSpPr>
            <a:spLocks noGrp="1"/>
          </p:cNvSpPr>
          <p:nvPr>
            <p:ph idx="1"/>
          </p:nvPr>
        </p:nvSpPr>
        <p:spPr>
          <a:xfrm>
            <a:off x="838200" y="1806575"/>
            <a:ext cx="10515600" cy="4351338"/>
          </a:xfrm>
        </p:spPr>
        <p:txBody>
          <a:bodyPr>
            <a:noAutofit/>
          </a:bodyPr>
          <a:lstStyle/>
          <a:p>
            <a:r>
              <a:rPr lang="en-US" altLang="zh-TW" sz="2600" b="0" i="0" dirty="0">
                <a:solidFill>
                  <a:srgbClr val="0D0D0D"/>
                </a:solidFill>
                <a:effectLst/>
                <a:latin typeface="Times New Roman" panose="02020603050405020304" pitchFamily="18" charset="0"/>
                <a:cs typeface="Times New Roman" panose="02020603050405020304" pitchFamily="18" charset="0"/>
              </a:rPr>
              <a:t>A comparison will be conducted between the data collected from the campus weather station and the Central Weather Bureau's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automatic station, along with descriptions of their respective geographical </a:t>
            </a:r>
            <a:r>
              <a:rPr lang="en-US" altLang="zh-TW" sz="2600" b="0" i="0" dirty="0" err="1">
                <a:solidFill>
                  <a:srgbClr val="0D0D0D"/>
                </a:solidFill>
                <a:effectLst/>
                <a:latin typeface="Times New Roman" panose="02020603050405020304" pitchFamily="18" charset="0"/>
                <a:cs typeface="Times New Roman" panose="02020603050405020304" pitchFamily="18" charset="0"/>
              </a:rPr>
              <a:t>locations.The</a:t>
            </a:r>
            <a:r>
              <a:rPr lang="en-US" altLang="zh-TW" sz="2600" b="0" i="0" dirty="0">
                <a:solidFill>
                  <a:srgbClr val="0D0D0D"/>
                </a:solidFill>
                <a:effectLst/>
                <a:latin typeface="Times New Roman" panose="02020603050405020304" pitchFamily="18" charset="0"/>
                <a:cs typeface="Times New Roman" panose="02020603050405020304" pitchFamily="18" charset="0"/>
              </a:rPr>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Site is situated at coordinates (120.624103°E, 24.107058°N), with an elevation of 43m. It is positioned in an open grassland near the main entrance of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Elementary School.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Meanwhile, the MDSH Site's coordinates are (120.636874°E, 24.106054°N), with an elevation of 46m. This station is located in the corridor of the teaching building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Mingdao</a:t>
            </a:r>
            <a:r>
              <a:rPr lang="en-US" altLang="zh-TW" sz="2600" b="0" i="0" dirty="0">
                <a:solidFill>
                  <a:srgbClr val="0D0D0D"/>
                </a:solidFill>
                <a:effectLst/>
                <a:latin typeface="Times New Roman" panose="02020603050405020304" pitchFamily="18" charset="0"/>
                <a:cs typeface="Times New Roman" panose="02020603050405020304" pitchFamily="18" charset="0"/>
              </a:rPr>
              <a:t> High School. The straight-line distance between the two sites is 1.26km, with </a:t>
            </a:r>
            <a:r>
              <a:rPr lang="en-US" altLang="zh-TW" sz="2600" b="0" i="0" dirty="0" err="1">
                <a:solidFill>
                  <a:srgbClr val="0D0D0D"/>
                </a:solidFill>
                <a:effectLst/>
                <a:latin typeface="Times New Roman" panose="02020603050405020304" pitchFamily="18" charset="0"/>
                <a:cs typeface="Times New Roman" panose="02020603050405020304" pitchFamily="18" charset="0"/>
              </a:rPr>
              <a:t>Mayuantou</a:t>
            </a:r>
            <a:r>
              <a:rPr lang="en-US" altLang="zh-TW" sz="2600" b="0" i="0" dirty="0">
                <a:solidFill>
                  <a:srgbClr val="0D0D0D"/>
                </a:solidFill>
                <a:effectLst/>
                <a:latin typeface="Times New Roman" panose="02020603050405020304" pitchFamily="18" charset="0"/>
                <a:cs typeface="Times New Roman" panose="02020603050405020304" pitchFamily="18" charset="0"/>
              </a:rPr>
              <a:t> Stream flowing between </a:t>
            </a:r>
            <a:r>
              <a:rPr lang="en-US" altLang="zh-TW" sz="2600" b="0" i="0" dirty="0" err="1">
                <a:solidFill>
                  <a:srgbClr val="0D0D0D"/>
                </a:solidFill>
                <a:effectLst/>
                <a:latin typeface="Times New Roman" panose="02020603050405020304" pitchFamily="18" charset="0"/>
                <a:cs typeface="Times New Roman" panose="02020603050405020304" pitchFamily="18" charset="0"/>
              </a:rPr>
              <a:t>them.Both</a:t>
            </a:r>
            <a:r>
              <a:rPr lang="en-US" altLang="zh-TW" sz="2600" b="0" i="0" dirty="0">
                <a:solidFill>
                  <a:srgbClr val="0D0D0D"/>
                </a:solidFill>
                <a:effectLst/>
                <a:latin typeface="Times New Roman" panose="02020603050405020304" pitchFamily="18" charset="0"/>
                <a:cs typeface="Times New Roman" panose="02020603050405020304" pitchFamily="18" charset="0"/>
              </a:rPr>
              <a:t> stations recorded temperature and humidity data from 3/1 17:00 to 3/3 14:00, with a temporal resolution of one-hour intervals for each record.</a:t>
            </a:r>
          </a:p>
          <a:p>
            <a:endParaRPr lang="zh-TW" altLang="en-US" sz="2600" dirty="0"/>
          </a:p>
        </p:txBody>
      </p:sp>
    </p:spTree>
    <p:extLst>
      <p:ext uri="{BB962C8B-B14F-4D97-AF65-F5344CB8AC3E}">
        <p14:creationId xmlns:p14="http://schemas.microsoft.com/office/powerpoint/2010/main" val="22760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91BD95-3B24-EC6F-A840-DE0E1A68EFF0}"/>
              </a:ext>
            </a:extLst>
          </p:cNvPr>
          <p:cNvSpPr>
            <a:spLocks noGrp="1"/>
          </p:cNvSpPr>
          <p:nvPr>
            <p:ph type="title"/>
          </p:nvPr>
        </p:nvSpPr>
        <p:spPr>
          <a:xfrm>
            <a:off x="838200" y="368789"/>
            <a:ext cx="10515600" cy="1325563"/>
          </a:xfrm>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pic>
        <p:nvPicPr>
          <p:cNvPr id="5" name="內容版面配置區 4">
            <a:extLst>
              <a:ext uri="{FF2B5EF4-FFF2-40B4-BE49-F238E27FC236}">
                <a16:creationId xmlns:a16="http://schemas.microsoft.com/office/drawing/2014/main" id="{5F9638A4-7426-CC95-FB01-57753C5708FD}"/>
              </a:ext>
            </a:extLst>
          </p:cNvPr>
          <p:cNvPicPr>
            <a:picLocks noGrp="1" noChangeAspect="1"/>
          </p:cNvPicPr>
          <p:nvPr>
            <p:ph idx="1"/>
          </p:nvPr>
        </p:nvPicPr>
        <p:blipFill rotWithShape="1">
          <a:blip r:embed="rId2"/>
          <a:srcRect t="18751"/>
          <a:stretch/>
        </p:blipFill>
        <p:spPr>
          <a:xfrm>
            <a:off x="1231615" y="1387824"/>
            <a:ext cx="9728770" cy="5470176"/>
          </a:xfrm>
        </p:spPr>
      </p:pic>
      <p:sp>
        <p:nvSpPr>
          <p:cNvPr id="9" name="文字方塊 8">
            <a:extLst>
              <a:ext uri="{FF2B5EF4-FFF2-40B4-BE49-F238E27FC236}">
                <a16:creationId xmlns:a16="http://schemas.microsoft.com/office/drawing/2014/main" id="{029559ED-EC1E-F70A-DFC5-71E9E338AC17}"/>
              </a:ext>
            </a:extLst>
          </p:cNvPr>
          <p:cNvSpPr txBox="1"/>
          <p:nvPr/>
        </p:nvSpPr>
        <p:spPr>
          <a:xfrm>
            <a:off x="1422672" y="1573213"/>
            <a:ext cx="6940277" cy="430887"/>
          </a:xfrm>
          <a:prstGeom prst="rect">
            <a:avLst/>
          </a:prstGeom>
          <a:solidFill>
            <a:schemeClr val="bg1"/>
          </a:solidFill>
        </p:spPr>
        <p:txBody>
          <a:bodyPr wrap="square">
            <a:spAutoFit/>
          </a:bodyPr>
          <a:lstStyle/>
          <a:p>
            <a:r>
              <a:rPr lang="en-US" altLang="zh-TW" sz="2200" b="1" dirty="0"/>
              <a:t>Straight-line Distance between </a:t>
            </a:r>
            <a:r>
              <a:rPr lang="en-US" altLang="zh-TW" sz="2200" b="1" dirty="0" err="1"/>
              <a:t>Wuri</a:t>
            </a:r>
            <a:r>
              <a:rPr lang="en-US" altLang="zh-TW" sz="2200" b="1" dirty="0"/>
              <a:t> Site and MDSH Site</a:t>
            </a:r>
            <a:endParaRPr lang="zh-TW" altLang="en-US" sz="2200" b="1" dirty="0"/>
          </a:p>
        </p:txBody>
      </p:sp>
    </p:spTree>
    <p:extLst>
      <p:ext uri="{BB962C8B-B14F-4D97-AF65-F5344CB8AC3E}">
        <p14:creationId xmlns:p14="http://schemas.microsoft.com/office/powerpoint/2010/main" val="38081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F02215-D9C1-8594-5939-F4FD26C34BC9}"/>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sp>
        <p:nvSpPr>
          <p:cNvPr id="3" name="內容版面配置區 2">
            <a:extLst>
              <a:ext uri="{FF2B5EF4-FFF2-40B4-BE49-F238E27FC236}">
                <a16:creationId xmlns:a16="http://schemas.microsoft.com/office/drawing/2014/main" id="{29C1CD42-9F0D-C6C3-11E6-F32B0412B318}"/>
              </a:ext>
            </a:extLst>
          </p:cNvPr>
          <p:cNvSpPr>
            <a:spLocks noGrp="1"/>
          </p:cNvSpPr>
          <p:nvPr>
            <p:ph idx="1"/>
          </p:nvPr>
        </p:nvSpPr>
        <p:spPr/>
        <p:txBody>
          <a:bodyPr>
            <a:noAutofit/>
          </a:bodyPr>
          <a:lstStyle/>
          <a:p>
            <a:r>
              <a:rPr lang="en-US" altLang="zh-TW" sz="2600" b="0" i="0" dirty="0">
                <a:solidFill>
                  <a:srgbClr val="0D0D0D"/>
                </a:solidFill>
                <a:effectLst/>
                <a:latin typeface="Times New Roman" panose="02020603050405020304" pitchFamily="18" charset="0"/>
                <a:cs typeface="Times New Roman" panose="02020603050405020304" pitchFamily="18" charset="0"/>
              </a:rPr>
              <a:t>When comparing temperature data between the two sites, a consistent overall trend is observed, but there are discrepancies.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Temperatures at the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Site consistently register lower than those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Mingdao</a:t>
            </a:r>
            <a:r>
              <a:rPr lang="en-US" altLang="zh-TW" sz="2600" b="0" i="0" dirty="0">
                <a:solidFill>
                  <a:srgbClr val="0D0D0D"/>
                </a:solidFill>
                <a:effectLst/>
                <a:latin typeface="Times New Roman" panose="02020603050405020304" pitchFamily="18" charset="0"/>
                <a:cs typeface="Times New Roman" panose="02020603050405020304" pitchFamily="18" charset="0"/>
              </a:rPr>
              <a:t> High School, with differences ranging from 1°C to 5°C. Notably, temperatures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Site never surpass those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Mingdao</a:t>
            </a:r>
            <a:r>
              <a:rPr lang="en-US" altLang="zh-TW" sz="2600" b="0" i="0" dirty="0">
                <a:solidFill>
                  <a:srgbClr val="0D0D0D"/>
                </a:solidFill>
                <a:effectLst/>
                <a:latin typeface="Times New Roman" panose="02020603050405020304" pitchFamily="18" charset="0"/>
                <a:cs typeface="Times New Roman" panose="02020603050405020304" pitchFamily="18" charset="0"/>
              </a:rPr>
              <a:t> High School.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This variance could be due to the placement of the station in the relatively narrow corridor on the 4th floor of the teaching building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Mingdao</a:t>
            </a:r>
            <a:r>
              <a:rPr lang="en-US" altLang="zh-TW" sz="2600" b="0" i="0" dirty="0">
                <a:solidFill>
                  <a:srgbClr val="0D0D0D"/>
                </a:solidFill>
                <a:effectLst/>
                <a:latin typeface="Times New Roman" panose="02020603050405020304" pitchFamily="18" charset="0"/>
                <a:cs typeface="Times New Roman" panose="02020603050405020304" pitchFamily="18" charset="0"/>
              </a:rPr>
              <a:t> High School, potentially leading to poorer ventilation and consequently higher temperatures compared to the open grassland setting at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Site.</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03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F02215-D9C1-8594-5939-F4FD26C34BC9}"/>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pic>
        <p:nvPicPr>
          <p:cNvPr id="5" name="圖片 4">
            <a:extLst>
              <a:ext uri="{FF2B5EF4-FFF2-40B4-BE49-F238E27FC236}">
                <a16:creationId xmlns:a16="http://schemas.microsoft.com/office/drawing/2014/main" id="{349F8BE9-ECDA-5DEE-AB78-09D31004733E}"/>
              </a:ext>
            </a:extLst>
          </p:cNvPr>
          <p:cNvPicPr>
            <a:picLocks noChangeAspect="1"/>
          </p:cNvPicPr>
          <p:nvPr/>
        </p:nvPicPr>
        <p:blipFill>
          <a:blip r:embed="rId2"/>
          <a:stretch>
            <a:fillRect/>
          </a:stretch>
        </p:blipFill>
        <p:spPr>
          <a:xfrm>
            <a:off x="990600" y="1342231"/>
            <a:ext cx="9895028" cy="5400000"/>
          </a:xfrm>
          <a:prstGeom prst="rect">
            <a:avLst/>
          </a:prstGeom>
        </p:spPr>
      </p:pic>
    </p:spTree>
    <p:extLst>
      <p:ext uri="{BB962C8B-B14F-4D97-AF65-F5344CB8AC3E}">
        <p14:creationId xmlns:p14="http://schemas.microsoft.com/office/powerpoint/2010/main" val="388331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72A7AA-C597-8D9A-72AE-1A37B4486BA2}"/>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sp>
        <p:nvSpPr>
          <p:cNvPr id="3" name="內容版面配置區 2">
            <a:extLst>
              <a:ext uri="{FF2B5EF4-FFF2-40B4-BE49-F238E27FC236}">
                <a16:creationId xmlns:a16="http://schemas.microsoft.com/office/drawing/2014/main" id="{A6E6212C-C53E-052F-3B56-D49BA6ACE6B1}"/>
              </a:ext>
            </a:extLst>
          </p:cNvPr>
          <p:cNvSpPr>
            <a:spLocks noGrp="1"/>
          </p:cNvSpPr>
          <p:nvPr>
            <p:ph idx="1"/>
          </p:nvPr>
        </p:nvSpPr>
        <p:spPr/>
        <p:txBody>
          <a:bodyPr>
            <a:normAutofit/>
          </a:bodyPr>
          <a:lstStyle/>
          <a:p>
            <a:r>
              <a:rPr lang="en-US" altLang="zh-TW" sz="2600" dirty="0">
                <a:latin typeface="Times New Roman" panose="02020603050405020304" pitchFamily="18" charset="0"/>
                <a:cs typeface="Times New Roman" panose="02020603050405020304" pitchFamily="18" charset="0"/>
              </a:rPr>
              <a:t>When comparing the relative humidity between the two sites, it is observed that initially, the relative humidity at MDSH Site is lower than the relative humidity at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continuing until 4:00 on 3/2. The minimum difference is 1%, and the maximum difference is 6%. </a:t>
            </a:r>
          </a:p>
          <a:p>
            <a:r>
              <a:rPr lang="en-US" altLang="zh-TW" sz="2600" dirty="0">
                <a:latin typeface="Times New Roman" panose="02020603050405020304" pitchFamily="18" charset="0"/>
                <a:cs typeface="Times New Roman" panose="02020603050405020304" pitchFamily="18" charset="0"/>
              </a:rPr>
              <a:t>From 4:00 to 10:00, the relative humidity values at both sites are very similar. From 10:00 to 19:00, the relative humidity at MDSH Site is consistently higher than at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with a minimum difference of 1% and a maximum difference of 5%. </a:t>
            </a:r>
          </a:p>
          <a:p>
            <a:r>
              <a:rPr lang="en-US" altLang="zh-TW" sz="2600" dirty="0">
                <a:latin typeface="Times New Roman" panose="02020603050405020304" pitchFamily="18" charset="0"/>
                <a:cs typeface="Times New Roman" panose="02020603050405020304" pitchFamily="18" charset="0"/>
              </a:rPr>
              <a:t>During this period, both sites experience a simultaneous decrease in relative humidity, showing a similar trend.</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57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F820C2-62A8-F630-B4C0-1903AB6938B7}"/>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sp>
        <p:nvSpPr>
          <p:cNvPr id="3" name="內容版面配置區 2">
            <a:extLst>
              <a:ext uri="{FF2B5EF4-FFF2-40B4-BE49-F238E27FC236}">
                <a16:creationId xmlns:a16="http://schemas.microsoft.com/office/drawing/2014/main" id="{A3DEE864-1935-22CB-2589-4DBF80C1112E}"/>
              </a:ext>
            </a:extLst>
          </p:cNvPr>
          <p:cNvSpPr>
            <a:spLocks noGrp="1"/>
          </p:cNvSpPr>
          <p:nvPr>
            <p:ph idx="1"/>
          </p:nvPr>
        </p:nvSpPr>
        <p:spPr>
          <a:xfrm>
            <a:off x="838200" y="1331004"/>
            <a:ext cx="10515600" cy="4351338"/>
          </a:xfrm>
        </p:spPr>
        <p:txBody>
          <a:bodyPr>
            <a:noAutofit/>
          </a:bodyPr>
          <a:lstStyle/>
          <a:p>
            <a:r>
              <a:rPr lang="en-US" altLang="zh-TW" sz="2600" dirty="0">
                <a:latin typeface="Times New Roman" panose="02020603050405020304" pitchFamily="18" charset="0"/>
                <a:cs typeface="Times New Roman" panose="02020603050405020304" pitchFamily="18" charset="0"/>
              </a:rPr>
              <a:t>Starting from 19:00, the relative humidity at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begins to exceed the relative humidity at MDSH Site. Eventually, at 6:00 on 3/3,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reaches its highest relative humidity, surpassing MDSH Site by 2%. </a:t>
            </a:r>
          </a:p>
          <a:p>
            <a:r>
              <a:rPr lang="en-US" altLang="zh-TW" sz="2600" dirty="0">
                <a:latin typeface="Times New Roman" panose="02020603050405020304" pitchFamily="18" charset="0"/>
                <a:cs typeface="Times New Roman" panose="02020603050405020304" pitchFamily="18" charset="0"/>
              </a:rPr>
              <a:t>This high relative humidity at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continues until 9:00, where the relative humidity values resemble the situation at 10:00 on 3/2, with MDSH Site having higher relative humidity than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a:t>
            </a:r>
          </a:p>
          <a:p>
            <a:r>
              <a:rPr lang="en-US" altLang="zh-TW" sz="2600" dirty="0">
                <a:latin typeface="Times New Roman" panose="02020603050405020304" pitchFamily="18" charset="0"/>
                <a:cs typeface="Times New Roman" panose="02020603050405020304" pitchFamily="18" charset="0"/>
              </a:rPr>
              <a:t>Both sites experience a simultaneous decrease in relative humidity, showing a similar trend. At 9:00 on both days, the relative humidity at MDSH Site is higher than the relative humidity at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and both sites experience a decrease in relative humidity together. </a:t>
            </a:r>
          </a:p>
          <a:p>
            <a:r>
              <a:rPr lang="en-US" altLang="zh-TW" sz="2600" dirty="0">
                <a:latin typeface="Times New Roman" panose="02020603050405020304" pitchFamily="18" charset="0"/>
                <a:cs typeface="Times New Roman" panose="02020603050405020304" pitchFamily="18" charset="0"/>
              </a:rPr>
              <a:t>This may be due to geographical factors, as the relative humidity near MDSH Site tends to be higher during the daytime hours of approximately 9:00- 19:00.</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21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1EBF2F-39D8-6431-B840-F0ED13A8EBE7}"/>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sp>
        <p:nvSpPr>
          <p:cNvPr id="3" name="內容版面配置區 2">
            <a:extLst>
              <a:ext uri="{FF2B5EF4-FFF2-40B4-BE49-F238E27FC236}">
                <a16:creationId xmlns:a16="http://schemas.microsoft.com/office/drawing/2014/main" id="{A93CFB85-2E3E-32C9-F71D-511F2AAFA5B0}"/>
              </a:ext>
            </a:extLst>
          </p:cNvPr>
          <p:cNvSpPr>
            <a:spLocks noGrp="1"/>
          </p:cNvSpPr>
          <p:nvPr>
            <p:ph idx="1"/>
          </p:nvPr>
        </p:nvSpPr>
        <p:spPr/>
        <p:txBody>
          <a:bodyPr>
            <a:normAutofit/>
          </a:bodyPr>
          <a:lstStyle/>
          <a:p>
            <a:r>
              <a:rPr lang="en-US" altLang="zh-TW" sz="2600" dirty="0">
                <a:latin typeface="Times New Roman" panose="02020603050405020304" pitchFamily="18" charset="0"/>
                <a:cs typeface="Times New Roman" panose="02020603050405020304" pitchFamily="18" charset="0"/>
              </a:rPr>
              <a:t>From the above data, it is evident that the automated weather station developed for this study is highly accurate in measuring temperature and humidity. </a:t>
            </a:r>
          </a:p>
          <a:p>
            <a:r>
              <a:rPr lang="en-US" altLang="zh-TW" sz="2600" dirty="0">
                <a:latin typeface="Times New Roman" panose="02020603050405020304" pitchFamily="18" charset="0"/>
                <a:cs typeface="Times New Roman" panose="02020603050405020304" pitchFamily="18" charset="0"/>
              </a:rPr>
              <a:t>Most of the differences observed between the station and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can be attributed to geographical factors. </a:t>
            </a:r>
          </a:p>
          <a:p>
            <a:r>
              <a:rPr lang="en-US" altLang="zh-TW" sz="2600" dirty="0">
                <a:latin typeface="Times New Roman" panose="02020603050405020304" pitchFamily="18" charset="0"/>
                <a:cs typeface="Times New Roman" panose="02020603050405020304" pitchFamily="18" charset="0"/>
              </a:rPr>
              <a:t>This homemade automated weather station is suitable for long-term recording and research purposes. </a:t>
            </a:r>
          </a:p>
          <a:p>
            <a:r>
              <a:rPr lang="en-US" altLang="zh-TW" sz="2600" dirty="0">
                <a:latin typeface="Times New Roman" panose="02020603050405020304" pitchFamily="18" charset="0"/>
                <a:cs typeface="Times New Roman" panose="02020603050405020304" pitchFamily="18" charset="0"/>
              </a:rPr>
              <a:t>It will also be further improved by adding more observation parameters and conducting comparisons with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to enhance the accuracy of the data</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36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F820C2-62A8-F630-B4C0-1903AB6938B7}"/>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Questions and Discussions</a:t>
            </a:r>
            <a:endParaRPr lang="zh-TW" altLang="en-US" dirty="0"/>
          </a:p>
        </p:txBody>
      </p:sp>
      <p:pic>
        <p:nvPicPr>
          <p:cNvPr id="4" name="圖片 3">
            <a:extLst>
              <a:ext uri="{FF2B5EF4-FFF2-40B4-BE49-F238E27FC236}">
                <a16:creationId xmlns:a16="http://schemas.microsoft.com/office/drawing/2014/main" id="{7F4D6698-31F4-A9BA-9951-A24C4ED5CED0}"/>
              </a:ext>
            </a:extLst>
          </p:cNvPr>
          <p:cNvPicPr>
            <a:picLocks noChangeAspect="1"/>
          </p:cNvPicPr>
          <p:nvPr/>
        </p:nvPicPr>
        <p:blipFill>
          <a:blip r:embed="rId2"/>
          <a:stretch>
            <a:fillRect/>
          </a:stretch>
        </p:blipFill>
        <p:spPr>
          <a:xfrm>
            <a:off x="1496174" y="1365370"/>
            <a:ext cx="9199651" cy="5400000"/>
          </a:xfrm>
          <a:prstGeom prst="rect">
            <a:avLst/>
          </a:prstGeom>
        </p:spPr>
      </p:pic>
    </p:spTree>
    <p:extLst>
      <p:ext uri="{BB962C8B-B14F-4D97-AF65-F5344CB8AC3E}">
        <p14:creationId xmlns:p14="http://schemas.microsoft.com/office/powerpoint/2010/main" val="414333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6DE0AC-E453-E52A-3D91-08CE79E90C4E}"/>
              </a:ext>
            </a:extLst>
          </p:cNvPr>
          <p:cNvSpPr>
            <a:spLocks noGrp="1"/>
          </p:cNvSpPr>
          <p:nvPr>
            <p:ph type="title"/>
          </p:nvPr>
        </p:nvSpPr>
        <p:spPr/>
        <p:txBody>
          <a:bodyPr>
            <a:normAutofit/>
          </a:bodyPr>
          <a:lstStyle/>
          <a:p>
            <a:pPr algn="ctr"/>
            <a:r>
              <a:rPr lang="en-US" altLang="zh-TW" b="1" kern="100" dirty="0">
                <a:solidFill>
                  <a:srgbClr val="000000"/>
                </a:solidFill>
                <a:effectLst/>
                <a:latin typeface="Times New Roman" panose="02020603050405020304" pitchFamily="18" charset="0"/>
                <a:ea typeface="標楷體" panose="03000509000000000000" pitchFamily="65" charset="-120"/>
              </a:rPr>
              <a:t>Conclusion</a:t>
            </a:r>
            <a:endParaRPr lang="zh-TW" altLang="en-US" dirty="0"/>
          </a:p>
        </p:txBody>
      </p:sp>
      <p:sp>
        <p:nvSpPr>
          <p:cNvPr id="3" name="內容版面配置區 2">
            <a:extLst>
              <a:ext uri="{FF2B5EF4-FFF2-40B4-BE49-F238E27FC236}">
                <a16:creationId xmlns:a16="http://schemas.microsoft.com/office/drawing/2014/main" id="{A6946537-EBD7-5A8F-4338-D9E8D6A15F49}"/>
              </a:ext>
            </a:extLst>
          </p:cNvPr>
          <p:cNvSpPr>
            <a:spLocks noGrp="1"/>
          </p:cNvSpPr>
          <p:nvPr>
            <p:ph idx="1"/>
          </p:nvPr>
        </p:nvSpPr>
        <p:spPr>
          <a:xfrm>
            <a:off x="838200" y="1454150"/>
            <a:ext cx="10515600" cy="4351338"/>
          </a:xfrm>
        </p:spPr>
        <p:txBody>
          <a:bodyPr>
            <a:noAutofit/>
          </a:bodyPr>
          <a:lstStyle/>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During the construction of the automated weather station, I faced various challenges in computer programming and design, prompting me to learn extensively from scratch. I relied on online resources and sought guidance from school mentors. </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Challenges included programming and hardware issues with Arduino, as well as difficulties in acquiring materials for 3D printing. Unexpected problems arose during the setup, such as wireless network and power supply voltage issues, which I had not initially anticipated. </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However, I persisted and tackled each obstacle systematically, gradually completing each component.</a:t>
            </a:r>
          </a:p>
          <a:p>
            <a:pPr marL="0" indent="0">
              <a:buNone/>
            </a:pPr>
            <a:endParaRPr lang="zh-TW" altLang="en-US" sz="2600" dirty="0"/>
          </a:p>
        </p:txBody>
      </p:sp>
    </p:spTree>
    <p:extLst>
      <p:ext uri="{BB962C8B-B14F-4D97-AF65-F5344CB8AC3E}">
        <p14:creationId xmlns:p14="http://schemas.microsoft.com/office/powerpoint/2010/main" val="21513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6DE0AC-E453-E52A-3D91-08CE79E90C4E}"/>
              </a:ext>
            </a:extLst>
          </p:cNvPr>
          <p:cNvSpPr>
            <a:spLocks noGrp="1"/>
          </p:cNvSpPr>
          <p:nvPr>
            <p:ph type="title"/>
          </p:nvPr>
        </p:nvSpPr>
        <p:spPr/>
        <p:txBody>
          <a:bodyPr>
            <a:normAutofit/>
          </a:bodyPr>
          <a:lstStyle/>
          <a:p>
            <a:pPr algn="ctr"/>
            <a:r>
              <a:rPr lang="en-US" altLang="zh-TW" b="1" kern="100" dirty="0">
                <a:solidFill>
                  <a:srgbClr val="000000"/>
                </a:solidFill>
                <a:effectLst/>
                <a:latin typeface="Times New Roman" panose="02020603050405020304" pitchFamily="18" charset="0"/>
                <a:ea typeface="標楷體" panose="03000509000000000000" pitchFamily="65" charset="-120"/>
              </a:rPr>
              <a:t>Conclusion</a:t>
            </a:r>
            <a:endParaRPr lang="zh-TW" altLang="en-US" dirty="0"/>
          </a:p>
        </p:txBody>
      </p:sp>
      <p:sp>
        <p:nvSpPr>
          <p:cNvPr id="3" name="內容版面配置區 2">
            <a:extLst>
              <a:ext uri="{FF2B5EF4-FFF2-40B4-BE49-F238E27FC236}">
                <a16:creationId xmlns:a16="http://schemas.microsoft.com/office/drawing/2014/main" id="{A6946537-EBD7-5A8F-4338-D9E8D6A15F49}"/>
              </a:ext>
            </a:extLst>
          </p:cNvPr>
          <p:cNvSpPr>
            <a:spLocks noGrp="1"/>
          </p:cNvSpPr>
          <p:nvPr>
            <p:ph idx="1"/>
          </p:nvPr>
        </p:nvSpPr>
        <p:spPr>
          <a:xfrm>
            <a:off x="838200" y="1454150"/>
            <a:ext cx="10515600" cy="4351338"/>
          </a:xfrm>
        </p:spPr>
        <p:txBody>
          <a:bodyPr>
            <a:noAutofit/>
          </a:bodyPr>
          <a:lstStyle/>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Upon analyzing the data, it's evident that both temperature and humidity values and waveforms closely match, with minimal errors. This underscores the reliability of the automated weather station for long-term monitoring or research purposes.</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Currently, the station cannot directly connect to the internet due to the campus network infrastructure limitations. It requires a router as a relay, which consumes significant power. </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Reliance on a portable power bank may lead to battery depletion within a day, rendering it unsuitable for prolonged use. Consequently, continuous observations necessitate a power outlet, posing challenges during power outages or maintenance, resulting in data loss. </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Addressing this power supply issue will be a focal point for future research endeavors.</a:t>
            </a:r>
          </a:p>
          <a:p>
            <a:endParaRPr lang="zh-TW" altLang="en-US" sz="2600" dirty="0"/>
          </a:p>
        </p:txBody>
      </p:sp>
    </p:spTree>
    <p:extLst>
      <p:ext uri="{BB962C8B-B14F-4D97-AF65-F5344CB8AC3E}">
        <p14:creationId xmlns:p14="http://schemas.microsoft.com/office/powerpoint/2010/main" val="342998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72F4-E4C3-E24E-ED5D-6EE292315F9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4326F89-F1D7-269A-4952-C65079E476B4}"/>
              </a:ext>
            </a:extLst>
          </p:cNvPr>
          <p:cNvSpPr>
            <a:spLocks noGrp="1"/>
          </p:cNvSpPr>
          <p:nvPr>
            <p:ph type="title"/>
          </p:nvPr>
        </p:nvSpPr>
        <p:spPr/>
        <p:txBody>
          <a:bodyPr>
            <a:normAutofit/>
          </a:bodyPr>
          <a:lstStyle/>
          <a:p>
            <a:pPr algn="ctr"/>
            <a:r>
              <a:rPr lang="en-US" altLang="zh-TW" sz="4800" b="1" kern="100" dirty="0">
                <a:solidFill>
                  <a:srgbClr val="000000"/>
                </a:solidFill>
                <a:effectLst/>
                <a:latin typeface="Times New Roman" panose="02020603050405020304" pitchFamily="18" charset="0"/>
                <a:ea typeface="標楷體" panose="03000509000000000000" pitchFamily="65" charset="-120"/>
              </a:rPr>
              <a:t>Abstract</a:t>
            </a:r>
            <a:endParaRPr lang="zh-TW" altLang="en-US" sz="4800" dirty="0"/>
          </a:p>
        </p:txBody>
      </p:sp>
      <p:sp>
        <p:nvSpPr>
          <p:cNvPr id="3" name="內容版面配置區 2">
            <a:extLst>
              <a:ext uri="{FF2B5EF4-FFF2-40B4-BE49-F238E27FC236}">
                <a16:creationId xmlns:a16="http://schemas.microsoft.com/office/drawing/2014/main" id="{6385BB89-129F-1A63-8781-F8BD9C699C25}"/>
              </a:ext>
            </a:extLst>
          </p:cNvPr>
          <p:cNvSpPr>
            <a:spLocks noGrp="1"/>
          </p:cNvSpPr>
          <p:nvPr>
            <p:ph idx="1"/>
          </p:nvPr>
        </p:nvSpPr>
        <p:spPr/>
        <p:txBody>
          <a:bodyPr>
            <a:normAutofit/>
          </a:bodyPr>
          <a:lstStyle/>
          <a:p>
            <a:r>
              <a:rPr lang="en-US" altLang="zh-TW" sz="2600" dirty="0">
                <a:latin typeface="Times New Roman" panose="02020603050405020304" pitchFamily="18" charset="0"/>
                <a:cs typeface="Times New Roman" panose="02020603050405020304" pitchFamily="18" charset="0"/>
              </a:rPr>
              <a:t>In our school's GLOBE Program, weather observers typically visit the remote weather station on campus to manually record data. However, this study introduced a more efficient method by using a DHT11 temperature and humidity sensor connected to an ESP32 microcontroller, which sends data over the internet. </a:t>
            </a:r>
          </a:p>
          <a:p>
            <a:r>
              <a:rPr lang="en-US" altLang="zh-TW" sz="2600" dirty="0">
                <a:latin typeface="Times New Roman" panose="02020603050405020304" pitchFamily="18" charset="0"/>
                <a:cs typeface="Times New Roman" panose="02020603050405020304" pitchFamily="18" charset="0"/>
              </a:rPr>
              <a:t>The study found that the temperature and humidity data collected from this setup aligned consistently with those from the MDSH Site and the </a:t>
            </a:r>
            <a:r>
              <a:rPr lang="en-US" altLang="zh-TW" sz="2600" dirty="0" err="1">
                <a:latin typeface="Times New Roman" panose="02020603050405020304" pitchFamily="18" charset="0"/>
                <a:cs typeface="Times New Roman" panose="02020603050405020304" pitchFamily="18" charset="0"/>
              </a:rPr>
              <a:t>Wuri</a:t>
            </a:r>
            <a:r>
              <a:rPr lang="en-US" altLang="zh-TW" sz="2600" dirty="0">
                <a:latin typeface="Times New Roman" panose="02020603050405020304" pitchFamily="18" charset="0"/>
                <a:cs typeface="Times New Roman" panose="02020603050405020304" pitchFamily="18" charset="0"/>
              </a:rPr>
              <a:t> Site of the Central Weather Bureau. It also offered insights into potential reasons for any observed differences. </a:t>
            </a:r>
          </a:p>
          <a:p>
            <a:r>
              <a:rPr lang="en-US" altLang="zh-TW" sz="2600" dirty="0">
                <a:latin typeface="Times New Roman" panose="02020603050405020304" pitchFamily="18" charset="0"/>
                <a:cs typeface="Times New Roman" panose="02020603050405020304" pitchFamily="18" charset="0"/>
              </a:rPr>
              <a:t>Moving forward, this device will continue to be employed for monitoring the microclimate on campus.</a:t>
            </a:r>
          </a:p>
          <a:p>
            <a:endParaRPr lang="zh-TW" altLang="en-US" sz="2600" dirty="0"/>
          </a:p>
        </p:txBody>
      </p:sp>
    </p:spTree>
    <p:extLst>
      <p:ext uri="{BB962C8B-B14F-4D97-AF65-F5344CB8AC3E}">
        <p14:creationId xmlns:p14="http://schemas.microsoft.com/office/powerpoint/2010/main" val="399085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BB78AE-0F8F-E0A5-4C05-F9BC6826BF77}"/>
              </a:ext>
            </a:extLst>
          </p:cNvPr>
          <p:cNvSpPr>
            <a:spLocks noGrp="1"/>
          </p:cNvSpPr>
          <p:nvPr>
            <p:ph type="title"/>
          </p:nvPr>
        </p:nvSpPr>
        <p:spPr/>
        <p:txBody>
          <a:bodyPr>
            <a:normAutofit/>
          </a:bodyPr>
          <a:lstStyle/>
          <a:p>
            <a:pPr algn="ctr"/>
            <a:r>
              <a:rPr lang="en-US" altLang="zh-TW" b="1" kern="100" dirty="0">
                <a:solidFill>
                  <a:srgbClr val="000000"/>
                </a:solidFill>
                <a:effectLst/>
                <a:latin typeface="Times New Roman" panose="02020603050405020304" pitchFamily="18" charset="0"/>
                <a:ea typeface="標楷體" panose="03000509000000000000" pitchFamily="65" charset="-120"/>
              </a:rPr>
              <a:t>References and Websites</a:t>
            </a:r>
            <a:endParaRPr lang="zh-TW" altLang="en-US" dirty="0"/>
          </a:p>
        </p:txBody>
      </p:sp>
      <p:sp>
        <p:nvSpPr>
          <p:cNvPr id="3" name="內容版面配置區 2">
            <a:extLst>
              <a:ext uri="{FF2B5EF4-FFF2-40B4-BE49-F238E27FC236}">
                <a16:creationId xmlns:a16="http://schemas.microsoft.com/office/drawing/2014/main" id="{F9ECC51E-1A2B-1903-B3A9-BF6614A85177}"/>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On shape (https://www.onshape.com/en/) </a:t>
            </a:r>
          </a:p>
          <a:p>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Google Map (https://www.google.com/maps?authuser=0) </a:t>
            </a:r>
          </a:p>
          <a:p>
            <a:endParaRPr lang="en-US" altLang="zh-TW" dirty="0">
              <a:latin typeface="Times New Roman" panose="02020603050405020304" pitchFamily="18" charset="0"/>
              <a:cs typeface="Times New Roman" panose="02020603050405020304" pitchFamily="18" charset="0"/>
            </a:endParaRPr>
          </a:p>
          <a:p>
            <a:r>
              <a:rPr lang="en-US" altLang="zh-TW" dirty="0" err="1">
                <a:latin typeface="Times New Roman" panose="02020603050405020304" pitchFamily="18" charset="0"/>
                <a:cs typeface="Times New Roman" panose="02020603050405020304" pitchFamily="18" charset="0"/>
              </a:rPr>
              <a:t>ThinkSpeak</a:t>
            </a:r>
            <a:r>
              <a:rPr lang="en-US" altLang="zh-TW" dirty="0">
                <a:latin typeface="Times New Roman" panose="02020603050405020304" pitchFamily="18" charset="0"/>
                <a:cs typeface="Times New Roman" panose="02020603050405020304" pitchFamily="18" charset="0"/>
              </a:rPr>
              <a:t> (https://thingspeak.com/) </a:t>
            </a:r>
          </a:p>
          <a:p>
            <a:endParaRPr lang="en-US" altLang="zh-TW" dirty="0">
              <a:latin typeface="Times New Roman" panose="02020603050405020304" pitchFamily="18" charset="0"/>
              <a:cs typeface="Times New Roman" panose="02020603050405020304" pitchFamily="18" charset="0"/>
            </a:endParaRPr>
          </a:p>
          <a:p>
            <a:r>
              <a:rPr lang="en-US" altLang="zh-TW" dirty="0" err="1">
                <a:latin typeface="Times New Roman" panose="02020603050405020304" pitchFamily="18" charset="0"/>
                <a:cs typeface="Times New Roman" panose="02020603050405020304" pitchFamily="18" charset="0"/>
              </a:rPr>
              <a:t>Codis</a:t>
            </a:r>
            <a:r>
              <a:rPr lang="en-US" altLang="zh-TW" dirty="0">
                <a:latin typeface="Times New Roman" panose="02020603050405020304" pitchFamily="18" charset="0"/>
                <a:cs typeface="Times New Roman" panose="02020603050405020304" pitchFamily="18" charset="0"/>
              </a:rPr>
              <a:t> climate data service system (https://codis.cwa.gov.tw/)</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91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7FD3AD-8324-0A66-91A7-2E5B95EA12BB}"/>
              </a:ext>
            </a:extLst>
          </p:cNvPr>
          <p:cNvSpPr>
            <a:spLocks noGrp="1"/>
          </p:cNvSpPr>
          <p:nvPr>
            <p:ph type="title"/>
          </p:nvPr>
        </p:nvSpPr>
        <p:spPr/>
        <p:txBody>
          <a:bodyPr/>
          <a:lstStyle/>
          <a:p>
            <a:pPr algn="ctr"/>
            <a:r>
              <a:rPr lang="en-US" altLang="zh-TW" b="1" dirty="0">
                <a:latin typeface="Times New Roman" panose="02020603050405020304" pitchFamily="18" charset="0"/>
                <a:cs typeface="Times New Roman" panose="02020603050405020304" pitchFamily="18" charset="0"/>
              </a:rPr>
              <a:t>Photos of Research Process</a:t>
            </a:r>
            <a:endParaRPr lang="zh-TW" altLang="en-US" b="1"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29776691-C477-11A9-7191-85157CFF9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4" y="3021612"/>
            <a:ext cx="2700610" cy="3600000"/>
          </a:xfrm>
          <a:prstGeom prst="rect">
            <a:avLst/>
          </a:prstGeom>
        </p:spPr>
      </p:pic>
      <p:pic>
        <p:nvPicPr>
          <p:cNvPr id="13" name="圖片 12">
            <a:extLst>
              <a:ext uri="{FF2B5EF4-FFF2-40B4-BE49-F238E27FC236}">
                <a16:creationId xmlns:a16="http://schemas.microsoft.com/office/drawing/2014/main" id="{44CDD015-621A-767B-D648-782594239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098" y="3021612"/>
            <a:ext cx="3671804" cy="3600000"/>
          </a:xfrm>
          <a:prstGeom prst="rect">
            <a:avLst/>
          </a:prstGeom>
        </p:spPr>
      </p:pic>
      <p:pic>
        <p:nvPicPr>
          <p:cNvPr id="15" name="圖片 14">
            <a:extLst>
              <a:ext uri="{FF2B5EF4-FFF2-40B4-BE49-F238E27FC236}">
                <a16:creationId xmlns:a16="http://schemas.microsoft.com/office/drawing/2014/main" id="{87D1C4CD-4029-1EDC-43E7-FC03EBF75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19" y="3021612"/>
            <a:ext cx="3045113" cy="3600000"/>
          </a:xfrm>
          <a:prstGeom prst="rect">
            <a:avLst/>
          </a:prstGeom>
        </p:spPr>
      </p:pic>
      <p:sp>
        <p:nvSpPr>
          <p:cNvPr id="8" name="文字方塊 7">
            <a:extLst>
              <a:ext uri="{FF2B5EF4-FFF2-40B4-BE49-F238E27FC236}">
                <a16:creationId xmlns:a16="http://schemas.microsoft.com/office/drawing/2014/main" id="{BBAB867A-80DD-7AA8-A389-A53BC6BB965F}"/>
              </a:ext>
            </a:extLst>
          </p:cNvPr>
          <p:cNvSpPr txBox="1"/>
          <p:nvPr/>
        </p:nvSpPr>
        <p:spPr>
          <a:xfrm>
            <a:off x="678933" y="1268833"/>
            <a:ext cx="10674867" cy="1692771"/>
          </a:xfrm>
          <a:prstGeom prst="rect">
            <a:avLst/>
          </a:prstGeom>
          <a:noFill/>
        </p:spPr>
        <p:txBody>
          <a:bodyPr wrap="square">
            <a:spAutoFit/>
          </a:bodyPr>
          <a:lstStyle/>
          <a:p>
            <a:r>
              <a:rPr lang="zh-TW" altLang="en-US" sz="2600" b="1" dirty="0">
                <a:latin typeface="Times New Roman" panose="02020603050405020304" pitchFamily="18" charset="0"/>
                <a:cs typeface="Times New Roman" panose="02020603050405020304" pitchFamily="18" charset="0"/>
              </a:rPr>
              <a:t>Hardware manufacturing process of this study: </a:t>
            </a:r>
            <a:endParaRPr lang="en-US" altLang="zh-TW" sz="2600" b="1" dirty="0">
              <a:latin typeface="Times New Roman" panose="02020603050405020304" pitchFamily="18" charset="0"/>
              <a:cs typeface="Times New Roman" panose="02020603050405020304" pitchFamily="18" charset="0"/>
            </a:endParaRPr>
          </a:p>
          <a:p>
            <a:endParaRPr lang="en-US"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1.</a:t>
            </a:r>
            <a:r>
              <a:rPr lang="zh-TW" altLang="en-US" sz="2600" dirty="0">
                <a:latin typeface="Times New Roman" panose="02020603050405020304" pitchFamily="18" charset="0"/>
                <a:cs typeface="Times New Roman" panose="02020603050405020304" pitchFamily="18" charset="0"/>
              </a:rPr>
              <a:t>3D printing the external enclosure, </a:t>
            </a:r>
            <a:r>
              <a:rPr lang="en-US" altLang="zh-TW" sz="2600" dirty="0">
                <a:latin typeface="Times New Roman" panose="02020603050405020304" pitchFamily="18" charset="0"/>
                <a:cs typeface="Times New Roman" panose="02020603050405020304" pitchFamily="18" charset="0"/>
              </a:rPr>
              <a:t>2.</a:t>
            </a:r>
            <a:r>
              <a:rPr lang="zh-TW" altLang="en-US" sz="2600" dirty="0">
                <a:latin typeface="Times New Roman" panose="02020603050405020304" pitchFamily="18" charset="0"/>
                <a:cs typeface="Times New Roman" panose="02020603050405020304" pitchFamily="18" charset="0"/>
              </a:rPr>
              <a:t>laser cutting acrylic sheets, and </a:t>
            </a:r>
            <a:r>
              <a:rPr lang="en-US" altLang="zh-TW" sz="2600" dirty="0">
                <a:latin typeface="Times New Roman" panose="02020603050405020304" pitchFamily="18" charset="0"/>
                <a:cs typeface="Times New Roman" panose="02020603050405020304" pitchFamily="18" charset="0"/>
              </a:rPr>
              <a:t>3.</a:t>
            </a:r>
            <a:r>
              <a:rPr lang="zh-TW" altLang="en-US" sz="2600" dirty="0">
                <a:latin typeface="Times New Roman" panose="02020603050405020304" pitchFamily="18" charset="0"/>
                <a:cs typeface="Times New Roman" panose="02020603050405020304" pitchFamily="18" charset="0"/>
              </a:rPr>
              <a:t>assembling the entire device.</a:t>
            </a:r>
          </a:p>
        </p:txBody>
      </p:sp>
    </p:spTree>
    <p:extLst>
      <p:ext uri="{BB962C8B-B14F-4D97-AF65-F5344CB8AC3E}">
        <p14:creationId xmlns:p14="http://schemas.microsoft.com/office/powerpoint/2010/main" val="290369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7FD3AD-8324-0A66-91A7-2E5B95EA12BB}"/>
              </a:ext>
            </a:extLst>
          </p:cNvPr>
          <p:cNvSpPr>
            <a:spLocks noGrp="1"/>
          </p:cNvSpPr>
          <p:nvPr>
            <p:ph type="title"/>
          </p:nvPr>
        </p:nvSpPr>
        <p:spPr/>
        <p:txBody>
          <a:bodyPr/>
          <a:lstStyle/>
          <a:p>
            <a:pPr algn="ctr"/>
            <a:r>
              <a:rPr lang="en-US" altLang="zh-TW" b="1" dirty="0">
                <a:latin typeface="Times New Roman" panose="02020603050405020304" pitchFamily="18" charset="0"/>
                <a:cs typeface="Times New Roman" panose="02020603050405020304" pitchFamily="18" charset="0"/>
              </a:rPr>
              <a:t>Photos of Research Process</a:t>
            </a:r>
            <a:endParaRPr lang="zh-TW" altLang="en-US" b="1" dirty="0">
              <a:latin typeface="Times New Roman" panose="02020603050405020304" pitchFamily="18" charset="0"/>
              <a:cs typeface="Times New Roman" panose="02020603050405020304" pitchFamily="18" charset="0"/>
            </a:endParaRPr>
          </a:p>
        </p:txBody>
      </p:sp>
      <p:pic>
        <p:nvPicPr>
          <p:cNvPr id="5" name="內容版面配置區 4">
            <a:extLst>
              <a:ext uri="{FF2B5EF4-FFF2-40B4-BE49-F238E27FC236}">
                <a16:creationId xmlns:a16="http://schemas.microsoft.com/office/drawing/2014/main" id="{192C44D2-FD9B-9718-ED84-86B5F03C5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6542" y="2925508"/>
            <a:ext cx="2700609" cy="3600000"/>
          </a:xfrm>
        </p:spPr>
      </p:pic>
      <p:pic>
        <p:nvPicPr>
          <p:cNvPr id="7" name="圖片 6">
            <a:extLst>
              <a:ext uri="{FF2B5EF4-FFF2-40B4-BE49-F238E27FC236}">
                <a16:creationId xmlns:a16="http://schemas.microsoft.com/office/drawing/2014/main" id="{42729688-471D-E242-F36C-801EF23BD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042" y="2925508"/>
            <a:ext cx="4798917" cy="3600000"/>
          </a:xfrm>
          <a:prstGeom prst="rect">
            <a:avLst/>
          </a:prstGeom>
        </p:spPr>
      </p:pic>
      <p:pic>
        <p:nvPicPr>
          <p:cNvPr id="11" name="圖片 10">
            <a:extLst>
              <a:ext uri="{FF2B5EF4-FFF2-40B4-BE49-F238E27FC236}">
                <a16:creationId xmlns:a16="http://schemas.microsoft.com/office/drawing/2014/main" id="{A899C1D8-7A7D-E18F-B1B9-DFDA0FCE9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041" y="2925508"/>
            <a:ext cx="2700610" cy="3600000"/>
          </a:xfrm>
          <a:prstGeom prst="rect">
            <a:avLst/>
          </a:prstGeom>
        </p:spPr>
      </p:pic>
      <p:sp>
        <p:nvSpPr>
          <p:cNvPr id="4" name="矩形: 圓角 3">
            <a:extLst>
              <a:ext uri="{FF2B5EF4-FFF2-40B4-BE49-F238E27FC236}">
                <a16:creationId xmlns:a16="http://schemas.microsoft.com/office/drawing/2014/main" id="{5A6164BE-C503-0E5B-695C-E9A99AD1749B}"/>
              </a:ext>
            </a:extLst>
          </p:cNvPr>
          <p:cNvSpPr/>
          <p:nvPr/>
        </p:nvSpPr>
        <p:spPr>
          <a:xfrm>
            <a:off x="9525000" y="3048000"/>
            <a:ext cx="1428750" cy="9525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64029DF0-B396-98F2-EDC6-D99238796665}"/>
              </a:ext>
            </a:extLst>
          </p:cNvPr>
          <p:cNvSpPr txBox="1"/>
          <p:nvPr/>
        </p:nvSpPr>
        <p:spPr>
          <a:xfrm>
            <a:off x="419099" y="1690688"/>
            <a:ext cx="11273859" cy="892552"/>
          </a:xfrm>
          <a:prstGeom prst="rect">
            <a:avLst/>
          </a:prstGeom>
          <a:noFill/>
        </p:spPr>
        <p:txBody>
          <a:bodyPr wrap="square">
            <a:spAutoFit/>
          </a:bodyPr>
          <a:lstStyle/>
          <a:p>
            <a:r>
              <a:rPr lang="en-US" altLang="zh-TW" sz="2600" b="0" i="0" dirty="0">
                <a:solidFill>
                  <a:srgbClr val="000000"/>
                </a:solidFill>
                <a:effectLst/>
                <a:latin typeface="Times New Roman" panose="02020603050405020304" pitchFamily="18" charset="0"/>
                <a:cs typeface="Times New Roman" panose="02020603050405020304" pitchFamily="18" charset="0"/>
              </a:rPr>
              <a:t>Network environment testing, placement of the hardware equipment for this study, and the positioning of the hardware equipment (indicated by the red box).</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69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A589-35E8-2802-6E9D-242BC9B785B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0D17A6F-267D-385F-9552-C3B63DE8E541}"/>
              </a:ext>
            </a:extLst>
          </p:cNvPr>
          <p:cNvSpPr>
            <a:spLocks noGrp="1"/>
          </p:cNvSpPr>
          <p:nvPr>
            <p:ph type="title"/>
          </p:nvPr>
        </p:nvSpPr>
        <p:spPr/>
        <p:txBody>
          <a:bodyPr>
            <a:normAutofit/>
          </a:bodyPr>
          <a:lstStyle/>
          <a:p>
            <a:pPr algn="ctr"/>
            <a:r>
              <a:rPr lang="en-US" altLang="zh-TW" sz="4800" b="1" kern="100" dirty="0">
                <a:solidFill>
                  <a:srgbClr val="000000"/>
                </a:solidFill>
                <a:effectLst/>
                <a:latin typeface="Times New Roman" panose="02020603050405020304" pitchFamily="18" charset="0"/>
                <a:ea typeface="標楷體" panose="03000509000000000000" pitchFamily="65" charset="-120"/>
              </a:rPr>
              <a:t>Research Objectives</a:t>
            </a:r>
            <a:endParaRPr lang="zh-TW" altLang="en-US" sz="4800" dirty="0"/>
          </a:p>
        </p:txBody>
      </p:sp>
      <p:sp>
        <p:nvSpPr>
          <p:cNvPr id="3" name="內容版面配置區 2">
            <a:extLst>
              <a:ext uri="{FF2B5EF4-FFF2-40B4-BE49-F238E27FC236}">
                <a16:creationId xmlns:a16="http://schemas.microsoft.com/office/drawing/2014/main" id="{C4EE1CDE-9473-AB57-89D7-29AA41F69C70}"/>
              </a:ext>
            </a:extLst>
          </p:cNvPr>
          <p:cNvSpPr>
            <a:spLocks noGrp="1"/>
          </p:cNvSpPr>
          <p:nvPr>
            <p:ph idx="1"/>
          </p:nvPr>
        </p:nvSpPr>
        <p:spPr>
          <a:xfrm>
            <a:off x="95251" y="1433156"/>
            <a:ext cx="12030074" cy="4351338"/>
          </a:xfrm>
        </p:spPr>
        <p:txBody>
          <a:bodyPr>
            <a:noAutofit/>
          </a:bodyPr>
          <a:lstStyle/>
          <a:p>
            <a:r>
              <a:rPr lang="en-US" altLang="zh-TW" sz="2600" b="0" i="0" dirty="0">
                <a:solidFill>
                  <a:srgbClr val="0D0D0D"/>
                </a:solidFill>
                <a:effectLst/>
                <a:latin typeface="Times New Roman" panose="02020603050405020304" pitchFamily="18" charset="0"/>
                <a:cs typeface="Times New Roman" panose="02020603050405020304" pitchFamily="18" charset="0"/>
              </a:rPr>
              <a:t>This study aims to develop an automated weather observation station for a fixed experimental location, focusing on achieving automation, enhancing data accuracy, and facilitating error correction and improvement reviews.</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The automated station minimizes costs by utilizing a portable power source, an internet microcontroller, and a temperature and humidity sensor module.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Tasks include programming the microcontroller, configuring the observation website, and integrating the station with the campus GLOBE PROGRAM and wireless network. It will regularly upload data to the internet, creating a timeline of temperature and humidity changes for remote observation and automatic recording.</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Tasks to be completed include:</a:t>
            </a:r>
          </a:p>
          <a:p>
            <a:pPr lvl="1"/>
            <a:r>
              <a:rPr lang="en-US" altLang="zh-TW" sz="2600" b="0" i="0" dirty="0">
                <a:solidFill>
                  <a:srgbClr val="0D0D0D"/>
                </a:solidFill>
                <a:effectLst/>
                <a:latin typeface="Times New Roman" panose="02020603050405020304" pitchFamily="18" charset="0"/>
                <a:cs typeface="Times New Roman" panose="02020603050405020304" pitchFamily="18" charset="0"/>
              </a:rPr>
              <a:t>A. Scheduled data recording </a:t>
            </a:r>
            <a:endParaRPr lang="en-US" altLang="zh-TW" sz="2600" dirty="0">
              <a:solidFill>
                <a:srgbClr val="0D0D0D"/>
              </a:solidFill>
              <a:latin typeface="Times New Roman" panose="02020603050405020304" pitchFamily="18" charset="0"/>
              <a:cs typeface="Times New Roman" panose="02020603050405020304" pitchFamily="18" charset="0"/>
            </a:endParaRPr>
          </a:p>
          <a:p>
            <a:pPr lvl="1"/>
            <a:r>
              <a:rPr lang="en-US" altLang="zh-TW" sz="2600" b="0" i="0" dirty="0">
                <a:solidFill>
                  <a:srgbClr val="0D0D0D"/>
                </a:solidFill>
                <a:effectLst/>
                <a:latin typeface="Times New Roman" panose="02020603050405020304" pitchFamily="18" charset="0"/>
                <a:cs typeface="Times New Roman" panose="02020603050405020304" pitchFamily="18" charset="0"/>
              </a:rPr>
              <a:t>B. Data upload to the internet </a:t>
            </a:r>
            <a:endParaRPr lang="en-US" altLang="zh-TW" sz="2600" dirty="0">
              <a:solidFill>
                <a:srgbClr val="0D0D0D"/>
              </a:solidFill>
              <a:latin typeface="Times New Roman" panose="02020603050405020304" pitchFamily="18" charset="0"/>
              <a:cs typeface="Times New Roman" panose="02020603050405020304" pitchFamily="18" charset="0"/>
            </a:endParaRPr>
          </a:p>
          <a:p>
            <a:pPr lvl="1"/>
            <a:r>
              <a:rPr lang="en-US" altLang="zh-TW" sz="2600" b="0" i="0" dirty="0">
                <a:solidFill>
                  <a:srgbClr val="0D0D0D"/>
                </a:solidFill>
                <a:effectLst/>
                <a:latin typeface="Times New Roman" panose="02020603050405020304" pitchFamily="18" charset="0"/>
                <a:cs typeface="Times New Roman" panose="02020603050405020304" pitchFamily="18" charset="0"/>
              </a:rPr>
              <a:t>C. Remote observation of campus temperature and humidity changes</a:t>
            </a:r>
          </a:p>
          <a:p>
            <a:endParaRPr lang="zh-TW" altLang="en-US" sz="2600" dirty="0"/>
          </a:p>
        </p:txBody>
      </p:sp>
    </p:spTree>
    <p:extLst>
      <p:ext uri="{BB962C8B-B14F-4D97-AF65-F5344CB8AC3E}">
        <p14:creationId xmlns:p14="http://schemas.microsoft.com/office/powerpoint/2010/main" val="186763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A589-35E8-2802-6E9D-242BC9B785B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0D17A6F-267D-385F-9552-C3B63DE8E541}"/>
              </a:ext>
            </a:extLst>
          </p:cNvPr>
          <p:cNvSpPr>
            <a:spLocks noGrp="1"/>
          </p:cNvSpPr>
          <p:nvPr>
            <p:ph type="title"/>
          </p:nvPr>
        </p:nvSpPr>
        <p:spPr/>
        <p:txBody>
          <a:bodyPr>
            <a:normAutofit/>
          </a:bodyPr>
          <a:lstStyle/>
          <a:p>
            <a:pPr algn="ctr"/>
            <a:r>
              <a:rPr lang="en-US" altLang="zh-TW" sz="4800" b="1" kern="100" dirty="0">
                <a:solidFill>
                  <a:srgbClr val="000000"/>
                </a:solidFill>
                <a:effectLst/>
                <a:latin typeface="Times New Roman" panose="02020603050405020304" pitchFamily="18" charset="0"/>
                <a:ea typeface="標楷體" panose="03000509000000000000" pitchFamily="65" charset="-120"/>
              </a:rPr>
              <a:t>Research Objectives</a:t>
            </a:r>
            <a:endParaRPr lang="zh-TW" altLang="en-US" sz="4800" dirty="0"/>
          </a:p>
        </p:txBody>
      </p:sp>
      <p:pic>
        <p:nvPicPr>
          <p:cNvPr id="6" name="圖片 5">
            <a:extLst>
              <a:ext uri="{FF2B5EF4-FFF2-40B4-BE49-F238E27FC236}">
                <a16:creationId xmlns:a16="http://schemas.microsoft.com/office/drawing/2014/main" id="{54242BF7-3D85-57E7-5163-796BB33000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82970" y="1226455"/>
            <a:ext cx="1584000" cy="2239961"/>
          </a:xfrm>
          <a:prstGeom prst="rect">
            <a:avLst/>
          </a:prstGeom>
          <a:noFill/>
          <a:ln>
            <a:noFill/>
          </a:ln>
        </p:spPr>
      </p:pic>
      <p:pic>
        <p:nvPicPr>
          <p:cNvPr id="7" name="圖片 6">
            <a:extLst>
              <a:ext uri="{FF2B5EF4-FFF2-40B4-BE49-F238E27FC236}">
                <a16:creationId xmlns:a16="http://schemas.microsoft.com/office/drawing/2014/main" id="{E9E92AAA-3FFA-58D7-87F1-CA80955399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013" y="1543157"/>
            <a:ext cx="2593102" cy="1584000"/>
          </a:xfrm>
          <a:prstGeom prst="rect">
            <a:avLst/>
          </a:prstGeom>
          <a:noFill/>
          <a:ln>
            <a:noFill/>
          </a:ln>
        </p:spPr>
      </p:pic>
      <p:pic>
        <p:nvPicPr>
          <p:cNvPr id="8" name="圖片 7">
            <a:extLst>
              <a:ext uri="{FF2B5EF4-FFF2-40B4-BE49-F238E27FC236}">
                <a16:creationId xmlns:a16="http://schemas.microsoft.com/office/drawing/2014/main" id="{DA456048-4CE5-839F-E925-7279D3D038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5150" y="1554436"/>
            <a:ext cx="2111379" cy="1584000"/>
          </a:xfrm>
          <a:prstGeom prst="rect">
            <a:avLst/>
          </a:prstGeom>
          <a:noFill/>
          <a:ln>
            <a:noFill/>
          </a:ln>
        </p:spPr>
      </p:pic>
      <p:pic>
        <p:nvPicPr>
          <p:cNvPr id="9" name="圖片 8">
            <a:extLst>
              <a:ext uri="{FF2B5EF4-FFF2-40B4-BE49-F238E27FC236}">
                <a16:creationId xmlns:a16="http://schemas.microsoft.com/office/drawing/2014/main" id="{5E2A9D9D-E23E-2B86-BBAB-1C87011777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416" b="21765"/>
          <a:stretch/>
        </p:blipFill>
        <p:spPr bwMode="auto">
          <a:xfrm>
            <a:off x="5062044" y="3354383"/>
            <a:ext cx="1725629" cy="1584000"/>
          </a:xfrm>
          <a:prstGeom prst="rect">
            <a:avLst/>
          </a:prstGeom>
          <a:noFill/>
          <a:ln>
            <a:noFill/>
          </a:ln>
          <a:extLst>
            <a:ext uri="{53640926-AAD7-44D8-BBD7-CCE9431645EC}">
              <a14:shadowObscured xmlns:a14="http://schemas.microsoft.com/office/drawing/2010/main"/>
            </a:ext>
          </a:extLst>
        </p:spPr>
      </p:pic>
      <p:pic>
        <p:nvPicPr>
          <p:cNvPr id="10" name="圖片 9" descr="一張含有 塑膠, 藍色, 下沉、洗碗槽, 箱子 的圖片&#10;&#10;自動產生的描述">
            <a:extLst>
              <a:ext uri="{FF2B5EF4-FFF2-40B4-BE49-F238E27FC236}">
                <a16:creationId xmlns:a16="http://schemas.microsoft.com/office/drawing/2014/main" id="{66982438-97BC-3E63-5BED-2706EC61A2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377" t="9840" r="22873" b="11630"/>
          <a:stretch/>
        </p:blipFill>
        <p:spPr bwMode="auto">
          <a:xfrm>
            <a:off x="7080658" y="3354383"/>
            <a:ext cx="1584000" cy="1584000"/>
          </a:xfrm>
          <a:prstGeom prst="rect">
            <a:avLst/>
          </a:prstGeom>
          <a:noFill/>
          <a:ln>
            <a:noFill/>
          </a:ln>
          <a:extLst>
            <a:ext uri="{53640926-AAD7-44D8-BBD7-CCE9431645EC}">
              <a14:shadowObscured xmlns:a14="http://schemas.microsoft.com/office/drawing/2010/main"/>
            </a:ext>
          </a:extLst>
        </p:spPr>
      </p:pic>
      <p:pic>
        <p:nvPicPr>
          <p:cNvPr id="11" name="圖片 10">
            <a:extLst>
              <a:ext uri="{FF2B5EF4-FFF2-40B4-BE49-F238E27FC236}">
                <a16:creationId xmlns:a16="http://schemas.microsoft.com/office/drawing/2014/main" id="{85E9EED9-8DA7-AA83-B91D-7290CFEE983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9008883" y="3090228"/>
            <a:ext cx="1584000" cy="2112309"/>
          </a:xfrm>
          <a:prstGeom prst="rect">
            <a:avLst/>
          </a:prstGeom>
          <a:noFill/>
          <a:ln>
            <a:noFill/>
          </a:ln>
        </p:spPr>
      </p:pic>
      <p:pic>
        <p:nvPicPr>
          <p:cNvPr id="12" name="圖片 11">
            <a:extLst>
              <a:ext uri="{FF2B5EF4-FFF2-40B4-BE49-F238E27FC236}">
                <a16:creationId xmlns:a16="http://schemas.microsoft.com/office/drawing/2014/main" id="{BB30AFEF-E618-C28B-C8A4-E1100207762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9878" y="5102069"/>
            <a:ext cx="1188000" cy="1584000"/>
          </a:xfrm>
          <a:prstGeom prst="rect">
            <a:avLst/>
          </a:prstGeom>
          <a:noFill/>
          <a:ln>
            <a:noFill/>
          </a:ln>
        </p:spPr>
      </p:pic>
      <p:pic>
        <p:nvPicPr>
          <p:cNvPr id="13" name="圖片 12">
            <a:extLst>
              <a:ext uri="{FF2B5EF4-FFF2-40B4-BE49-F238E27FC236}">
                <a16:creationId xmlns:a16="http://schemas.microsoft.com/office/drawing/2014/main" id="{5C05CEBA-C054-54D7-B886-FB1449AA5D9E}"/>
              </a:ext>
            </a:extLst>
          </p:cNvPr>
          <p:cNvPicPr>
            <a:picLocks noChangeAspect="1"/>
          </p:cNvPicPr>
          <p:nvPr/>
        </p:nvPicPr>
        <p:blipFill rotWithShape="1">
          <a:blip r:embed="rId9">
            <a:extLst>
              <a:ext uri="{28A0092B-C50C-407E-A947-70E740481C1C}">
                <a14:useLocalDpi xmlns:a14="http://schemas.microsoft.com/office/drawing/2010/main" val="0"/>
              </a:ext>
            </a:extLst>
          </a:blip>
          <a:srcRect l="11072" t="25882" r="12680" b="13631"/>
          <a:stretch/>
        </p:blipFill>
        <p:spPr bwMode="auto">
          <a:xfrm>
            <a:off x="6448484" y="5102070"/>
            <a:ext cx="1996772" cy="1584000"/>
          </a:xfrm>
          <a:prstGeom prst="rect">
            <a:avLst/>
          </a:prstGeom>
          <a:noFill/>
          <a:ln>
            <a:noFill/>
          </a:ln>
          <a:extLst>
            <a:ext uri="{53640926-AAD7-44D8-BBD7-CCE9431645EC}">
              <a14:shadowObscured xmlns:a14="http://schemas.microsoft.com/office/drawing/2010/main"/>
            </a:ext>
          </a:extLst>
        </p:spPr>
      </p:pic>
      <p:pic>
        <p:nvPicPr>
          <p:cNvPr id="14" name="圖片 13">
            <a:extLst>
              <a:ext uri="{FF2B5EF4-FFF2-40B4-BE49-F238E27FC236}">
                <a16:creationId xmlns:a16="http://schemas.microsoft.com/office/drawing/2014/main" id="{F4B51EB0-05DD-6101-623E-A265A150B6B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8875190" y="4838898"/>
            <a:ext cx="1584000" cy="2110344"/>
          </a:xfrm>
          <a:prstGeom prst="rect">
            <a:avLst/>
          </a:prstGeom>
          <a:noFill/>
          <a:ln>
            <a:noFill/>
          </a:ln>
        </p:spPr>
      </p:pic>
      <p:pic>
        <p:nvPicPr>
          <p:cNvPr id="15" name="圖片 14">
            <a:extLst>
              <a:ext uri="{FF2B5EF4-FFF2-40B4-BE49-F238E27FC236}">
                <a16:creationId xmlns:a16="http://schemas.microsoft.com/office/drawing/2014/main" id="{BBE61885-E6F8-8594-B175-5F2C0726631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75475" y="5102069"/>
            <a:ext cx="1187069" cy="1584000"/>
          </a:xfrm>
          <a:prstGeom prst="rect">
            <a:avLst/>
          </a:prstGeom>
          <a:noFill/>
          <a:ln>
            <a:noFill/>
          </a:ln>
        </p:spPr>
      </p:pic>
      <p:sp>
        <p:nvSpPr>
          <p:cNvPr id="17" name="文字方塊 16">
            <a:extLst>
              <a:ext uri="{FF2B5EF4-FFF2-40B4-BE49-F238E27FC236}">
                <a16:creationId xmlns:a16="http://schemas.microsoft.com/office/drawing/2014/main" id="{3FC34D50-5B29-9FFB-53E0-2556E4582041}"/>
              </a:ext>
            </a:extLst>
          </p:cNvPr>
          <p:cNvSpPr txBox="1"/>
          <p:nvPr/>
        </p:nvSpPr>
        <p:spPr>
          <a:xfrm>
            <a:off x="343220" y="1429078"/>
            <a:ext cx="6096000" cy="523220"/>
          </a:xfrm>
          <a:prstGeom prst="rect">
            <a:avLst/>
          </a:prstGeom>
          <a:noFill/>
        </p:spPr>
        <p:txBody>
          <a:bodyPr wrap="square">
            <a:spAutoFit/>
          </a:bodyPr>
          <a:lstStyle/>
          <a:p>
            <a:r>
              <a:rPr lang="en-US" altLang="zh-TW" sz="2800" b="1" dirty="0">
                <a:solidFill>
                  <a:srgbClr val="000000"/>
                </a:solidFill>
                <a:effectLst/>
                <a:latin typeface="Times New Roman" panose="02020603050405020304" pitchFamily="18" charset="0"/>
                <a:ea typeface="新細明體" panose="02020500000000000000" pitchFamily="18" charset="-120"/>
              </a:rPr>
              <a:t>Hardware Equipment</a:t>
            </a:r>
            <a:endParaRPr lang="zh-TW" altLang="en-US" sz="2800" dirty="0"/>
          </a:p>
        </p:txBody>
      </p:sp>
      <p:sp>
        <p:nvSpPr>
          <p:cNvPr id="19" name="文字方塊 18">
            <a:extLst>
              <a:ext uri="{FF2B5EF4-FFF2-40B4-BE49-F238E27FC236}">
                <a16:creationId xmlns:a16="http://schemas.microsoft.com/office/drawing/2014/main" id="{6900B91B-C29D-43C0-5614-04FC8D97B683}"/>
              </a:ext>
            </a:extLst>
          </p:cNvPr>
          <p:cNvSpPr txBox="1"/>
          <p:nvPr/>
        </p:nvSpPr>
        <p:spPr>
          <a:xfrm>
            <a:off x="442948" y="1685735"/>
            <a:ext cx="4645553" cy="4893647"/>
          </a:xfrm>
          <a:prstGeom prst="rect">
            <a:avLst/>
          </a:prstGeom>
          <a:noFill/>
        </p:spPr>
        <p:txBody>
          <a:bodyPr wrap="square">
            <a:spAutoFit/>
          </a:bodyPr>
          <a:lstStyle/>
          <a:p>
            <a:endParaRPr lang="zh-TW" alt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ESP32 System-on-Chip (SoC)*1</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DHT11 Digital Temperature and Humidity Sensor*1</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Jump wire*3</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3D printing filament 1kg*1</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Meteorological observation box</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Acrylic sheet</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Power bank</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Gigastone R101 Router*1</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5 Volt USB Charger *2</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TW" altLang="en-US" sz="2400" dirty="0">
                <a:latin typeface="Times New Roman" panose="02020603050405020304" pitchFamily="18" charset="0"/>
                <a:cs typeface="Times New Roman" panose="02020603050405020304" pitchFamily="18" charset="0"/>
              </a:rPr>
              <a:t>Micro USB Charging Cable *2</a:t>
            </a:r>
          </a:p>
        </p:txBody>
      </p:sp>
      <p:sp>
        <p:nvSpPr>
          <p:cNvPr id="20" name="文字方塊 19">
            <a:extLst>
              <a:ext uri="{FF2B5EF4-FFF2-40B4-BE49-F238E27FC236}">
                <a16:creationId xmlns:a16="http://schemas.microsoft.com/office/drawing/2014/main" id="{8E0FB702-39D9-DEBB-BC7D-0852F99E72C8}"/>
              </a:ext>
            </a:extLst>
          </p:cNvPr>
          <p:cNvSpPr txBox="1"/>
          <p:nvPr/>
        </p:nvSpPr>
        <p:spPr>
          <a:xfrm>
            <a:off x="5088501" y="1554362"/>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1</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49C61FBC-A62C-EB69-FB8B-5158C37EC78A}"/>
              </a:ext>
            </a:extLst>
          </p:cNvPr>
          <p:cNvSpPr txBox="1"/>
          <p:nvPr/>
        </p:nvSpPr>
        <p:spPr>
          <a:xfrm>
            <a:off x="7370291" y="1573468"/>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2</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4F5FDD7B-1810-EBD6-79E7-EC4105B56873}"/>
              </a:ext>
            </a:extLst>
          </p:cNvPr>
          <p:cNvSpPr txBox="1"/>
          <p:nvPr/>
        </p:nvSpPr>
        <p:spPr>
          <a:xfrm>
            <a:off x="10092541" y="1566690"/>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3</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66D9E9A2-D379-7983-A9BF-557273F3276A}"/>
              </a:ext>
            </a:extLst>
          </p:cNvPr>
          <p:cNvSpPr txBox="1"/>
          <p:nvPr/>
        </p:nvSpPr>
        <p:spPr>
          <a:xfrm>
            <a:off x="5131572" y="3316897"/>
            <a:ext cx="338554"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4</a:t>
            </a:r>
            <a:endParaRPr lang="zh-TW" altLang="en-US" sz="2400" b="1" dirty="0">
              <a:latin typeface="Times New Roman" panose="02020603050405020304" pitchFamily="18" charset="0"/>
              <a:cs typeface="Times New Roman" panose="02020603050405020304" pitchFamily="18" charset="0"/>
            </a:endParaRPr>
          </a:p>
        </p:txBody>
      </p:sp>
      <p:sp>
        <p:nvSpPr>
          <p:cNvPr id="24" name="文字方塊 23">
            <a:extLst>
              <a:ext uri="{FF2B5EF4-FFF2-40B4-BE49-F238E27FC236}">
                <a16:creationId xmlns:a16="http://schemas.microsoft.com/office/drawing/2014/main" id="{CF525C9E-D3D5-5BD3-64EA-E108F0FA3B5C}"/>
              </a:ext>
            </a:extLst>
          </p:cNvPr>
          <p:cNvSpPr txBox="1"/>
          <p:nvPr/>
        </p:nvSpPr>
        <p:spPr>
          <a:xfrm>
            <a:off x="8248248" y="3336003"/>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5</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25" name="文字方塊 24">
            <a:extLst>
              <a:ext uri="{FF2B5EF4-FFF2-40B4-BE49-F238E27FC236}">
                <a16:creationId xmlns:a16="http://schemas.microsoft.com/office/drawing/2014/main" id="{53086EDC-7C53-9A1E-6243-C6E2F3A34923}"/>
              </a:ext>
            </a:extLst>
          </p:cNvPr>
          <p:cNvSpPr txBox="1"/>
          <p:nvPr/>
        </p:nvSpPr>
        <p:spPr>
          <a:xfrm>
            <a:off x="10228014" y="3329225"/>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6</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26" name="文字方塊 25">
            <a:extLst>
              <a:ext uri="{FF2B5EF4-FFF2-40B4-BE49-F238E27FC236}">
                <a16:creationId xmlns:a16="http://schemas.microsoft.com/office/drawing/2014/main" id="{33E6D801-50E4-0F2F-6E1F-2A1C5DEB986A}"/>
              </a:ext>
            </a:extLst>
          </p:cNvPr>
          <p:cNvSpPr txBox="1"/>
          <p:nvPr/>
        </p:nvSpPr>
        <p:spPr>
          <a:xfrm>
            <a:off x="5107137" y="5062793"/>
            <a:ext cx="338554"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7</a:t>
            </a:r>
            <a:endParaRPr lang="zh-TW" altLang="en-US" sz="2400" b="1" dirty="0">
              <a:latin typeface="Times New Roman" panose="02020603050405020304" pitchFamily="18" charset="0"/>
              <a:cs typeface="Times New Roman" panose="02020603050405020304" pitchFamily="18" charset="0"/>
            </a:endParaRPr>
          </a:p>
        </p:txBody>
      </p:sp>
      <p:sp>
        <p:nvSpPr>
          <p:cNvPr id="27" name="文字方塊 26">
            <a:extLst>
              <a:ext uri="{FF2B5EF4-FFF2-40B4-BE49-F238E27FC236}">
                <a16:creationId xmlns:a16="http://schemas.microsoft.com/office/drawing/2014/main" id="{4BDADABC-2811-7B85-F8BC-CCB2D7D40CF8}"/>
              </a:ext>
            </a:extLst>
          </p:cNvPr>
          <p:cNvSpPr txBox="1"/>
          <p:nvPr/>
        </p:nvSpPr>
        <p:spPr>
          <a:xfrm>
            <a:off x="6536304" y="5059555"/>
            <a:ext cx="338554"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8</a:t>
            </a:r>
            <a:endParaRPr lang="zh-TW" altLang="en-US" sz="2400" b="1" dirty="0">
              <a:latin typeface="Times New Roman" panose="02020603050405020304" pitchFamily="18" charset="0"/>
              <a:cs typeface="Times New Roman" panose="02020603050405020304" pitchFamily="18" charset="0"/>
            </a:endParaRPr>
          </a:p>
        </p:txBody>
      </p:sp>
      <p:sp>
        <p:nvSpPr>
          <p:cNvPr id="28" name="文字方塊 27">
            <a:extLst>
              <a:ext uri="{FF2B5EF4-FFF2-40B4-BE49-F238E27FC236}">
                <a16:creationId xmlns:a16="http://schemas.microsoft.com/office/drawing/2014/main" id="{6C8C24DC-EA98-C707-4163-E9AB4DE655B8}"/>
              </a:ext>
            </a:extLst>
          </p:cNvPr>
          <p:cNvSpPr txBox="1"/>
          <p:nvPr/>
        </p:nvSpPr>
        <p:spPr>
          <a:xfrm>
            <a:off x="8718704" y="5078661"/>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9</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29" name="文字方塊 28">
            <a:extLst>
              <a:ext uri="{FF2B5EF4-FFF2-40B4-BE49-F238E27FC236}">
                <a16:creationId xmlns:a16="http://schemas.microsoft.com/office/drawing/2014/main" id="{E5333C70-27E9-A6FB-2BED-0116AB711289}"/>
              </a:ext>
            </a:extLst>
          </p:cNvPr>
          <p:cNvSpPr txBox="1"/>
          <p:nvPr/>
        </p:nvSpPr>
        <p:spPr>
          <a:xfrm>
            <a:off x="10787919" y="5071883"/>
            <a:ext cx="492443"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10</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77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A589-35E8-2802-6E9D-242BC9B785B3}"/>
            </a:ext>
          </a:extLst>
        </p:cNvPr>
        <p:cNvGrpSpPr/>
        <p:nvPr/>
      </p:nvGrpSpPr>
      <p:grpSpPr>
        <a:xfrm>
          <a:off x="0" y="0"/>
          <a:ext cx="0" cy="0"/>
          <a:chOff x="0" y="0"/>
          <a:chExt cx="0" cy="0"/>
        </a:xfrm>
      </p:grpSpPr>
      <p:pic>
        <p:nvPicPr>
          <p:cNvPr id="4" name="圖片 3">
            <a:extLst>
              <a:ext uri="{FF2B5EF4-FFF2-40B4-BE49-F238E27FC236}">
                <a16:creationId xmlns:a16="http://schemas.microsoft.com/office/drawing/2014/main" id="{5AF66F74-0ED3-44B4-EDEC-0C1EC514F377}"/>
              </a:ext>
            </a:extLst>
          </p:cNvPr>
          <p:cNvPicPr>
            <a:picLocks noChangeAspect="1"/>
          </p:cNvPicPr>
          <p:nvPr/>
        </p:nvPicPr>
        <p:blipFill>
          <a:blip r:embed="rId2"/>
          <a:stretch>
            <a:fillRect/>
          </a:stretch>
        </p:blipFill>
        <p:spPr>
          <a:xfrm>
            <a:off x="8648448" y="2141311"/>
            <a:ext cx="3382942" cy="1800000"/>
          </a:xfrm>
          <a:prstGeom prst="rect">
            <a:avLst/>
          </a:prstGeom>
        </p:spPr>
      </p:pic>
      <p:pic>
        <p:nvPicPr>
          <p:cNvPr id="5" name="圖片 4">
            <a:extLst>
              <a:ext uri="{FF2B5EF4-FFF2-40B4-BE49-F238E27FC236}">
                <a16:creationId xmlns:a16="http://schemas.microsoft.com/office/drawing/2014/main" id="{399AD7FA-F479-AFDB-32A5-9FEC735326C8}"/>
              </a:ext>
            </a:extLst>
          </p:cNvPr>
          <p:cNvPicPr>
            <a:picLocks noChangeAspect="1"/>
          </p:cNvPicPr>
          <p:nvPr/>
        </p:nvPicPr>
        <p:blipFill>
          <a:blip r:embed="rId3"/>
          <a:stretch>
            <a:fillRect/>
          </a:stretch>
        </p:blipFill>
        <p:spPr>
          <a:xfrm>
            <a:off x="4412096" y="4601485"/>
            <a:ext cx="4236353" cy="1800000"/>
          </a:xfrm>
          <a:prstGeom prst="rect">
            <a:avLst/>
          </a:prstGeom>
        </p:spPr>
      </p:pic>
      <p:pic>
        <p:nvPicPr>
          <p:cNvPr id="16" name="圖片 15" descr="一張含有 文字, 螢幕擷取畫面, 軟體, 電腦圖示 的圖片&#10;&#10;自動產生的描述">
            <a:extLst>
              <a:ext uri="{FF2B5EF4-FFF2-40B4-BE49-F238E27FC236}">
                <a16:creationId xmlns:a16="http://schemas.microsoft.com/office/drawing/2014/main" id="{AE3D7626-3B2E-7B26-4F0A-3EE0A3C4B53E}"/>
              </a:ext>
            </a:extLst>
          </p:cNvPr>
          <p:cNvPicPr>
            <a:picLocks noChangeAspect="1"/>
          </p:cNvPicPr>
          <p:nvPr/>
        </p:nvPicPr>
        <p:blipFill>
          <a:blip r:embed="rId4"/>
          <a:stretch>
            <a:fillRect/>
          </a:stretch>
        </p:blipFill>
        <p:spPr>
          <a:xfrm>
            <a:off x="8830566" y="4601485"/>
            <a:ext cx="3200824" cy="1800000"/>
          </a:xfrm>
          <a:prstGeom prst="rect">
            <a:avLst/>
          </a:prstGeom>
        </p:spPr>
      </p:pic>
      <p:pic>
        <p:nvPicPr>
          <p:cNvPr id="3" name="圖片 2">
            <a:extLst>
              <a:ext uri="{FF2B5EF4-FFF2-40B4-BE49-F238E27FC236}">
                <a16:creationId xmlns:a16="http://schemas.microsoft.com/office/drawing/2014/main" id="{43A20E24-22CE-9B2B-66C1-8F04FEFF3E33}"/>
              </a:ext>
            </a:extLst>
          </p:cNvPr>
          <p:cNvPicPr>
            <a:picLocks noChangeAspect="1"/>
          </p:cNvPicPr>
          <p:nvPr/>
        </p:nvPicPr>
        <p:blipFill>
          <a:blip r:embed="rId5"/>
          <a:stretch>
            <a:fillRect/>
          </a:stretch>
        </p:blipFill>
        <p:spPr>
          <a:xfrm>
            <a:off x="4774397" y="2141311"/>
            <a:ext cx="3749295" cy="1800000"/>
          </a:xfrm>
          <a:prstGeom prst="rect">
            <a:avLst/>
          </a:prstGeom>
        </p:spPr>
      </p:pic>
      <p:sp>
        <p:nvSpPr>
          <p:cNvPr id="2" name="標題 1">
            <a:extLst>
              <a:ext uri="{FF2B5EF4-FFF2-40B4-BE49-F238E27FC236}">
                <a16:creationId xmlns:a16="http://schemas.microsoft.com/office/drawing/2014/main" id="{30D17A6F-267D-385F-9552-C3B63DE8E541}"/>
              </a:ext>
            </a:extLst>
          </p:cNvPr>
          <p:cNvSpPr>
            <a:spLocks noGrp="1"/>
          </p:cNvSpPr>
          <p:nvPr>
            <p:ph type="title"/>
          </p:nvPr>
        </p:nvSpPr>
        <p:spPr/>
        <p:txBody>
          <a:bodyPr>
            <a:normAutofit/>
          </a:bodyPr>
          <a:lstStyle/>
          <a:p>
            <a:pPr algn="ctr"/>
            <a:r>
              <a:rPr lang="en-US" altLang="zh-TW" sz="4800" b="1" kern="100" dirty="0">
                <a:solidFill>
                  <a:srgbClr val="000000"/>
                </a:solidFill>
                <a:effectLst/>
                <a:latin typeface="Times New Roman" panose="02020603050405020304" pitchFamily="18" charset="0"/>
                <a:ea typeface="標楷體" panose="03000509000000000000" pitchFamily="65" charset="-120"/>
              </a:rPr>
              <a:t>Research Objectives</a:t>
            </a:r>
            <a:endParaRPr lang="zh-TW" altLang="en-US" sz="4800" dirty="0"/>
          </a:p>
        </p:txBody>
      </p:sp>
      <p:sp>
        <p:nvSpPr>
          <p:cNvPr id="17" name="文字方塊 16">
            <a:extLst>
              <a:ext uri="{FF2B5EF4-FFF2-40B4-BE49-F238E27FC236}">
                <a16:creationId xmlns:a16="http://schemas.microsoft.com/office/drawing/2014/main" id="{3FC34D50-5B29-9FFB-53E0-2556E4582041}"/>
              </a:ext>
            </a:extLst>
          </p:cNvPr>
          <p:cNvSpPr txBox="1"/>
          <p:nvPr/>
        </p:nvSpPr>
        <p:spPr>
          <a:xfrm>
            <a:off x="343220" y="1429078"/>
            <a:ext cx="6096000" cy="461665"/>
          </a:xfrm>
          <a:prstGeom prst="rect">
            <a:avLst/>
          </a:prstGeom>
          <a:noFill/>
        </p:spPr>
        <p:txBody>
          <a:bodyPr wrap="square">
            <a:spAutoFit/>
          </a:bodyPr>
          <a:lstStyle/>
          <a:p>
            <a:r>
              <a:rPr lang="en-US" altLang="zh-TW" sz="2400" b="1" dirty="0">
                <a:solidFill>
                  <a:srgbClr val="000000"/>
                </a:solidFill>
                <a:effectLst/>
                <a:latin typeface="Times New Roman" panose="02020603050405020304" pitchFamily="18" charset="0"/>
                <a:ea typeface="新細明體" panose="02020500000000000000" pitchFamily="18" charset="-120"/>
              </a:rPr>
              <a:t>Internet Resources Utilized in this Study</a:t>
            </a:r>
            <a:endParaRPr lang="zh-TW" altLang="en-US" sz="2400" dirty="0"/>
          </a:p>
        </p:txBody>
      </p:sp>
      <p:sp>
        <p:nvSpPr>
          <p:cNvPr id="19" name="文字方塊 18">
            <a:extLst>
              <a:ext uri="{FF2B5EF4-FFF2-40B4-BE49-F238E27FC236}">
                <a16:creationId xmlns:a16="http://schemas.microsoft.com/office/drawing/2014/main" id="{6900B91B-C29D-43C0-5614-04FC8D97B683}"/>
              </a:ext>
            </a:extLst>
          </p:cNvPr>
          <p:cNvSpPr txBox="1"/>
          <p:nvPr/>
        </p:nvSpPr>
        <p:spPr>
          <a:xfrm>
            <a:off x="442948" y="2093239"/>
            <a:ext cx="4206693" cy="4524315"/>
          </a:xfrm>
          <a:prstGeom prst="rect">
            <a:avLst/>
          </a:prstGeom>
          <a:noFill/>
        </p:spPr>
        <p:txBody>
          <a:bodyPr wrap="square">
            <a:spAutoFit/>
          </a:bodyPr>
          <a:lstStyle/>
          <a:p>
            <a:pPr marL="457200" indent="-457200">
              <a:buFont typeface="+mj-lt"/>
              <a:buAutoNum type="arabicPeriod"/>
            </a:pPr>
            <a:r>
              <a:rPr lang="en-US" altLang="zh-TW" sz="2400" dirty="0" err="1">
                <a:latin typeface="Times New Roman" panose="02020603050405020304" pitchFamily="18" charset="0"/>
                <a:cs typeface="Times New Roman" panose="02020603050405020304" pitchFamily="18" charset="0"/>
              </a:rPr>
              <a:t>Onshape</a:t>
            </a:r>
            <a:r>
              <a:rPr lang="en-US" altLang="zh-TW" sz="2400" dirty="0">
                <a:latin typeface="Times New Roman" panose="02020603050405020304" pitchFamily="18" charset="0"/>
                <a:cs typeface="Times New Roman" panose="02020603050405020304" pitchFamily="18" charset="0"/>
              </a:rPr>
              <a:t> 3D cad</a:t>
            </a:r>
          </a:p>
          <a:p>
            <a:pPr marL="457200" indent="-457200">
              <a:buFont typeface="+mj-lt"/>
              <a:buAutoNum type="arabicPeriod"/>
            </a:pP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TW" sz="2400" dirty="0">
                <a:latin typeface="Times New Roman" panose="02020603050405020304" pitchFamily="18" charset="0"/>
                <a:cs typeface="Times New Roman" panose="02020603050405020304" pitchFamily="18" charset="0"/>
              </a:rPr>
              <a:t>Arduino IDE</a:t>
            </a:r>
          </a:p>
          <a:p>
            <a:pPr marL="457200" indent="-457200">
              <a:buFont typeface="+mj-lt"/>
              <a:buAutoNum type="arabicPeriod"/>
            </a:pP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TW" sz="2400" dirty="0">
                <a:latin typeface="Times New Roman" panose="02020603050405020304" pitchFamily="18" charset="0"/>
                <a:cs typeface="Times New Roman" panose="02020603050405020304" pitchFamily="18" charset="0"/>
              </a:rPr>
              <a:t>IoT Analytics – </a:t>
            </a:r>
            <a:r>
              <a:rPr lang="en-US" altLang="zh-TW" sz="2400" dirty="0" err="1">
                <a:latin typeface="Times New Roman" panose="02020603050405020304" pitchFamily="18" charset="0"/>
                <a:cs typeface="Times New Roman" panose="02020603050405020304" pitchFamily="18" charset="0"/>
              </a:rPr>
              <a:t>ThingSpeak</a:t>
            </a: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altLang="zh-TW"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TW" sz="2400" dirty="0" err="1">
                <a:latin typeface="Times New Roman" panose="02020603050405020304" pitchFamily="18" charset="0"/>
                <a:cs typeface="Times New Roman" panose="02020603050405020304" pitchFamily="18" charset="0"/>
              </a:rPr>
              <a:t>Codis</a:t>
            </a:r>
            <a:r>
              <a:rPr lang="en-US" altLang="zh-TW" sz="2400" dirty="0">
                <a:latin typeface="Times New Roman" panose="02020603050405020304" pitchFamily="18" charset="0"/>
                <a:cs typeface="Times New Roman" panose="02020603050405020304" pitchFamily="18" charset="0"/>
              </a:rPr>
              <a:t> climate data service system</a:t>
            </a:r>
          </a:p>
          <a:p>
            <a:endParaRPr lang="en-US" altLang="zh-TW" sz="2400" dirty="0">
              <a:latin typeface="Times New Roman" panose="02020603050405020304" pitchFamily="18" charset="0"/>
              <a:cs typeface="Times New Roman" panose="02020603050405020304" pitchFamily="18" charset="0"/>
            </a:endParaRPr>
          </a:p>
          <a:p>
            <a:endParaRPr lang="en-US" altLang="zh-TW" sz="2400" dirty="0">
              <a:latin typeface="Times New Roman" panose="02020603050405020304" pitchFamily="18" charset="0"/>
              <a:cs typeface="Times New Roman" panose="02020603050405020304" pitchFamily="18" charset="0"/>
            </a:endParaRPr>
          </a:p>
          <a:p>
            <a:endParaRPr lang="en-US" altLang="zh-TW" sz="2400" dirty="0">
              <a:latin typeface="Times New Roman" panose="02020603050405020304" pitchFamily="18" charset="0"/>
              <a:cs typeface="Times New Roman" panose="02020603050405020304" pitchFamily="18" charset="0"/>
            </a:endParaRPr>
          </a:p>
          <a:p>
            <a:endParaRPr lang="en-US" altLang="zh-TW" sz="2400" dirty="0">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8E0FB702-39D9-DEBB-BC7D-0852F99E72C8}"/>
              </a:ext>
            </a:extLst>
          </p:cNvPr>
          <p:cNvSpPr txBox="1"/>
          <p:nvPr/>
        </p:nvSpPr>
        <p:spPr>
          <a:xfrm>
            <a:off x="4936101" y="3429000"/>
            <a:ext cx="338554"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1</a:t>
            </a:r>
            <a:endParaRPr lang="zh-TW" altLang="en-US" sz="2400" b="1" dirty="0">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49C61FBC-A62C-EB69-FB8B-5158C37EC78A}"/>
              </a:ext>
            </a:extLst>
          </p:cNvPr>
          <p:cNvSpPr txBox="1"/>
          <p:nvPr/>
        </p:nvSpPr>
        <p:spPr>
          <a:xfrm>
            <a:off x="11692836" y="3198167"/>
            <a:ext cx="338554"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2</a:t>
            </a:r>
            <a:endParaRPr lang="zh-TW" altLang="en-US" sz="2400" b="1" dirty="0">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4F5FDD7B-1810-EBD6-79E7-EC4105B56873}"/>
              </a:ext>
            </a:extLst>
          </p:cNvPr>
          <p:cNvSpPr txBox="1"/>
          <p:nvPr/>
        </p:nvSpPr>
        <p:spPr>
          <a:xfrm>
            <a:off x="8185138" y="4833765"/>
            <a:ext cx="338554" cy="461665"/>
          </a:xfrm>
          <a:prstGeom prst="rect">
            <a:avLst/>
          </a:prstGeom>
          <a:noFill/>
        </p:spPr>
        <p:txBody>
          <a:bodyPr wrap="none" rtlCol="0">
            <a:spAutoFit/>
          </a:bodyPr>
          <a:lstStyle/>
          <a:p>
            <a:r>
              <a:rPr lang="en-US" altLang="zh-TW" sz="2400" b="1" dirty="0">
                <a:latin typeface="Times New Roman" panose="02020603050405020304" pitchFamily="18" charset="0"/>
                <a:cs typeface="Times New Roman" panose="02020603050405020304" pitchFamily="18" charset="0"/>
              </a:rPr>
              <a:t>3</a:t>
            </a:r>
            <a:endParaRPr lang="zh-TW" altLang="en-US" sz="2400" b="1" dirty="0">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B7A2A5DC-E1DE-F624-EC3A-D814690298B0}"/>
              </a:ext>
            </a:extLst>
          </p:cNvPr>
          <p:cNvSpPr txBox="1"/>
          <p:nvPr/>
        </p:nvSpPr>
        <p:spPr>
          <a:xfrm>
            <a:off x="11579775" y="4833765"/>
            <a:ext cx="338554" cy="461665"/>
          </a:xfrm>
          <a:prstGeom prst="rect">
            <a:avLst/>
          </a:prstGeom>
          <a:noFill/>
        </p:spPr>
        <p:txBody>
          <a:bodyPr wrap="none" rtlCol="0">
            <a:spAutoFit/>
          </a:bodyPr>
          <a:lstStyle/>
          <a:p>
            <a:r>
              <a:rPr lang="en-US" altLang="zh-TW" sz="2400" b="1" dirty="0">
                <a:solidFill>
                  <a:schemeClr val="bg1"/>
                </a:solidFill>
                <a:latin typeface="Times New Roman" panose="02020603050405020304" pitchFamily="18" charset="0"/>
                <a:cs typeface="Times New Roman" panose="02020603050405020304" pitchFamily="18" charset="0"/>
              </a:rPr>
              <a:t>4</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81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C49738-8418-6438-2243-F5B5AF6B69D8}"/>
              </a:ext>
            </a:extLst>
          </p:cNvPr>
          <p:cNvSpPr>
            <a:spLocks noGrp="1"/>
          </p:cNvSpPr>
          <p:nvPr>
            <p:ph type="title"/>
          </p:nvPr>
        </p:nvSpPr>
        <p:spPr/>
        <p:txBody>
          <a:bodyPr>
            <a:normAutofit/>
          </a:bodyPr>
          <a:lstStyle/>
          <a:p>
            <a:pPr algn="ctr"/>
            <a:r>
              <a:rPr lang="en-US" altLang="zh-TW" sz="4800" b="1"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Research Method</a:t>
            </a:r>
            <a:endParaRPr lang="zh-TW" altLang="en-US" sz="4800" dirty="0"/>
          </a:p>
        </p:txBody>
      </p:sp>
      <p:sp>
        <p:nvSpPr>
          <p:cNvPr id="3" name="內容版面配置區 2">
            <a:extLst>
              <a:ext uri="{FF2B5EF4-FFF2-40B4-BE49-F238E27FC236}">
                <a16:creationId xmlns:a16="http://schemas.microsoft.com/office/drawing/2014/main" id="{3CDADD5D-E769-A781-3D01-BBE3931799F9}"/>
              </a:ext>
            </a:extLst>
          </p:cNvPr>
          <p:cNvSpPr>
            <a:spLocks noGrp="1"/>
          </p:cNvSpPr>
          <p:nvPr>
            <p:ph idx="1"/>
          </p:nvPr>
        </p:nvSpPr>
        <p:spPr/>
        <p:txBody>
          <a:bodyPr>
            <a:normAutofit/>
          </a:bodyPr>
          <a:lstStyle/>
          <a:p>
            <a:r>
              <a:rPr lang="en-US" altLang="zh-TW" sz="2600" b="0" i="0" dirty="0">
                <a:solidFill>
                  <a:srgbClr val="0D0D0D"/>
                </a:solidFill>
                <a:effectLst/>
                <a:latin typeface="Times New Roman" panose="02020603050405020304" pitchFamily="18" charset="0"/>
                <a:cs typeface="Times New Roman" panose="02020603050405020304" pitchFamily="18" charset="0"/>
              </a:rPr>
              <a:t>This study applies knowledge from IT and life technology learned in school to connect a DHT11 sensor to an ESP32 microcontroller powered by a portable power bank.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Testing reveals the device can operate for at least 24 hours without charging, uploading data every 15 seconds. The assembled device uploads temperature and humidity data to the </a:t>
            </a:r>
            <a:r>
              <a:rPr lang="en-US" altLang="zh-TW" sz="2600" b="0" i="0" dirty="0" err="1">
                <a:solidFill>
                  <a:srgbClr val="0D0D0D"/>
                </a:solidFill>
                <a:effectLst/>
                <a:latin typeface="Times New Roman" panose="02020603050405020304" pitchFamily="18" charset="0"/>
                <a:cs typeface="Times New Roman" panose="02020603050405020304" pitchFamily="18" charset="0"/>
              </a:rPr>
              <a:t>ThingSpeak</a:t>
            </a:r>
            <a:r>
              <a:rPr lang="en-US" altLang="zh-TW" sz="2600" b="0" i="0" dirty="0">
                <a:solidFill>
                  <a:srgbClr val="0D0D0D"/>
                </a:solidFill>
                <a:effectLst/>
                <a:latin typeface="Times New Roman" panose="02020603050405020304" pitchFamily="18" charset="0"/>
                <a:cs typeface="Times New Roman" panose="02020603050405020304" pitchFamily="18" charset="0"/>
              </a:rPr>
              <a:t> platform via wireless network, simplifying setup and reducing costs.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Due to network signal limitations, the device is relocated to the corridor outside the Natural Science Office on the fourth floor of the teaching building (MDSH Site).</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51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AC031B-57B3-6175-D03B-7FF2EDF90396}"/>
              </a:ext>
            </a:extLst>
          </p:cNvPr>
          <p:cNvSpPr>
            <a:spLocks noGrp="1"/>
          </p:cNvSpPr>
          <p:nvPr>
            <p:ph type="title"/>
          </p:nvPr>
        </p:nvSpPr>
        <p:spPr/>
        <p:txBody>
          <a:bodyPr>
            <a:normAutofit/>
          </a:bodyPr>
          <a:lstStyle/>
          <a:p>
            <a:pPr algn="ctr"/>
            <a:r>
              <a:rPr lang="en-US" altLang="zh-TW" sz="4800" b="1" kern="100" dirty="0">
                <a:solidFill>
                  <a:srgbClr val="000000"/>
                </a:solidFill>
                <a:effectLst/>
                <a:latin typeface="Times New Roman" panose="02020603050405020304" pitchFamily="18" charset="0"/>
                <a:ea typeface="標楷體" panose="03000509000000000000" pitchFamily="65" charset="-120"/>
              </a:rPr>
              <a:t>Research Results</a:t>
            </a:r>
            <a:endParaRPr lang="zh-TW" altLang="en-US" sz="4800" b="1" dirty="0"/>
          </a:p>
        </p:txBody>
      </p:sp>
      <p:sp>
        <p:nvSpPr>
          <p:cNvPr id="3" name="內容版面配置區 2">
            <a:extLst>
              <a:ext uri="{FF2B5EF4-FFF2-40B4-BE49-F238E27FC236}">
                <a16:creationId xmlns:a16="http://schemas.microsoft.com/office/drawing/2014/main" id="{D9106211-9002-A7F9-94F4-8A68F47E42AE}"/>
              </a:ext>
            </a:extLst>
          </p:cNvPr>
          <p:cNvSpPr>
            <a:spLocks noGrp="1"/>
          </p:cNvSpPr>
          <p:nvPr>
            <p:ph idx="1"/>
          </p:nvPr>
        </p:nvSpPr>
        <p:spPr/>
        <p:txBody>
          <a:bodyPr>
            <a:normAutofit/>
          </a:bodyPr>
          <a:lstStyle/>
          <a:p>
            <a:r>
              <a:rPr lang="en-US" altLang="zh-TW" sz="2600" b="0" i="0" dirty="0">
                <a:solidFill>
                  <a:srgbClr val="0D0D0D"/>
                </a:solidFill>
                <a:effectLst/>
                <a:latin typeface="Times New Roman" panose="02020603050405020304" pitchFamily="18" charset="0"/>
                <a:cs typeface="Times New Roman" panose="02020603050405020304" pitchFamily="18" charset="0"/>
              </a:rPr>
              <a:t>The automated weather observation station began collecting temperature and humidity data on March 1, 2024.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However, a campus-wide power outage on March 3 caused the data uploads, scheduled every 15 seconds, to cease at 14:17. Network settings had to be reset the following day. </a:t>
            </a:r>
          </a:p>
          <a:p>
            <a:r>
              <a:rPr lang="en-US" altLang="zh-TW" sz="2600" b="0" i="0" dirty="0">
                <a:solidFill>
                  <a:srgbClr val="0D0D0D"/>
                </a:solidFill>
                <a:effectLst/>
                <a:latin typeface="Times New Roman" panose="02020603050405020304" pitchFamily="18" charset="0"/>
                <a:cs typeface="Times New Roman" panose="02020603050405020304" pitchFamily="18" charset="0"/>
              </a:rPr>
              <a:t>Thus, only data from March 1 to March 3 was analyzed in this study, comparing it with measurements from the nearby Central Weather Bureau's </a:t>
            </a:r>
            <a:r>
              <a:rPr lang="en-US" altLang="zh-TW" sz="2600" b="0" i="0" dirty="0" err="1">
                <a:solidFill>
                  <a:srgbClr val="0D0D0D"/>
                </a:solidFill>
                <a:effectLst/>
                <a:latin typeface="Times New Roman" panose="02020603050405020304" pitchFamily="18" charset="0"/>
                <a:cs typeface="Times New Roman" panose="02020603050405020304" pitchFamily="18" charset="0"/>
              </a:rPr>
              <a:t>Wuri</a:t>
            </a:r>
            <a:r>
              <a:rPr lang="en-US" altLang="zh-TW" sz="2600" b="0" i="0" dirty="0">
                <a:solidFill>
                  <a:srgbClr val="0D0D0D"/>
                </a:solidFill>
                <a:effectLst/>
                <a:latin typeface="Times New Roman" panose="02020603050405020304" pitchFamily="18" charset="0"/>
                <a:cs typeface="Times New Roman" panose="02020603050405020304" pitchFamily="18" charset="0"/>
              </a:rPr>
              <a:t> Site to validate the accuracy of the device's readings.</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08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DA7DC2-01A6-D087-B9C1-67990CA9FC9B}"/>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Research Results</a:t>
            </a:r>
            <a:endParaRPr lang="zh-TW" altLang="en-US" b="1" dirty="0"/>
          </a:p>
        </p:txBody>
      </p:sp>
      <p:sp>
        <p:nvSpPr>
          <p:cNvPr id="3" name="內容版面配置區 2">
            <a:extLst>
              <a:ext uri="{FF2B5EF4-FFF2-40B4-BE49-F238E27FC236}">
                <a16:creationId xmlns:a16="http://schemas.microsoft.com/office/drawing/2014/main" id="{7F1481C3-1CED-A9B4-DA6A-A19EF36F8544}"/>
              </a:ext>
            </a:extLst>
          </p:cNvPr>
          <p:cNvSpPr>
            <a:spLocks noGrp="1"/>
          </p:cNvSpPr>
          <p:nvPr>
            <p:ph idx="1"/>
          </p:nvPr>
        </p:nvSpPr>
        <p:spPr>
          <a:xfrm>
            <a:off x="838200" y="1461731"/>
            <a:ext cx="10515600" cy="4351338"/>
          </a:xfrm>
        </p:spPr>
        <p:txBody>
          <a:bodyPr>
            <a:normAutofit/>
          </a:bodyPr>
          <a:lstStyle/>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Initially, the temperature and humidity data was displayed from March 2, 2024, 04:25:08 to March 3, 2024, 14:17:08, with observations made automatically every 15 seconds. </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There were no notable differences between consecutive data points. Later, I adjusted the observation interval to every 10 minutes, then to every 30 minutes and 60 minutes, without significant differences compared to the initial 15-second interval. </a:t>
            </a:r>
          </a:p>
          <a:p>
            <a:pPr algn="l"/>
            <a:r>
              <a:rPr lang="en-US" altLang="zh-TW" sz="2600" b="0" i="0" dirty="0">
                <a:solidFill>
                  <a:srgbClr val="0D0D0D"/>
                </a:solidFill>
                <a:effectLst/>
                <a:latin typeface="Times New Roman" panose="02020603050405020304" pitchFamily="18" charset="0"/>
                <a:cs typeface="Times New Roman" panose="02020603050405020304" pitchFamily="18" charset="0"/>
              </a:rPr>
              <a:t>This indicates that less frequent observations, even hourly, do not significantly affect the overall results when studying changes over approximately one day.</a:t>
            </a:r>
            <a:br>
              <a:rPr lang="en-US" altLang="zh-TW" sz="2600" dirty="0"/>
            </a:br>
            <a:endParaRPr lang="zh-TW" altLang="en-US" sz="2600" dirty="0"/>
          </a:p>
        </p:txBody>
      </p:sp>
    </p:spTree>
    <p:extLst>
      <p:ext uri="{BB962C8B-B14F-4D97-AF65-F5344CB8AC3E}">
        <p14:creationId xmlns:p14="http://schemas.microsoft.com/office/powerpoint/2010/main" val="362896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DA7DC2-01A6-D087-B9C1-67990CA9FC9B}"/>
              </a:ext>
            </a:extLst>
          </p:cNvPr>
          <p:cNvSpPr>
            <a:spLocks noGrp="1"/>
          </p:cNvSpPr>
          <p:nvPr>
            <p:ph type="title"/>
          </p:nvPr>
        </p:nvSpPr>
        <p:spPr/>
        <p:txBody>
          <a:bodyPr/>
          <a:lstStyle/>
          <a:p>
            <a:pPr algn="ctr"/>
            <a:r>
              <a:rPr lang="en-US" altLang="zh-TW" sz="4400" b="1" kern="100" dirty="0">
                <a:solidFill>
                  <a:srgbClr val="000000"/>
                </a:solidFill>
                <a:effectLst/>
                <a:latin typeface="Times New Roman" panose="02020603050405020304" pitchFamily="18" charset="0"/>
                <a:ea typeface="標楷體" panose="03000509000000000000" pitchFamily="65" charset="-120"/>
              </a:rPr>
              <a:t>Research Results</a:t>
            </a:r>
            <a:endParaRPr lang="zh-TW" altLang="en-US" b="1" dirty="0"/>
          </a:p>
        </p:txBody>
      </p:sp>
      <p:pic>
        <p:nvPicPr>
          <p:cNvPr id="5" name="圖片 4">
            <a:extLst>
              <a:ext uri="{FF2B5EF4-FFF2-40B4-BE49-F238E27FC236}">
                <a16:creationId xmlns:a16="http://schemas.microsoft.com/office/drawing/2014/main" id="{995E94C4-7FA0-6999-BB25-86431374413F}"/>
              </a:ext>
            </a:extLst>
          </p:cNvPr>
          <p:cNvPicPr>
            <a:picLocks noChangeAspect="1"/>
          </p:cNvPicPr>
          <p:nvPr/>
        </p:nvPicPr>
        <p:blipFill>
          <a:blip r:embed="rId2"/>
          <a:stretch>
            <a:fillRect/>
          </a:stretch>
        </p:blipFill>
        <p:spPr>
          <a:xfrm>
            <a:off x="250566" y="2402920"/>
            <a:ext cx="11795281" cy="3776662"/>
          </a:xfrm>
          <a:prstGeom prst="rect">
            <a:avLst/>
          </a:prstGeom>
        </p:spPr>
      </p:pic>
      <p:sp>
        <p:nvSpPr>
          <p:cNvPr id="7" name="文字方塊 6">
            <a:extLst>
              <a:ext uri="{FF2B5EF4-FFF2-40B4-BE49-F238E27FC236}">
                <a16:creationId xmlns:a16="http://schemas.microsoft.com/office/drawing/2014/main" id="{8186BDB3-0F2A-D081-D1EA-35E1CD8CB880}"/>
              </a:ext>
            </a:extLst>
          </p:cNvPr>
          <p:cNvSpPr txBox="1"/>
          <p:nvPr/>
        </p:nvSpPr>
        <p:spPr>
          <a:xfrm>
            <a:off x="233847" y="1919297"/>
            <a:ext cx="10634177" cy="430887"/>
          </a:xfrm>
          <a:prstGeom prst="rect">
            <a:avLst/>
          </a:prstGeom>
          <a:noFill/>
        </p:spPr>
        <p:txBody>
          <a:bodyPr wrap="square">
            <a:spAutoFit/>
          </a:bodyPr>
          <a:lstStyle/>
          <a:p>
            <a:r>
              <a:rPr lang="en-US" altLang="zh-TW" sz="2200" b="1" dirty="0">
                <a:solidFill>
                  <a:srgbClr val="000000"/>
                </a:solidFill>
                <a:effectLst/>
                <a:latin typeface="Times New Roman" panose="02020603050405020304" pitchFamily="18" charset="0"/>
                <a:ea typeface="新細明體" panose="02020500000000000000" pitchFamily="18" charset="-120"/>
              </a:rPr>
              <a:t>Resolution of Temperature and Humidity Records at MDSH Site (3/5 13:30-3/6 13:30)</a:t>
            </a:r>
            <a:endParaRPr lang="zh-TW" altLang="en-US" sz="2200" dirty="0"/>
          </a:p>
        </p:txBody>
      </p:sp>
    </p:spTree>
    <p:extLst>
      <p:ext uri="{BB962C8B-B14F-4D97-AF65-F5344CB8AC3E}">
        <p14:creationId xmlns:p14="http://schemas.microsoft.com/office/powerpoint/2010/main" val="300640689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1702</Words>
  <Application>Microsoft Office PowerPoint</Application>
  <PresentationFormat>寬螢幕</PresentationFormat>
  <Paragraphs>117</Paragraphs>
  <Slides>22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Arial</vt:lpstr>
      <vt:lpstr>Calibri</vt:lpstr>
      <vt:lpstr>Calibri Light</vt:lpstr>
      <vt:lpstr>Times New Roman</vt:lpstr>
      <vt:lpstr>Office 佈景主題</vt:lpstr>
      <vt:lpstr>Investigation of the Production and Acquisition of Data in an Automated Weather Observation Station </vt:lpstr>
      <vt:lpstr>Abstract</vt:lpstr>
      <vt:lpstr>Research Objectives</vt:lpstr>
      <vt:lpstr>Research Objectives</vt:lpstr>
      <vt:lpstr>Research Objectives</vt:lpstr>
      <vt:lpstr>Research Method</vt:lpstr>
      <vt:lpstr>Research Results</vt:lpstr>
      <vt:lpstr>Research Results</vt:lpstr>
      <vt:lpstr>Research Results</vt:lpstr>
      <vt:lpstr>Questions and Discussions</vt:lpstr>
      <vt:lpstr>Questions and Discussions</vt:lpstr>
      <vt:lpstr>Questions and Discussions</vt:lpstr>
      <vt:lpstr>Questions and Discussions</vt:lpstr>
      <vt:lpstr>Questions and Discussions</vt:lpstr>
      <vt:lpstr>Questions and Discussions</vt:lpstr>
      <vt:lpstr>Questions and Discussions</vt:lpstr>
      <vt:lpstr>Questions and Discussions</vt:lpstr>
      <vt:lpstr>Conclusion</vt:lpstr>
      <vt:lpstr>Conclusion</vt:lpstr>
      <vt:lpstr>References and Websites</vt:lpstr>
      <vt:lpstr>Photos of Research Process</vt:lpstr>
      <vt:lpstr>Photos of Research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the Production and Acquisition of Data in an Automated Weather Observation Station </dc:title>
  <dc:creator>Ho Joshua</dc:creator>
  <cp:lastModifiedBy>峰熙 施</cp:lastModifiedBy>
  <cp:revision>6</cp:revision>
  <dcterms:created xsi:type="dcterms:W3CDTF">2024-03-08T00:27:53Z</dcterms:created>
  <dcterms:modified xsi:type="dcterms:W3CDTF">2024-03-08T07:48:22Z</dcterms:modified>
</cp:coreProperties>
</file>