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3"/>
  </p:notes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7" r:id="rId30"/>
    <p:sldId id="316" r:id="rId31"/>
    <p:sldId id="31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4660" autoAdjust="0"/>
  </p:normalViewPr>
  <p:slideViewPr>
    <p:cSldViewPr snapToGrid="0">
      <p:cViewPr varScale="1">
        <p:scale>
          <a:sx n="128" d="100"/>
          <a:sy n="128" d="100"/>
        </p:scale>
        <p:origin x="328" y="176"/>
      </p:cViewPr>
      <p:guideLst>
        <p:guide orient="horz" pos="2160"/>
        <p:guide pos="3840"/>
      </p:guideLst>
    </p:cSldViewPr>
  </p:slideViewPr>
  <p:outlineViewPr>
    <p:cViewPr>
      <p:scale>
        <a:sx n="33" d="100"/>
        <a:sy n="33" d="100"/>
      </p:scale>
      <p:origin x="0" y="65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0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2398209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1048598"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1048599"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1048600"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t>3/10/21</a:t>
            </a:fld>
            <a:endParaRPr lang="en-US" dirty="0"/>
          </a:p>
        </p:txBody>
      </p:sp>
      <p:sp>
        <p:nvSpPr>
          <p:cNvPr id="1048601"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1048602"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t>‹#›</a:t>
            </a:fld>
            <a:endParaRPr lang="en-US" dirty="0"/>
          </a:p>
        </p:txBody>
      </p:sp>
      <p:grpSp>
        <p:nvGrpSpPr>
          <p:cNvPr id="53" name="Group 6"/>
          <p:cNvGrpSpPr/>
          <p:nvPr/>
        </p:nvGrpSpPr>
        <p:grpSpPr>
          <a:xfrm>
            <a:off x="752858" y="744469"/>
            <a:ext cx="10674117" cy="5349671"/>
            <a:chOff x="752858" y="744469"/>
            <a:chExt cx="10674117" cy="5349671"/>
          </a:xfrm>
        </p:grpSpPr>
        <p:sp>
          <p:nvSpPr>
            <p:cNvPr id="1048603"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4860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r>
              <a:rPr lang="zh-TW" altLang="en-US"/>
              <a:t>按一下以編輯母片標題樣式</a:t>
            </a:r>
            <a:endParaRPr lang="en-US" dirty="0"/>
          </a:p>
        </p:txBody>
      </p:sp>
      <p:sp>
        <p:nvSpPr>
          <p:cNvPr id="1048660" name="Vertical Text Placeholder 2"/>
          <p:cNvSpPr>
            <a:spLocks noGrp="1"/>
          </p:cNvSpPr>
          <p:nvPr>
            <p:ph type="body" orient="vert" idx="1"/>
          </p:nvPr>
        </p:nvSpPr>
        <p:spPr>
          <a:xfrm>
            <a:off x="1371600" y="2295525"/>
            <a:ext cx="9601200" cy="35718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661" name="Date Placeholder 3"/>
          <p:cNvSpPr>
            <a:spLocks noGrp="1"/>
          </p:cNvSpPr>
          <p:nvPr>
            <p:ph type="dt" sz="half" idx="10"/>
          </p:nvPr>
        </p:nvSpPr>
        <p:spPr/>
        <p:txBody>
          <a:bodyPr/>
          <a:lstStyle/>
          <a:p>
            <a:fld id="{87DE6118-2437-4B30-8E3C-4D2BE6020583}" type="datetimeFigureOut">
              <a:rPr lang="en-US" smtClean="0"/>
              <a:t>3/10/21</a:t>
            </a:fld>
            <a:endParaRPr lang="en-US" dirty="0"/>
          </a:p>
        </p:txBody>
      </p:sp>
      <p:sp>
        <p:nvSpPr>
          <p:cNvPr id="1048662" name="Footer Placeholder 4"/>
          <p:cNvSpPr>
            <a:spLocks noGrp="1"/>
          </p:cNvSpPr>
          <p:nvPr>
            <p:ph type="ftr" sz="quarter" idx="11"/>
          </p:nvPr>
        </p:nvSpPr>
        <p:spPr/>
        <p:txBody>
          <a:bodyPr/>
          <a:lstStyle/>
          <a:p>
            <a:endParaRPr lang="en-US" dirty="0"/>
          </a:p>
        </p:txBody>
      </p:sp>
      <p:sp>
        <p:nvSpPr>
          <p:cNvPr id="1048663"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1048646"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1048647" name="Vertical Text Placeholder 2"/>
          <p:cNvSpPr>
            <a:spLocks noGrp="1"/>
          </p:cNvSpPr>
          <p:nvPr>
            <p:ph type="body" orient="vert" idx="1"/>
          </p:nvPr>
        </p:nvSpPr>
        <p:spPr>
          <a:xfrm>
            <a:off x="1371600" y="624156"/>
            <a:ext cx="8179641" cy="52432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648" name="Date Placeholder 3"/>
          <p:cNvSpPr>
            <a:spLocks noGrp="1"/>
          </p:cNvSpPr>
          <p:nvPr>
            <p:ph type="dt" sz="half" idx="10"/>
          </p:nvPr>
        </p:nvSpPr>
        <p:spPr/>
        <p:txBody>
          <a:bodyPr/>
          <a:lstStyle/>
          <a:p>
            <a:fld id="{87DE6118-2437-4B30-8E3C-4D2BE6020583}" type="datetimeFigureOut">
              <a:rPr lang="en-US" smtClean="0"/>
              <a:t>3/10/21</a:t>
            </a:fld>
            <a:endParaRPr lang="en-US" dirty="0"/>
          </a:p>
        </p:txBody>
      </p:sp>
      <p:sp>
        <p:nvSpPr>
          <p:cNvPr id="1048649" name="Footer Placeholder 4"/>
          <p:cNvSpPr>
            <a:spLocks noGrp="1"/>
          </p:cNvSpPr>
          <p:nvPr>
            <p:ph type="ftr" sz="quarter" idx="11"/>
          </p:nvPr>
        </p:nvSpPr>
        <p:spPr/>
        <p:txBody>
          <a:bodyPr/>
          <a:lstStyle/>
          <a:p>
            <a:endParaRPr lang="en-US" dirty="0"/>
          </a:p>
        </p:txBody>
      </p:sp>
      <p:sp>
        <p:nvSpPr>
          <p:cNvPr id="1048650"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048582" name="Title 1"/>
          <p:cNvSpPr>
            <a:spLocks noGrp="1"/>
          </p:cNvSpPr>
          <p:nvPr>
            <p:ph type="title"/>
          </p:nvPr>
        </p:nvSpPr>
        <p:spPr/>
        <p:txBody>
          <a:bodyPr/>
          <a:lstStyle/>
          <a:p>
            <a:r>
              <a:rPr lang="zh-TW" altLang="en-US"/>
              <a:t>按一下以編輯母片標題樣式</a:t>
            </a:r>
            <a:endParaRPr lang="en-US" dirty="0"/>
          </a:p>
        </p:txBody>
      </p:sp>
      <p:sp>
        <p:nvSpPr>
          <p:cNvPr id="104858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584" name="Date Placeholder 3"/>
          <p:cNvSpPr>
            <a:spLocks noGrp="1"/>
          </p:cNvSpPr>
          <p:nvPr>
            <p:ph type="dt" sz="half" idx="10"/>
          </p:nvPr>
        </p:nvSpPr>
        <p:spPr/>
        <p:txBody>
          <a:bodyPr/>
          <a:lstStyle/>
          <a:p>
            <a:fld id="{87DE6118-2437-4B30-8E3C-4D2BE6020583}" type="datetimeFigureOut">
              <a:rPr lang="en-US" smtClean="0"/>
              <a:t>3/10/21</a:t>
            </a:fld>
            <a:endParaRPr lang="en-US" dirty="0"/>
          </a:p>
        </p:txBody>
      </p:sp>
      <p:sp>
        <p:nvSpPr>
          <p:cNvPr id="1048585" name="Footer Placeholder 4"/>
          <p:cNvSpPr>
            <a:spLocks noGrp="1"/>
          </p:cNvSpPr>
          <p:nvPr>
            <p:ph type="ftr" sz="quarter" idx="11"/>
          </p:nvPr>
        </p:nvSpPr>
        <p:spPr/>
        <p:txBody>
          <a:bodyPr/>
          <a:lstStyle/>
          <a:p>
            <a:endParaRPr lang="en-US" dirty="0"/>
          </a:p>
        </p:txBody>
      </p:sp>
      <p:sp>
        <p:nvSpPr>
          <p:cNvPr id="104858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1048664"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1048665"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1048666"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t>3/10/21</a:t>
            </a:fld>
            <a:endParaRPr lang="en-US" dirty="0"/>
          </a:p>
        </p:txBody>
      </p:sp>
      <p:sp>
        <p:nvSpPr>
          <p:cNvPr id="1048667"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1048668"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t>‹#›</a:t>
            </a:fld>
            <a:endParaRPr lang="en-US" dirty="0"/>
          </a:p>
        </p:txBody>
      </p:sp>
      <p:sp>
        <p:nvSpPr>
          <p:cNvPr id="1048669"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1048671"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672"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673" name="Date Placeholder 4"/>
          <p:cNvSpPr>
            <a:spLocks noGrp="1"/>
          </p:cNvSpPr>
          <p:nvPr>
            <p:ph type="dt" sz="half" idx="10"/>
          </p:nvPr>
        </p:nvSpPr>
        <p:spPr/>
        <p:txBody>
          <a:bodyPr/>
          <a:lstStyle/>
          <a:p>
            <a:fld id="{87DE6118-2437-4B30-8E3C-4D2BE6020583}" type="datetimeFigureOut">
              <a:rPr lang="en-US" smtClean="0"/>
              <a:t>3/10/21</a:t>
            </a:fld>
            <a:endParaRPr lang="en-US" dirty="0"/>
          </a:p>
        </p:txBody>
      </p:sp>
      <p:sp>
        <p:nvSpPr>
          <p:cNvPr id="1048674" name="Footer Placeholder 5"/>
          <p:cNvSpPr>
            <a:spLocks noGrp="1"/>
          </p:cNvSpPr>
          <p:nvPr>
            <p:ph type="ftr" sz="quarter" idx="11"/>
          </p:nvPr>
        </p:nvSpPr>
        <p:spPr/>
        <p:txBody>
          <a:bodyPr/>
          <a:lstStyle/>
          <a:p>
            <a:endParaRPr lang="en-US" dirty="0"/>
          </a:p>
        </p:txBody>
      </p:sp>
      <p:sp>
        <p:nvSpPr>
          <p:cNvPr id="1048675"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48676"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1048677"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48678"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679"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48680"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681" name="Date Placeholder 6"/>
          <p:cNvSpPr>
            <a:spLocks noGrp="1"/>
          </p:cNvSpPr>
          <p:nvPr>
            <p:ph type="dt" sz="half" idx="10"/>
          </p:nvPr>
        </p:nvSpPr>
        <p:spPr/>
        <p:txBody>
          <a:bodyPr/>
          <a:lstStyle/>
          <a:p>
            <a:fld id="{87DE6118-2437-4B30-8E3C-4D2BE6020583}" type="datetimeFigureOut">
              <a:rPr lang="en-US" smtClean="0"/>
              <a:t>3/10/21</a:t>
            </a:fld>
            <a:endParaRPr lang="en-US" dirty="0"/>
          </a:p>
        </p:txBody>
      </p:sp>
      <p:sp>
        <p:nvSpPr>
          <p:cNvPr id="1048682" name="Footer Placeholder 7"/>
          <p:cNvSpPr>
            <a:spLocks noGrp="1"/>
          </p:cNvSpPr>
          <p:nvPr>
            <p:ph type="ftr" sz="quarter" idx="11"/>
          </p:nvPr>
        </p:nvSpPr>
        <p:spPr/>
        <p:txBody>
          <a:bodyPr/>
          <a:lstStyle/>
          <a:p>
            <a:endParaRPr lang="en-US" dirty="0"/>
          </a:p>
        </p:txBody>
      </p:sp>
      <p:sp>
        <p:nvSpPr>
          <p:cNvPr id="1048683"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r>
              <a:rPr lang="zh-TW" altLang="en-US"/>
              <a:t>按一下以編輯母片標題樣式</a:t>
            </a:r>
            <a:endParaRPr lang="en-US" dirty="0"/>
          </a:p>
        </p:txBody>
      </p:sp>
      <p:sp>
        <p:nvSpPr>
          <p:cNvPr id="1048643" name="Date Placeholder 2"/>
          <p:cNvSpPr>
            <a:spLocks noGrp="1"/>
          </p:cNvSpPr>
          <p:nvPr>
            <p:ph type="dt" sz="half" idx="10"/>
          </p:nvPr>
        </p:nvSpPr>
        <p:spPr/>
        <p:txBody>
          <a:bodyPr/>
          <a:lstStyle/>
          <a:p>
            <a:fld id="{87DE6118-2437-4B30-8E3C-4D2BE6020583}" type="datetimeFigureOut">
              <a:rPr lang="en-US" smtClean="0"/>
              <a:t>3/10/21</a:t>
            </a:fld>
            <a:endParaRPr lang="en-US" dirty="0"/>
          </a:p>
        </p:txBody>
      </p:sp>
      <p:sp>
        <p:nvSpPr>
          <p:cNvPr id="1048644" name="Footer Placeholder 3"/>
          <p:cNvSpPr>
            <a:spLocks noGrp="1"/>
          </p:cNvSpPr>
          <p:nvPr>
            <p:ph type="ftr" sz="quarter" idx="11"/>
          </p:nvPr>
        </p:nvSpPr>
        <p:spPr/>
        <p:txBody>
          <a:bodyPr/>
          <a:lstStyle/>
          <a:p>
            <a:endParaRPr lang="en-US" dirty="0"/>
          </a:p>
        </p:txBody>
      </p:sp>
      <p:sp>
        <p:nvSpPr>
          <p:cNvPr id="104864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84" name="Date Placeholder 1"/>
          <p:cNvSpPr>
            <a:spLocks noGrp="1"/>
          </p:cNvSpPr>
          <p:nvPr>
            <p:ph type="dt" sz="half" idx="10"/>
          </p:nvPr>
        </p:nvSpPr>
        <p:spPr/>
        <p:txBody>
          <a:bodyPr/>
          <a:lstStyle/>
          <a:p>
            <a:fld id="{87DE6118-2437-4B30-8E3C-4D2BE6020583}" type="datetimeFigureOut">
              <a:rPr lang="en-US" smtClean="0"/>
              <a:t>3/10/21</a:t>
            </a:fld>
            <a:endParaRPr lang="en-US" dirty="0"/>
          </a:p>
        </p:txBody>
      </p:sp>
      <p:sp>
        <p:nvSpPr>
          <p:cNvPr id="1048685" name="Footer Placeholder 2"/>
          <p:cNvSpPr>
            <a:spLocks noGrp="1"/>
          </p:cNvSpPr>
          <p:nvPr>
            <p:ph type="ftr" sz="quarter" idx="11"/>
          </p:nvPr>
        </p:nvSpPr>
        <p:spPr/>
        <p:txBody>
          <a:bodyPr/>
          <a:lstStyle/>
          <a:p>
            <a:endParaRPr lang="en-US" dirty="0"/>
          </a:p>
        </p:txBody>
      </p:sp>
      <p:sp>
        <p:nvSpPr>
          <p:cNvPr id="1048686"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048687"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8"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1048689"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690"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1048691"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t>3/10/21</a:t>
            </a:fld>
            <a:endParaRPr lang="en-US" dirty="0"/>
          </a:p>
        </p:txBody>
      </p:sp>
      <p:sp>
        <p:nvSpPr>
          <p:cNvPr id="1048692"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1048693"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t>‹#›</a:t>
            </a:fld>
            <a:endParaRPr lang="en-US" dirty="0"/>
          </a:p>
        </p:txBody>
      </p:sp>
      <p:sp>
        <p:nvSpPr>
          <p:cNvPr id="1048694"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048651"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104865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104865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104865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t>3/10/21</a:t>
            </a:fld>
            <a:endParaRPr lang="en-US" dirty="0"/>
          </a:p>
        </p:txBody>
      </p:sp>
      <p:sp>
        <p:nvSpPr>
          <p:cNvPr id="104865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104865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t>‹#›</a:t>
            </a:fld>
            <a:endParaRPr lang="en-US" dirty="0"/>
          </a:p>
        </p:txBody>
      </p:sp>
      <p:sp>
        <p:nvSpPr>
          <p:cNvPr id="1048658"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1048577"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48578"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t>3/10/21</a:t>
            </a:fld>
            <a:endParaRPr lang="en-US" dirty="0"/>
          </a:p>
        </p:txBody>
      </p:sp>
      <p:sp>
        <p:nvSpPr>
          <p:cNvPr id="1048579"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1048580"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t>‹#›</a:t>
            </a:fld>
            <a:endParaRPr lang="en-US" dirty="0"/>
          </a:p>
        </p:txBody>
      </p:sp>
      <p:sp>
        <p:nvSpPr>
          <p:cNvPr id="1048581"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lobe.gov/documents/352961/353769/Soil+pH+protocol/782a668b-cecb-4801-ad80-db32a701eb58" TargetMode="External"/><Relationship Id="rId2" Type="http://schemas.openxmlformats.org/officeDocument/2006/relationships/hyperlink" Target="https://www.globe.gov/do-globe/globe-teachers-guide/soil-pedosphere" TargetMode="External"/><Relationship Id="rId1" Type="http://schemas.openxmlformats.org/officeDocument/2006/relationships/slideLayout" Target="../slideLayouts/slideLayout2.xml"/><Relationship Id="rId5" Type="http://schemas.openxmlformats.org/officeDocument/2006/relationships/hyperlink" Target="http://www.rhythmsmonthly.com/?p=10410" TargetMode="External"/><Relationship Id="rId4" Type="http://schemas.openxmlformats.org/officeDocument/2006/relationships/hyperlink" Target="http://nrch.culture.tw/twpedia.aspx?id=2155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標題 1"/>
          <p:cNvSpPr>
            <a:spLocks noGrp="1"/>
          </p:cNvSpPr>
          <p:nvPr>
            <p:ph type="ctrTitle"/>
          </p:nvPr>
        </p:nvSpPr>
        <p:spPr>
          <a:xfrm>
            <a:off x="1915128" y="1788454"/>
            <a:ext cx="8361229" cy="1549969"/>
          </a:xfrm>
        </p:spPr>
        <p:txBody>
          <a:bodyPr/>
          <a:lstStyle/>
          <a:p>
            <a:r>
              <a:rPr lang="en-US" altLang="zh-TW" sz="6000" dirty="0">
                <a:latin typeface="Times New Roman" panose="02020603050405020304" pitchFamily="18" charset="0"/>
                <a:ea typeface="Microsoft JhengHei" panose="020B0604030504040204" pitchFamily="34" charset="-120"/>
                <a:cs typeface="Times New Roman" panose="02020603050405020304" pitchFamily="18" charset="0"/>
              </a:rPr>
              <a:t>Soil PH observation at the campus</a:t>
            </a:r>
            <a:endParaRPr lang="zh-TW" altLang="en-US" sz="6000" dirty="0">
              <a:latin typeface="Times New Roman" panose="02020603050405020304" pitchFamily="18" charset="0"/>
              <a:ea typeface="Microsoft JhengHei" panose="020B0604030504040204" pitchFamily="34" charset="-120"/>
              <a:cs typeface="Times New Roman" panose="02020603050405020304" pitchFamily="18" charset="0"/>
            </a:endParaRPr>
          </a:p>
        </p:txBody>
      </p:sp>
      <p:sp>
        <p:nvSpPr>
          <p:cNvPr id="1048606" name="副標題 4"/>
          <p:cNvSpPr>
            <a:spLocks noGrp="1"/>
          </p:cNvSpPr>
          <p:nvPr>
            <p:ph type="subTitle" idx="1"/>
          </p:nvPr>
        </p:nvSpPr>
        <p:spPr>
          <a:xfrm>
            <a:off x="2679906" y="3579963"/>
            <a:ext cx="6831673" cy="1889184"/>
          </a:xfrm>
        </p:spPr>
        <p:txBody>
          <a:bodyPr>
            <a:normAutofit fontScale="95652" lnSpcReduction="10000"/>
          </a:bodyPr>
          <a:lstStyle/>
          <a:p>
            <a:r>
              <a:rPr lang="en-US" altLang="zh-TW" dirty="0"/>
              <a:t>Student: Zi-Yu Li/Chia-</a:t>
            </a:r>
            <a:r>
              <a:rPr lang="en-US" altLang="zh-TW" dirty="0" err="1"/>
              <a:t>En</a:t>
            </a:r>
            <a:r>
              <a:rPr lang="zh-TW" altLang="en-US" dirty="0"/>
              <a:t> </a:t>
            </a:r>
            <a:r>
              <a:rPr lang="en-US" altLang="zh-TW" dirty="0"/>
              <a:t>Tsai</a:t>
            </a:r>
          </a:p>
          <a:p>
            <a:r>
              <a:rPr lang="en-US" altLang="zh-TW" dirty="0"/>
              <a:t>Teacher: Cheng-Chang</a:t>
            </a:r>
            <a:r>
              <a:rPr lang="zh-TW" altLang="en-US" dirty="0"/>
              <a:t> </a:t>
            </a:r>
            <a:r>
              <a:rPr lang="en-US" altLang="zh-TW" dirty="0"/>
              <a:t>Chen</a:t>
            </a:r>
          </a:p>
          <a:p>
            <a:r>
              <a:rPr lang="en-US" altLang="zh-TW" dirty="0"/>
              <a:t>School: </a:t>
            </a:r>
            <a:r>
              <a:rPr lang="en-US" altLang="zh-TW" dirty="0" err="1"/>
              <a:t>Hsin</a:t>
            </a:r>
            <a:r>
              <a:rPr lang="en-US" altLang="zh-TW" dirty="0"/>
              <a:t> Tien Senior High school</a:t>
            </a:r>
          </a:p>
          <a:p>
            <a:r>
              <a:rPr lang="en-US" altLang="zh-TW" dirty="0"/>
              <a:t>Country: Taiwan Partnership</a:t>
            </a:r>
          </a:p>
          <a:p>
            <a:r>
              <a:rPr lang="en-US" altLang="zh-TW" dirty="0"/>
              <a:t>Date : 2021/3/7</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內容版面配置區 2"/>
          <p:cNvSpPr>
            <a:spLocks noGrp="1"/>
          </p:cNvSpPr>
          <p:nvPr>
            <p:ph idx="1"/>
          </p:nvPr>
        </p:nvSpPr>
        <p:spPr>
          <a:xfrm>
            <a:off x="1371600" y="410817"/>
            <a:ext cx="9601200" cy="5456583"/>
          </a:xfrm>
        </p:spPr>
        <p:txBody>
          <a:bodyPr>
            <a:normAutofit/>
          </a:bodyPr>
          <a:lstStyle/>
          <a:p>
            <a:pPr marL="0" lvl="0" indent="0">
              <a:buNone/>
            </a:pPr>
            <a:r>
              <a:rPr lang="en-US" altLang="zh-TW" sz="3200" dirty="0">
                <a:solidFill>
                  <a:srgbClr val="191B0E"/>
                </a:solidFill>
              </a:rPr>
              <a:t>Method :</a:t>
            </a:r>
          </a:p>
          <a:p>
            <a:pPr marL="514350" lvl="0" indent="-514350">
              <a:buFont typeface="+mj-lt"/>
              <a:buAutoNum type="arabicParenR"/>
            </a:pPr>
            <a:r>
              <a:rPr lang="en-US" altLang="zh-TW" sz="3200" dirty="0">
                <a:solidFill>
                  <a:srgbClr val="191B0E"/>
                </a:solidFill>
              </a:rPr>
              <a:t>Dry the soil.</a:t>
            </a:r>
          </a:p>
          <a:p>
            <a:pPr marL="514350" lvl="0" indent="-514350">
              <a:buFont typeface="+mj-lt"/>
              <a:buAutoNum type="arabicParenR"/>
            </a:pPr>
            <a:endParaRPr lang="en-US" altLang="zh-TW" sz="3200" dirty="0">
              <a:solidFill>
                <a:srgbClr val="191B0E"/>
              </a:solidFill>
            </a:endParaRPr>
          </a:p>
        </p:txBody>
      </p:sp>
      <p:pic>
        <p:nvPicPr>
          <p:cNvPr id="2097163" name="圖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7513" y="1679712"/>
            <a:ext cx="6586330" cy="49397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標題 1"/>
          <p:cNvSpPr>
            <a:spLocks noGrp="1"/>
          </p:cNvSpPr>
          <p:nvPr>
            <p:ph type="title"/>
          </p:nvPr>
        </p:nvSpPr>
        <p:spPr>
          <a:xfrm>
            <a:off x="1272209" y="437323"/>
            <a:ext cx="9700591" cy="1734378"/>
          </a:xfrm>
        </p:spPr>
        <p:txBody>
          <a:bodyPr>
            <a:normAutofit/>
          </a:bodyPr>
          <a:lstStyle/>
          <a:p>
            <a:pPr marL="514350" lvl="0" indent="-514350">
              <a:lnSpc>
                <a:spcPct val="94000"/>
              </a:lnSpc>
              <a:spcBef>
                <a:spcPts val="1000"/>
              </a:spcBef>
              <a:spcAft>
                <a:spcPts val="200"/>
              </a:spcAft>
            </a:pPr>
            <a:r>
              <a:rPr lang="en-US" altLang="zh-TW" sz="3200" dirty="0">
                <a:solidFill>
                  <a:srgbClr val="191B0E"/>
                </a:solidFill>
                <a:cs typeface="+mn-cs"/>
              </a:rPr>
              <a:t>2) Sieved soil.(Put the soil in different places in different beakers and label them)</a:t>
            </a:r>
            <a:endParaRPr lang="zh-TW" altLang="en-US" sz="3200" dirty="0"/>
          </a:p>
        </p:txBody>
      </p:sp>
      <p:pic>
        <p:nvPicPr>
          <p:cNvPr id="2097164" name="內容版面配置區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26017" y="1068490"/>
            <a:ext cx="3177705" cy="5647049"/>
          </a:xfrm>
        </p:spPr>
      </p:pic>
      <p:pic>
        <p:nvPicPr>
          <p:cNvPr id="2097165" name="圖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0475" y="1815548"/>
            <a:ext cx="5979799" cy="44858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標題 1"/>
          <p:cNvSpPr>
            <a:spLocks noGrp="1"/>
          </p:cNvSpPr>
          <p:nvPr>
            <p:ph type="title"/>
          </p:nvPr>
        </p:nvSpPr>
        <p:spPr>
          <a:xfrm>
            <a:off x="1371600" y="437322"/>
            <a:ext cx="9601200" cy="1734378"/>
          </a:xfrm>
        </p:spPr>
        <p:txBody>
          <a:bodyPr>
            <a:normAutofit/>
          </a:bodyPr>
          <a:lstStyle/>
          <a:p>
            <a:pPr marL="514350" lvl="0" indent="-514350">
              <a:lnSpc>
                <a:spcPct val="94000"/>
              </a:lnSpc>
              <a:spcBef>
                <a:spcPts val="1000"/>
              </a:spcBef>
              <a:spcAft>
                <a:spcPts val="200"/>
              </a:spcAft>
            </a:pPr>
            <a:r>
              <a:rPr lang="en-US" altLang="zh-TW" sz="3200" dirty="0">
                <a:solidFill>
                  <a:srgbClr val="191B0E"/>
                </a:solidFill>
                <a:cs typeface="+mn-cs"/>
              </a:rPr>
              <a:t>3) Put it in a beaker and mix with pure water, And mark the number.(Ratio 1:1)</a:t>
            </a:r>
            <a:endParaRPr lang="zh-TW" altLang="en-US" dirty="0"/>
          </a:p>
        </p:txBody>
      </p:sp>
      <p:pic>
        <p:nvPicPr>
          <p:cNvPr id="2097166"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8798" y="1537250"/>
            <a:ext cx="3832399" cy="5108713"/>
          </a:xfrm>
          <a:prstGeom prst="rect">
            <a:avLst/>
          </a:prstGeom>
        </p:spPr>
      </p:pic>
      <p:pic>
        <p:nvPicPr>
          <p:cNvPr id="2097167"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5764" y="1537252"/>
            <a:ext cx="3832400" cy="51087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標題 1"/>
          <p:cNvSpPr>
            <a:spLocks noGrp="1"/>
          </p:cNvSpPr>
          <p:nvPr>
            <p:ph type="title"/>
          </p:nvPr>
        </p:nvSpPr>
        <p:spPr>
          <a:xfrm>
            <a:off x="1371600" y="516835"/>
            <a:ext cx="9601200" cy="1654865"/>
          </a:xfrm>
        </p:spPr>
        <p:txBody>
          <a:bodyPr/>
          <a:lstStyle/>
          <a:p>
            <a:r>
              <a:rPr lang="en-US" altLang="zh-TW" sz="3200" dirty="0">
                <a:solidFill>
                  <a:srgbClr val="191B0E"/>
                </a:solidFill>
                <a:cs typeface="+mn-cs"/>
              </a:rPr>
              <a:t>4) Stir for 30 seconds and then let stand for 3 minutes,    repeat three times and then let stand for 5 minutes.</a:t>
            </a:r>
            <a:endParaRPr lang="zh-TW" altLang="en-US" dirty="0"/>
          </a:p>
        </p:txBody>
      </p:sp>
      <p:pic>
        <p:nvPicPr>
          <p:cNvPr id="2097168" name="內容版面配置區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27445" y="1643448"/>
            <a:ext cx="3765162" cy="501908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標題 1"/>
          <p:cNvSpPr>
            <a:spLocks noGrp="1"/>
          </p:cNvSpPr>
          <p:nvPr>
            <p:ph type="title"/>
          </p:nvPr>
        </p:nvSpPr>
        <p:spPr>
          <a:xfrm>
            <a:off x="1371600" y="357809"/>
            <a:ext cx="9601200" cy="1813891"/>
          </a:xfrm>
        </p:spPr>
        <p:txBody>
          <a:bodyPr>
            <a:normAutofit/>
          </a:bodyPr>
          <a:lstStyle/>
          <a:p>
            <a:pPr marL="514350" lvl="0" indent="-514350">
              <a:lnSpc>
                <a:spcPct val="94000"/>
              </a:lnSpc>
              <a:spcBef>
                <a:spcPts val="1000"/>
              </a:spcBef>
              <a:spcAft>
                <a:spcPts val="200"/>
              </a:spcAft>
            </a:pPr>
            <a:r>
              <a:rPr lang="en-US" altLang="zh-TW" sz="3200" dirty="0">
                <a:solidFill>
                  <a:srgbClr val="191B0E"/>
                </a:solidFill>
              </a:rPr>
              <a:t>5) Measure with pH tester.(Just measure the upper liquid, do not insert the instrument into the sediment!)</a:t>
            </a:r>
            <a:endParaRPr lang="zh-TW" altLang="en-US" dirty="0"/>
          </a:p>
        </p:txBody>
      </p:sp>
      <p:pic>
        <p:nvPicPr>
          <p:cNvPr id="2097169" name="內容版面配置區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47931" y="1802412"/>
            <a:ext cx="3566380" cy="475410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標題 1"/>
          <p:cNvSpPr>
            <a:spLocks noGrp="1"/>
          </p:cNvSpPr>
          <p:nvPr>
            <p:ph type="title"/>
          </p:nvPr>
        </p:nvSpPr>
        <p:spPr/>
        <p:txBody>
          <a:bodyPr/>
          <a:lstStyle/>
          <a:p>
            <a:r>
              <a:rPr lang="en-US" altLang="zh-TW" dirty="0"/>
              <a:t>(3) Bidens alba planting</a:t>
            </a:r>
            <a:endParaRPr lang="zh-TW" altLang="en-US" dirty="0"/>
          </a:p>
        </p:txBody>
      </p:sp>
      <p:sp>
        <p:nvSpPr>
          <p:cNvPr id="1048626" name="內容版面配置區 2"/>
          <p:cNvSpPr>
            <a:spLocks noGrp="1"/>
          </p:cNvSpPr>
          <p:nvPr>
            <p:ph idx="1"/>
          </p:nvPr>
        </p:nvSpPr>
        <p:spPr>
          <a:xfrm>
            <a:off x="1371600" y="1577009"/>
            <a:ext cx="9601200" cy="5039451"/>
          </a:xfrm>
        </p:spPr>
        <p:txBody>
          <a:bodyPr>
            <a:normAutofit fontScale="95000" lnSpcReduction="10000"/>
          </a:bodyPr>
          <a:lstStyle/>
          <a:p>
            <a:pPr marL="0" lvl="0" indent="0">
              <a:buNone/>
            </a:pPr>
            <a:r>
              <a:rPr lang="en-US" altLang="zh-TW" sz="3200" dirty="0">
                <a:solidFill>
                  <a:srgbClr val="191B0E"/>
                </a:solidFill>
                <a:ea typeface="Yu Gothic UI Light" panose="020B0300000000000000" pitchFamily="34" charset="-128"/>
              </a:rPr>
              <a:t>Materials</a:t>
            </a:r>
            <a:r>
              <a:rPr lang="en-US" altLang="zh-TW" sz="3200" b="1" dirty="0">
                <a:solidFill>
                  <a:srgbClr val="191B0E"/>
                </a:solidFill>
                <a:ea typeface="Yu Gothic UI Light" panose="020B0300000000000000" pitchFamily="34" charset="-128"/>
              </a:rPr>
              <a:t> </a:t>
            </a:r>
            <a:r>
              <a:rPr lang="en-US" altLang="zh-TW" sz="3200" dirty="0">
                <a:solidFill>
                  <a:srgbClr val="191B0E"/>
                </a:solidFill>
              </a:rPr>
              <a:t>:</a:t>
            </a:r>
            <a:r>
              <a:rPr lang="zh-TW" altLang="en-US" sz="3200" dirty="0">
                <a:solidFill>
                  <a:srgbClr val="191B0E"/>
                </a:solidFill>
              </a:rPr>
              <a:t> </a:t>
            </a:r>
            <a:endParaRPr lang="en-US" altLang="zh-TW" sz="3200" dirty="0">
              <a:solidFill>
                <a:srgbClr val="191B0E"/>
              </a:solidFill>
            </a:endParaRPr>
          </a:p>
          <a:p>
            <a:r>
              <a:rPr lang="en-US" altLang="zh-TW" sz="3200" dirty="0">
                <a:solidFill>
                  <a:srgbClr val="191B0E"/>
                </a:solidFill>
              </a:rPr>
              <a:t>Potted plants</a:t>
            </a:r>
          </a:p>
          <a:p>
            <a:r>
              <a:rPr lang="en-US" altLang="zh-TW" sz="3200" dirty="0"/>
              <a:t>pH tester</a:t>
            </a:r>
          </a:p>
          <a:p>
            <a:r>
              <a:rPr lang="en-US" altLang="zh-TW" sz="3200" dirty="0"/>
              <a:t>Soil (From the same </a:t>
            </a:r>
            <a:r>
              <a:rPr lang="en-US" altLang="zh-TW" sz="3200" dirty="0" err="1"/>
              <a:t>place,with</a:t>
            </a:r>
            <a:r>
              <a:rPr lang="en-US" altLang="zh-TW" sz="3200" dirty="0"/>
              <a:t> the same pH)</a:t>
            </a:r>
          </a:p>
          <a:p>
            <a:r>
              <a:rPr lang="en-US" altLang="zh-TW" sz="3200" dirty="0"/>
              <a:t>Pure water</a:t>
            </a:r>
          </a:p>
          <a:p>
            <a:r>
              <a:rPr lang="en-US" altLang="zh-TW" sz="3200" dirty="0"/>
              <a:t>Shovel</a:t>
            </a:r>
          </a:p>
          <a:p>
            <a:r>
              <a:rPr lang="en-US" altLang="zh-TW" sz="3200" dirty="0"/>
              <a:t>Seed</a:t>
            </a:r>
          </a:p>
          <a:p>
            <a:r>
              <a:rPr lang="en-US" altLang="zh-TW" sz="3200" dirty="0"/>
              <a:t>Vinegar</a:t>
            </a:r>
          </a:p>
          <a:p>
            <a:r>
              <a:rPr lang="en-US" altLang="zh-TW" sz="3200" dirty="0"/>
              <a:t>Lemon juice</a:t>
            </a:r>
          </a:p>
          <a:p>
            <a:endParaRPr lang="en-US" altLang="zh-TW" sz="3200" dirty="0"/>
          </a:p>
          <a:p>
            <a:endParaRPr lang="en-US" altLang="zh-TW" sz="3200" dirty="0"/>
          </a:p>
          <a:p>
            <a:endParaRPr lang="en-US" altLang="zh-TW" sz="3200" dirty="0">
              <a:solidFill>
                <a:srgbClr val="191B0E"/>
              </a:solidFill>
            </a:endParaRPr>
          </a:p>
          <a:p>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標題 1"/>
          <p:cNvSpPr>
            <a:spLocks noGrp="1"/>
          </p:cNvSpPr>
          <p:nvPr>
            <p:ph type="title"/>
          </p:nvPr>
        </p:nvSpPr>
        <p:spPr>
          <a:xfrm>
            <a:off x="1371600" y="461513"/>
            <a:ext cx="9601200" cy="1023730"/>
          </a:xfrm>
        </p:spPr>
        <p:txBody>
          <a:bodyPr>
            <a:normAutofit fontScale="90000"/>
          </a:bodyPr>
          <a:lstStyle/>
          <a:p>
            <a:pPr lvl="0">
              <a:lnSpc>
                <a:spcPct val="94000"/>
              </a:lnSpc>
              <a:spcBef>
                <a:spcPts val="1000"/>
              </a:spcBef>
              <a:spcAft>
                <a:spcPts val="200"/>
              </a:spcAft>
            </a:pPr>
            <a:r>
              <a:rPr lang="en-US" altLang="zh-TW" sz="3200" dirty="0">
                <a:solidFill>
                  <a:srgbClr val="191B0E"/>
                </a:solidFill>
                <a:cs typeface="+mn-cs"/>
              </a:rPr>
              <a:t>Method :</a:t>
            </a:r>
            <a:br>
              <a:rPr lang="en-US" altLang="zh-TW" sz="3200" dirty="0">
                <a:solidFill>
                  <a:srgbClr val="191B0E"/>
                </a:solidFill>
                <a:cs typeface="+mn-cs"/>
              </a:rPr>
            </a:br>
            <a:endParaRPr lang="zh-TW" altLang="en-US" dirty="0"/>
          </a:p>
        </p:txBody>
      </p:sp>
      <p:sp>
        <p:nvSpPr>
          <p:cNvPr id="1048628" name="內容版面配置區 2"/>
          <p:cNvSpPr>
            <a:spLocks noGrp="1"/>
          </p:cNvSpPr>
          <p:nvPr>
            <p:ph idx="1"/>
          </p:nvPr>
        </p:nvSpPr>
        <p:spPr>
          <a:xfrm>
            <a:off x="1371600" y="1085552"/>
            <a:ext cx="9601200" cy="4462670"/>
          </a:xfrm>
        </p:spPr>
        <p:txBody>
          <a:bodyPr>
            <a:normAutofit/>
          </a:bodyPr>
          <a:lstStyle/>
          <a:p>
            <a:pPr marL="514350" indent="-514350">
              <a:buAutoNum type="arabicParenR"/>
            </a:pPr>
            <a:r>
              <a:rPr lang="en-US" altLang="zh-TW" sz="3200" dirty="0"/>
              <a:t>Collect the seeds of Bidens alba.</a:t>
            </a:r>
          </a:p>
          <a:p>
            <a:pPr marL="0" indent="0">
              <a:buNone/>
            </a:pPr>
            <a:endParaRPr lang="en-US" altLang="zh-TW" sz="3200" dirty="0"/>
          </a:p>
        </p:txBody>
      </p:sp>
      <p:pic>
        <p:nvPicPr>
          <p:cNvPr id="2097170"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2377" y="1781272"/>
            <a:ext cx="6507872" cy="468853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標題 1"/>
          <p:cNvSpPr>
            <a:spLocks noGrp="1"/>
          </p:cNvSpPr>
          <p:nvPr>
            <p:ph type="title"/>
          </p:nvPr>
        </p:nvSpPr>
        <p:spPr>
          <a:xfrm>
            <a:off x="1371600" y="530087"/>
            <a:ext cx="9601200" cy="1641613"/>
          </a:xfrm>
        </p:spPr>
        <p:txBody>
          <a:bodyPr>
            <a:normAutofit/>
          </a:bodyPr>
          <a:lstStyle/>
          <a:p>
            <a:r>
              <a:rPr lang="en-US" altLang="zh-TW" sz="3200" dirty="0"/>
              <a:t>2) Put the seeds in the soil.</a:t>
            </a:r>
            <a:endParaRPr lang="zh-TW" altLang="en-US" sz="3200" dirty="0"/>
          </a:p>
        </p:txBody>
      </p:sp>
      <p:pic>
        <p:nvPicPr>
          <p:cNvPr id="2097171" name="內容版面配置區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47932" y="1222355"/>
            <a:ext cx="3951814" cy="526789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標題 1"/>
          <p:cNvSpPr>
            <a:spLocks noGrp="1"/>
          </p:cNvSpPr>
          <p:nvPr>
            <p:ph type="title"/>
          </p:nvPr>
        </p:nvSpPr>
        <p:spPr>
          <a:xfrm>
            <a:off x="1371600" y="410817"/>
            <a:ext cx="9601200" cy="1760883"/>
          </a:xfrm>
        </p:spPr>
        <p:txBody>
          <a:bodyPr>
            <a:normAutofit fontScale="90000"/>
          </a:bodyPr>
          <a:lstStyle/>
          <a:p>
            <a:r>
              <a:rPr lang="en-US" altLang="zh-TW" sz="3200" dirty="0"/>
              <a:t>3) Use vinegar and lemon juice to change the pH of vinegar.</a:t>
            </a:r>
            <a:br>
              <a:rPr lang="en-US" altLang="zh-TW" sz="3200" dirty="0"/>
            </a:br>
            <a:r>
              <a:rPr lang="en-US" altLang="zh-TW" sz="3200" dirty="0"/>
              <a:t>4) Divide into five pots and pour water with different pH values ​​respectively.(pH : 6 / 6.5 / 7 / 7.5 / 8 )</a:t>
            </a:r>
            <a:endParaRPr lang="zh-TW" altLang="en-US" sz="3200" dirty="0"/>
          </a:p>
        </p:txBody>
      </p:sp>
      <p:pic>
        <p:nvPicPr>
          <p:cNvPr id="2097172"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0076" y="1765398"/>
            <a:ext cx="3690888" cy="49200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標題 1"/>
          <p:cNvSpPr>
            <a:spLocks noGrp="1"/>
          </p:cNvSpPr>
          <p:nvPr>
            <p:ph type="title"/>
          </p:nvPr>
        </p:nvSpPr>
        <p:spPr/>
        <p:txBody>
          <a:bodyPr/>
          <a:lstStyle/>
          <a:p>
            <a:pPr lvl="0" defTabSz="457200">
              <a:lnSpc>
                <a:spcPct val="100000"/>
              </a:lnSpc>
              <a:spcBef>
                <a:spcPts val="0"/>
              </a:spcBef>
            </a:pPr>
            <a:r>
              <a:rPr lang="en-US" altLang="zh-TW" sz="3200" dirty="0">
                <a:solidFill>
                  <a:srgbClr val="191B0E"/>
                </a:solidFill>
                <a:cs typeface="+mn-cs"/>
              </a:rPr>
              <a:t>4) Observe the growth.</a:t>
            </a:r>
            <a:br>
              <a:rPr lang="zh-TW" altLang="en-US" sz="1800" dirty="0">
                <a:solidFill>
                  <a:prstClr val="black"/>
                </a:solidFill>
                <a:cs typeface="+mn-cs"/>
              </a:rPr>
            </a:br>
            <a:endParaRPr lang="zh-TW" altLang="en-US" dirty="0"/>
          </a:p>
        </p:txBody>
      </p:sp>
      <p:pic>
        <p:nvPicPr>
          <p:cNvPr id="2097155" name="內容版面配置區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46718" y="1580081"/>
            <a:ext cx="6426678" cy="48248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內容版面配置區 4"/>
          <p:cNvSpPr>
            <a:spLocks noGrp="1"/>
          </p:cNvSpPr>
          <p:nvPr>
            <p:ph idx="1"/>
          </p:nvPr>
        </p:nvSpPr>
        <p:spPr>
          <a:xfrm>
            <a:off x="1371600" y="1378227"/>
            <a:ext cx="9601200" cy="4489174"/>
          </a:xfrm>
        </p:spPr>
        <p:txBody>
          <a:bodyPr>
            <a:noAutofit/>
          </a:bodyPr>
          <a:lstStyle/>
          <a:p>
            <a:r>
              <a:rPr lang="en-US" altLang="zh-TW" sz="3000" dirty="0"/>
              <a:t>Research Questions and Hypothesis</a:t>
            </a:r>
          </a:p>
          <a:p>
            <a:r>
              <a:rPr lang="en-US" altLang="zh-TW" sz="3000" dirty="0"/>
              <a:t>Materials and Method</a:t>
            </a:r>
          </a:p>
          <a:p>
            <a:r>
              <a:rPr lang="en-US" altLang="zh-TW" sz="3000" dirty="0"/>
              <a:t>Analysis and Results</a:t>
            </a:r>
          </a:p>
          <a:p>
            <a:r>
              <a:rPr lang="en-US" altLang="zh-TW" sz="3000" dirty="0"/>
              <a:t>Conclusions</a:t>
            </a:r>
          </a:p>
          <a:p>
            <a:r>
              <a:rPr lang="en-US" altLang="zh-TW" sz="3000" dirty="0"/>
              <a:t>Discussion</a:t>
            </a:r>
          </a:p>
          <a:p>
            <a:r>
              <a:rPr lang="en-US" altLang="zh-TW" sz="3000" dirty="0"/>
              <a:t>References/Bibliography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標題 1"/>
          <p:cNvSpPr>
            <a:spLocks noGrp="1"/>
          </p:cNvSpPr>
          <p:nvPr>
            <p:ph type="title"/>
          </p:nvPr>
        </p:nvSpPr>
        <p:spPr>
          <a:xfrm>
            <a:off x="1371600" y="450574"/>
            <a:ext cx="9601200" cy="1696278"/>
          </a:xfrm>
        </p:spPr>
        <p:txBody>
          <a:bodyPr>
            <a:normAutofit fontScale="90000"/>
          </a:bodyPr>
          <a:lstStyle/>
          <a:p>
            <a:br>
              <a:rPr lang="en-US" altLang="zh-TW" dirty="0"/>
            </a:br>
            <a:br>
              <a:rPr lang="en-US" altLang="zh-TW" dirty="0">
                <a:solidFill>
                  <a:srgbClr val="191B0E"/>
                </a:solidFill>
              </a:rPr>
            </a:br>
            <a:br>
              <a:rPr lang="en-US" altLang="zh-TW" dirty="0"/>
            </a:br>
            <a:br>
              <a:rPr lang="en-US" altLang="zh-TW" dirty="0"/>
            </a:br>
            <a:br>
              <a:rPr lang="en-US" altLang="zh-TW" dirty="0"/>
            </a:br>
            <a:endParaRPr lang="en-US" altLang="zh-TW" dirty="0"/>
          </a:p>
        </p:txBody>
      </p:sp>
      <p:graphicFrame>
        <p:nvGraphicFramePr>
          <p:cNvPr id="4194305" name="內容版面配置區 5"/>
          <p:cNvGraphicFramePr>
            <a:graphicFrameLocks noGrp="1"/>
          </p:cNvGraphicFramePr>
          <p:nvPr>
            <p:ph idx="1"/>
          </p:nvPr>
        </p:nvGraphicFramePr>
        <p:xfrm>
          <a:off x="1371600" y="1775795"/>
          <a:ext cx="9601200" cy="4417229"/>
        </p:xfrm>
        <a:graphic>
          <a:graphicData uri="http://schemas.openxmlformats.org/drawingml/2006/table">
            <a:tbl>
              <a:tblPr firstRow="1" bandRow="1">
                <a:tableStyleId>{F5AB1C69-6EDB-4FF4-983F-18BD219EF322}</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700835">
                <a:tc>
                  <a:txBody>
                    <a:bodyPr/>
                    <a:lstStyle/>
                    <a:p>
                      <a:r>
                        <a:rPr lang="en-US" altLang="zh-TW" dirty="0"/>
                        <a:t>Location number</a:t>
                      </a:r>
                      <a:endParaRPr lang="zh-TW" altLang="en-US" dirty="0"/>
                    </a:p>
                  </a:txBody>
                  <a:tcPr/>
                </a:tc>
                <a:tc>
                  <a:txBody>
                    <a:bodyPr/>
                    <a:lstStyle/>
                    <a:p>
                      <a:r>
                        <a:rPr lang="en-US" altLang="zh-TW" dirty="0"/>
                        <a:t>date</a:t>
                      </a:r>
                      <a:endParaRPr lang="zh-TW" altLang="en-US" dirty="0"/>
                    </a:p>
                  </a:txBody>
                  <a:tcPr/>
                </a:tc>
                <a:tc>
                  <a:txBody>
                    <a:bodyPr/>
                    <a:lstStyle/>
                    <a:p>
                      <a:r>
                        <a:rPr lang="en-US" altLang="zh-TW" dirty="0"/>
                        <a:t>depth</a:t>
                      </a:r>
                      <a:endParaRPr lang="zh-TW" altLang="en-US" dirty="0"/>
                    </a:p>
                  </a:txBody>
                  <a:tcPr/>
                </a:tc>
                <a:tc>
                  <a:txBody>
                    <a:bodyPr/>
                    <a:lstStyle/>
                    <a:p>
                      <a:r>
                        <a:rPr lang="en-US" altLang="zh-TW" dirty="0"/>
                        <a:t>pH value</a:t>
                      </a:r>
                      <a:endParaRPr lang="zh-TW" altLang="en-US" dirty="0"/>
                    </a:p>
                  </a:txBody>
                  <a:tcPr/>
                </a:tc>
                <a:tc>
                  <a:txBody>
                    <a:bodyPr/>
                    <a:lstStyle/>
                    <a:p>
                      <a:r>
                        <a:rPr lang="en-US" altLang="zh-TW" dirty="0"/>
                        <a:t>Rainfall</a:t>
                      </a:r>
                      <a:endParaRPr lang="zh-TW" altLang="en-US" dirty="0"/>
                    </a:p>
                  </a:txBody>
                  <a:tcPr/>
                </a:tc>
                <a:tc>
                  <a:txBody>
                    <a:bodyPr/>
                    <a:lstStyle/>
                    <a:p>
                      <a:r>
                        <a:rPr lang="en-US" altLang="zh-TW" dirty="0"/>
                        <a:t>PH value of rainwater</a:t>
                      </a:r>
                      <a:endParaRPr lang="zh-TW" altLang="en-US" dirty="0"/>
                    </a:p>
                  </a:txBody>
                  <a:tcPr/>
                </a:tc>
                <a:extLst>
                  <a:ext uri="{0D108BD9-81ED-4DB2-BD59-A6C34878D82A}">
                    <a16:rowId xmlns:a16="http://schemas.microsoft.com/office/drawing/2014/main" val="10000"/>
                  </a:ext>
                </a:extLst>
              </a:tr>
              <a:tr h="406039">
                <a:tc>
                  <a:txBody>
                    <a:bodyPr/>
                    <a:lstStyle/>
                    <a:p>
                      <a:pPr algn="ctr"/>
                      <a:r>
                        <a:rPr lang="en-US" altLang="zh-TW" dirty="0"/>
                        <a:t>A</a:t>
                      </a:r>
                      <a:endParaRPr lang="zh-TW" altLang="en-US" dirty="0"/>
                    </a:p>
                  </a:txBody>
                  <a:tcPr/>
                </a:tc>
                <a:tc>
                  <a:txBody>
                    <a:bodyPr/>
                    <a:lstStyle/>
                    <a:p>
                      <a:r>
                        <a:rPr lang="en-US" altLang="zh-TW" dirty="0"/>
                        <a:t>2021/1/20</a:t>
                      </a:r>
                      <a:endParaRPr lang="zh-TW" altLang="en-US" dirty="0"/>
                    </a:p>
                  </a:txBody>
                  <a:tcPr/>
                </a:tc>
                <a:tc>
                  <a:txBody>
                    <a:bodyPr/>
                    <a:lstStyle/>
                    <a:p>
                      <a:r>
                        <a:rPr lang="en-US" altLang="zh-TW" dirty="0"/>
                        <a:t>0cm</a:t>
                      </a:r>
                      <a:endParaRPr lang="zh-TW" altLang="en-US" dirty="0"/>
                    </a:p>
                  </a:txBody>
                  <a:tcPr/>
                </a:tc>
                <a:tc>
                  <a:txBody>
                    <a:bodyPr/>
                    <a:lstStyle/>
                    <a:p>
                      <a:r>
                        <a:rPr lang="en-US" altLang="zh-TW" dirty="0"/>
                        <a:t>6.63</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1"/>
                  </a:ext>
                </a:extLst>
              </a:tr>
              <a:tr h="406039">
                <a:tc>
                  <a:txBody>
                    <a:bodyPr/>
                    <a:lstStyle/>
                    <a:p>
                      <a:pPr algn="ctr"/>
                      <a:r>
                        <a:rPr lang="en-US" altLang="zh-TW" dirty="0"/>
                        <a:t>A</a:t>
                      </a:r>
                      <a:endParaRPr lang="zh-TW" altLang="en-US" dirty="0"/>
                    </a:p>
                  </a:txBody>
                  <a:tcPr/>
                </a:tc>
                <a:tc>
                  <a:txBody>
                    <a:bodyPr/>
                    <a:lstStyle/>
                    <a:p>
                      <a:r>
                        <a:rPr lang="en-US" altLang="zh-TW" dirty="0"/>
                        <a:t>2021/1/20</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6.58</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2"/>
                  </a:ext>
                </a:extLst>
              </a:tr>
              <a:tr h="406039">
                <a:tc>
                  <a:txBody>
                    <a:bodyPr/>
                    <a:lstStyle/>
                    <a:p>
                      <a:pPr algn="ctr"/>
                      <a:r>
                        <a:rPr lang="en-US" altLang="zh-TW" dirty="0"/>
                        <a:t>B</a:t>
                      </a:r>
                      <a:endParaRPr lang="zh-TW" altLang="en-US" dirty="0"/>
                    </a:p>
                  </a:txBody>
                  <a:tcPr/>
                </a:tc>
                <a:tc>
                  <a:txBody>
                    <a:bodyPr/>
                    <a:lstStyle/>
                    <a:p>
                      <a:r>
                        <a:rPr lang="en-US" altLang="zh-TW" dirty="0"/>
                        <a:t>2021/1/20</a:t>
                      </a:r>
                      <a:endParaRPr lang="zh-TW" altLang="en-US" dirty="0"/>
                    </a:p>
                  </a:txBody>
                  <a:tcPr/>
                </a:tc>
                <a:tc>
                  <a:txBody>
                    <a:bodyPr/>
                    <a:lstStyle/>
                    <a:p>
                      <a:r>
                        <a:rPr lang="en-US" altLang="zh-TW" dirty="0"/>
                        <a:t>0cm</a:t>
                      </a:r>
                      <a:endParaRPr lang="zh-TW" altLang="en-US" dirty="0"/>
                    </a:p>
                  </a:txBody>
                  <a:tcPr/>
                </a:tc>
                <a:tc>
                  <a:txBody>
                    <a:bodyPr/>
                    <a:lstStyle/>
                    <a:p>
                      <a:r>
                        <a:rPr lang="en-US" altLang="zh-TW" dirty="0"/>
                        <a:t>7.25</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3"/>
                  </a:ext>
                </a:extLst>
              </a:tr>
              <a:tr h="406039">
                <a:tc>
                  <a:txBody>
                    <a:bodyPr/>
                    <a:lstStyle/>
                    <a:p>
                      <a:pPr algn="ctr"/>
                      <a:r>
                        <a:rPr lang="en-US" altLang="zh-TW" dirty="0"/>
                        <a:t>B</a:t>
                      </a:r>
                      <a:endParaRPr lang="zh-TW" altLang="en-US" dirty="0"/>
                    </a:p>
                  </a:txBody>
                  <a:tcPr/>
                </a:tc>
                <a:tc>
                  <a:txBody>
                    <a:bodyPr/>
                    <a:lstStyle/>
                    <a:p>
                      <a:r>
                        <a:rPr lang="en-US" altLang="zh-TW" dirty="0"/>
                        <a:t>2021/1/20</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7.40</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4"/>
                  </a:ext>
                </a:extLst>
              </a:tr>
              <a:tr h="406039">
                <a:tc>
                  <a:txBody>
                    <a:bodyPr/>
                    <a:lstStyle/>
                    <a:p>
                      <a:pPr algn="ctr"/>
                      <a:r>
                        <a:rPr lang="en-US" altLang="zh-TW" dirty="0"/>
                        <a:t>C</a:t>
                      </a:r>
                      <a:endParaRPr lang="zh-TW" altLang="en-US" dirty="0"/>
                    </a:p>
                  </a:txBody>
                  <a:tcPr/>
                </a:tc>
                <a:tc>
                  <a:txBody>
                    <a:bodyPr/>
                    <a:lstStyle/>
                    <a:p>
                      <a:r>
                        <a:rPr lang="en-US" altLang="zh-TW" dirty="0"/>
                        <a:t>2021/1/6</a:t>
                      </a:r>
                      <a:endParaRPr lang="zh-TW" altLang="en-US" dirty="0"/>
                    </a:p>
                  </a:txBody>
                  <a:tcPr/>
                </a:tc>
                <a:tc>
                  <a:txBody>
                    <a:bodyPr/>
                    <a:lstStyle/>
                    <a:p>
                      <a:r>
                        <a:rPr lang="en-US" altLang="zh-TW" dirty="0"/>
                        <a:t>0cm</a:t>
                      </a:r>
                      <a:endParaRPr lang="zh-TW" altLang="en-US" dirty="0"/>
                    </a:p>
                  </a:txBody>
                  <a:tcPr/>
                </a:tc>
                <a:tc>
                  <a:txBody>
                    <a:bodyPr/>
                    <a:lstStyle/>
                    <a:p>
                      <a:r>
                        <a:rPr lang="en-US" altLang="zh-TW" dirty="0"/>
                        <a:t>6.69</a:t>
                      </a:r>
                      <a:endParaRPr lang="zh-TW" altLang="en-US" dirty="0"/>
                    </a:p>
                  </a:txBody>
                  <a:tcPr/>
                </a:tc>
                <a:tc>
                  <a:txBody>
                    <a:bodyPr/>
                    <a:lstStyle/>
                    <a:p>
                      <a:r>
                        <a:rPr lang="en-US" altLang="zh-TW" dirty="0"/>
                        <a:t>25.1</a:t>
                      </a:r>
                      <a:endParaRPr lang="zh-TW" altLang="en-US" dirty="0"/>
                    </a:p>
                  </a:txBody>
                  <a:tcPr/>
                </a:tc>
                <a:tc>
                  <a:txBody>
                    <a:bodyPr/>
                    <a:lstStyle/>
                    <a:p>
                      <a:r>
                        <a:rPr lang="en-US" altLang="zh-TW" dirty="0"/>
                        <a:t>5</a:t>
                      </a:r>
                      <a:endParaRPr lang="zh-TW" altLang="en-US" dirty="0"/>
                    </a:p>
                  </a:txBody>
                  <a:tcPr/>
                </a:tc>
                <a:extLst>
                  <a:ext uri="{0D108BD9-81ED-4DB2-BD59-A6C34878D82A}">
                    <a16:rowId xmlns:a16="http://schemas.microsoft.com/office/drawing/2014/main" val="10005"/>
                  </a:ext>
                </a:extLst>
              </a:tr>
              <a:tr h="406039">
                <a:tc>
                  <a:txBody>
                    <a:bodyPr/>
                    <a:lstStyle/>
                    <a:p>
                      <a:pPr algn="ctr"/>
                      <a:r>
                        <a:rPr lang="en-US" altLang="zh-TW" dirty="0"/>
                        <a:t>C</a:t>
                      </a:r>
                      <a:endParaRPr lang="zh-TW" altLang="en-US" dirty="0"/>
                    </a:p>
                  </a:txBody>
                  <a:tcPr/>
                </a:tc>
                <a:tc>
                  <a:txBody>
                    <a:bodyPr/>
                    <a:lstStyle/>
                    <a:p>
                      <a:r>
                        <a:rPr lang="en-US" altLang="zh-TW" dirty="0"/>
                        <a:t>2021/1/6</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6.62</a:t>
                      </a:r>
                      <a:endParaRPr lang="zh-TW" altLang="en-US" dirty="0"/>
                    </a:p>
                  </a:txBody>
                  <a:tcPr/>
                </a:tc>
                <a:tc>
                  <a:txBody>
                    <a:bodyPr/>
                    <a:lstStyle/>
                    <a:p>
                      <a:r>
                        <a:rPr lang="en-US" altLang="zh-TW" dirty="0"/>
                        <a:t>25.1</a:t>
                      </a:r>
                      <a:endParaRPr lang="zh-TW" altLang="en-US" dirty="0"/>
                    </a:p>
                  </a:txBody>
                  <a:tcPr/>
                </a:tc>
                <a:tc>
                  <a:txBody>
                    <a:bodyPr/>
                    <a:lstStyle/>
                    <a:p>
                      <a:r>
                        <a:rPr lang="en-US" altLang="zh-TW" dirty="0"/>
                        <a:t>5</a:t>
                      </a:r>
                      <a:endParaRPr lang="zh-TW" altLang="en-US" dirty="0"/>
                    </a:p>
                  </a:txBody>
                  <a:tcPr/>
                </a:tc>
                <a:extLst>
                  <a:ext uri="{0D108BD9-81ED-4DB2-BD59-A6C34878D82A}">
                    <a16:rowId xmlns:a16="http://schemas.microsoft.com/office/drawing/2014/main" val="10006"/>
                  </a:ext>
                </a:extLst>
              </a:tr>
              <a:tr h="406039">
                <a:tc>
                  <a:txBody>
                    <a:bodyPr/>
                    <a:lstStyle/>
                    <a:p>
                      <a:pPr algn="ctr"/>
                      <a:r>
                        <a:rPr lang="en-US" altLang="zh-TW" dirty="0"/>
                        <a:t>D</a:t>
                      </a:r>
                      <a:endParaRPr lang="zh-TW" altLang="en-US" dirty="0"/>
                    </a:p>
                  </a:txBody>
                  <a:tcPr/>
                </a:tc>
                <a:tc>
                  <a:txBody>
                    <a:bodyPr/>
                    <a:lstStyle/>
                    <a:p>
                      <a:r>
                        <a:rPr lang="en-US" altLang="zh-TW" dirty="0"/>
                        <a:t>2020/12/25</a:t>
                      </a:r>
                      <a:endParaRPr lang="zh-TW" altLang="en-US" dirty="0"/>
                    </a:p>
                  </a:txBody>
                  <a:tcPr/>
                </a:tc>
                <a:tc>
                  <a:txBody>
                    <a:bodyPr/>
                    <a:lstStyle/>
                    <a:p>
                      <a:r>
                        <a:rPr lang="en-US" altLang="zh-TW" dirty="0"/>
                        <a:t>0cm</a:t>
                      </a:r>
                      <a:endParaRPr lang="zh-TW" altLang="en-US" dirty="0"/>
                    </a:p>
                  </a:txBody>
                  <a:tcPr/>
                </a:tc>
                <a:tc>
                  <a:txBody>
                    <a:bodyPr/>
                    <a:lstStyle/>
                    <a:p>
                      <a:r>
                        <a:rPr lang="en-US" altLang="zh-TW" dirty="0"/>
                        <a:t>6.12</a:t>
                      </a:r>
                      <a:endParaRPr lang="zh-TW" altLang="en-US" dirty="0"/>
                    </a:p>
                  </a:txBody>
                  <a:tcPr/>
                </a:tc>
                <a:tc>
                  <a:txBody>
                    <a:bodyPr/>
                    <a:lstStyle/>
                    <a:p>
                      <a:r>
                        <a:rPr lang="en-US" altLang="zh-TW" dirty="0"/>
                        <a:t>3.2</a:t>
                      </a:r>
                      <a:endParaRPr lang="zh-TW" altLang="en-US" dirty="0"/>
                    </a:p>
                  </a:txBody>
                  <a:tcPr/>
                </a:tc>
                <a:tc>
                  <a:txBody>
                    <a:bodyPr/>
                    <a:lstStyle/>
                    <a:p>
                      <a:r>
                        <a:rPr lang="en-US" altLang="zh-TW" dirty="0"/>
                        <a:t>Too little to measure</a:t>
                      </a:r>
                      <a:endParaRPr lang="zh-TW" altLang="en-US" dirty="0"/>
                    </a:p>
                  </a:txBody>
                  <a:tcPr/>
                </a:tc>
                <a:extLst>
                  <a:ext uri="{0D108BD9-81ED-4DB2-BD59-A6C34878D82A}">
                    <a16:rowId xmlns:a16="http://schemas.microsoft.com/office/drawing/2014/main" val="10007"/>
                  </a:ext>
                </a:extLst>
              </a:tr>
              <a:tr h="406039">
                <a:tc>
                  <a:txBody>
                    <a:bodyPr/>
                    <a:lstStyle/>
                    <a:p>
                      <a:pPr algn="ctr"/>
                      <a:r>
                        <a:rPr lang="en-US" altLang="zh-TW" dirty="0"/>
                        <a:t>D</a:t>
                      </a:r>
                      <a:endParaRPr lang="zh-TW" altLang="en-US" dirty="0"/>
                    </a:p>
                  </a:txBody>
                  <a:tcPr/>
                </a:tc>
                <a:tc>
                  <a:txBody>
                    <a:bodyPr/>
                    <a:lstStyle/>
                    <a:p>
                      <a:r>
                        <a:rPr lang="en-US" altLang="zh-TW" dirty="0"/>
                        <a:t>2020/12/25</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6.06</a:t>
                      </a:r>
                      <a:endParaRPr lang="zh-TW" altLang="en-US" dirty="0"/>
                    </a:p>
                  </a:txBody>
                  <a:tcPr/>
                </a:tc>
                <a:tc>
                  <a:txBody>
                    <a:bodyPr/>
                    <a:lstStyle/>
                    <a:p>
                      <a:r>
                        <a:rPr lang="en-US" altLang="zh-TW" dirty="0"/>
                        <a:t>3.2</a:t>
                      </a:r>
                      <a:endParaRPr lang="zh-TW" altLang="en-US" dirty="0"/>
                    </a:p>
                  </a:txBody>
                  <a:tcPr/>
                </a:tc>
                <a:tc>
                  <a:txBody>
                    <a:bodyPr/>
                    <a:lstStyle/>
                    <a:p>
                      <a:r>
                        <a:rPr lang="en-US" altLang="zh-TW" dirty="0"/>
                        <a:t>Too little to measure</a:t>
                      </a:r>
                      <a:endParaRPr lang="zh-TW" altLang="en-US" dirty="0"/>
                    </a:p>
                  </a:txBody>
                  <a:tcPr/>
                </a:tc>
                <a:extLst>
                  <a:ext uri="{0D108BD9-81ED-4DB2-BD59-A6C34878D82A}">
                    <a16:rowId xmlns:a16="http://schemas.microsoft.com/office/drawing/2014/main" val="10008"/>
                  </a:ext>
                </a:extLst>
              </a:tr>
            </a:tbl>
          </a:graphicData>
        </a:graphic>
      </p:graphicFrame>
      <p:sp>
        <p:nvSpPr>
          <p:cNvPr id="1048594" name="矩形 2"/>
          <p:cNvSpPr/>
          <p:nvPr/>
        </p:nvSpPr>
        <p:spPr>
          <a:xfrm>
            <a:off x="1404730" y="1001741"/>
            <a:ext cx="6096000" cy="891540"/>
          </a:xfrm>
          <a:prstGeom prst="rect">
            <a:avLst/>
          </a:prstGeom>
        </p:spPr>
        <p:txBody>
          <a:bodyPr>
            <a:spAutoFit/>
          </a:bodyPr>
          <a:lstStyle/>
          <a:p>
            <a:r>
              <a:rPr lang="en-US" altLang="zh-TW" sz="3600" dirty="0">
                <a:solidFill>
                  <a:srgbClr val="191B0E"/>
                </a:solidFill>
                <a:cs typeface="+mj-cs"/>
              </a:rPr>
              <a:t>Soil pH measurement</a:t>
            </a:r>
            <a:br>
              <a:rPr lang="en-US" altLang="zh-TW" sz="4400" dirty="0">
                <a:solidFill>
                  <a:srgbClr val="191B0E"/>
                </a:solidFill>
                <a:cs typeface="+mj-cs"/>
              </a:rPr>
            </a:br>
            <a:endParaRPr lang="zh-TW" altLang="en-US" dirty="0"/>
          </a:p>
        </p:txBody>
      </p:sp>
      <p:sp>
        <p:nvSpPr>
          <p:cNvPr id="1048595" name="矩形 3"/>
          <p:cNvSpPr/>
          <p:nvPr/>
        </p:nvSpPr>
        <p:spPr>
          <a:xfrm>
            <a:off x="1404730" y="324542"/>
            <a:ext cx="1503680" cy="751840"/>
          </a:xfrm>
          <a:prstGeom prst="rect">
            <a:avLst/>
          </a:prstGeom>
        </p:spPr>
        <p:txBody>
          <a:bodyPr wrap="none">
            <a:spAutoFit/>
          </a:bodyPr>
          <a:lstStyle/>
          <a:p>
            <a:pPr lvl="0" defTabSz="914400">
              <a:lnSpc>
                <a:spcPct val="94000"/>
              </a:lnSpc>
              <a:spcBef>
                <a:spcPts val="1000"/>
              </a:spcBef>
              <a:spcAft>
                <a:spcPts val="200"/>
              </a:spcAft>
            </a:pPr>
            <a:r>
              <a:rPr lang="en-US" altLang="zh-TW" sz="4400" dirty="0">
                <a:solidFill>
                  <a:srgbClr val="191B0E"/>
                </a:solidFill>
              </a:rPr>
              <a:t>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內容版面配置區 3"/>
          <p:cNvGraphicFramePr>
            <a:graphicFrameLocks noGrp="1"/>
          </p:cNvGraphicFramePr>
          <p:nvPr>
            <p:ph idx="1"/>
          </p:nvPr>
        </p:nvGraphicFramePr>
        <p:xfrm>
          <a:off x="1371600" y="1868559"/>
          <a:ext cx="9601200" cy="4024241"/>
        </p:xfrm>
        <a:graphic>
          <a:graphicData uri="http://schemas.openxmlformats.org/drawingml/2006/table">
            <a:tbl>
              <a:tblPr firstRow="1" bandRow="1">
                <a:tableStyleId>{F5AB1C69-6EDB-4FF4-983F-18BD219EF322}</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714161">
                <a:tc>
                  <a:txBody>
                    <a:bodyPr/>
                    <a:lstStyle/>
                    <a:p>
                      <a:r>
                        <a:rPr lang="en-US" altLang="zh-TW" dirty="0"/>
                        <a:t>Location number</a:t>
                      </a:r>
                    </a:p>
                  </a:txBody>
                  <a:tcPr/>
                </a:tc>
                <a:tc>
                  <a:txBody>
                    <a:bodyPr/>
                    <a:lstStyle/>
                    <a:p>
                      <a:r>
                        <a:rPr lang="en-US" altLang="zh-TW" dirty="0"/>
                        <a:t>date</a:t>
                      </a:r>
                    </a:p>
                    <a:p>
                      <a:endParaRPr lang="zh-TW" altLang="en-US" dirty="0"/>
                    </a:p>
                  </a:txBody>
                  <a:tcPr/>
                </a:tc>
                <a:tc>
                  <a:txBody>
                    <a:bodyPr/>
                    <a:lstStyle/>
                    <a:p>
                      <a:r>
                        <a:rPr lang="en-US" altLang="zh-TW" dirty="0"/>
                        <a:t>depth</a:t>
                      </a:r>
                    </a:p>
                    <a:p>
                      <a:endParaRPr lang="zh-TW" altLang="en-US" dirty="0"/>
                    </a:p>
                  </a:txBody>
                  <a:tcPr/>
                </a:tc>
                <a:tc>
                  <a:txBody>
                    <a:bodyPr/>
                    <a:lstStyle/>
                    <a:p>
                      <a:r>
                        <a:rPr lang="en-US" altLang="zh-TW" dirty="0"/>
                        <a:t>pH value</a:t>
                      </a:r>
                    </a:p>
                    <a:p>
                      <a:endParaRPr lang="zh-TW" altLang="en-US" dirty="0"/>
                    </a:p>
                  </a:txBody>
                  <a:tcPr/>
                </a:tc>
                <a:tc>
                  <a:txBody>
                    <a:bodyPr/>
                    <a:lstStyle/>
                    <a:p>
                      <a:r>
                        <a:rPr lang="en-US" altLang="zh-TW" dirty="0"/>
                        <a:t>Rainfall</a:t>
                      </a:r>
                    </a:p>
                    <a:p>
                      <a:endParaRPr lang="zh-TW" altLang="en-US" dirty="0"/>
                    </a:p>
                  </a:txBody>
                  <a:tcPr/>
                </a:tc>
                <a:tc>
                  <a:txBody>
                    <a:bodyPr/>
                    <a:lstStyle/>
                    <a:p>
                      <a:r>
                        <a:rPr lang="en-US" altLang="zh-TW" dirty="0"/>
                        <a:t>PH value of rainwater</a:t>
                      </a:r>
                    </a:p>
                  </a:txBody>
                  <a:tcPr/>
                </a:tc>
                <a:extLst>
                  <a:ext uri="{0D108BD9-81ED-4DB2-BD59-A6C34878D82A}">
                    <a16:rowId xmlns:a16="http://schemas.microsoft.com/office/drawing/2014/main" val="10000"/>
                  </a:ext>
                </a:extLst>
              </a:tr>
              <a:tr h="413760">
                <a:tc>
                  <a:txBody>
                    <a:bodyPr/>
                    <a:lstStyle/>
                    <a:p>
                      <a:pPr algn="ctr"/>
                      <a:r>
                        <a:rPr lang="en-US" altLang="zh-TW" dirty="0"/>
                        <a:t>A</a:t>
                      </a:r>
                      <a:endParaRPr lang="zh-TW" altLang="en-US" dirty="0"/>
                    </a:p>
                  </a:txBody>
                  <a:tcPr/>
                </a:tc>
                <a:tc>
                  <a:txBody>
                    <a:bodyPr/>
                    <a:lstStyle/>
                    <a:p>
                      <a:r>
                        <a:rPr lang="en-US" altLang="zh-TW" dirty="0"/>
                        <a:t>2021/3/2</a:t>
                      </a:r>
                      <a:endParaRPr lang="zh-TW" altLang="en-US" dirty="0"/>
                    </a:p>
                  </a:txBody>
                  <a:tcPr/>
                </a:tc>
                <a:tc>
                  <a:txBody>
                    <a:bodyPr/>
                    <a:lstStyle/>
                    <a:p>
                      <a:r>
                        <a:rPr lang="en-US" altLang="zh-TW" dirty="0"/>
                        <a:t>0cm</a:t>
                      </a:r>
                      <a:endParaRPr lang="zh-TW" altLang="en-US" dirty="0"/>
                    </a:p>
                  </a:txBody>
                  <a:tcPr/>
                </a:tc>
                <a:tc>
                  <a:txBody>
                    <a:bodyPr/>
                    <a:lstStyle/>
                    <a:p>
                      <a:r>
                        <a:rPr lang="en-US" altLang="zh-TW" dirty="0"/>
                        <a:t>6.66</a:t>
                      </a:r>
                      <a:endParaRPr lang="zh-TW" altLang="en-US" dirty="0"/>
                    </a:p>
                  </a:txBody>
                  <a:tcPr/>
                </a:tc>
                <a:tc>
                  <a:txBody>
                    <a:bodyPr/>
                    <a:lstStyle/>
                    <a:p>
                      <a:r>
                        <a:rPr lang="en-US" altLang="zh-TW" dirty="0"/>
                        <a:t>10</a:t>
                      </a:r>
                      <a:endParaRPr lang="zh-TW" altLang="en-US" dirty="0"/>
                    </a:p>
                  </a:txBody>
                  <a:tcPr/>
                </a:tc>
                <a:tc>
                  <a:txBody>
                    <a:bodyPr/>
                    <a:lstStyle/>
                    <a:p>
                      <a:r>
                        <a:rPr lang="en-US" altLang="zh-TW" dirty="0"/>
                        <a:t>6</a:t>
                      </a:r>
                      <a:endParaRPr lang="zh-TW" altLang="en-US" dirty="0"/>
                    </a:p>
                  </a:txBody>
                  <a:tcPr/>
                </a:tc>
                <a:extLst>
                  <a:ext uri="{0D108BD9-81ED-4DB2-BD59-A6C34878D82A}">
                    <a16:rowId xmlns:a16="http://schemas.microsoft.com/office/drawing/2014/main" val="10001"/>
                  </a:ext>
                </a:extLst>
              </a:tr>
              <a:tr h="413760">
                <a:tc>
                  <a:txBody>
                    <a:bodyPr/>
                    <a:lstStyle/>
                    <a:p>
                      <a:pPr algn="ctr"/>
                      <a:r>
                        <a:rPr lang="en-US" altLang="zh-TW" dirty="0"/>
                        <a:t>A</a:t>
                      </a:r>
                      <a:endParaRPr lang="zh-TW" altLang="en-US" dirty="0"/>
                    </a:p>
                  </a:txBody>
                  <a:tcPr/>
                </a:tc>
                <a:tc>
                  <a:txBody>
                    <a:bodyPr/>
                    <a:lstStyle/>
                    <a:p>
                      <a:r>
                        <a:rPr lang="en-US" altLang="zh-TW" dirty="0"/>
                        <a:t>2021/3/2</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6.53</a:t>
                      </a:r>
                      <a:endParaRPr lang="zh-TW" altLang="en-US" dirty="0"/>
                    </a:p>
                  </a:txBody>
                  <a:tcPr/>
                </a:tc>
                <a:tc>
                  <a:txBody>
                    <a:bodyPr/>
                    <a:lstStyle/>
                    <a:p>
                      <a:r>
                        <a:rPr lang="en-US" altLang="zh-TW" dirty="0"/>
                        <a:t>10</a:t>
                      </a:r>
                      <a:endParaRPr lang="zh-TW" altLang="en-US" dirty="0"/>
                    </a:p>
                  </a:txBody>
                  <a:tcPr/>
                </a:tc>
                <a:tc>
                  <a:txBody>
                    <a:bodyPr/>
                    <a:lstStyle/>
                    <a:p>
                      <a:r>
                        <a:rPr lang="en-US" altLang="zh-TW" dirty="0"/>
                        <a:t>6</a:t>
                      </a:r>
                      <a:endParaRPr lang="zh-TW" altLang="en-US" dirty="0"/>
                    </a:p>
                  </a:txBody>
                  <a:tcPr/>
                </a:tc>
                <a:extLst>
                  <a:ext uri="{0D108BD9-81ED-4DB2-BD59-A6C34878D82A}">
                    <a16:rowId xmlns:a16="http://schemas.microsoft.com/office/drawing/2014/main" val="10002"/>
                  </a:ext>
                </a:extLst>
              </a:tr>
              <a:tr h="413760">
                <a:tc>
                  <a:txBody>
                    <a:bodyPr/>
                    <a:lstStyle/>
                    <a:p>
                      <a:pPr algn="ctr"/>
                      <a:r>
                        <a:rPr lang="en-US" altLang="zh-TW" dirty="0"/>
                        <a:t>B</a:t>
                      </a:r>
                      <a:endParaRPr lang="zh-TW" altLang="en-US" dirty="0"/>
                    </a:p>
                  </a:txBody>
                  <a:tcPr/>
                </a:tc>
                <a:tc>
                  <a:txBody>
                    <a:bodyPr/>
                    <a:lstStyle/>
                    <a:p>
                      <a:r>
                        <a:rPr lang="en-US" altLang="zh-TW" dirty="0"/>
                        <a:t>2021/3/2</a:t>
                      </a:r>
                      <a:endParaRPr lang="zh-TW" altLang="en-US" dirty="0"/>
                    </a:p>
                  </a:txBody>
                  <a:tcPr/>
                </a:tc>
                <a:tc>
                  <a:txBody>
                    <a:bodyPr/>
                    <a:lstStyle/>
                    <a:p>
                      <a:r>
                        <a:rPr lang="en-US" altLang="zh-TW" dirty="0"/>
                        <a:t>0cm</a:t>
                      </a:r>
                      <a:endParaRPr lang="zh-TW" altLang="en-US" dirty="0"/>
                    </a:p>
                  </a:txBody>
                  <a:tcPr/>
                </a:tc>
                <a:tc>
                  <a:txBody>
                    <a:bodyPr/>
                    <a:lstStyle/>
                    <a:p>
                      <a:r>
                        <a:rPr lang="en-US" altLang="zh-TW" dirty="0"/>
                        <a:t>7.02</a:t>
                      </a:r>
                      <a:endParaRPr lang="zh-TW" altLang="en-US" dirty="0"/>
                    </a:p>
                  </a:txBody>
                  <a:tcPr/>
                </a:tc>
                <a:tc>
                  <a:txBody>
                    <a:bodyPr/>
                    <a:lstStyle/>
                    <a:p>
                      <a:r>
                        <a:rPr lang="en-US" altLang="zh-TW" dirty="0"/>
                        <a:t>10</a:t>
                      </a:r>
                      <a:endParaRPr lang="zh-TW" altLang="en-US" dirty="0"/>
                    </a:p>
                  </a:txBody>
                  <a:tcPr/>
                </a:tc>
                <a:tc>
                  <a:txBody>
                    <a:bodyPr/>
                    <a:lstStyle/>
                    <a:p>
                      <a:r>
                        <a:rPr lang="en-US" altLang="zh-TW" dirty="0"/>
                        <a:t>6</a:t>
                      </a:r>
                      <a:endParaRPr lang="zh-TW" altLang="en-US" dirty="0"/>
                    </a:p>
                  </a:txBody>
                  <a:tcPr/>
                </a:tc>
                <a:extLst>
                  <a:ext uri="{0D108BD9-81ED-4DB2-BD59-A6C34878D82A}">
                    <a16:rowId xmlns:a16="http://schemas.microsoft.com/office/drawing/2014/main" val="10003"/>
                  </a:ext>
                </a:extLst>
              </a:tr>
              <a:tr h="413760">
                <a:tc>
                  <a:txBody>
                    <a:bodyPr/>
                    <a:lstStyle/>
                    <a:p>
                      <a:pPr algn="ctr"/>
                      <a:r>
                        <a:rPr lang="en-US" altLang="zh-TW" dirty="0"/>
                        <a:t>B</a:t>
                      </a:r>
                      <a:endParaRPr lang="zh-TW" altLang="en-US" dirty="0"/>
                    </a:p>
                  </a:txBody>
                  <a:tcPr/>
                </a:tc>
                <a:tc>
                  <a:txBody>
                    <a:bodyPr/>
                    <a:lstStyle/>
                    <a:p>
                      <a:r>
                        <a:rPr lang="en-US" altLang="zh-TW" dirty="0"/>
                        <a:t>2021/3/2</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7.15</a:t>
                      </a:r>
                      <a:endParaRPr lang="zh-TW" altLang="en-US" dirty="0"/>
                    </a:p>
                  </a:txBody>
                  <a:tcPr/>
                </a:tc>
                <a:tc>
                  <a:txBody>
                    <a:bodyPr/>
                    <a:lstStyle/>
                    <a:p>
                      <a:r>
                        <a:rPr lang="en-US" altLang="zh-TW" dirty="0"/>
                        <a:t>10</a:t>
                      </a:r>
                      <a:endParaRPr lang="zh-TW" altLang="en-US" dirty="0"/>
                    </a:p>
                  </a:txBody>
                  <a:tcPr/>
                </a:tc>
                <a:tc>
                  <a:txBody>
                    <a:bodyPr/>
                    <a:lstStyle/>
                    <a:p>
                      <a:r>
                        <a:rPr lang="en-US" altLang="zh-TW" dirty="0"/>
                        <a:t>6</a:t>
                      </a:r>
                      <a:endParaRPr lang="zh-TW" altLang="en-US" dirty="0"/>
                    </a:p>
                  </a:txBody>
                  <a:tcPr/>
                </a:tc>
                <a:extLst>
                  <a:ext uri="{0D108BD9-81ED-4DB2-BD59-A6C34878D82A}">
                    <a16:rowId xmlns:a16="http://schemas.microsoft.com/office/drawing/2014/main" val="10004"/>
                  </a:ext>
                </a:extLst>
              </a:tr>
              <a:tr h="413760">
                <a:tc>
                  <a:txBody>
                    <a:bodyPr/>
                    <a:lstStyle/>
                    <a:p>
                      <a:pPr algn="ctr"/>
                      <a:r>
                        <a:rPr lang="en-US" altLang="zh-TW" dirty="0"/>
                        <a:t>C</a:t>
                      </a:r>
                      <a:endParaRPr lang="zh-TW" altLang="en-US" dirty="0"/>
                    </a:p>
                  </a:txBody>
                  <a:tcPr/>
                </a:tc>
                <a:tc>
                  <a:txBody>
                    <a:bodyPr/>
                    <a:lstStyle/>
                    <a:p>
                      <a:r>
                        <a:rPr lang="en-US" altLang="zh-TW" dirty="0"/>
                        <a:t>2021/2/26</a:t>
                      </a:r>
                      <a:endParaRPr lang="zh-TW" altLang="en-US" dirty="0"/>
                    </a:p>
                  </a:txBody>
                  <a:tcPr/>
                </a:tc>
                <a:tc>
                  <a:txBody>
                    <a:bodyPr/>
                    <a:lstStyle/>
                    <a:p>
                      <a:r>
                        <a:rPr lang="en-US" altLang="zh-TW" dirty="0"/>
                        <a:t>0cm</a:t>
                      </a:r>
                      <a:endParaRPr lang="zh-TW" altLang="en-US" dirty="0"/>
                    </a:p>
                  </a:txBody>
                  <a:tcPr/>
                </a:tc>
                <a:tc>
                  <a:txBody>
                    <a:bodyPr/>
                    <a:lstStyle/>
                    <a:p>
                      <a:r>
                        <a:rPr lang="en-US" altLang="zh-TW" dirty="0"/>
                        <a:t>6.55</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5"/>
                  </a:ext>
                </a:extLst>
              </a:tr>
              <a:tr h="413760">
                <a:tc>
                  <a:txBody>
                    <a:bodyPr/>
                    <a:lstStyle/>
                    <a:p>
                      <a:pPr algn="ctr"/>
                      <a:r>
                        <a:rPr lang="en-US" altLang="zh-TW" dirty="0"/>
                        <a:t>C</a:t>
                      </a:r>
                      <a:endParaRPr lang="zh-TW" altLang="en-US" dirty="0"/>
                    </a:p>
                  </a:txBody>
                  <a:tcPr/>
                </a:tc>
                <a:tc>
                  <a:txBody>
                    <a:bodyPr/>
                    <a:lstStyle/>
                    <a:p>
                      <a:r>
                        <a:rPr lang="en-US" altLang="zh-TW" dirty="0"/>
                        <a:t>2021/2/26</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6.84</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6"/>
                  </a:ext>
                </a:extLst>
              </a:tr>
              <a:tr h="413760">
                <a:tc>
                  <a:txBody>
                    <a:bodyPr/>
                    <a:lstStyle/>
                    <a:p>
                      <a:pPr algn="ctr"/>
                      <a:r>
                        <a:rPr lang="en-US" altLang="zh-TW" dirty="0"/>
                        <a:t>D</a:t>
                      </a:r>
                      <a:endParaRPr lang="zh-TW" altLang="en-US" dirty="0"/>
                    </a:p>
                  </a:txBody>
                  <a:tcPr/>
                </a:tc>
                <a:tc>
                  <a:txBody>
                    <a:bodyPr/>
                    <a:lstStyle/>
                    <a:p>
                      <a:r>
                        <a:rPr lang="en-US" altLang="zh-TW" dirty="0"/>
                        <a:t>2021/2/26</a:t>
                      </a:r>
                      <a:endParaRPr lang="zh-TW" altLang="en-US" dirty="0"/>
                    </a:p>
                  </a:txBody>
                  <a:tcPr/>
                </a:tc>
                <a:tc>
                  <a:txBody>
                    <a:bodyPr/>
                    <a:lstStyle/>
                    <a:p>
                      <a:r>
                        <a:rPr lang="en-US" altLang="zh-TW" dirty="0"/>
                        <a:t>0cm</a:t>
                      </a:r>
                      <a:endParaRPr lang="zh-TW" altLang="en-US" dirty="0"/>
                    </a:p>
                  </a:txBody>
                  <a:tcPr/>
                </a:tc>
                <a:tc>
                  <a:txBody>
                    <a:bodyPr/>
                    <a:lstStyle/>
                    <a:p>
                      <a:r>
                        <a:rPr lang="en-US" altLang="zh-TW" dirty="0"/>
                        <a:t>6.51</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7"/>
                  </a:ext>
                </a:extLst>
              </a:tr>
              <a:tr h="413760">
                <a:tc>
                  <a:txBody>
                    <a:bodyPr/>
                    <a:lstStyle/>
                    <a:p>
                      <a:pPr algn="ctr"/>
                      <a:r>
                        <a:rPr lang="en-US" altLang="zh-TW" dirty="0"/>
                        <a:t>D</a:t>
                      </a:r>
                      <a:endParaRPr lang="zh-TW" altLang="en-US" dirty="0"/>
                    </a:p>
                  </a:txBody>
                  <a:tcPr/>
                </a:tc>
                <a:tc>
                  <a:txBody>
                    <a:bodyPr/>
                    <a:lstStyle/>
                    <a:p>
                      <a:r>
                        <a:rPr lang="en-US" altLang="zh-TW" dirty="0"/>
                        <a:t>2021/2/26</a:t>
                      </a:r>
                      <a:endParaRPr lang="zh-TW" altLang="en-US" dirty="0"/>
                    </a:p>
                  </a:txBody>
                  <a:tcPr/>
                </a:tc>
                <a:tc>
                  <a:txBody>
                    <a:bodyPr/>
                    <a:lstStyle/>
                    <a:p>
                      <a:r>
                        <a:rPr lang="en-US" altLang="zh-TW" dirty="0"/>
                        <a:t>10cm</a:t>
                      </a:r>
                      <a:endParaRPr lang="zh-TW" altLang="en-US" dirty="0"/>
                    </a:p>
                  </a:txBody>
                  <a:tcPr/>
                </a:tc>
                <a:tc>
                  <a:txBody>
                    <a:bodyPr/>
                    <a:lstStyle/>
                    <a:p>
                      <a:r>
                        <a:rPr lang="en-US" altLang="zh-TW" dirty="0"/>
                        <a:t>6.86</a:t>
                      </a:r>
                      <a:endParaRPr lang="zh-TW" altLang="en-US" dirty="0"/>
                    </a:p>
                  </a:txBody>
                  <a:tcPr/>
                </a:tc>
                <a:tc>
                  <a:txBody>
                    <a:bodyPr/>
                    <a:lstStyle/>
                    <a:p>
                      <a:r>
                        <a:rPr lang="en-US" altLang="zh-TW" dirty="0"/>
                        <a:t>0</a:t>
                      </a:r>
                      <a:endParaRPr lang="zh-TW" altLang="en-US" dirty="0"/>
                    </a:p>
                  </a:txBody>
                  <a:tcPr/>
                </a:tc>
                <a:tc>
                  <a:txBody>
                    <a:bodyPr/>
                    <a:lstStyle/>
                    <a:p>
                      <a:r>
                        <a:rPr lang="en-US" altLang="zh-TW" dirty="0"/>
                        <a:t>-</a:t>
                      </a:r>
                      <a:endParaRPr lang="zh-TW" altLang="en-US"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內容版面配置區 2"/>
          <p:cNvSpPr>
            <a:spLocks noGrp="1"/>
          </p:cNvSpPr>
          <p:nvPr>
            <p:ph idx="1"/>
          </p:nvPr>
        </p:nvSpPr>
        <p:spPr>
          <a:xfrm>
            <a:off x="1371600" y="736996"/>
            <a:ext cx="9601200" cy="5526157"/>
          </a:xfrm>
        </p:spPr>
        <p:txBody>
          <a:bodyPr>
            <a:normAutofit/>
          </a:bodyPr>
          <a:lstStyle/>
          <a:p>
            <a:pPr marL="514350" indent="-514350">
              <a:buFont typeface="+mj-lt"/>
              <a:buAutoNum type="arabicPeriod"/>
            </a:pPr>
            <a:r>
              <a:rPr lang="en-US" altLang="zh-TW" sz="2800" dirty="0"/>
              <a:t>The pH of 0 cm at location A slightly rises after rainfall(Increase by 0.03), The PH value is slightly lower at 10 cm above the ground.(Decrease by 0.05)</a:t>
            </a:r>
          </a:p>
          <a:p>
            <a:pPr marL="514350" indent="-514350">
              <a:buFont typeface="+mj-lt"/>
              <a:buAutoNum type="arabicPeriod"/>
            </a:pPr>
            <a:r>
              <a:rPr lang="en-US" altLang="zh-TW" sz="2800" dirty="0"/>
              <a:t>The pH value of location B 0 cm and 10 cm away from the ground will be slightly lower.(Decrease by 0.23 and 0.25 respectively)</a:t>
            </a:r>
          </a:p>
          <a:p>
            <a:pPr marL="514350" indent="-514350">
              <a:buFont typeface="+mj-lt"/>
              <a:buAutoNum type="arabicPeriod"/>
            </a:pPr>
            <a:r>
              <a:rPr lang="en-US" altLang="zh-TW" sz="2800" dirty="0"/>
              <a:t>The place c is 0 cm above the ground, the pH value has increased by 0.14 after rainfall, 10 cm above the ground, it’s reduced by 0.22.</a:t>
            </a:r>
          </a:p>
          <a:p>
            <a:pPr marL="514350" indent="-514350">
              <a:buFont typeface="+mj-lt"/>
              <a:buAutoNum type="arabicPeriod"/>
            </a:pPr>
            <a:r>
              <a:rPr lang="en-US" altLang="zh-TW" sz="2800" dirty="0"/>
              <a:t>After the rain, the pH value of location D has reduce. (The surface soil is reduced by 0.39; The soil 10 cm above the ground is reduced by 0.80)</a:t>
            </a:r>
          </a:p>
          <a:p>
            <a:pPr marL="514350" indent="-514350">
              <a:buFont typeface="+mj-lt"/>
              <a:buAutoNum type="arabicPeriod"/>
            </a:pPr>
            <a:endParaRPr lang="zh-TW"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標題 1"/>
          <p:cNvSpPr>
            <a:spLocks noGrp="1"/>
          </p:cNvSpPr>
          <p:nvPr>
            <p:ph type="title"/>
          </p:nvPr>
        </p:nvSpPr>
        <p:spPr>
          <a:xfrm>
            <a:off x="1371600" y="327804"/>
            <a:ext cx="9601200" cy="1250830"/>
          </a:xfrm>
        </p:spPr>
        <p:txBody>
          <a:bodyPr>
            <a:normAutofit/>
          </a:bodyPr>
          <a:lstStyle/>
          <a:p>
            <a:r>
              <a:rPr lang="en-US" altLang="zh-TW" sz="3600" dirty="0">
                <a:solidFill>
                  <a:srgbClr val="191B0E"/>
                </a:solidFill>
              </a:rPr>
              <a:t>Bidens alba</a:t>
            </a:r>
            <a:r>
              <a:rPr lang="zh-TW" altLang="en-US" sz="3600" dirty="0">
                <a:solidFill>
                  <a:srgbClr val="191B0E"/>
                </a:solidFill>
              </a:rPr>
              <a:t> </a:t>
            </a:r>
            <a:r>
              <a:rPr lang="en-US" altLang="zh-TW" sz="3600" dirty="0">
                <a:solidFill>
                  <a:srgbClr val="191B0E"/>
                </a:solidFill>
              </a:rPr>
              <a:t>planting</a:t>
            </a:r>
            <a:endParaRPr lang="zh-TW" altLang="en-US" sz="3600" dirty="0"/>
          </a:p>
        </p:txBody>
      </p:sp>
      <p:sp>
        <p:nvSpPr>
          <p:cNvPr id="1048590" name="內容版面配置區 2"/>
          <p:cNvSpPr>
            <a:spLocks noGrp="1"/>
          </p:cNvSpPr>
          <p:nvPr>
            <p:ph idx="1"/>
          </p:nvPr>
        </p:nvSpPr>
        <p:spPr>
          <a:xfrm>
            <a:off x="1371600" y="1061049"/>
            <a:ext cx="9601200" cy="4806351"/>
          </a:xfrm>
        </p:spPr>
        <p:txBody>
          <a:bodyPr>
            <a:normAutofit/>
          </a:bodyPr>
          <a:lstStyle/>
          <a:p>
            <a:pPr marL="0" indent="0">
              <a:buNone/>
            </a:pPr>
            <a:r>
              <a:rPr lang="en-US" altLang="zh-TW" sz="2800" dirty="0"/>
              <a:t>As of 3/6</a:t>
            </a:r>
            <a:r>
              <a:rPr lang="zh-TW" altLang="en-US" sz="2800" dirty="0"/>
              <a:t> </a:t>
            </a:r>
            <a:r>
              <a:rPr lang="en-US" altLang="zh-TW" sz="2800" dirty="0"/>
              <a:t>:</a:t>
            </a:r>
          </a:p>
          <a:p>
            <a:pPr marL="514350" indent="-514350">
              <a:buFont typeface="+mj-lt"/>
              <a:buAutoNum type="arabicPeriod"/>
            </a:pPr>
            <a:r>
              <a:rPr lang="en-US" altLang="zh-TW" sz="2800" dirty="0"/>
              <a:t>Potted plants using water with a pH of 6, A total of one seedling grew.</a:t>
            </a:r>
          </a:p>
        </p:txBody>
      </p:sp>
      <p:pic>
        <p:nvPicPr>
          <p:cNvPr id="2097152"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1449" y="2311879"/>
            <a:ext cx="5749911" cy="43134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內容版面配置區 2"/>
          <p:cNvSpPr>
            <a:spLocks noGrp="1"/>
          </p:cNvSpPr>
          <p:nvPr>
            <p:ph idx="1"/>
          </p:nvPr>
        </p:nvSpPr>
        <p:spPr>
          <a:xfrm>
            <a:off x="1371600" y="586597"/>
            <a:ext cx="9601200" cy="5280804"/>
          </a:xfrm>
        </p:spPr>
        <p:txBody>
          <a:bodyPr/>
          <a:lstStyle/>
          <a:p>
            <a:pPr marL="0" lvl="0" indent="0">
              <a:buNone/>
            </a:pPr>
            <a:r>
              <a:rPr lang="en-US" altLang="zh-TW" sz="2800" dirty="0">
                <a:solidFill>
                  <a:srgbClr val="191B0E"/>
                </a:solidFill>
              </a:rPr>
              <a:t>2. Potted plants using water with a pH of 6.5, A total of three seedling grew.</a:t>
            </a:r>
          </a:p>
          <a:p>
            <a:pPr marL="0" indent="0">
              <a:buNone/>
            </a:pPr>
            <a:endParaRPr lang="zh-TW" altLang="en-US" dirty="0"/>
          </a:p>
        </p:txBody>
      </p:sp>
      <p:pic>
        <p:nvPicPr>
          <p:cNvPr id="2097153"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3176" y="1647305"/>
            <a:ext cx="6578047" cy="493464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內容版面配置區 2"/>
          <p:cNvSpPr>
            <a:spLocks noGrp="1"/>
          </p:cNvSpPr>
          <p:nvPr>
            <p:ph idx="1"/>
          </p:nvPr>
        </p:nvSpPr>
        <p:spPr>
          <a:xfrm>
            <a:off x="1397479" y="405442"/>
            <a:ext cx="9601200" cy="5358441"/>
          </a:xfrm>
        </p:spPr>
        <p:txBody>
          <a:bodyPr/>
          <a:lstStyle/>
          <a:p>
            <a:pPr marL="0" lvl="0" indent="0">
              <a:buNone/>
            </a:pPr>
            <a:r>
              <a:rPr lang="en-US" altLang="zh-TW" sz="2800" dirty="0">
                <a:solidFill>
                  <a:srgbClr val="191B0E"/>
                </a:solidFill>
              </a:rPr>
              <a:t>3. Potted plants using water with a pH of 7, A total of three seedling grew.</a:t>
            </a:r>
          </a:p>
        </p:txBody>
      </p:sp>
      <p:pic>
        <p:nvPicPr>
          <p:cNvPr id="209715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4768" y="1328052"/>
            <a:ext cx="7026621" cy="52711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內容版面配置區 2"/>
          <p:cNvSpPr>
            <a:spLocks noGrp="1"/>
          </p:cNvSpPr>
          <p:nvPr>
            <p:ph idx="1"/>
          </p:nvPr>
        </p:nvSpPr>
        <p:spPr>
          <a:xfrm>
            <a:off x="1371600" y="465827"/>
            <a:ext cx="9601200" cy="5401574"/>
          </a:xfrm>
        </p:spPr>
        <p:txBody>
          <a:bodyPr/>
          <a:lstStyle/>
          <a:p>
            <a:pPr marL="0" lvl="0" indent="0">
              <a:buNone/>
            </a:pPr>
            <a:r>
              <a:rPr lang="en-US" altLang="zh-TW" sz="2800" dirty="0">
                <a:solidFill>
                  <a:srgbClr val="191B0E"/>
                </a:solidFill>
              </a:rPr>
              <a:t>4. Potted plants using water with a pH of 7.5, A total of </a:t>
            </a:r>
            <a:r>
              <a:rPr lang="en-US" altLang="zh-CN" sz="2800" dirty="0">
                <a:solidFill>
                  <a:srgbClr val="191B0E"/>
                </a:solidFill>
              </a:rPr>
              <a:t>fourteen</a:t>
            </a:r>
            <a:r>
              <a:rPr lang="en-US" altLang="zh-TW" sz="2800" dirty="0">
                <a:solidFill>
                  <a:srgbClr val="191B0E"/>
                </a:solidFill>
              </a:rPr>
              <a:t> seedling grew.</a:t>
            </a:r>
            <a:endParaRPr lang="zh-CN" altLang="en-US" dirty="0"/>
          </a:p>
          <a:p>
            <a:endParaRPr lang="zh-TW" altLang="en-US" dirty="0"/>
          </a:p>
        </p:txBody>
      </p:sp>
      <p:pic>
        <p:nvPicPr>
          <p:cNvPr id="2097173"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384" y="1422930"/>
            <a:ext cx="7095632" cy="53229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內容版面配置區 2"/>
          <p:cNvSpPr>
            <a:spLocks noGrp="1"/>
          </p:cNvSpPr>
          <p:nvPr>
            <p:ph idx="1"/>
          </p:nvPr>
        </p:nvSpPr>
        <p:spPr>
          <a:xfrm>
            <a:off x="1492370" y="534838"/>
            <a:ext cx="9601200" cy="5358441"/>
          </a:xfrm>
        </p:spPr>
        <p:txBody>
          <a:bodyPr/>
          <a:lstStyle/>
          <a:p>
            <a:pPr marL="0" lvl="0" indent="0">
              <a:buNone/>
            </a:pPr>
            <a:r>
              <a:rPr lang="en-US" altLang="zh-TW" sz="2800" dirty="0">
                <a:solidFill>
                  <a:srgbClr val="191B0E"/>
                </a:solidFill>
              </a:rPr>
              <a:t>5. Potted plants using water with a pH of 8, A total of four seedling grew.</a:t>
            </a:r>
          </a:p>
          <a:p>
            <a:endParaRPr lang="zh-TW" altLang="en-US" dirty="0"/>
          </a:p>
        </p:txBody>
      </p:sp>
      <p:pic>
        <p:nvPicPr>
          <p:cNvPr id="209717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4357" y="1485506"/>
            <a:ext cx="6897225" cy="51740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內容版面配置區 2"/>
          <p:cNvSpPr>
            <a:spLocks noGrp="1"/>
          </p:cNvSpPr>
          <p:nvPr>
            <p:ph idx="1"/>
          </p:nvPr>
        </p:nvSpPr>
        <p:spPr>
          <a:xfrm>
            <a:off x="1371600" y="1497496"/>
            <a:ext cx="9601200" cy="4369904"/>
          </a:xfrm>
        </p:spPr>
        <p:txBody>
          <a:bodyPr>
            <a:normAutofit/>
          </a:bodyPr>
          <a:lstStyle/>
          <a:p>
            <a:endParaRPr lang="en-US" altLang="zh-TW" sz="2800" dirty="0"/>
          </a:p>
          <a:p>
            <a:endParaRPr lang="zh-TW" altLang="en-US" sz="2800" dirty="0"/>
          </a:p>
        </p:txBody>
      </p:sp>
      <p:sp>
        <p:nvSpPr>
          <p:cNvPr id="1048635" name="矩形 3"/>
          <p:cNvSpPr/>
          <p:nvPr/>
        </p:nvSpPr>
        <p:spPr>
          <a:xfrm>
            <a:off x="1364974" y="479397"/>
            <a:ext cx="6096000" cy="728789"/>
          </a:xfrm>
          <a:prstGeom prst="rect">
            <a:avLst/>
          </a:prstGeom>
        </p:spPr>
        <p:txBody>
          <a:bodyPr>
            <a:spAutoFit/>
          </a:bodyPr>
          <a:lstStyle/>
          <a:p>
            <a:pPr lvl="0" defTabSz="914400">
              <a:lnSpc>
                <a:spcPct val="94000"/>
              </a:lnSpc>
              <a:spcBef>
                <a:spcPts val="1000"/>
              </a:spcBef>
              <a:spcAft>
                <a:spcPts val="200"/>
              </a:spcAft>
            </a:pPr>
            <a:r>
              <a:rPr lang="en-US" altLang="zh-TW" sz="4400" dirty="0">
                <a:solidFill>
                  <a:srgbClr val="191B0E"/>
                </a:solidFill>
              </a:rPr>
              <a:t>Analysis</a:t>
            </a:r>
          </a:p>
        </p:txBody>
      </p:sp>
      <p:sp>
        <p:nvSpPr>
          <p:cNvPr id="2" name="矩形 1"/>
          <p:cNvSpPr/>
          <p:nvPr/>
        </p:nvSpPr>
        <p:spPr>
          <a:xfrm>
            <a:off x="1371600" y="1311216"/>
            <a:ext cx="9858653" cy="3539430"/>
          </a:xfrm>
          <a:prstGeom prst="rect">
            <a:avLst/>
          </a:prstGeom>
        </p:spPr>
        <p:txBody>
          <a:bodyPr wrap="square">
            <a:spAutoFit/>
          </a:bodyPr>
          <a:lstStyle/>
          <a:p>
            <a:pPr marL="285750" indent="-285750">
              <a:buFont typeface="Wingdings" panose="05000000000000000000" pitchFamily="2" charset="2"/>
              <a:buChar char="n"/>
            </a:pPr>
            <a:r>
              <a:rPr lang="en-US" altLang="zh-TW" sz="2800" dirty="0"/>
              <a:t>In the first experiment, we used a pH meter to measure the pH of the soil before the rain and what changes happened after the rain.</a:t>
            </a:r>
          </a:p>
          <a:p>
            <a:pPr marL="285750" indent="-285750">
              <a:buFont typeface="Wingdings" panose="05000000000000000000" pitchFamily="2" charset="2"/>
              <a:buChar char="n"/>
            </a:pPr>
            <a:r>
              <a:rPr lang="en-US" altLang="zh-TW" sz="2800" dirty="0"/>
              <a:t>In the second experiment, we observed the growth process of Bidens alba to find out the unsuitable environment for its growth. In this case, we can reduce the growth of Bidens alba by changing the pH of the soil.</a:t>
            </a:r>
          </a:p>
          <a:p>
            <a:pPr marL="285750" indent="-285750">
              <a:buFont typeface="Wingdings" panose="05000000000000000000" pitchFamily="2" charset="2"/>
              <a:buChar char="n"/>
            </a:pPr>
            <a:endParaRPr lang="zh-TW"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標題 1"/>
          <p:cNvSpPr>
            <a:spLocks noGrp="1"/>
          </p:cNvSpPr>
          <p:nvPr>
            <p:ph type="title"/>
          </p:nvPr>
        </p:nvSpPr>
        <p:spPr/>
        <p:txBody>
          <a:bodyPr/>
          <a:lstStyle/>
          <a:p>
            <a:r>
              <a:rPr lang="en-US" altLang="zh-TW" dirty="0"/>
              <a:t>Discussion</a:t>
            </a:r>
            <a:br>
              <a:rPr lang="en-US" altLang="zh-TW" dirty="0"/>
            </a:br>
            <a:endParaRPr lang="zh-TW" altLang="en-US" dirty="0"/>
          </a:p>
        </p:txBody>
      </p:sp>
      <p:sp>
        <p:nvSpPr>
          <p:cNvPr id="1048639" name="內容版面配置區 2"/>
          <p:cNvSpPr>
            <a:spLocks noGrp="1"/>
          </p:cNvSpPr>
          <p:nvPr>
            <p:ph idx="1"/>
          </p:nvPr>
        </p:nvSpPr>
        <p:spPr>
          <a:xfrm>
            <a:off x="1371600" y="1595887"/>
            <a:ext cx="9601200" cy="4271513"/>
          </a:xfrm>
        </p:spPr>
        <p:txBody>
          <a:bodyPr>
            <a:normAutofit/>
          </a:bodyPr>
          <a:lstStyle/>
          <a:p>
            <a:r>
              <a:rPr lang="en-US" altLang="zh-TW" sz="2800" dirty="0"/>
              <a:t>After rainfall, the pH value of all soils has changed, So rainfall has an impact on the pH of the soil.</a:t>
            </a:r>
          </a:p>
          <a:p>
            <a:r>
              <a:rPr lang="en-US" altLang="zh-TW" sz="2800" dirty="0"/>
              <a:t>The pH value of the soil in the same place will not increase or decrease at the same time due to rainfall, It may be due to the fact that the surface soil is drenched in more rain.</a:t>
            </a:r>
          </a:p>
          <a:p>
            <a:r>
              <a:rPr lang="en-US" altLang="zh-TW" sz="2800" dirty="0"/>
              <a:t>Bidens alba is the best in soil with a pH of 7.5, this may be the most suitable environment for its growth.</a:t>
            </a:r>
          </a:p>
          <a:p>
            <a:endParaRPr lang="en-US" altLang="zh-TW" sz="2800" dirty="0"/>
          </a:p>
          <a:p>
            <a:endParaRPr lang="zh-TW"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標題 1"/>
          <p:cNvSpPr>
            <a:spLocks noGrp="1"/>
          </p:cNvSpPr>
          <p:nvPr>
            <p:ph type="title"/>
          </p:nvPr>
        </p:nvSpPr>
        <p:spPr/>
        <p:txBody>
          <a:bodyPr/>
          <a:lstStyle/>
          <a:p>
            <a:r>
              <a:rPr lang="en-US" altLang="zh-TW" dirty="0"/>
              <a:t>Research Questions</a:t>
            </a:r>
            <a:br>
              <a:rPr lang="en-US" altLang="zh-TW" dirty="0"/>
            </a:br>
            <a:endParaRPr lang="zh-TW" altLang="en-US" dirty="0"/>
          </a:p>
        </p:txBody>
      </p:sp>
      <p:sp>
        <p:nvSpPr>
          <p:cNvPr id="1048609" name="內容版面配置區 2"/>
          <p:cNvSpPr>
            <a:spLocks noGrp="1"/>
          </p:cNvSpPr>
          <p:nvPr>
            <p:ph idx="1"/>
          </p:nvPr>
        </p:nvSpPr>
        <p:spPr>
          <a:xfrm>
            <a:off x="1371600" y="1669774"/>
            <a:ext cx="9601200" cy="4197626"/>
          </a:xfrm>
        </p:spPr>
        <p:txBody>
          <a:bodyPr>
            <a:normAutofit/>
          </a:bodyPr>
          <a:lstStyle/>
          <a:p>
            <a:r>
              <a:rPr lang="en-US" altLang="zh-TW" sz="3200" dirty="0"/>
              <a:t>Will rain affect the pH value of the soil?</a:t>
            </a:r>
          </a:p>
          <a:p>
            <a:r>
              <a:rPr lang="en-US" altLang="zh-TW" sz="3200" dirty="0"/>
              <a:t>Will the pH value of soil in the same place but at different depths be the same?</a:t>
            </a:r>
          </a:p>
          <a:p>
            <a:r>
              <a:rPr lang="en-US" altLang="zh-TW" sz="3200" dirty="0"/>
              <a:t>Will the pH of the soil affect the growth of plants?</a:t>
            </a:r>
          </a:p>
          <a:p>
            <a:r>
              <a:rPr lang="en-US" altLang="zh-TW" sz="3200" dirty="0"/>
              <a:t>Is it possible that exotic plant species will be eliminated by changing the pH of the soil?</a:t>
            </a:r>
            <a:endParaRPr lang="zh-TW" alt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標題 1"/>
          <p:cNvSpPr>
            <a:spLocks noGrp="1"/>
          </p:cNvSpPr>
          <p:nvPr>
            <p:ph type="title"/>
          </p:nvPr>
        </p:nvSpPr>
        <p:spPr>
          <a:xfrm>
            <a:off x="1371600" y="685799"/>
            <a:ext cx="9601200" cy="957471"/>
          </a:xfrm>
        </p:spPr>
        <p:txBody>
          <a:bodyPr>
            <a:normAutofit fontScale="90000"/>
          </a:bodyPr>
          <a:lstStyle/>
          <a:p>
            <a:r>
              <a:rPr lang="en-US" altLang="zh-TW" sz="4900" dirty="0"/>
              <a:t>Conclusions</a:t>
            </a:r>
            <a:br>
              <a:rPr lang="en-US" altLang="zh-TW" dirty="0"/>
            </a:br>
            <a:endParaRPr lang="zh-TW" altLang="en-US" dirty="0"/>
          </a:p>
        </p:txBody>
      </p:sp>
      <p:sp>
        <p:nvSpPr>
          <p:cNvPr id="1048637" name="內容版面配置區 2"/>
          <p:cNvSpPr>
            <a:spLocks noGrp="1"/>
          </p:cNvSpPr>
          <p:nvPr>
            <p:ph idx="1"/>
          </p:nvPr>
        </p:nvSpPr>
        <p:spPr>
          <a:xfrm>
            <a:off x="1371600" y="1364974"/>
            <a:ext cx="9601200" cy="4502426"/>
          </a:xfrm>
        </p:spPr>
        <p:txBody>
          <a:bodyPr/>
          <a:lstStyle/>
          <a:p>
            <a:pPr marL="514350" lvl="0" indent="-514350">
              <a:buFont typeface="+mj-lt"/>
              <a:buAutoNum type="arabicPeriod"/>
            </a:pPr>
            <a:r>
              <a:rPr lang="en-US" altLang="zh-TW" sz="2800" dirty="0">
                <a:solidFill>
                  <a:srgbClr val="191B0E"/>
                </a:solidFill>
              </a:rPr>
              <a:t>The pH of the soil will be affected by rain.</a:t>
            </a:r>
          </a:p>
          <a:p>
            <a:pPr marL="514350" lvl="0" indent="-514350">
              <a:buFont typeface="+mj-lt"/>
              <a:buAutoNum type="arabicPeriod"/>
            </a:pPr>
            <a:r>
              <a:rPr lang="en-US" altLang="zh-TW" sz="2800" dirty="0">
                <a:solidFill>
                  <a:srgbClr val="191B0E"/>
                </a:solidFill>
              </a:rPr>
              <a:t>The pH value of soil at different depths in the same place will be different.</a:t>
            </a:r>
          </a:p>
          <a:p>
            <a:pPr marL="514350" lvl="0" indent="-514350">
              <a:buFont typeface="+mj-lt"/>
              <a:buAutoNum type="arabicPeriod"/>
            </a:pPr>
            <a:r>
              <a:rPr lang="en-US" altLang="zh-TW" sz="2800" dirty="0">
                <a:solidFill>
                  <a:srgbClr val="191B0E"/>
                </a:solidFill>
              </a:rPr>
              <a:t>The pH of the soil affects the growth of plants.</a:t>
            </a:r>
          </a:p>
          <a:p>
            <a:pPr marL="514350" lvl="0" indent="-514350">
              <a:buFont typeface="+mj-lt"/>
              <a:buAutoNum type="arabicPeriod"/>
            </a:pPr>
            <a:r>
              <a:rPr lang="en-US" altLang="zh-TW" sz="2800" dirty="0">
                <a:solidFill>
                  <a:srgbClr val="191B0E"/>
                </a:solidFill>
              </a:rPr>
              <a:t>The growth of exotic plants can be reduced by changing the pH of the soil.</a:t>
            </a:r>
          </a:p>
          <a:p>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標題 1"/>
          <p:cNvSpPr>
            <a:spLocks noGrp="1"/>
          </p:cNvSpPr>
          <p:nvPr>
            <p:ph type="title"/>
          </p:nvPr>
        </p:nvSpPr>
        <p:spPr/>
        <p:txBody>
          <a:bodyPr/>
          <a:lstStyle/>
          <a:p>
            <a:r>
              <a:rPr lang="en-US" altLang="zh-TW" dirty="0"/>
              <a:t>References/Bibliography</a:t>
            </a:r>
            <a:br>
              <a:rPr lang="en-US" altLang="zh-TW" dirty="0"/>
            </a:br>
            <a:endParaRPr lang="zh-TW" altLang="en-US" dirty="0"/>
          </a:p>
        </p:txBody>
      </p:sp>
      <p:sp>
        <p:nvSpPr>
          <p:cNvPr id="1048641" name="內容版面配置區 2"/>
          <p:cNvSpPr>
            <a:spLocks noGrp="1"/>
          </p:cNvSpPr>
          <p:nvPr>
            <p:ph idx="1"/>
          </p:nvPr>
        </p:nvSpPr>
        <p:spPr/>
        <p:txBody>
          <a:bodyPr/>
          <a:lstStyle/>
          <a:p>
            <a:r>
              <a:rPr lang="en-US" altLang="zh-TW" sz="2400" dirty="0">
                <a:hlinkClick r:id="rId2"/>
              </a:rPr>
              <a:t>https://www.globe.gov/do-globe/globe-teachers-guide/soil-pedosphere</a:t>
            </a:r>
            <a:endParaRPr lang="en-US" altLang="zh-TW" sz="2400" dirty="0"/>
          </a:p>
          <a:p>
            <a:r>
              <a:rPr lang="en-US" altLang="zh-TW" sz="2400">
                <a:hlinkClick r:id="rId3"/>
              </a:rPr>
              <a:t>https://www.globe.gov/documents/352961/353769/Soil+pH+protocol/782a668b-cecb-4801-ad80-db32a701eb58</a:t>
            </a:r>
            <a:endParaRPr lang="en-US" altLang="zh-TW" sz="2400" dirty="0"/>
          </a:p>
          <a:p>
            <a:r>
              <a:rPr lang="en-US" altLang="zh-TW" sz="2400" dirty="0">
                <a:hlinkClick r:id="rId4"/>
              </a:rPr>
              <a:t>http://nrch.culture.tw/twpedia.aspx?id=21557</a:t>
            </a:r>
            <a:endParaRPr lang="en-US" altLang="zh-TW" sz="2400" dirty="0"/>
          </a:p>
          <a:p>
            <a:r>
              <a:rPr lang="en-US" altLang="zh-TW" sz="2400" dirty="0">
                <a:hlinkClick r:id="rId5"/>
              </a:rPr>
              <a:t>http://www.rhythmsmonthly.com/?p=10410</a:t>
            </a:r>
            <a:endParaRPr lang="en-US" altLang="zh-TW" sz="2400" dirty="0"/>
          </a:p>
          <a:p>
            <a:endParaRPr lang="en-US" altLang="zh-TW" sz="2400" dirty="0"/>
          </a:p>
          <a:p>
            <a:endParaRPr lang="en-US" altLang="zh-TW" sz="2400" dirty="0"/>
          </a:p>
          <a:p>
            <a:endParaRPr lang="en-US" altLang="zh-TW"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標題 1"/>
          <p:cNvSpPr>
            <a:spLocks noGrp="1"/>
          </p:cNvSpPr>
          <p:nvPr>
            <p:ph type="title"/>
          </p:nvPr>
        </p:nvSpPr>
        <p:spPr/>
        <p:txBody>
          <a:bodyPr/>
          <a:lstStyle/>
          <a:p>
            <a:r>
              <a:rPr lang="en-US" altLang="zh-TW" dirty="0">
                <a:solidFill>
                  <a:srgbClr val="191B0E"/>
                </a:solidFill>
              </a:rPr>
              <a:t>Hypothesis</a:t>
            </a:r>
            <a:endParaRPr lang="zh-TW" altLang="en-US" dirty="0"/>
          </a:p>
        </p:txBody>
      </p:sp>
      <p:sp>
        <p:nvSpPr>
          <p:cNvPr id="1048611" name="內容版面配置區 2"/>
          <p:cNvSpPr>
            <a:spLocks noGrp="1"/>
          </p:cNvSpPr>
          <p:nvPr>
            <p:ph idx="1"/>
          </p:nvPr>
        </p:nvSpPr>
        <p:spPr>
          <a:xfrm>
            <a:off x="1371600" y="1537252"/>
            <a:ext cx="9601200" cy="4330148"/>
          </a:xfrm>
        </p:spPr>
        <p:txBody>
          <a:bodyPr>
            <a:normAutofit/>
          </a:bodyPr>
          <a:lstStyle/>
          <a:p>
            <a:r>
              <a:rPr lang="en-US" altLang="zh-TW" sz="3200" dirty="0"/>
              <a:t>The acidity and alkalinity of rainwater will affect soil </a:t>
            </a:r>
            <a:r>
              <a:rPr lang="en-US" altLang="zh-TW" sz="3200" dirty="0" err="1"/>
              <a:t>pH.</a:t>
            </a:r>
            <a:endParaRPr lang="en-US" altLang="zh-TW" sz="3200" dirty="0"/>
          </a:p>
          <a:p>
            <a:r>
              <a:rPr lang="en-US" altLang="zh-TW" sz="3200" dirty="0"/>
              <a:t>Soils at different depths have different pH values.</a:t>
            </a:r>
          </a:p>
          <a:p>
            <a:r>
              <a:rPr lang="en-US" altLang="zh-TW" sz="3200" dirty="0"/>
              <a:t>The pH of the soil affects the growth of plants.</a:t>
            </a:r>
          </a:p>
          <a:p>
            <a:r>
              <a:rPr lang="en-US" altLang="zh-TW" sz="3200" dirty="0"/>
              <a:t>By changing the pH of the soil, exotic plants can be eliminated.</a:t>
            </a:r>
          </a:p>
          <a:p>
            <a:endParaRPr lang="zh-TW" alt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標題 1"/>
          <p:cNvSpPr>
            <a:spLocks noGrp="1"/>
          </p:cNvSpPr>
          <p:nvPr>
            <p:ph type="title"/>
          </p:nvPr>
        </p:nvSpPr>
        <p:spPr>
          <a:xfrm>
            <a:off x="1371600" y="914400"/>
            <a:ext cx="9601200" cy="974785"/>
          </a:xfrm>
        </p:spPr>
        <p:txBody>
          <a:bodyPr>
            <a:normAutofit fontScale="90000"/>
          </a:bodyPr>
          <a:lstStyle/>
          <a:p>
            <a:r>
              <a:rPr lang="en-US" altLang="zh-TW" dirty="0"/>
              <a:t>(1)Soil acquisition</a:t>
            </a:r>
            <a:br>
              <a:rPr lang="en-US" altLang="zh-TW" dirty="0"/>
            </a:br>
            <a:br>
              <a:rPr lang="en-US" altLang="zh-TW" dirty="0"/>
            </a:br>
            <a:br>
              <a:rPr lang="en-US" altLang="zh-TW" dirty="0"/>
            </a:br>
            <a:endParaRPr lang="zh-TW" altLang="en-US" dirty="0"/>
          </a:p>
        </p:txBody>
      </p:sp>
      <p:sp>
        <p:nvSpPr>
          <p:cNvPr id="1048613" name="內容版面配置區 2"/>
          <p:cNvSpPr>
            <a:spLocks noGrp="1"/>
          </p:cNvSpPr>
          <p:nvPr>
            <p:ph idx="1"/>
          </p:nvPr>
        </p:nvSpPr>
        <p:spPr>
          <a:xfrm>
            <a:off x="1371600" y="1708030"/>
            <a:ext cx="9601200" cy="4537495"/>
          </a:xfrm>
        </p:spPr>
        <p:txBody>
          <a:bodyPr>
            <a:normAutofit/>
          </a:bodyPr>
          <a:lstStyle/>
          <a:p>
            <a:pPr marL="0" indent="0">
              <a:buNone/>
            </a:pPr>
            <a:r>
              <a:rPr lang="en-US" altLang="zh-TW" sz="3200" dirty="0">
                <a:ea typeface="Yu Gothic UI Light" panose="020B0300000000000000" pitchFamily="34" charset="-128"/>
              </a:rPr>
              <a:t>Materials</a:t>
            </a:r>
            <a:r>
              <a:rPr lang="en-US" altLang="zh-TW" sz="3200" b="1" dirty="0">
                <a:ea typeface="Yu Gothic UI Light" panose="020B0300000000000000" pitchFamily="34" charset="-128"/>
              </a:rPr>
              <a:t> </a:t>
            </a:r>
            <a:r>
              <a:rPr lang="en-US" altLang="zh-TW" sz="3200" dirty="0"/>
              <a:t>:</a:t>
            </a:r>
            <a:r>
              <a:rPr lang="zh-TW" altLang="en-US" sz="3200" dirty="0"/>
              <a:t> </a:t>
            </a:r>
            <a:endParaRPr lang="en-US" altLang="zh-TW" sz="3200" dirty="0"/>
          </a:p>
          <a:p>
            <a:r>
              <a:rPr lang="en-US" altLang="zh-TW" sz="2800" dirty="0"/>
              <a:t>Zipper bag</a:t>
            </a:r>
          </a:p>
          <a:p>
            <a:r>
              <a:rPr lang="en-US" altLang="zh-TW" sz="2800" dirty="0"/>
              <a:t>Marker</a:t>
            </a:r>
          </a:p>
          <a:p>
            <a:r>
              <a:rPr lang="en-US" altLang="zh-TW" sz="2800" dirty="0"/>
              <a:t>shovel</a:t>
            </a:r>
          </a:p>
          <a:p>
            <a:pPr marL="0" indent="0">
              <a:buNone/>
            </a:pPr>
            <a:endParaRPr lang="en-US" altLang="zh-TW" sz="2800" dirty="0"/>
          </a:p>
        </p:txBody>
      </p:sp>
      <p:pic>
        <p:nvPicPr>
          <p:cNvPr id="2097156"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4782" y="288868"/>
            <a:ext cx="4679426" cy="62378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內容版面配置區 2"/>
          <p:cNvSpPr>
            <a:spLocks noGrp="1"/>
          </p:cNvSpPr>
          <p:nvPr>
            <p:ph idx="1"/>
          </p:nvPr>
        </p:nvSpPr>
        <p:spPr>
          <a:xfrm>
            <a:off x="1371600" y="569843"/>
            <a:ext cx="9601200" cy="5297557"/>
          </a:xfrm>
        </p:spPr>
        <p:txBody>
          <a:bodyPr/>
          <a:lstStyle/>
          <a:p>
            <a:pPr marL="0" indent="0">
              <a:buNone/>
            </a:pPr>
            <a:r>
              <a:rPr lang="en-US" altLang="zh-TW" sz="3200" dirty="0"/>
              <a:t>Method : </a:t>
            </a:r>
          </a:p>
          <a:p>
            <a:pPr marL="514350" indent="-514350">
              <a:buFont typeface="+mj-lt"/>
              <a:buAutoNum type="arabicParenR"/>
            </a:pPr>
            <a:r>
              <a:rPr lang="en-US" altLang="zh-TW" sz="3200" dirty="0"/>
              <a:t>We sampled four locations.(A/B/C/D)</a:t>
            </a:r>
          </a:p>
          <a:p>
            <a:pPr marL="514350" indent="-514350">
              <a:buFont typeface="+mj-lt"/>
              <a:buAutoNum type="arabicParenR"/>
            </a:pPr>
            <a:endParaRPr lang="en-US" altLang="zh-TW" sz="3200" dirty="0"/>
          </a:p>
          <a:p>
            <a:pPr marL="514350" indent="-514350">
              <a:buFont typeface="+mj-lt"/>
              <a:buAutoNum type="arabicParenR"/>
            </a:pPr>
            <a:endParaRPr lang="en-US" altLang="zh-TW" sz="3200" dirty="0"/>
          </a:p>
          <a:p>
            <a:pPr marL="514350" indent="-514350">
              <a:buFont typeface="+mj-lt"/>
              <a:buAutoNum type="arabicParenR"/>
            </a:pPr>
            <a:endParaRPr lang="en-US" altLang="zh-TW" sz="3200" dirty="0"/>
          </a:p>
          <a:p>
            <a:pPr marL="0" indent="0">
              <a:buNone/>
            </a:pPr>
            <a:endParaRPr lang="en-US" altLang="zh-TW" sz="2800" dirty="0"/>
          </a:p>
          <a:p>
            <a:endParaRPr lang="zh-TW" altLang="en-US" dirty="0"/>
          </a:p>
        </p:txBody>
      </p:sp>
      <p:pic>
        <p:nvPicPr>
          <p:cNvPr id="2097157" name="圖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4992" y="1788492"/>
            <a:ext cx="7041607" cy="47806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內容版面配置區 2"/>
          <p:cNvSpPr>
            <a:spLocks noGrp="1"/>
          </p:cNvSpPr>
          <p:nvPr>
            <p:ph idx="1"/>
          </p:nvPr>
        </p:nvSpPr>
        <p:spPr>
          <a:xfrm>
            <a:off x="1371600" y="119271"/>
            <a:ext cx="9601200" cy="5748130"/>
          </a:xfrm>
        </p:spPr>
        <p:txBody>
          <a:bodyPr>
            <a:normAutofit/>
          </a:bodyPr>
          <a:lstStyle/>
          <a:p>
            <a:pPr marL="0" indent="0">
              <a:buNone/>
            </a:pPr>
            <a:r>
              <a:rPr lang="en-US" altLang="zh-TW" sz="3200" dirty="0"/>
              <a:t>2) Sampling the soil on the surface and the soil 10 cm below the surface at each </a:t>
            </a:r>
            <a:r>
              <a:rPr lang="en-US" altLang="zh-TW" sz="3200" dirty="0" err="1"/>
              <a:t>location.Avoid</a:t>
            </a:r>
            <a:r>
              <a:rPr lang="en-US" altLang="zh-TW" sz="3200" dirty="0"/>
              <a:t> collecting anything other than soil.(Take samples after removing weeds from the ground)</a:t>
            </a:r>
          </a:p>
          <a:p>
            <a:pPr marL="457200" indent="-457200">
              <a:buFont typeface="+mj-lt"/>
              <a:buAutoNum type="arabicParenR"/>
            </a:pPr>
            <a:endParaRPr lang="zh-TW" altLang="en-US" sz="3200" dirty="0"/>
          </a:p>
        </p:txBody>
      </p:sp>
      <p:pic>
        <p:nvPicPr>
          <p:cNvPr id="2097158"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9353" y="2028135"/>
            <a:ext cx="3454627" cy="4605130"/>
          </a:xfrm>
          <a:prstGeom prst="rect">
            <a:avLst/>
          </a:prstGeom>
        </p:spPr>
      </p:pic>
      <p:pic>
        <p:nvPicPr>
          <p:cNvPr id="2097159" name="圖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9897" y="2233544"/>
            <a:ext cx="5592416" cy="41943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內容版面配置區 2"/>
          <p:cNvSpPr>
            <a:spLocks noGrp="1"/>
          </p:cNvSpPr>
          <p:nvPr>
            <p:ph idx="1"/>
          </p:nvPr>
        </p:nvSpPr>
        <p:spPr>
          <a:xfrm>
            <a:off x="1371600" y="490330"/>
            <a:ext cx="9601200" cy="5377070"/>
          </a:xfrm>
        </p:spPr>
        <p:txBody>
          <a:bodyPr/>
          <a:lstStyle/>
          <a:p>
            <a:pPr marL="0" lvl="0" indent="0">
              <a:buNone/>
            </a:pPr>
            <a:r>
              <a:rPr lang="en-US" altLang="zh-TW" sz="3200" dirty="0">
                <a:solidFill>
                  <a:srgbClr val="191B0E"/>
                </a:solidFill>
              </a:rPr>
              <a:t>3) Mark the location, time and depth after putting it in the zipper bag.</a:t>
            </a:r>
          </a:p>
          <a:p>
            <a:pPr marL="0" indent="0">
              <a:buNone/>
            </a:pPr>
            <a:endParaRPr lang="zh-TW" altLang="en-US" dirty="0"/>
          </a:p>
        </p:txBody>
      </p:sp>
      <p:pic>
        <p:nvPicPr>
          <p:cNvPr id="2097160"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1757" y="1118705"/>
            <a:ext cx="3340375" cy="4453833"/>
          </a:xfrm>
          <a:prstGeom prst="rect">
            <a:avLst/>
          </a:prstGeom>
        </p:spPr>
      </p:pic>
      <p:sp>
        <p:nvSpPr>
          <p:cNvPr id="1048617" name="矩形 4"/>
          <p:cNvSpPr/>
          <p:nvPr/>
        </p:nvSpPr>
        <p:spPr>
          <a:xfrm>
            <a:off x="1338470" y="5769169"/>
            <a:ext cx="7805530" cy="555217"/>
          </a:xfrm>
          <a:prstGeom prst="rect">
            <a:avLst/>
          </a:prstGeom>
        </p:spPr>
        <p:txBody>
          <a:bodyPr wrap="square">
            <a:spAutoFit/>
          </a:bodyPr>
          <a:lstStyle/>
          <a:p>
            <a:pPr lvl="0" defTabSz="914400">
              <a:lnSpc>
                <a:spcPct val="94000"/>
              </a:lnSpc>
              <a:spcBef>
                <a:spcPts val="1000"/>
              </a:spcBef>
              <a:spcAft>
                <a:spcPts val="200"/>
              </a:spcAft>
            </a:pPr>
            <a:r>
              <a:rPr lang="en-US" altLang="zh-TW" sz="3200" dirty="0">
                <a:solidFill>
                  <a:srgbClr val="191B0E"/>
                </a:solidFill>
              </a:rPr>
              <a:t>4) Collecting on rainy and non-rainy days.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標題 1"/>
          <p:cNvSpPr>
            <a:spLocks noGrp="1"/>
          </p:cNvSpPr>
          <p:nvPr>
            <p:ph type="title"/>
          </p:nvPr>
        </p:nvSpPr>
        <p:spPr>
          <a:xfrm>
            <a:off x="1371600" y="310551"/>
            <a:ext cx="9601200" cy="1861149"/>
          </a:xfrm>
        </p:spPr>
        <p:txBody>
          <a:bodyPr/>
          <a:lstStyle/>
          <a:p>
            <a:r>
              <a:rPr lang="en-US" altLang="zh-TW" sz="4000" dirty="0"/>
              <a:t>(2)Soil pH measurement</a:t>
            </a:r>
            <a:br>
              <a:rPr lang="en-US" altLang="zh-TW" dirty="0"/>
            </a:br>
            <a:endParaRPr lang="zh-TW" altLang="en-US" dirty="0"/>
          </a:p>
        </p:txBody>
      </p:sp>
      <p:sp>
        <p:nvSpPr>
          <p:cNvPr id="1048619" name="內容版面配置區 2"/>
          <p:cNvSpPr>
            <a:spLocks noGrp="1"/>
          </p:cNvSpPr>
          <p:nvPr>
            <p:ph idx="1"/>
          </p:nvPr>
        </p:nvSpPr>
        <p:spPr>
          <a:xfrm>
            <a:off x="1371600" y="1009292"/>
            <a:ext cx="9601200" cy="5848710"/>
          </a:xfrm>
        </p:spPr>
        <p:txBody>
          <a:bodyPr>
            <a:normAutofit fontScale="80000" lnSpcReduction="20000"/>
          </a:bodyPr>
          <a:lstStyle/>
          <a:p>
            <a:pPr marL="0" indent="0">
              <a:buNone/>
            </a:pPr>
            <a:r>
              <a:rPr lang="en-US" altLang="zh-TW" sz="3800" dirty="0"/>
              <a:t>Materials : </a:t>
            </a:r>
          </a:p>
          <a:p>
            <a:r>
              <a:rPr lang="en-US" altLang="zh-TW" sz="3200" dirty="0"/>
              <a:t>pH tester</a:t>
            </a:r>
          </a:p>
          <a:p>
            <a:r>
              <a:rPr lang="en-US" altLang="zh-TW" sz="3200" dirty="0"/>
              <a:t>Beaker</a:t>
            </a:r>
          </a:p>
          <a:p>
            <a:r>
              <a:rPr lang="en-US" altLang="zh-TW" sz="3200" dirty="0"/>
              <a:t>Stirring rod</a:t>
            </a:r>
          </a:p>
          <a:p>
            <a:r>
              <a:rPr lang="en-US" altLang="zh-TW" sz="3200" dirty="0"/>
              <a:t>Pure water</a:t>
            </a:r>
          </a:p>
          <a:p>
            <a:r>
              <a:rPr lang="en-US" altLang="zh-TW" sz="3200" dirty="0"/>
              <a:t>Pen</a:t>
            </a:r>
          </a:p>
          <a:p>
            <a:r>
              <a:rPr lang="en-US" altLang="zh-TW" sz="3200" dirty="0"/>
              <a:t>paper</a:t>
            </a:r>
          </a:p>
          <a:p>
            <a:r>
              <a:rPr lang="en-US" altLang="zh-TW" sz="3200" dirty="0"/>
              <a:t>Balance</a:t>
            </a:r>
          </a:p>
          <a:p>
            <a:r>
              <a:rPr lang="en-US" altLang="zh-TW" sz="3200" dirty="0"/>
              <a:t>Soil</a:t>
            </a:r>
          </a:p>
          <a:p>
            <a:r>
              <a:rPr lang="en-US" altLang="zh-TW" sz="3200" dirty="0"/>
              <a:t>No. 10 Sieve</a:t>
            </a:r>
          </a:p>
          <a:p>
            <a:r>
              <a:rPr lang="en-US" altLang="zh-TW" sz="3200" dirty="0"/>
              <a:t>Dryer</a:t>
            </a:r>
          </a:p>
          <a:p>
            <a:r>
              <a:rPr lang="en-US" altLang="zh-TW" sz="3200" dirty="0"/>
              <a:t>Label</a:t>
            </a:r>
          </a:p>
          <a:p>
            <a:r>
              <a:rPr lang="zh-TW" altLang="zh-TW" sz="3200" dirty="0"/>
              <a:t>GLOBE Data(Rainfall / pH value of rainwater)</a:t>
            </a:r>
          </a:p>
          <a:p>
            <a:endParaRPr lang="en-US" altLang="zh-TW" sz="3200" dirty="0"/>
          </a:p>
          <a:p>
            <a:endParaRPr lang="en-US" altLang="zh-TW" sz="3200" dirty="0"/>
          </a:p>
          <a:p>
            <a:endParaRPr lang="zh-TW" altLang="en-US" sz="3200" dirty="0"/>
          </a:p>
        </p:txBody>
      </p:sp>
      <p:pic>
        <p:nvPicPr>
          <p:cNvPr id="2097161"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0121" y="2305878"/>
            <a:ext cx="4108174" cy="3081131"/>
          </a:xfrm>
          <a:prstGeom prst="rect">
            <a:avLst/>
          </a:prstGeom>
        </p:spPr>
      </p:pic>
      <p:pic>
        <p:nvPicPr>
          <p:cNvPr id="2097162"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401" y="1716708"/>
            <a:ext cx="3194603" cy="4259470"/>
          </a:xfrm>
          <a:prstGeom prst="rect">
            <a:avLst/>
          </a:prstGeom>
        </p:spPr>
      </p:pic>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1111</Words>
  <Application>Microsoft Macintosh PowerPoint</Application>
  <PresentationFormat>寬螢幕</PresentationFormat>
  <Paragraphs>213</Paragraphs>
  <Slides>31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31</vt:i4>
      </vt:variant>
    </vt:vector>
  </HeadingPairs>
  <TitlesOfParts>
    <vt:vector size="37" baseType="lpstr">
      <vt:lpstr>Arial</vt:lpstr>
      <vt:lpstr>Calibri</vt:lpstr>
      <vt:lpstr>Franklin Gothic Book</vt:lpstr>
      <vt:lpstr>Times New Roman</vt:lpstr>
      <vt:lpstr>Wingdings</vt:lpstr>
      <vt:lpstr>Crop</vt:lpstr>
      <vt:lpstr>Soil PH observation at the campus</vt:lpstr>
      <vt:lpstr>PowerPoint 簡報</vt:lpstr>
      <vt:lpstr>Research Questions </vt:lpstr>
      <vt:lpstr>Hypothesis</vt:lpstr>
      <vt:lpstr>(1)Soil acquisition   </vt:lpstr>
      <vt:lpstr>PowerPoint 簡報</vt:lpstr>
      <vt:lpstr>PowerPoint 簡報</vt:lpstr>
      <vt:lpstr>PowerPoint 簡報</vt:lpstr>
      <vt:lpstr>(2)Soil pH measurement </vt:lpstr>
      <vt:lpstr>PowerPoint 簡報</vt:lpstr>
      <vt:lpstr>2) Sieved soil.(Put the soil in different places in different beakers and label them)</vt:lpstr>
      <vt:lpstr>3) Put it in a beaker and mix with pure water, And mark the number.(Ratio 1:1)</vt:lpstr>
      <vt:lpstr>4) Stir for 30 seconds and then let stand for 3 minutes,    repeat three times and then let stand for 5 minutes.</vt:lpstr>
      <vt:lpstr>5) Measure with pH tester.(Just measure the upper liquid, do not insert the instrument into the sediment!)</vt:lpstr>
      <vt:lpstr>(3) Bidens alba planting</vt:lpstr>
      <vt:lpstr>Method : </vt:lpstr>
      <vt:lpstr>2) Put the seeds in the soil.</vt:lpstr>
      <vt:lpstr>3) Use vinegar and lemon juice to change the pH of vinegar. 4) Divide into five pots and pour water with different pH values ​​respectively.(pH : 6 / 6.5 / 7 / 7.5 / 8 )</vt:lpstr>
      <vt:lpstr>4) Observe the growth. </vt:lpstr>
      <vt:lpstr>     </vt:lpstr>
      <vt:lpstr>PowerPoint 簡報</vt:lpstr>
      <vt:lpstr>PowerPoint 簡報</vt:lpstr>
      <vt:lpstr>Bidens alba planting</vt:lpstr>
      <vt:lpstr>PowerPoint 簡報</vt:lpstr>
      <vt:lpstr>PowerPoint 簡報</vt:lpstr>
      <vt:lpstr>PowerPoint 簡報</vt:lpstr>
      <vt:lpstr>PowerPoint 簡報</vt:lpstr>
      <vt:lpstr>PowerPoint 簡報</vt:lpstr>
      <vt:lpstr>Discussion </vt:lpstr>
      <vt:lpstr>Conclusions </vt:lpstr>
      <vt:lpstr>References/Bibliography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pH observation</dc:title>
  <dc:creator>julie chen</dc:creator>
  <cp:lastModifiedBy>陳正昌</cp:lastModifiedBy>
  <cp:revision>17</cp:revision>
  <dcterms:created xsi:type="dcterms:W3CDTF">2021-02-26T18:07:43Z</dcterms:created>
  <dcterms:modified xsi:type="dcterms:W3CDTF">2021-03-10T09:03:32Z</dcterms:modified>
</cp:coreProperties>
</file>