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379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0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4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5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0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37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9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1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1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6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3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3D79FC4-AC7D-4E0E-84D9-3FBEFDE46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150" y="3313812"/>
            <a:ext cx="6781800" cy="761118"/>
          </a:xfrm>
        </p:spPr>
        <p:txBody>
          <a:bodyPr>
            <a:noAutofit/>
          </a:bodyPr>
          <a:lstStyle/>
          <a:p>
            <a:r>
              <a:rPr lang="hr-HR" sz="4400" b="1" i="0" dirty="0">
                <a:effectLst/>
                <a:latin typeface="Calibri" panose="020F0502020204030204" pitchFamily="34" charset="0"/>
              </a:rPr>
              <a:t>TREBAM VODU</a:t>
            </a:r>
          </a:p>
          <a:p>
            <a:r>
              <a:rPr lang="hr-HR" sz="4400" b="1" i="0" dirty="0">
                <a:latin typeface="Calibri" panose="020F0502020204030204" pitchFamily="34" charset="0"/>
              </a:rPr>
              <a:t>I NEED WATHER</a:t>
            </a:r>
            <a:endParaRPr lang="hr-HR" sz="44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A85E206-3D50-496F-AEE9-CE7C820F6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8836" y="816098"/>
            <a:ext cx="3434328" cy="222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69C6CC0B-8203-4B7D-8893-48DACA8F7C3D}"/>
              </a:ext>
            </a:extLst>
          </p:cNvPr>
          <p:cNvSpPr txBox="1"/>
          <p:nvPr/>
        </p:nvSpPr>
        <p:spPr>
          <a:xfrm>
            <a:off x="6625525" y="5136252"/>
            <a:ext cx="4468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teacher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: Marina Nemet, dipl. kem. ing.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24963734-ECFC-72AF-F885-5B95CF7CE32C}"/>
              </a:ext>
            </a:extLst>
          </p:cNvPr>
          <p:cNvSpPr txBox="1"/>
          <p:nvPr/>
        </p:nvSpPr>
        <p:spPr>
          <a:xfrm>
            <a:off x="1227835" y="5136252"/>
            <a:ext cx="3579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: Petra </a:t>
            </a:r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Kubin</a:t>
            </a:r>
            <a:endParaRPr lang="hr-H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Maša Blažević</a:t>
            </a:r>
          </a:p>
          <a:p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Franka </a:t>
            </a:r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Tomaljanović</a:t>
            </a:r>
            <a:endParaRPr lang="hr-H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Naslov 6">
            <a:extLst>
              <a:ext uri="{FF2B5EF4-FFF2-40B4-BE49-F238E27FC236}">
                <a16:creationId xmlns:a16="http://schemas.microsoft.com/office/drawing/2014/main" id="{6D97143C-A223-3A87-D463-A685039DA6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3980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FB2D26E-FBAE-45B8-B0F6-80E4ABDEC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3442A66-721F-4552-A3AD-3A2215F0C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67EA5288-5BEB-4C44-949A-ED209FE21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A830A96-06EA-41B5-AD0A-5A571BACE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223889"/>
            <a:ext cx="2626964" cy="35185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24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Ima li na Zemlji više kopna ili mora?</a:t>
            </a:r>
            <a:br>
              <a:rPr lang="pl-PL" sz="24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br>
              <a:rPr lang="pl-PL" sz="24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br>
              <a:rPr lang="pl-PL" sz="24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sz="24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Is there more land or sea on Earth?</a:t>
            </a:r>
            <a:endParaRPr lang="en-US" sz="2400" kern="1200" cap="all" spc="300" baseline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5E70FAF-D1F6-400C-80AF-266487F320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/>
          <a:stretch/>
        </p:blipFill>
        <p:spPr bwMode="auto">
          <a:xfrm>
            <a:off x="5410200" y="10"/>
            <a:ext cx="67818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771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B9E8010-480F-40C7-85D3-A825F59EE6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3" t="61394" r="56344" b="18818"/>
          <a:stretch/>
        </p:blipFill>
        <p:spPr bwMode="auto">
          <a:xfrm>
            <a:off x="2220685" y="1854926"/>
            <a:ext cx="3448595" cy="323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74FCB09-A029-42B8-BBD2-82CCE41B18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684" t="22353" r="4044" b="46863"/>
          <a:stretch/>
        </p:blipFill>
        <p:spPr>
          <a:xfrm>
            <a:off x="8908869" y="685800"/>
            <a:ext cx="1405417" cy="2942009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EE0559F1-F983-406D-A3BC-A84E9499DD28}"/>
              </a:ext>
            </a:extLst>
          </p:cNvPr>
          <p:cNvSpPr txBox="1"/>
          <p:nvPr/>
        </p:nvSpPr>
        <p:spPr>
          <a:xfrm>
            <a:off x="731520" y="685800"/>
            <a:ext cx="2551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min.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1183EBEB-DCC4-49ED-ABBB-B52D77EBB4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38" t="40000" r="54669" b="43334"/>
          <a:stretch/>
        </p:blipFill>
        <p:spPr>
          <a:xfrm>
            <a:off x="5669280" y="2402682"/>
            <a:ext cx="2219641" cy="245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67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316303DD-82CF-4026-A997-A2A5600C8A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787682"/>
              </p:ext>
            </p:extLst>
          </p:nvPr>
        </p:nvGraphicFramePr>
        <p:xfrm>
          <a:off x="470263" y="117566"/>
          <a:ext cx="11377747" cy="6492240"/>
        </p:xfrm>
        <a:graphic>
          <a:graphicData uri="http://schemas.openxmlformats.org/drawingml/2006/table">
            <a:tbl>
              <a:tblPr bandRow="1"/>
              <a:tblGrid>
                <a:gridCol w="1558035">
                  <a:extLst>
                    <a:ext uri="{9D8B030D-6E8A-4147-A177-3AD203B41FA5}">
                      <a16:colId xmlns:a16="http://schemas.microsoft.com/office/drawing/2014/main" val="2928624440"/>
                    </a:ext>
                  </a:extLst>
                </a:gridCol>
                <a:gridCol w="1908156">
                  <a:extLst>
                    <a:ext uri="{9D8B030D-6E8A-4147-A177-3AD203B41FA5}">
                      <a16:colId xmlns:a16="http://schemas.microsoft.com/office/drawing/2014/main" val="2411024837"/>
                    </a:ext>
                  </a:extLst>
                </a:gridCol>
                <a:gridCol w="1372474">
                  <a:extLst>
                    <a:ext uri="{9D8B030D-6E8A-4147-A177-3AD203B41FA5}">
                      <a16:colId xmlns:a16="http://schemas.microsoft.com/office/drawing/2014/main" val="2520209790"/>
                    </a:ext>
                  </a:extLst>
                </a:gridCol>
                <a:gridCol w="1776278">
                  <a:extLst>
                    <a:ext uri="{9D8B030D-6E8A-4147-A177-3AD203B41FA5}">
                      <a16:colId xmlns:a16="http://schemas.microsoft.com/office/drawing/2014/main" val="1992538358"/>
                    </a:ext>
                  </a:extLst>
                </a:gridCol>
                <a:gridCol w="1380641">
                  <a:extLst>
                    <a:ext uri="{9D8B030D-6E8A-4147-A177-3AD203B41FA5}">
                      <a16:colId xmlns:a16="http://schemas.microsoft.com/office/drawing/2014/main" val="115859717"/>
                    </a:ext>
                  </a:extLst>
                </a:gridCol>
                <a:gridCol w="1586046">
                  <a:extLst>
                    <a:ext uri="{9D8B030D-6E8A-4147-A177-3AD203B41FA5}">
                      <a16:colId xmlns:a16="http://schemas.microsoft.com/office/drawing/2014/main" val="3267193174"/>
                    </a:ext>
                  </a:extLst>
                </a:gridCol>
                <a:gridCol w="1796117">
                  <a:extLst>
                    <a:ext uri="{9D8B030D-6E8A-4147-A177-3AD203B41FA5}">
                      <a16:colId xmlns:a16="http://schemas.microsoft.com/office/drawing/2014/main" val="2628330827"/>
                    </a:ext>
                  </a:extLst>
                </a:gridCol>
              </a:tblGrid>
              <a:tr h="9886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UZORAK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598" marR="49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temperatura [</a:t>
                      </a:r>
                      <a:r>
                        <a:rPr lang="hr-HR" sz="14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hr-H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C]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598" marR="49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pH-vrijednost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598" marR="49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prozirnost [cm]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598" marR="49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nitrati [mg/l]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598" marR="49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nitriti [mg/l]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598" marR="49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otopljeni kisik [mg/l]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598" marR="49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087891"/>
                  </a:ext>
                </a:extLst>
              </a:tr>
              <a:tr h="6469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vodovodna voda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8" marR="49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598" marR="49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598" marR="49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598" marR="49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598" marR="49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598" marR="49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598" marR="49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240946"/>
                  </a:ext>
                </a:extLst>
              </a:tr>
              <a:tr h="8578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kišnica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8" marR="49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598" marR="49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598" marR="49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598" marR="49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598" marR="49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598" marR="49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598" marR="49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803590"/>
                  </a:ext>
                </a:extLst>
              </a:tr>
              <a:tr h="6469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destilirana voda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8" marR="49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598" marR="49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598" marR="49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598" marR="49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598" marR="49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598" marR="49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598" marR="49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219455"/>
                  </a:ext>
                </a:extLst>
              </a:tr>
              <a:tr h="14689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uzorak vode iz potoka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(prije filtriranja) 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8" marR="49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598" marR="49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598" marR="49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598" marR="49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598" marR="49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598" marR="49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598" marR="49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4632054"/>
                  </a:ext>
                </a:extLst>
              </a:tr>
              <a:tr h="18829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uzorak vode iz potoka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(nakon filtriranja)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8" marR="49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598" marR="49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598" marR="49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598" marR="49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598" marR="49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598" marR="49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598" marR="49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295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525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526CCD-4D77-400D-96BF-BFB78D9F4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Najkvalitetniji uzorak vode je uzorak ____________________________________________________.</a:t>
            </a:r>
            <a:br>
              <a:rPr lang="hr-H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4A43E9A-5359-4D59-A876-1E6CC13D9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188" y="1936376"/>
            <a:ext cx="9890311" cy="4735888"/>
          </a:xfrm>
        </p:spPr>
        <p:txBody>
          <a:bodyPr/>
          <a:lstStyle/>
          <a:p>
            <a:pPr marL="0" indent="0">
              <a:buNone/>
            </a:pPr>
            <a:r>
              <a:rPr lang="hr-HR" b="1" dirty="0"/>
              <a:t>Dnevna potrošnja vode: </a:t>
            </a:r>
          </a:p>
          <a:p>
            <a:pPr marL="0" indent="0">
              <a:buNone/>
            </a:pPr>
            <a:r>
              <a:rPr lang="hr-HR" dirty="0"/>
              <a:t>Afrika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Amerika</a:t>
            </a:r>
          </a:p>
          <a:p>
            <a:endParaRPr lang="hr-HR" dirty="0"/>
          </a:p>
        </p:txBody>
      </p:sp>
      <p:pic>
        <p:nvPicPr>
          <p:cNvPr id="5122" name="Picture 2" descr="Život ispisan u boci vode - Mali dom">
            <a:extLst>
              <a:ext uri="{FF2B5EF4-FFF2-40B4-BE49-F238E27FC236}">
                <a16:creationId xmlns:a16="http://schemas.microsoft.com/office/drawing/2014/main" id="{3EFF730C-4A10-4BE0-B164-04C2E8FEF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500" y="255746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9341E18-6790-478C-9782-D2EFAE854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982" y="2557462"/>
            <a:ext cx="2619375" cy="174307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7A2EC71-DC10-4EFC-82C5-6121DF835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499" y="4589087"/>
            <a:ext cx="2619375" cy="211645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C09F4003-C514-455B-84B0-7FD80BB878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1800" y="4589087"/>
            <a:ext cx="2715557" cy="211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4A43E9A-5359-4D59-A876-1E6CC13D9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018903"/>
            <a:ext cx="9823270" cy="5153298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Dnevna potrošnja vode: </a:t>
            </a:r>
          </a:p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5" name="Tablica 4">
            <a:extLst>
              <a:ext uri="{FF2B5EF4-FFF2-40B4-BE49-F238E27FC236}">
                <a16:creationId xmlns:a16="http://schemas.microsoft.com/office/drawing/2014/main" id="{B1DA46C7-1CA5-4AFF-AE42-8A7FCCDF36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99895"/>
              </p:ext>
            </p:extLst>
          </p:nvPr>
        </p:nvGraphicFramePr>
        <p:xfrm>
          <a:off x="1724297" y="1828800"/>
          <a:ext cx="7772400" cy="361065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97216">
                  <a:extLst>
                    <a:ext uri="{9D8B030D-6E8A-4147-A177-3AD203B41FA5}">
                      <a16:colId xmlns:a16="http://schemas.microsoft.com/office/drawing/2014/main" val="3163793818"/>
                    </a:ext>
                  </a:extLst>
                </a:gridCol>
                <a:gridCol w="3975184">
                  <a:extLst>
                    <a:ext uri="{9D8B030D-6E8A-4147-A177-3AD203B41FA5}">
                      <a16:colId xmlns:a16="http://schemas.microsoft.com/office/drawing/2014/main" val="930654890"/>
                    </a:ext>
                  </a:extLst>
                </a:gridCol>
              </a:tblGrid>
              <a:tr h="940526">
                <a:tc>
                  <a:txBody>
                    <a:bodyPr/>
                    <a:lstStyle/>
                    <a:p>
                      <a:pPr marR="1896745">
                        <a:lnSpc>
                          <a:spcPct val="115000"/>
                        </a:lnSpc>
                        <a:spcBef>
                          <a:spcPts val="165"/>
                        </a:spcBef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</a:rPr>
                        <a:t>Na što trošimo vodu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96745">
                        <a:lnSpc>
                          <a:spcPct val="115000"/>
                        </a:lnSpc>
                        <a:spcBef>
                          <a:spcPts val="165"/>
                        </a:spcBef>
                        <a:spcAft>
                          <a:spcPts val="1000"/>
                        </a:spcAft>
                      </a:pPr>
                      <a:r>
                        <a:rPr lang="hr-HR" sz="1200">
                          <a:effectLst/>
                        </a:rPr>
                        <a:t>Količina potrošnje vode [l]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1856298"/>
                  </a:ext>
                </a:extLst>
              </a:tr>
              <a:tr h="534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65"/>
                        </a:spcBef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</a:rPr>
                        <a:t>piće i kuhanje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96745">
                        <a:lnSpc>
                          <a:spcPct val="115000"/>
                        </a:lnSpc>
                        <a:spcBef>
                          <a:spcPts val="165"/>
                        </a:spcBef>
                        <a:spcAft>
                          <a:spcPts val="1000"/>
                        </a:spcAft>
                      </a:pPr>
                      <a:r>
                        <a:rPr lang="hr-HR" sz="1200">
                          <a:effectLst/>
                        </a:rPr>
                        <a:t>7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117929"/>
                  </a:ext>
                </a:extLst>
              </a:tr>
              <a:tr h="534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65"/>
                        </a:spcBef>
                        <a:spcAft>
                          <a:spcPts val="1000"/>
                        </a:spcAft>
                      </a:pPr>
                      <a:r>
                        <a:rPr lang="hr-HR" sz="1200">
                          <a:effectLst/>
                        </a:rPr>
                        <a:t>pranje posuđa i rublja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96745">
                        <a:lnSpc>
                          <a:spcPct val="115000"/>
                        </a:lnSpc>
                        <a:spcBef>
                          <a:spcPts val="165"/>
                        </a:spcBef>
                        <a:spcAft>
                          <a:spcPts val="1000"/>
                        </a:spcAft>
                      </a:pPr>
                      <a:r>
                        <a:rPr lang="hr-HR" sz="1200">
                          <a:effectLst/>
                        </a:rPr>
                        <a:t>20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5877897"/>
                  </a:ext>
                </a:extLst>
              </a:tr>
              <a:tr h="534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65"/>
                        </a:spcBef>
                        <a:spcAft>
                          <a:spcPts val="1000"/>
                        </a:spcAft>
                      </a:pPr>
                      <a:r>
                        <a:rPr lang="hr-HR" sz="1200">
                          <a:effectLst/>
                        </a:rPr>
                        <a:t>čišćenje stana / kuće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96745">
                        <a:lnSpc>
                          <a:spcPct val="115000"/>
                        </a:lnSpc>
                        <a:spcBef>
                          <a:spcPts val="165"/>
                        </a:spcBef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</a:rPr>
                        <a:t>3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0239652"/>
                  </a:ext>
                </a:extLst>
              </a:tr>
              <a:tr h="534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65"/>
                        </a:spcBef>
                        <a:spcAft>
                          <a:spcPts val="1000"/>
                        </a:spcAft>
                      </a:pPr>
                      <a:r>
                        <a:rPr lang="hr-HR" sz="1200">
                          <a:effectLst/>
                        </a:rPr>
                        <a:t>osobna higijena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96745">
                        <a:lnSpc>
                          <a:spcPct val="115000"/>
                        </a:lnSpc>
                        <a:spcBef>
                          <a:spcPts val="165"/>
                        </a:spcBef>
                        <a:spcAft>
                          <a:spcPts val="1000"/>
                        </a:spcAft>
                      </a:pPr>
                      <a:r>
                        <a:rPr lang="hr-HR" sz="1200">
                          <a:effectLst/>
                        </a:rPr>
                        <a:t>60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4923658"/>
                  </a:ext>
                </a:extLst>
              </a:tr>
              <a:tr h="534025">
                <a:tc>
                  <a:txBody>
                    <a:bodyPr/>
                    <a:lstStyle/>
                    <a:p>
                      <a:pPr marR="1896745">
                        <a:lnSpc>
                          <a:spcPct val="115000"/>
                        </a:lnSpc>
                        <a:spcBef>
                          <a:spcPts val="165"/>
                        </a:spcBef>
                        <a:spcAft>
                          <a:spcPts val="1000"/>
                        </a:spcAft>
                      </a:pPr>
                      <a:r>
                        <a:rPr lang="hr-HR" sz="1200">
                          <a:effectLst/>
                        </a:rPr>
                        <a:t>zahod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96745">
                        <a:lnSpc>
                          <a:spcPct val="115000"/>
                        </a:lnSpc>
                        <a:spcBef>
                          <a:spcPts val="165"/>
                        </a:spcBef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</a:rPr>
                        <a:t>30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5337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07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ED86D0A-7CDC-4C05-8F48-268F1B0ED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235" y="1336766"/>
            <a:ext cx="9486901" cy="5299561"/>
          </a:xfrm>
        </p:spPr>
        <p:txBody>
          <a:bodyPr>
            <a:normAutofit/>
          </a:bodyPr>
          <a:lstStyle/>
          <a:p>
            <a:pPr marL="0" marR="39116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Zadatak: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Osmisli bonton štedljive potrošnje vode. Napiši 5 savjeta kako možemo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31800" indent="0" algn="just">
              <a:lnSpc>
                <a:spcPct val="115000"/>
              </a:lnSpc>
              <a:spcBef>
                <a:spcPts val="200"/>
              </a:spcBef>
              <a:spcAft>
                <a:spcPts val="1000"/>
              </a:spcAft>
              <a:buNone/>
            </a:pP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svakodnevno štedjeti vodu.</a:t>
            </a:r>
            <a:endParaRPr lang="hr-HR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31800" indent="0" algn="just">
              <a:lnSpc>
                <a:spcPct val="115000"/>
              </a:lnSpc>
              <a:spcBef>
                <a:spcPts val="200"/>
              </a:spcBef>
              <a:spcAft>
                <a:spcPts val="1000"/>
              </a:spcAft>
              <a:buNone/>
            </a:pP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31800" indent="0">
              <a:lnSpc>
                <a:spcPct val="115000"/>
              </a:lnSpc>
              <a:spcBef>
                <a:spcPts val="200"/>
              </a:spcBef>
              <a:spcAft>
                <a:spcPts val="1000"/>
              </a:spcAft>
              <a:buNone/>
            </a:pP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Bonton štedljive potrošnje vode:  1. ______________________________________</a:t>
            </a:r>
            <a:endParaRPr lang="hr-HR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31800" indent="0">
              <a:lnSpc>
                <a:spcPct val="115000"/>
              </a:lnSpc>
              <a:spcBef>
                <a:spcPts val="200"/>
              </a:spcBef>
              <a:spcAft>
                <a:spcPts val="1000"/>
              </a:spcAft>
              <a:buNone/>
            </a:pP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2. ______________________________________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31800" indent="0" algn="just">
              <a:lnSpc>
                <a:spcPct val="115000"/>
              </a:lnSpc>
              <a:spcBef>
                <a:spcPts val="200"/>
              </a:spcBef>
              <a:spcAft>
                <a:spcPts val="1000"/>
              </a:spcAft>
              <a:buNone/>
            </a:pP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3. ______________________________________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31800" indent="0" algn="just">
              <a:lnSpc>
                <a:spcPct val="115000"/>
              </a:lnSpc>
              <a:spcBef>
                <a:spcPts val="200"/>
              </a:spcBef>
              <a:spcAft>
                <a:spcPts val="1000"/>
              </a:spcAft>
              <a:buNone/>
            </a:pP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4. ______________________________________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31800" indent="0" algn="just">
              <a:lnSpc>
                <a:spcPct val="115000"/>
              </a:lnSpc>
              <a:spcBef>
                <a:spcPts val="200"/>
              </a:spcBef>
              <a:spcAft>
                <a:spcPts val="1000"/>
              </a:spcAft>
              <a:buNone/>
            </a:pP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5. ______________________________________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31800" indent="0" algn="just">
              <a:lnSpc>
                <a:spcPct val="115000"/>
              </a:lnSpc>
              <a:spcBef>
                <a:spcPts val="200"/>
              </a:spcBef>
              <a:spcAft>
                <a:spcPts val="1000"/>
              </a:spcAft>
              <a:buNone/>
            </a:pPr>
            <a:r>
              <a:rPr lang="hr-HR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15509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11FBDEF-9CA1-495E-A9FA-E912D5145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08AC6C8-6ABC-4152-9B25-547153716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85801"/>
            <a:ext cx="3352800" cy="3046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r-HR" sz="3600" b="1" kern="1200" cap="all" spc="300" baseline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HVALA NA PAŽNJI</a:t>
            </a:r>
            <a:r>
              <a:rPr lang="hr-HR" sz="36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!</a:t>
            </a:r>
            <a:endParaRPr lang="en-US" sz="3600" kern="1200" cap="all" spc="300" baseline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1"/>
            <a:ext cx="67818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0952B4B4-3BAA-4D97-B54C-B1AA842A5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001723"/>
            <a:ext cx="5410200" cy="485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95393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DarkSeedRightStep">
      <a:dk1>
        <a:srgbClr val="000000"/>
      </a:dk1>
      <a:lt1>
        <a:srgbClr val="FFFFFF"/>
      </a:lt1>
      <a:dk2>
        <a:srgbClr val="1C311C"/>
      </a:dk2>
      <a:lt2>
        <a:srgbClr val="F3F0F3"/>
      </a:lt2>
      <a:accent1>
        <a:srgbClr val="47B54A"/>
      </a:accent1>
      <a:accent2>
        <a:srgbClr val="3BB16F"/>
      </a:accent2>
      <a:accent3>
        <a:srgbClr val="45B0A1"/>
      </a:accent3>
      <a:accent4>
        <a:srgbClr val="3B91B1"/>
      </a:accent4>
      <a:accent5>
        <a:srgbClr val="4D71C3"/>
      </a:accent5>
      <a:accent6>
        <a:srgbClr val="5549B7"/>
      </a:accent6>
      <a:hlink>
        <a:srgbClr val="BA7F3E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225</Words>
  <Application>Microsoft Office PowerPoint</Application>
  <PresentationFormat>Široki zaslon</PresentationFormat>
  <Paragraphs>84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4" baseType="lpstr">
      <vt:lpstr>Arial</vt:lpstr>
      <vt:lpstr>Calibri</vt:lpstr>
      <vt:lpstr>Gill Sans MT</vt:lpstr>
      <vt:lpstr>Goudy Old Style</vt:lpstr>
      <vt:lpstr>Times New Roman</vt:lpstr>
      <vt:lpstr>ClassicFrameVTI</vt:lpstr>
      <vt:lpstr>PowerPoint prezentacija</vt:lpstr>
      <vt:lpstr>Ima li na Zemlji više kopna ili mora?   Is there more land or sea on Earth?</vt:lpstr>
      <vt:lpstr>PowerPoint prezentacija</vt:lpstr>
      <vt:lpstr>PowerPoint prezentacija</vt:lpstr>
      <vt:lpstr>Najkvalitetniji uzorak vode je uzorak ____________________________________________________. </vt:lpstr>
      <vt:lpstr>PowerPoint prezentacija</vt:lpstr>
      <vt:lpstr>PowerPoint prezentacija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SINERGIJA TRADICIJE I BAŠTINE ZA ODRŽIVU ZELENU BUDUĆNOST  </dc:title>
  <dc:creator>Marina Nemet</dc:creator>
  <cp:lastModifiedBy>Marina Nemet</cp:lastModifiedBy>
  <cp:revision>6</cp:revision>
  <dcterms:created xsi:type="dcterms:W3CDTF">2021-03-16T06:54:23Z</dcterms:created>
  <dcterms:modified xsi:type="dcterms:W3CDTF">2023-03-01T18:57:32Z</dcterms:modified>
</cp:coreProperties>
</file>