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688" r:id="rId2"/>
    <p:sldMasterId id="2147483700" r:id="rId3"/>
    <p:sldMasterId id="2147483720" r:id="rId4"/>
    <p:sldMasterId id="2147483731" r:id="rId5"/>
  </p:sldMasterIdLst>
  <p:notesMasterIdLst>
    <p:notesMasterId r:id="rId29"/>
  </p:notesMasterIdLst>
  <p:handoutMasterIdLst>
    <p:handoutMasterId r:id="rId30"/>
  </p:handoutMasterIdLst>
  <p:sldIdLst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96" r:id="rId15"/>
    <p:sldId id="290" r:id="rId16"/>
    <p:sldId id="295" r:id="rId17"/>
    <p:sldId id="291" r:id="rId18"/>
    <p:sldId id="292" r:id="rId19"/>
    <p:sldId id="293" r:id="rId20"/>
    <p:sldId id="294" r:id="rId21"/>
    <p:sldId id="297" r:id="rId22"/>
    <p:sldId id="298" r:id="rId23"/>
    <p:sldId id="299" r:id="rId24"/>
    <p:sldId id="300" r:id="rId25"/>
    <p:sldId id="286" r:id="rId26"/>
    <p:sldId id="287" r:id="rId27"/>
    <p:sldId id="289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259">
          <p15:clr>
            <a:srgbClr val="A4A3A4"/>
          </p15:clr>
        </p15:guide>
        <p15:guide id="2" orient="horz" pos="2182">
          <p15:clr>
            <a:srgbClr val="A4A3A4"/>
          </p15:clr>
        </p15:guide>
        <p15:guide id="3" orient="horz" pos="605">
          <p15:clr>
            <a:srgbClr val="A4A3A4"/>
          </p15:clr>
        </p15:guide>
        <p15:guide id="4" orient="horz" pos="655">
          <p15:clr>
            <a:srgbClr val="A4A3A4"/>
          </p15:clr>
        </p15:guide>
        <p15:guide id="5" orient="horz" pos="4239">
          <p15:clr>
            <a:srgbClr val="A4A3A4"/>
          </p15:clr>
        </p15:guide>
        <p15:guide id="6" orient="horz" pos="4055">
          <p15:clr>
            <a:srgbClr val="A4A3A4"/>
          </p15:clr>
        </p15:guide>
        <p15:guide id="7" pos="2880">
          <p15:clr>
            <a:srgbClr val="A4A3A4"/>
          </p15:clr>
        </p15:guide>
        <p15:guide id="8" pos="5617">
          <p15:clr>
            <a:srgbClr val="A4A3A4"/>
          </p15:clr>
        </p15:guide>
        <p15:guide id="9" pos="3238">
          <p15:clr>
            <a:srgbClr val="A4A3A4"/>
          </p15:clr>
        </p15:guide>
        <p15:guide id="10" pos="149">
          <p15:clr>
            <a:srgbClr val="A4A3A4"/>
          </p15:clr>
        </p15:guide>
        <p15:guide id="11" pos="47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619" autoAdjust="0"/>
  </p:normalViewPr>
  <p:slideViewPr>
    <p:cSldViewPr snapToGrid="0" showGuides="1">
      <p:cViewPr>
        <p:scale>
          <a:sx n="76" d="100"/>
          <a:sy n="76" d="100"/>
        </p:scale>
        <p:origin x="-1404" y="-416"/>
      </p:cViewPr>
      <p:guideLst>
        <p:guide orient="horz" pos="1259"/>
        <p:guide orient="horz" pos="2182"/>
        <p:guide orient="horz" pos="605"/>
        <p:guide orient="horz" pos="655"/>
        <p:guide orient="horz" pos="4239"/>
        <p:guide orient="horz" pos="4055"/>
        <p:guide pos="2880"/>
        <p:guide pos="5617"/>
        <p:guide pos="3238"/>
        <p:guide pos="149"/>
        <p:guide pos="47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80" d="100"/>
          <a:sy n="80" d="100"/>
        </p:scale>
        <p:origin x="-3222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>
                <a:latin typeface="Arial" pitchFamily="34" charset="0"/>
              </a:rPr>
              <a:t>Raytheon</a:t>
            </a:r>
            <a:endParaRPr lang="en-US" dirty="0">
              <a:latin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E104DB-5A84-4417-9505-9949D8449EC3}" type="datetimeFigureOut">
              <a:rPr lang="en-US" smtClean="0">
                <a:latin typeface="Arial" pitchFamily="34" charset="0"/>
              </a:rPr>
              <a:pPr/>
              <a:t>5/18/2018</a:t>
            </a:fld>
            <a:endParaRPr lang="en-US" dirty="0">
              <a:latin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DAC55-62D0-4EAE-A230-0CCA3BD4BC39}" type="slidenum">
              <a:rPr lang="en-US" smtClean="0">
                <a:latin typeface="Arial" pitchFamily="34" charset="0"/>
              </a:rPr>
              <a:pPr/>
              <a:t>‹#›</a:t>
            </a:fld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114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r>
              <a:rPr lang="en-US" dirty="0" smtClean="0"/>
              <a:t>Raytheon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FC1312E8-DAE4-4DB4-9959-6EFE043C5908}" type="datetimeFigureOut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B0D02AC4-1C81-4AB4-8D73-92191CCF549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42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58866" y="2419096"/>
            <a:ext cx="3933106" cy="70373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left_glob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659" y="539972"/>
            <a:ext cx="2724839" cy="5201965"/>
          </a:xfrm>
          <a:prstGeom prst="rect">
            <a:avLst/>
          </a:prstGeom>
        </p:spPr>
      </p:pic>
    </p:spTree>
  </p:cSld>
  <p:clrMapOvr>
    <a:masterClrMapping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693367"/>
            <a:ext cx="6357083" cy="874249"/>
          </a:xfrm>
        </p:spPr>
        <p:txBody>
          <a:bodyPr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3196461"/>
            <a:ext cx="6357083" cy="2615580"/>
          </a:xfrm>
        </p:spPr>
        <p:txBody>
          <a:bodyPr/>
          <a:lstStyle/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rt_glob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58420" y="365793"/>
            <a:ext cx="2834924" cy="5446248"/>
          </a:xfrm>
          <a:prstGeom prst="rect">
            <a:avLst/>
          </a:prstGeom>
        </p:spPr>
      </p:pic>
    </p:spTree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58866" y="2419096"/>
            <a:ext cx="3933106" cy="70373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left_glob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659" y="539972"/>
            <a:ext cx="2724839" cy="5201965"/>
          </a:xfrm>
          <a:prstGeom prst="rect">
            <a:avLst/>
          </a:prstGeom>
        </p:spPr>
      </p:pic>
    </p:spTree>
  </p:cSld>
  <p:clrMapOvr>
    <a:masterClrMapping/>
  </p:clrMapOvr>
  <p:hf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0311"/>
            <a:ext cx="8229600" cy="424025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97426" y="1043382"/>
            <a:ext cx="7369458" cy="874249"/>
          </a:xfrm>
        </p:spPr>
        <p:txBody>
          <a:bodyPr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28284" y="2182159"/>
            <a:ext cx="4038600" cy="3197336"/>
          </a:xfrm>
          <a:solidFill>
            <a:schemeClr val="accent4">
              <a:lumMod val="60000"/>
              <a:lumOff val="40000"/>
            </a:schemeClr>
          </a:solidFill>
          <a:effectLst>
            <a:outerShdw blurRad="40000" dist="23000" dir="5400000" rotWithShape="0">
              <a:srgbClr val="000000">
                <a:alpha val="35000"/>
              </a:srgbClr>
            </a:outerShdw>
            <a:softEdge rad="88900"/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lIns="182880" tIns="137160" rIns="182880" bIns="13716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164" y="2911789"/>
            <a:ext cx="3627272" cy="257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hf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52614" y="906252"/>
            <a:ext cx="7530439" cy="874249"/>
          </a:xfrm>
        </p:spPr>
        <p:txBody>
          <a:bodyPr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8430" y="2027142"/>
            <a:ext cx="3964623" cy="3459672"/>
          </a:xfrm>
          <a:solidFill>
            <a:srgbClr val="C74D39">
              <a:alpha val="70000"/>
            </a:srgbClr>
          </a:solidFill>
          <a:effectLst>
            <a:outerShdw blurRad="40000" dist="23000" dir="5400000" rotWithShape="0">
              <a:srgbClr val="000000">
                <a:alpha val="35000"/>
              </a:srgbClr>
            </a:outerShdw>
            <a:softEdge rad="88900"/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lIns="182880" tIns="128016" rIns="182880" bIns="137160"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8388" y="2908514"/>
            <a:ext cx="32004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hf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93531" y="1156663"/>
            <a:ext cx="4766197" cy="78092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3531" y="2045803"/>
            <a:ext cx="4843708" cy="3363502"/>
          </a:xfrm>
          <a:solidFill>
            <a:srgbClr val="88B5B5">
              <a:alpha val="50000"/>
            </a:srgbClr>
          </a:solidFill>
          <a:effectLst>
            <a:outerShdw blurRad="40000" dist="23000" dir="5400000" rotWithShape="0">
              <a:srgbClr val="000000">
                <a:alpha val="35000"/>
              </a:srgbClr>
            </a:outerShdw>
            <a:softEdge rad="88900"/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lIns="182880" tIns="137160" rIns="182880" bIns="13716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5438" y="1156663"/>
            <a:ext cx="2074861" cy="4252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76200"/>
          </a:effectLst>
        </p:spPr>
      </p:pic>
    </p:spTree>
  </p:cSld>
  <p:clrMapOvr>
    <a:masterClrMapping/>
  </p:clrMapOvr>
  <p:hf hdr="0" ft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5436" y="1281112"/>
            <a:ext cx="3944739" cy="3910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1386" y="725951"/>
            <a:ext cx="4915414" cy="87424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1386" y="1727797"/>
            <a:ext cx="4915414" cy="424025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alphaModFix amt="2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617" y="1239013"/>
            <a:ext cx="8459555" cy="4098468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693367"/>
            <a:ext cx="6357083" cy="874249"/>
          </a:xfrm>
        </p:spPr>
        <p:txBody>
          <a:bodyPr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3196461"/>
            <a:ext cx="6357083" cy="2615580"/>
          </a:xfrm>
        </p:spPr>
        <p:txBody>
          <a:bodyPr/>
          <a:lstStyle/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rt_glob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58420" y="365793"/>
            <a:ext cx="2834924" cy="5446248"/>
          </a:xfrm>
          <a:prstGeom prst="rect">
            <a:avLst/>
          </a:prstGeom>
        </p:spPr>
      </p:pic>
    </p:spTree>
  </p:cSld>
  <p:clrMapOvr>
    <a:masterClrMapping/>
  </p:clrMapOvr>
  <p:hf hdr="0" ft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816350"/>
            <a:ext cx="7475538" cy="1752600"/>
          </a:xfrm>
        </p:spPr>
        <p:txBody>
          <a:bodyPr/>
          <a:lstStyle>
            <a:lvl1pPr marL="0" indent="0">
              <a:lnSpc>
                <a:spcPct val="95000"/>
              </a:lnSpc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581150"/>
            <a:ext cx="7772400" cy="1738313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6" name="Picture 5" descr="GLOBE-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6172200"/>
            <a:ext cx="3429000" cy="532324"/>
          </a:xfrm>
          <a:prstGeom prst="rect">
            <a:avLst/>
          </a:prstGeom>
        </p:spPr>
      </p:pic>
    </p:spTree>
  </p:cSld>
  <p:clrMapOvr>
    <a:masterClrMapping/>
  </p:clrMapOvr>
  <p:hf hdr="0" ft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373724D0-DD0F-42EF-84DE-838DB5D26951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9063"/>
            <a:ext cx="8382000" cy="8667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71600"/>
            <a:ext cx="419100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19100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1620389F-DE1D-44C7-B37E-89BCC2F680BE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97426" y="1043382"/>
            <a:ext cx="7369458" cy="874249"/>
          </a:xfrm>
        </p:spPr>
        <p:txBody>
          <a:bodyPr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28284" y="2182159"/>
            <a:ext cx="4038600" cy="3197336"/>
          </a:xfrm>
          <a:solidFill>
            <a:schemeClr val="accent4">
              <a:lumMod val="60000"/>
              <a:lumOff val="40000"/>
            </a:schemeClr>
          </a:solidFill>
          <a:effectLst>
            <a:outerShdw blurRad="40000" dist="23000" dir="5400000" rotWithShape="0">
              <a:srgbClr val="000000">
                <a:alpha val="35000"/>
              </a:srgbClr>
            </a:outerShdw>
            <a:softEdge rad="88900"/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lIns="182880" tIns="137160" rIns="182880" bIns="13716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164" y="2911789"/>
            <a:ext cx="3627272" cy="257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hf hdr="0" ft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119063"/>
            <a:ext cx="2133600" cy="60277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19063"/>
            <a:ext cx="6248400" cy="60277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9063"/>
            <a:ext cx="8534400" cy="86677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04800" y="1371600"/>
            <a:ext cx="8534400" cy="477520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923213" y="6624638"/>
            <a:ext cx="941387" cy="185737"/>
          </a:xfrm>
        </p:spPr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4267200" y="6477000"/>
            <a:ext cx="685800" cy="227013"/>
          </a:xfrm>
        </p:spPr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152400" y="6629400"/>
            <a:ext cx="1752600" cy="182563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Slide Alternate 1">
    <p:bg bwMode="auto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5140324" y="1998663"/>
            <a:ext cx="3763963" cy="1465262"/>
          </a:xfrm>
        </p:spPr>
        <p:txBody>
          <a:bodyPr vert="horz" lIns="0" tIns="0" rIns="0" bIns="0" rtlCol="0" anchor="ctr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Subtitle"/>
          <p:cNvSpPr>
            <a:spLocks noGrp="1"/>
          </p:cNvSpPr>
          <p:nvPr>
            <p:ph type="body" sz="quarter" idx="11" hasCustomPrompt="1"/>
          </p:nvPr>
        </p:nvSpPr>
        <p:spPr>
          <a:xfrm>
            <a:off x="5140325" y="4128117"/>
            <a:ext cx="3763963" cy="1278384"/>
          </a:xfrm>
        </p:spPr>
        <p:txBody>
          <a:bodyPr vert="horz" lIns="0" tIns="0" rIns="0" bIns="0" rtlCol="0" anchor="b" anchorCtr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Confidential"/>
          <p:cNvSpPr/>
          <p:nvPr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Confidential"/>
          <p:cNvSpPr/>
          <p:nvPr userDrawn="1"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Slide Alternate 2">
    <p:bg bwMode="auto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5140324" y="1998663"/>
            <a:ext cx="3763963" cy="1465262"/>
          </a:xfrm>
        </p:spPr>
        <p:txBody>
          <a:bodyPr vert="horz" lIns="0" tIns="0" rIns="0" bIns="0" rtlCol="0" anchor="ctr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Subtitle"/>
          <p:cNvSpPr>
            <a:spLocks noGrp="1"/>
          </p:cNvSpPr>
          <p:nvPr>
            <p:ph type="body" sz="quarter" idx="11" hasCustomPrompt="1"/>
          </p:nvPr>
        </p:nvSpPr>
        <p:spPr>
          <a:xfrm>
            <a:off x="5140325" y="4128117"/>
            <a:ext cx="3763963" cy="1278384"/>
          </a:xfrm>
        </p:spPr>
        <p:txBody>
          <a:bodyPr vert="horz" lIns="0" tIns="0" rIns="0" bIns="0" rtlCol="0" anchor="b" anchorCtr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Confidential"/>
          <p:cNvSpPr/>
          <p:nvPr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Confidential"/>
          <p:cNvSpPr/>
          <p:nvPr userDrawn="1"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esentation Titl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1069974" y="3937000"/>
            <a:ext cx="7832726" cy="2057400"/>
          </a:xfrm>
          <a:noFill/>
          <a:ln w="9525"/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Subtitle</a:t>
            </a:r>
          </a:p>
        </p:txBody>
      </p:sp>
      <p:sp>
        <p:nvSpPr>
          <p:cNvPr id="29" name="Title 1"/>
          <p:cNvSpPr>
            <a:spLocks noGrp="1"/>
          </p:cNvSpPr>
          <p:nvPr>
            <p:ph type="ctrTitle"/>
          </p:nvPr>
        </p:nvSpPr>
        <p:spPr>
          <a:xfrm>
            <a:off x="1065213" y="2119313"/>
            <a:ext cx="7837487" cy="1327150"/>
          </a:xfrm>
          <a:noFill/>
          <a:ln w="12700">
            <a:noFill/>
            <a:miter lim="800000"/>
            <a:headEnd/>
            <a:tailEnd/>
          </a:ln>
        </p:spPr>
        <p:txBody>
          <a:bodyPr vert="horz" wrap="square" lIns="0" tIns="44450" rIns="90487" bIns="4445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fidential"/>
          <p:cNvSpPr/>
          <p:nvPr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Confidential"/>
          <p:cNvSpPr/>
          <p:nvPr userDrawn="1"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ernate 3">
    <p:bg bwMode="auto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5140324" y="1998663"/>
            <a:ext cx="3763963" cy="1465262"/>
          </a:xfrm>
        </p:spPr>
        <p:txBody>
          <a:bodyPr vert="horz" lIns="0" tIns="0" rIns="0" bIns="0" rtlCol="0" anchor="ctr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6" name="Subtitle"/>
          <p:cNvSpPr>
            <a:spLocks noGrp="1"/>
          </p:cNvSpPr>
          <p:nvPr>
            <p:ph type="body" sz="quarter" idx="11" hasCustomPrompt="1"/>
          </p:nvPr>
        </p:nvSpPr>
        <p:spPr>
          <a:xfrm>
            <a:off x="5140325" y="4128117"/>
            <a:ext cx="3763963" cy="1278384"/>
          </a:xfrm>
        </p:spPr>
        <p:txBody>
          <a:bodyPr vert="horz" lIns="0" tIns="0" rIns="0" bIns="0" rtlCol="0" anchor="b" anchorCtr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Confidential"/>
          <p:cNvSpPr/>
          <p:nvPr userDrawn="1"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Slide Alternate 1">
    <p:bg bwMode="auto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5140324" y="1998663"/>
            <a:ext cx="3763963" cy="1465262"/>
          </a:xfrm>
        </p:spPr>
        <p:txBody>
          <a:bodyPr vert="horz" lIns="0" tIns="0" rIns="0" bIns="0" rtlCol="0" anchor="ctr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Subtitle"/>
          <p:cNvSpPr>
            <a:spLocks noGrp="1"/>
          </p:cNvSpPr>
          <p:nvPr>
            <p:ph type="body" sz="quarter" idx="11" hasCustomPrompt="1"/>
          </p:nvPr>
        </p:nvSpPr>
        <p:spPr>
          <a:xfrm>
            <a:off x="5140325" y="4128117"/>
            <a:ext cx="3763963" cy="1278384"/>
          </a:xfrm>
        </p:spPr>
        <p:txBody>
          <a:bodyPr vert="horz" lIns="0" tIns="0" rIns="0" bIns="0" rtlCol="0" anchor="b" anchorCtr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Confidential"/>
          <p:cNvSpPr/>
          <p:nvPr userDrawn="1"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52614" y="906252"/>
            <a:ext cx="7530439" cy="874249"/>
          </a:xfrm>
        </p:spPr>
        <p:txBody>
          <a:bodyPr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8430" y="2027142"/>
            <a:ext cx="3964623" cy="3459672"/>
          </a:xfrm>
          <a:solidFill>
            <a:srgbClr val="C74D39">
              <a:alpha val="70000"/>
            </a:srgbClr>
          </a:solidFill>
          <a:effectLst>
            <a:outerShdw blurRad="40000" dist="23000" dir="5400000" rotWithShape="0">
              <a:srgbClr val="000000">
                <a:alpha val="35000"/>
              </a:srgbClr>
            </a:outerShdw>
            <a:softEdge rad="88900"/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lIns="182880" tIns="128016" rIns="182880" bIns="137160"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8388" y="2908514"/>
            <a:ext cx="32004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hf hdr="0" ftr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Slide Alternate 2">
    <p:bg bwMode="auto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5140324" y="1998663"/>
            <a:ext cx="3763963" cy="1465262"/>
          </a:xfrm>
        </p:spPr>
        <p:txBody>
          <a:bodyPr vert="horz" lIns="0" tIns="0" rIns="0" bIns="0" rtlCol="0" anchor="ctr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Subtitle"/>
          <p:cNvSpPr>
            <a:spLocks noGrp="1"/>
          </p:cNvSpPr>
          <p:nvPr>
            <p:ph type="body" sz="quarter" idx="11" hasCustomPrompt="1"/>
          </p:nvPr>
        </p:nvSpPr>
        <p:spPr>
          <a:xfrm>
            <a:off x="5140325" y="4128117"/>
            <a:ext cx="3763963" cy="1278384"/>
          </a:xfrm>
        </p:spPr>
        <p:txBody>
          <a:bodyPr vert="horz" lIns="0" tIns="0" rIns="0" bIns="0" rtlCol="0" anchor="b" anchorCtr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Confidential"/>
          <p:cNvSpPr/>
          <p:nvPr userDrawn="1"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resentation Titl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1069974" y="3937000"/>
            <a:ext cx="7832726" cy="2057400"/>
          </a:xfrm>
          <a:noFill/>
          <a:ln w="9525"/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Subtitle</a:t>
            </a:r>
          </a:p>
        </p:txBody>
      </p:sp>
      <p:sp>
        <p:nvSpPr>
          <p:cNvPr id="29" name="Title 1"/>
          <p:cNvSpPr>
            <a:spLocks noGrp="1"/>
          </p:cNvSpPr>
          <p:nvPr>
            <p:ph type="ctrTitle"/>
          </p:nvPr>
        </p:nvSpPr>
        <p:spPr>
          <a:xfrm>
            <a:off x="1065213" y="2119313"/>
            <a:ext cx="7837487" cy="1327150"/>
          </a:xfrm>
          <a:noFill/>
          <a:ln w="12700">
            <a:noFill/>
            <a:miter lim="800000"/>
            <a:headEnd/>
            <a:tailEnd/>
          </a:ln>
        </p:spPr>
        <p:txBody>
          <a:bodyPr vert="horz" wrap="square" lIns="0" tIns="44450" rIns="90487" bIns="4445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fidential"/>
          <p:cNvSpPr/>
          <p:nvPr userDrawn="1"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58866" y="2419096"/>
            <a:ext cx="3933106" cy="70373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left_glob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659" y="539972"/>
            <a:ext cx="2724839" cy="5201965"/>
          </a:xfrm>
          <a:prstGeom prst="rect">
            <a:avLst/>
          </a:prstGeom>
        </p:spPr>
      </p:pic>
    </p:spTree>
  </p:cSld>
  <p:clrMapOvr>
    <a:masterClrMapping/>
  </p:clrMapOvr>
  <p:hf hdr="0" ftr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0311"/>
            <a:ext cx="8229600" cy="424025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97426" y="1043382"/>
            <a:ext cx="7369458" cy="874249"/>
          </a:xfrm>
        </p:spPr>
        <p:txBody>
          <a:bodyPr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28284" y="2182159"/>
            <a:ext cx="4038600" cy="3197336"/>
          </a:xfrm>
          <a:solidFill>
            <a:schemeClr val="accent4">
              <a:lumMod val="60000"/>
              <a:lumOff val="40000"/>
            </a:schemeClr>
          </a:solidFill>
          <a:effectLst>
            <a:outerShdw blurRad="40000" dist="23000" dir="5400000" rotWithShape="0">
              <a:srgbClr val="000000">
                <a:alpha val="35000"/>
              </a:srgbClr>
            </a:outerShdw>
            <a:softEdge rad="88900"/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lIns="182880" tIns="137160" rIns="182880" bIns="13716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164" y="2911789"/>
            <a:ext cx="3627272" cy="257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hf hdr="0" ftr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52614" y="906252"/>
            <a:ext cx="7530439" cy="874249"/>
          </a:xfrm>
        </p:spPr>
        <p:txBody>
          <a:bodyPr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8430" y="2027142"/>
            <a:ext cx="3964623" cy="3459672"/>
          </a:xfrm>
          <a:solidFill>
            <a:srgbClr val="C74D39">
              <a:alpha val="70000"/>
            </a:srgbClr>
          </a:solidFill>
          <a:effectLst>
            <a:outerShdw blurRad="40000" dist="23000" dir="5400000" rotWithShape="0">
              <a:srgbClr val="000000">
                <a:alpha val="35000"/>
              </a:srgbClr>
            </a:outerShdw>
            <a:softEdge rad="88900"/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lIns="182880" tIns="128016" rIns="182880" bIns="137160"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8388" y="2908514"/>
            <a:ext cx="32004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hf hdr="0" ftr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93531" y="1156663"/>
            <a:ext cx="4766197" cy="78092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3531" y="2045803"/>
            <a:ext cx="4843708" cy="3363502"/>
          </a:xfrm>
          <a:solidFill>
            <a:srgbClr val="88B5B5">
              <a:alpha val="50000"/>
            </a:srgbClr>
          </a:solidFill>
          <a:effectLst>
            <a:outerShdw blurRad="40000" dist="23000" dir="5400000" rotWithShape="0">
              <a:srgbClr val="000000">
                <a:alpha val="35000"/>
              </a:srgbClr>
            </a:outerShdw>
            <a:softEdge rad="88900"/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lIns="182880" tIns="137160" rIns="182880" bIns="13716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5438" y="1156663"/>
            <a:ext cx="2074861" cy="4252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76200"/>
          </a:effectLst>
        </p:spPr>
      </p:pic>
    </p:spTree>
  </p:cSld>
  <p:clrMapOvr>
    <a:masterClrMapping/>
  </p:clrMapOvr>
  <p:hf hdr="0" ftr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5436" y="1281112"/>
            <a:ext cx="3944739" cy="3910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1386" y="725951"/>
            <a:ext cx="4915414" cy="87424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1386" y="1727797"/>
            <a:ext cx="4915414" cy="424025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93531" y="1156663"/>
            <a:ext cx="4766197" cy="78092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3531" y="2045803"/>
            <a:ext cx="4843708" cy="3363502"/>
          </a:xfrm>
          <a:solidFill>
            <a:srgbClr val="88B5B5">
              <a:alpha val="50000"/>
            </a:srgbClr>
          </a:solidFill>
          <a:effectLst>
            <a:outerShdw blurRad="40000" dist="23000" dir="5400000" rotWithShape="0">
              <a:srgbClr val="000000">
                <a:alpha val="35000"/>
              </a:srgbClr>
            </a:outerShdw>
            <a:softEdge rad="88900"/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lIns="182880" tIns="137160" rIns="182880" bIns="13716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5438" y="1156663"/>
            <a:ext cx="2074861" cy="4252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76200"/>
          </a:effectLst>
        </p:spPr>
      </p:pic>
    </p:spTree>
  </p:cSld>
  <p:clrMapOvr>
    <a:masterClrMapping/>
  </p:clrMapOvr>
  <p:hf hdr="0" ftr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693367"/>
            <a:ext cx="6357083" cy="874249"/>
          </a:xfrm>
        </p:spPr>
        <p:txBody>
          <a:bodyPr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3196461"/>
            <a:ext cx="6357083" cy="2615580"/>
          </a:xfrm>
        </p:spPr>
        <p:txBody>
          <a:bodyPr/>
          <a:lstStyle/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rt_glob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58420" y="365793"/>
            <a:ext cx="2834924" cy="5446248"/>
          </a:xfrm>
          <a:prstGeom prst="rect">
            <a:avLst/>
          </a:prstGeom>
        </p:spPr>
      </p:pic>
    </p:spTree>
  </p:cSld>
  <p:clrMapOvr>
    <a:masterClrMapping/>
  </p:clrMapOvr>
  <p:hf hdr="0" ftr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816350"/>
            <a:ext cx="7475538" cy="1752600"/>
          </a:xfrm>
        </p:spPr>
        <p:txBody>
          <a:bodyPr/>
          <a:lstStyle>
            <a:lvl1pPr marL="0" indent="0">
              <a:lnSpc>
                <a:spcPct val="95000"/>
              </a:lnSpc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581150"/>
            <a:ext cx="7772400" cy="1738313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6" name="Picture 5" descr="GLOBE-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6172200"/>
            <a:ext cx="3429000" cy="532324"/>
          </a:xfrm>
          <a:prstGeom prst="rect">
            <a:avLst/>
          </a:prstGeom>
        </p:spPr>
      </p:pic>
    </p:spTree>
  </p:cSld>
  <p:clrMapOvr>
    <a:masterClrMapping/>
  </p:clrMapOvr>
  <p:hf hdr="0" ftr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373724D0-DD0F-42EF-84DE-838DB5D26951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9063"/>
            <a:ext cx="8382000" cy="8667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71600"/>
            <a:ext cx="419100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191000" cy="477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1620389F-DE1D-44C7-B37E-89BCC2F680BE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119063"/>
            <a:ext cx="2133600" cy="60277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19063"/>
            <a:ext cx="6248400" cy="60277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19063"/>
            <a:ext cx="8534400" cy="86677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04800" y="1371600"/>
            <a:ext cx="8534400" cy="477520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923213" y="6624638"/>
            <a:ext cx="941387" cy="185737"/>
          </a:xfrm>
        </p:spPr>
        <p:txBody>
          <a:bodyPr/>
          <a:lstStyle>
            <a:lvl1pPr>
              <a:defRPr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>
          <a:xfrm>
            <a:off x="4267200" y="6477000"/>
            <a:ext cx="685800" cy="227013"/>
          </a:xfrm>
        </p:spPr>
        <p:txBody>
          <a:bodyPr/>
          <a:lstStyle>
            <a:lvl1pPr>
              <a:defRPr/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152400" y="6629400"/>
            <a:ext cx="1752600" cy="182563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hf hdr="0" ftr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Slide Alternate 1">
    <p:bg bwMode="auto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5140324" y="1998663"/>
            <a:ext cx="3763963" cy="1465262"/>
          </a:xfrm>
        </p:spPr>
        <p:txBody>
          <a:bodyPr vert="horz" lIns="0" tIns="0" rIns="0" bIns="0" rtlCol="0" anchor="ctr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Subtitle"/>
          <p:cNvSpPr>
            <a:spLocks noGrp="1"/>
          </p:cNvSpPr>
          <p:nvPr>
            <p:ph type="body" sz="quarter" idx="11" hasCustomPrompt="1"/>
          </p:nvPr>
        </p:nvSpPr>
        <p:spPr>
          <a:xfrm>
            <a:off x="5140325" y="4128117"/>
            <a:ext cx="3763963" cy="1278384"/>
          </a:xfrm>
        </p:spPr>
        <p:txBody>
          <a:bodyPr vert="horz" lIns="0" tIns="0" rIns="0" bIns="0" rtlCol="0" anchor="b" anchorCtr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Confidential"/>
          <p:cNvSpPr/>
          <p:nvPr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Confidential"/>
          <p:cNvSpPr/>
          <p:nvPr userDrawn="1"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Slide Alternate 2">
    <p:bg bwMode="auto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5140324" y="1998663"/>
            <a:ext cx="3763963" cy="1465262"/>
          </a:xfrm>
        </p:spPr>
        <p:txBody>
          <a:bodyPr vert="horz" lIns="0" tIns="0" rIns="0" bIns="0" rtlCol="0" anchor="ctr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Subtitle"/>
          <p:cNvSpPr>
            <a:spLocks noGrp="1"/>
          </p:cNvSpPr>
          <p:nvPr>
            <p:ph type="body" sz="quarter" idx="11" hasCustomPrompt="1"/>
          </p:nvPr>
        </p:nvSpPr>
        <p:spPr>
          <a:xfrm>
            <a:off x="5140325" y="4128117"/>
            <a:ext cx="3763963" cy="1278384"/>
          </a:xfrm>
        </p:spPr>
        <p:txBody>
          <a:bodyPr vert="horz" lIns="0" tIns="0" rIns="0" bIns="0" rtlCol="0" anchor="b" anchorCtr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Confidential"/>
          <p:cNvSpPr/>
          <p:nvPr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Confidential"/>
          <p:cNvSpPr/>
          <p:nvPr userDrawn="1"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esentation Titl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1069974" y="3937000"/>
            <a:ext cx="7832726" cy="2057400"/>
          </a:xfrm>
          <a:noFill/>
          <a:ln w="9525"/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Subtitle</a:t>
            </a:r>
          </a:p>
        </p:txBody>
      </p:sp>
      <p:sp>
        <p:nvSpPr>
          <p:cNvPr id="29" name="Title 1"/>
          <p:cNvSpPr>
            <a:spLocks noGrp="1"/>
          </p:cNvSpPr>
          <p:nvPr>
            <p:ph type="ctrTitle"/>
          </p:nvPr>
        </p:nvSpPr>
        <p:spPr>
          <a:xfrm>
            <a:off x="1065213" y="2119313"/>
            <a:ext cx="7837487" cy="1327150"/>
          </a:xfrm>
          <a:noFill/>
          <a:ln w="12700">
            <a:noFill/>
            <a:miter lim="800000"/>
            <a:headEnd/>
            <a:tailEnd/>
          </a:ln>
        </p:spPr>
        <p:txBody>
          <a:bodyPr vert="horz" wrap="square" lIns="0" tIns="44450" rIns="90487" bIns="4445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fidential"/>
          <p:cNvSpPr/>
          <p:nvPr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Confidential"/>
          <p:cNvSpPr/>
          <p:nvPr userDrawn="1"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Alternate 3">
    <p:bg bwMode="auto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5140324" y="1998663"/>
            <a:ext cx="3763963" cy="1465262"/>
          </a:xfrm>
        </p:spPr>
        <p:txBody>
          <a:bodyPr vert="horz" lIns="0" tIns="0" rIns="0" bIns="0" rtlCol="0" anchor="ctr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6" name="Subtitle"/>
          <p:cNvSpPr>
            <a:spLocks noGrp="1"/>
          </p:cNvSpPr>
          <p:nvPr>
            <p:ph type="body" sz="quarter" idx="11" hasCustomPrompt="1"/>
          </p:nvPr>
        </p:nvSpPr>
        <p:spPr>
          <a:xfrm>
            <a:off x="5140325" y="4128117"/>
            <a:ext cx="3763963" cy="1278384"/>
          </a:xfrm>
        </p:spPr>
        <p:txBody>
          <a:bodyPr vert="horz" lIns="0" tIns="0" rIns="0" bIns="0" rtlCol="0" anchor="b" anchorCtr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Confidential"/>
          <p:cNvSpPr/>
          <p:nvPr userDrawn="1"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Slide Alternate 1">
    <p:bg bwMode="auto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5140324" y="1998663"/>
            <a:ext cx="3763963" cy="1465262"/>
          </a:xfrm>
        </p:spPr>
        <p:txBody>
          <a:bodyPr vert="horz" lIns="0" tIns="0" rIns="0" bIns="0" rtlCol="0" anchor="ctr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Subtitle"/>
          <p:cNvSpPr>
            <a:spLocks noGrp="1"/>
          </p:cNvSpPr>
          <p:nvPr>
            <p:ph type="body" sz="quarter" idx="11" hasCustomPrompt="1"/>
          </p:nvPr>
        </p:nvSpPr>
        <p:spPr>
          <a:xfrm>
            <a:off x="5140325" y="4128117"/>
            <a:ext cx="3763963" cy="1278384"/>
          </a:xfrm>
        </p:spPr>
        <p:txBody>
          <a:bodyPr vert="horz" lIns="0" tIns="0" rIns="0" bIns="0" rtlCol="0" anchor="b" anchorCtr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Confidential"/>
          <p:cNvSpPr/>
          <p:nvPr userDrawn="1"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Slide Alternate 2">
    <p:bg bwMode="auto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5140324" y="1998663"/>
            <a:ext cx="3763963" cy="1465262"/>
          </a:xfrm>
        </p:spPr>
        <p:txBody>
          <a:bodyPr vert="horz" lIns="0" tIns="0" rIns="0" bIns="0" rtlCol="0" anchor="ctr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Subtitle"/>
          <p:cNvSpPr>
            <a:spLocks noGrp="1"/>
          </p:cNvSpPr>
          <p:nvPr>
            <p:ph type="body" sz="quarter" idx="11" hasCustomPrompt="1"/>
          </p:nvPr>
        </p:nvSpPr>
        <p:spPr>
          <a:xfrm>
            <a:off x="5140325" y="4128117"/>
            <a:ext cx="3763963" cy="1278384"/>
          </a:xfrm>
        </p:spPr>
        <p:txBody>
          <a:bodyPr vert="horz" lIns="0" tIns="0" rIns="0" bIns="0" rtlCol="0" anchor="b" anchorCtr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Confidential"/>
          <p:cNvSpPr/>
          <p:nvPr userDrawn="1"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436" y="1281112"/>
            <a:ext cx="3944739" cy="3910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1386" y="725951"/>
            <a:ext cx="4915414" cy="87424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1386" y="1727797"/>
            <a:ext cx="4915414" cy="424025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resentation Titl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1069974" y="3937000"/>
            <a:ext cx="7832726" cy="2057400"/>
          </a:xfrm>
          <a:noFill/>
          <a:ln w="9525"/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Subtitle</a:t>
            </a:r>
          </a:p>
        </p:txBody>
      </p:sp>
      <p:sp>
        <p:nvSpPr>
          <p:cNvPr id="29" name="Title 1"/>
          <p:cNvSpPr>
            <a:spLocks noGrp="1"/>
          </p:cNvSpPr>
          <p:nvPr>
            <p:ph type="ctrTitle"/>
          </p:nvPr>
        </p:nvSpPr>
        <p:spPr>
          <a:xfrm>
            <a:off x="1065213" y="2119313"/>
            <a:ext cx="7837487" cy="1327150"/>
          </a:xfrm>
          <a:noFill/>
          <a:ln w="12700">
            <a:noFill/>
            <a:miter lim="800000"/>
            <a:headEnd/>
            <a:tailEnd/>
          </a:ln>
        </p:spPr>
        <p:txBody>
          <a:bodyPr vert="horz" wrap="square" lIns="0" tIns="44450" rIns="90487" bIns="4445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fidential"/>
          <p:cNvSpPr/>
          <p:nvPr userDrawn="1"/>
        </p:nvSpPr>
        <p:spPr>
          <a:xfrm>
            <a:off x="3881362" y="6209186"/>
            <a:ext cx="510712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marR="0" lvl="0" indent="-230188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© 2012 Raytheon Company. All rights reserved. </a:t>
            </a:r>
            <a:b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Customer Success Is Our Mission</a:t>
            </a: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is a registered trademark of Raytheon Company.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0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image" Target="../media/image11.jpeg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4.xml"/><Relationship Id="rId21" Type="http://schemas.openxmlformats.org/officeDocument/2006/relationships/image" Target="../media/image11.jpeg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70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725951"/>
            <a:ext cx="8229600" cy="8742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7797"/>
            <a:ext cx="8229600" cy="4240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GLOBE_logoOfficial-_Blue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208362" y="152118"/>
            <a:ext cx="2732047" cy="457200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8496" y="6315526"/>
            <a:ext cx="8833104" cy="445640"/>
          </a:xfrm>
          <a:prstGeom prst="rect">
            <a:avLst/>
          </a:prstGeom>
          <a:gradFill flip="none" rotWithShape="1">
            <a:gsLst>
              <a:gs pos="0">
                <a:srgbClr val="86A5AD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anchor="ctr" compatLnSpc="1"/>
          <a:lstStyle/>
          <a:p>
            <a:endParaRPr kumimoji="0" lang="en-US" dirty="0">
              <a:ln>
                <a:noFill/>
              </a:ln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6099175"/>
            <a:ext cx="5943600" cy="514350"/>
          </a:xfrm>
          <a:prstGeom prst="rect">
            <a:avLst/>
          </a:prstGeom>
        </p:spPr>
      </p:pic>
      <p:sp>
        <p:nvSpPr>
          <p:cNvPr id="12291" name="AutoShape 3" descr="Raytheon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ransition>
    <p:fade/>
  </p:transition>
  <p:timing>
    <p:tnLst>
      <p:par>
        <p:cTn id="1" dur="indefinite" restart="never" nodeType="tmRoot"/>
      </p:par>
    </p:tnLst>
  </p:timing>
  <p:hf hdr="0" ftr="0"/>
  <p:txStyles>
    <p:titleStyle>
      <a:lvl1pPr algn="l" defTabSz="457200" rtl="0" eaLnBrk="1" latinLnBrk="0" hangingPunct="1">
        <a:spcBef>
          <a:spcPct val="0"/>
        </a:spcBef>
        <a:buNone/>
        <a:defRPr sz="3200" b="0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5"/>
        </a:buClr>
        <a:buFont typeface="Arial"/>
        <a:buChar char="•"/>
        <a:defRPr sz="2400" kern="1200">
          <a:solidFill>
            <a:srgbClr val="595959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3"/>
        </a:buClr>
        <a:buFont typeface="Arial"/>
        <a:buChar char="•"/>
        <a:defRPr sz="2000" kern="1200">
          <a:solidFill>
            <a:srgbClr val="595959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bg2"/>
        </a:buClr>
        <a:buFont typeface="Arial"/>
        <a:buChar char="•"/>
        <a:defRPr sz="18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4"/>
        </a:buClr>
        <a:buFont typeface="Arial"/>
        <a:buChar char="•"/>
        <a:defRPr sz="1600" kern="1200">
          <a:solidFill>
            <a:srgbClr val="595959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16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725951"/>
            <a:ext cx="8229600" cy="8742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7797"/>
            <a:ext cx="8229600" cy="4240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GLOBE_logoOfficial-_Blue.png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8362" y="152118"/>
            <a:ext cx="2732047" cy="457200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8496" y="6315526"/>
            <a:ext cx="8833104" cy="445640"/>
          </a:xfrm>
          <a:prstGeom prst="rect">
            <a:avLst/>
          </a:prstGeom>
          <a:gradFill flip="none" rotWithShape="1">
            <a:gsLst>
              <a:gs pos="0">
                <a:srgbClr val="86A5AD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anchor="ctr" compatLnSpc="1"/>
          <a:lstStyle/>
          <a:p>
            <a:endParaRPr kumimoji="0" lang="en-US" dirty="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12291" name="AutoShape 3" descr="Raythe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461" y="6095651"/>
            <a:ext cx="6127028" cy="527867"/>
          </a:xfrm>
          <a:prstGeom prst="rect">
            <a:avLst/>
          </a:prstGeom>
        </p:spPr>
      </p:pic>
      <p:sp>
        <p:nvSpPr>
          <p:cNvPr id="12" name="AutoShape 3" descr="Raytheon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>
    <p:fade/>
  </p:transition>
  <p:timing>
    <p:tnLst>
      <p:par>
        <p:cTn id="1" dur="indefinite" restart="never" nodeType="tmRoot"/>
      </p:par>
    </p:tnLst>
  </p:timing>
  <p:hf hdr="0" ftr="0"/>
  <p:txStyles>
    <p:titleStyle>
      <a:lvl1pPr algn="l" defTabSz="457200" rtl="0" eaLnBrk="1" latinLnBrk="0" hangingPunct="1">
        <a:spcBef>
          <a:spcPct val="0"/>
        </a:spcBef>
        <a:buNone/>
        <a:defRPr sz="3200" b="0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5"/>
        </a:buClr>
        <a:buFont typeface="Arial"/>
        <a:buChar char="•"/>
        <a:defRPr sz="2400" kern="1200">
          <a:solidFill>
            <a:srgbClr val="595959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3"/>
        </a:buClr>
        <a:buFont typeface="Arial"/>
        <a:buChar char="•"/>
        <a:defRPr sz="2000" kern="1200">
          <a:solidFill>
            <a:srgbClr val="595959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bg2"/>
        </a:buClr>
        <a:buFont typeface="Arial"/>
        <a:buChar char="•"/>
        <a:defRPr sz="18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4"/>
        </a:buClr>
        <a:buFont typeface="Arial"/>
        <a:buChar char="•"/>
        <a:defRPr sz="1600" kern="1200">
          <a:solidFill>
            <a:srgbClr val="595959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16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371600"/>
            <a:ext cx="8534400" cy="4775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0" y="1035050"/>
            <a:ext cx="9137650" cy="0"/>
          </a:xfrm>
          <a:prstGeom prst="line">
            <a:avLst/>
          </a:prstGeom>
          <a:noFill/>
          <a:ln w="12700">
            <a:solidFill>
              <a:srgbClr val="FF3D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19063"/>
            <a:ext cx="8534400" cy="866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44450" rIns="90487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</a:t>
            </a:r>
            <a:br>
              <a:rPr lang="en-US" smtClean="0"/>
            </a:br>
            <a:r>
              <a:rPr lang="en-US" smtClean="0"/>
              <a:t>title style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23213" y="6624638"/>
            <a:ext cx="941387" cy="18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FontTx/>
              <a:buNone/>
              <a:defRPr sz="1000" b="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267200" y="6477000"/>
            <a:ext cx="685800" cy="22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0" hangingPunct="0">
              <a:buClrTx/>
              <a:buFontTx/>
              <a:buNone/>
              <a:defRPr sz="1000" b="0"/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2400" y="6629400"/>
            <a:ext cx="17526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0" hangingPunct="0">
              <a:buClrTx/>
              <a:buFontTx/>
              <a:buNone/>
              <a:defRPr sz="1000" b="0"/>
            </a:lvl1pPr>
          </a:lstStyle>
          <a:p>
            <a:endParaRPr lang="en-US" dirty="0"/>
          </a:p>
        </p:txBody>
      </p:sp>
      <p:pic>
        <p:nvPicPr>
          <p:cNvPr id="10" name="Picture 9" descr="GLOBE-logo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228600" y="6172200"/>
            <a:ext cx="3429000" cy="53232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  <p:sldLayoutId id="2147483718" r:id="rId18"/>
    <p:sldLayoutId id="2147483719" r:id="rId19"/>
  </p:sldLayoutIdLst>
  <p:transition>
    <p:fade/>
  </p:transition>
  <p:timing>
    <p:tnLst>
      <p:par>
        <p:cTn id="1" dur="indefinite" restart="never" nodeType="tmRoot"/>
      </p:par>
    </p:tnLst>
  </p:timing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9pPr>
    </p:titleStyle>
    <p:bodyStyle>
      <a:lvl1pPr marL="234950" indent="-2349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517525" indent="-28098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b="1">
          <a:solidFill>
            <a:schemeClr val="tx1"/>
          </a:solidFill>
          <a:latin typeface="+mn-lt"/>
        </a:defRPr>
      </a:lvl2pPr>
      <a:lvl3pPr marL="781050" indent="-2540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25000"/>
        <a:buFont typeface="Arial" charset="0"/>
        <a:buChar char="&gt;"/>
        <a:defRPr sz="1600" b="1">
          <a:solidFill>
            <a:schemeClr val="tx1"/>
          </a:solidFill>
          <a:latin typeface="+mn-lt"/>
        </a:defRPr>
      </a:lvl3pPr>
      <a:lvl4pPr marL="1077913" indent="-2952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725951"/>
            <a:ext cx="8229600" cy="8742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7797"/>
            <a:ext cx="8229600" cy="4240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GLOBE_logoOfficial-_Blue.png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8362" y="152118"/>
            <a:ext cx="2732047" cy="457200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8496" y="6315526"/>
            <a:ext cx="8833104" cy="445640"/>
          </a:xfrm>
          <a:prstGeom prst="rect">
            <a:avLst/>
          </a:prstGeom>
          <a:gradFill flip="none" rotWithShape="1">
            <a:gsLst>
              <a:gs pos="0">
                <a:srgbClr val="86A5AD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anchor="ctr" compatLnSpc="1"/>
          <a:lstStyle/>
          <a:p>
            <a:endParaRPr kumimoji="0" lang="en-US" dirty="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12291" name="AutoShape 3" descr="Raythe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461" y="6095651"/>
            <a:ext cx="6127028" cy="527867"/>
          </a:xfrm>
          <a:prstGeom prst="rect">
            <a:avLst/>
          </a:prstGeom>
        </p:spPr>
      </p:pic>
      <p:sp>
        <p:nvSpPr>
          <p:cNvPr id="12" name="AutoShape 3" descr="Raytheon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</p:sldLayoutIdLst>
  <p:transition>
    <p:fade/>
  </p:transition>
  <p:timing>
    <p:tnLst>
      <p:par>
        <p:cTn id="1" dur="indefinite" restart="never" nodeType="tmRoot"/>
      </p:par>
    </p:tnLst>
  </p:timing>
  <p:hf hdr="0" ftr="0"/>
  <p:txStyles>
    <p:titleStyle>
      <a:lvl1pPr algn="l" defTabSz="457200" rtl="0" eaLnBrk="1" latinLnBrk="0" hangingPunct="1">
        <a:spcBef>
          <a:spcPct val="0"/>
        </a:spcBef>
        <a:buNone/>
        <a:defRPr sz="3200" b="0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5"/>
        </a:buClr>
        <a:buFont typeface="Arial"/>
        <a:buChar char="•"/>
        <a:defRPr sz="2400" kern="1200">
          <a:solidFill>
            <a:srgbClr val="595959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3"/>
        </a:buClr>
        <a:buFont typeface="Arial"/>
        <a:buChar char="•"/>
        <a:defRPr sz="2000" kern="1200">
          <a:solidFill>
            <a:srgbClr val="595959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bg2"/>
        </a:buClr>
        <a:buFont typeface="Arial"/>
        <a:buChar char="•"/>
        <a:defRPr sz="18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4"/>
        </a:buClr>
        <a:buFont typeface="Arial"/>
        <a:buChar char="•"/>
        <a:defRPr sz="1600" kern="1200">
          <a:solidFill>
            <a:srgbClr val="595959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16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371600"/>
            <a:ext cx="8534400" cy="4775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0" y="1035050"/>
            <a:ext cx="9137650" cy="0"/>
          </a:xfrm>
          <a:prstGeom prst="line">
            <a:avLst/>
          </a:prstGeom>
          <a:noFill/>
          <a:ln w="12700">
            <a:solidFill>
              <a:srgbClr val="FF3D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19063"/>
            <a:ext cx="8534400" cy="866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44450" rIns="90487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</a:t>
            </a:r>
            <a:br>
              <a:rPr lang="en-US" smtClean="0"/>
            </a:br>
            <a:r>
              <a:rPr lang="en-US" smtClean="0"/>
              <a:t>title style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23213" y="6624638"/>
            <a:ext cx="941387" cy="18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FontTx/>
              <a:buNone/>
              <a:defRPr sz="1000" b="0"/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267200" y="6477000"/>
            <a:ext cx="685800" cy="22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0" hangingPunct="0">
              <a:buClrTx/>
              <a:buFontTx/>
              <a:buNone/>
              <a:defRPr sz="1000" b="0"/>
            </a:lvl1pPr>
          </a:lstStyle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2400" y="6629400"/>
            <a:ext cx="17526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0" hangingPunct="0">
              <a:buClrTx/>
              <a:buFontTx/>
              <a:buNone/>
              <a:defRPr sz="1000" b="0"/>
            </a:lvl1pPr>
          </a:lstStyle>
          <a:p>
            <a:endParaRPr lang="en-US" dirty="0"/>
          </a:p>
        </p:txBody>
      </p:sp>
      <p:pic>
        <p:nvPicPr>
          <p:cNvPr id="10" name="Picture 9" descr="GLOBE-logo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228600" y="6172200"/>
            <a:ext cx="3429000" cy="53232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  <p:sldLayoutId id="2147483749" r:id="rId18"/>
    <p:sldLayoutId id="2147483750" r:id="rId19"/>
  </p:sldLayoutIdLst>
  <p:transition>
    <p:fade/>
  </p:transition>
  <p:timing>
    <p:tnLst>
      <p:par>
        <p:cTn id="1" dur="indefinite" restart="never" nodeType="tmRoot"/>
      </p:par>
    </p:tnLst>
  </p:timing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9pPr>
    </p:titleStyle>
    <p:bodyStyle>
      <a:lvl1pPr marL="234950" indent="-2349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50000"/>
        <a:buChar char="•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517525" indent="-28098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b="1">
          <a:solidFill>
            <a:schemeClr val="tx1"/>
          </a:solidFill>
          <a:latin typeface="+mn-lt"/>
        </a:defRPr>
      </a:lvl2pPr>
      <a:lvl3pPr marL="781050" indent="-2540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25000"/>
        <a:buFont typeface="Arial" charset="0"/>
        <a:buChar char="&gt;"/>
        <a:defRPr sz="1600" b="1">
          <a:solidFill>
            <a:schemeClr val="tx1"/>
          </a:solidFill>
          <a:latin typeface="+mn-lt"/>
        </a:defRPr>
      </a:lvl3pPr>
      <a:lvl4pPr marL="1077913" indent="-2952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lobe.gov/get-trained/using-the-globe-website" TargetMode="Externa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593" y="1877060"/>
            <a:ext cx="7772400" cy="1362075"/>
          </a:xfrm>
        </p:spPr>
        <p:txBody>
          <a:bodyPr/>
          <a:lstStyle/>
          <a:p>
            <a:r>
              <a:rPr lang="en-US" cap="none" dirty="0" smtClean="0">
                <a:latin typeface="+mn-lt"/>
              </a:rPr>
              <a:t>GLOBE</a:t>
            </a:r>
            <a:br>
              <a:rPr lang="en-US" cap="none" dirty="0" smtClean="0">
                <a:latin typeface="+mn-lt"/>
              </a:rPr>
            </a:br>
            <a:r>
              <a:rPr lang="en-US" cap="none" dirty="0" smtClean="0">
                <a:latin typeface="+mn-lt"/>
              </a:rPr>
              <a:t>Adding Measurement Data into Your Site</a:t>
            </a:r>
            <a:endParaRPr lang="en-US" cap="none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073" y="4354513"/>
            <a:ext cx="7772400" cy="1500187"/>
          </a:xfrm>
        </p:spPr>
        <p:txBody>
          <a:bodyPr/>
          <a:lstStyle/>
          <a:p>
            <a:pPr algn="r"/>
            <a:r>
              <a:rPr lang="en-US" dirty="0" smtClean="0"/>
              <a:t>How to Enter Data</a:t>
            </a:r>
          </a:p>
          <a:p>
            <a:pPr algn="r"/>
            <a:r>
              <a:rPr lang="en-US" dirty="0" smtClean="0"/>
              <a:t>How to Edit or Delete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09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GLOBE </a:t>
            </a:r>
            <a:r>
              <a:rPr lang="en-US" dirty="0"/>
              <a:t>Mobile </a:t>
            </a:r>
            <a:r>
              <a:rPr lang="en-US" dirty="0" smtClean="0"/>
              <a:t>apps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GLOBE Data Entry app</a:t>
            </a:r>
          </a:p>
          <a:p>
            <a:pPr lvl="1"/>
            <a:r>
              <a:rPr lang="en-US" dirty="0" smtClean="0"/>
              <a:t>All Protocols</a:t>
            </a:r>
          </a:p>
          <a:p>
            <a:pPr lvl="1"/>
            <a:r>
              <a:rPr lang="en-US" dirty="0" smtClean="0"/>
              <a:t>Looks and acts just like the desktop forms</a:t>
            </a:r>
          </a:p>
          <a:p>
            <a:r>
              <a:rPr lang="en-US" dirty="0" smtClean="0"/>
              <a:t>GLOBE Observer</a:t>
            </a:r>
          </a:p>
          <a:p>
            <a:pPr lvl="1"/>
            <a:r>
              <a:rPr lang="en-US" dirty="0" smtClean="0"/>
              <a:t>Clouds and Mosquitoes Only</a:t>
            </a:r>
          </a:p>
          <a:p>
            <a:pPr lvl="1"/>
            <a:r>
              <a:rPr lang="en-US" dirty="0" smtClean="0"/>
              <a:t>Easy to use</a:t>
            </a:r>
          </a:p>
          <a:p>
            <a:pPr lvl="1"/>
            <a:r>
              <a:rPr lang="en-US" dirty="0" smtClean="0"/>
              <a:t>If you login with your GLOBE Teacher account, or your student accounts, the data you enter will be counted with your school.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57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GLOBE Data Entry App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 to GLOBE -&gt; Data Entry and click on the link for Mobile App</a:t>
            </a:r>
          </a:p>
          <a:p>
            <a:r>
              <a:rPr lang="en-US" dirty="0" smtClean="0"/>
              <a:t>This gives you a link to download the app from Apple and Google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9330" y="3178045"/>
            <a:ext cx="7306143" cy="344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Entry App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All forms are downloaded to your mobile device</a:t>
            </a:r>
          </a:p>
          <a:p>
            <a:r>
              <a:rPr lang="en-US" dirty="0" smtClean="0"/>
              <a:t>All data is stored on your mobile device until you “Send Data to GLOBE”</a:t>
            </a:r>
          </a:p>
          <a:p>
            <a:r>
              <a:rPr lang="en-US" dirty="0" smtClean="0"/>
              <a:t>You can have more than one person on the same mobile device (Switch User)</a:t>
            </a:r>
          </a:p>
          <a:p>
            <a:r>
              <a:rPr lang="en-US" dirty="0" smtClean="0"/>
              <a:t>You need to logon with your GLOBE account, but once you logon once, you won’t have to logon again.</a:t>
            </a:r>
          </a:p>
          <a:p>
            <a:r>
              <a:rPr lang="en-US" dirty="0" smtClean="0"/>
              <a:t>You may need to “Update Forms” if you ever add a site or change site information</a:t>
            </a:r>
          </a:p>
          <a:p>
            <a:r>
              <a:rPr lang="en-US" dirty="0" smtClean="0"/>
              <a:t>You must create the site on your desktop before entering data on mobile (This will change soon with the next release)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IMG_4006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65548" y="1592288"/>
            <a:ext cx="2388852" cy="424021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Picture 5" descr="IMG_400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7169" y="1588958"/>
            <a:ext cx="2488955" cy="4417895"/>
          </a:xfrm>
          <a:prstGeom prst="rect">
            <a:avLst/>
          </a:prstGeom>
        </p:spPr>
      </p:pic>
      <p:pic>
        <p:nvPicPr>
          <p:cNvPr id="7" name="Picture 6" descr="IMG_402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1644" y="1573967"/>
            <a:ext cx="2561419" cy="454651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2050" name="Picture 2" descr="C:\Users\doveroye\Documents\Projects\GLOBE\training\2015\mobile app\IMG_400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4198" y="1663908"/>
            <a:ext cx="2291689" cy="4067748"/>
          </a:xfrm>
          <a:prstGeom prst="rect">
            <a:avLst/>
          </a:prstGeom>
          <a:noFill/>
        </p:spPr>
      </p:pic>
      <p:pic>
        <p:nvPicPr>
          <p:cNvPr id="2051" name="Picture 3" descr="C:\Users\doveroye\Documents\Projects\GLOBE\training\2015\mobile app\IMG_401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9713" y="1663909"/>
            <a:ext cx="2373090" cy="42122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 Your School, Select Your Site, Select Your Protocol and Enter Data</a:t>
            </a:r>
            <a:endParaRPr lang="en-US" dirty="0"/>
          </a:p>
        </p:txBody>
      </p:sp>
      <p:pic>
        <p:nvPicPr>
          <p:cNvPr id="9" name="Content Placeholder 8" descr="IMG_4015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77574" y="1720850"/>
            <a:ext cx="2388852" cy="424021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3074" name="Picture 2" descr="C:\Users\doveroye\Documents\Projects\GLOBE\training\2015\mobile app\IMG_40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3555" y="1708878"/>
            <a:ext cx="2722392" cy="4832246"/>
          </a:xfrm>
          <a:prstGeom prst="rect">
            <a:avLst/>
          </a:prstGeom>
          <a:noFill/>
        </p:spPr>
      </p:pic>
      <p:pic>
        <p:nvPicPr>
          <p:cNvPr id="3075" name="Picture 3" descr="C:\Users\doveroye\Documents\Projects\GLOBE\training\2015\mobile app\IMG_40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3555" y="1708878"/>
            <a:ext cx="2722392" cy="4832246"/>
          </a:xfrm>
          <a:prstGeom prst="rect">
            <a:avLst/>
          </a:prstGeom>
          <a:noFill/>
        </p:spPr>
      </p:pic>
      <p:pic>
        <p:nvPicPr>
          <p:cNvPr id="3076" name="Picture 4" descr="C:\Users\doveroye\Documents\Projects\GLOBE\training\2015\mobile app\IMG_401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3555" y="1708878"/>
            <a:ext cx="2722392" cy="48322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Saved Measurements can be sent to GLOBE</a:t>
            </a:r>
            <a:endParaRPr lang="en-US" dirty="0"/>
          </a:p>
        </p:txBody>
      </p:sp>
      <p:pic>
        <p:nvPicPr>
          <p:cNvPr id="5" name="Content Placeholder 4" descr="IMG_4017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9285" y="1712210"/>
            <a:ext cx="2388852" cy="424021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Picture 5" descr="IMG_401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29717" y="1633928"/>
            <a:ext cx="2457543" cy="4362138"/>
          </a:xfrm>
          <a:prstGeom prst="rect">
            <a:avLst/>
          </a:prstGeom>
        </p:spPr>
      </p:pic>
      <p:pic>
        <p:nvPicPr>
          <p:cNvPr id="7" name="Picture 6" descr="IMG_402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2818" y="1588958"/>
            <a:ext cx="2501457" cy="444008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GLOBE Observer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Login with your GLOBE account, or your student accounts</a:t>
            </a:r>
          </a:p>
          <a:p>
            <a:r>
              <a:rPr lang="en-US" dirty="0" smtClean="0"/>
              <a:t>You do not need to setup a site first – it will do it for you</a:t>
            </a:r>
          </a:p>
          <a:p>
            <a:r>
              <a:rPr lang="en-US" dirty="0" smtClean="0"/>
              <a:t>You can only do Clouds and Mosquitoes at this time</a:t>
            </a:r>
          </a:p>
          <a:p>
            <a:pPr lvl="1"/>
            <a:r>
              <a:rPr lang="en-US" dirty="0" smtClean="0"/>
              <a:t>(For GLOBE members Clouds includes air temp, barometric pressure and humidity)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7984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8D57DBB9-07C6-49AB-BFD5-E737C7E241F6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5" y="76503"/>
            <a:ext cx="3863662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860" y="76503"/>
            <a:ext cx="38636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2850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19" y="91277"/>
            <a:ext cx="3863662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000" y="91277"/>
            <a:ext cx="38636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664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You should have completed Part 1 for Teachers – Creating a Data Entry Site</a:t>
            </a:r>
          </a:p>
          <a:p>
            <a:r>
              <a:rPr lang="en-US" sz="2400" dirty="0" smtClean="0"/>
              <a:t>We will continue from Part 1 using the site created to learn how to enter your data.</a:t>
            </a:r>
          </a:p>
          <a:p>
            <a:r>
              <a:rPr lang="en-US" sz="2400" dirty="0" smtClean="0"/>
              <a:t>This presentation is available online as well as a video which walks you through the steps. </a:t>
            </a:r>
          </a:p>
          <a:p>
            <a:pPr>
              <a:buNone/>
            </a:pPr>
            <a:r>
              <a:rPr lang="en-US" dirty="0" smtClean="0"/>
              <a:t>			</a:t>
            </a:r>
            <a:r>
              <a:rPr lang="en-US" sz="2000" dirty="0" smtClean="0">
                <a:hlinkClick r:id="rId2"/>
              </a:rPr>
              <a:t>http://www.globe.gov/get-trained/using-the-globe-website</a:t>
            </a:r>
            <a:endParaRPr lang="en-US" sz="2400" dirty="0" smtClean="0"/>
          </a:p>
          <a:p>
            <a:r>
              <a:rPr lang="en-US" sz="2400" dirty="0" smtClean="0"/>
              <a:t>There is a section for you to try things for yourself after the demonstration and a section to test your knowledge at the end.</a:t>
            </a:r>
          </a:p>
          <a:p>
            <a:r>
              <a:rPr lang="en-US" sz="2400" dirty="0" smtClean="0"/>
              <a:t>Questions – contact help@globe.gov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8D57DBB9-07C6-49AB-BFD5-E737C7E241F6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8458200" y="6477000"/>
            <a:ext cx="685800" cy="227013"/>
          </a:xfrm>
          <a:prstGeom prst="rect">
            <a:avLst/>
          </a:prstGeom>
        </p:spPr>
        <p:txBody>
          <a:bodyPr/>
          <a:lstStyle/>
          <a:p>
            <a:fld id="{7E42FB2E-ABA8-41CA-9C7C-28F5EB525474}" type="datetime1">
              <a:rPr lang="en-US" smtClean="0"/>
              <a:pPr/>
              <a:t>5/18/2018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7161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95" y="150000"/>
            <a:ext cx="3863662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000" y="150000"/>
            <a:ext cx="38636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1906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arenR"/>
            </a:pPr>
            <a:r>
              <a:rPr lang="en-US" dirty="0" smtClean="0"/>
              <a:t>Can I change a measurement I already submitted?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arenR"/>
            </a:pPr>
            <a:r>
              <a:rPr lang="en-US" dirty="0" smtClean="0"/>
              <a:t>Can I enter </a:t>
            </a:r>
            <a:r>
              <a:rPr lang="en-US" dirty="0" err="1" smtClean="0"/>
              <a:t>phenology</a:t>
            </a:r>
            <a:r>
              <a:rPr lang="en-US" dirty="0" smtClean="0"/>
              <a:t> measurements with my Atmosphere site?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arenR"/>
            </a:pPr>
            <a:r>
              <a:rPr lang="en-US" dirty="0" smtClean="0"/>
              <a:t>Can I delete my site?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8D57DBB9-07C6-49AB-BFD5-E737C7E241F6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8458200" y="6477000"/>
            <a:ext cx="685800" cy="227013"/>
          </a:xfrm>
          <a:prstGeom prst="rect">
            <a:avLst/>
          </a:prstGeom>
        </p:spPr>
        <p:txBody>
          <a:bodyPr/>
          <a:lstStyle/>
          <a:p>
            <a:fld id="{373724D0-DD0F-42EF-84DE-838DB5D26951}" type="datetime1">
              <a:rPr lang="en-US" smtClean="0"/>
              <a:pPr/>
              <a:t>5/18/2018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2681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 - Answers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dirty="0" smtClean="0"/>
              <a:t>Can I change a measurement I already submitted?</a:t>
            </a:r>
            <a:br>
              <a:rPr lang="en-US" dirty="0" smtClean="0"/>
            </a:br>
            <a:r>
              <a:rPr lang="en-US" dirty="0" smtClean="0"/>
              <a:t>Yes – you can edit or delete previous measurements. 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dirty="0" smtClean="0"/>
              <a:t>Can I enter </a:t>
            </a:r>
            <a:r>
              <a:rPr lang="en-US" dirty="0" err="1" smtClean="0"/>
              <a:t>phenology</a:t>
            </a:r>
            <a:r>
              <a:rPr lang="en-US" dirty="0" smtClean="0"/>
              <a:t> measurements with my Atmosphere site?</a:t>
            </a:r>
            <a:br>
              <a:rPr lang="en-US" dirty="0" smtClean="0"/>
            </a:br>
            <a:r>
              <a:rPr lang="en-US" dirty="0" smtClean="0"/>
              <a:t>In general, you can only enter measurements for protocols which match the type of site you created.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arenR"/>
            </a:pPr>
            <a:r>
              <a:rPr lang="en-US" dirty="0" smtClean="0"/>
              <a:t>Can I delete my site?</a:t>
            </a:r>
          </a:p>
          <a:p>
            <a:pPr marL="457200" indent="-457200">
              <a:lnSpc>
                <a:spcPct val="150000"/>
              </a:lnSpc>
              <a:buNone/>
            </a:pPr>
            <a:r>
              <a:rPr lang="en-US" dirty="0" smtClean="0"/>
              <a:t>	Only if there is no data associated with the site.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8D57DBB9-07C6-49AB-BFD5-E737C7E241F6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8458200" y="6477000"/>
            <a:ext cx="685800" cy="227013"/>
          </a:xfrm>
          <a:prstGeom prst="rect">
            <a:avLst/>
          </a:prstGeom>
        </p:spPr>
        <p:txBody>
          <a:bodyPr/>
          <a:lstStyle/>
          <a:p>
            <a:fld id="{373724D0-DD0F-42EF-84DE-838DB5D26951}" type="datetime1">
              <a:rPr lang="en-US" smtClean="0"/>
              <a:pPr/>
              <a:t>5/18/2018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5797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Congratulations – you </a:t>
            </a:r>
            <a:r>
              <a:rPr lang="en-US" sz="2400" smtClean="0"/>
              <a:t>should have:</a:t>
            </a:r>
            <a:endParaRPr lang="en-US" sz="2400" dirty="0" smtClean="0"/>
          </a:p>
          <a:p>
            <a:pPr lvl="1"/>
            <a:r>
              <a:rPr lang="en-US" sz="2200" dirty="0" smtClean="0"/>
              <a:t>Entered Data</a:t>
            </a:r>
          </a:p>
          <a:p>
            <a:pPr lvl="1"/>
            <a:r>
              <a:rPr lang="en-US" sz="2200" dirty="0" smtClean="0"/>
              <a:t>Edited Data</a:t>
            </a:r>
          </a:p>
          <a:p>
            <a:pPr lvl="1"/>
            <a:r>
              <a:rPr lang="en-US" sz="2200" dirty="0" smtClean="0"/>
              <a:t>Bookmarked a data entry form to make it easier to enter data</a:t>
            </a:r>
          </a:p>
          <a:p>
            <a:r>
              <a:rPr lang="en-US" sz="2400" dirty="0" smtClean="0"/>
              <a:t>You can now</a:t>
            </a:r>
            <a:endParaRPr lang="en-US" sz="2200" dirty="0" smtClean="0"/>
          </a:p>
          <a:p>
            <a:pPr lvl="1"/>
            <a:r>
              <a:rPr lang="en-US" sz="2200" dirty="0" smtClean="0"/>
              <a:t>Continue to Part 3 – Visualizing and Retrieving Data</a:t>
            </a:r>
          </a:p>
          <a:p>
            <a:pPr lvl="1"/>
            <a:r>
              <a:rPr lang="en-US" sz="2200" dirty="0" smtClean="0"/>
              <a:t>Consider beginning to enter data in the real production system</a:t>
            </a:r>
          </a:p>
          <a:p>
            <a:pPr lvl="1"/>
            <a:endParaRPr lang="en-US" sz="2200" dirty="0" smtClean="0"/>
          </a:p>
          <a:p>
            <a:pPr algn="ctr">
              <a:buNone/>
            </a:pPr>
            <a:r>
              <a:rPr lang="en-US" sz="2400" dirty="0" smtClean="0"/>
              <a:t>Questions – contact the GLOBE Helpdesk – help@globe.gov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8D57DBB9-07C6-49AB-BFD5-E737C7E241F6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8458200" y="6477000"/>
            <a:ext cx="685800" cy="227013"/>
          </a:xfrm>
          <a:prstGeom prst="rect">
            <a:avLst/>
          </a:prstGeom>
        </p:spPr>
        <p:txBody>
          <a:bodyPr/>
          <a:lstStyle/>
          <a:p>
            <a:fld id="{373724D0-DD0F-42EF-84DE-838DB5D26951}" type="datetime1">
              <a:rPr lang="en-US" smtClean="0"/>
              <a:pPr/>
              <a:t>5/18/2018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0444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Adding a Measurement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900" dirty="0" smtClean="0"/>
              <a:t>If you aren’t there already, select “Enter Data” from the GLOBE home page, and then “Enter Training Data”. </a:t>
            </a:r>
          </a:p>
          <a:p>
            <a:r>
              <a:rPr lang="en-US" sz="2900" dirty="0" smtClean="0"/>
              <a:t>Select your school name and the site name we created in Part 1.</a:t>
            </a:r>
          </a:p>
          <a:p>
            <a:r>
              <a:rPr lang="en-US" sz="2900" dirty="0" smtClean="0"/>
              <a:t>You will see the list of all data entry forms which are available for the type of site you’ve created – </a:t>
            </a:r>
            <a:r>
              <a:rPr lang="en-US" sz="2900" dirty="0" err="1" smtClean="0"/>
              <a:t>ie</a:t>
            </a:r>
            <a:r>
              <a:rPr lang="en-US" sz="2900" dirty="0" smtClean="0"/>
              <a:t> an atmosphere site will have different forms than a soils site.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8D57DBB9-07C6-49AB-BFD5-E737C7E241F6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8458200" y="6477000"/>
            <a:ext cx="685800" cy="227013"/>
          </a:xfrm>
          <a:prstGeom prst="rect">
            <a:avLst/>
          </a:prstGeom>
        </p:spPr>
        <p:txBody>
          <a:bodyPr/>
          <a:lstStyle/>
          <a:p>
            <a:fld id="{373724D0-DD0F-42EF-84DE-838DB5D26951}" type="datetime1">
              <a:rPr lang="en-US" smtClean="0"/>
              <a:pPr/>
              <a:t>5/18/2018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021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676" y="547281"/>
            <a:ext cx="8786647" cy="87424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List of data entry forms available for an atmosphere site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8D57DBB9-07C6-49AB-BFD5-E737C7E241F6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8458200" y="6477000"/>
            <a:ext cx="685800" cy="227013"/>
          </a:xfrm>
          <a:prstGeom prst="rect">
            <a:avLst/>
          </a:prstGeom>
        </p:spPr>
        <p:txBody>
          <a:bodyPr/>
          <a:lstStyle/>
          <a:p>
            <a:fld id="{373724D0-DD0F-42EF-84DE-838DB5D26951}" type="datetime1">
              <a:rPr lang="en-US" smtClean="0"/>
              <a:pPr/>
              <a:t>5/18/2018</a:t>
            </a:fld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65" y="1466352"/>
            <a:ext cx="7181685" cy="446762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/>
        </p:spPr>
      </p:pic>
    </p:spTree>
    <p:extLst>
      <p:ext uri="{BB962C8B-B14F-4D97-AF65-F5344CB8AC3E}">
        <p14:creationId xmlns:p14="http://schemas.microsoft.com/office/powerpoint/2010/main" val="31628698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Enter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Select Air Temperature 1 day -&gt; New Observation</a:t>
            </a:r>
          </a:p>
          <a:p>
            <a:r>
              <a:rPr lang="en-US" dirty="0" smtClean="0"/>
              <a:t>Forms start with date and time…then follow with the information associated with the protocol data sheet</a:t>
            </a:r>
          </a:p>
          <a:p>
            <a:r>
              <a:rPr lang="en-US" dirty="0" smtClean="0"/>
              <a:t>Choose Today’s date and use the solar noon time provided</a:t>
            </a:r>
          </a:p>
          <a:p>
            <a:pPr lvl="1"/>
            <a:r>
              <a:rPr lang="en-US" sz="1600" dirty="0" smtClean="0"/>
              <a:t>In the real system your measurements should be entered with the real time of measurement</a:t>
            </a:r>
          </a:p>
          <a:p>
            <a:r>
              <a:rPr lang="en-US" dirty="0" smtClean="0"/>
              <a:t>Enter 100 degrees for the current temperature and “send data”</a:t>
            </a:r>
          </a:p>
          <a:p>
            <a:pPr lvl="1"/>
            <a:r>
              <a:rPr lang="en-US" sz="1600" dirty="0" smtClean="0"/>
              <a:t>Your error will be flagged and you can try again.</a:t>
            </a:r>
          </a:p>
          <a:p>
            <a:r>
              <a:rPr lang="en-US" dirty="0" smtClean="0"/>
              <a:t>Enter 20 degrees and “send data” </a:t>
            </a:r>
          </a:p>
          <a:p>
            <a:pPr lvl="1"/>
            <a:r>
              <a:rPr lang="en-US" sz="1600" dirty="0" smtClean="0"/>
              <a:t>The observation is recorded with the green happy face</a:t>
            </a:r>
            <a:endParaRPr lang="en-US" sz="1400" dirty="0" smtClean="0"/>
          </a:p>
          <a:p>
            <a:r>
              <a:rPr lang="en-US" dirty="0" smtClean="0"/>
              <a:t>Return to the Data Entry Home page by clicking on “Data Entry Home” in the breadcrumbs on the top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8D57DBB9-07C6-49AB-BFD5-E737C7E241F6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8458200" y="6477000"/>
            <a:ext cx="685800" cy="227013"/>
          </a:xfrm>
          <a:prstGeom prst="rect">
            <a:avLst/>
          </a:prstGeom>
        </p:spPr>
        <p:txBody>
          <a:bodyPr/>
          <a:lstStyle/>
          <a:p>
            <a:fld id="{373724D0-DD0F-42EF-84DE-838DB5D26951}" type="datetime1">
              <a:rPr lang="en-US" smtClean="0"/>
              <a:pPr/>
              <a:t>5/18/2018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0150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Adding and editing air temperature measurements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17700" y="1945481"/>
            <a:ext cx="5308600" cy="3790950"/>
          </a:xfrm>
          <a:prstGeom prst="rect">
            <a:avLst/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8D57DBB9-07C6-49AB-BFD5-E737C7E241F6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8458200" y="6477000"/>
            <a:ext cx="685800" cy="227013"/>
          </a:xfrm>
          <a:prstGeom prst="rect">
            <a:avLst/>
          </a:prstGeom>
        </p:spPr>
        <p:txBody>
          <a:bodyPr/>
          <a:lstStyle/>
          <a:p>
            <a:fld id="{373724D0-DD0F-42EF-84DE-838DB5D26951}" type="datetime1">
              <a:rPr lang="en-US" smtClean="0"/>
              <a:pPr/>
              <a:t>5/18/2018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8572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Bookmarking and Editing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From the Data Entry Home page (in the breadcrumb) find the Air Temperature 1 day form.</a:t>
            </a:r>
          </a:p>
          <a:p>
            <a:pPr lvl="1"/>
            <a:r>
              <a:rPr lang="en-US" sz="1600" dirty="0" smtClean="0"/>
              <a:t>Click on the little star next to the title to “bookmark” the form</a:t>
            </a:r>
          </a:p>
          <a:p>
            <a:pPr lvl="1"/>
            <a:r>
              <a:rPr lang="en-US" sz="1600" dirty="0" smtClean="0"/>
              <a:t>This will put the form on the top so you and your students can get to it quickly and easily</a:t>
            </a:r>
          </a:p>
          <a:p>
            <a:r>
              <a:rPr lang="en-US" dirty="0" smtClean="0"/>
              <a:t>Click on “Past Observations” under the Air Temperature 1 day</a:t>
            </a:r>
          </a:p>
          <a:p>
            <a:pPr lvl="1"/>
            <a:r>
              <a:rPr lang="en-US" sz="1600" dirty="0" smtClean="0"/>
              <a:t>Your data entry is listed. You may delete it, or click on it to change. Click on the date/time and enter 17 and “send data”</a:t>
            </a:r>
          </a:p>
          <a:p>
            <a:pPr lvl="1"/>
            <a:r>
              <a:rPr lang="en-US" sz="1600" dirty="0" smtClean="0"/>
              <a:t>Your Observation is updated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8D57DBB9-07C6-49AB-BFD5-E737C7E241F6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8458200" y="6477000"/>
            <a:ext cx="685800" cy="227013"/>
          </a:xfrm>
          <a:prstGeom prst="rect">
            <a:avLst/>
          </a:prstGeom>
        </p:spPr>
        <p:txBody>
          <a:bodyPr/>
          <a:lstStyle/>
          <a:p>
            <a:fld id="{373724D0-DD0F-42EF-84DE-838DB5D26951}" type="datetime1">
              <a:rPr lang="en-US" smtClean="0"/>
              <a:pPr/>
              <a:t>5/18/2018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1640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Editing Past Observations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8D57DBB9-07C6-49AB-BFD5-E737C7E241F6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8458200" y="6477000"/>
            <a:ext cx="685800" cy="227013"/>
          </a:xfrm>
          <a:prstGeom prst="rect">
            <a:avLst/>
          </a:prstGeom>
        </p:spPr>
        <p:txBody>
          <a:bodyPr/>
          <a:lstStyle/>
          <a:p>
            <a:fld id="{373724D0-DD0F-42EF-84DE-838DB5D26951}" type="datetime1">
              <a:rPr lang="en-US" smtClean="0"/>
              <a:pPr/>
              <a:t>5/18/2018</a:t>
            </a:fld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8225" y="1872215"/>
            <a:ext cx="7038975" cy="1857375"/>
          </a:xfrm>
          <a:prstGeom prst="rect">
            <a:avLst/>
          </a:prstGeom>
          <a:noFill/>
          <a:ln w="317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047785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Turn – Add a Measurement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site you created in Part 1 of this training</a:t>
            </a:r>
          </a:p>
          <a:p>
            <a:r>
              <a:rPr lang="en-US" dirty="0" smtClean="0"/>
              <a:t>Bookmark the Air Temperature 1 day form</a:t>
            </a:r>
          </a:p>
          <a:p>
            <a:r>
              <a:rPr lang="en-US" dirty="0" smtClean="0"/>
              <a:t>Use the form to enter data</a:t>
            </a:r>
          </a:p>
          <a:p>
            <a:pPr lvl="1"/>
            <a:r>
              <a:rPr lang="en-US" dirty="0" smtClean="0"/>
              <a:t>Try using 100 degrees, and save….then a more realistic number and save</a:t>
            </a:r>
          </a:p>
          <a:p>
            <a:r>
              <a:rPr lang="en-US" dirty="0" smtClean="0"/>
              <a:t>After submitting the data, return to edit the data, change it and save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8D57DBB9-07C6-49AB-BFD5-E737C7E241F6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8458200" y="6477000"/>
            <a:ext cx="685800" cy="227013"/>
          </a:xfrm>
          <a:prstGeom prst="rect">
            <a:avLst/>
          </a:prstGeom>
        </p:spPr>
        <p:txBody>
          <a:bodyPr/>
          <a:lstStyle/>
          <a:p>
            <a:fld id="{373724D0-DD0F-42EF-84DE-838DB5D26951}" type="datetime1">
              <a:rPr lang="en-US" smtClean="0"/>
              <a:pPr/>
              <a:t>5/18/2018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8180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OBE Master PPT201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ectrum">
      <a:majorFont>
        <a:latin typeface="Corbel"/>
        <a:ea typeface=""/>
        <a:cs typeface=""/>
        <a:font script="Jpan" typeface="ＭＳ ゴシック"/>
      </a:majorFont>
      <a:minorFont>
        <a:latin typeface="Calibri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GLOBE Master PPT201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ectrum">
      <a:majorFont>
        <a:latin typeface="Corbel"/>
        <a:ea typeface=""/>
        <a:cs typeface=""/>
        <a:font script="Jpan" typeface="ＭＳ ゴシック"/>
      </a:majorFont>
      <a:minorFont>
        <a:latin typeface="Calibri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Raytheon Standar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aytheon Standard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44450" rIns="90487" bIns="4445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1"/>
          </a:buClr>
          <a:buSzTx/>
          <a:buFontTx/>
          <a:buChar char="•"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44450" rIns="90487" bIns="4445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1"/>
          </a:buClr>
          <a:buSzTx/>
          <a:buFontTx/>
          <a:buChar char="•"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aytheon Standard 1">
        <a:dk1>
          <a:srgbClr val="000000"/>
        </a:dk1>
        <a:lt1>
          <a:srgbClr val="FFFFFF"/>
        </a:lt1>
        <a:dk2>
          <a:srgbClr val="000066"/>
        </a:dk2>
        <a:lt2>
          <a:srgbClr val="666666"/>
        </a:lt2>
        <a:accent1>
          <a:srgbClr val="0080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AAC0AA"/>
        </a:accent5>
        <a:accent6>
          <a:srgbClr val="B98A00"/>
        </a:accent6>
        <a:hlink>
          <a:srgbClr val="336699"/>
        </a:hlink>
        <a:folHlink>
          <a:srgbClr val="6600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GLOBE Master PPT201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ectrum">
      <a:majorFont>
        <a:latin typeface="Corbel"/>
        <a:ea typeface=""/>
        <a:cs typeface=""/>
        <a:font script="Jpan" typeface="ＭＳ ゴシック"/>
      </a:majorFont>
      <a:minorFont>
        <a:latin typeface="Calibri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Raytheon Standar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aytheon Standard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44450" rIns="90487" bIns="4445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1"/>
          </a:buClr>
          <a:buSzTx/>
          <a:buFontTx/>
          <a:buChar char="•"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44450" rIns="90487" bIns="4445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tx1"/>
          </a:buClr>
          <a:buSzTx/>
          <a:buFontTx/>
          <a:buChar char="•"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aytheon Standard 1">
        <a:dk1>
          <a:srgbClr val="000000"/>
        </a:dk1>
        <a:lt1>
          <a:srgbClr val="FFFFFF"/>
        </a:lt1>
        <a:dk2>
          <a:srgbClr val="000066"/>
        </a:dk2>
        <a:lt2>
          <a:srgbClr val="666666"/>
        </a:lt2>
        <a:accent1>
          <a:srgbClr val="0080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AAC0AA"/>
        </a:accent5>
        <a:accent6>
          <a:srgbClr val="B98A00"/>
        </a:accent6>
        <a:hlink>
          <a:srgbClr val="336699"/>
        </a:hlink>
        <a:folHlink>
          <a:srgbClr val="6600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Data Entry</Template>
  <TotalTime>2339</TotalTime>
  <Words>817</Words>
  <Application>Microsoft Office PowerPoint</Application>
  <PresentationFormat>On-screen Show (4:3)</PresentationFormat>
  <Paragraphs>117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GLOBE Master PPT2015</vt:lpstr>
      <vt:lpstr>1_GLOBE Master PPT2015</vt:lpstr>
      <vt:lpstr>Raytheon Standard</vt:lpstr>
      <vt:lpstr>2_GLOBE Master PPT2015</vt:lpstr>
      <vt:lpstr>1_Raytheon Standard</vt:lpstr>
      <vt:lpstr>GLOBE Adding Measurement Data into Your Site</vt:lpstr>
      <vt:lpstr>Introduction</vt:lpstr>
      <vt:lpstr>Adding a Measurement</vt:lpstr>
      <vt:lpstr>List of data entry forms available for an atmosphere site</vt:lpstr>
      <vt:lpstr>Enter Data</vt:lpstr>
      <vt:lpstr>Adding and editing air temperature measurements</vt:lpstr>
      <vt:lpstr>Bookmarking and Editing</vt:lpstr>
      <vt:lpstr>Editing Past Observations</vt:lpstr>
      <vt:lpstr>Your Turn – Add a Measurement</vt:lpstr>
      <vt:lpstr>GLOBE Mobile apps</vt:lpstr>
      <vt:lpstr>The GLOBE Data Entry App</vt:lpstr>
      <vt:lpstr>Data Entry App</vt:lpstr>
      <vt:lpstr>PowerPoint Presentation</vt:lpstr>
      <vt:lpstr>PowerPoint Presentation</vt:lpstr>
      <vt:lpstr>Select Your School, Select Your Site, Select Your Protocol and Enter Data</vt:lpstr>
      <vt:lpstr>Saved Measurements can be sent to GLOBE</vt:lpstr>
      <vt:lpstr>GLOBE Observer</vt:lpstr>
      <vt:lpstr>PowerPoint Presentation</vt:lpstr>
      <vt:lpstr>PowerPoint Presentation</vt:lpstr>
      <vt:lpstr>PowerPoint Presentation</vt:lpstr>
      <vt:lpstr>Test</vt:lpstr>
      <vt:lpstr>Test - Answers</vt:lpstr>
      <vt:lpstr>Next Steps</vt:lpstr>
    </vt:vector>
  </TitlesOfParts>
  <Company>Raytheon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Event Name</dc:subject>
  <dc:creator>David Overoye</dc:creator>
  <cp:keywords>Raytheon</cp:keywords>
  <dc:description>Template: Mark Johnson, Silver Fox Productions
Formatting:
Event Date:
Event Location:
Audience Type: Internal</dc:description>
  <cp:lastModifiedBy>David Overoye</cp:lastModifiedBy>
  <cp:revision>290</cp:revision>
  <dcterms:created xsi:type="dcterms:W3CDTF">2014-05-03T06:05:32Z</dcterms:created>
  <dcterms:modified xsi:type="dcterms:W3CDTF">2018-05-18T17:19:41Z</dcterms:modified>
</cp:coreProperties>
</file>