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5" autoAdjust="0"/>
    <p:restoredTop sz="93411" autoAdjust="0"/>
  </p:normalViewPr>
  <p:slideViewPr>
    <p:cSldViewPr snapToGrid="0" showGuides="1">
      <p:cViewPr>
        <p:scale>
          <a:sx n="57" d="100"/>
          <a:sy n="57" d="100"/>
        </p:scale>
        <p:origin x="12365" y="4080"/>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xmlns=""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hyperlink" Target="https://interviewmania.com/discussion/48705-biology-biology-miscellaneous"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hyperlink" Target="http://theconversation.com/killing-mosquito-larvae-can-contribute-towards-malaria-elimination-115998"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9292331"/>
            <a:ext cx="11934702" cy="613379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376188" y="7072313"/>
            <a:ext cx="11899900"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102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Research </a:t>
            </a:r>
            <a:r>
              <a:rPr lang="en-US" altLang="en-US" sz="6000" b="1" dirty="0" smtClean="0">
                <a:latin typeface="Helvetica" pitchFamily="2" charset="0"/>
                <a:cs typeface="Cambria"/>
              </a:rPr>
              <a:t>Methods</a:t>
            </a:r>
            <a:endParaRPr lang="en-US" altLang="en-US" sz="6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400175" y="1317625"/>
            <a:ext cx="46988413" cy="364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r>
              <a:rPr lang="en-US" sz="8000" b="1" dirty="0">
                <a:latin typeface="Century Gothic" pitchFamily="34" charset="0"/>
                <a:cs typeface="AngsanaUPC" pitchFamily="18" charset="-34"/>
              </a:rPr>
              <a:t>IDENTIFICATION OF MOSQUITO LARVAL SPECIES AT </a:t>
            </a:r>
            <a:r>
              <a:rPr lang="en-US" sz="8000" b="1" dirty="0" smtClean="0">
                <a:latin typeface="Century Gothic" pitchFamily="34" charset="0"/>
                <a:cs typeface="AngsanaUPC" pitchFamily="18" charset="-34"/>
              </a:rPr>
              <a:t> SSA MOMBASA, KENYA</a:t>
            </a:r>
          </a:p>
          <a:p>
            <a:pPr algn="l"/>
            <a:r>
              <a:rPr lang="en-US" sz="8000" b="1" dirty="0">
                <a:solidFill>
                  <a:srgbClr val="FF0000"/>
                </a:solidFill>
                <a:latin typeface="Century Gothic" pitchFamily="34" charset="0"/>
                <a:cs typeface="AngsanaUPC" pitchFamily="18" charset="-34"/>
              </a:rPr>
              <a:t> </a:t>
            </a:r>
            <a:r>
              <a:rPr lang="en-US" sz="8000" b="1" dirty="0" smtClean="0">
                <a:solidFill>
                  <a:srgbClr val="FF0000"/>
                </a:solidFill>
                <a:latin typeface="Century Gothic" pitchFamily="34" charset="0"/>
                <a:cs typeface="AngsanaUPC" pitchFamily="18" charset="-34"/>
              </a:rPr>
              <a:t>                        </a:t>
            </a:r>
            <a:r>
              <a:rPr lang="en-US" b="1" dirty="0" smtClean="0">
                <a:solidFill>
                  <a:srgbClr val="FF0000"/>
                </a:solidFill>
                <a:latin typeface="Century Gothic" pitchFamily="34" charset="0"/>
              </a:rPr>
              <a:t>Daren </a:t>
            </a:r>
            <a:r>
              <a:rPr lang="en-US" b="1" dirty="0">
                <a:solidFill>
                  <a:srgbClr val="FF0000"/>
                </a:solidFill>
                <a:latin typeface="Century Gothic" pitchFamily="34" charset="0"/>
              </a:rPr>
              <a:t>Amore, Eric </a:t>
            </a:r>
            <a:r>
              <a:rPr lang="en-US" b="1" dirty="0" err="1">
                <a:solidFill>
                  <a:srgbClr val="FF0000"/>
                </a:solidFill>
                <a:latin typeface="Century Gothic" pitchFamily="34" charset="0"/>
              </a:rPr>
              <a:t>Wambugu</a:t>
            </a:r>
            <a:r>
              <a:rPr lang="en-US" b="1" dirty="0">
                <a:solidFill>
                  <a:srgbClr val="FF0000"/>
                </a:solidFill>
                <a:latin typeface="Century Gothic" pitchFamily="34" charset="0"/>
              </a:rPr>
              <a:t> &amp; Jade </a:t>
            </a:r>
            <a:r>
              <a:rPr lang="en-US" b="1" dirty="0" err="1">
                <a:solidFill>
                  <a:srgbClr val="FF0000"/>
                </a:solidFill>
                <a:latin typeface="Century Gothic" pitchFamily="34" charset="0"/>
              </a:rPr>
              <a:t>Omwenga</a:t>
            </a:r>
            <a:endParaRPr lang="en-US" b="1" dirty="0">
              <a:solidFill>
                <a:srgbClr val="FF0000"/>
              </a:solidFill>
              <a:latin typeface="Century Gothic" pitchFamily="34" charset="0"/>
            </a:endParaRPr>
          </a:p>
          <a:p>
            <a:pPr eaLnBrk="1" hangingPunct="1"/>
            <a:r>
              <a:rPr lang="en-US" altLang="en-US" sz="5400" b="1" dirty="0" smtClean="0">
                <a:latin typeface="Helvetica" pitchFamily="2" charset="0"/>
              </a:rPr>
              <a:t>SHREE SWAMINARAYAN ACADEMY</a:t>
            </a:r>
            <a:endParaRPr lang="en-US" altLang="en-US" dirty="0">
              <a:latin typeface="Helvetica" pitchFamily="2" charset="0"/>
            </a:endParaRPr>
          </a:p>
        </p:txBody>
      </p:sp>
      <p:sp>
        <p:nvSpPr>
          <p:cNvPr id="2062" name="Text Box 27"/>
          <p:cNvSpPr txBox="1">
            <a:spLocks noChangeArrowheads="1"/>
          </p:cNvSpPr>
          <p:nvPr/>
        </p:nvSpPr>
        <p:spPr bwMode="auto">
          <a:xfrm>
            <a:off x="37589169" y="29354001"/>
            <a:ext cx="11921930" cy="102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Bibliography</a:t>
            </a:r>
            <a:endParaRPr lang="en-US" altLang="en-US" sz="4800" b="1" dirty="0">
              <a:latin typeface="Helvetica" pitchFamily="2" charset="0"/>
              <a:cs typeface="Cambria"/>
            </a:endParaRPr>
          </a:p>
        </p:txBody>
      </p:sp>
      <p:sp>
        <p:nvSpPr>
          <p:cNvPr id="2063" name="Text Box 36"/>
          <p:cNvSpPr txBox="1">
            <a:spLocks noChangeArrowheads="1"/>
          </p:cNvSpPr>
          <p:nvPr/>
        </p:nvSpPr>
        <p:spPr bwMode="auto">
          <a:xfrm>
            <a:off x="12895623" y="8093578"/>
            <a:ext cx="11824566" cy="2532254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algn="l"/>
            <a:r>
              <a:rPr lang="en-US" sz="3600" b="1" dirty="0"/>
              <a:t>Equipment and material </a:t>
            </a:r>
          </a:p>
          <a:p>
            <a:pPr marL="862013" lvl="1" indent="-119063" algn="l">
              <a:buFont typeface="Arial" pitchFamily="34" charset="0"/>
              <a:buChar char="•"/>
            </a:pPr>
            <a:r>
              <a:rPr lang="en-US" sz="3200" dirty="0"/>
              <a:t>Artificial breeding site</a:t>
            </a:r>
          </a:p>
          <a:p>
            <a:pPr marL="862013" lvl="1" indent="-119063" algn="l">
              <a:buFont typeface="Arial" pitchFamily="34" charset="0"/>
              <a:buChar char="•"/>
            </a:pPr>
            <a:r>
              <a:rPr lang="en-US" sz="3200" dirty="0"/>
              <a:t>Dropper</a:t>
            </a:r>
          </a:p>
          <a:p>
            <a:pPr marL="862013" lvl="1" indent="-119063" algn="l">
              <a:buFont typeface="Arial" pitchFamily="34" charset="0"/>
              <a:buChar char="•"/>
            </a:pPr>
            <a:r>
              <a:rPr lang="en-US" sz="3200" dirty="0"/>
              <a:t>250ml Beaker </a:t>
            </a:r>
          </a:p>
          <a:p>
            <a:pPr marL="862013" lvl="1" indent="-119063" algn="l">
              <a:buFont typeface="Arial" pitchFamily="34" charset="0"/>
              <a:buChar char="•"/>
            </a:pPr>
            <a:r>
              <a:rPr lang="en-US" sz="3200" dirty="0"/>
              <a:t>Magnifier lens – X60 and X100/</a:t>
            </a:r>
          </a:p>
          <a:p>
            <a:pPr marL="862013" lvl="1" indent="-119063" algn="l">
              <a:buFont typeface="Arial" pitchFamily="34" charset="0"/>
              <a:buChar char="•"/>
            </a:pPr>
            <a:r>
              <a:rPr lang="en-US" sz="3200" dirty="0"/>
              <a:t>Macro lens</a:t>
            </a:r>
          </a:p>
          <a:p>
            <a:pPr marL="862013" lvl="1" indent="-119063" algn="l">
              <a:buFont typeface="Arial" pitchFamily="34" charset="0"/>
              <a:buChar char="•"/>
            </a:pPr>
            <a:r>
              <a:rPr lang="en-US" sz="3200" dirty="0"/>
              <a:t>Petri Dish </a:t>
            </a:r>
          </a:p>
          <a:p>
            <a:pPr marL="862013" lvl="1" indent="-119063" algn="l">
              <a:buFont typeface="Arial" pitchFamily="34" charset="0"/>
              <a:buChar char="•"/>
            </a:pPr>
            <a:r>
              <a:rPr lang="en-US" sz="3200" dirty="0"/>
              <a:t>Paper towel</a:t>
            </a:r>
          </a:p>
          <a:p>
            <a:pPr marL="862013" lvl="1" indent="-119063" algn="l">
              <a:buFont typeface="Arial" pitchFamily="34" charset="0"/>
              <a:buChar char="•"/>
            </a:pPr>
            <a:r>
              <a:rPr lang="en-US" sz="3200" dirty="0"/>
              <a:t>Globe Observer </a:t>
            </a:r>
            <a:r>
              <a:rPr lang="en-US" sz="3200" dirty="0" smtClean="0"/>
              <a:t>Application- MHM protocol</a:t>
            </a:r>
            <a:endParaRPr lang="en-US" sz="3200" dirty="0"/>
          </a:p>
          <a:p>
            <a:pPr marL="862013" lvl="1" indent="-119063" algn="l">
              <a:buFont typeface="Arial" pitchFamily="34" charset="0"/>
              <a:buChar char="•"/>
            </a:pPr>
            <a:r>
              <a:rPr lang="en-US" sz="3200" dirty="0"/>
              <a:t>Smart </a:t>
            </a:r>
            <a:r>
              <a:rPr lang="en-US" sz="3200" dirty="0" smtClean="0"/>
              <a:t>phone</a:t>
            </a:r>
          </a:p>
          <a:p>
            <a:pPr lvl="0" algn="l"/>
            <a:endParaRPr lang="en-US" sz="3600" b="1" dirty="0"/>
          </a:p>
          <a:p>
            <a:pPr algn="l"/>
            <a:r>
              <a:rPr lang="en-US" sz="3200" b="1" dirty="0" smtClean="0"/>
              <a:t>Step </a:t>
            </a:r>
            <a:r>
              <a:rPr lang="en-US" sz="3200" b="1" dirty="0"/>
              <a:t>1</a:t>
            </a:r>
            <a:r>
              <a:rPr lang="en-US" sz="3200" dirty="0"/>
              <a:t> :  Artificial breeding sites were identified and set </a:t>
            </a:r>
            <a:r>
              <a:rPr lang="en-US" sz="3200" dirty="0" smtClean="0"/>
              <a:t>up.</a:t>
            </a:r>
            <a:r>
              <a:rPr lang="en-US" sz="3200" b="1" dirty="0"/>
              <a:t> </a:t>
            </a:r>
            <a:endParaRPr lang="en-US" sz="3200" b="1" dirty="0" smtClean="0"/>
          </a:p>
          <a:p>
            <a:pPr algn="l"/>
            <a:endParaRPr lang="en-US" sz="3200" b="1" dirty="0"/>
          </a:p>
          <a:p>
            <a:pPr algn="l"/>
            <a:endParaRPr lang="en-US" sz="3200" b="1" dirty="0" smtClean="0"/>
          </a:p>
          <a:p>
            <a:pPr algn="l"/>
            <a:endParaRPr lang="en-US" sz="3200" b="1" dirty="0" smtClean="0"/>
          </a:p>
          <a:p>
            <a:pPr algn="l"/>
            <a:endParaRPr lang="en-US" sz="3200" b="1" dirty="0"/>
          </a:p>
          <a:p>
            <a:pPr algn="l"/>
            <a:endParaRPr lang="en-US" sz="3200" b="1" dirty="0" smtClean="0"/>
          </a:p>
          <a:p>
            <a:pPr algn="l"/>
            <a:endParaRPr lang="en-US" sz="3200" b="1" dirty="0" smtClean="0"/>
          </a:p>
          <a:p>
            <a:pPr algn="l"/>
            <a:endParaRPr lang="en-US" sz="3200" b="1" dirty="0" smtClean="0"/>
          </a:p>
          <a:p>
            <a:pPr algn="l"/>
            <a:r>
              <a:rPr lang="en-US" sz="3200" b="1" dirty="0" smtClean="0"/>
              <a:t>Step 2</a:t>
            </a:r>
            <a:r>
              <a:rPr lang="en-US" sz="3200" b="1" dirty="0"/>
              <a:t>:</a:t>
            </a:r>
            <a:r>
              <a:rPr lang="en-US" sz="3200" dirty="0"/>
              <a:t>  </a:t>
            </a:r>
            <a:r>
              <a:rPr lang="en-US" sz="3200" dirty="0" smtClean="0"/>
              <a:t>Mosquito </a:t>
            </a:r>
            <a:r>
              <a:rPr lang="en-US" sz="3200" dirty="0"/>
              <a:t>breeding sites were observed </a:t>
            </a:r>
            <a:r>
              <a:rPr lang="en-US" sz="3200" dirty="0" smtClean="0"/>
              <a:t>regularly.</a:t>
            </a:r>
          </a:p>
          <a:p>
            <a:pPr algn="l"/>
            <a:endParaRPr lang="en-US" sz="3200" b="1" dirty="0"/>
          </a:p>
          <a:p>
            <a:pPr algn="l"/>
            <a:endParaRPr lang="en-US" sz="3200" b="1" dirty="0" smtClean="0"/>
          </a:p>
          <a:p>
            <a:pPr algn="l"/>
            <a:endParaRPr lang="en-US" sz="3200" b="1" dirty="0"/>
          </a:p>
          <a:p>
            <a:pPr algn="l"/>
            <a:endParaRPr lang="en-US" sz="3200" b="1" dirty="0" smtClean="0"/>
          </a:p>
          <a:p>
            <a:pPr algn="l"/>
            <a:endParaRPr lang="en-US" sz="3200" b="1" dirty="0"/>
          </a:p>
          <a:p>
            <a:pPr algn="l"/>
            <a:endParaRPr lang="en-US" sz="3200" b="1" dirty="0" smtClean="0"/>
          </a:p>
          <a:p>
            <a:pPr algn="l"/>
            <a:endParaRPr lang="en-US" sz="3200" b="1" dirty="0" smtClean="0"/>
          </a:p>
          <a:p>
            <a:pPr algn="l"/>
            <a:endParaRPr lang="en-US" sz="3200" b="1" dirty="0" smtClean="0"/>
          </a:p>
          <a:p>
            <a:pPr algn="l"/>
            <a:endParaRPr lang="en-US" sz="3200" b="1" dirty="0"/>
          </a:p>
          <a:p>
            <a:pPr algn="l"/>
            <a:r>
              <a:rPr lang="en-US" sz="3200" b="1" dirty="0" smtClean="0"/>
              <a:t>Step </a:t>
            </a:r>
            <a:r>
              <a:rPr lang="en-US" sz="3200" dirty="0" smtClean="0"/>
              <a:t> </a:t>
            </a:r>
            <a:r>
              <a:rPr lang="en-US" sz="3200" b="1" dirty="0"/>
              <a:t>3:</a:t>
            </a:r>
            <a:r>
              <a:rPr lang="en-US" sz="3200" dirty="0"/>
              <a:t>  Mosquito larvae were identified using their physical </a:t>
            </a:r>
            <a:r>
              <a:rPr lang="en-US" sz="3200" dirty="0" smtClean="0"/>
              <a:t>features.</a:t>
            </a:r>
          </a:p>
          <a:p>
            <a:pPr algn="l"/>
            <a:endParaRPr lang="en-US" sz="3200" dirty="0" smtClean="0"/>
          </a:p>
          <a:p>
            <a:pPr algn="l"/>
            <a:endParaRPr lang="en-US" sz="3200" b="1" dirty="0" smtClean="0"/>
          </a:p>
          <a:p>
            <a:pPr algn="l"/>
            <a:endParaRPr lang="en-US" sz="3200" b="1" dirty="0"/>
          </a:p>
          <a:p>
            <a:pPr algn="l"/>
            <a:endParaRPr lang="en-US" sz="3200" b="1" dirty="0" smtClean="0"/>
          </a:p>
          <a:p>
            <a:pPr algn="l"/>
            <a:endParaRPr lang="en-US" sz="3200" b="1" dirty="0"/>
          </a:p>
          <a:p>
            <a:pPr algn="l"/>
            <a:endParaRPr lang="en-US" sz="3200" b="1" dirty="0" smtClean="0"/>
          </a:p>
          <a:p>
            <a:pPr algn="l"/>
            <a:endParaRPr lang="en-US" sz="3200" b="1" dirty="0"/>
          </a:p>
          <a:p>
            <a:pPr algn="l"/>
            <a:endParaRPr lang="en-US" sz="3200" b="1" dirty="0" smtClean="0"/>
          </a:p>
          <a:p>
            <a:pPr algn="l"/>
            <a:endParaRPr lang="en-US" sz="3200" b="1" dirty="0"/>
          </a:p>
          <a:p>
            <a:pPr algn="l"/>
            <a:r>
              <a:rPr lang="en-US" sz="3200" b="1" dirty="0" smtClean="0"/>
              <a:t>Step </a:t>
            </a:r>
            <a:r>
              <a:rPr lang="en-US" sz="3200" dirty="0" smtClean="0"/>
              <a:t> </a:t>
            </a:r>
            <a:r>
              <a:rPr lang="en-US" sz="3200" b="1" dirty="0"/>
              <a:t>4:</a:t>
            </a:r>
            <a:r>
              <a:rPr lang="en-US" sz="3200" dirty="0"/>
              <a:t>  Breeding sites were eliminated by pouring the water </a:t>
            </a:r>
            <a:r>
              <a:rPr lang="en-US" sz="3200" dirty="0" smtClean="0"/>
              <a:t>out</a:t>
            </a:r>
          </a:p>
          <a:p>
            <a:pPr algn="l"/>
            <a:endParaRPr lang="en-US" sz="3200" dirty="0"/>
          </a:p>
          <a:p>
            <a:pPr algn="l"/>
            <a:endParaRPr lang="en-US" sz="3200" dirty="0"/>
          </a:p>
          <a:p>
            <a:pPr marL="457200" lvl="1" indent="0" algn="l">
              <a:spcAft>
                <a:spcPts val="1200"/>
              </a:spcAft>
            </a:pPr>
            <a:endParaRPr lang="en-US" sz="3200" dirty="0">
              <a:latin typeface="Garamond" panose="02020404030301010803" pitchFamily="18" charset="0"/>
            </a:endParaRPr>
          </a:p>
          <a:p>
            <a:pPr marL="457200" lvl="1" indent="0"/>
            <a:endParaRPr lang="en-US" altLang="en-US" sz="4800" b="1" dirty="0">
              <a:latin typeface="Garamond" panose="02020404030301010803" pitchFamily="18" charset="0"/>
              <a:cs typeface="Cambria"/>
            </a:endParaRPr>
          </a:p>
          <a:p>
            <a:pPr marL="457200" lvl="1" indent="0"/>
            <a:endParaRPr lang="en-US" altLang="en-US" sz="4800" b="1" dirty="0">
              <a:latin typeface="Garamond" panose="02020404030301010803" pitchFamily="18" charset="0"/>
              <a:cs typeface="Cambria"/>
            </a:endParaRPr>
          </a:p>
          <a:p>
            <a:pPr marL="457200" lvl="1" indent="0"/>
            <a:endParaRPr lang="en-US" altLang="en-US" sz="4800" b="1" dirty="0">
              <a:latin typeface="Garamond" panose="02020404030301010803" pitchFamily="18" charset="0"/>
              <a:cs typeface="Cambria"/>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algn="l"/>
            <a:endParaRPr lang="en-US" altLang="en-US" sz="700" dirty="0">
              <a:latin typeface="Times New Roman" pitchFamily="18" charset="0"/>
            </a:endParaRPr>
          </a:p>
        </p:txBody>
      </p:sp>
      <p:sp>
        <p:nvSpPr>
          <p:cNvPr id="2064" name="Text Box 38"/>
          <p:cNvSpPr txBox="1">
            <a:spLocks noChangeArrowheads="1"/>
          </p:cNvSpPr>
          <p:nvPr/>
        </p:nvSpPr>
        <p:spPr bwMode="auto">
          <a:xfrm>
            <a:off x="37793518" y="30381185"/>
            <a:ext cx="11770323" cy="450145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algn="l"/>
            <a:r>
              <a:rPr lang="en-US" sz="3200" dirty="0" err="1" smtClean="0"/>
              <a:t>Interviewmania</a:t>
            </a:r>
            <a:r>
              <a:rPr lang="en-US" sz="3200" dirty="0"/>
              <a:t>, 2018. </a:t>
            </a:r>
            <a:r>
              <a:rPr lang="en-US" sz="3200" u="sng" dirty="0">
                <a:hlinkClick r:id="rId3"/>
              </a:rPr>
              <a:t>https://interviewmania.com/discussion/48705-biology-biology-</a:t>
            </a:r>
            <a:r>
              <a:rPr lang="en-US" sz="3200" dirty="0"/>
              <a:t> </a:t>
            </a:r>
            <a:r>
              <a:rPr lang="en-US" sz="3200" u="sng" dirty="0">
                <a:hlinkClick r:id="rId3"/>
              </a:rPr>
              <a:t>miscellaneoushttps://interviewmania.com/discussion/48705-biology-biology-miscellaneous</a:t>
            </a:r>
            <a:endParaRPr lang="en-US" sz="3200" dirty="0"/>
          </a:p>
          <a:p>
            <a:pPr algn="l"/>
            <a:r>
              <a:rPr lang="en-US" sz="3200" dirty="0"/>
              <a:t>Tian de </a:t>
            </a:r>
            <a:r>
              <a:rPr lang="en-US" sz="3200" dirty="0" err="1"/>
              <a:t>Jager</a:t>
            </a:r>
            <a:r>
              <a:rPr lang="en-US" sz="3200" dirty="0"/>
              <a:t> and </a:t>
            </a:r>
            <a:r>
              <a:rPr lang="en-US" sz="3200" dirty="0" err="1"/>
              <a:t>Taneshka</a:t>
            </a:r>
            <a:r>
              <a:rPr lang="en-US" sz="3200" dirty="0"/>
              <a:t> Kruger, 2019. Killing mosquito larvae can contribute towards malaria elimination. The Conversation, May 29, 2019. </a:t>
            </a:r>
            <a:r>
              <a:rPr lang="en-US" sz="3200" u="sng" dirty="0">
                <a:hlinkClick r:id="rId4"/>
              </a:rPr>
              <a:t>http://theconversation.com/killing-</a:t>
            </a:r>
            <a:r>
              <a:rPr lang="en-US" sz="3200" dirty="0"/>
              <a:t> </a:t>
            </a:r>
            <a:r>
              <a:rPr lang="en-US" sz="3200" u="sng" dirty="0" smtClean="0">
                <a:hlinkClick r:id="rId4"/>
              </a:rPr>
              <a:t>mosquito-larvae-can-contribute-towards-malaria-elimination-115998</a:t>
            </a:r>
            <a:endParaRPr lang="en-US" sz="4800" dirty="0">
              <a:latin typeface="Garamond" panose="02020404030301010803" pitchFamily="18" charset="0"/>
            </a:endParaRPr>
          </a:p>
        </p:txBody>
      </p:sp>
      <p:sp>
        <p:nvSpPr>
          <p:cNvPr id="2065" name="Text Box 39"/>
          <p:cNvSpPr txBox="1">
            <a:spLocks noChangeArrowheads="1"/>
          </p:cNvSpPr>
          <p:nvPr/>
        </p:nvSpPr>
        <p:spPr bwMode="auto">
          <a:xfrm>
            <a:off x="25616647" y="8267606"/>
            <a:ext cx="11537684" cy="25316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algn="just"/>
            <a:r>
              <a:rPr lang="en-US" sz="3200" dirty="0" smtClean="0"/>
              <a:t>From </a:t>
            </a:r>
            <a:r>
              <a:rPr lang="en-US" sz="3200" dirty="0"/>
              <a:t>the larvae identification protocol followed using the mosquito mapper identification, we concluded that the type of mosquitoes that breed in the school’s Kindergarten section is the </a:t>
            </a:r>
            <a:r>
              <a:rPr lang="en-US" sz="3200" i="1" dirty="0" err="1"/>
              <a:t>Aedes</a:t>
            </a:r>
            <a:r>
              <a:rPr lang="en-US" sz="3200" i="1" dirty="0"/>
              <a:t> </a:t>
            </a:r>
            <a:r>
              <a:rPr lang="en-US" sz="3200" dirty="0"/>
              <a:t>mosquito.</a:t>
            </a:r>
          </a:p>
          <a:p>
            <a:pPr marL="457200" lvl="1" indent="0"/>
            <a:endParaRPr lang="en-US" sz="3200" dirty="0">
              <a:latin typeface="Garamond" panose="02020404030301010803" pitchFamily="18" charset="0"/>
            </a:endParaRPr>
          </a:p>
        </p:txBody>
      </p:sp>
      <p:sp>
        <p:nvSpPr>
          <p:cNvPr id="2068" name="Text Box 43"/>
          <p:cNvSpPr txBox="1">
            <a:spLocks noChangeArrowheads="1"/>
          </p:cNvSpPr>
          <p:nvPr/>
        </p:nvSpPr>
        <p:spPr bwMode="auto">
          <a:xfrm>
            <a:off x="25638125" y="7178675"/>
            <a:ext cx="11288713" cy="102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Results</a:t>
            </a:r>
            <a:endParaRPr lang="en-US" altLang="en-US" sz="6000" b="1" dirty="0">
              <a:latin typeface="Garamond" panose="02020404030301010803" pitchFamily="18" charset="0"/>
              <a:cs typeface="Cambria"/>
            </a:endParaRPr>
          </a:p>
        </p:txBody>
      </p:sp>
      <p:sp>
        <p:nvSpPr>
          <p:cNvPr id="29" name="AutoShape 4"/>
          <p:cNvSpPr>
            <a:spLocks noChangeArrowheads="1"/>
          </p:cNvSpPr>
          <p:nvPr/>
        </p:nvSpPr>
        <p:spPr bwMode="auto">
          <a:xfrm>
            <a:off x="683142" y="7284652"/>
            <a:ext cx="12102464" cy="59595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247000"/>
            <a:ext cx="11176821" cy="1323439"/>
          </a:xfrm>
          <a:prstGeom prst="rect">
            <a:avLst/>
          </a:prstGeom>
          <a:noFill/>
        </p:spPr>
        <p:txBody>
          <a:bodyPr wrap="square" rtlCol="0">
            <a:spAutoFit/>
          </a:bodyPr>
          <a:lstStyle/>
          <a:p>
            <a:r>
              <a:rPr lang="en-US" sz="8000" b="1" dirty="0">
                <a:latin typeface="Helvetica" pitchFamily="2" charset="0"/>
                <a:cs typeface="Cambria"/>
              </a:rPr>
              <a:t>Abstract</a:t>
            </a:r>
          </a:p>
        </p:txBody>
      </p:sp>
      <p:sp>
        <p:nvSpPr>
          <p:cNvPr id="30" name="AutoShape 4"/>
          <p:cNvSpPr>
            <a:spLocks noChangeArrowheads="1"/>
          </p:cNvSpPr>
          <p:nvPr/>
        </p:nvSpPr>
        <p:spPr bwMode="auto">
          <a:xfrm>
            <a:off x="677383" y="13653394"/>
            <a:ext cx="12108223" cy="445406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3763420"/>
            <a:ext cx="11176821" cy="1323439"/>
          </a:xfrm>
          <a:prstGeom prst="rect">
            <a:avLst/>
          </a:prstGeom>
          <a:noFill/>
        </p:spPr>
        <p:txBody>
          <a:bodyPr wrap="square" rtlCol="0">
            <a:spAutoFit/>
          </a:bodyPr>
          <a:lstStyle/>
          <a:p>
            <a:r>
              <a:rPr lang="en-US" sz="8000" b="1" dirty="0">
                <a:latin typeface="Helvetica" pitchFamily="2" charset="0"/>
                <a:cs typeface="Cambria"/>
              </a:rPr>
              <a:t>Research Question</a:t>
            </a:r>
            <a:endParaRPr lang="en-US" sz="8000" b="1" dirty="0">
              <a:latin typeface="Garamond" panose="02020404030301010803" pitchFamily="18" charset="0"/>
              <a:cs typeface="Cambria"/>
            </a:endParaRPr>
          </a:p>
        </p:txBody>
      </p:sp>
      <p:sp>
        <p:nvSpPr>
          <p:cNvPr id="32" name="AutoShape 4"/>
          <p:cNvSpPr>
            <a:spLocks noChangeArrowheads="1"/>
          </p:cNvSpPr>
          <p:nvPr/>
        </p:nvSpPr>
        <p:spPr bwMode="auto">
          <a:xfrm>
            <a:off x="496850" y="18564662"/>
            <a:ext cx="12102464" cy="1693557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18534426"/>
            <a:ext cx="11288713" cy="102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Introduction</a:t>
            </a:r>
            <a:endParaRPr lang="en-US" altLang="en-US" sz="80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7"/>
            <a:ext cx="12102464" cy="1165346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76590" y="7281509"/>
            <a:ext cx="11176821" cy="1015663"/>
          </a:xfrm>
          <a:prstGeom prst="rect">
            <a:avLst/>
          </a:prstGeom>
          <a:noFill/>
        </p:spPr>
        <p:txBody>
          <a:bodyPr wrap="square" rtlCol="0">
            <a:spAutoFit/>
          </a:bodyPr>
          <a:lstStyle/>
          <a:p>
            <a:r>
              <a:rPr lang="en-US" sz="6000" b="1" dirty="0">
                <a:latin typeface="Helvetica" pitchFamily="2" charset="0"/>
                <a:cs typeface="Cambria"/>
              </a:rPr>
              <a:t>Discussion</a:t>
            </a:r>
          </a:p>
        </p:txBody>
      </p:sp>
      <p:sp>
        <p:nvSpPr>
          <p:cNvPr id="36" name="AutoShape 4"/>
          <p:cNvSpPr>
            <a:spLocks noChangeArrowheads="1"/>
          </p:cNvSpPr>
          <p:nvPr/>
        </p:nvSpPr>
        <p:spPr bwMode="auto">
          <a:xfrm>
            <a:off x="37679436" y="19065036"/>
            <a:ext cx="12102464" cy="991986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719277" y="19245827"/>
            <a:ext cx="11724777" cy="102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Conclusions</a:t>
            </a:r>
            <a:endParaRPr lang="en-US" altLang="en-US" sz="8000" b="1" dirty="0">
              <a:latin typeface="Helvetica" pitchFamily="2" charset="0"/>
              <a:cs typeface="Cambria"/>
            </a:endParaRPr>
          </a:p>
        </p:txBody>
      </p:sp>
      <p:sp>
        <p:nvSpPr>
          <p:cNvPr id="40" name="TextBox 39"/>
          <p:cNvSpPr txBox="1"/>
          <p:nvPr/>
        </p:nvSpPr>
        <p:spPr>
          <a:xfrm>
            <a:off x="37711851" y="20354967"/>
            <a:ext cx="11799248" cy="7971413"/>
          </a:xfrm>
          <a:prstGeom prst="rect">
            <a:avLst/>
          </a:prstGeom>
          <a:noFill/>
        </p:spPr>
        <p:txBody>
          <a:bodyPr wrap="square" rtlCol="0">
            <a:spAutoFit/>
          </a:bodyPr>
          <a:lstStyle/>
          <a:p>
            <a:pPr algn="just"/>
            <a:r>
              <a:rPr lang="en-US" sz="3200" dirty="0"/>
              <a:t>Our research findings ruled out our first hypothesis in that only one species, </a:t>
            </a:r>
            <a:r>
              <a:rPr lang="en-US" sz="3200" i="1" dirty="0" err="1"/>
              <a:t>Aedes</a:t>
            </a:r>
            <a:r>
              <a:rPr lang="en-US" sz="3200" dirty="0"/>
              <a:t>,  was identified in our school compound. </a:t>
            </a:r>
            <a:endParaRPr lang="en-US" sz="3200" dirty="0" smtClean="0"/>
          </a:p>
          <a:p>
            <a:pPr algn="just"/>
            <a:endParaRPr lang="en-US" sz="3200" dirty="0"/>
          </a:p>
          <a:p>
            <a:pPr algn="just"/>
            <a:r>
              <a:rPr lang="en-US" sz="3200" dirty="0" smtClean="0"/>
              <a:t>However</a:t>
            </a:r>
            <a:r>
              <a:rPr lang="en-US" sz="3200" dirty="0"/>
              <a:t>, our findings were in agreement with our second </a:t>
            </a:r>
            <a:r>
              <a:rPr lang="en-US" sz="3200" dirty="0" smtClean="0"/>
              <a:t>hypothesis </a:t>
            </a:r>
            <a:r>
              <a:rPr lang="en-US" sz="3200" dirty="0"/>
              <a:t>that </a:t>
            </a:r>
            <a:r>
              <a:rPr lang="en-US" sz="3200" i="1" dirty="0" err="1"/>
              <a:t>Aedes</a:t>
            </a:r>
            <a:r>
              <a:rPr lang="en-US" sz="3200" i="1" dirty="0"/>
              <a:t> </a:t>
            </a:r>
            <a:r>
              <a:rPr lang="en-US" sz="3200" dirty="0"/>
              <a:t>species would be commonly found at our school due to the reported cases of occurrence of dengue fever and chikungunya at the Kindergarten. We did not find any </a:t>
            </a:r>
            <a:r>
              <a:rPr lang="en-US" sz="3200" i="1" dirty="0"/>
              <a:t>Anopheles</a:t>
            </a:r>
            <a:r>
              <a:rPr lang="en-US" sz="3200" dirty="0"/>
              <a:t> larvae during the study. </a:t>
            </a:r>
            <a:endParaRPr lang="en-US" sz="3200" dirty="0" smtClean="0"/>
          </a:p>
          <a:p>
            <a:pPr algn="just"/>
            <a:endParaRPr lang="en-US" sz="3200" dirty="0"/>
          </a:p>
          <a:p>
            <a:pPr algn="just"/>
            <a:r>
              <a:rPr lang="en-US" sz="3200" dirty="0" smtClean="0"/>
              <a:t>The </a:t>
            </a:r>
            <a:r>
              <a:rPr lang="en-US" sz="3200" dirty="0"/>
              <a:t>type of mosquito that breeds in </a:t>
            </a:r>
            <a:r>
              <a:rPr lang="en-US" sz="3200" dirty="0" err="1"/>
              <a:t>Nyali</a:t>
            </a:r>
            <a:r>
              <a:rPr lang="en-US" sz="3200" dirty="0"/>
              <a:t> area is </a:t>
            </a:r>
            <a:r>
              <a:rPr lang="en-US" sz="3200" i="1" dirty="0" err="1"/>
              <a:t>Aedes</a:t>
            </a:r>
            <a:r>
              <a:rPr lang="en-US" sz="3200" i="1" dirty="0"/>
              <a:t> </a:t>
            </a:r>
            <a:r>
              <a:rPr lang="en-US" sz="3200" dirty="0"/>
              <a:t>mosquito. This may explain the low incidence of malaria within the </a:t>
            </a:r>
            <a:r>
              <a:rPr lang="en-US" sz="3200" dirty="0" err="1"/>
              <a:t>Nyali</a:t>
            </a:r>
            <a:r>
              <a:rPr lang="en-US" sz="3200" dirty="0"/>
              <a:t> sub-county as malaria is caused by the </a:t>
            </a:r>
            <a:r>
              <a:rPr lang="en-US" sz="3200" i="1" dirty="0"/>
              <a:t>Anopheles </a:t>
            </a:r>
            <a:r>
              <a:rPr lang="en-US" sz="3200" dirty="0"/>
              <a:t>mosquito. </a:t>
            </a:r>
            <a:endParaRPr lang="en-US" sz="3200" dirty="0" smtClean="0"/>
          </a:p>
          <a:p>
            <a:pPr algn="just"/>
            <a:endParaRPr lang="en-US" sz="3200" dirty="0" smtClean="0"/>
          </a:p>
          <a:p>
            <a:pPr algn="just"/>
            <a:r>
              <a:rPr lang="en-US" sz="3200" dirty="0" smtClean="0"/>
              <a:t>It </a:t>
            </a:r>
            <a:r>
              <a:rPr lang="en-US" sz="3200" dirty="0"/>
              <a:t>is therefore important to educate the community on the importance of destroying breeding sites.</a:t>
            </a:r>
          </a:p>
        </p:txBody>
      </p:sp>
      <p:sp>
        <p:nvSpPr>
          <p:cNvPr id="41" name="TextBox 40"/>
          <p:cNvSpPr txBox="1"/>
          <p:nvPr/>
        </p:nvSpPr>
        <p:spPr>
          <a:xfrm>
            <a:off x="37498903" y="8405783"/>
            <a:ext cx="11905896" cy="9848850"/>
          </a:xfrm>
          <a:prstGeom prst="rect">
            <a:avLst/>
          </a:prstGeom>
          <a:noFill/>
        </p:spPr>
        <p:txBody>
          <a:bodyPr wrap="square" rtlCol="0">
            <a:spAutoFit/>
          </a:bodyPr>
          <a:lstStyle/>
          <a:p>
            <a:pPr algn="just">
              <a:lnSpc>
                <a:spcPct val="150000"/>
              </a:lnSpc>
            </a:pPr>
            <a:r>
              <a:rPr lang="en-US" sz="3200" dirty="0"/>
              <a:t>From the larvae identification protocol followed using the mosquito mapper identification, we concluded that the type of mosquitoes that breed in the school’s Kindergarten section is </a:t>
            </a:r>
            <a:r>
              <a:rPr lang="en-US" sz="3200" i="1" dirty="0" err="1"/>
              <a:t>Aedes</a:t>
            </a:r>
            <a:r>
              <a:rPr lang="en-US" sz="3200" i="1" dirty="0"/>
              <a:t> </a:t>
            </a:r>
            <a:r>
              <a:rPr lang="en-US" sz="3200" dirty="0"/>
              <a:t>mosquito. This explains the prevalence occurrence of dengue fever and chikungunya in the area. </a:t>
            </a:r>
            <a:endParaRPr lang="en-US" sz="3200" dirty="0" smtClean="0"/>
          </a:p>
          <a:p>
            <a:pPr algn="just">
              <a:lnSpc>
                <a:spcPct val="150000"/>
              </a:lnSpc>
            </a:pPr>
            <a:endParaRPr lang="en-US" sz="3200" dirty="0"/>
          </a:p>
          <a:p>
            <a:pPr algn="just">
              <a:lnSpc>
                <a:spcPct val="150000"/>
              </a:lnSpc>
            </a:pPr>
            <a:r>
              <a:rPr lang="en-US" sz="3200" i="1" dirty="0" err="1" smtClean="0"/>
              <a:t>Aedes</a:t>
            </a:r>
            <a:r>
              <a:rPr lang="en-US" sz="3200" i="1" dirty="0" smtClean="0"/>
              <a:t> </a:t>
            </a:r>
            <a:r>
              <a:rPr lang="en-US" sz="3200" dirty="0" smtClean="0"/>
              <a:t>species</a:t>
            </a:r>
            <a:r>
              <a:rPr lang="en-US" sz="3200" i="1" dirty="0" smtClean="0"/>
              <a:t> </a:t>
            </a:r>
            <a:r>
              <a:rPr lang="en-US" sz="3200" dirty="0" smtClean="0"/>
              <a:t>lay </a:t>
            </a:r>
            <a:r>
              <a:rPr lang="en-US" sz="3200" dirty="0"/>
              <a:t>their eggs in artificial containers but, in addition, will use natural containers such as a tree hole or a coconut shell. Other species of </a:t>
            </a:r>
            <a:r>
              <a:rPr lang="en-US" sz="3200" i="1" dirty="0" err="1"/>
              <a:t>Aedes</a:t>
            </a:r>
            <a:r>
              <a:rPr lang="en-US" sz="3200" i="1" dirty="0"/>
              <a:t> </a:t>
            </a:r>
            <a:r>
              <a:rPr lang="en-US" sz="3200" dirty="0"/>
              <a:t>mosquitoes breed in floodplains after rain events, in irrigation ditches, in woodland pools, brackish swamps and salt marshes</a:t>
            </a:r>
            <a:r>
              <a:rPr lang="en-US" sz="3200" dirty="0" smtClean="0"/>
              <a:t>.</a:t>
            </a:r>
            <a:r>
              <a:rPr lang="en-US" sz="3200" dirty="0"/>
              <a:t> </a:t>
            </a:r>
          </a:p>
          <a:p>
            <a:pPr algn="just">
              <a:lnSpc>
                <a:spcPct val="150000"/>
              </a:lnSpc>
            </a:pPr>
            <a:endParaRPr lang="en-US" sz="3200" dirty="0"/>
          </a:p>
          <a:p>
            <a:pPr algn="just">
              <a:lnSpc>
                <a:spcPct val="150000"/>
              </a:lnSpc>
            </a:pPr>
            <a:r>
              <a:rPr lang="en-US" sz="3200" dirty="0"/>
              <a:t> </a:t>
            </a:r>
          </a:p>
          <a:p>
            <a:endParaRPr lang="en-US" sz="1000" dirty="0">
              <a:latin typeface="Garamond" panose="02020404030301010803" pitchFamily="18" charset="0"/>
            </a:endParaRPr>
          </a:p>
        </p:txBody>
      </p:sp>
      <p:sp>
        <p:nvSpPr>
          <p:cNvPr id="42" name="TextBox 41"/>
          <p:cNvSpPr txBox="1"/>
          <p:nvPr/>
        </p:nvSpPr>
        <p:spPr>
          <a:xfrm>
            <a:off x="1345938" y="8513636"/>
            <a:ext cx="10991240" cy="4847481"/>
          </a:xfrm>
          <a:prstGeom prst="rect">
            <a:avLst/>
          </a:prstGeom>
          <a:noFill/>
        </p:spPr>
        <p:txBody>
          <a:bodyPr wrap="square" rtlCol="0">
            <a:spAutoFit/>
          </a:bodyPr>
          <a:lstStyle/>
          <a:p>
            <a:pPr algn="just"/>
            <a:r>
              <a:rPr lang="en-US" sz="3200" dirty="0" smtClean="0"/>
              <a:t>There have been reports of mosquito bites at our school’s kindergarten section. The children are bitten by mosquitoes while playing outside and in the classrooms. Fifteen cases of chikungunya were reported between February and March, 2018. Despite spraying with insecticide, the problem still persists. </a:t>
            </a:r>
          </a:p>
          <a:p>
            <a:pPr algn="just"/>
            <a:r>
              <a:rPr lang="en-US" sz="3200" dirty="0" smtClean="0"/>
              <a:t>The aim of this project was to identify the mosquito larval species in artificial breeding places within our school’s kindergarten section.</a:t>
            </a:r>
          </a:p>
          <a:p>
            <a:pPr marL="914400" lvl="1" indent="-457200" algn="l">
              <a:buFont typeface="Arial" panose="020B0604020202020204" pitchFamily="34" charset="0"/>
              <a:buChar char="•"/>
            </a:pPr>
            <a:r>
              <a:rPr lang="en-US" sz="1050" dirty="0" smtClean="0">
                <a:latin typeface="Garamond" panose="02020404030301010803" pitchFamily="18" charset="0"/>
                <a:cs typeface="Arial" panose="020B0604020202020204" pitchFamily="34" charset="0"/>
              </a:rPr>
              <a:t/>
            </a:r>
            <a:br>
              <a:rPr lang="en-US" sz="1050" dirty="0" smtClean="0">
                <a:latin typeface="Garamond" panose="02020404030301010803" pitchFamily="18" charset="0"/>
                <a:cs typeface="Arial" panose="020B0604020202020204" pitchFamily="34" charset="0"/>
              </a:rPr>
            </a:br>
            <a:endParaRPr lang="en-US" sz="1050" dirty="0">
              <a:latin typeface="Garamond" panose="02020404030301010803" pitchFamily="18" charset="0"/>
              <a:cs typeface="Arial" panose="020B0604020202020204" pitchFamily="34" charset="0"/>
            </a:endParaRPr>
          </a:p>
        </p:txBody>
      </p:sp>
      <p:sp>
        <p:nvSpPr>
          <p:cNvPr id="43" name="TextBox 42"/>
          <p:cNvSpPr txBox="1"/>
          <p:nvPr/>
        </p:nvSpPr>
        <p:spPr>
          <a:xfrm>
            <a:off x="787400" y="15086859"/>
            <a:ext cx="11901487" cy="3293209"/>
          </a:xfrm>
          <a:prstGeom prst="rect">
            <a:avLst/>
          </a:prstGeom>
          <a:noFill/>
        </p:spPr>
        <p:txBody>
          <a:bodyPr wrap="square" rtlCol="0">
            <a:spAutoFit/>
          </a:bodyPr>
          <a:lstStyle/>
          <a:p>
            <a:pPr marL="571500" lvl="0" indent="-571500" algn="just">
              <a:buFont typeface="Arial" panose="020B0604020202020204" pitchFamily="34" charset="0"/>
              <a:buChar char="•"/>
            </a:pPr>
            <a:r>
              <a:rPr lang="en-US" sz="3600" dirty="0"/>
              <a:t>Are different species of mosquitoes in the Kindergarten section at Shree Swaminarayan Academy? </a:t>
            </a:r>
            <a:endParaRPr lang="en-US" sz="3600" dirty="0" smtClean="0"/>
          </a:p>
          <a:p>
            <a:pPr marL="571500" lvl="0" indent="-571500" algn="just">
              <a:buFont typeface="Arial" panose="020B0604020202020204" pitchFamily="34" charset="0"/>
              <a:buChar char="•"/>
            </a:pPr>
            <a:r>
              <a:rPr lang="en-US" sz="3600" i="1" dirty="0" smtClean="0"/>
              <a:t>Is </a:t>
            </a:r>
            <a:r>
              <a:rPr lang="en-US" sz="3600" i="1" dirty="0" err="1"/>
              <a:t>Aedes</a:t>
            </a:r>
            <a:r>
              <a:rPr lang="en-US" sz="3600" i="1" dirty="0"/>
              <a:t> </a:t>
            </a:r>
            <a:r>
              <a:rPr lang="en-US" sz="3600" dirty="0"/>
              <a:t>mosquito species the most common in our school due to cases of dengue fever and chikungunya recorded in the school?</a:t>
            </a:r>
          </a:p>
          <a:p>
            <a:pPr algn="l"/>
            <a:r>
              <a:rPr lang="en-US" sz="2800" dirty="0"/>
              <a:t> </a:t>
            </a:r>
          </a:p>
        </p:txBody>
      </p:sp>
      <p:sp>
        <p:nvSpPr>
          <p:cNvPr id="45" name="TextBox 44"/>
          <p:cNvSpPr txBox="1"/>
          <p:nvPr/>
        </p:nvSpPr>
        <p:spPr>
          <a:xfrm>
            <a:off x="530791" y="19491330"/>
            <a:ext cx="11915650" cy="13326725"/>
          </a:xfrm>
          <a:prstGeom prst="rect">
            <a:avLst/>
          </a:prstGeom>
          <a:noFill/>
        </p:spPr>
        <p:txBody>
          <a:bodyPr wrap="square" rtlCol="0">
            <a:spAutoFit/>
          </a:bodyPr>
          <a:lstStyle/>
          <a:p>
            <a:pPr algn="just"/>
            <a:r>
              <a:rPr lang="en-US" sz="3600" dirty="0"/>
              <a:t>The aim of our group was to identify the types of mosquitoes which breed in the Kindergarten section in our school. The playing field consists of tunnels, old </a:t>
            </a:r>
            <a:r>
              <a:rPr lang="en-US" sz="3600" dirty="0" err="1"/>
              <a:t>tyres</a:t>
            </a:r>
            <a:r>
              <a:rPr lang="en-US" sz="3600" dirty="0"/>
              <a:t> and many shady trees surrounding the area. There are eight class rooms, a music room, kitchen and the offices. Right in front of the classroom we have a nursery picnic area which is surrounded by large trees and flower gardens. We also have garden seats made of cement under which we collected a huge number of samples</a:t>
            </a:r>
            <a:r>
              <a:rPr lang="en-US" sz="3600" dirty="0" smtClean="0"/>
              <a:t>.</a:t>
            </a:r>
          </a:p>
          <a:p>
            <a:pPr algn="just"/>
            <a:endParaRPr lang="en-US" sz="3600" dirty="0"/>
          </a:p>
          <a:p>
            <a:pPr algn="just"/>
            <a:r>
              <a:rPr lang="en-US" sz="3600" dirty="0"/>
              <a:t>According to the Kindergarten head teacher there has been an outcry by the parents on the mosquito bites during play. A few cases have also been noted in the classrooms which are frequently sprayed with insecticides. According to her records 15 cases of chikungunya were reported in February and March, 2018.</a:t>
            </a:r>
          </a:p>
          <a:p>
            <a:pPr algn="just"/>
            <a:r>
              <a:rPr lang="en-US" sz="3600" dirty="0"/>
              <a:t>Although the school spends a lot of money termly to spray insecticides all over the compound, we have not managed to completely eradicate the mosquitoes</a:t>
            </a:r>
            <a:r>
              <a:rPr lang="en-US" sz="3600" dirty="0" smtClean="0"/>
              <a:t>.</a:t>
            </a:r>
          </a:p>
          <a:p>
            <a:pPr algn="just"/>
            <a:endParaRPr lang="en-US" sz="3600" dirty="0"/>
          </a:p>
          <a:p>
            <a:pPr algn="just"/>
            <a:r>
              <a:rPr lang="en-US" sz="3600" dirty="0"/>
              <a:t>It was a challenge collecting samples in the play area since the place was constantly used for play. Even so a total of 30 larvae were sampled from the area.</a:t>
            </a:r>
          </a:p>
          <a:p>
            <a:pPr lvl="1"/>
            <a:endParaRPr lang="en-US" sz="3200" dirty="0">
              <a:latin typeface="Garamond" panose="02020404030301010803" pitchFamily="18" charset="0"/>
            </a:endParaRPr>
          </a:p>
        </p:txBody>
      </p:sp>
      <p:pic>
        <p:nvPicPr>
          <p:cNvPr id="5" name="Picture 4"/>
          <p:cNvPicPr>
            <a:picLocks noChangeAspect="1"/>
          </p:cNvPicPr>
          <p:nvPr/>
        </p:nvPicPr>
        <p:blipFill>
          <a:blip r:embed="rId5" cstate="print"/>
          <a:stretch>
            <a:fillRect/>
          </a:stretch>
        </p:blipFill>
        <p:spPr>
          <a:xfrm>
            <a:off x="39822121" y="2686920"/>
            <a:ext cx="9741720" cy="2936640"/>
          </a:xfrm>
          <a:prstGeom prst="rect">
            <a:avLst/>
          </a:prstGeom>
          <a:ln>
            <a:solidFill>
              <a:srgbClr val="0046D2"/>
            </a:solidFill>
          </a:ln>
        </p:spPr>
      </p:pic>
      <p:sp>
        <p:nvSpPr>
          <p:cNvPr id="9" name="Rectangle 8"/>
          <p:cNvSpPr/>
          <p:nvPr/>
        </p:nvSpPr>
        <p:spPr bwMode="auto">
          <a:xfrm>
            <a:off x="14361935" y="28661711"/>
            <a:ext cx="6704766" cy="1088854"/>
          </a:xfrm>
          <a:prstGeom prst="rect">
            <a:avLst/>
          </a:prstGeom>
          <a:solidFill>
            <a:srgbClr val="00B0F0"/>
          </a:solidFill>
          <a:ln>
            <a:solidFill>
              <a:srgbClr val="92D050"/>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r>
              <a:rPr lang="en-US" sz="3600" b="1" dirty="0">
                <a:solidFill>
                  <a:schemeClr val="tx1"/>
                </a:solidFill>
                <a:latin typeface="Helvetica" pitchFamily="2" charset="0"/>
              </a:rPr>
              <a:t>M</a:t>
            </a:r>
            <a:r>
              <a:rPr kumimoji="0" lang="en-US" sz="3600" b="1" u="none" strike="noStrike" cap="none" normalizeH="0" baseline="0" dirty="0">
                <a:ln>
                  <a:noFill/>
                </a:ln>
                <a:solidFill>
                  <a:schemeClr val="tx1"/>
                </a:solidFill>
                <a:effectLst/>
                <a:latin typeface="Helvetica" pitchFamily="2" charset="0"/>
              </a:rPr>
              <a:t>ap of Study </a:t>
            </a:r>
            <a:r>
              <a:rPr kumimoji="0" lang="en-US" sz="3600" b="1" u="none" strike="noStrike" cap="none" normalizeH="0" baseline="0" dirty="0" smtClean="0">
                <a:ln>
                  <a:noFill/>
                </a:ln>
                <a:solidFill>
                  <a:schemeClr val="tx1"/>
                </a:solidFill>
                <a:effectLst/>
                <a:latin typeface="Helvetica" pitchFamily="2" charset="0"/>
              </a:rPr>
              <a:t>Site </a:t>
            </a:r>
            <a:endParaRPr kumimoji="0" lang="en-US" sz="3600" b="1" u="none" strike="noStrike" cap="none" normalizeH="0" baseline="0" dirty="0">
              <a:ln>
                <a:noFill/>
              </a:ln>
              <a:solidFill>
                <a:schemeClr val="tx1"/>
              </a:solidFill>
              <a:effectLst/>
              <a:latin typeface="Helvetica" pitchFamily="2" charset="0"/>
            </a:endParaRPr>
          </a:p>
        </p:txBody>
      </p:sp>
      <p:sp>
        <p:nvSpPr>
          <p:cNvPr id="37" name="Text Box 25">
            <a:extLst>
              <a:ext uri="{FF2B5EF4-FFF2-40B4-BE49-F238E27FC236}">
                <a16:creationId xmlns="" xmlns:a16="http://schemas.microsoft.com/office/drawing/2014/main" id="{E34F42CC-8C8C-D544-A015-CEDBC8768286}"/>
              </a:ext>
            </a:extLst>
          </p:cNvPr>
          <p:cNvSpPr txBox="1">
            <a:spLocks noChangeArrowheads="1"/>
          </p:cNvSpPr>
          <p:nvPr/>
        </p:nvSpPr>
        <p:spPr bwMode="auto">
          <a:xfrm>
            <a:off x="26405722" y="33764098"/>
            <a:ext cx="10138747"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3600" b="1" i="1" dirty="0" smtClean="0">
                <a:latin typeface="Garamond" panose="02020404030301010803" pitchFamily="18" charset="0"/>
                <a:cs typeface="Cambria"/>
              </a:rPr>
              <a:t>Teams members observing morphological features using Macro lens attached to smart phone</a:t>
            </a:r>
            <a:endParaRPr lang="en-US" altLang="en-US" sz="4800" b="1" i="1" dirty="0">
              <a:latin typeface="Garamond" panose="02020404030301010803" pitchFamily="18" charset="0"/>
              <a:cs typeface="Cambria"/>
            </a:endParaRPr>
          </a:p>
        </p:txBody>
      </p:sp>
      <p:pic>
        <p:nvPicPr>
          <p:cNvPr id="44" name="Picture 43"/>
          <p:cNvPicPr/>
          <p:nvPr/>
        </p:nvPicPr>
        <p:blipFill>
          <a:blip r:embed="rId6" cstate="print"/>
          <a:srcRect l="5065" t="17343" r="82266" b="58203"/>
          <a:stretch>
            <a:fillRect/>
          </a:stretch>
        </p:blipFill>
        <p:spPr bwMode="auto">
          <a:xfrm>
            <a:off x="1125855" y="1317625"/>
            <a:ext cx="4634865" cy="4985214"/>
          </a:xfrm>
          <a:prstGeom prst="rect">
            <a:avLst/>
          </a:prstGeom>
          <a:noFill/>
          <a:ln w="9525">
            <a:noFill/>
            <a:miter lim="800000"/>
            <a:headEnd/>
            <a:tailEnd/>
          </a:ln>
        </p:spPr>
      </p:pic>
      <p:pic>
        <p:nvPicPr>
          <p:cNvPr id="46" name="image3.jpeg"/>
          <p:cNvPicPr/>
          <p:nvPr/>
        </p:nvPicPr>
        <p:blipFill>
          <a:blip r:embed="rId7" cstate="print"/>
          <a:stretch>
            <a:fillRect/>
          </a:stretch>
        </p:blipFill>
        <p:spPr>
          <a:xfrm>
            <a:off x="14906705" y="14425139"/>
            <a:ext cx="3444356" cy="2845835"/>
          </a:xfrm>
          <a:prstGeom prst="rect">
            <a:avLst/>
          </a:prstGeom>
        </p:spPr>
      </p:pic>
      <p:pic>
        <p:nvPicPr>
          <p:cNvPr id="4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918510" y="26694226"/>
            <a:ext cx="10625959" cy="7004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EliteBook\Pictures\ALBUM\IMG-20190528-WA0018.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790204" y="18247251"/>
            <a:ext cx="3802257" cy="391906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9" descr="C:\Users\EliteBook\Pictures\ALBUM\IMG-20190528-WA0012.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717562" y="23219202"/>
            <a:ext cx="3633499" cy="3506555"/>
          </a:xfrm>
          <a:prstGeom prst="rect">
            <a:avLst/>
          </a:prstGeom>
          <a:noFill/>
          <a:ln>
            <a:noFill/>
          </a:ln>
        </p:spPr>
      </p:pic>
      <p:pic>
        <p:nvPicPr>
          <p:cNvPr id="52" name="Picture 51" descr="C:\Users\EliteBook\Pictures\ALBUM\IMG-20190528-WA0019.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7998095" y="18380069"/>
            <a:ext cx="4376115" cy="3786247"/>
          </a:xfrm>
          <a:prstGeom prst="rect">
            <a:avLst/>
          </a:prstGeom>
          <a:noFill/>
          <a:ln>
            <a:noFill/>
          </a:ln>
        </p:spPr>
      </p:pic>
      <p:pic>
        <p:nvPicPr>
          <p:cNvPr id="54" name="Picture 53"/>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9360053" y="23187671"/>
            <a:ext cx="4067505" cy="3506555"/>
          </a:xfrm>
          <a:prstGeom prst="rect">
            <a:avLst/>
          </a:prstGeom>
          <a:noFill/>
          <a:ln>
            <a:noFill/>
          </a:ln>
        </p:spPr>
      </p:pic>
      <p:graphicFrame>
        <p:nvGraphicFramePr>
          <p:cNvPr id="55" name="Table 54"/>
          <p:cNvGraphicFramePr>
            <a:graphicFrameLocks noGrp="1"/>
          </p:cNvGraphicFramePr>
          <p:nvPr>
            <p:extLst>
              <p:ext uri="{D42A27DB-BD31-4B8C-83A1-F6EECF244321}">
                <p14:modId xmlns:p14="http://schemas.microsoft.com/office/powerpoint/2010/main" xmlns="" val="3685489674"/>
              </p:ext>
            </p:extLst>
          </p:nvPr>
        </p:nvGraphicFramePr>
        <p:xfrm>
          <a:off x="25828063" y="10559003"/>
          <a:ext cx="11008328" cy="6999331"/>
        </p:xfrm>
        <a:graphic>
          <a:graphicData uri="http://schemas.openxmlformats.org/drawingml/2006/table">
            <a:tbl>
              <a:tblPr/>
              <a:tblGrid>
                <a:gridCol w="2752076"/>
                <a:gridCol w="2349344"/>
                <a:gridCol w="4155579"/>
                <a:gridCol w="1751329"/>
              </a:tblGrid>
              <a:tr h="790245">
                <a:tc>
                  <a:txBody>
                    <a:bodyPr/>
                    <a:lstStyle/>
                    <a:p>
                      <a:pPr>
                        <a:lnSpc>
                          <a:spcPct val="100000"/>
                        </a:lnSpc>
                        <a:spcAft>
                          <a:spcPts val="0"/>
                        </a:spcAft>
                      </a:pPr>
                      <a:r>
                        <a:rPr lang="en-US" sz="3200" b="1" dirty="0" smtClean="0">
                          <a:latin typeface="+mn-lt"/>
                          <a:ea typeface="Calibri"/>
                          <a:cs typeface="Times New Roman"/>
                        </a:rPr>
                        <a:t>Physical </a:t>
                      </a:r>
                      <a:r>
                        <a:rPr lang="en-US" sz="3200" b="1" dirty="0">
                          <a:latin typeface="+mn-lt"/>
                          <a:ea typeface="Calibri"/>
                          <a:cs typeface="Times New Roman"/>
                        </a:rPr>
                        <a:t>feature</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b="1" dirty="0">
                          <a:latin typeface="+mn-lt"/>
                          <a:ea typeface="Calibri"/>
                          <a:cs typeface="Times New Roman"/>
                        </a:rPr>
                        <a:t>Observation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b="1" dirty="0">
                          <a:latin typeface="+mn-lt"/>
                          <a:ea typeface="Calibri"/>
                          <a:cs typeface="Times New Roman"/>
                        </a:rPr>
                        <a:t>Shape </a:t>
                      </a:r>
                      <a:endParaRPr lang="en-US" sz="3200" b="1" dirty="0" smtClean="0">
                        <a:latin typeface="+mn-lt"/>
                        <a:ea typeface="Calibri"/>
                        <a:cs typeface="Times New Roman"/>
                      </a:endParaRPr>
                    </a:p>
                    <a:p>
                      <a:pPr>
                        <a:lnSpc>
                          <a:spcPct val="100000"/>
                        </a:lnSpc>
                        <a:spcAft>
                          <a:spcPts val="0"/>
                        </a:spcAft>
                      </a:pPr>
                      <a:r>
                        <a:rPr lang="en-US" sz="3200" b="1" dirty="0" smtClean="0">
                          <a:latin typeface="+mn-lt"/>
                          <a:ea typeface="Calibri"/>
                          <a:cs typeface="Times New Roman"/>
                        </a:rPr>
                        <a:t>description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00000"/>
                        </a:lnSpc>
                        <a:spcAft>
                          <a:spcPts val="0"/>
                        </a:spcAft>
                      </a:pPr>
                      <a:r>
                        <a:rPr lang="en-US" sz="3200" b="1" i="1" dirty="0" err="1">
                          <a:latin typeface="+mn-lt"/>
                          <a:ea typeface="Calibri"/>
                          <a:cs typeface="Times New Roman"/>
                        </a:rPr>
                        <a:t>Aedes</a:t>
                      </a:r>
                      <a:r>
                        <a:rPr lang="en-US" sz="3200" b="1" i="1" dirty="0">
                          <a:latin typeface="+mn-lt"/>
                          <a:ea typeface="Calibri"/>
                          <a:cs typeface="Times New Roman"/>
                        </a:rPr>
                        <a:t> </a:t>
                      </a:r>
                      <a:endParaRPr lang="en-US" sz="3200" b="1" i="1" dirty="0" smtClean="0">
                        <a:latin typeface="+mn-lt"/>
                        <a:ea typeface="Calibri"/>
                        <a:cs typeface="Times New Roman"/>
                      </a:endParaRPr>
                    </a:p>
                    <a:p>
                      <a:pPr>
                        <a:lnSpc>
                          <a:spcPct val="100000"/>
                        </a:lnSpc>
                        <a:spcAft>
                          <a:spcPts val="0"/>
                        </a:spcAft>
                      </a:pPr>
                      <a:r>
                        <a:rPr lang="en-US" sz="3200" b="1" i="1" dirty="0" smtClean="0">
                          <a:latin typeface="+mn-lt"/>
                          <a:ea typeface="Calibri"/>
                          <a:cs typeface="Times New Roman"/>
                        </a:rPr>
                        <a:t>genus</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491">
                <a:tc>
                  <a:txBody>
                    <a:bodyPr/>
                    <a:lstStyle/>
                    <a:p>
                      <a:pPr>
                        <a:lnSpc>
                          <a:spcPct val="100000"/>
                        </a:lnSpc>
                        <a:spcAft>
                          <a:spcPts val="0"/>
                        </a:spcAft>
                      </a:pPr>
                      <a:r>
                        <a:rPr lang="en-US" sz="3200" dirty="0" smtClean="0">
                          <a:latin typeface="+mn-lt"/>
                          <a:ea typeface="Calibri"/>
                          <a:cs typeface="Times New Roman"/>
                        </a:rPr>
                        <a:t>Siphon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err="1" smtClean="0">
                          <a:latin typeface="+mn-lt"/>
                          <a:ea typeface="Calibri"/>
                          <a:cs typeface="Times New Roman"/>
                        </a:rPr>
                        <a:t>Presemt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solidFill>
                            <a:srgbClr val="000000"/>
                          </a:solidFill>
                          <a:latin typeface="+mn-lt"/>
                          <a:ea typeface="Calibri"/>
                          <a:cs typeface="Times New Roman"/>
                        </a:rPr>
                        <a:t>Cylindrical</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95123">
                <a:tc>
                  <a:txBody>
                    <a:bodyPr/>
                    <a:lstStyle/>
                    <a:p>
                      <a:pPr>
                        <a:lnSpc>
                          <a:spcPct val="100000"/>
                        </a:lnSpc>
                        <a:spcAft>
                          <a:spcPts val="0"/>
                        </a:spcAft>
                      </a:pPr>
                      <a:r>
                        <a:rPr lang="en-US" sz="3200" dirty="0" err="1" smtClean="0">
                          <a:latin typeface="+mn-lt"/>
                          <a:ea typeface="Calibri"/>
                          <a:cs typeface="Times New Roman"/>
                        </a:rPr>
                        <a:t>Pecten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95123">
                <a:tc>
                  <a:txBody>
                    <a:bodyPr/>
                    <a:lstStyle/>
                    <a:p>
                      <a:pPr>
                        <a:lnSpc>
                          <a:spcPct val="100000"/>
                        </a:lnSpc>
                        <a:spcAft>
                          <a:spcPts val="0"/>
                        </a:spcAft>
                      </a:pPr>
                      <a:r>
                        <a:rPr lang="en-US" sz="3200">
                          <a:latin typeface="+mn-lt"/>
                          <a:ea typeface="Calibri"/>
                          <a:cs typeface="Times New Roman"/>
                        </a:rPr>
                        <a:t>Siphon hair</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a:solidFill>
                            <a:srgbClr val="000000"/>
                          </a:solidFill>
                          <a:latin typeface="+mn-lt"/>
                          <a:ea typeface="Calibri"/>
                          <a:cs typeface="Times New Roman"/>
                        </a:rPr>
                        <a:t>Single tuft, single hair</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90245">
                <a:tc>
                  <a:txBody>
                    <a:bodyPr/>
                    <a:lstStyle/>
                    <a:p>
                      <a:pPr>
                        <a:lnSpc>
                          <a:spcPct val="100000"/>
                        </a:lnSpc>
                        <a:spcAft>
                          <a:spcPts val="0"/>
                        </a:spcAft>
                      </a:pPr>
                      <a:r>
                        <a:rPr lang="en-US" sz="3200">
                          <a:latin typeface="+mn-lt"/>
                          <a:ea typeface="Calibri"/>
                          <a:cs typeface="Times New Roman"/>
                        </a:rPr>
                        <a:t>Saddle</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a:latin typeface="+mn-lt"/>
                          <a:ea typeface="Calibri"/>
                          <a:cs typeface="Times New Roman"/>
                        </a:rPr>
                        <a:t>Partially covers the anal segment</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90245">
                <a:tc>
                  <a:txBody>
                    <a:bodyPr/>
                    <a:lstStyle/>
                    <a:p>
                      <a:pPr>
                        <a:lnSpc>
                          <a:spcPct val="100000"/>
                        </a:lnSpc>
                        <a:spcAft>
                          <a:spcPts val="0"/>
                        </a:spcAft>
                      </a:pPr>
                      <a:r>
                        <a:rPr lang="en-US" sz="3200" dirty="0">
                          <a:latin typeface="+mn-lt"/>
                          <a:ea typeface="Calibri"/>
                          <a:cs typeface="Times New Roman"/>
                        </a:rPr>
                        <a:t>Comb scale </a:t>
                      </a:r>
                      <a:r>
                        <a:rPr lang="en-US" sz="3200" dirty="0" smtClean="0">
                          <a:latin typeface="+mn-lt"/>
                          <a:ea typeface="Calibri"/>
                          <a:cs typeface="Times New Roman"/>
                        </a:rPr>
                        <a:t> and shape</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a:latin typeface="+mn-lt"/>
                          <a:ea typeface="Calibri"/>
                          <a:cs typeface="Times New Roman"/>
                        </a:rPr>
                        <a:t>pitchfork</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90245">
                <a:tc>
                  <a:txBody>
                    <a:bodyPr/>
                    <a:lstStyle/>
                    <a:p>
                      <a:pPr>
                        <a:lnSpc>
                          <a:spcPct val="100000"/>
                        </a:lnSpc>
                        <a:spcAft>
                          <a:spcPts val="0"/>
                        </a:spcAft>
                      </a:pPr>
                      <a:r>
                        <a:rPr lang="en-US" sz="3200">
                          <a:latin typeface="+mn-lt"/>
                          <a:ea typeface="Calibri"/>
                          <a:cs typeface="Times New Roman"/>
                        </a:rPr>
                        <a:t>Tufts</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Absent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a:latin typeface="+mn-lt"/>
                          <a:ea typeface="Calibri"/>
                          <a:cs typeface="Times New Roman"/>
                        </a:rPr>
                        <a:t>No tuffs between </a:t>
                      </a:r>
                      <a:r>
                        <a:rPr lang="en-US" sz="3200" dirty="0" err="1">
                          <a:latin typeface="+mn-lt"/>
                          <a:ea typeface="Calibri"/>
                          <a:cs typeface="Times New Roman"/>
                        </a:rPr>
                        <a:t>pecten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n-US" sz="3200" b="1" i="1" dirty="0" err="1">
                          <a:latin typeface="+mn-lt"/>
                          <a:ea typeface="Calibri"/>
                          <a:cs typeface="Times New Roman"/>
                        </a:rPr>
                        <a:t>Aedes</a:t>
                      </a:r>
                      <a:r>
                        <a:rPr lang="en-US" sz="3200" b="1" i="1" dirty="0">
                          <a:latin typeface="+mn-lt"/>
                          <a:ea typeface="Calibri"/>
                          <a:cs typeface="Times New Roman"/>
                        </a:rPr>
                        <a:t> </a:t>
                      </a:r>
                      <a:endParaRPr lang="en-US" sz="3200" b="1" i="1" dirty="0" smtClean="0">
                        <a:latin typeface="+mn-lt"/>
                        <a:ea typeface="Calibri"/>
                        <a:cs typeface="Times New Roman"/>
                      </a:endParaRPr>
                    </a:p>
                    <a:p>
                      <a:pPr>
                        <a:lnSpc>
                          <a:spcPct val="100000"/>
                        </a:lnSpc>
                        <a:spcAft>
                          <a:spcPts val="0"/>
                        </a:spcAft>
                      </a:pPr>
                      <a:r>
                        <a:rPr lang="en-US" sz="3200" b="1" i="1" dirty="0" err="1" smtClean="0">
                          <a:latin typeface="+mn-lt"/>
                          <a:ea typeface="Calibri"/>
                          <a:cs typeface="Times New Roman"/>
                        </a:rPr>
                        <a:t>aegypti</a:t>
                      </a:r>
                      <a:r>
                        <a:rPr lang="en-US" sz="3200" b="1" i="1" dirty="0" smtClean="0">
                          <a:latin typeface="+mn-lt"/>
                          <a:ea typeface="Calibri"/>
                          <a:cs typeface="Times New Roman"/>
                        </a:rPr>
                        <a:t> species</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123">
                <a:tc>
                  <a:txBody>
                    <a:bodyPr/>
                    <a:lstStyle/>
                    <a:p>
                      <a:pPr>
                        <a:lnSpc>
                          <a:spcPct val="100000"/>
                        </a:lnSpc>
                        <a:spcAft>
                          <a:spcPts val="0"/>
                        </a:spcAft>
                      </a:pPr>
                      <a:r>
                        <a:rPr lang="en-US" sz="3200">
                          <a:latin typeface="+mn-lt"/>
                          <a:ea typeface="Calibri"/>
                          <a:cs typeface="Times New Roman"/>
                        </a:rPr>
                        <a:t>Anal brush</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Next to the saddle</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90245">
                <a:tc>
                  <a:txBody>
                    <a:bodyPr/>
                    <a:lstStyle/>
                    <a:p>
                      <a:pPr>
                        <a:lnSpc>
                          <a:spcPct val="100000"/>
                        </a:lnSpc>
                        <a:spcAft>
                          <a:spcPts val="0"/>
                        </a:spcAft>
                      </a:pPr>
                      <a:r>
                        <a:rPr lang="en-US" sz="3200">
                          <a:latin typeface="+mn-lt"/>
                          <a:ea typeface="Calibri"/>
                          <a:cs typeface="Times New Roman"/>
                        </a:rPr>
                        <a:t>Hooks on the Thorax</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Present</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dirty="0" smtClean="0">
                          <a:latin typeface="+mn-lt"/>
                          <a:ea typeface="Calibri"/>
                          <a:cs typeface="Times New Roman"/>
                        </a:rPr>
                        <a:t>Dark hooks seen</a:t>
                      </a:r>
                      <a:endParaRPr lang="en-US" sz="3200" dirty="0">
                        <a:latin typeface="+mn-lt"/>
                        <a:ea typeface="Calibri"/>
                        <a:cs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56" name="Picture 55"/>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405722" y="18380069"/>
            <a:ext cx="5282968" cy="5268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56"/>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1940938" y="18380069"/>
            <a:ext cx="4985900" cy="526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Text Box 25">
            <a:extLst>
              <a:ext uri="{FF2B5EF4-FFF2-40B4-BE49-F238E27FC236}">
                <a16:creationId xmlns="" xmlns:a16="http://schemas.microsoft.com/office/drawing/2014/main" id="{E34F42CC-8C8C-D544-A015-CEDBC8768286}"/>
              </a:ext>
            </a:extLst>
          </p:cNvPr>
          <p:cNvSpPr txBox="1">
            <a:spLocks noChangeArrowheads="1"/>
          </p:cNvSpPr>
          <p:nvPr/>
        </p:nvSpPr>
        <p:spPr bwMode="auto">
          <a:xfrm>
            <a:off x="25918510" y="24024969"/>
            <a:ext cx="11235821"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3600" b="1" i="1" dirty="0" smtClean="0">
                <a:latin typeface="Garamond" panose="02020404030301010803" pitchFamily="18" charset="0"/>
                <a:cs typeface="Cambria"/>
              </a:rPr>
              <a:t>M</a:t>
            </a:r>
            <a:r>
              <a:rPr lang="en-US" altLang="en-US" sz="3600" b="1" i="1" dirty="0" smtClean="0">
                <a:latin typeface="Garamond" panose="02020404030301010803" pitchFamily="18" charset="0"/>
                <a:cs typeface="Cambria"/>
              </a:rPr>
              <a:t>orphological </a:t>
            </a:r>
            <a:r>
              <a:rPr lang="en-US" altLang="en-US" sz="3600" b="1" i="1" dirty="0" smtClean="0">
                <a:latin typeface="Garamond" panose="02020404030301010803" pitchFamily="18" charset="0"/>
                <a:cs typeface="Cambria"/>
              </a:rPr>
              <a:t>features  of lower abdomen of larvae as seen on  Macro lens attached to smart phone.</a:t>
            </a:r>
            <a:endParaRPr lang="en-US" altLang="en-US" sz="4800" b="1" i="1" dirty="0">
              <a:latin typeface="Garamond" panose="02020404030301010803" pitchFamily="18" charset="0"/>
              <a:cs typeface="Cambria"/>
            </a:endParaRPr>
          </a:p>
        </p:txBody>
      </p:sp>
      <p:pic>
        <p:nvPicPr>
          <p:cNvPr id="59" name="Picture 58"/>
          <p:cNvPicPr/>
          <p:nvPr/>
        </p:nvPicPr>
        <p:blipFill rotWithShape="1">
          <a:blip r:embed="rId15" cstate="print">
            <a:extLst>
              <a:ext uri="{28A0092B-C50C-407E-A947-70E740481C1C}">
                <a14:useLocalDpi xmlns:a14="http://schemas.microsoft.com/office/drawing/2010/main" xmlns="" val="0"/>
              </a:ext>
            </a:extLst>
          </a:blip>
          <a:srcRect l="3409"/>
          <a:stretch/>
        </p:blipFill>
        <p:spPr bwMode="auto">
          <a:xfrm>
            <a:off x="14200109" y="29565725"/>
            <a:ext cx="6866592" cy="5576621"/>
          </a:xfrm>
          <a:prstGeom prst="rect">
            <a:avLst/>
          </a:prstGeom>
          <a:ln>
            <a:noFill/>
          </a:ln>
          <a:extLst>
            <a:ext uri="{53640926-AAD7-44D8-BBD7-CCE9431645EC}">
              <a14:shadowObscured xmlns:a14="http://schemas.microsoft.com/office/drawing/2010/main" xmlns=""/>
            </a:ext>
          </a:extLst>
        </p:spPr>
      </p:pic>
      <p:pic>
        <p:nvPicPr>
          <p:cNvPr id="60" name="Picture 59"/>
          <p:cNvPicPr/>
          <p:nvPr/>
        </p:nvPicPr>
        <p:blipFill>
          <a:blip r:embed="rId16" cstate="print">
            <a:extLst>
              <a:ext uri="{28A0092B-C50C-407E-A947-70E740481C1C}">
                <a14:useLocalDpi xmlns:a14="http://schemas.microsoft.com/office/drawing/2010/main" xmlns="" val="0"/>
              </a:ext>
            </a:extLst>
          </a:blip>
          <a:stretch>
            <a:fillRect/>
          </a:stretch>
        </p:blipFill>
        <p:spPr>
          <a:xfrm>
            <a:off x="18944431" y="14425140"/>
            <a:ext cx="3694852" cy="284583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7279</TotalTime>
  <Words>804</Words>
  <Application>Microsoft Office PowerPoint</Application>
  <PresentationFormat>Custom</PresentationFormat>
  <Paragraphs>120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Sabry</cp:lastModifiedBy>
  <cp:revision>119</cp:revision>
  <dcterms:created xsi:type="dcterms:W3CDTF">2008-12-04T00:20:37Z</dcterms:created>
  <dcterms:modified xsi:type="dcterms:W3CDTF">2020-02-22T09:41:56Z</dcterms:modified>
</cp:coreProperties>
</file>