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55"/>
  </p:notesMasterIdLst>
  <p:sldIdLst>
    <p:sldId id="304" r:id="rId2"/>
    <p:sldId id="305" r:id="rId3"/>
    <p:sldId id="257" r:id="rId4"/>
    <p:sldId id="330" r:id="rId5"/>
    <p:sldId id="331" r:id="rId6"/>
    <p:sldId id="340" r:id="rId7"/>
    <p:sldId id="332" r:id="rId8"/>
    <p:sldId id="333" r:id="rId9"/>
    <p:sldId id="334" r:id="rId10"/>
    <p:sldId id="336" r:id="rId11"/>
    <p:sldId id="335" r:id="rId12"/>
    <p:sldId id="337" r:id="rId13"/>
    <p:sldId id="355" r:id="rId14"/>
    <p:sldId id="338" r:id="rId15"/>
    <p:sldId id="339" r:id="rId16"/>
    <p:sldId id="342" r:id="rId17"/>
    <p:sldId id="316" r:id="rId18"/>
    <p:sldId id="357" r:id="rId19"/>
    <p:sldId id="358" r:id="rId20"/>
    <p:sldId id="329" r:id="rId21"/>
    <p:sldId id="326" r:id="rId22"/>
    <p:sldId id="272" r:id="rId23"/>
    <p:sldId id="276" r:id="rId24"/>
    <p:sldId id="343" r:id="rId25"/>
    <p:sldId id="344" r:id="rId26"/>
    <p:sldId id="345" r:id="rId27"/>
    <p:sldId id="349" r:id="rId28"/>
    <p:sldId id="346" r:id="rId29"/>
    <p:sldId id="350" r:id="rId30"/>
    <p:sldId id="347" r:id="rId31"/>
    <p:sldId id="351" r:id="rId32"/>
    <p:sldId id="348" r:id="rId33"/>
    <p:sldId id="307" r:id="rId34"/>
    <p:sldId id="353" r:id="rId35"/>
    <p:sldId id="271" r:id="rId36"/>
    <p:sldId id="264" r:id="rId37"/>
    <p:sldId id="364" r:id="rId38"/>
    <p:sldId id="314" r:id="rId39"/>
    <p:sldId id="309" r:id="rId40"/>
    <p:sldId id="315" r:id="rId41"/>
    <p:sldId id="361" r:id="rId42"/>
    <p:sldId id="362" r:id="rId43"/>
    <p:sldId id="354" r:id="rId44"/>
    <p:sldId id="273" r:id="rId45"/>
    <p:sldId id="274" r:id="rId46"/>
    <p:sldId id="318" r:id="rId47"/>
    <p:sldId id="360" r:id="rId48"/>
    <p:sldId id="363" r:id="rId49"/>
    <p:sldId id="352" r:id="rId50"/>
    <p:sldId id="319" r:id="rId51"/>
    <p:sldId id="356" r:id="rId52"/>
    <p:sldId id="359" r:id="rId53"/>
    <p:sldId id="32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4"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09"/>
    <p:restoredTop sz="94667"/>
  </p:normalViewPr>
  <p:slideViewPr>
    <p:cSldViewPr snapToGrid="0" snapToObjects="1">
      <p:cViewPr varScale="1">
        <p:scale>
          <a:sx n="114" d="100"/>
          <a:sy n="114" d="100"/>
        </p:scale>
        <p:origin x="1662" y="120"/>
      </p:cViewPr>
      <p:guideLst/>
    </p:cSldViewPr>
  </p:slideViewPr>
  <p:notesTextViewPr>
    <p:cViewPr>
      <p:scale>
        <a:sx n="1" d="1"/>
        <a:sy n="1" d="1"/>
      </p:scale>
      <p:origin x="0" y="0"/>
    </p:cViewPr>
  </p:notesTextViewPr>
  <p:sorterViewPr>
    <p:cViewPr>
      <p:scale>
        <a:sx n="89" d="100"/>
        <a:sy n="89" d="100"/>
      </p:scale>
      <p:origin x="0" y="0"/>
    </p:cViewPr>
  </p:sorterViewPr>
  <p:notesViewPr>
    <p:cSldViewPr snapToGrid="0" snapToObjects="1">
      <p:cViewPr varScale="1">
        <p:scale>
          <a:sx n="71" d="100"/>
          <a:sy n="71" d="100"/>
        </p:scale>
        <p:origin x="151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F846C-D3D2-A644-B944-C62F66003B12}" type="datetimeFigureOut">
              <a:rPr lang="en-US" smtClean="0"/>
              <a:t>10/2/2024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2E176-FD8F-F449-B2DC-6DF4188F05CA}" type="slidenum">
              <a:rPr lang="en-US" smtClean="0"/>
              <a:t>‹#›</a:t>
            </a:fld>
            <a:endParaRPr lang="en-US" dirty="0"/>
          </a:p>
        </p:txBody>
      </p:sp>
    </p:spTree>
    <p:extLst>
      <p:ext uri="{BB962C8B-B14F-4D97-AF65-F5344CB8AC3E}">
        <p14:creationId xmlns:p14="http://schemas.microsoft.com/office/powerpoint/2010/main" val="458998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02E176-FD8F-F449-B2DC-6DF4188F05CA}" type="slidenum">
              <a:rPr lang="en-US" smtClean="0"/>
              <a:t>0</a:t>
            </a:fld>
            <a:endParaRPr lang="en-US" dirty="0"/>
          </a:p>
        </p:txBody>
      </p:sp>
    </p:spTree>
    <p:extLst>
      <p:ext uri="{BB962C8B-B14F-4D97-AF65-F5344CB8AC3E}">
        <p14:creationId xmlns:p14="http://schemas.microsoft.com/office/powerpoint/2010/main" val="26433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2E176-FD8F-F449-B2DC-6DF4188F05CA}" type="slidenum">
              <a:rPr lang="en-US" smtClean="0"/>
              <a:t>6</a:t>
            </a:fld>
            <a:endParaRPr lang="en-US" dirty="0"/>
          </a:p>
        </p:txBody>
      </p:sp>
    </p:spTree>
    <p:extLst>
      <p:ext uri="{BB962C8B-B14F-4D97-AF65-F5344CB8AC3E}">
        <p14:creationId xmlns:p14="http://schemas.microsoft.com/office/powerpoint/2010/main" val="633319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02E176-FD8F-F449-B2DC-6DF4188F05CA}" type="slidenum">
              <a:rPr lang="en-US" smtClean="0"/>
              <a:t>46</a:t>
            </a:fld>
            <a:endParaRPr lang="en-US" dirty="0"/>
          </a:p>
        </p:txBody>
      </p:sp>
    </p:spTree>
    <p:extLst>
      <p:ext uri="{BB962C8B-B14F-4D97-AF65-F5344CB8AC3E}">
        <p14:creationId xmlns:p14="http://schemas.microsoft.com/office/powerpoint/2010/main" val="2087118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02E176-FD8F-F449-B2DC-6DF4188F05CA}" type="slidenum">
              <a:rPr lang="en-US" smtClean="0"/>
              <a:t>47</a:t>
            </a:fld>
            <a:endParaRPr lang="en-US" dirty="0"/>
          </a:p>
        </p:txBody>
      </p:sp>
    </p:spTree>
    <p:extLst>
      <p:ext uri="{BB962C8B-B14F-4D97-AF65-F5344CB8AC3E}">
        <p14:creationId xmlns:p14="http://schemas.microsoft.com/office/powerpoint/2010/main" val="127507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F061330-C402-8D4C-BB3B-90F97650A0AE}" type="datetime1">
              <a:rPr lang="en-US" smtClean="0"/>
              <a:t>10/2/2024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50541BF-2758-584E-92AB-9239B5D9FA29}" type="slidenum">
              <a:rPr lang="en-US" smtClean="0"/>
              <a:t>‹#›</a:t>
            </a:fld>
            <a:endParaRPr lang="en-US" dirty="0"/>
          </a:p>
        </p:txBody>
      </p:sp>
    </p:spTree>
    <p:extLst>
      <p:ext uri="{BB962C8B-B14F-4D97-AF65-F5344CB8AC3E}">
        <p14:creationId xmlns:p14="http://schemas.microsoft.com/office/powerpoint/2010/main" val="1234430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831A320-00BB-E645-9DC0-04C86536124F}" type="datetime1">
              <a:rPr lang="en-US" smtClean="0"/>
              <a:t>10/2/2024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50541BF-2758-584E-92AB-9239B5D9FA29}" type="slidenum">
              <a:rPr lang="en-US" smtClean="0"/>
              <a:t>‹#›</a:t>
            </a:fld>
            <a:endParaRPr lang="en-US" dirty="0"/>
          </a:p>
        </p:txBody>
      </p:sp>
    </p:spTree>
    <p:extLst>
      <p:ext uri="{BB962C8B-B14F-4D97-AF65-F5344CB8AC3E}">
        <p14:creationId xmlns:p14="http://schemas.microsoft.com/office/powerpoint/2010/main" val="18434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824136"/>
            <a:ext cx="7886700" cy="719138"/>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28650" y="1719486"/>
            <a:ext cx="7886700" cy="4351338"/>
          </a:xfrm>
        </p:spPr>
        <p:txBody>
          <a:bodyPr/>
          <a:lstStyle>
            <a:lvl1pPr>
              <a:defRPr sz="20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9ED53F8-8B5A-EE44-9E5C-8CE7A7F2C175}" type="datetime1">
              <a:rPr lang="en-US" smtClean="0"/>
              <a:t>10/2/2024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50541BF-2758-584E-92AB-9239B5D9FA29}" type="slidenum">
              <a:rPr lang="en-US" smtClean="0"/>
              <a:t>‹#›</a:t>
            </a:fld>
            <a:endParaRPr lang="en-US" dirty="0"/>
          </a:p>
        </p:txBody>
      </p:sp>
      <p:pic>
        <p:nvPicPr>
          <p:cNvPr id="8" name="Picture 7" descr="The GLOBE Program: A worldwide Science and education program"/>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277"/>
            <a:ext cx="9144000" cy="792307"/>
          </a:xfrm>
          <a:prstGeom prst="rect">
            <a:avLst/>
          </a:prstGeom>
        </p:spPr>
      </p:pic>
    </p:spTree>
    <p:extLst>
      <p:ext uri="{BB962C8B-B14F-4D97-AF65-F5344CB8AC3E}">
        <p14:creationId xmlns:p14="http://schemas.microsoft.com/office/powerpoint/2010/main" val="230303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81197"/>
            <a:ext cx="7886700" cy="565040"/>
          </a:xfrm>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1F5DB9F-D1F8-0340-B21D-D0DD9A7B75B1}" type="datetime1">
              <a:rPr lang="en-US" smtClean="0"/>
              <a:t>10/2/2024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50541BF-2758-584E-92AB-9239B5D9FA29}" type="slidenum">
              <a:rPr lang="en-US" smtClean="0"/>
              <a:t>‹#›</a:t>
            </a:fld>
            <a:endParaRPr lang="en-US" dirty="0"/>
          </a:p>
        </p:txBody>
      </p:sp>
      <p:pic>
        <p:nvPicPr>
          <p:cNvPr id="8" name="Picture 7" descr="The GLOBE Program: A worldwide Science and education program"/>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792307"/>
          </a:xfrm>
          <a:prstGeom prst="rect">
            <a:avLst/>
          </a:prstGeom>
        </p:spPr>
      </p:pic>
    </p:spTree>
    <p:extLst>
      <p:ext uri="{BB962C8B-B14F-4D97-AF65-F5344CB8AC3E}">
        <p14:creationId xmlns:p14="http://schemas.microsoft.com/office/powerpoint/2010/main" val="210525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EBBD86C-10CC-D849-8DD1-5F2692D7097C}" type="datetime1">
              <a:rPr lang="en-US" smtClean="0"/>
              <a:t>10/2/2024</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B50541BF-2758-584E-92AB-9239B5D9FA29}" type="slidenum">
              <a:rPr lang="en-US" smtClean="0"/>
              <a:t>‹#›</a:t>
            </a:fld>
            <a:endParaRPr lang="en-US" dirty="0"/>
          </a:p>
        </p:txBody>
      </p:sp>
    </p:spTree>
    <p:extLst>
      <p:ext uri="{BB962C8B-B14F-4D97-AF65-F5344CB8AC3E}">
        <p14:creationId xmlns:p14="http://schemas.microsoft.com/office/powerpoint/2010/main" val="112571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E12BDC2-2DCA-744C-9879-21B8907174A7}" type="datetime1">
              <a:rPr lang="en-US" smtClean="0"/>
              <a:t>10/2/2024</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B50541BF-2758-584E-92AB-9239B5D9FA29}" type="slidenum">
              <a:rPr lang="en-US" smtClean="0"/>
              <a:t>‹#›</a:t>
            </a:fld>
            <a:endParaRPr lang="en-US" dirty="0"/>
          </a:p>
        </p:txBody>
      </p:sp>
    </p:spTree>
    <p:extLst>
      <p:ext uri="{BB962C8B-B14F-4D97-AF65-F5344CB8AC3E}">
        <p14:creationId xmlns:p14="http://schemas.microsoft.com/office/powerpoint/2010/main" val="537158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F0AEB238-3F6B-0A45-ACF0-A1D986603166}" type="datetime1">
              <a:rPr lang="en-US" smtClean="0"/>
              <a:t>10/2/2024</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B50541BF-2758-584E-92AB-9239B5D9FA29}" type="slidenum">
              <a:rPr lang="en-US" smtClean="0"/>
              <a:t>‹#›</a:t>
            </a:fld>
            <a:endParaRPr lang="en-US" dirty="0"/>
          </a:p>
        </p:txBody>
      </p:sp>
    </p:spTree>
    <p:extLst>
      <p:ext uri="{BB962C8B-B14F-4D97-AF65-F5344CB8AC3E}">
        <p14:creationId xmlns:p14="http://schemas.microsoft.com/office/powerpoint/2010/main" val="281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F9DAB98-5019-C84B-A84C-8E4A6F1CA853}" type="datetime1">
              <a:rPr lang="en-US" smtClean="0"/>
              <a:t>10/2/2024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50541BF-2758-584E-92AB-9239B5D9FA29}" type="slidenum">
              <a:rPr lang="en-US" smtClean="0"/>
              <a:t>‹#›</a:t>
            </a:fld>
            <a:endParaRPr lang="en-US" dirty="0"/>
          </a:p>
        </p:txBody>
      </p:sp>
    </p:spTree>
    <p:extLst>
      <p:ext uri="{BB962C8B-B14F-4D97-AF65-F5344CB8AC3E}">
        <p14:creationId xmlns:p14="http://schemas.microsoft.com/office/powerpoint/2010/main" val="103956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606DC24-D60D-DC47-B459-1450E7534B41}" type="datetime1">
              <a:rPr lang="en-US" smtClean="0"/>
              <a:t>10/2/2024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50541BF-2758-584E-92AB-9239B5D9FA29}" type="slidenum">
              <a:rPr lang="en-US" smtClean="0"/>
              <a:t>‹#›</a:t>
            </a:fld>
            <a:endParaRPr lang="en-US" dirty="0"/>
          </a:p>
        </p:txBody>
      </p:sp>
    </p:spTree>
    <p:extLst>
      <p:ext uri="{BB962C8B-B14F-4D97-AF65-F5344CB8AC3E}">
        <p14:creationId xmlns:p14="http://schemas.microsoft.com/office/powerpoint/2010/main" val="128648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A5452FF-1914-624B-95B5-8D18955BC1A7}" type="datetime1">
              <a:rPr lang="en-US" smtClean="0"/>
              <a:t>10/2/2024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50541BF-2758-584E-92AB-9239B5D9FA29}" type="slidenum">
              <a:rPr lang="en-US" smtClean="0"/>
              <a:t>‹#›</a:t>
            </a:fld>
            <a:endParaRPr lang="en-US" dirty="0"/>
          </a:p>
        </p:txBody>
      </p:sp>
    </p:spTree>
    <p:extLst>
      <p:ext uri="{BB962C8B-B14F-4D97-AF65-F5344CB8AC3E}">
        <p14:creationId xmlns:p14="http://schemas.microsoft.com/office/powerpoint/2010/main" val="1150323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541BF-2758-584E-92AB-9239B5D9FA29}" type="slidenum">
              <a:rPr lang="en-US" smtClean="0"/>
              <a:t>‹#›</a:t>
            </a:fld>
            <a:endParaRPr lang="en-US" dirty="0"/>
          </a:p>
        </p:txBody>
      </p:sp>
    </p:spTree>
    <p:extLst>
      <p:ext uri="{BB962C8B-B14F-4D97-AF65-F5344CB8AC3E}">
        <p14:creationId xmlns:p14="http://schemas.microsoft.com/office/powerpoint/2010/main" val="253447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lobe.gov/news-events/meetings_symposia/virtual-conferences" TargetMode="Externa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hyperlink" Target="http://www.globe.gov/do-globe/for-students/student-research-repor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globe.gov/web/globe-international-stem-network" TargetMode="External"/><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globe.gov/"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lobe.gov/web/elementary-globe" TargetMode="External"/><Relationship Id="rId2" Type="http://schemas.openxmlformats.org/officeDocument/2006/relationships/image" Target="../media/image52.jpe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globe.gov/web/elementary-globe/overview/translations" TargetMode="Externa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2" Type="http://schemas.openxmlformats.org/officeDocument/2006/relationships/hyperlink" Target="http://www.globe.gov/do-globe/globe-teachers-guid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globe.gov/documents/10157/2660220/implementation_guide-appendix.pdf" TargetMode="External"/><Relationship Id="rId2" Type="http://schemas.openxmlformats.org/officeDocument/2006/relationships/hyperlink" Target="http://www.globe.gov/documents/10157/2660220/implementation_guide-intro.pdf" TargetMode="External"/><Relationship Id="rId1" Type="http://schemas.openxmlformats.org/officeDocument/2006/relationships/slideLayout" Target="../slideLayouts/slideLayout2.xml"/><Relationship Id="rId4" Type="http://schemas.openxmlformats.org/officeDocument/2006/relationships/hyperlink" Target="http://www.globe.gov/documents/10157/380993/Tool+Kit"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globe.gov/documents/10157/380993/Tool+Ki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www.globe.gov/globe-community/partners-cc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nasa.gov/topics/earth/index.html" TargetMode="External"/><Relationship Id="rId2" Type="http://schemas.openxmlformats.org/officeDocument/2006/relationships/hyperlink" Target="http://www.globe.gov/" TargetMode="Externa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hyperlink" Target="http://climate.nasa.gov/"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globe.gov/globe-data/visualize-and-retrieve-data" TargetMode="Externa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5498" y="378224"/>
            <a:ext cx="6028631" cy="2387600"/>
          </a:xfrm>
        </p:spPr>
        <p:txBody>
          <a:bodyPr>
            <a:normAutofit/>
          </a:bodyPr>
          <a:lstStyle/>
          <a:p>
            <a:r>
              <a:rPr lang="en-US" sz="4800" dirty="0"/>
              <a:t>Introduction to GLOBE</a:t>
            </a:r>
          </a:p>
        </p:txBody>
      </p:sp>
      <p:sp>
        <p:nvSpPr>
          <p:cNvPr id="3" name="Subtitle 2"/>
          <p:cNvSpPr>
            <a:spLocks noGrp="1"/>
          </p:cNvSpPr>
          <p:nvPr>
            <p:ph type="subTitle" idx="1"/>
          </p:nvPr>
        </p:nvSpPr>
        <p:spPr>
          <a:xfrm>
            <a:off x="3302698" y="3161977"/>
            <a:ext cx="4813296" cy="1655762"/>
          </a:xfrm>
        </p:spPr>
        <p:txBody>
          <a:bodyPr>
            <a:noAutofit/>
          </a:bodyPr>
          <a:lstStyle/>
          <a:p>
            <a:r>
              <a:rPr lang="en-US" sz="3600" dirty="0">
                <a:latin typeface="+mj-lt"/>
              </a:rPr>
              <a:t>A Worldwide Science and Education Program</a:t>
            </a:r>
          </a:p>
          <a:p>
            <a:endParaRPr lang="en-US" sz="3600" dirty="0">
              <a:latin typeface="+mj-lt"/>
            </a:endParaRPr>
          </a:p>
          <a:p>
            <a:r>
              <a:rPr lang="en-US" sz="3600" dirty="0">
                <a:latin typeface="+mj-lt"/>
              </a:rPr>
              <a:t>eTraining Module</a:t>
            </a:r>
          </a:p>
        </p:txBody>
      </p:sp>
      <p:pic>
        <p:nvPicPr>
          <p:cNvPr id="5" name="Picture 4" descr="The GLOBE Program: A worldwide Science and education program. Introduction to GLOB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929"/>
            <a:ext cx="9144000" cy="792307"/>
          </a:xfrm>
          <a:prstGeom prst="rect">
            <a:avLst/>
          </a:prstGeom>
        </p:spPr>
      </p:pic>
      <p:pic>
        <p:nvPicPr>
          <p:cNvPr id="6" name="Picture 5" descr="left_glob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39167"/>
            <a:ext cx="2724839" cy="5201965"/>
          </a:xfrm>
          <a:prstGeom prst="rect">
            <a:avLst/>
          </a:prstGeom>
        </p:spPr>
      </p:pic>
    </p:spTree>
    <p:extLst>
      <p:ext uri="{BB962C8B-B14F-4D97-AF65-F5344CB8AC3E}">
        <p14:creationId xmlns:p14="http://schemas.microsoft.com/office/powerpoint/2010/main" val="1471839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297" y="1505875"/>
            <a:ext cx="8515350" cy="565040"/>
          </a:xfrm>
        </p:spPr>
        <p:txBody>
          <a:bodyPr>
            <a:normAutofit fontScale="90000"/>
          </a:bodyPr>
          <a:lstStyle/>
          <a:p>
            <a:r>
              <a:rPr lang="en-US" dirty="0"/>
              <a:t>When research is completed, students can report on the outcomes of their investigations at science fairs, including GLOBE’s annual </a:t>
            </a:r>
            <a:r>
              <a:rPr lang="en-US" dirty="0">
                <a:hlinkClick r:id="rId2"/>
              </a:rPr>
              <a:t>Virtual Science Symposia.</a:t>
            </a:r>
            <a:endParaRPr lang="en-US" dirty="0"/>
          </a:p>
        </p:txBody>
      </p:sp>
      <p:pic>
        <p:nvPicPr>
          <p:cNvPr id="6" name="Content Placeholder 5" descr="Students preparing their presentation at a local sicence fai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629150" y="3800451"/>
            <a:ext cx="3886200" cy="2738462"/>
          </a:xfrm>
          <a:prstGeom prst="rect">
            <a:avLst/>
          </a:prstGeom>
          <a:ln>
            <a:noFill/>
          </a:ln>
          <a:effectLst>
            <a:outerShdw blurRad="292100" dist="139700" dir="2700000" algn="tl" rotWithShape="0">
              <a:srgbClr val="333333">
                <a:alpha val="65000"/>
              </a:srgbClr>
            </a:outerShdw>
          </a:effectLst>
        </p:spPr>
      </p:pic>
      <p:pic>
        <p:nvPicPr>
          <p:cNvPr id="5" name="Content Placeholder 4" descr="Student winners in a science fair with medals"/>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628650" y="3035651"/>
            <a:ext cx="4323360" cy="2738462"/>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B50541BF-2758-584E-92AB-9239B5D9FA29}" type="slidenum">
              <a:rPr lang="en-US" smtClean="0"/>
              <a:t>9</a:t>
            </a:fld>
            <a:endParaRPr lang="en-US" dirty="0"/>
          </a:p>
        </p:txBody>
      </p:sp>
    </p:spTree>
    <p:extLst>
      <p:ext uri="{BB962C8B-B14F-4D97-AF65-F5344CB8AC3E}">
        <p14:creationId xmlns:p14="http://schemas.microsoft.com/office/powerpoint/2010/main" val="622053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46241"/>
            <a:ext cx="8176683" cy="565040"/>
          </a:xfrm>
        </p:spPr>
        <p:txBody>
          <a:bodyPr>
            <a:normAutofit fontScale="90000"/>
          </a:bodyPr>
          <a:lstStyle/>
          <a:p>
            <a:r>
              <a:rPr lang="en-US" dirty="0"/>
              <a:t>Students, scientists, and volunteers can all report their findings at scientific meetings and publish reports</a:t>
            </a:r>
          </a:p>
        </p:txBody>
      </p:sp>
      <p:pic>
        <p:nvPicPr>
          <p:cNvPr id="5" name="Content Placeholder 4" descr="Photo of a student presenting a scientific pape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3614730" y="3763277"/>
            <a:ext cx="4633920" cy="2593074"/>
          </a:xfrm>
        </p:spPr>
      </p:pic>
      <p:pic>
        <p:nvPicPr>
          <p:cNvPr id="6" name="Content Placeholder 5" descr="Photo of students presenting a scientific poste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85800" y="2457515"/>
            <a:ext cx="4171950" cy="2952184"/>
          </a:xfrm>
        </p:spPr>
      </p:pic>
      <p:sp>
        <p:nvSpPr>
          <p:cNvPr id="3" name="Rectangle 2"/>
          <p:cNvSpPr/>
          <p:nvPr/>
        </p:nvSpPr>
        <p:spPr>
          <a:xfrm>
            <a:off x="685800" y="5695651"/>
            <a:ext cx="4572000" cy="369332"/>
          </a:xfrm>
          <a:prstGeom prst="rect">
            <a:avLst/>
          </a:prstGeom>
        </p:spPr>
        <p:txBody>
          <a:bodyPr>
            <a:spAutoFit/>
          </a:bodyPr>
          <a:lstStyle/>
          <a:p>
            <a:r>
              <a:rPr lang="en-US" dirty="0">
                <a:hlinkClick r:id="rId4"/>
              </a:rPr>
              <a:t>Student Research Reports</a:t>
            </a:r>
            <a:endParaRPr lang="en-US" dirty="0"/>
          </a:p>
        </p:txBody>
      </p:sp>
      <p:sp>
        <p:nvSpPr>
          <p:cNvPr id="4" name="Slide Number Placeholder 3"/>
          <p:cNvSpPr>
            <a:spLocks noGrp="1"/>
          </p:cNvSpPr>
          <p:nvPr>
            <p:ph type="sldNum" sz="quarter" idx="12"/>
          </p:nvPr>
        </p:nvSpPr>
        <p:spPr/>
        <p:txBody>
          <a:bodyPr/>
          <a:lstStyle/>
          <a:p>
            <a:fld id="{B50541BF-2758-584E-92AB-9239B5D9FA29}" type="slidenum">
              <a:rPr lang="en-US" smtClean="0"/>
              <a:t>10</a:t>
            </a:fld>
            <a:endParaRPr lang="en-US" dirty="0"/>
          </a:p>
        </p:txBody>
      </p:sp>
    </p:spTree>
    <p:extLst>
      <p:ext uri="{BB962C8B-B14F-4D97-AF65-F5344CB8AC3E}">
        <p14:creationId xmlns:p14="http://schemas.microsoft.com/office/powerpoint/2010/main" val="1394233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14597"/>
            <a:ext cx="7886700" cy="565040"/>
          </a:xfrm>
        </p:spPr>
        <p:txBody>
          <a:bodyPr>
            <a:normAutofit fontScale="90000"/>
          </a:bodyPr>
          <a:lstStyle/>
          <a:p>
            <a:r>
              <a:rPr lang="en-US" dirty="0"/>
              <a:t>No matter where in the world, all participants collect their data the same way, using procedures developed by research scientists. These are called </a:t>
            </a:r>
            <a:r>
              <a:rPr lang="en-US" b="1" dirty="0">
                <a:solidFill>
                  <a:srgbClr val="002060"/>
                </a:solidFill>
              </a:rPr>
              <a:t>GLOBE Protocols</a:t>
            </a:r>
            <a:r>
              <a:rPr lang="en-US" dirty="0">
                <a:solidFill>
                  <a:srgbClr val="002060"/>
                </a:solidFill>
              </a:rPr>
              <a:t>.  </a:t>
            </a:r>
          </a:p>
        </p:txBody>
      </p:sp>
      <p:pic>
        <p:nvPicPr>
          <p:cNvPr id="6" name="Content Placeholder 5" descr="Photo of a thermometer taking a temperature reading in a lake"/>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28650" y="3040275"/>
            <a:ext cx="2971800" cy="3209801"/>
          </a:xfrm>
        </p:spPr>
      </p:pic>
      <p:pic>
        <p:nvPicPr>
          <p:cNvPr id="5" name="Content Placeholder 4" descr="Photo of a student comparing the color of a clod of soil to the reference colors found in the GLOBE soil color book"/>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3981450" y="3040275"/>
            <a:ext cx="3798265" cy="3209801"/>
          </a:xfrm>
        </p:spPr>
      </p:pic>
      <p:sp>
        <p:nvSpPr>
          <p:cNvPr id="3" name="Slide Number Placeholder 2"/>
          <p:cNvSpPr>
            <a:spLocks noGrp="1"/>
          </p:cNvSpPr>
          <p:nvPr>
            <p:ph type="sldNum" sz="quarter" idx="12"/>
          </p:nvPr>
        </p:nvSpPr>
        <p:spPr/>
        <p:txBody>
          <a:bodyPr/>
          <a:lstStyle/>
          <a:p>
            <a:fld id="{B50541BF-2758-584E-92AB-9239B5D9FA29}" type="slidenum">
              <a:rPr lang="en-US" smtClean="0"/>
              <a:t>11</a:t>
            </a:fld>
            <a:endParaRPr lang="en-US" dirty="0"/>
          </a:p>
        </p:txBody>
      </p:sp>
    </p:spTree>
    <p:extLst>
      <p:ext uri="{BB962C8B-B14F-4D97-AF65-F5344CB8AC3E}">
        <p14:creationId xmlns:p14="http://schemas.microsoft.com/office/powerpoint/2010/main" val="1404280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40" y="1095052"/>
            <a:ext cx="7886700" cy="565040"/>
          </a:xfrm>
        </p:spPr>
        <p:txBody>
          <a:bodyPr>
            <a:noAutofit/>
          </a:bodyPr>
          <a:lstStyle/>
          <a:p>
            <a:r>
              <a:rPr lang="en-US" sz="2400" dirty="0"/>
              <a:t>GLOBE  Protocols, instrumentation standards and reporting conventions make sure that GLOBE data are sufficiently accurate and precise to be used in scientific research: </a:t>
            </a:r>
          </a:p>
        </p:txBody>
      </p:sp>
      <p:pic>
        <p:nvPicPr>
          <p:cNvPr id="5" name="Content Placeholder 4" descr="Cartoon with GLOBE trainer sharing that GLOBE students follow specific measurement procedures called protocols, use consistent definitions, locate their measurements in time and space, and use instruments and materials with known characteristics."/>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184130" y="1827686"/>
            <a:ext cx="6302520" cy="4711227"/>
          </a:xfrm>
        </p:spPr>
      </p:pic>
      <p:sp>
        <p:nvSpPr>
          <p:cNvPr id="3" name="Slide Number Placeholder 2"/>
          <p:cNvSpPr>
            <a:spLocks noGrp="1"/>
          </p:cNvSpPr>
          <p:nvPr>
            <p:ph type="sldNum" sz="quarter" idx="12"/>
          </p:nvPr>
        </p:nvSpPr>
        <p:spPr/>
        <p:txBody>
          <a:bodyPr/>
          <a:lstStyle/>
          <a:p>
            <a:fld id="{B50541BF-2758-584E-92AB-9239B5D9FA29}" type="slidenum">
              <a:rPr lang="en-US" smtClean="0"/>
              <a:t>12</a:t>
            </a:fld>
            <a:endParaRPr lang="en-US" dirty="0"/>
          </a:p>
        </p:txBody>
      </p:sp>
      <p:sp>
        <p:nvSpPr>
          <p:cNvPr id="6" name="TextBox 5">
            <a:extLst>
              <a:ext uri="{FF2B5EF4-FFF2-40B4-BE49-F238E27FC236}">
                <a16:creationId xmlns:a16="http://schemas.microsoft.com/office/drawing/2014/main" id="{8480D77B-147A-B343-9B87-24266A171F4C}"/>
              </a:ext>
            </a:extLst>
          </p:cNvPr>
          <p:cNvSpPr txBox="1"/>
          <p:nvPr/>
        </p:nvSpPr>
        <p:spPr>
          <a:xfrm>
            <a:off x="3416373" y="2464008"/>
            <a:ext cx="3670853" cy="2200602"/>
          </a:xfrm>
          <a:prstGeom prst="rect">
            <a:avLst/>
          </a:prstGeom>
          <a:solidFill>
            <a:schemeClr val="bg1"/>
          </a:solidFill>
        </p:spPr>
        <p:txBody>
          <a:bodyPr wrap="square" rtlCol="0">
            <a:spAutoFit/>
          </a:bodyPr>
          <a:lstStyle/>
          <a:p>
            <a:r>
              <a:rPr lang="en-US" b="1" dirty="0"/>
              <a:t>GLOBE Participants:</a:t>
            </a:r>
          </a:p>
          <a:p>
            <a:pPr marL="285750" indent="-285750">
              <a:buFont typeface="Arial" panose="020B0604020202020204" pitchFamily="34" charset="0"/>
              <a:buChar char="•"/>
            </a:pPr>
            <a:r>
              <a:rPr lang="en-US" sz="1700" dirty="0"/>
              <a:t>Follow specific measurement procedures</a:t>
            </a:r>
          </a:p>
          <a:p>
            <a:pPr marL="285750" indent="-285750">
              <a:buFont typeface="Arial" panose="020B0604020202020204" pitchFamily="34" charset="0"/>
              <a:buChar char="•"/>
            </a:pPr>
            <a:r>
              <a:rPr lang="en-US" sz="1700" dirty="0"/>
              <a:t>Use consistent definitions</a:t>
            </a:r>
          </a:p>
          <a:p>
            <a:pPr marL="285750" indent="-285750">
              <a:buFont typeface="Arial" panose="020B0604020202020204" pitchFamily="34" charset="0"/>
              <a:buChar char="•"/>
            </a:pPr>
            <a:r>
              <a:rPr lang="en-US" sz="1700" dirty="0"/>
              <a:t>Locate their measurement in space and time</a:t>
            </a:r>
          </a:p>
          <a:p>
            <a:pPr marL="285750" indent="-285750">
              <a:buFont typeface="Arial" panose="020B0604020202020204" pitchFamily="34" charset="0"/>
              <a:buChar char="•"/>
            </a:pPr>
            <a:r>
              <a:rPr lang="en-US" sz="1700" dirty="0"/>
              <a:t>Use instruments and materials with known characteristics</a:t>
            </a:r>
          </a:p>
        </p:txBody>
      </p:sp>
    </p:spTree>
    <p:extLst>
      <p:ext uri="{BB962C8B-B14F-4D97-AF65-F5344CB8AC3E}">
        <p14:creationId xmlns:p14="http://schemas.microsoft.com/office/powerpoint/2010/main" val="1802837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085832"/>
            <a:ext cx="7886700" cy="565040"/>
          </a:xfrm>
        </p:spPr>
        <p:txBody>
          <a:bodyPr>
            <a:noAutofit/>
          </a:bodyPr>
          <a:lstStyle/>
          <a:p>
            <a:r>
              <a:rPr lang="en-US" sz="1600" dirty="0"/>
              <a:t>Because GLOBE participants</a:t>
            </a:r>
            <a:r>
              <a:rPr lang="en-US" sz="1600" dirty="0">
                <a:solidFill>
                  <a:srgbClr val="FF0000"/>
                </a:solidFill>
              </a:rPr>
              <a:t> </a:t>
            </a:r>
            <a:r>
              <a:rPr lang="en-US" sz="1600" dirty="0"/>
              <a:t>use standardized scientific procedures and equipment, the data they collect are research quality and can be used not only in student or community investigations but also by professional research scientists. </a:t>
            </a:r>
          </a:p>
        </p:txBody>
      </p:sp>
      <p:pic>
        <p:nvPicPr>
          <p:cNvPr id="6" name="Content Placeholder 5" descr="Image of a table with some of the equipment used in GLOBE investigations, including a rain gauge, a soil color reference guide, a digital thermometer and hydrosphere chemical  testing kits"/>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75327" y="1817367"/>
            <a:ext cx="5108211" cy="2880438"/>
          </a:xfrm>
        </p:spPr>
      </p:pic>
      <p:pic>
        <p:nvPicPr>
          <p:cNvPr id="5" name="Content Placeholder 4" descr="Screen shot of GLOBE protoocol chapters."/>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9428">
            <a:off x="6168175" y="1976021"/>
            <a:ext cx="2636949" cy="2871692"/>
          </a:xfrm>
        </p:spPr>
      </p:pic>
      <p:sp>
        <p:nvSpPr>
          <p:cNvPr id="3" name="Slide Number Placeholder 2"/>
          <p:cNvSpPr>
            <a:spLocks noGrp="1"/>
          </p:cNvSpPr>
          <p:nvPr>
            <p:ph type="sldNum" sz="quarter" idx="12"/>
          </p:nvPr>
        </p:nvSpPr>
        <p:spPr/>
        <p:txBody>
          <a:bodyPr/>
          <a:lstStyle/>
          <a:p>
            <a:fld id="{B50541BF-2758-584E-92AB-9239B5D9FA29}" type="slidenum">
              <a:rPr lang="en-US" smtClean="0"/>
              <a:t>13</a:t>
            </a:fld>
            <a:endParaRPr lang="en-US" dirty="0"/>
          </a:p>
        </p:txBody>
      </p:sp>
      <p:sp>
        <p:nvSpPr>
          <p:cNvPr id="4" name="TextBox 3"/>
          <p:cNvSpPr txBox="1"/>
          <p:nvPr/>
        </p:nvSpPr>
        <p:spPr>
          <a:xfrm>
            <a:off x="628649" y="5032912"/>
            <a:ext cx="8105437" cy="1323439"/>
          </a:xfrm>
          <a:prstGeom prst="rect">
            <a:avLst/>
          </a:prstGeom>
          <a:noFill/>
        </p:spPr>
        <p:txBody>
          <a:bodyPr wrap="square" rtlCol="0">
            <a:spAutoFit/>
          </a:bodyPr>
          <a:lstStyle/>
          <a:p>
            <a:r>
              <a:rPr lang="en-US" sz="1600" dirty="0">
                <a:latin typeface="+mj-lt"/>
              </a:rPr>
              <a:t>All GLOBE educational materials, including the GLOBE Teacher’s Guide, are available at no-cost </a:t>
            </a:r>
          </a:p>
          <a:p>
            <a:r>
              <a:rPr lang="en-US" sz="1600" dirty="0">
                <a:latin typeface="+mj-lt"/>
              </a:rPr>
              <a:t>From the GLOBE website. Some of the data protocols require no specialized instruments or  can be completed using instruments you can make. Other investigations may require purchasing equipment. You can decide which investigations are most suitable for your students or community and your budget.   </a:t>
            </a:r>
          </a:p>
        </p:txBody>
      </p:sp>
    </p:spTree>
    <p:extLst>
      <p:ext uri="{BB962C8B-B14F-4D97-AF65-F5344CB8AC3E}">
        <p14:creationId xmlns:p14="http://schemas.microsoft.com/office/powerpoint/2010/main" val="1122721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 of students and NASA scientists in the field"/>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804664" y="3637480"/>
            <a:ext cx="3549894" cy="2399579"/>
          </a:xfrm>
        </p:spPr>
      </p:pic>
      <p:sp>
        <p:nvSpPr>
          <p:cNvPr id="2" name="Title 1"/>
          <p:cNvSpPr>
            <a:spLocks noGrp="1"/>
          </p:cNvSpPr>
          <p:nvPr>
            <p:ph type="title"/>
          </p:nvPr>
        </p:nvSpPr>
        <p:spPr>
          <a:xfrm>
            <a:off x="628650" y="1874923"/>
            <a:ext cx="7886700" cy="565040"/>
          </a:xfrm>
        </p:spPr>
        <p:txBody>
          <a:bodyPr>
            <a:noAutofit/>
          </a:bodyPr>
          <a:lstStyle/>
          <a:p>
            <a:r>
              <a:rPr lang="en-US" sz="2800" dirty="0"/>
              <a:t>Scientists are interested in many of the the same environmental questions as students and volunteers. They serve as mentors, collaborate on research projects, and even use GLOBE data in their own work. Find out </a:t>
            </a:r>
            <a:r>
              <a:rPr lang="en-US" sz="2800" dirty="0">
                <a:hlinkClick r:id="rId3"/>
              </a:rPr>
              <a:t>more</a:t>
            </a:r>
            <a:r>
              <a:rPr lang="en-US" sz="2800" dirty="0"/>
              <a:t> about the GLOBE International STEM Network (GISN). </a:t>
            </a:r>
          </a:p>
        </p:txBody>
      </p:sp>
      <p:pic>
        <p:nvPicPr>
          <p:cNvPr id="6" name="Content Placeholder 5" descr="Image of scientists and students at a scientific conference"/>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4668956" y="3564687"/>
            <a:ext cx="3577988" cy="2545167"/>
          </a:xfrm>
        </p:spPr>
      </p:pic>
      <p:sp>
        <p:nvSpPr>
          <p:cNvPr id="3" name="Slide Number Placeholder 2"/>
          <p:cNvSpPr>
            <a:spLocks noGrp="1"/>
          </p:cNvSpPr>
          <p:nvPr>
            <p:ph type="sldNum" sz="quarter" idx="12"/>
          </p:nvPr>
        </p:nvSpPr>
        <p:spPr/>
        <p:txBody>
          <a:bodyPr/>
          <a:lstStyle/>
          <a:p>
            <a:fld id="{B50541BF-2758-584E-92AB-9239B5D9FA29}" type="slidenum">
              <a:rPr lang="en-US" smtClean="0"/>
              <a:t>14</a:t>
            </a:fld>
            <a:endParaRPr lang="en-US" dirty="0"/>
          </a:p>
        </p:txBody>
      </p:sp>
    </p:spTree>
    <p:extLst>
      <p:ext uri="{BB962C8B-B14F-4D97-AF65-F5344CB8AC3E}">
        <p14:creationId xmlns:p14="http://schemas.microsoft.com/office/powerpoint/2010/main" val="2128473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4416"/>
            <a:ext cx="7886700" cy="565040"/>
          </a:xfrm>
        </p:spPr>
        <p:txBody>
          <a:bodyPr>
            <a:noAutofit/>
          </a:bodyPr>
          <a:lstStyle/>
          <a:p>
            <a:r>
              <a:rPr lang="en-US" sz="2800" dirty="0"/>
              <a:t>GLOBE’s unique partnership with NASA creates opportunities for students and volunteers to participate in exciting field campaigns and satellite missions.</a:t>
            </a:r>
          </a:p>
        </p:txBody>
      </p:sp>
      <p:pic>
        <p:nvPicPr>
          <p:cNvPr id="6" name="Content Placeholder 5" descr="Artist's rendering of the SMAP satellite in space"/>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728212" y="2486548"/>
            <a:ext cx="2411301" cy="3256077"/>
          </a:xfrm>
        </p:spPr>
      </p:pic>
      <p:pic>
        <p:nvPicPr>
          <p:cNvPr id="7" name="Picture 6" descr="SMAP  Soil Moisture Active Passive Satellite: Mapping soil moisture and freeze/thaw state from spac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74911"/>
            <a:ext cx="9144000" cy="962101"/>
          </a:xfrm>
          <a:prstGeom prst="rect">
            <a:avLst/>
          </a:prstGeom>
        </p:spPr>
      </p:pic>
      <p:pic>
        <p:nvPicPr>
          <p:cNvPr id="9" name="Content Placeholder 8" descr="Students setting up a soil moisture sampling grid"/>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802187" y="2354262"/>
            <a:ext cx="3290113" cy="3256077"/>
          </a:xfrm>
        </p:spPr>
      </p:pic>
      <p:sp>
        <p:nvSpPr>
          <p:cNvPr id="3" name="Slide Number Placeholder 2"/>
          <p:cNvSpPr>
            <a:spLocks noGrp="1"/>
          </p:cNvSpPr>
          <p:nvPr>
            <p:ph type="sldNum" sz="quarter" idx="12"/>
          </p:nvPr>
        </p:nvSpPr>
        <p:spPr/>
        <p:txBody>
          <a:bodyPr/>
          <a:lstStyle/>
          <a:p>
            <a:fld id="{B50541BF-2758-584E-92AB-9239B5D9FA29}" type="slidenum">
              <a:rPr lang="en-US" smtClean="0"/>
              <a:t>15</a:t>
            </a:fld>
            <a:endParaRPr lang="en-US" dirty="0"/>
          </a:p>
        </p:txBody>
      </p:sp>
    </p:spTree>
    <p:extLst>
      <p:ext uri="{BB962C8B-B14F-4D97-AF65-F5344CB8AC3E}">
        <p14:creationId xmlns:p14="http://schemas.microsoft.com/office/powerpoint/2010/main" val="133202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26783"/>
            <a:ext cx="7199168" cy="719138"/>
          </a:xfrm>
        </p:spPr>
        <p:txBody>
          <a:bodyPr>
            <a:normAutofit/>
          </a:bodyPr>
          <a:lstStyle/>
          <a:p>
            <a:r>
              <a:rPr lang="en-US" b="1" dirty="0"/>
              <a:t>How your data are used</a:t>
            </a:r>
          </a:p>
        </p:txBody>
      </p:sp>
      <p:sp>
        <p:nvSpPr>
          <p:cNvPr id="3" name="Content Placeholder 2"/>
          <p:cNvSpPr>
            <a:spLocks noGrp="1"/>
          </p:cNvSpPr>
          <p:nvPr>
            <p:ph idx="1"/>
          </p:nvPr>
        </p:nvSpPr>
        <p:spPr>
          <a:xfrm>
            <a:off x="576735" y="2025461"/>
            <a:ext cx="8044295" cy="4351338"/>
          </a:xfrm>
        </p:spPr>
        <p:txBody>
          <a:bodyPr>
            <a:normAutofit/>
          </a:bodyPr>
          <a:lstStyle/>
          <a:p>
            <a:pPr marL="0" marR="0" indent="0">
              <a:lnSpc>
                <a:spcPct val="107000"/>
              </a:lnSpc>
              <a:spcBef>
                <a:spcPts val="0"/>
              </a:spcBef>
              <a:spcAft>
                <a:spcPts val="0"/>
              </a:spcAft>
              <a:buNone/>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Your observations are valuable contributions to the scientific community and may be used by educators, students, researchers, and the general public to increase environmental awareness and STEM literacy, as well as advance Earth system science.</a:t>
            </a:r>
          </a:p>
        </p:txBody>
      </p:sp>
      <p:pic>
        <p:nvPicPr>
          <p:cNvPr id="6" name="Picture 5" descr="artist's image of a NASA satellit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3423" y="1190849"/>
            <a:ext cx="1083772" cy="908753"/>
          </a:xfrm>
          <a:prstGeom prst="rect">
            <a:avLst/>
          </a:prstGeom>
        </p:spPr>
      </p:pic>
      <p:pic>
        <p:nvPicPr>
          <p:cNvPr id="7" name="Picture 6" descr="teacher using a clinometer to measure tree heigh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3403" y="4919537"/>
            <a:ext cx="2084775" cy="1563581"/>
          </a:xfrm>
          <a:prstGeom prst="rect">
            <a:avLst/>
          </a:prstGeom>
        </p:spPr>
      </p:pic>
      <p:pic>
        <p:nvPicPr>
          <p:cNvPr id="8" name="Picture 7" descr="teacher measuring canopy cov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7279" y="4919537"/>
            <a:ext cx="2082669" cy="1562002"/>
          </a:xfrm>
          <a:prstGeom prst="rect">
            <a:avLst/>
          </a:prstGeom>
        </p:spPr>
      </p:pic>
      <p:pic>
        <p:nvPicPr>
          <p:cNvPr id="9" name="Picture 8" descr="students making vegetation observations in an arid region.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1133" y="4919537"/>
            <a:ext cx="3172691" cy="1579871"/>
          </a:xfrm>
          <a:prstGeom prst="rect">
            <a:avLst/>
          </a:prstGeom>
        </p:spPr>
      </p:pic>
      <p:sp>
        <p:nvSpPr>
          <p:cNvPr id="5" name="Slide Number Placeholder 4"/>
          <p:cNvSpPr>
            <a:spLocks noGrp="1"/>
          </p:cNvSpPr>
          <p:nvPr>
            <p:ph type="sldNum" sz="quarter" idx="12"/>
          </p:nvPr>
        </p:nvSpPr>
        <p:spPr/>
        <p:txBody>
          <a:bodyPr/>
          <a:lstStyle/>
          <a:p>
            <a:fld id="{B50541BF-2758-584E-92AB-9239B5D9FA29}" type="slidenum">
              <a:rPr lang="en-US" smtClean="0"/>
              <a:t>16</a:t>
            </a:fld>
            <a:endParaRPr lang="en-US" dirty="0"/>
          </a:p>
        </p:txBody>
      </p:sp>
    </p:spTree>
    <p:extLst>
      <p:ext uri="{BB962C8B-B14F-4D97-AF65-F5344CB8AC3E}">
        <p14:creationId xmlns:p14="http://schemas.microsoft.com/office/powerpoint/2010/main" val="502326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765" y="863188"/>
            <a:ext cx="7559528" cy="719138"/>
          </a:xfrm>
        </p:spPr>
        <p:txBody>
          <a:bodyPr>
            <a:normAutofit fontScale="90000"/>
          </a:bodyPr>
          <a:lstStyle/>
          <a:p>
            <a:r>
              <a:rPr lang="en-US" dirty="0"/>
              <a:t>The Earth is a system, and processes that create change take place on many spatial scales</a:t>
            </a:r>
          </a:p>
        </p:txBody>
      </p:sp>
      <p:sp>
        <p:nvSpPr>
          <p:cNvPr id="3" name="Content Placeholder 2"/>
          <p:cNvSpPr>
            <a:spLocks noGrp="1"/>
          </p:cNvSpPr>
          <p:nvPr>
            <p:ph idx="1"/>
          </p:nvPr>
        </p:nvSpPr>
        <p:spPr>
          <a:xfrm>
            <a:off x="238405" y="1761894"/>
            <a:ext cx="8767050" cy="2342939"/>
          </a:xfrm>
        </p:spPr>
        <p:txBody>
          <a:bodyPr>
            <a:normAutofit/>
          </a:bodyPr>
          <a:lstStyle/>
          <a:p>
            <a:pPr marL="0" indent="0">
              <a:buNone/>
            </a:pPr>
            <a:r>
              <a:rPr lang="en-US" sz="1600" dirty="0"/>
              <a:t>Some processes, such as those that contribute to climate are closely connected to changes in the atmosphere and ocean that take place on a global scale. For this reason, GLOBE’s coverage of whole regions, countries and continents enhances the value of the GLOBE database to understand the critical environmental issues such as contemporary climate change. </a:t>
            </a:r>
          </a:p>
          <a:p>
            <a:endParaRPr lang="en-US" sz="2400" dirty="0"/>
          </a:p>
        </p:txBody>
      </p:sp>
      <p:sp>
        <p:nvSpPr>
          <p:cNvPr id="10" name="TextBox 9"/>
          <p:cNvSpPr txBox="1"/>
          <p:nvPr/>
        </p:nvSpPr>
        <p:spPr>
          <a:xfrm>
            <a:off x="238405" y="5584806"/>
            <a:ext cx="8667186" cy="954107"/>
          </a:xfrm>
          <a:prstGeom prst="rect">
            <a:avLst/>
          </a:prstGeom>
          <a:noFill/>
        </p:spPr>
        <p:txBody>
          <a:bodyPr wrap="square" rtlCol="0">
            <a:spAutoFit/>
          </a:bodyPr>
          <a:lstStyle/>
          <a:p>
            <a:r>
              <a:rPr lang="en-US" sz="1400" dirty="0"/>
              <a:t>This NASA global data set combines historical measurements with data from climate simulations using the best available computer models to project how global temperature (shown here) might change up to 2100 under different greenhouse gas emissions scenarios. Darker red indicates where warming is projected to be greatest: dark red in the image shows a projected 15-17. 5 degrees Fahrenheit temperature anomaly in year 2097. </a:t>
            </a:r>
            <a:r>
              <a:rPr lang="en-US" sz="1400" b="1" i="1" dirty="0"/>
              <a:t>Credits: NASA.</a:t>
            </a:r>
          </a:p>
        </p:txBody>
      </p:sp>
      <p:sp>
        <p:nvSpPr>
          <p:cNvPr id="6" name="Slide Number Placeholder 5"/>
          <p:cNvSpPr>
            <a:spLocks noGrp="1"/>
          </p:cNvSpPr>
          <p:nvPr>
            <p:ph type="sldNum" sz="quarter" idx="12"/>
          </p:nvPr>
        </p:nvSpPr>
        <p:spPr/>
        <p:txBody>
          <a:bodyPr/>
          <a:lstStyle/>
          <a:p>
            <a:r>
              <a:rPr lang="en-US" dirty="0"/>
              <a:t>:</a:t>
            </a:r>
            <a:fld id="{B50541BF-2758-584E-92AB-9239B5D9FA29}" type="slidenum">
              <a:rPr lang="en-US" smtClean="0"/>
              <a:t>17</a:t>
            </a:fld>
            <a:endParaRPr lang="en-US" dirty="0"/>
          </a:p>
        </p:txBody>
      </p:sp>
      <p:pic>
        <p:nvPicPr>
          <p:cNvPr id="9" name="Content Placeholder 7" descr="Scientific Visualization. IPCC Projectons of Temperature in the 21st Century. The globe in the image shows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10368" y="2804642"/>
            <a:ext cx="4047582" cy="2683374"/>
          </a:xfrm>
          <a:prstGeom prst="rect">
            <a:avLst/>
          </a:prstGeom>
        </p:spPr>
      </p:pic>
    </p:spTree>
    <p:extLst>
      <p:ext uri="{BB962C8B-B14F-4D97-AF65-F5344CB8AC3E}">
        <p14:creationId xmlns:p14="http://schemas.microsoft.com/office/powerpoint/2010/main" val="534676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35585"/>
            <a:ext cx="7559528" cy="1020672"/>
          </a:xfrm>
        </p:spPr>
        <p:txBody>
          <a:bodyPr>
            <a:normAutofit fontScale="90000"/>
          </a:bodyPr>
          <a:lstStyle/>
          <a:p>
            <a:r>
              <a:rPr lang="en-US" dirty="0"/>
              <a:t>Some Earth processes and changes in the Earth system  can be studied on a global scale, other interesting research questions may concern processes that take place on a scale of a meter or less.</a:t>
            </a:r>
          </a:p>
        </p:txBody>
      </p:sp>
      <p:sp>
        <p:nvSpPr>
          <p:cNvPr id="3" name="Content Placeholder 2"/>
          <p:cNvSpPr>
            <a:spLocks noGrp="1"/>
          </p:cNvSpPr>
          <p:nvPr>
            <p:ph idx="1"/>
          </p:nvPr>
        </p:nvSpPr>
        <p:spPr>
          <a:xfrm>
            <a:off x="628650" y="2506662"/>
            <a:ext cx="8044295" cy="4351338"/>
          </a:xfrm>
        </p:spPr>
        <p:txBody>
          <a:bodyPr>
            <a:normAutofit/>
          </a:bodyPr>
          <a:lstStyle/>
          <a:p>
            <a:endParaRPr lang="en-US" sz="2400" dirty="0"/>
          </a:p>
          <a:p>
            <a:pPr marL="0" indent="0">
              <a:buNone/>
            </a:pPr>
            <a:r>
              <a:rPr lang="en-US" sz="2400" dirty="0">
                <a:solidFill>
                  <a:schemeClr val="tx1">
                    <a:lumMod val="65000"/>
                    <a:lumOff val="35000"/>
                  </a:schemeClr>
                </a:solidFill>
              </a:rPr>
              <a:t>The properties of our environment vary over different spatial scales, so it is essential that we collect data that can be examined as local, regional and global datasets. Changes can take place slowly or very quickly, so its important to take measurements around the world on a continuous basis. </a:t>
            </a:r>
          </a:p>
          <a:p>
            <a:endParaRPr lang="en-US" sz="2400" dirty="0"/>
          </a:p>
        </p:txBody>
      </p:sp>
      <p:pic>
        <p:nvPicPr>
          <p:cNvPr id="7" name="Picture 6" descr="teacher using a clinometer to measure tree heigh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03403" y="4919537"/>
            <a:ext cx="2084775" cy="1563581"/>
          </a:xfrm>
          <a:prstGeom prst="rect">
            <a:avLst/>
          </a:prstGeom>
        </p:spPr>
      </p:pic>
      <p:pic>
        <p:nvPicPr>
          <p:cNvPr id="8" name="Picture 7" descr="teacher measuring canopy cov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7279" y="4919537"/>
            <a:ext cx="2082669" cy="1562002"/>
          </a:xfrm>
          <a:prstGeom prst="rect">
            <a:avLst/>
          </a:prstGeom>
        </p:spPr>
      </p:pic>
      <p:pic>
        <p:nvPicPr>
          <p:cNvPr id="9" name="Picture 8" descr="students making vegetation observations in an arid region.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1133" y="4919537"/>
            <a:ext cx="3172691" cy="1579871"/>
          </a:xfrm>
          <a:prstGeom prst="rect">
            <a:avLst/>
          </a:prstGeom>
        </p:spPr>
      </p:pic>
      <p:sp>
        <p:nvSpPr>
          <p:cNvPr id="5" name="Slide Number Placeholder 4"/>
          <p:cNvSpPr>
            <a:spLocks noGrp="1"/>
          </p:cNvSpPr>
          <p:nvPr>
            <p:ph type="sldNum" sz="quarter" idx="12"/>
          </p:nvPr>
        </p:nvSpPr>
        <p:spPr/>
        <p:txBody>
          <a:bodyPr/>
          <a:lstStyle/>
          <a:p>
            <a:fld id="{B50541BF-2758-584E-92AB-9239B5D9FA29}" type="slidenum">
              <a:rPr lang="en-US" smtClean="0"/>
              <a:t>18</a:t>
            </a:fld>
            <a:endParaRPr lang="en-US" dirty="0"/>
          </a:p>
        </p:txBody>
      </p:sp>
    </p:spTree>
    <p:extLst>
      <p:ext uri="{BB962C8B-B14F-4D97-AF65-F5344CB8AC3E}">
        <p14:creationId xmlns:p14="http://schemas.microsoft.com/office/powerpoint/2010/main" val="723017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113" y="1243878"/>
            <a:ext cx="9762260" cy="719138"/>
          </a:xfrm>
        </p:spPr>
        <p:txBody>
          <a:bodyPr>
            <a:noAutofit/>
          </a:bodyPr>
          <a:lstStyle/>
          <a:p>
            <a:pPr algn="ctr"/>
            <a:r>
              <a:rPr lang="en-US" sz="3600" b="1" dirty="0">
                <a:solidFill>
                  <a:schemeClr val="tx1">
                    <a:lumMod val="65000"/>
                    <a:lumOff val="35000"/>
                  </a:schemeClr>
                </a:solidFill>
              </a:rPr>
              <a:t>Welcome to GLOBE: </a:t>
            </a:r>
            <a:br>
              <a:rPr lang="en-US" sz="3600" b="1" dirty="0">
                <a:solidFill>
                  <a:schemeClr val="tx1">
                    <a:lumMod val="65000"/>
                    <a:lumOff val="35000"/>
                  </a:schemeClr>
                </a:solidFill>
              </a:rPr>
            </a:br>
            <a:r>
              <a:rPr lang="en-US" sz="3600" b="1" dirty="0">
                <a:solidFill>
                  <a:schemeClr val="tx1">
                    <a:lumMod val="65000"/>
                    <a:lumOff val="35000"/>
                  </a:schemeClr>
                </a:solidFill>
              </a:rPr>
              <a:t>Global Learning and Observations</a:t>
            </a:r>
            <a:br>
              <a:rPr lang="en-US" sz="3600" b="1" dirty="0">
                <a:solidFill>
                  <a:schemeClr val="tx1">
                    <a:lumMod val="65000"/>
                    <a:lumOff val="35000"/>
                  </a:schemeClr>
                </a:solidFill>
              </a:rPr>
            </a:br>
            <a:r>
              <a:rPr lang="en-US" sz="3600" b="1" dirty="0">
                <a:solidFill>
                  <a:schemeClr val="tx1">
                    <a:lumMod val="65000"/>
                    <a:lumOff val="35000"/>
                  </a:schemeClr>
                </a:solidFill>
              </a:rPr>
              <a:t> to Benefit the Environment </a:t>
            </a:r>
          </a:p>
        </p:txBody>
      </p:sp>
      <p:sp>
        <p:nvSpPr>
          <p:cNvPr id="3" name="Content Placeholder 2"/>
          <p:cNvSpPr>
            <a:spLocks noGrp="1"/>
          </p:cNvSpPr>
          <p:nvPr>
            <p:ph idx="1"/>
          </p:nvPr>
        </p:nvSpPr>
        <p:spPr>
          <a:xfrm>
            <a:off x="628649" y="2667721"/>
            <a:ext cx="7886700" cy="4871814"/>
          </a:xfrm>
        </p:spPr>
        <p:txBody>
          <a:bodyPr>
            <a:normAutofit/>
          </a:bodyPr>
          <a:lstStyle/>
          <a:p>
            <a:r>
              <a:rPr lang="en-US" sz="2400" dirty="0">
                <a:solidFill>
                  <a:schemeClr val="tx1">
                    <a:lumMod val="65000"/>
                    <a:lumOff val="35000"/>
                  </a:schemeClr>
                </a:solidFill>
                <a:ea typeface="ＭＳ Ｐゴシック" charset="0"/>
                <a:cs typeface="ＭＳ Ｐゴシック" charset="0"/>
              </a:rPr>
              <a:t>GLOBE is a science and education program that connects a network </a:t>
            </a:r>
            <a:r>
              <a:rPr lang="en-US" sz="2400" dirty="0">
                <a:solidFill>
                  <a:schemeClr val="tx1">
                    <a:lumMod val="65000"/>
                    <a:lumOff val="35000"/>
                  </a:schemeClr>
                </a:solidFill>
              </a:rPr>
              <a:t>of students, teachers, volunteers (citizen scientists), and scientists from around the world to better understand, sustain and improve Earth’s environment at local, regional and global scales. </a:t>
            </a:r>
          </a:p>
          <a:p>
            <a:r>
              <a:rPr lang="en-US" sz="2400" dirty="0">
                <a:solidFill>
                  <a:schemeClr val="tx1">
                    <a:lumMod val="65000"/>
                    <a:lumOff val="35000"/>
                  </a:schemeClr>
                </a:solidFill>
              </a:rPr>
              <a:t>To date, more than 250 million measurements have been contributed to the GLOBE database, creating meaningful, standardized, global research-quality data sets that can be used in support of student and professional scientific research.</a:t>
            </a:r>
          </a:p>
          <a:p>
            <a:r>
              <a:rPr lang="en-US" sz="2400" dirty="0">
                <a:solidFill>
                  <a:schemeClr val="tx1">
                    <a:lumMod val="65000"/>
                    <a:lumOff val="35000"/>
                  </a:schemeClr>
                </a:solidFill>
                <a:ea typeface="ＭＳ Ｐゴシック" charset="0"/>
                <a:cs typeface="ＭＳ Ｐゴシック" charset="0"/>
              </a:rPr>
              <a:t>It’s easy to get started! You’ll  find out how in this module!</a:t>
            </a:r>
          </a:p>
          <a:p>
            <a:endParaRPr lang="en-US" dirty="0"/>
          </a:p>
        </p:txBody>
      </p:sp>
      <p:sp>
        <p:nvSpPr>
          <p:cNvPr id="5" name="Slide Number Placeholder 4"/>
          <p:cNvSpPr>
            <a:spLocks noGrp="1"/>
          </p:cNvSpPr>
          <p:nvPr>
            <p:ph type="sldNum" sz="quarter" idx="12"/>
          </p:nvPr>
        </p:nvSpPr>
        <p:spPr/>
        <p:txBody>
          <a:bodyPr/>
          <a:lstStyle/>
          <a:p>
            <a:fld id="{B50541BF-2758-584E-92AB-9239B5D9FA29}" type="slidenum">
              <a:rPr lang="en-US" smtClean="0"/>
              <a:t>1</a:t>
            </a:fld>
            <a:endParaRPr lang="en-US" dirty="0"/>
          </a:p>
        </p:txBody>
      </p:sp>
    </p:spTree>
    <p:extLst>
      <p:ext uri="{BB962C8B-B14F-4D97-AF65-F5344CB8AC3E}">
        <p14:creationId xmlns:p14="http://schemas.microsoft.com/office/powerpoint/2010/main" val="161726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337" y="1081197"/>
            <a:ext cx="7886700" cy="565040"/>
          </a:xfrm>
        </p:spPr>
        <p:txBody>
          <a:bodyPr>
            <a:normAutofit fontScale="90000"/>
          </a:bodyPr>
          <a:lstStyle/>
          <a:p>
            <a:r>
              <a:rPr lang="en-US" dirty="0"/>
              <a:t>II. The International GLOBE Community</a:t>
            </a:r>
          </a:p>
        </p:txBody>
      </p:sp>
      <p:pic>
        <p:nvPicPr>
          <p:cNvPr id="5" name="Content Placeholder 4" descr="Montage of students doing GLOBE fieldwork:  examining tree buds, determining aerosols in the air, obtaining macroinvertebrates from a river, and examining soil."/>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266824" y="1912937"/>
            <a:ext cx="6562726" cy="4534915"/>
          </a:xfrm>
        </p:spPr>
      </p:pic>
      <p:sp>
        <p:nvSpPr>
          <p:cNvPr id="3" name="Slide Number Placeholder 2"/>
          <p:cNvSpPr>
            <a:spLocks noGrp="1"/>
          </p:cNvSpPr>
          <p:nvPr>
            <p:ph type="sldNum" sz="quarter" idx="12"/>
          </p:nvPr>
        </p:nvSpPr>
        <p:spPr/>
        <p:txBody>
          <a:bodyPr/>
          <a:lstStyle/>
          <a:p>
            <a:fld id="{B50541BF-2758-584E-92AB-9239B5D9FA29}" type="slidenum">
              <a:rPr lang="en-US" smtClean="0"/>
              <a:t>19</a:t>
            </a:fld>
            <a:endParaRPr lang="en-US" dirty="0"/>
          </a:p>
        </p:txBody>
      </p:sp>
    </p:spTree>
    <p:extLst>
      <p:ext uri="{BB962C8B-B14F-4D97-AF65-F5344CB8AC3E}">
        <p14:creationId xmlns:p14="http://schemas.microsoft.com/office/powerpoint/2010/main" val="1692499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210885" y="3258102"/>
            <a:ext cx="6561515" cy="3420695"/>
          </a:xfrm>
        </p:spPr>
      </p:pic>
      <p:sp>
        <p:nvSpPr>
          <p:cNvPr id="2" name="Title 1"/>
          <p:cNvSpPr>
            <a:spLocks noGrp="1"/>
          </p:cNvSpPr>
          <p:nvPr>
            <p:ph type="title"/>
          </p:nvPr>
        </p:nvSpPr>
        <p:spPr/>
        <p:txBody>
          <a:bodyPr>
            <a:normAutofit fontScale="90000"/>
          </a:bodyPr>
          <a:lstStyle/>
          <a:p>
            <a:r>
              <a:rPr lang="en-US" dirty="0"/>
              <a:t>GLOBE is an International Science and Education Program</a:t>
            </a:r>
          </a:p>
        </p:txBody>
      </p:sp>
      <p:sp>
        <p:nvSpPr>
          <p:cNvPr id="4" name="Content Placeholder 3"/>
          <p:cNvSpPr>
            <a:spLocks noGrp="1"/>
          </p:cNvSpPr>
          <p:nvPr>
            <p:ph sz="half" idx="2"/>
          </p:nvPr>
        </p:nvSpPr>
        <p:spPr>
          <a:xfrm>
            <a:off x="428625" y="1817687"/>
            <a:ext cx="8286750" cy="4351338"/>
          </a:xfrm>
        </p:spPr>
        <p:txBody>
          <a:bodyPr>
            <a:normAutofit/>
          </a:bodyPr>
          <a:lstStyle/>
          <a:p>
            <a:pPr algn="just"/>
            <a:r>
              <a:rPr lang="en-US" sz="2200" dirty="0"/>
              <a:t>Over 250 million measurements have been collected since the program began in 1995. </a:t>
            </a:r>
          </a:p>
          <a:p>
            <a:pPr algn="just"/>
            <a:r>
              <a:rPr lang="en-US" sz="2200" dirty="0"/>
              <a:t>More than 50K teachers from over 40K schools and 200K volunteers in over 125 countries have participated in the program since it began. </a:t>
            </a:r>
          </a:p>
          <a:p>
            <a:endParaRPr lang="en-US" dirty="0"/>
          </a:p>
        </p:txBody>
      </p:sp>
      <p:sp>
        <p:nvSpPr>
          <p:cNvPr id="8" name="TextBox 7"/>
          <p:cNvSpPr txBox="1"/>
          <p:nvPr/>
        </p:nvSpPr>
        <p:spPr>
          <a:xfrm>
            <a:off x="3688040" y="6171685"/>
            <a:ext cx="1767920" cy="369332"/>
          </a:xfrm>
          <a:prstGeom prst="rect">
            <a:avLst/>
          </a:prstGeom>
          <a:noFill/>
        </p:spPr>
        <p:txBody>
          <a:bodyPr wrap="none" rtlCol="0">
            <a:spAutoFit/>
          </a:bodyPr>
          <a:lstStyle/>
          <a:p>
            <a:r>
              <a:rPr lang="en-US" dirty="0"/>
              <a:t>GLOBE Countries</a:t>
            </a:r>
          </a:p>
        </p:txBody>
      </p:sp>
      <p:sp>
        <p:nvSpPr>
          <p:cNvPr id="3" name="Slide Number Placeholder 2"/>
          <p:cNvSpPr>
            <a:spLocks noGrp="1"/>
          </p:cNvSpPr>
          <p:nvPr>
            <p:ph type="sldNum" sz="quarter" idx="12"/>
          </p:nvPr>
        </p:nvSpPr>
        <p:spPr/>
        <p:txBody>
          <a:bodyPr/>
          <a:lstStyle/>
          <a:p>
            <a:fld id="{B50541BF-2758-584E-92AB-9239B5D9FA29}" type="slidenum">
              <a:rPr lang="en-US" smtClean="0"/>
              <a:t>20</a:t>
            </a:fld>
            <a:endParaRPr lang="en-US" dirty="0"/>
          </a:p>
        </p:txBody>
      </p:sp>
    </p:spTree>
    <p:extLst>
      <p:ext uri="{BB962C8B-B14F-4D97-AF65-F5344CB8AC3E}">
        <p14:creationId xmlns:p14="http://schemas.microsoft.com/office/powerpoint/2010/main" val="1508196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GLOBE Regions</a:t>
            </a:r>
          </a:p>
        </p:txBody>
      </p:sp>
      <p:sp>
        <p:nvSpPr>
          <p:cNvPr id="3" name="Content Placeholder 2"/>
          <p:cNvSpPr>
            <a:spLocks noGrp="1"/>
          </p:cNvSpPr>
          <p:nvPr>
            <p:ph sz="half" idx="1"/>
          </p:nvPr>
        </p:nvSpPr>
        <p:spPr>
          <a:xfrm>
            <a:off x="628650" y="5081443"/>
            <a:ext cx="8324850" cy="1108075"/>
          </a:xfrm>
        </p:spPr>
        <p:txBody>
          <a:bodyPr>
            <a:normAutofit/>
          </a:bodyPr>
          <a:lstStyle/>
          <a:p>
            <a:pPr marL="0" indent="0">
              <a:buNone/>
            </a:pPr>
            <a:r>
              <a:rPr lang="en-US" sz="1800" dirty="0"/>
              <a:t>Each GLOBE region has regular meetings and training events as well as an elected representative who serves on the GLOBE International Advisory Committee. Each region also has a Regional Office that provides the main support services for that region, including GLOBE resources in international languages. </a:t>
            </a:r>
          </a:p>
          <a:p>
            <a:pPr marL="0" indent="0">
              <a:buNone/>
            </a:pPr>
            <a:endParaRPr lang="en-US" dirty="0"/>
          </a:p>
        </p:txBody>
      </p:sp>
      <p:pic>
        <p:nvPicPr>
          <p:cNvPr id="5" name="Content Placeholder 4" descr="Picture of some participants at the 2016 GLOBE Asia-Pacific Region Meeting of Country Coordinators"/>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88310" y="1646237"/>
            <a:ext cx="7546296" cy="3285981"/>
          </a:xfrm>
        </p:spPr>
      </p:pic>
      <p:sp>
        <p:nvSpPr>
          <p:cNvPr id="4" name="Slide Number Placeholder 3"/>
          <p:cNvSpPr>
            <a:spLocks noGrp="1"/>
          </p:cNvSpPr>
          <p:nvPr>
            <p:ph type="sldNum" sz="quarter" idx="12"/>
          </p:nvPr>
        </p:nvSpPr>
        <p:spPr/>
        <p:txBody>
          <a:bodyPr/>
          <a:lstStyle/>
          <a:p>
            <a:fld id="{B50541BF-2758-584E-92AB-9239B5D9FA29}" type="slidenum">
              <a:rPr lang="en-US" smtClean="0"/>
              <a:t>21</a:t>
            </a:fld>
            <a:endParaRPr lang="en-US" dirty="0"/>
          </a:p>
        </p:txBody>
      </p:sp>
    </p:spTree>
    <p:extLst>
      <p:ext uri="{BB962C8B-B14F-4D97-AF65-F5344CB8AC3E}">
        <p14:creationId xmlns:p14="http://schemas.microsoft.com/office/powerpoint/2010/main" val="896592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 y="897878"/>
            <a:ext cx="9448800" cy="565040"/>
          </a:xfrm>
        </p:spPr>
        <p:txBody>
          <a:bodyPr>
            <a:normAutofit fontScale="90000"/>
          </a:bodyPr>
          <a:lstStyle/>
          <a:p>
            <a:pPr algn="ctr"/>
            <a:r>
              <a:rPr lang="en-US" dirty="0"/>
              <a:t>Web-based resources  foster community connections</a:t>
            </a:r>
          </a:p>
        </p:txBody>
      </p:sp>
      <p:sp>
        <p:nvSpPr>
          <p:cNvPr id="3" name="Content Placeholder 2"/>
          <p:cNvSpPr>
            <a:spLocks noGrp="1"/>
          </p:cNvSpPr>
          <p:nvPr>
            <p:ph sz="half" idx="1"/>
          </p:nvPr>
        </p:nvSpPr>
        <p:spPr>
          <a:xfrm>
            <a:off x="571500" y="5631403"/>
            <a:ext cx="8210550" cy="1012825"/>
          </a:xfrm>
        </p:spPr>
        <p:txBody>
          <a:bodyPr/>
          <a:lstStyle/>
          <a:p>
            <a:pPr marL="0" lvl="0" indent="0">
              <a:buNone/>
            </a:pPr>
            <a:r>
              <a:rPr lang="en-US" dirty="0"/>
              <a:t>The GLOBE </a:t>
            </a:r>
            <a:r>
              <a:rPr lang="en-US" dirty="0">
                <a:hlinkClick r:id="rId2"/>
              </a:rPr>
              <a:t>website</a:t>
            </a:r>
            <a:r>
              <a:rPr lang="en-US" dirty="0"/>
              <a:t> highlights community activities through community profiles, GLOBE Stars reports, e-newsletters, and connects with other social media platforms. </a:t>
            </a:r>
          </a:p>
        </p:txBody>
      </p:sp>
      <p:pic>
        <p:nvPicPr>
          <p:cNvPr id="5" name="Content Placeholder 4" descr="Image of South African students holding a GLOBE Program banner. "/>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683760" y="1768997"/>
            <a:ext cx="5986030" cy="3556326"/>
          </a:xfrm>
        </p:spPr>
      </p:pic>
      <p:sp>
        <p:nvSpPr>
          <p:cNvPr id="4" name="Slide Number Placeholder 3"/>
          <p:cNvSpPr>
            <a:spLocks noGrp="1"/>
          </p:cNvSpPr>
          <p:nvPr>
            <p:ph type="sldNum" sz="quarter" idx="12"/>
          </p:nvPr>
        </p:nvSpPr>
        <p:spPr/>
        <p:txBody>
          <a:bodyPr/>
          <a:lstStyle/>
          <a:p>
            <a:fld id="{B50541BF-2758-584E-92AB-9239B5D9FA29}" type="slidenum">
              <a:rPr lang="en-US" smtClean="0"/>
              <a:t>22</a:t>
            </a:fld>
            <a:endParaRPr lang="en-US" dirty="0"/>
          </a:p>
        </p:txBody>
      </p:sp>
    </p:spTree>
    <p:extLst>
      <p:ext uri="{BB962C8B-B14F-4D97-AF65-F5344CB8AC3E}">
        <p14:creationId xmlns:p14="http://schemas.microsoft.com/office/powerpoint/2010/main" val="1745352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978" y="928797"/>
            <a:ext cx="7886700" cy="565040"/>
          </a:xfrm>
        </p:spPr>
        <p:txBody>
          <a:bodyPr>
            <a:normAutofit fontScale="90000"/>
          </a:bodyPr>
          <a:lstStyle/>
          <a:p>
            <a:r>
              <a:rPr lang="en-US" dirty="0"/>
              <a:t>GLOBE Science Investigation Areas</a:t>
            </a:r>
          </a:p>
        </p:txBody>
      </p:sp>
      <p:sp>
        <p:nvSpPr>
          <p:cNvPr id="3" name="Content Placeholder 2"/>
          <p:cNvSpPr>
            <a:spLocks noGrp="1"/>
          </p:cNvSpPr>
          <p:nvPr>
            <p:ph sz="half" idx="1"/>
          </p:nvPr>
        </p:nvSpPr>
        <p:spPr>
          <a:xfrm>
            <a:off x="464128" y="1595278"/>
            <a:ext cx="3823667" cy="4545077"/>
          </a:xfrm>
        </p:spPr>
        <p:txBody>
          <a:bodyPr>
            <a:normAutofit fontScale="85000" lnSpcReduction="20000"/>
          </a:bodyPr>
          <a:lstStyle/>
          <a:p>
            <a:pPr marL="0" indent="0">
              <a:lnSpc>
                <a:spcPct val="120000"/>
              </a:lnSpc>
              <a:buNone/>
            </a:pPr>
            <a:r>
              <a:rPr lang="en-US" sz="2100" dirty="0">
                <a:solidFill>
                  <a:schemeClr val="tx1">
                    <a:lumMod val="65000"/>
                    <a:lumOff val="35000"/>
                  </a:schemeClr>
                </a:solidFill>
              </a:rPr>
              <a:t>The focus of GLOBE research is to understand the interaction of the different parts of the Earth system. GLOBE examines all the parts of the Earth system</a:t>
            </a:r>
            <a:r>
              <a:rPr lang="en-US" dirty="0">
                <a:solidFill>
                  <a:schemeClr val="tx1">
                    <a:lumMod val="65000"/>
                    <a:lumOff val="35000"/>
                  </a:schemeClr>
                </a:solidFill>
              </a:rPr>
              <a:t>:</a:t>
            </a:r>
          </a:p>
          <a:p>
            <a:pPr marL="0" indent="0">
              <a:buNone/>
            </a:pPr>
            <a:r>
              <a:rPr lang="en-US" sz="2800" b="1" dirty="0">
                <a:solidFill>
                  <a:schemeClr val="accent5">
                    <a:lumMod val="75000"/>
                  </a:schemeClr>
                </a:solidFill>
              </a:rPr>
              <a:t>Atmosphere- Air</a:t>
            </a:r>
          </a:p>
          <a:p>
            <a:pPr marL="0" indent="0">
              <a:buNone/>
            </a:pPr>
            <a:r>
              <a:rPr lang="en-US" sz="2800" b="1" dirty="0">
                <a:solidFill>
                  <a:schemeClr val="accent5">
                    <a:lumMod val="75000"/>
                  </a:schemeClr>
                </a:solidFill>
              </a:rPr>
              <a:t>Hydrosphere- Water</a:t>
            </a:r>
          </a:p>
          <a:p>
            <a:pPr marL="0" indent="0">
              <a:buNone/>
            </a:pPr>
            <a:r>
              <a:rPr lang="en-US" sz="2800" b="1" dirty="0">
                <a:solidFill>
                  <a:schemeClr val="accent5">
                    <a:lumMod val="75000"/>
                  </a:schemeClr>
                </a:solidFill>
              </a:rPr>
              <a:t>Biosphere- Life</a:t>
            </a:r>
          </a:p>
          <a:p>
            <a:pPr marL="0" indent="0">
              <a:buNone/>
            </a:pPr>
            <a:r>
              <a:rPr lang="en-US" sz="2800" b="1" dirty="0">
                <a:solidFill>
                  <a:schemeClr val="accent5">
                    <a:lumMod val="75000"/>
                  </a:schemeClr>
                </a:solidFill>
              </a:rPr>
              <a:t>Pedosphere- Soil</a:t>
            </a:r>
          </a:p>
          <a:p>
            <a:pPr marL="0" indent="0">
              <a:buNone/>
            </a:pPr>
            <a:endParaRPr lang="en-US" dirty="0">
              <a:solidFill>
                <a:schemeClr val="tx1">
                  <a:lumMod val="65000"/>
                  <a:lumOff val="35000"/>
                </a:schemeClr>
              </a:solidFill>
            </a:endParaRPr>
          </a:p>
          <a:p>
            <a:pPr marL="0" indent="0">
              <a:buNone/>
            </a:pPr>
            <a:r>
              <a:rPr lang="en-US" dirty="0">
                <a:solidFill>
                  <a:schemeClr val="tx1">
                    <a:lumMod val="65000"/>
                    <a:lumOff val="35000"/>
                  </a:schemeClr>
                </a:solidFill>
              </a:rPr>
              <a:t>GLOBE protocols provide the tools participants</a:t>
            </a:r>
            <a:r>
              <a:rPr lang="en-US" dirty="0">
                <a:solidFill>
                  <a:srgbClr val="FF0000"/>
                </a:solidFill>
              </a:rPr>
              <a:t> </a:t>
            </a:r>
            <a:r>
              <a:rPr lang="en-US" dirty="0">
                <a:solidFill>
                  <a:schemeClr val="tx1">
                    <a:lumMod val="65000"/>
                    <a:lumOff val="35000"/>
                  </a:schemeClr>
                </a:solidFill>
              </a:rPr>
              <a:t>need to investigate and  monitor the changes that are taking place on our dynamic planet.</a:t>
            </a:r>
          </a:p>
        </p:txBody>
      </p:sp>
      <p:sp>
        <p:nvSpPr>
          <p:cNvPr id="4" name="Slide Number Placeholder 3"/>
          <p:cNvSpPr>
            <a:spLocks noGrp="1"/>
          </p:cNvSpPr>
          <p:nvPr>
            <p:ph type="sldNum" sz="quarter" idx="12"/>
          </p:nvPr>
        </p:nvSpPr>
        <p:spPr/>
        <p:txBody>
          <a:bodyPr/>
          <a:lstStyle/>
          <a:p>
            <a:fld id="{B50541BF-2758-584E-92AB-9239B5D9FA29}" type="slidenum">
              <a:rPr lang="en-US" smtClean="0"/>
              <a:t>23</a:t>
            </a:fld>
            <a:endParaRPr lang="en-US" dirty="0"/>
          </a:p>
        </p:txBody>
      </p:sp>
      <p:pic>
        <p:nvPicPr>
          <p:cNvPr id="6" name="Content Placeholder 7"/>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tretch>
            <a:fillRect/>
          </a:stretch>
        </p:blipFill>
        <p:spPr>
          <a:xfrm>
            <a:off x="4055576" y="1595278"/>
            <a:ext cx="4804748" cy="4886963"/>
          </a:xfrm>
          <a:prstGeom prst="rect">
            <a:avLst/>
          </a:prstGeom>
        </p:spPr>
      </p:pic>
    </p:spTree>
    <p:extLst>
      <p:ext uri="{BB962C8B-B14F-4D97-AF65-F5344CB8AC3E}">
        <p14:creationId xmlns:p14="http://schemas.microsoft.com/office/powerpoint/2010/main" val="1769222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4136"/>
            <a:ext cx="7886700" cy="1061814"/>
          </a:xfrm>
        </p:spPr>
        <p:txBody>
          <a:bodyPr>
            <a:normAutofit/>
          </a:bodyPr>
          <a:lstStyle/>
          <a:p>
            <a:pPr algn="ctr"/>
            <a:r>
              <a:rPr lang="en-US" dirty="0"/>
              <a:t>Atmosphere</a:t>
            </a:r>
          </a:p>
        </p:txBody>
      </p:sp>
      <p:pic>
        <p:nvPicPr>
          <p:cNvPr id="6" name="Content Placeholder 5" descr="photo montage of students looking at the sky and identifying clouds."/>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42222" y="2643510"/>
            <a:ext cx="8520316" cy="2343634"/>
          </a:xfrm>
        </p:spPr>
      </p:pic>
      <p:sp>
        <p:nvSpPr>
          <p:cNvPr id="3" name="Slide Number Placeholder 2"/>
          <p:cNvSpPr>
            <a:spLocks noGrp="1"/>
          </p:cNvSpPr>
          <p:nvPr>
            <p:ph type="sldNum" sz="quarter" idx="12"/>
          </p:nvPr>
        </p:nvSpPr>
        <p:spPr/>
        <p:txBody>
          <a:bodyPr/>
          <a:lstStyle/>
          <a:p>
            <a:fld id="{B50541BF-2758-584E-92AB-9239B5D9FA29}" type="slidenum">
              <a:rPr lang="en-US" smtClean="0"/>
              <a:t>24</a:t>
            </a:fld>
            <a:endParaRPr lang="en-US" dirty="0"/>
          </a:p>
        </p:txBody>
      </p:sp>
    </p:spTree>
    <p:extLst>
      <p:ext uri="{BB962C8B-B14F-4D97-AF65-F5344CB8AC3E}">
        <p14:creationId xmlns:p14="http://schemas.microsoft.com/office/powerpoint/2010/main" val="841476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805" y="884444"/>
            <a:ext cx="7886700" cy="565040"/>
          </a:xfrm>
        </p:spPr>
        <p:txBody>
          <a:bodyPr>
            <a:normAutofit fontScale="90000"/>
          </a:bodyPr>
          <a:lstStyle/>
          <a:p>
            <a:pPr algn="ctr"/>
            <a:r>
              <a:rPr lang="en-US" dirty="0"/>
              <a:t>Atmosphere Investigation</a:t>
            </a:r>
          </a:p>
        </p:txBody>
      </p:sp>
      <p:pic>
        <p:nvPicPr>
          <p:cNvPr id="6" name="Content Placeholder 4" descr="Image of bulletin board with photo of students taking atmosphere site. The atmosphere investigation examines aspects of weather and climate, including protocols for air and surface temperature, clouds, precipitation, relative humidity, atmospheric vapor, and surface ozone.  By establishig local GLOBE weather stations at schools, GLOBE students help collect additional weather data to help understand more about microclimates, urban effects, weather around the world, and climate patterns. "/>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2519" y="1705796"/>
            <a:ext cx="4210529" cy="4089362"/>
          </a:xfrm>
          <a:prstGeom prst="rect">
            <a:avLst/>
          </a:prstGeom>
        </p:spPr>
      </p:pic>
      <p:sp>
        <p:nvSpPr>
          <p:cNvPr id="3" name="Slide Number Placeholder 2"/>
          <p:cNvSpPr>
            <a:spLocks noGrp="1"/>
          </p:cNvSpPr>
          <p:nvPr>
            <p:ph type="sldNum" sz="quarter" idx="12"/>
          </p:nvPr>
        </p:nvSpPr>
        <p:spPr/>
        <p:txBody>
          <a:bodyPr/>
          <a:lstStyle/>
          <a:p>
            <a:fld id="{B50541BF-2758-584E-92AB-9239B5D9FA29}" type="slidenum">
              <a:rPr lang="en-US" smtClean="0"/>
              <a:t>25</a:t>
            </a:fld>
            <a:endParaRPr lang="en-US" dirty="0"/>
          </a:p>
        </p:txBody>
      </p:sp>
      <p:sp>
        <p:nvSpPr>
          <p:cNvPr id="5" name="TextBox 4">
            <a:extLst>
              <a:ext uri="{FF2B5EF4-FFF2-40B4-BE49-F238E27FC236}">
                <a16:creationId xmlns:a16="http://schemas.microsoft.com/office/drawing/2014/main" id="{96697130-9E78-8343-9A43-4D340E6541F6}"/>
              </a:ext>
            </a:extLst>
          </p:cNvPr>
          <p:cNvSpPr txBox="1"/>
          <p:nvPr/>
        </p:nvSpPr>
        <p:spPr>
          <a:xfrm>
            <a:off x="5325342" y="1705796"/>
            <a:ext cx="3379271" cy="4524315"/>
          </a:xfrm>
          <a:prstGeom prst="rect">
            <a:avLst/>
          </a:prstGeom>
          <a:noFill/>
        </p:spPr>
        <p:txBody>
          <a:bodyPr wrap="square" rtlCol="0">
            <a:spAutoFit/>
          </a:bodyPr>
          <a:lstStyle/>
          <a:p>
            <a:r>
              <a:rPr lang="en-US" dirty="0"/>
              <a:t>The atmosphere investigation examines aspects of weather and climate, including protocols for air and surface temperature, clouds, precipitation, relative humidity, atmospheric pressure, aerosols, water vapor, and surface ozone.</a:t>
            </a:r>
          </a:p>
          <a:p>
            <a:endParaRPr lang="en-US" dirty="0"/>
          </a:p>
          <a:p>
            <a:r>
              <a:rPr lang="en-US" dirty="0"/>
              <a:t>By establishing local GLOBE weather stations, GLOBE participants help collect additional weather data to help understand more about microclimates, urban effects, weather around the world, and climate patterns. </a:t>
            </a:r>
          </a:p>
        </p:txBody>
      </p:sp>
      <p:sp>
        <p:nvSpPr>
          <p:cNvPr id="7" name="TextBox 6">
            <a:extLst>
              <a:ext uri="{FF2B5EF4-FFF2-40B4-BE49-F238E27FC236}">
                <a16:creationId xmlns:a16="http://schemas.microsoft.com/office/drawing/2014/main" id="{A5917F0A-B5C9-2442-9654-081A153FA962}"/>
              </a:ext>
            </a:extLst>
          </p:cNvPr>
          <p:cNvSpPr txBox="1"/>
          <p:nvPr/>
        </p:nvSpPr>
        <p:spPr>
          <a:xfrm>
            <a:off x="1131486" y="4857007"/>
            <a:ext cx="3372593" cy="646331"/>
          </a:xfrm>
          <a:prstGeom prst="rect">
            <a:avLst/>
          </a:prstGeom>
          <a:solidFill>
            <a:schemeClr val="bg1"/>
          </a:solidFill>
        </p:spPr>
        <p:txBody>
          <a:bodyPr wrap="square" rtlCol="0">
            <a:spAutoFit/>
          </a:bodyPr>
          <a:lstStyle/>
          <a:p>
            <a:r>
              <a:rPr lang="en-US" dirty="0">
                <a:latin typeface="Bradley Hand" pitchFamily="2" charset="77"/>
              </a:rPr>
              <a:t>GLOBE students visit their atmosphere site.</a:t>
            </a:r>
          </a:p>
        </p:txBody>
      </p:sp>
    </p:spTree>
    <p:extLst>
      <p:ext uri="{BB962C8B-B14F-4D97-AF65-F5344CB8AC3E}">
        <p14:creationId xmlns:p14="http://schemas.microsoft.com/office/powerpoint/2010/main" val="143680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78" y="991624"/>
            <a:ext cx="7886700" cy="565040"/>
          </a:xfrm>
        </p:spPr>
        <p:txBody>
          <a:bodyPr>
            <a:normAutofit fontScale="90000"/>
          </a:bodyPr>
          <a:lstStyle/>
          <a:p>
            <a:pPr algn="ctr"/>
            <a:r>
              <a:rPr lang="en-US" dirty="0"/>
              <a:t>Hydrosphere</a:t>
            </a:r>
          </a:p>
        </p:txBody>
      </p:sp>
      <p:pic>
        <p:nvPicPr>
          <p:cNvPr id="7" name="Picture 6" descr="teacher using a chemical test kit by a strea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7741" y="4033523"/>
            <a:ext cx="2944187" cy="2208141"/>
          </a:xfrm>
          <a:prstGeom prst="rect">
            <a:avLst/>
          </a:prstGeom>
        </p:spPr>
      </p:pic>
      <p:pic>
        <p:nvPicPr>
          <p:cNvPr id="9" name="Content Placeholder 8" descr="girl sorting mosquito larvae"/>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667741" y="1646237"/>
            <a:ext cx="2944187" cy="2208140"/>
          </a:xfrm>
        </p:spPr>
      </p:pic>
      <p:pic>
        <p:nvPicPr>
          <p:cNvPr id="11" name="Picture 10" descr="boy taking temperature of water sample in bucke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2038" y="1646238"/>
            <a:ext cx="2994218" cy="2245664"/>
          </a:xfrm>
          <a:prstGeom prst="rect">
            <a:avLst/>
          </a:prstGeom>
        </p:spPr>
      </p:pic>
      <p:pic>
        <p:nvPicPr>
          <p:cNvPr id="13" name="Picture 12" descr="image of chemicals used in water analysis.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92038" y="4033523"/>
            <a:ext cx="2994218" cy="2245664"/>
          </a:xfrm>
          <a:prstGeom prst="rect">
            <a:avLst/>
          </a:prstGeom>
        </p:spPr>
      </p:pic>
      <p:sp>
        <p:nvSpPr>
          <p:cNvPr id="3" name="Slide Number Placeholder 2"/>
          <p:cNvSpPr>
            <a:spLocks noGrp="1"/>
          </p:cNvSpPr>
          <p:nvPr>
            <p:ph type="sldNum" sz="quarter" idx="12"/>
          </p:nvPr>
        </p:nvSpPr>
        <p:spPr/>
        <p:txBody>
          <a:bodyPr/>
          <a:lstStyle/>
          <a:p>
            <a:fld id="{B50541BF-2758-584E-92AB-9239B5D9FA29}" type="slidenum">
              <a:rPr lang="en-US" smtClean="0"/>
              <a:t>26</a:t>
            </a:fld>
            <a:endParaRPr lang="en-US" dirty="0"/>
          </a:p>
        </p:txBody>
      </p:sp>
    </p:spTree>
    <p:extLst>
      <p:ext uri="{BB962C8B-B14F-4D97-AF65-F5344CB8AC3E}">
        <p14:creationId xmlns:p14="http://schemas.microsoft.com/office/powerpoint/2010/main" val="262748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Hydrosphere Investigation</a:t>
            </a:r>
          </a:p>
        </p:txBody>
      </p:sp>
      <p:pic>
        <p:nvPicPr>
          <p:cNvPr id="5" name="Content Placeholder 4" descr="Photo of students analyzing a hydrology sample. The hydrolsphere investigation area focuses on water and water bodies. The protocols include water quality data, such as transparency, water temperature, pH, dissolved oxygen, conductivity or salinity, alkalinity nitrates as well as a documentation of the macroinvertebrates found in fresh water.  Since many scientific studies focus on larger water bodies, GLOBE students working on creeks, steams and marshes provide data that would otherwise never be collected. "/>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rot="20768260">
            <a:off x="487265" y="2098868"/>
            <a:ext cx="4208033" cy="3534256"/>
          </a:xfrm>
        </p:spPr>
      </p:pic>
      <p:sp>
        <p:nvSpPr>
          <p:cNvPr id="3" name="Slide Number Placeholder 2"/>
          <p:cNvSpPr>
            <a:spLocks noGrp="1"/>
          </p:cNvSpPr>
          <p:nvPr>
            <p:ph type="sldNum" sz="quarter" idx="12"/>
          </p:nvPr>
        </p:nvSpPr>
        <p:spPr/>
        <p:txBody>
          <a:bodyPr/>
          <a:lstStyle/>
          <a:p>
            <a:fld id="{B50541BF-2758-584E-92AB-9239B5D9FA29}" type="slidenum">
              <a:rPr lang="en-US" smtClean="0"/>
              <a:t>27</a:t>
            </a:fld>
            <a:endParaRPr lang="en-US" dirty="0"/>
          </a:p>
        </p:txBody>
      </p:sp>
      <p:sp>
        <p:nvSpPr>
          <p:cNvPr id="4" name="TextBox 3">
            <a:extLst>
              <a:ext uri="{FF2B5EF4-FFF2-40B4-BE49-F238E27FC236}">
                <a16:creationId xmlns:a16="http://schemas.microsoft.com/office/drawing/2014/main" id="{C735CA0C-2EA9-A442-B4BE-C67266074335}"/>
              </a:ext>
            </a:extLst>
          </p:cNvPr>
          <p:cNvSpPr txBox="1"/>
          <p:nvPr/>
        </p:nvSpPr>
        <p:spPr>
          <a:xfrm>
            <a:off x="5341669" y="1646237"/>
            <a:ext cx="3457947" cy="4801314"/>
          </a:xfrm>
          <a:prstGeom prst="rect">
            <a:avLst/>
          </a:prstGeom>
          <a:noFill/>
        </p:spPr>
        <p:txBody>
          <a:bodyPr wrap="square" rtlCol="0">
            <a:spAutoFit/>
          </a:bodyPr>
          <a:lstStyle/>
          <a:p>
            <a:r>
              <a:rPr lang="en-US" dirty="0"/>
              <a:t>The hydrology investigation area focuses on water and water bodies. The hydrology protocols include water temperature, transparency, pH, dissolved oxygen, either conductivity or salinity, alkalinity, nitrates, as well as a documentation of the macro-invertebrates found in fresh water.</a:t>
            </a:r>
          </a:p>
          <a:p>
            <a:endParaRPr lang="en-US" dirty="0"/>
          </a:p>
          <a:p>
            <a:r>
              <a:rPr lang="en-US" dirty="0"/>
              <a:t>Since many scientific studies focus mainly on larger water bodies, the data GLOBE participants collect on local creeks, streams, and marshes provide data that might otherwise never be collected about these smaller tributaries.</a:t>
            </a:r>
          </a:p>
        </p:txBody>
      </p:sp>
      <p:sp>
        <p:nvSpPr>
          <p:cNvPr id="6" name="TextBox 5">
            <a:extLst>
              <a:ext uri="{FF2B5EF4-FFF2-40B4-BE49-F238E27FC236}">
                <a16:creationId xmlns:a16="http://schemas.microsoft.com/office/drawing/2014/main" id="{26851416-E8B4-3A4D-AEE5-F6B059B2F4BF}"/>
              </a:ext>
            </a:extLst>
          </p:cNvPr>
          <p:cNvSpPr txBox="1"/>
          <p:nvPr/>
        </p:nvSpPr>
        <p:spPr>
          <a:xfrm>
            <a:off x="1077176" y="4809506"/>
            <a:ext cx="3028209" cy="646331"/>
          </a:xfrm>
          <a:prstGeom prst="rect">
            <a:avLst/>
          </a:prstGeom>
          <a:solidFill>
            <a:schemeClr val="bg1"/>
          </a:solidFill>
        </p:spPr>
        <p:txBody>
          <a:bodyPr wrap="square" rtlCol="0">
            <a:spAutoFit/>
          </a:bodyPr>
          <a:lstStyle/>
          <a:p>
            <a:r>
              <a:rPr lang="en-US" dirty="0">
                <a:latin typeface="Bradley Hand" pitchFamily="2" charset="77"/>
              </a:rPr>
              <a:t>Students analyze their hydrology sample.</a:t>
            </a:r>
          </a:p>
        </p:txBody>
      </p:sp>
    </p:spTree>
    <p:extLst>
      <p:ext uri="{BB962C8B-B14F-4D97-AF65-F5344CB8AC3E}">
        <p14:creationId xmlns:p14="http://schemas.microsoft.com/office/powerpoint/2010/main" val="150519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Biosphere</a:t>
            </a:r>
          </a:p>
        </p:txBody>
      </p:sp>
      <p:pic>
        <p:nvPicPr>
          <p:cNvPr id="5" name="Picture 4" descr="students measuring the circumference of a tree trunk"/>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0672" y="1757074"/>
            <a:ext cx="2834842" cy="2149368"/>
          </a:xfrm>
          <a:prstGeom prst="rect">
            <a:avLst/>
          </a:prstGeom>
          <a:ln>
            <a:noFill/>
          </a:ln>
          <a:effectLst>
            <a:outerShdw blurRad="292100" dist="139700" dir="2700000" algn="tl" rotWithShape="0">
              <a:srgbClr val="333333">
                <a:alpha val="65000"/>
              </a:srgbClr>
            </a:outerShdw>
          </a:effectLst>
        </p:spPr>
      </p:pic>
      <p:pic>
        <p:nvPicPr>
          <p:cNvPr id="6" name="Picture 5" descr="a student consulting the MUC guide, used to determine the classification of veget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72" y="4162819"/>
            <a:ext cx="2834842" cy="2126132"/>
          </a:xfrm>
          <a:prstGeom prst="rect">
            <a:avLst/>
          </a:prstGeom>
          <a:ln>
            <a:noFill/>
          </a:ln>
          <a:effectLst>
            <a:outerShdw blurRad="292100" dist="139700" dir="2700000" algn="tl" rotWithShape="0">
              <a:srgbClr val="333333">
                <a:alpha val="65000"/>
              </a:srgbClr>
            </a:outerShdw>
          </a:effectLst>
        </p:spPr>
      </p:pic>
      <p:pic>
        <p:nvPicPr>
          <p:cNvPr id="7" name="Picture 6" descr="teacher looking up, measuring canopy cov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50672" y="1757073"/>
            <a:ext cx="2827364" cy="2120523"/>
          </a:xfrm>
          <a:prstGeom prst="rect">
            <a:avLst/>
          </a:prstGeom>
          <a:ln>
            <a:noFill/>
          </a:ln>
          <a:effectLst>
            <a:outerShdw blurRad="292100" dist="139700" dir="2700000" algn="tl" rotWithShape="0">
              <a:srgbClr val="333333">
                <a:alpha val="65000"/>
              </a:srgbClr>
            </a:outerShdw>
          </a:effectLst>
        </p:spPr>
      </p:pic>
      <p:pic>
        <p:nvPicPr>
          <p:cNvPr id="8" name="Picture 7" descr="students looking at buds on a tre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50672" y="4143411"/>
            <a:ext cx="2909455" cy="2164948"/>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B50541BF-2758-584E-92AB-9239B5D9FA29}" type="slidenum">
              <a:rPr lang="en-US" smtClean="0"/>
              <a:t>28</a:t>
            </a:fld>
            <a:endParaRPr lang="en-US" dirty="0"/>
          </a:p>
        </p:txBody>
      </p:sp>
    </p:spTree>
    <p:extLst>
      <p:ext uri="{BB962C8B-B14F-4D97-AF65-F5344CB8AC3E}">
        <p14:creationId xmlns:p14="http://schemas.microsoft.com/office/powerpoint/2010/main" val="257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40" y="685674"/>
            <a:ext cx="7886700" cy="604158"/>
          </a:xfrm>
        </p:spPr>
        <p:txBody>
          <a:bodyPr/>
          <a:lstStyle/>
          <a:p>
            <a:r>
              <a:rPr lang="en-US" dirty="0"/>
              <a:t>Overview and Objectives</a:t>
            </a:r>
          </a:p>
        </p:txBody>
      </p:sp>
      <p:sp>
        <p:nvSpPr>
          <p:cNvPr id="3" name="Content Placeholder 2"/>
          <p:cNvSpPr>
            <a:spLocks noGrp="1"/>
          </p:cNvSpPr>
          <p:nvPr>
            <p:ph idx="1"/>
          </p:nvPr>
        </p:nvSpPr>
        <p:spPr>
          <a:xfrm>
            <a:off x="448540" y="1486362"/>
            <a:ext cx="8483425" cy="4673459"/>
          </a:xfrm>
        </p:spPr>
        <p:txBody>
          <a:bodyPr>
            <a:noAutofit/>
          </a:bodyPr>
          <a:lstStyle/>
          <a:p>
            <a:pPr marL="0" indent="0">
              <a:spcBef>
                <a:spcPts val="0"/>
              </a:spcBef>
              <a:buNone/>
            </a:pPr>
            <a:r>
              <a:rPr lang="en-US" sz="1800" b="1" dirty="0">
                <a:solidFill>
                  <a:schemeClr val="tx1">
                    <a:lumMod val="65000"/>
                    <a:lumOff val="35000"/>
                  </a:schemeClr>
                </a:solidFill>
                <a:ea typeface="ＭＳ 明朝"/>
                <a:cs typeface="Times New Roman"/>
              </a:rPr>
              <a:t>This module:</a:t>
            </a:r>
            <a:endParaRPr lang="en-US" sz="1800" dirty="0">
              <a:solidFill>
                <a:schemeClr val="tx1">
                  <a:lumMod val="65000"/>
                  <a:lumOff val="35000"/>
                </a:schemeClr>
              </a:solidFill>
              <a:ea typeface="ＭＳ 明朝"/>
              <a:cs typeface="Times New Roman"/>
            </a:endParaRPr>
          </a:p>
          <a:p>
            <a:pPr marL="342900" lvl="0" indent="-342900">
              <a:spcBef>
                <a:spcPts val="0"/>
              </a:spcBef>
              <a:buFont typeface="Arial"/>
              <a:buChar char="•"/>
              <a:tabLst>
                <a:tab pos="457200" algn="l"/>
              </a:tabLst>
            </a:pPr>
            <a:r>
              <a:rPr lang="en-US" sz="1800" dirty="0">
                <a:solidFill>
                  <a:schemeClr val="tx1">
                    <a:lumMod val="65000"/>
                    <a:lumOff val="35000"/>
                  </a:schemeClr>
                </a:solidFill>
                <a:ea typeface="ＭＳ 明朝"/>
                <a:cs typeface="Times New Roman"/>
              </a:rPr>
              <a:t>Introduces the GLOBE Program</a:t>
            </a:r>
          </a:p>
          <a:p>
            <a:pPr marL="342900" lvl="0" indent="-342900">
              <a:spcBef>
                <a:spcPts val="0"/>
              </a:spcBef>
              <a:buFont typeface="Arial"/>
              <a:buChar char="•"/>
              <a:tabLst>
                <a:tab pos="457200" algn="l"/>
              </a:tabLst>
            </a:pPr>
            <a:r>
              <a:rPr lang="en-US" sz="1800" dirty="0">
                <a:solidFill>
                  <a:schemeClr val="tx1">
                    <a:lumMod val="65000"/>
                    <a:lumOff val="35000"/>
                  </a:schemeClr>
                </a:solidFill>
                <a:ea typeface="ＭＳ 明朝"/>
                <a:cs typeface="Times New Roman"/>
              </a:rPr>
              <a:t>Describes the GLOBE Investigation areas </a:t>
            </a:r>
          </a:p>
          <a:p>
            <a:pPr marL="342900" lvl="0" indent="-342900">
              <a:spcBef>
                <a:spcPts val="0"/>
              </a:spcBef>
              <a:buFont typeface="Arial"/>
              <a:buChar char="•"/>
              <a:tabLst>
                <a:tab pos="457200" algn="l"/>
              </a:tabLst>
            </a:pPr>
            <a:r>
              <a:rPr lang="en-US" sz="1800" dirty="0">
                <a:solidFill>
                  <a:schemeClr val="tx1">
                    <a:lumMod val="65000"/>
                    <a:lumOff val="35000"/>
                  </a:schemeClr>
                </a:solidFill>
                <a:ea typeface="ＭＳ 明朝"/>
                <a:cs typeface="Times New Roman"/>
              </a:rPr>
              <a:t>Identifies teacher resources and community science opportunities</a:t>
            </a:r>
          </a:p>
          <a:p>
            <a:pPr marL="0" indent="0">
              <a:spcBef>
                <a:spcPts val="0"/>
              </a:spcBef>
              <a:buNone/>
            </a:pPr>
            <a:endParaRPr lang="en-US" sz="1800" dirty="0">
              <a:solidFill>
                <a:schemeClr val="tx1">
                  <a:lumMod val="65000"/>
                  <a:lumOff val="35000"/>
                </a:schemeClr>
              </a:solidFill>
              <a:ea typeface="ＭＳ 明朝"/>
              <a:cs typeface="Times New Roman"/>
            </a:endParaRPr>
          </a:p>
          <a:p>
            <a:pPr marL="0" indent="0">
              <a:spcBef>
                <a:spcPts val="0"/>
              </a:spcBef>
              <a:buNone/>
            </a:pPr>
            <a:r>
              <a:rPr lang="en-US" sz="1800" b="1" dirty="0">
                <a:solidFill>
                  <a:schemeClr val="tx1">
                    <a:lumMod val="65000"/>
                    <a:lumOff val="35000"/>
                  </a:schemeClr>
                </a:solidFill>
                <a:ea typeface="ＭＳ 明朝"/>
                <a:cs typeface="Times New Roman"/>
              </a:rPr>
              <a:t>After completing this module, you will be able to:</a:t>
            </a:r>
            <a:endParaRPr lang="en-US" sz="1800" dirty="0">
              <a:solidFill>
                <a:schemeClr val="tx1">
                  <a:lumMod val="65000"/>
                  <a:lumOff val="35000"/>
                </a:schemeClr>
              </a:solidFill>
              <a:ea typeface="ＭＳ 明朝"/>
              <a:cs typeface="Times New Roman"/>
            </a:endParaRPr>
          </a:p>
          <a:p>
            <a:pPr marL="342900" lvl="0" indent="-342900">
              <a:spcBef>
                <a:spcPts val="0"/>
              </a:spcBef>
              <a:buFont typeface="Arial"/>
              <a:buChar char="•"/>
              <a:tabLst>
                <a:tab pos="457200" algn="l"/>
              </a:tabLst>
            </a:pPr>
            <a:r>
              <a:rPr lang="en-US" sz="1800" dirty="0">
                <a:solidFill>
                  <a:schemeClr val="tx1">
                    <a:lumMod val="65000"/>
                    <a:lumOff val="35000"/>
                  </a:schemeClr>
                </a:solidFill>
                <a:ea typeface="ＭＳ 明朝"/>
                <a:cs typeface="Times New Roman"/>
              </a:rPr>
              <a:t>Describe why GLOBE protocols are used when collecting data</a:t>
            </a:r>
          </a:p>
          <a:p>
            <a:pPr marL="342900" lvl="0" indent="-342900">
              <a:spcBef>
                <a:spcPts val="0"/>
              </a:spcBef>
              <a:buFont typeface="Arial"/>
              <a:buChar char="•"/>
              <a:tabLst>
                <a:tab pos="457200" algn="l"/>
              </a:tabLst>
            </a:pPr>
            <a:r>
              <a:rPr lang="en-US" sz="1800" dirty="0">
                <a:solidFill>
                  <a:schemeClr val="tx1">
                    <a:lumMod val="65000"/>
                    <a:lumOff val="35000"/>
                  </a:schemeClr>
                </a:solidFill>
                <a:ea typeface="ＭＳ 明朝"/>
                <a:cs typeface="Times New Roman"/>
              </a:rPr>
              <a:t>Identify the 4 GLOBE investigation areas as parts of the Earth system</a:t>
            </a:r>
          </a:p>
          <a:p>
            <a:pPr marL="342900" lvl="0" indent="-342900">
              <a:spcBef>
                <a:spcPts val="0"/>
              </a:spcBef>
              <a:buFont typeface="Arial"/>
              <a:buChar char="•"/>
              <a:tabLst>
                <a:tab pos="457200" algn="l"/>
              </a:tabLst>
            </a:pPr>
            <a:r>
              <a:rPr lang="en-US" sz="1800" dirty="0">
                <a:solidFill>
                  <a:schemeClr val="tx1">
                    <a:lumMod val="65000"/>
                    <a:lumOff val="35000"/>
                  </a:schemeClr>
                </a:solidFill>
                <a:ea typeface="ＭＳ 明朝"/>
                <a:cs typeface="Times New Roman"/>
              </a:rPr>
              <a:t>View GLOBE data using the GLOBE Visualization System</a:t>
            </a:r>
          </a:p>
          <a:p>
            <a:pPr marL="342900" lvl="0" indent="-342900">
              <a:spcBef>
                <a:spcPts val="0"/>
              </a:spcBef>
              <a:buFont typeface="Arial"/>
              <a:buChar char="•"/>
              <a:tabLst>
                <a:tab pos="457200" algn="l"/>
              </a:tabLst>
            </a:pPr>
            <a:r>
              <a:rPr lang="en-US" sz="1800" dirty="0">
                <a:solidFill>
                  <a:schemeClr val="tx1">
                    <a:lumMod val="65000"/>
                    <a:lumOff val="35000"/>
                  </a:schemeClr>
                </a:solidFill>
                <a:ea typeface="ＭＳ 明朝"/>
                <a:cs typeface="Times New Roman"/>
              </a:rPr>
              <a:t>Know how to become a volunteer citizen scientist or a GLOBE teacher and start using GLOBE in your classroom. </a:t>
            </a:r>
          </a:p>
          <a:p>
            <a:pPr marL="342900" lvl="0" indent="-342900">
              <a:spcBef>
                <a:spcPts val="0"/>
              </a:spcBef>
              <a:buFont typeface="Arial"/>
              <a:buChar char="•"/>
              <a:tabLst>
                <a:tab pos="457200" algn="l"/>
              </a:tabLst>
            </a:pPr>
            <a:endParaRPr lang="en-US" sz="1800" dirty="0">
              <a:solidFill>
                <a:schemeClr val="tx1">
                  <a:lumMod val="65000"/>
                  <a:lumOff val="35000"/>
                </a:schemeClr>
              </a:solidFill>
              <a:ea typeface="ＭＳ 明朝"/>
              <a:cs typeface="Times New Roman"/>
            </a:endParaRPr>
          </a:p>
          <a:p>
            <a:pPr marL="0" lvl="0" indent="0">
              <a:spcBef>
                <a:spcPts val="0"/>
              </a:spcBef>
              <a:buNone/>
              <a:tabLst>
                <a:tab pos="457200" algn="l"/>
              </a:tabLst>
            </a:pPr>
            <a:r>
              <a:rPr lang="en-US" sz="1800" b="1" dirty="0">
                <a:solidFill>
                  <a:schemeClr val="tx1">
                    <a:lumMod val="65000"/>
                    <a:lumOff val="35000"/>
                  </a:schemeClr>
                </a:solidFill>
                <a:ea typeface="ＭＳ 明朝"/>
                <a:cs typeface="Times New Roman"/>
              </a:rPr>
              <a:t>To become a GLOBE volunteer or teacher you will need to:</a:t>
            </a:r>
          </a:p>
          <a:p>
            <a:pPr marL="342900" lvl="0" indent="-342900">
              <a:spcBef>
                <a:spcPts val="0"/>
              </a:spcBef>
              <a:buFont typeface="Arial"/>
              <a:buChar char="•"/>
              <a:tabLst>
                <a:tab pos="457200" algn="l"/>
              </a:tabLst>
            </a:pPr>
            <a:r>
              <a:rPr lang="en-US" sz="1800" dirty="0">
                <a:solidFill>
                  <a:schemeClr val="tx1">
                    <a:lumMod val="65000"/>
                    <a:lumOff val="35000"/>
                  </a:schemeClr>
                </a:solidFill>
                <a:ea typeface="ＭＳ 明朝"/>
                <a:cs typeface="Times New Roman"/>
              </a:rPr>
              <a:t>Take the quiz associated with this module </a:t>
            </a:r>
          </a:p>
          <a:p>
            <a:pPr marL="342900" lvl="0" indent="-342900">
              <a:spcBef>
                <a:spcPts val="0"/>
              </a:spcBef>
              <a:buFont typeface="Arial"/>
              <a:buChar char="•"/>
              <a:tabLst>
                <a:tab pos="457200" algn="l"/>
              </a:tabLst>
            </a:pPr>
            <a:r>
              <a:rPr lang="en-US" sz="1800" dirty="0">
                <a:solidFill>
                  <a:schemeClr val="tx1">
                    <a:lumMod val="65000"/>
                    <a:lumOff val="35000"/>
                  </a:schemeClr>
                </a:solidFill>
                <a:ea typeface="ＭＳ 明朝"/>
                <a:cs typeface="Times New Roman"/>
              </a:rPr>
              <a:t>Complete quizzes covering the content of an introductory module for one of the GLOBE investigation areas, as well as a module that presents a GLOBE protocol within that area. This training includes a section for educators so that you can become certified as a GLOBE teacher and able to conduct investigations with students/learners.</a:t>
            </a:r>
          </a:p>
          <a:p>
            <a:pPr marL="342900" lvl="0" indent="-342900">
              <a:spcBef>
                <a:spcPts val="0"/>
              </a:spcBef>
              <a:buFont typeface="Arial"/>
              <a:buChar char="•"/>
              <a:tabLst>
                <a:tab pos="457200" algn="l"/>
              </a:tabLst>
            </a:pPr>
            <a:endParaRPr lang="en-US" sz="1800" b="1" dirty="0">
              <a:solidFill>
                <a:schemeClr val="tx1">
                  <a:lumMod val="65000"/>
                  <a:lumOff val="35000"/>
                </a:schemeClr>
              </a:solidFill>
              <a:ea typeface="ＭＳ 明朝"/>
              <a:cs typeface="Times New Roman"/>
            </a:endParaRPr>
          </a:p>
          <a:p>
            <a:pPr marL="0" lvl="0" indent="0">
              <a:spcBef>
                <a:spcPts val="0"/>
              </a:spcBef>
              <a:buNone/>
              <a:tabLst>
                <a:tab pos="457200" algn="l"/>
              </a:tabLst>
            </a:pPr>
            <a:r>
              <a:rPr lang="en-US" sz="1800" b="1" dirty="0">
                <a:solidFill>
                  <a:schemeClr val="tx1">
                    <a:lumMod val="65000"/>
                    <a:lumOff val="35000"/>
                  </a:schemeClr>
                </a:solidFill>
                <a:ea typeface="ＭＳ 明朝"/>
                <a:cs typeface="Times New Roman"/>
              </a:rPr>
              <a:t>Ready? Let’s get started! </a:t>
            </a:r>
          </a:p>
        </p:txBody>
      </p:sp>
      <p:sp>
        <p:nvSpPr>
          <p:cNvPr id="4" name="Slide Number Placeholder 3"/>
          <p:cNvSpPr>
            <a:spLocks noGrp="1"/>
          </p:cNvSpPr>
          <p:nvPr>
            <p:ph type="sldNum" sz="quarter" idx="12"/>
          </p:nvPr>
        </p:nvSpPr>
        <p:spPr/>
        <p:txBody>
          <a:bodyPr/>
          <a:lstStyle/>
          <a:p>
            <a:fld id="{B50541BF-2758-584E-92AB-9239B5D9FA29}" type="slidenum">
              <a:rPr lang="en-US" smtClean="0"/>
              <a:t>2</a:t>
            </a:fld>
            <a:endParaRPr lang="en-US" dirty="0"/>
          </a:p>
        </p:txBody>
      </p:sp>
    </p:spTree>
    <p:extLst>
      <p:ext uri="{BB962C8B-B14F-4D97-AF65-F5344CB8AC3E}">
        <p14:creationId xmlns:p14="http://schemas.microsoft.com/office/powerpoint/2010/main" val="146872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796" y="956507"/>
            <a:ext cx="7886700" cy="565040"/>
          </a:xfrm>
        </p:spPr>
        <p:txBody>
          <a:bodyPr>
            <a:normAutofit fontScale="90000"/>
          </a:bodyPr>
          <a:lstStyle/>
          <a:p>
            <a:pPr algn="ctr"/>
            <a:r>
              <a:rPr lang="en-US" dirty="0"/>
              <a:t>Biosphere Investigation</a:t>
            </a:r>
          </a:p>
        </p:txBody>
      </p:sp>
      <p:pic>
        <p:nvPicPr>
          <p:cNvPr id="5" name="Content Placeholder 4" descr="GLOBE students biometry measurements. In the land cover investigation area, GLOBE students classify the land cover type usinghte Modified UNESCO Classification (MUC) system and take photographs of their land cover sites to help interpret satellite images of land cover and provide more specific data on land cover change over time. Other protocols include measuring the amount of biomass found on individual grassland, woodland and forest sites. "/>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472292" y="2054431"/>
            <a:ext cx="4963886" cy="3631299"/>
          </a:xfrm>
        </p:spPr>
      </p:pic>
      <p:sp>
        <p:nvSpPr>
          <p:cNvPr id="3" name="Slide Number Placeholder 2"/>
          <p:cNvSpPr>
            <a:spLocks noGrp="1"/>
          </p:cNvSpPr>
          <p:nvPr>
            <p:ph type="sldNum" sz="quarter" idx="12"/>
          </p:nvPr>
        </p:nvSpPr>
        <p:spPr/>
        <p:txBody>
          <a:bodyPr/>
          <a:lstStyle/>
          <a:p>
            <a:fld id="{B50541BF-2758-584E-92AB-9239B5D9FA29}" type="slidenum">
              <a:rPr lang="en-US" smtClean="0"/>
              <a:t>29</a:t>
            </a:fld>
            <a:endParaRPr lang="en-US" dirty="0"/>
          </a:p>
        </p:txBody>
      </p:sp>
      <p:sp>
        <p:nvSpPr>
          <p:cNvPr id="4" name="TextBox 3">
            <a:extLst>
              <a:ext uri="{FF2B5EF4-FFF2-40B4-BE49-F238E27FC236}">
                <a16:creationId xmlns:a16="http://schemas.microsoft.com/office/drawing/2014/main" id="{21FE8CC7-D03E-B048-94F2-672E81A86197}"/>
              </a:ext>
            </a:extLst>
          </p:cNvPr>
          <p:cNvSpPr txBox="1"/>
          <p:nvPr/>
        </p:nvSpPr>
        <p:spPr>
          <a:xfrm>
            <a:off x="5824105" y="2054431"/>
            <a:ext cx="3106140" cy="4247317"/>
          </a:xfrm>
          <a:prstGeom prst="rect">
            <a:avLst/>
          </a:prstGeom>
          <a:noFill/>
        </p:spPr>
        <p:txBody>
          <a:bodyPr wrap="square" rtlCol="0">
            <a:spAutoFit/>
          </a:bodyPr>
          <a:lstStyle/>
          <a:p>
            <a:r>
              <a:rPr lang="en-US" dirty="0"/>
              <a:t>In the land cover investigation area, GLOBE participants classify the land cover type using the Modified UNESCO Classification (MUC) system and take photographs of their land cover sites to help interpret satellite images of land cover and provide more specific data on land cover change over time. Other protocols include measuring the amount of biomass found on individual grassland, woodland, and forest sites. </a:t>
            </a:r>
          </a:p>
        </p:txBody>
      </p:sp>
      <p:sp>
        <p:nvSpPr>
          <p:cNvPr id="6" name="TextBox 5">
            <a:extLst>
              <a:ext uri="{FF2B5EF4-FFF2-40B4-BE49-F238E27FC236}">
                <a16:creationId xmlns:a16="http://schemas.microsoft.com/office/drawing/2014/main" id="{9DB9DD67-FD0C-5742-8426-5B23AF66BDDC}"/>
              </a:ext>
            </a:extLst>
          </p:cNvPr>
          <p:cNvSpPr txBox="1"/>
          <p:nvPr/>
        </p:nvSpPr>
        <p:spPr>
          <a:xfrm>
            <a:off x="1223159" y="4750129"/>
            <a:ext cx="3728851" cy="646331"/>
          </a:xfrm>
          <a:prstGeom prst="rect">
            <a:avLst/>
          </a:prstGeom>
          <a:solidFill>
            <a:schemeClr val="bg1"/>
          </a:solidFill>
        </p:spPr>
        <p:txBody>
          <a:bodyPr wrap="square" rtlCol="0">
            <a:spAutoFit/>
          </a:bodyPr>
          <a:lstStyle/>
          <a:p>
            <a:r>
              <a:rPr lang="en-US" dirty="0">
                <a:latin typeface="Bradley Hand" pitchFamily="2" charset="77"/>
              </a:rPr>
              <a:t>GLOBE students take biometry measurements. </a:t>
            </a:r>
          </a:p>
        </p:txBody>
      </p:sp>
    </p:spTree>
    <p:extLst>
      <p:ext uri="{BB962C8B-B14F-4D97-AF65-F5344CB8AC3E}">
        <p14:creationId xmlns:p14="http://schemas.microsoft.com/office/powerpoint/2010/main" val="1638640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322" y="1012273"/>
            <a:ext cx="7886700" cy="565040"/>
          </a:xfrm>
        </p:spPr>
        <p:txBody>
          <a:bodyPr>
            <a:normAutofit fontScale="90000"/>
          </a:bodyPr>
          <a:lstStyle/>
          <a:p>
            <a:pPr algn="ctr"/>
            <a:r>
              <a:rPr lang="en-US" dirty="0"/>
              <a:t>Soil (Pedosphere)</a:t>
            </a:r>
          </a:p>
        </p:txBody>
      </p:sp>
      <p:pic>
        <p:nvPicPr>
          <p:cNvPr id="5" name="Picture 4" descr="Teacher workshop: teachers looking at soil"/>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0327" y="1724026"/>
            <a:ext cx="3433966" cy="2095728"/>
          </a:xfrm>
          <a:prstGeom prst="rect">
            <a:avLst/>
          </a:prstGeom>
          <a:ln>
            <a:noFill/>
          </a:ln>
          <a:effectLst>
            <a:outerShdw blurRad="292100" dist="139700" dir="2700000" algn="tl" rotWithShape="0">
              <a:srgbClr val="333333">
                <a:alpha val="65000"/>
              </a:srgbClr>
            </a:outerShdw>
          </a:effectLst>
        </p:spPr>
      </p:pic>
      <p:pic>
        <p:nvPicPr>
          <p:cNvPr id="6" name="Picture 5" descr="students testing a soil profile for carbonat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9600" y="3979673"/>
            <a:ext cx="3212507" cy="2484968"/>
          </a:xfrm>
          <a:prstGeom prst="rect">
            <a:avLst/>
          </a:prstGeom>
          <a:ln>
            <a:noFill/>
          </a:ln>
          <a:effectLst>
            <a:outerShdw blurRad="292100" dist="139700" dir="2700000" algn="tl" rotWithShape="0">
              <a:srgbClr val="333333">
                <a:alpha val="65000"/>
              </a:srgbClr>
            </a:outerShdw>
          </a:effectLst>
        </p:spPr>
      </p:pic>
      <p:pic>
        <p:nvPicPr>
          <p:cNvPr id="7" name="Picture 6" descr="teachers sampling soi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10327" y="3938608"/>
            <a:ext cx="2443018" cy="2526033"/>
          </a:xfrm>
          <a:prstGeom prst="rect">
            <a:avLst/>
          </a:prstGeom>
          <a:ln>
            <a:noFill/>
          </a:ln>
          <a:effectLst>
            <a:outerShdw blurRad="292100" dist="139700" dir="2700000" algn="tl" rotWithShape="0">
              <a:srgbClr val="333333">
                <a:alpha val="65000"/>
              </a:srgbClr>
            </a:outerShdw>
          </a:effectLst>
        </p:spPr>
      </p:pic>
      <p:pic>
        <p:nvPicPr>
          <p:cNvPr id="8" name="Picture 7" descr="students sampling for soil moistur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1129" y="1724026"/>
            <a:ext cx="2130978" cy="2108934"/>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B50541BF-2758-584E-92AB-9239B5D9FA29}" type="slidenum">
              <a:rPr lang="en-US" smtClean="0"/>
              <a:t>30</a:t>
            </a:fld>
            <a:endParaRPr lang="en-US" dirty="0"/>
          </a:p>
        </p:txBody>
      </p:sp>
    </p:spTree>
    <p:extLst>
      <p:ext uri="{BB962C8B-B14F-4D97-AF65-F5344CB8AC3E}">
        <p14:creationId xmlns:p14="http://schemas.microsoft.com/office/powerpoint/2010/main" val="1387561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2652"/>
            <a:ext cx="7886700" cy="565040"/>
          </a:xfrm>
        </p:spPr>
        <p:txBody>
          <a:bodyPr>
            <a:normAutofit fontScale="90000"/>
          </a:bodyPr>
          <a:lstStyle/>
          <a:p>
            <a:pPr algn="ctr"/>
            <a:r>
              <a:rPr lang="en-US" dirty="0"/>
              <a:t>Soil Investigation</a:t>
            </a:r>
          </a:p>
        </p:txBody>
      </p:sp>
      <p:pic>
        <p:nvPicPr>
          <p:cNvPr id="5" name="Content Placeholder 4" descr="Image of students performing soil protocols. GLOBE students can collect data on soil temperature and moisture, and on soil characteristics, including its structure, color, consistence, texture, carbonates, bulk density, particles density, perticle size distribution, pH, and fertility.  There is also a protocol for measuring how fast water infiltrates the soil including the saturated soil water content.  "/>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rot="20902186">
            <a:off x="562346" y="1957991"/>
            <a:ext cx="3695250" cy="3495506"/>
          </a:xfrm>
        </p:spPr>
      </p:pic>
      <p:sp>
        <p:nvSpPr>
          <p:cNvPr id="3" name="Slide Number Placeholder 2"/>
          <p:cNvSpPr>
            <a:spLocks noGrp="1"/>
          </p:cNvSpPr>
          <p:nvPr>
            <p:ph type="sldNum" sz="quarter" idx="12"/>
          </p:nvPr>
        </p:nvSpPr>
        <p:spPr/>
        <p:txBody>
          <a:bodyPr/>
          <a:lstStyle/>
          <a:p>
            <a:fld id="{B50541BF-2758-584E-92AB-9239B5D9FA29}" type="slidenum">
              <a:rPr lang="en-US" smtClean="0"/>
              <a:t>31</a:t>
            </a:fld>
            <a:endParaRPr lang="en-US" dirty="0"/>
          </a:p>
        </p:txBody>
      </p:sp>
      <p:sp>
        <p:nvSpPr>
          <p:cNvPr id="4" name="TextBox 3">
            <a:extLst>
              <a:ext uri="{FF2B5EF4-FFF2-40B4-BE49-F238E27FC236}">
                <a16:creationId xmlns:a16="http://schemas.microsoft.com/office/drawing/2014/main" id="{0B1F6550-3374-244A-9AB2-4828310BCE90}"/>
              </a:ext>
            </a:extLst>
          </p:cNvPr>
          <p:cNvSpPr txBox="1"/>
          <p:nvPr/>
        </p:nvSpPr>
        <p:spPr>
          <a:xfrm>
            <a:off x="4904508" y="1621402"/>
            <a:ext cx="4132614" cy="5078313"/>
          </a:xfrm>
          <a:prstGeom prst="rect">
            <a:avLst/>
          </a:prstGeom>
          <a:noFill/>
        </p:spPr>
        <p:txBody>
          <a:bodyPr wrap="square" rtlCol="0">
            <a:spAutoFit/>
          </a:bodyPr>
          <a:lstStyle/>
          <a:p>
            <a:r>
              <a:rPr lang="en-US" dirty="0"/>
              <a:t>GLOBE participants can collect data on soil temperature and moisture, and on soil characteristics, including its structure, color, bulk density, particle density, particle size distribution, pH, and fertility. There is also a protocol for measuring how fast water infiltrates the soil including the saturated water content. </a:t>
            </a:r>
          </a:p>
          <a:p>
            <a:endParaRPr lang="en-US" dirty="0"/>
          </a:p>
          <a:p>
            <a:r>
              <a:rPr lang="en-US" dirty="0"/>
              <a:t>The data GLOBE participants collect about soil conditions relate to the growing season of plants (phenology), to what is growing on the land surface (land cover), to the quality of adjacent water bodies (hydrology), and to air and surface temperature, precipitation, and humidity (atmosphere) making it relevant to all the other GLOBE investigation areas. </a:t>
            </a:r>
          </a:p>
        </p:txBody>
      </p:sp>
      <p:sp>
        <p:nvSpPr>
          <p:cNvPr id="6" name="TextBox 5">
            <a:extLst>
              <a:ext uri="{FF2B5EF4-FFF2-40B4-BE49-F238E27FC236}">
                <a16:creationId xmlns:a16="http://schemas.microsoft.com/office/drawing/2014/main" id="{7A9A46DA-7A33-E047-B239-B897FDF4EA46}"/>
              </a:ext>
            </a:extLst>
          </p:cNvPr>
          <p:cNvSpPr txBox="1"/>
          <p:nvPr/>
        </p:nvSpPr>
        <p:spPr>
          <a:xfrm>
            <a:off x="1011291" y="4580031"/>
            <a:ext cx="2797360" cy="646331"/>
          </a:xfrm>
          <a:prstGeom prst="rect">
            <a:avLst/>
          </a:prstGeom>
          <a:solidFill>
            <a:schemeClr val="bg1"/>
          </a:solidFill>
        </p:spPr>
        <p:txBody>
          <a:bodyPr wrap="square" rtlCol="0">
            <a:spAutoFit/>
          </a:bodyPr>
          <a:lstStyle/>
          <a:p>
            <a:r>
              <a:rPr lang="en-US" dirty="0">
                <a:latin typeface="Bradley Hand" pitchFamily="2" charset="77"/>
              </a:rPr>
              <a:t>GLOBE students performing soil protocols. </a:t>
            </a:r>
          </a:p>
        </p:txBody>
      </p:sp>
    </p:spTree>
    <p:extLst>
      <p:ext uri="{BB962C8B-B14F-4D97-AF65-F5344CB8AC3E}">
        <p14:creationId xmlns:p14="http://schemas.microsoft.com/office/powerpoint/2010/main" val="1493440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0348"/>
            <a:ext cx="7886700" cy="719138"/>
          </a:xfrm>
        </p:spPr>
        <p:txBody>
          <a:bodyPr/>
          <a:lstStyle/>
          <a:p>
            <a:r>
              <a:rPr lang="en-US" dirty="0"/>
              <a:t>Who takes part in GLOBE Investigations?</a:t>
            </a:r>
          </a:p>
        </p:txBody>
      </p:sp>
      <p:sp>
        <p:nvSpPr>
          <p:cNvPr id="3" name="Content Placeholder 2"/>
          <p:cNvSpPr>
            <a:spLocks noGrp="1"/>
          </p:cNvSpPr>
          <p:nvPr>
            <p:ph idx="1"/>
          </p:nvPr>
        </p:nvSpPr>
        <p:spPr/>
        <p:txBody>
          <a:bodyPr>
            <a:normAutofit lnSpcReduction="10000"/>
          </a:bodyPr>
          <a:lstStyle/>
          <a:p>
            <a:pPr marL="0" indent="0">
              <a:buNone/>
            </a:pPr>
            <a:endParaRPr lang="en-US" sz="2400" dirty="0"/>
          </a:p>
          <a:p>
            <a:r>
              <a:rPr lang="en-US" sz="2400" dirty="0"/>
              <a:t>Students (ages 5-18-years old) conduct scientifically meaningful environmental measurements, enter their data to the GLOBE science database, visualize their data and collaborate with scientists and other GLOBE students and communities worldwide.</a:t>
            </a:r>
          </a:p>
          <a:p>
            <a:r>
              <a:rPr lang="en-US" sz="2400" dirty="0"/>
              <a:t>Undergraduate students also participate in GLOBE as a way to gain practical field experience in the Earth sciences in conjunction with their college curriculum. </a:t>
            </a:r>
            <a:endParaRPr lang="en-US" dirty="0"/>
          </a:p>
          <a:p>
            <a:r>
              <a:rPr lang="en-US" sz="2400" dirty="0"/>
              <a:t>Adults  and afterschool programs are welcome to participate in GLOBE’s citizen science program, GLOBE Observer.</a:t>
            </a:r>
          </a:p>
        </p:txBody>
      </p:sp>
      <p:sp>
        <p:nvSpPr>
          <p:cNvPr id="5" name="Slide Number Placeholder 4"/>
          <p:cNvSpPr>
            <a:spLocks noGrp="1"/>
          </p:cNvSpPr>
          <p:nvPr>
            <p:ph type="sldNum" sz="quarter" idx="12"/>
          </p:nvPr>
        </p:nvSpPr>
        <p:spPr/>
        <p:txBody>
          <a:bodyPr/>
          <a:lstStyle/>
          <a:p>
            <a:fld id="{B50541BF-2758-584E-92AB-9239B5D9FA29}" type="slidenum">
              <a:rPr lang="en-US" smtClean="0"/>
              <a:t>32</a:t>
            </a:fld>
            <a:endParaRPr lang="en-US" dirty="0"/>
          </a:p>
        </p:txBody>
      </p:sp>
    </p:spTree>
    <p:extLst>
      <p:ext uri="{BB962C8B-B14F-4D97-AF65-F5344CB8AC3E}">
        <p14:creationId xmlns:p14="http://schemas.microsoft.com/office/powerpoint/2010/main" val="1488027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Elementary GLOBE</a:t>
            </a:r>
          </a:p>
        </p:txBody>
      </p:sp>
      <p:sp>
        <p:nvSpPr>
          <p:cNvPr id="3" name="Content Placeholder 2"/>
          <p:cNvSpPr>
            <a:spLocks noGrp="1"/>
          </p:cNvSpPr>
          <p:nvPr>
            <p:ph sz="half" idx="1"/>
          </p:nvPr>
        </p:nvSpPr>
        <p:spPr>
          <a:xfrm>
            <a:off x="628650" y="1825625"/>
            <a:ext cx="3195205" cy="4351338"/>
          </a:xfrm>
        </p:spPr>
        <p:txBody>
          <a:bodyPr/>
          <a:lstStyle/>
          <a:p>
            <a:r>
              <a:rPr lang="en-US" dirty="0">
                <a:solidFill>
                  <a:schemeClr val="tx1">
                    <a:lumMod val="65000"/>
                    <a:lumOff val="35000"/>
                  </a:schemeClr>
                </a:solidFill>
              </a:rPr>
              <a:t>The youngest students can also participate in GLOBE. Elementary GLOBE is a series of science based storybooks and associated classroom learning activities designed to introduce young students to Earth system science.</a:t>
            </a:r>
          </a:p>
          <a:p>
            <a:endParaRPr lang="en-US" dirty="0"/>
          </a:p>
        </p:txBody>
      </p:sp>
      <p:pic>
        <p:nvPicPr>
          <p:cNvPr id="5" name="Content Placeholder 4" descr="Cartoon image of kid's bookshelf with five of the  Elementary GLOBE readers- All about Earth, Do you Know that Clouds have Names? The Mystery of the Missing Hummingbirds, The Scoop or Soils, and Discoveries at Willow Creek. "/>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133850" y="1825625"/>
            <a:ext cx="4381500" cy="4093062"/>
          </a:xfrm>
        </p:spPr>
      </p:pic>
      <p:sp>
        <p:nvSpPr>
          <p:cNvPr id="6" name="TextBox 5"/>
          <p:cNvSpPr txBox="1"/>
          <p:nvPr/>
        </p:nvSpPr>
        <p:spPr>
          <a:xfrm>
            <a:off x="5184197" y="6017744"/>
            <a:ext cx="2280805" cy="369332"/>
          </a:xfrm>
          <a:prstGeom prst="rect">
            <a:avLst/>
          </a:prstGeom>
          <a:noFill/>
        </p:spPr>
        <p:txBody>
          <a:bodyPr wrap="square" rtlCol="0">
            <a:spAutoFit/>
          </a:bodyPr>
          <a:lstStyle/>
          <a:p>
            <a:r>
              <a:rPr lang="en-US" dirty="0">
                <a:hlinkClick r:id="rId3"/>
              </a:rPr>
              <a:t>Elementary GLOBE</a:t>
            </a:r>
            <a:endParaRPr lang="en-US" dirty="0"/>
          </a:p>
        </p:txBody>
      </p:sp>
      <p:pic>
        <p:nvPicPr>
          <p:cNvPr id="7" name="Picture 6" descr="cartoon illustration of three children from the Elementary GLOBE storybook seri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969" y="4571999"/>
            <a:ext cx="2218710" cy="1970809"/>
          </a:xfrm>
          <a:prstGeom prst="rect">
            <a:avLst/>
          </a:prstGeom>
        </p:spPr>
      </p:pic>
      <p:sp>
        <p:nvSpPr>
          <p:cNvPr id="4" name="Slide Number Placeholder 3"/>
          <p:cNvSpPr>
            <a:spLocks noGrp="1"/>
          </p:cNvSpPr>
          <p:nvPr>
            <p:ph type="sldNum" sz="quarter" idx="12"/>
          </p:nvPr>
        </p:nvSpPr>
        <p:spPr/>
        <p:txBody>
          <a:bodyPr/>
          <a:lstStyle/>
          <a:p>
            <a:fld id="{B50541BF-2758-584E-92AB-9239B5D9FA29}" type="slidenum">
              <a:rPr lang="en-US" smtClean="0"/>
              <a:t>33</a:t>
            </a:fld>
            <a:endParaRPr lang="en-US" dirty="0"/>
          </a:p>
        </p:txBody>
      </p:sp>
    </p:spTree>
    <p:extLst>
      <p:ext uri="{BB962C8B-B14F-4D97-AF65-F5344CB8AC3E}">
        <p14:creationId xmlns:p14="http://schemas.microsoft.com/office/powerpoint/2010/main" val="523956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02" y="769116"/>
            <a:ext cx="9900804" cy="565040"/>
          </a:xfrm>
        </p:spPr>
        <p:txBody>
          <a:bodyPr>
            <a:normAutofit fontScale="90000"/>
          </a:bodyPr>
          <a:lstStyle/>
          <a:p>
            <a:pPr algn="ctr"/>
            <a:r>
              <a:rPr lang="en-US" dirty="0"/>
              <a:t>GLOBE Trainers and Mentor Trainers Support Teachers</a:t>
            </a:r>
          </a:p>
        </p:txBody>
      </p:sp>
      <p:sp>
        <p:nvSpPr>
          <p:cNvPr id="3" name="Content Placeholder 2"/>
          <p:cNvSpPr>
            <a:spLocks noGrp="1"/>
          </p:cNvSpPr>
          <p:nvPr>
            <p:ph sz="half" idx="1"/>
          </p:nvPr>
        </p:nvSpPr>
        <p:spPr>
          <a:xfrm>
            <a:off x="505258" y="4910488"/>
            <a:ext cx="8362950" cy="4351338"/>
          </a:xfrm>
        </p:spPr>
        <p:txBody>
          <a:bodyPr/>
          <a:lstStyle/>
          <a:p>
            <a:pPr marL="0" indent="0">
              <a:buNone/>
            </a:pPr>
            <a:r>
              <a:rPr lang="en-US" sz="1800" dirty="0">
                <a:solidFill>
                  <a:schemeClr val="tx1">
                    <a:lumMod val="65000"/>
                    <a:lumOff val="35000"/>
                  </a:schemeClr>
                </a:solidFill>
              </a:rPr>
              <a:t>Experienced GLOBE Trainers and Mentor Trainers conduct in-person training in collaboration with country coordinators and U.S. partners. These training events  instruct teachers so they can ensure that the data their students collect have fidelity and are research quality, so students and professional scientists can use them in their investigations. Most Trainers and Mentor Trainers began as Teachers in the GLOBE program. </a:t>
            </a:r>
          </a:p>
          <a:p>
            <a:pPr marL="0" indent="0">
              <a:buNone/>
            </a:pPr>
            <a:endParaRPr lang="en-US" dirty="0"/>
          </a:p>
        </p:txBody>
      </p:sp>
      <p:pic>
        <p:nvPicPr>
          <p:cNvPr id="5" name="Content Placeholder 4" descr="Quote and pictures of teachers in the field: &quot;After 12 years with GLOBE I can say that this program provides great support for the promotion of science and environmental  education, not only for secondary levels but concerning students in all educational systems. In general, the majority of young people in Madagascar choose literary courses of study. GLOBE helps to make science more appealing  as there are real environmental questions that need to be answered and problems that need to be solved .&quot;"/>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283404" y="1536879"/>
            <a:ext cx="5285836" cy="283324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B50541BF-2758-584E-92AB-9239B5D9FA29}" type="slidenum">
              <a:rPr lang="en-US" smtClean="0"/>
              <a:t>34</a:t>
            </a:fld>
            <a:endParaRPr lang="en-US" dirty="0"/>
          </a:p>
        </p:txBody>
      </p:sp>
      <p:sp>
        <p:nvSpPr>
          <p:cNvPr id="6" name="TextBox 5">
            <a:extLst>
              <a:ext uri="{FF2B5EF4-FFF2-40B4-BE49-F238E27FC236}">
                <a16:creationId xmlns:a16="http://schemas.microsoft.com/office/drawing/2014/main" id="{93E7579A-444C-7C47-9D0E-E3B4A20BC184}"/>
              </a:ext>
            </a:extLst>
          </p:cNvPr>
          <p:cNvSpPr txBox="1"/>
          <p:nvPr/>
        </p:nvSpPr>
        <p:spPr>
          <a:xfrm>
            <a:off x="5783283" y="1536879"/>
            <a:ext cx="2885704" cy="2677656"/>
          </a:xfrm>
          <a:prstGeom prst="rect">
            <a:avLst/>
          </a:prstGeom>
          <a:solidFill>
            <a:schemeClr val="accent4">
              <a:lumMod val="40000"/>
              <a:lumOff val="60000"/>
            </a:schemeClr>
          </a:solidFill>
        </p:spPr>
        <p:txBody>
          <a:bodyPr wrap="square" rtlCol="0">
            <a:spAutoFit/>
          </a:bodyPr>
          <a:lstStyle/>
          <a:p>
            <a:r>
              <a:rPr lang="en-US" sz="1200" dirty="0"/>
              <a:t>“After 12 years with GLOBE I can say that this program provides great support for the promotion of science and environmental education, not only for secondary levels but for concerning students in all educational systems. In general, the majority of young people in Madagascar choose literary courses of study. GLOBE helps to make science more appealing, as there are real environmental questions that need to be answered and problems that need to be solved.”</a:t>
            </a:r>
          </a:p>
          <a:p>
            <a:r>
              <a:rPr lang="en-US" sz="1200" dirty="0"/>
              <a:t>-- Country Coordinator and Trainer Mr. Paul </a:t>
            </a:r>
            <a:r>
              <a:rPr lang="en-US" sz="1200" dirty="0" err="1"/>
              <a:t>Randrianarisoa</a:t>
            </a:r>
            <a:r>
              <a:rPr lang="en-US" sz="1200" dirty="0"/>
              <a:t>, </a:t>
            </a:r>
            <a:r>
              <a:rPr lang="en-US" sz="1200" dirty="0" err="1"/>
              <a:t>Madicascar</a:t>
            </a:r>
            <a:endParaRPr lang="en-US" sz="1200" dirty="0"/>
          </a:p>
        </p:txBody>
      </p:sp>
      <p:sp>
        <p:nvSpPr>
          <p:cNvPr id="7" name="TextBox 6">
            <a:extLst>
              <a:ext uri="{FF2B5EF4-FFF2-40B4-BE49-F238E27FC236}">
                <a16:creationId xmlns:a16="http://schemas.microsoft.com/office/drawing/2014/main" id="{1506163B-0519-854D-A6DD-0E21569AF604}"/>
              </a:ext>
            </a:extLst>
          </p:cNvPr>
          <p:cNvSpPr txBox="1"/>
          <p:nvPr/>
        </p:nvSpPr>
        <p:spPr>
          <a:xfrm>
            <a:off x="641268" y="3923481"/>
            <a:ext cx="1805049" cy="338554"/>
          </a:xfrm>
          <a:prstGeom prst="rect">
            <a:avLst/>
          </a:prstGeom>
          <a:solidFill>
            <a:schemeClr val="bg1"/>
          </a:solidFill>
        </p:spPr>
        <p:txBody>
          <a:bodyPr wrap="square" rtlCol="0">
            <a:spAutoFit/>
          </a:bodyPr>
          <a:lstStyle/>
          <a:p>
            <a:pPr algn="ctr"/>
            <a:r>
              <a:rPr lang="en-US" sz="1600" dirty="0">
                <a:latin typeface="Bradley Hand" pitchFamily="2" charset="77"/>
              </a:rPr>
              <a:t>Trainers</a:t>
            </a:r>
          </a:p>
        </p:txBody>
      </p:sp>
    </p:spTree>
    <p:extLst>
      <p:ext uri="{BB962C8B-B14F-4D97-AF65-F5344CB8AC3E}">
        <p14:creationId xmlns:p14="http://schemas.microsoft.com/office/powerpoint/2010/main" val="445982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524" y="982586"/>
            <a:ext cx="10349346" cy="565040"/>
          </a:xfrm>
        </p:spPr>
        <p:txBody>
          <a:bodyPr>
            <a:normAutofit fontScale="90000"/>
          </a:bodyPr>
          <a:lstStyle/>
          <a:p>
            <a:pPr algn="ctr"/>
            <a:r>
              <a:rPr lang="en-US" dirty="0"/>
              <a:t>Former GLOBE students give back to the community</a:t>
            </a:r>
          </a:p>
        </p:txBody>
      </p:sp>
      <p:sp>
        <p:nvSpPr>
          <p:cNvPr id="3" name="Content Placeholder 2"/>
          <p:cNvSpPr>
            <a:spLocks noGrp="1"/>
          </p:cNvSpPr>
          <p:nvPr>
            <p:ph sz="half" idx="1"/>
          </p:nvPr>
        </p:nvSpPr>
        <p:spPr>
          <a:xfrm>
            <a:off x="358545" y="4606844"/>
            <a:ext cx="5237018" cy="2114632"/>
          </a:xfrm>
        </p:spPr>
        <p:txBody>
          <a:bodyPr>
            <a:normAutofit/>
          </a:bodyPr>
          <a:lstStyle/>
          <a:p>
            <a:pPr marL="0" indent="0">
              <a:buNone/>
            </a:pPr>
            <a:r>
              <a:rPr lang="en-US" sz="1800" dirty="0">
                <a:solidFill>
                  <a:schemeClr val="tx1">
                    <a:lumMod val="65000"/>
                    <a:lumOff val="35000"/>
                  </a:schemeClr>
                </a:solidFill>
              </a:rPr>
              <a:t>The GLOBE Alumni Organization is a network of individuals who participated in GLOBE as a student and have continued their involvement after graduation. GLOBE Alumni was started by students in Europe who worked with their country coordinators to stay connected to GLOBE as volunteers. There are now GLOBE alumni all over the world! </a:t>
            </a:r>
          </a:p>
          <a:p>
            <a:pPr marL="0" indent="0">
              <a:buNone/>
            </a:pPr>
            <a:endParaRPr lang="en-US" dirty="0"/>
          </a:p>
        </p:txBody>
      </p:sp>
      <p:pic>
        <p:nvPicPr>
          <p:cNvPr id="5" name="Content Placeholder 4" descr="Quotes from Alumni. Cameroon:&quot;The great part of my success in the Air Force I attribute to knowledge gained from the GLOBE program. With GLOBE I want to do more than learn and teach. I want to understand the whole world environment as a system and I encourage all the young people who are enthusiastic as I am to follow me in the exciting program called GLOBE.&quot;  Thai Alumnus: &quot;I hope I can support the program even more after I grduate with my degree. GLOBE inspires me to learn, like and love the real sciences.&quot;"/>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245268" y="1630685"/>
            <a:ext cx="2248550" cy="2336332"/>
          </a:xfrm>
        </p:spPr>
      </p:pic>
      <p:sp>
        <p:nvSpPr>
          <p:cNvPr id="4" name="Slide Number Placeholder 3"/>
          <p:cNvSpPr>
            <a:spLocks noGrp="1"/>
          </p:cNvSpPr>
          <p:nvPr>
            <p:ph type="sldNum" sz="quarter" idx="12"/>
          </p:nvPr>
        </p:nvSpPr>
        <p:spPr/>
        <p:txBody>
          <a:bodyPr/>
          <a:lstStyle/>
          <a:p>
            <a:fld id="{B50541BF-2758-584E-92AB-9239B5D9FA29}" type="slidenum">
              <a:rPr lang="en-US" smtClean="0"/>
              <a:t>35</a:t>
            </a:fld>
            <a:endParaRPr lang="en-US" dirty="0"/>
          </a:p>
        </p:txBody>
      </p:sp>
      <p:sp>
        <p:nvSpPr>
          <p:cNvPr id="6" name="TextBox 5">
            <a:extLst>
              <a:ext uri="{FF2B5EF4-FFF2-40B4-BE49-F238E27FC236}">
                <a16:creationId xmlns:a16="http://schemas.microsoft.com/office/drawing/2014/main" id="{DEB368F4-46B9-0045-A919-69E4EA071ABF}"/>
              </a:ext>
            </a:extLst>
          </p:cNvPr>
          <p:cNvSpPr txBox="1"/>
          <p:nvPr/>
        </p:nvSpPr>
        <p:spPr>
          <a:xfrm>
            <a:off x="2640835" y="1630685"/>
            <a:ext cx="2850078" cy="2893100"/>
          </a:xfrm>
          <a:prstGeom prst="rect">
            <a:avLst/>
          </a:prstGeom>
          <a:solidFill>
            <a:schemeClr val="accent4">
              <a:lumMod val="40000"/>
              <a:lumOff val="60000"/>
            </a:schemeClr>
          </a:solidFill>
        </p:spPr>
        <p:txBody>
          <a:bodyPr wrap="square" rtlCol="0">
            <a:spAutoFit/>
          </a:bodyPr>
          <a:lstStyle/>
          <a:p>
            <a:r>
              <a:rPr lang="en-US" sz="1400" dirty="0"/>
              <a:t>“The great part of my success in the Air Force, I attribute to knowledge gained from The GLOBE Program. With GLOBE I want to do more than learn and teach, I want to understand the entire world environment as a system and I encourage all the young people who are as enthusiastic as I am to follow me that exciting program called GLOBE.”</a:t>
            </a:r>
          </a:p>
          <a:p>
            <a:r>
              <a:rPr lang="en-US" sz="1400" dirty="0"/>
              <a:t>-- </a:t>
            </a:r>
            <a:r>
              <a:rPr lang="en-US" sz="1400" dirty="0" err="1"/>
              <a:t>Tamsu</a:t>
            </a:r>
            <a:r>
              <a:rPr lang="en-US" sz="1400" dirty="0"/>
              <a:t> Marcelin, GLOBE Alumni, </a:t>
            </a:r>
            <a:r>
              <a:rPr lang="en-US" sz="1400" dirty="0" err="1"/>
              <a:t>Camaroon</a:t>
            </a:r>
            <a:endParaRPr lang="en-US" sz="1400" dirty="0"/>
          </a:p>
        </p:txBody>
      </p:sp>
      <p:sp>
        <p:nvSpPr>
          <p:cNvPr id="7" name="TextBox 6">
            <a:extLst>
              <a:ext uri="{FF2B5EF4-FFF2-40B4-BE49-F238E27FC236}">
                <a16:creationId xmlns:a16="http://schemas.microsoft.com/office/drawing/2014/main" id="{C68F9119-AFFE-9B47-99B6-DBC26213C22E}"/>
              </a:ext>
            </a:extLst>
          </p:cNvPr>
          <p:cNvSpPr txBox="1"/>
          <p:nvPr/>
        </p:nvSpPr>
        <p:spPr>
          <a:xfrm>
            <a:off x="5676970" y="3835054"/>
            <a:ext cx="3301340" cy="2308324"/>
          </a:xfrm>
          <a:prstGeom prst="rect">
            <a:avLst/>
          </a:prstGeom>
          <a:solidFill>
            <a:schemeClr val="accent4">
              <a:lumMod val="60000"/>
              <a:lumOff val="40000"/>
            </a:schemeClr>
          </a:solidFill>
        </p:spPr>
        <p:txBody>
          <a:bodyPr wrap="square" rtlCol="0">
            <a:spAutoFit/>
          </a:bodyPr>
          <a:lstStyle/>
          <a:p>
            <a:r>
              <a:rPr lang="en-US" sz="1600" dirty="0"/>
              <a:t>” I hope I can support the program even more after I graduate with my degree. GLOBE inspires me to learn, like, and love the real sciences.”</a:t>
            </a:r>
          </a:p>
          <a:p>
            <a:r>
              <a:rPr lang="en-US" sz="1600" dirty="0"/>
              <a:t>-- </a:t>
            </a:r>
            <a:r>
              <a:rPr lang="en-US" sz="1600" dirty="0" err="1"/>
              <a:t>Watcharee</a:t>
            </a:r>
            <a:r>
              <a:rPr lang="en-US" sz="1600" dirty="0"/>
              <a:t> </a:t>
            </a:r>
            <a:r>
              <a:rPr lang="en-US" sz="1600" dirty="0" err="1"/>
              <a:t>Ruariuen</a:t>
            </a:r>
            <a:r>
              <a:rPr lang="en-US" sz="1600" dirty="0"/>
              <a:t>, Thailand, currently a PhD student at School of Natural Resources and Agricultural Sciences, University of Alaska Fairbanks, USA </a:t>
            </a:r>
          </a:p>
        </p:txBody>
      </p:sp>
      <p:pic>
        <p:nvPicPr>
          <p:cNvPr id="9" name="Content Placeholder 4" descr="Quotes from Alumni. Cameroon:&quot;The great part of my success in the Air Force I attribute to knowledge gained from the GLOBE program. With GLOBE I want to do more than learn and teach. I want to understand the whole world environment as a system and I encourage all the young people who are enthusiastic as I am to follow me in the exciting program called GLOBE.&quot;  Thai Alumnus: &quot;I hope I can support the program even more after I grduate with my degree. GLOBE inspires me to learn, like and love the real sciences.&quot;">
            <a:extLst>
              <a:ext uri="{FF2B5EF4-FFF2-40B4-BE49-F238E27FC236}">
                <a16:creationId xmlns:a16="http://schemas.microsoft.com/office/drawing/2014/main" id="{A2009900-BC9C-D046-97E4-C4CFBD83E9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17"/>
          <a:stretch/>
        </p:blipFill>
        <p:spPr>
          <a:xfrm>
            <a:off x="6576704" y="1602457"/>
            <a:ext cx="1501872" cy="2019625"/>
          </a:xfrm>
          <a:prstGeom prst="rect">
            <a:avLst/>
          </a:prstGeom>
        </p:spPr>
      </p:pic>
      <p:sp>
        <p:nvSpPr>
          <p:cNvPr id="10" name="TextBox 9">
            <a:extLst>
              <a:ext uri="{FF2B5EF4-FFF2-40B4-BE49-F238E27FC236}">
                <a16:creationId xmlns:a16="http://schemas.microsoft.com/office/drawing/2014/main" id="{8C003341-F8D8-B34B-BD0B-70F21BF77D9A}"/>
              </a:ext>
            </a:extLst>
          </p:cNvPr>
          <p:cNvSpPr txBox="1"/>
          <p:nvPr/>
        </p:nvSpPr>
        <p:spPr>
          <a:xfrm>
            <a:off x="822365" y="3489185"/>
            <a:ext cx="1410195" cy="369332"/>
          </a:xfrm>
          <a:prstGeom prst="rect">
            <a:avLst/>
          </a:prstGeom>
          <a:solidFill>
            <a:schemeClr val="bg1"/>
          </a:solidFill>
        </p:spPr>
        <p:txBody>
          <a:bodyPr wrap="square" rtlCol="0">
            <a:spAutoFit/>
          </a:bodyPr>
          <a:lstStyle/>
          <a:p>
            <a:pPr algn="ctr"/>
            <a:r>
              <a:rPr lang="en-US" dirty="0">
                <a:latin typeface="Bradley Hand" pitchFamily="2" charset="77"/>
              </a:rPr>
              <a:t>Alumni</a:t>
            </a:r>
          </a:p>
        </p:txBody>
      </p:sp>
    </p:spTree>
    <p:extLst>
      <p:ext uri="{BB962C8B-B14F-4D97-AF65-F5344CB8AC3E}">
        <p14:creationId xmlns:p14="http://schemas.microsoft.com/office/powerpoint/2010/main" val="506114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B4A9D-DE00-EC44-A9FF-1669A535C453}"/>
              </a:ext>
            </a:extLst>
          </p:cNvPr>
          <p:cNvSpPr>
            <a:spLocks noGrp="1"/>
          </p:cNvSpPr>
          <p:nvPr>
            <p:ph type="title"/>
          </p:nvPr>
        </p:nvSpPr>
        <p:spPr/>
        <p:txBody>
          <a:bodyPr>
            <a:normAutofit/>
          </a:bodyPr>
          <a:lstStyle/>
          <a:p>
            <a:r>
              <a:rPr lang="en-US" dirty="0"/>
              <a:t>Getting started as a GLOBE Educator</a:t>
            </a:r>
          </a:p>
        </p:txBody>
      </p:sp>
      <p:sp>
        <p:nvSpPr>
          <p:cNvPr id="6" name="Content Placeholder 5">
            <a:extLst>
              <a:ext uri="{FF2B5EF4-FFF2-40B4-BE49-F238E27FC236}">
                <a16:creationId xmlns:a16="http://schemas.microsoft.com/office/drawing/2014/main" id="{1A1F0F25-703F-2C40-AE06-0EA78C5F8E6C}"/>
              </a:ext>
            </a:extLst>
          </p:cNvPr>
          <p:cNvSpPr>
            <a:spLocks noGrp="1"/>
          </p:cNvSpPr>
          <p:nvPr>
            <p:ph idx="1"/>
          </p:nvPr>
        </p:nvSpPr>
        <p:spPr/>
        <p:txBody>
          <a:bodyPr/>
          <a:lstStyle/>
          <a:p>
            <a:r>
              <a:rPr lang="en-US" dirty="0"/>
              <a:t>This section will provide a summary of resources for GLOBE educators and students. </a:t>
            </a:r>
          </a:p>
          <a:p>
            <a:r>
              <a:rPr lang="en-US" dirty="0"/>
              <a:t>If you are a volunteer, you can skip to slide 46 to complete the training. </a:t>
            </a:r>
          </a:p>
        </p:txBody>
      </p:sp>
      <p:sp>
        <p:nvSpPr>
          <p:cNvPr id="5" name="Slide Number Placeholder 4">
            <a:extLst>
              <a:ext uri="{FF2B5EF4-FFF2-40B4-BE49-F238E27FC236}">
                <a16:creationId xmlns:a16="http://schemas.microsoft.com/office/drawing/2014/main" id="{30956E1E-ABB3-A641-A1A2-584112301488}"/>
              </a:ext>
            </a:extLst>
          </p:cNvPr>
          <p:cNvSpPr>
            <a:spLocks noGrp="1"/>
          </p:cNvSpPr>
          <p:nvPr>
            <p:ph type="sldNum" sz="quarter" idx="12"/>
          </p:nvPr>
        </p:nvSpPr>
        <p:spPr/>
        <p:txBody>
          <a:bodyPr/>
          <a:lstStyle/>
          <a:p>
            <a:fld id="{B50541BF-2758-584E-92AB-9239B5D9FA29}" type="slidenum">
              <a:rPr lang="en-US" smtClean="0"/>
              <a:t>36</a:t>
            </a:fld>
            <a:endParaRPr lang="en-US" dirty="0"/>
          </a:p>
        </p:txBody>
      </p:sp>
    </p:spTree>
    <p:extLst>
      <p:ext uri="{BB962C8B-B14F-4D97-AF65-F5344CB8AC3E}">
        <p14:creationId xmlns:p14="http://schemas.microsoft.com/office/powerpoint/2010/main" val="355386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222" y="549426"/>
            <a:ext cx="7886700" cy="1061814"/>
          </a:xfrm>
        </p:spPr>
        <p:txBody>
          <a:bodyPr>
            <a:normAutofit/>
          </a:bodyPr>
          <a:lstStyle/>
          <a:p>
            <a:r>
              <a:rPr lang="en-US" dirty="0"/>
              <a:t>III. Using GLOBE in the Classroom</a:t>
            </a:r>
          </a:p>
        </p:txBody>
      </p:sp>
      <p:sp>
        <p:nvSpPr>
          <p:cNvPr id="3" name="Content Placeholder 2"/>
          <p:cNvSpPr>
            <a:spLocks noGrp="1"/>
          </p:cNvSpPr>
          <p:nvPr>
            <p:ph idx="1"/>
          </p:nvPr>
        </p:nvSpPr>
        <p:spPr>
          <a:xfrm>
            <a:off x="342222" y="1393367"/>
            <a:ext cx="8459555" cy="4351338"/>
          </a:xfrm>
        </p:spPr>
        <p:txBody>
          <a:bodyPr>
            <a:normAutofit/>
          </a:bodyPr>
          <a:lstStyle/>
          <a:p>
            <a:pPr marL="0" indent="0">
              <a:buNone/>
            </a:pPr>
            <a:r>
              <a:rPr lang="en-US" dirty="0"/>
              <a:t>GLOBE includes a variety of grade level-appropriate, interdisciplinary activities and investigations aligned with national and state educational standards, which integrate easily into any school curriculum. The projects are designed to help students develop a wide range of skills such as critical thinking, scientific research methodologies, data analysis, independent learning and big picture thinking (taking local information and seeing global implications). Most importantly, the activities get students excited about science and show them how to think globally, while acting locally.</a:t>
            </a:r>
          </a:p>
        </p:txBody>
      </p:sp>
      <p:pic>
        <p:nvPicPr>
          <p:cNvPr id="5" name="Picture 4" descr="screenshot of two activities from the GLOBE Teacher's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05632" y="3545324"/>
            <a:ext cx="3962400" cy="3312676"/>
          </a:xfrm>
          <a:prstGeom prst="rect">
            <a:avLst/>
          </a:prstGeom>
        </p:spPr>
      </p:pic>
      <p:pic>
        <p:nvPicPr>
          <p:cNvPr id="6" name="Picture 5" descr="Image of students doing a classroom activiity from the GLOBE Teacher's Guid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5362" y="3903275"/>
            <a:ext cx="3336637" cy="2596774"/>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B50541BF-2758-584E-92AB-9239B5D9FA29}" type="slidenum">
              <a:rPr lang="en-US" smtClean="0"/>
              <a:t>37</a:t>
            </a:fld>
            <a:endParaRPr lang="en-US" dirty="0"/>
          </a:p>
        </p:txBody>
      </p:sp>
    </p:spTree>
    <p:extLst>
      <p:ext uri="{BB962C8B-B14F-4D97-AF65-F5344CB8AC3E}">
        <p14:creationId xmlns:p14="http://schemas.microsoft.com/office/powerpoint/2010/main" val="697641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GLOBE supports teacher professional development </a:t>
            </a:r>
          </a:p>
        </p:txBody>
      </p:sp>
      <p:sp>
        <p:nvSpPr>
          <p:cNvPr id="3" name="Content Placeholder 2"/>
          <p:cNvSpPr>
            <a:spLocks noGrp="1"/>
          </p:cNvSpPr>
          <p:nvPr>
            <p:ph idx="1"/>
          </p:nvPr>
        </p:nvSpPr>
        <p:spPr>
          <a:xfrm>
            <a:off x="342222" y="1487981"/>
            <a:ext cx="8592580" cy="4351338"/>
          </a:xfrm>
        </p:spPr>
        <p:txBody>
          <a:bodyPr>
            <a:normAutofit/>
          </a:bodyPr>
          <a:lstStyle/>
          <a:p>
            <a:r>
              <a:rPr lang="en-US" dirty="0"/>
              <a:t>Teachers acquire expertise and confidence, through workshops and online training. GLOBE has developed a Teacher’s Guide which is used to train teachers in the protocols and learning activities. The Guide is available in </a:t>
            </a:r>
            <a:r>
              <a:rPr lang="en-US" dirty="0">
                <a:hlinkClick r:id="rId2"/>
              </a:rPr>
              <a:t>several languages</a:t>
            </a:r>
            <a:r>
              <a:rPr lang="en-US" dirty="0"/>
              <a:t>. </a:t>
            </a:r>
            <a:endParaRPr lang="en-US" dirty="0">
              <a:solidFill>
                <a:schemeClr val="tx1">
                  <a:lumMod val="65000"/>
                  <a:lumOff val="35000"/>
                </a:schemeClr>
              </a:solidFill>
            </a:endParaRPr>
          </a:p>
          <a:p>
            <a:r>
              <a:rPr lang="en-US" dirty="0"/>
              <a:t>Teachers are provided with an opportunity to share innovative ideas and challenges, to attend protocol and related professional development sessions, and to build connections for research efforts between schools. </a:t>
            </a:r>
          </a:p>
          <a:p>
            <a:endParaRPr lang="en-US" dirty="0"/>
          </a:p>
        </p:txBody>
      </p:sp>
      <p:pic>
        <p:nvPicPr>
          <p:cNvPr id="6" name="Picture 5" descr="Screenshot of the GLOBE Cloud Chart, in 6 languag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9464" y="3851563"/>
            <a:ext cx="4112536" cy="2689513"/>
          </a:xfrm>
          <a:prstGeom prst="rect">
            <a:avLst/>
          </a:prstGeom>
        </p:spPr>
      </p:pic>
      <p:pic>
        <p:nvPicPr>
          <p:cNvPr id="7" name="Picture 6" descr="Screenshot of the cover of the GLOBE Teacher's Guid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7503" y="3851563"/>
            <a:ext cx="2022177" cy="2584737"/>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B50541BF-2758-584E-92AB-9239B5D9FA29}" type="slidenum">
              <a:rPr lang="en-US" smtClean="0"/>
              <a:t>38</a:t>
            </a:fld>
            <a:endParaRPr lang="en-US" dirty="0"/>
          </a:p>
        </p:txBody>
      </p:sp>
    </p:spTree>
    <p:extLst>
      <p:ext uri="{BB962C8B-B14F-4D97-AF65-F5344CB8AC3E}">
        <p14:creationId xmlns:p14="http://schemas.microsoft.com/office/powerpoint/2010/main" val="1725746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417197"/>
            <a:ext cx="7886700" cy="565040"/>
          </a:xfrm>
        </p:spPr>
        <p:txBody>
          <a:bodyPr>
            <a:normAutofit fontScale="90000"/>
          </a:bodyPr>
          <a:lstStyle/>
          <a:p>
            <a:r>
              <a:rPr lang="en-US" dirty="0"/>
              <a:t>GLOBE participants</a:t>
            </a:r>
            <a:r>
              <a:rPr lang="en-US" dirty="0">
                <a:solidFill>
                  <a:srgbClr val="FF0000"/>
                </a:solidFill>
              </a:rPr>
              <a:t> </a:t>
            </a:r>
            <a:r>
              <a:rPr lang="en-US" dirty="0"/>
              <a:t>build understanding by making environmental observations and asking questions</a:t>
            </a:r>
          </a:p>
        </p:txBody>
      </p:sp>
      <p:pic>
        <p:nvPicPr>
          <p:cNvPr id="9" name="Content Placeholder 8" descr="image of female students doing a test for carbonates in soil."/>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29150" y="2498249"/>
            <a:ext cx="3886200" cy="3006090"/>
          </a:xfrm>
        </p:spPr>
      </p:pic>
      <p:pic>
        <p:nvPicPr>
          <p:cNvPr id="10" name="Content Placeholder 9" descr="photo of students investigating tree buds"/>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28650" y="2555418"/>
            <a:ext cx="3886200" cy="2891751"/>
          </a:xfrm>
        </p:spPr>
      </p:pic>
      <p:sp>
        <p:nvSpPr>
          <p:cNvPr id="3" name="Slide Number Placeholder 2"/>
          <p:cNvSpPr>
            <a:spLocks noGrp="1"/>
          </p:cNvSpPr>
          <p:nvPr>
            <p:ph type="sldNum" sz="quarter" idx="12"/>
          </p:nvPr>
        </p:nvSpPr>
        <p:spPr/>
        <p:txBody>
          <a:bodyPr/>
          <a:lstStyle/>
          <a:p>
            <a:fld id="{B50541BF-2758-584E-92AB-9239B5D9FA29}" type="slidenum">
              <a:rPr lang="en-US" smtClean="0"/>
              <a:t>3</a:t>
            </a:fld>
            <a:endParaRPr lang="en-US" dirty="0"/>
          </a:p>
        </p:txBody>
      </p:sp>
    </p:spTree>
    <p:extLst>
      <p:ext uri="{BB962C8B-B14F-4D97-AF65-F5344CB8AC3E}">
        <p14:creationId xmlns:p14="http://schemas.microsoft.com/office/powerpoint/2010/main" val="366533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695" y="584423"/>
            <a:ext cx="7886700" cy="1061814"/>
          </a:xfrm>
        </p:spPr>
        <p:txBody>
          <a:bodyPr>
            <a:normAutofit/>
          </a:bodyPr>
          <a:lstStyle/>
          <a:p>
            <a:r>
              <a:rPr lang="en-US" dirty="0"/>
              <a:t>Teacher Support</a:t>
            </a:r>
          </a:p>
        </p:txBody>
      </p:sp>
      <p:sp>
        <p:nvSpPr>
          <p:cNvPr id="3" name="Content Placeholder 2"/>
          <p:cNvSpPr>
            <a:spLocks noGrp="1"/>
          </p:cNvSpPr>
          <p:nvPr>
            <p:ph idx="1"/>
          </p:nvPr>
        </p:nvSpPr>
        <p:spPr>
          <a:xfrm>
            <a:off x="628650" y="1544657"/>
            <a:ext cx="7886700" cy="4351338"/>
          </a:xfrm>
        </p:spPr>
        <p:txBody>
          <a:bodyPr>
            <a:normAutofit/>
          </a:bodyPr>
          <a:lstStyle/>
          <a:p>
            <a:r>
              <a:rPr lang="en-US" sz="2400" dirty="0"/>
              <a:t>GLOBE’s training program prepares teachers to conduct fieldwork activities and apply those lessons inside the classroom. Teachers learn how to mentor students in collecting, reporting and using high-quality data to perform and analyze scientific investigations. GLOBE connects you with other teachers and classrooms, giving you and your students the opportunity to collaborate with others across the world on scientific investigations and data analysis.</a:t>
            </a:r>
          </a:p>
        </p:txBody>
      </p:sp>
      <p:sp>
        <p:nvSpPr>
          <p:cNvPr id="5" name="Slide Number Placeholder 4"/>
          <p:cNvSpPr>
            <a:spLocks noGrp="1"/>
          </p:cNvSpPr>
          <p:nvPr>
            <p:ph type="sldNum" sz="quarter" idx="12"/>
          </p:nvPr>
        </p:nvSpPr>
        <p:spPr/>
        <p:txBody>
          <a:bodyPr/>
          <a:lstStyle/>
          <a:p>
            <a:fld id="{B50541BF-2758-584E-92AB-9239B5D9FA29}" type="slidenum">
              <a:rPr lang="en-US" smtClean="0"/>
              <a:t>39</a:t>
            </a:fld>
            <a:endParaRPr lang="en-US" dirty="0"/>
          </a:p>
        </p:txBody>
      </p:sp>
      <p:pic>
        <p:nvPicPr>
          <p:cNvPr id="6" name="Picture 5" descr="Teachers training worksho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516" y="4528291"/>
            <a:ext cx="2667856" cy="1955636"/>
          </a:xfrm>
          <a:prstGeom prst="rect">
            <a:avLst/>
          </a:prstGeom>
          <a:ln>
            <a:noFill/>
          </a:ln>
          <a:effectLst>
            <a:outerShdw blurRad="292100" dist="139700" dir="2700000" algn="tl" rotWithShape="0">
              <a:srgbClr val="333333">
                <a:alpha val="65000"/>
              </a:srgbClr>
            </a:outerShdw>
          </a:effectLst>
        </p:spPr>
      </p:pic>
      <p:pic>
        <p:nvPicPr>
          <p:cNvPr id="7" name="Picture 6" descr="teachers in a half-day GLOBE workshop, 20th Annual GLOBE Meet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8290" y="4521663"/>
            <a:ext cx="2627090" cy="1962264"/>
          </a:xfrm>
          <a:prstGeom prst="rect">
            <a:avLst/>
          </a:prstGeom>
          <a:ln>
            <a:noFill/>
          </a:ln>
          <a:effectLst>
            <a:outerShdw blurRad="292100" dist="139700" dir="2700000" algn="tl" rotWithShape="0">
              <a:srgbClr val="333333">
                <a:alpha val="65000"/>
              </a:srgbClr>
            </a:outerShdw>
          </a:effectLst>
        </p:spPr>
      </p:pic>
      <p:pic>
        <p:nvPicPr>
          <p:cNvPr id="8" name="Picture 7" descr="Teacher training worksho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706" y="4521663"/>
            <a:ext cx="2641621" cy="1962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740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4136"/>
            <a:ext cx="7886700" cy="1061814"/>
          </a:xfrm>
        </p:spPr>
        <p:txBody>
          <a:bodyPr>
            <a:normAutofit/>
          </a:bodyPr>
          <a:lstStyle/>
          <a:p>
            <a:r>
              <a:rPr lang="en-US" dirty="0"/>
              <a:t>GLOBE Teacher’s Guide</a:t>
            </a:r>
          </a:p>
        </p:txBody>
      </p:sp>
      <p:sp>
        <p:nvSpPr>
          <p:cNvPr id="3" name="Content Placeholder 2"/>
          <p:cNvSpPr>
            <a:spLocks noGrp="1"/>
          </p:cNvSpPr>
          <p:nvPr>
            <p:ph idx="1"/>
          </p:nvPr>
        </p:nvSpPr>
        <p:spPr>
          <a:xfrm>
            <a:off x="628649" y="1885950"/>
            <a:ext cx="7886700" cy="4351338"/>
          </a:xfrm>
        </p:spPr>
        <p:txBody>
          <a:bodyPr>
            <a:normAutofit/>
          </a:bodyPr>
          <a:lstStyle/>
          <a:p>
            <a:r>
              <a:rPr lang="en-US" sz="1800" dirty="0"/>
              <a:t>Beyond training, the </a:t>
            </a:r>
            <a:r>
              <a:rPr lang="en-US" sz="1800" dirty="0">
                <a:hlinkClick r:id="rId2"/>
              </a:rPr>
              <a:t>GLOBE Teacher’s Guide </a:t>
            </a:r>
            <a:r>
              <a:rPr lang="en-US" sz="1800" dirty="0"/>
              <a:t>offers all the information you need to incorporate the GLOBE program into your classroom. Each investigation area includes:</a:t>
            </a:r>
          </a:p>
          <a:p>
            <a:r>
              <a:rPr lang="en-US" sz="1800" b="1" dirty="0"/>
              <a:t>Introduction: </a:t>
            </a:r>
            <a:r>
              <a:rPr lang="en-US" sz="1800" dirty="0"/>
              <a:t>an overview of the investigation area and important science concepts </a:t>
            </a:r>
          </a:p>
          <a:p>
            <a:r>
              <a:rPr lang="en-US" sz="1800" b="1" dirty="0"/>
              <a:t>Protocols</a:t>
            </a:r>
            <a:r>
              <a:rPr lang="en-US" sz="1800" dirty="0"/>
              <a:t>: background science and classroom connections associated with GLOBE measurement procedures</a:t>
            </a:r>
          </a:p>
          <a:p>
            <a:r>
              <a:rPr lang="en-US" sz="1800" b="1" dirty="0"/>
              <a:t>Field and Lab Guides: </a:t>
            </a:r>
            <a:r>
              <a:rPr lang="en-US" sz="1800" dirty="0"/>
              <a:t>a step-by-step description of the protocol procedure</a:t>
            </a:r>
          </a:p>
          <a:p>
            <a:r>
              <a:rPr lang="en-US" sz="1800" b="1" dirty="0"/>
              <a:t>Data Sheets</a:t>
            </a:r>
            <a:r>
              <a:rPr lang="en-US" sz="1800" dirty="0"/>
              <a:t>: allow the organized recording of data by students, and ensures that no data have been overlooked</a:t>
            </a:r>
          </a:p>
          <a:p>
            <a:r>
              <a:rPr lang="en-US" sz="1800" b="1" dirty="0"/>
              <a:t>Learning Activities: </a:t>
            </a:r>
            <a:r>
              <a:rPr lang="en-US" sz="1800" dirty="0"/>
              <a:t>example lessons created by scientists and teachers to support understanding of scientific procedures and concepts </a:t>
            </a:r>
          </a:p>
          <a:p>
            <a:r>
              <a:rPr lang="en-US" sz="1800" b="1" dirty="0"/>
              <a:t>Looking at the Data: </a:t>
            </a:r>
            <a:r>
              <a:rPr lang="en-US" sz="1800" dirty="0"/>
              <a:t>examples of how GLOBE datasets can be used by students in their own investigations </a:t>
            </a:r>
          </a:p>
        </p:txBody>
      </p:sp>
      <p:sp>
        <p:nvSpPr>
          <p:cNvPr id="5" name="Slide Number Placeholder 4"/>
          <p:cNvSpPr>
            <a:spLocks noGrp="1"/>
          </p:cNvSpPr>
          <p:nvPr>
            <p:ph type="sldNum" sz="quarter" idx="12"/>
          </p:nvPr>
        </p:nvSpPr>
        <p:spPr/>
        <p:txBody>
          <a:bodyPr/>
          <a:lstStyle/>
          <a:p>
            <a:fld id="{B50541BF-2758-584E-92AB-9239B5D9FA29}" type="slidenum">
              <a:rPr lang="en-US" smtClean="0"/>
              <a:t>40</a:t>
            </a:fld>
            <a:endParaRPr lang="en-US" dirty="0"/>
          </a:p>
        </p:txBody>
      </p:sp>
    </p:spTree>
    <p:extLst>
      <p:ext uri="{BB962C8B-B14F-4D97-AF65-F5344CB8AC3E}">
        <p14:creationId xmlns:p14="http://schemas.microsoft.com/office/powerpoint/2010/main" val="1892139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4136"/>
            <a:ext cx="7886700" cy="1061814"/>
          </a:xfrm>
        </p:spPr>
        <p:txBody>
          <a:bodyPr>
            <a:normAutofit/>
          </a:bodyPr>
          <a:lstStyle/>
          <a:p>
            <a:r>
              <a:rPr lang="en-US" dirty="0"/>
              <a:t>Other </a:t>
            </a:r>
            <a:r>
              <a:rPr lang="en-US"/>
              <a:t>Teacher Resources to get you started:</a:t>
            </a:r>
            <a:endParaRPr lang="en-US" dirty="0"/>
          </a:p>
        </p:txBody>
      </p:sp>
      <p:sp>
        <p:nvSpPr>
          <p:cNvPr id="3" name="Content Placeholder 2"/>
          <p:cNvSpPr>
            <a:spLocks noGrp="1"/>
          </p:cNvSpPr>
          <p:nvPr>
            <p:ph idx="1"/>
          </p:nvPr>
        </p:nvSpPr>
        <p:spPr>
          <a:xfrm>
            <a:off x="628649" y="1885950"/>
            <a:ext cx="7886700" cy="4351338"/>
          </a:xfrm>
        </p:spPr>
        <p:txBody>
          <a:bodyPr>
            <a:normAutofit fontScale="70000" lnSpcReduction="20000"/>
          </a:bodyPr>
          <a:lstStyle/>
          <a:p>
            <a:pPr marL="0" indent="0">
              <a:buNone/>
            </a:pPr>
            <a:r>
              <a:rPr lang="en-US" sz="2400" dirty="0">
                <a:hlinkClick r:id="rId2"/>
              </a:rPr>
              <a:t>GLOBE Implementation Guide</a:t>
            </a:r>
            <a:r>
              <a:rPr lang="en-US" sz="2400" dirty="0"/>
              <a:t>:  </a:t>
            </a:r>
          </a:p>
          <a:p>
            <a:r>
              <a:rPr lang="en-US" sz="2400" dirty="0"/>
              <a:t>Provides an introduction to the GLOBE program and what you and your students will do as part of the GLOBE program</a:t>
            </a:r>
          </a:p>
          <a:p>
            <a:r>
              <a:rPr lang="en-US" sz="2400" dirty="0"/>
              <a:t>Assists in planning the use of GLOBE with your students</a:t>
            </a:r>
          </a:p>
          <a:p>
            <a:r>
              <a:rPr lang="en-US" sz="2400" dirty="0"/>
              <a:t>Provides sample atmosphere, soil, Earth system, and biosphere unit plans to give you ideas about how to incorporate GLOBE activities and data into the classroom. </a:t>
            </a:r>
          </a:p>
          <a:p>
            <a:pPr marL="0" indent="0">
              <a:buNone/>
            </a:pPr>
            <a:r>
              <a:rPr lang="en-US" sz="2400" dirty="0">
                <a:hlinkClick r:id="rId3"/>
              </a:rPr>
              <a:t>Appendix</a:t>
            </a:r>
            <a:r>
              <a:rPr lang="en-US" sz="2400" dirty="0"/>
              <a:t>:</a:t>
            </a:r>
          </a:p>
          <a:p>
            <a:r>
              <a:rPr lang="en-US" sz="2400" dirty="0"/>
              <a:t>Discusses inquiry and other pedagogic strategies, provides a guide to where and how often individual protocols should be conducted, and presents rubrics you can use in assessing student learning</a:t>
            </a:r>
          </a:p>
          <a:p>
            <a:pPr marL="0" indent="0">
              <a:buNone/>
            </a:pPr>
            <a:r>
              <a:rPr lang="en-US" sz="2400" dirty="0">
                <a:hlinkClick r:id="rId4"/>
              </a:rPr>
              <a:t>Toolkit: </a:t>
            </a:r>
            <a:endParaRPr lang="en-US" sz="2400" dirty="0"/>
          </a:p>
          <a:p>
            <a:r>
              <a:rPr lang="en-US" sz="2400" dirty="0"/>
              <a:t>Introduction to Remote Sensing and how GLOBE data support NASA satellite missions</a:t>
            </a:r>
          </a:p>
          <a:p>
            <a:r>
              <a:rPr lang="en-US" sz="2400" dirty="0"/>
              <a:t>Press kit for communicating your GLOBE activities with your community</a:t>
            </a:r>
          </a:p>
          <a:p>
            <a:r>
              <a:rPr lang="en-US" sz="2400" dirty="0"/>
              <a:t>Identifies protocols by complexity and appropriateness for different grade  bands</a:t>
            </a:r>
          </a:p>
          <a:p>
            <a:r>
              <a:rPr lang="en-US" sz="2400" dirty="0"/>
              <a:t>Describes specifications of instruments used in GLOBE investigations</a:t>
            </a:r>
          </a:p>
        </p:txBody>
      </p:sp>
      <p:sp>
        <p:nvSpPr>
          <p:cNvPr id="5" name="Slide Number Placeholder 4"/>
          <p:cNvSpPr>
            <a:spLocks noGrp="1"/>
          </p:cNvSpPr>
          <p:nvPr>
            <p:ph type="sldNum" sz="quarter" idx="12"/>
          </p:nvPr>
        </p:nvSpPr>
        <p:spPr/>
        <p:txBody>
          <a:bodyPr/>
          <a:lstStyle/>
          <a:p>
            <a:fld id="{B50541BF-2758-584E-92AB-9239B5D9FA29}" type="slidenum">
              <a:rPr lang="en-US" smtClean="0"/>
              <a:t>41</a:t>
            </a:fld>
            <a:endParaRPr lang="en-US" dirty="0"/>
          </a:p>
        </p:txBody>
      </p:sp>
    </p:spTree>
    <p:extLst>
      <p:ext uri="{BB962C8B-B14F-4D97-AF65-F5344CB8AC3E}">
        <p14:creationId xmlns:p14="http://schemas.microsoft.com/office/powerpoint/2010/main" val="48190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53" y="880397"/>
            <a:ext cx="10449792" cy="565040"/>
          </a:xfrm>
        </p:spPr>
        <p:txBody>
          <a:bodyPr>
            <a:normAutofit/>
          </a:bodyPr>
          <a:lstStyle/>
          <a:p>
            <a:r>
              <a:rPr lang="en-US" sz="2800" dirty="0"/>
              <a:t>Shared Activities Connect Teachers and Students Worldwide</a:t>
            </a:r>
          </a:p>
        </p:txBody>
      </p:sp>
      <p:sp>
        <p:nvSpPr>
          <p:cNvPr id="3" name="Content Placeholder 2"/>
          <p:cNvSpPr>
            <a:spLocks noGrp="1"/>
          </p:cNvSpPr>
          <p:nvPr>
            <p:ph sz="half" idx="1"/>
          </p:nvPr>
        </p:nvSpPr>
        <p:spPr>
          <a:xfrm>
            <a:off x="933450" y="5608636"/>
            <a:ext cx="8016586" cy="862157"/>
          </a:xfrm>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There are annual events where teacher workshops, student investigations and meetings take place. Here are Thai Students at the GLOBE Annual Meeting, Los Angeles, CA, USA, presenting their research project (2015)</a:t>
            </a:r>
          </a:p>
        </p:txBody>
      </p:sp>
      <p:pic>
        <p:nvPicPr>
          <p:cNvPr id="5" name="Content Placeholder 4" descr="photo of a group of students in front of their scientific poster presentation."/>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996785" y="1809677"/>
            <a:ext cx="4847359" cy="3635519"/>
          </a:xfrm>
        </p:spPr>
      </p:pic>
      <p:sp>
        <p:nvSpPr>
          <p:cNvPr id="4" name="Slide Number Placeholder 3"/>
          <p:cNvSpPr>
            <a:spLocks noGrp="1"/>
          </p:cNvSpPr>
          <p:nvPr>
            <p:ph type="sldNum" sz="quarter" idx="12"/>
          </p:nvPr>
        </p:nvSpPr>
        <p:spPr/>
        <p:txBody>
          <a:bodyPr/>
          <a:lstStyle/>
          <a:p>
            <a:fld id="{B50541BF-2758-584E-92AB-9239B5D9FA29}" type="slidenum">
              <a:rPr lang="en-US" smtClean="0"/>
              <a:t>42</a:t>
            </a:fld>
            <a:endParaRPr lang="en-US" dirty="0"/>
          </a:p>
        </p:txBody>
      </p:sp>
    </p:spTree>
    <p:extLst>
      <p:ext uri="{BB962C8B-B14F-4D97-AF65-F5344CB8AC3E}">
        <p14:creationId xmlns:p14="http://schemas.microsoft.com/office/powerpoint/2010/main" val="383484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28797"/>
            <a:ext cx="7886700" cy="565040"/>
          </a:xfrm>
        </p:spPr>
        <p:txBody>
          <a:bodyPr>
            <a:normAutofit fontScale="90000"/>
          </a:bodyPr>
          <a:lstStyle/>
          <a:p>
            <a:pPr algn="ctr"/>
            <a:r>
              <a:rPr lang="en-US" dirty="0"/>
              <a:t>GLOBE Learning Expeditions (GLEs)</a:t>
            </a:r>
          </a:p>
        </p:txBody>
      </p:sp>
      <p:sp>
        <p:nvSpPr>
          <p:cNvPr id="3" name="Content Placeholder 2"/>
          <p:cNvSpPr>
            <a:spLocks noGrp="1"/>
          </p:cNvSpPr>
          <p:nvPr>
            <p:ph sz="half" idx="1"/>
          </p:nvPr>
        </p:nvSpPr>
        <p:spPr>
          <a:xfrm>
            <a:off x="628650" y="5426075"/>
            <a:ext cx="8210550" cy="1203325"/>
          </a:xfrm>
        </p:spPr>
        <p:txBody>
          <a:bodyPr/>
          <a:lstStyle/>
          <a:p>
            <a:pPr marL="0" indent="0">
              <a:buNone/>
            </a:pPr>
            <a:r>
              <a:rPr lang="en-US" sz="1600" dirty="0"/>
              <a:t>GLEs are international meetings where students conduct investigations and share their research. The 6th GLOBE Learning Expedition (GLE) took place from </a:t>
            </a:r>
            <a:r>
              <a:rPr lang="en-US" sz="1600" b="1" dirty="0"/>
              <a:t>1-6 July 2018 </a:t>
            </a:r>
            <a:r>
              <a:rPr lang="en-US" sz="1600" dirty="0"/>
              <a:t>in Killarney, Ireland. More than 400 participants from 39 countries took part in a range of educational activities including research and poster presentations, field studies and dialogue with keynote speakers and scientists. </a:t>
            </a:r>
            <a:endParaRPr lang="en-US" dirty="0"/>
          </a:p>
          <a:p>
            <a:pPr marL="0" indent="0">
              <a:buNone/>
            </a:pPr>
            <a:endParaRPr lang="en-US" dirty="0"/>
          </a:p>
        </p:txBody>
      </p:sp>
      <p:pic>
        <p:nvPicPr>
          <p:cNvPr id="6" name="Content Placeholder 5" descr="Photograph of large group of international participants at the GLE in New Delhi, India."/>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663412" y="1493837"/>
            <a:ext cx="5734050" cy="3785314"/>
          </a:xfrm>
        </p:spPr>
      </p:pic>
      <p:sp>
        <p:nvSpPr>
          <p:cNvPr id="4" name="Slide Number Placeholder 3"/>
          <p:cNvSpPr>
            <a:spLocks noGrp="1"/>
          </p:cNvSpPr>
          <p:nvPr>
            <p:ph type="sldNum" sz="quarter" idx="12"/>
          </p:nvPr>
        </p:nvSpPr>
        <p:spPr/>
        <p:txBody>
          <a:bodyPr/>
          <a:lstStyle/>
          <a:p>
            <a:fld id="{B50541BF-2758-584E-92AB-9239B5D9FA29}" type="slidenum">
              <a:rPr lang="en-US" smtClean="0"/>
              <a:t>43</a:t>
            </a:fld>
            <a:endParaRPr lang="en-US" dirty="0"/>
          </a:p>
        </p:txBody>
      </p:sp>
    </p:spTree>
    <p:extLst>
      <p:ext uri="{BB962C8B-B14F-4D97-AF65-F5344CB8AC3E}">
        <p14:creationId xmlns:p14="http://schemas.microsoft.com/office/powerpoint/2010/main" val="1938651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859800"/>
            <a:ext cx="7886700" cy="565040"/>
          </a:xfrm>
        </p:spPr>
        <p:txBody>
          <a:bodyPr>
            <a:normAutofit fontScale="90000"/>
          </a:bodyPr>
          <a:lstStyle/>
          <a:p>
            <a:pPr algn="ctr"/>
            <a:r>
              <a:rPr lang="en-US" dirty="0"/>
              <a:t>GLOBE Research Campaigns</a:t>
            </a:r>
          </a:p>
        </p:txBody>
      </p:sp>
      <p:sp>
        <p:nvSpPr>
          <p:cNvPr id="3" name="Content Placeholder 2"/>
          <p:cNvSpPr>
            <a:spLocks noGrp="1"/>
          </p:cNvSpPr>
          <p:nvPr>
            <p:ph sz="half" idx="1"/>
          </p:nvPr>
        </p:nvSpPr>
        <p:spPr>
          <a:xfrm>
            <a:off x="628649" y="5833735"/>
            <a:ext cx="8515350" cy="1024265"/>
          </a:xfrm>
        </p:spPr>
        <p:txBody>
          <a:bodyPr/>
          <a:lstStyle/>
          <a:p>
            <a:pPr marL="0" indent="0">
              <a:buNone/>
            </a:pPr>
            <a:r>
              <a:rPr lang="en-US" sz="1800" dirty="0">
                <a:solidFill>
                  <a:schemeClr val="tx1">
                    <a:lumMod val="65000"/>
                    <a:lumOff val="35000"/>
                  </a:schemeClr>
                </a:solidFill>
              </a:rPr>
              <a:t>Scientists help organize scientific campaigns, mentor students conducting research projects and provide motivation and rationale for students to collect GLOBE data. </a:t>
            </a:r>
          </a:p>
          <a:p>
            <a:pPr marL="0" indent="0">
              <a:buNone/>
            </a:pPr>
            <a:endParaRPr lang="en-US" dirty="0"/>
          </a:p>
        </p:txBody>
      </p:sp>
      <p:pic>
        <p:nvPicPr>
          <p:cNvPr id="5" name="Content Placeholder 4" descr="Montage of photos shows a conference agenda, &quot;GLOBE SMAP/CloudSat Workshop, and images of scientists and teachers in sessions at the workshop."/>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576386" y="1657786"/>
            <a:ext cx="5991225" cy="4076353"/>
          </a:xfrm>
        </p:spPr>
      </p:pic>
      <p:sp>
        <p:nvSpPr>
          <p:cNvPr id="4" name="Slide Number Placeholder 3"/>
          <p:cNvSpPr>
            <a:spLocks noGrp="1"/>
          </p:cNvSpPr>
          <p:nvPr>
            <p:ph type="sldNum" sz="quarter" idx="12"/>
          </p:nvPr>
        </p:nvSpPr>
        <p:spPr/>
        <p:txBody>
          <a:bodyPr/>
          <a:lstStyle/>
          <a:p>
            <a:fld id="{B50541BF-2758-584E-92AB-9239B5D9FA29}" type="slidenum">
              <a:rPr lang="en-US" smtClean="0"/>
              <a:t>44</a:t>
            </a:fld>
            <a:endParaRPr lang="en-US" dirty="0"/>
          </a:p>
        </p:txBody>
      </p:sp>
    </p:spTree>
    <p:extLst>
      <p:ext uri="{BB962C8B-B14F-4D97-AF65-F5344CB8AC3E}">
        <p14:creationId xmlns:p14="http://schemas.microsoft.com/office/powerpoint/2010/main" val="1492138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4136"/>
            <a:ext cx="7886700" cy="1061814"/>
          </a:xfrm>
        </p:spPr>
        <p:txBody>
          <a:bodyPr>
            <a:normAutofit/>
          </a:bodyPr>
          <a:lstStyle/>
          <a:p>
            <a:r>
              <a:rPr lang="en-US" dirty="0"/>
              <a:t>Frequently Asked Questions: </a:t>
            </a:r>
            <a:br>
              <a:rPr lang="en-US" dirty="0"/>
            </a:br>
            <a:r>
              <a:rPr lang="en-US" dirty="0"/>
              <a:t>What is the time commitment?</a:t>
            </a:r>
          </a:p>
        </p:txBody>
      </p:sp>
      <p:sp>
        <p:nvSpPr>
          <p:cNvPr id="3" name="Content Placeholder 2"/>
          <p:cNvSpPr>
            <a:spLocks noGrp="1"/>
          </p:cNvSpPr>
          <p:nvPr>
            <p:ph idx="1"/>
          </p:nvPr>
        </p:nvSpPr>
        <p:spPr>
          <a:xfrm>
            <a:off x="485435" y="2244909"/>
            <a:ext cx="8173128" cy="4351338"/>
          </a:xfrm>
        </p:spPr>
        <p:txBody>
          <a:bodyPr>
            <a:normAutofit/>
          </a:bodyPr>
          <a:lstStyle/>
          <a:p>
            <a:pPr marL="0" indent="0">
              <a:buNone/>
            </a:pPr>
            <a:r>
              <a:rPr lang="en-US" sz="2400" dirty="0">
                <a:solidFill>
                  <a:schemeClr val="tx1">
                    <a:lumMod val="65000"/>
                    <a:lumOff val="35000"/>
                  </a:schemeClr>
                </a:solidFill>
              </a:rPr>
              <a:t>Do you have time to do GLOBE? Yes, because you decide your level of participation.  Through GLOBE, you can contribute data about the air, water, soil and vegetation around you. Some observations are needed only once while others should be taken every day. Many of these data are collected routinely only by GLOBE students. The datasets you help build will continue to be useful for years, decades and even centuries. It can be challenging work, but the excitement that comes with discovery and impact makes it worthwhile.</a:t>
            </a:r>
          </a:p>
          <a:p>
            <a:pPr marL="0" indent="0">
              <a:buNone/>
            </a:pPr>
            <a:r>
              <a:rPr lang="en-US" sz="2400" dirty="0">
                <a:solidFill>
                  <a:schemeClr val="tx1">
                    <a:lumMod val="65000"/>
                    <a:lumOff val="35000"/>
                  </a:schemeClr>
                </a:solidFill>
              </a:rPr>
              <a:t>Any little bit helps. At GLOBE, the priority is collecting today’s data so we can better understand our changing world tomorrow.</a:t>
            </a:r>
          </a:p>
        </p:txBody>
      </p:sp>
      <p:pic>
        <p:nvPicPr>
          <p:cNvPr id="5" name="Picture 4" descr="image of stopwatch"/>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0244" y="855280"/>
            <a:ext cx="684475" cy="851308"/>
          </a:xfrm>
          <a:prstGeom prst="rect">
            <a:avLst/>
          </a:prstGeom>
        </p:spPr>
      </p:pic>
      <p:sp>
        <p:nvSpPr>
          <p:cNvPr id="6" name="Slide Number Placeholder 5"/>
          <p:cNvSpPr>
            <a:spLocks noGrp="1"/>
          </p:cNvSpPr>
          <p:nvPr>
            <p:ph type="sldNum" sz="quarter" idx="12"/>
          </p:nvPr>
        </p:nvSpPr>
        <p:spPr/>
        <p:txBody>
          <a:bodyPr/>
          <a:lstStyle/>
          <a:p>
            <a:fld id="{B50541BF-2758-584E-92AB-9239B5D9FA29}" type="slidenum">
              <a:rPr lang="en-US" smtClean="0"/>
              <a:t>45</a:t>
            </a:fld>
            <a:endParaRPr lang="en-US" dirty="0"/>
          </a:p>
        </p:txBody>
      </p:sp>
    </p:spTree>
    <p:extLst>
      <p:ext uri="{BB962C8B-B14F-4D97-AF65-F5344CB8AC3E}">
        <p14:creationId xmlns:p14="http://schemas.microsoft.com/office/powerpoint/2010/main" val="6727065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4136"/>
            <a:ext cx="7886700" cy="1061814"/>
          </a:xfrm>
        </p:spPr>
        <p:txBody>
          <a:bodyPr>
            <a:normAutofit/>
          </a:bodyPr>
          <a:lstStyle/>
          <a:p>
            <a:r>
              <a:rPr lang="en-US" dirty="0"/>
              <a:t>Frequently Asked Questions: </a:t>
            </a:r>
            <a:br>
              <a:rPr lang="en-US" dirty="0"/>
            </a:br>
            <a:r>
              <a:rPr lang="en-US" dirty="0"/>
              <a:t>What is the cost?</a:t>
            </a:r>
          </a:p>
        </p:txBody>
      </p:sp>
      <p:sp>
        <p:nvSpPr>
          <p:cNvPr id="3" name="Content Placeholder 2"/>
          <p:cNvSpPr>
            <a:spLocks noGrp="1"/>
          </p:cNvSpPr>
          <p:nvPr>
            <p:ph idx="1"/>
          </p:nvPr>
        </p:nvSpPr>
        <p:spPr>
          <a:xfrm>
            <a:off x="485434" y="1883355"/>
            <a:ext cx="8173128" cy="4351338"/>
          </a:xfrm>
        </p:spPr>
        <p:txBody>
          <a:bodyPr>
            <a:normAutofit/>
          </a:bodyPr>
          <a:lstStyle/>
          <a:p>
            <a:pPr marL="0" indent="0">
              <a:buNone/>
            </a:pPr>
            <a:r>
              <a:rPr lang="en-US" dirty="0">
                <a:solidFill>
                  <a:schemeClr val="tx1">
                    <a:lumMod val="65000"/>
                    <a:lumOff val="35000"/>
                  </a:schemeClr>
                </a:solidFill>
              </a:rPr>
              <a:t>The scientific procedures used by GLOBE have been designed by scientists to  be both accurate and affordable to conduct. Some require equipment you may already have, such as a meter stick or a thermometer. Some of the equipment can be easily built. Other protocols, such as the Cloud Protocol require no special equipment. You can find out what instruments are needed in the </a:t>
            </a:r>
            <a:r>
              <a:rPr lang="en-US" dirty="0">
                <a:solidFill>
                  <a:schemeClr val="tx1">
                    <a:lumMod val="65000"/>
                    <a:lumOff val="35000"/>
                  </a:schemeClr>
                </a:solidFill>
                <a:hlinkClick r:id="rId3"/>
              </a:rPr>
              <a:t>Toolkit</a:t>
            </a:r>
            <a:r>
              <a:rPr lang="en-US" dirty="0">
                <a:solidFill>
                  <a:schemeClr val="tx1">
                    <a:lumMod val="65000"/>
                    <a:lumOff val="35000"/>
                  </a:schemeClr>
                </a:solidFill>
              </a:rPr>
              <a:t> in the GLOBE Teacher’s Guide. The Toolkit is also useful because it lists the GLOBE protocols by student skill level.</a:t>
            </a:r>
          </a:p>
        </p:txBody>
      </p:sp>
      <p:pic>
        <p:nvPicPr>
          <p:cNvPr id="6" name="Picture 5" descr="students using a cloud chart to determine the height and classification of clouds, as part of the Atmosphere Investigati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28641" y="4059024"/>
            <a:ext cx="2486713" cy="1881067"/>
          </a:xfrm>
          <a:prstGeom prst="rect">
            <a:avLst/>
          </a:prstGeom>
        </p:spPr>
      </p:pic>
      <p:sp>
        <p:nvSpPr>
          <p:cNvPr id="7" name="TextBox 6"/>
          <p:cNvSpPr txBox="1"/>
          <p:nvPr/>
        </p:nvSpPr>
        <p:spPr>
          <a:xfrm>
            <a:off x="2295883" y="5940091"/>
            <a:ext cx="4940157" cy="738664"/>
          </a:xfrm>
          <a:prstGeom prst="rect">
            <a:avLst/>
          </a:prstGeom>
          <a:noFill/>
        </p:spPr>
        <p:txBody>
          <a:bodyPr wrap="square" rtlCol="0">
            <a:spAutoFit/>
          </a:bodyPr>
          <a:lstStyle/>
          <a:p>
            <a:r>
              <a:rPr lang="en-US" sz="1400"/>
              <a:t>All that </a:t>
            </a:r>
            <a:r>
              <a:rPr lang="en-US" sz="1400" dirty="0"/>
              <a:t>is needed to conduct the Cloud Protocol is either a copy of the GLOBE Cloud Chart, or a free download of the GLOBE Cloud Protocol Mobile App. </a:t>
            </a:r>
          </a:p>
        </p:txBody>
      </p:sp>
      <p:sp>
        <p:nvSpPr>
          <p:cNvPr id="8" name="Slide Number Placeholder 7"/>
          <p:cNvSpPr>
            <a:spLocks noGrp="1"/>
          </p:cNvSpPr>
          <p:nvPr>
            <p:ph type="sldNum" sz="quarter" idx="12"/>
          </p:nvPr>
        </p:nvSpPr>
        <p:spPr/>
        <p:txBody>
          <a:bodyPr/>
          <a:lstStyle/>
          <a:p>
            <a:fld id="{B50541BF-2758-584E-92AB-9239B5D9FA29}" type="slidenum">
              <a:rPr lang="en-US" smtClean="0"/>
              <a:t>46</a:t>
            </a:fld>
            <a:endParaRPr lang="en-US" dirty="0"/>
          </a:p>
        </p:txBody>
      </p:sp>
    </p:spTree>
    <p:extLst>
      <p:ext uri="{BB962C8B-B14F-4D97-AF65-F5344CB8AC3E}">
        <p14:creationId xmlns:p14="http://schemas.microsoft.com/office/powerpoint/2010/main" val="1631876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4136"/>
            <a:ext cx="7886700" cy="1061814"/>
          </a:xfrm>
        </p:spPr>
        <p:txBody>
          <a:bodyPr>
            <a:normAutofit/>
          </a:bodyPr>
          <a:lstStyle/>
          <a:p>
            <a:r>
              <a:rPr lang="en-US" dirty="0"/>
              <a:t>Frequently Asked Questions: </a:t>
            </a:r>
            <a:br>
              <a:rPr lang="en-US" dirty="0"/>
            </a:br>
            <a:r>
              <a:rPr lang="en-US" dirty="0"/>
              <a:t>Who Can Participate?</a:t>
            </a:r>
          </a:p>
        </p:txBody>
      </p:sp>
      <p:sp>
        <p:nvSpPr>
          <p:cNvPr id="3" name="Content Placeholder 2"/>
          <p:cNvSpPr>
            <a:spLocks noGrp="1"/>
          </p:cNvSpPr>
          <p:nvPr>
            <p:ph idx="1"/>
          </p:nvPr>
        </p:nvSpPr>
        <p:spPr>
          <a:xfrm>
            <a:off x="485434" y="1883355"/>
            <a:ext cx="8173128" cy="4351338"/>
          </a:xfrm>
        </p:spPr>
        <p:txBody>
          <a:bodyPr>
            <a:normAutofit fontScale="77500" lnSpcReduction="20000"/>
          </a:bodyPr>
          <a:lstStyle/>
          <a:p>
            <a:pPr marL="0" indent="0">
              <a:buNone/>
            </a:pPr>
            <a:endParaRPr lang="en-US" b="1" dirty="0">
              <a:solidFill>
                <a:schemeClr val="tx1">
                  <a:lumMod val="65000"/>
                  <a:lumOff val="35000"/>
                </a:schemeClr>
              </a:solidFill>
            </a:endParaRPr>
          </a:p>
          <a:p>
            <a:pPr marL="0" indent="0">
              <a:buNone/>
            </a:pPr>
            <a:r>
              <a:rPr lang="en-US" b="1" dirty="0">
                <a:solidFill>
                  <a:schemeClr val="tx1">
                    <a:lumMod val="65000"/>
                    <a:lumOff val="35000"/>
                  </a:schemeClr>
                </a:solidFill>
              </a:rPr>
              <a:t>GLOBE Teachers and Students </a:t>
            </a:r>
          </a:p>
          <a:p>
            <a:pPr marL="0" indent="0">
              <a:buNone/>
            </a:pPr>
            <a:r>
              <a:rPr lang="en-US" dirty="0">
                <a:solidFill>
                  <a:schemeClr val="tx1">
                    <a:lumMod val="65000"/>
                    <a:lumOff val="35000"/>
                  </a:schemeClr>
                </a:solidFill>
              </a:rPr>
              <a:t>The GLOBE Program originated as a K-12 science and education program, but over the years its implementation has expanded to include undergraduate students and faculty as well as pre-service teachers. Anyone who is affiliated with a school or informal educational institution can participate in GLOBE. You will need to register as a GLOBE teacher affiliated with your school.</a:t>
            </a:r>
          </a:p>
          <a:p>
            <a:pPr marL="0" indent="0">
              <a:buNone/>
            </a:pPr>
            <a:endParaRPr lang="en-US" dirty="0">
              <a:solidFill>
                <a:schemeClr val="tx1">
                  <a:lumMod val="65000"/>
                  <a:lumOff val="35000"/>
                </a:schemeClr>
              </a:solidFill>
            </a:endParaRPr>
          </a:p>
          <a:p>
            <a:pPr marL="0" indent="0">
              <a:buNone/>
            </a:pPr>
            <a:r>
              <a:rPr lang="en-US" b="1" dirty="0">
                <a:solidFill>
                  <a:schemeClr val="tx1">
                    <a:lumMod val="65000"/>
                    <a:lumOff val="35000"/>
                  </a:schemeClr>
                </a:solidFill>
              </a:rPr>
              <a:t>The Public Face of GLOBE: GLOBE Observer</a:t>
            </a:r>
          </a:p>
          <a:p>
            <a:pPr marL="0" indent="0">
              <a:buNone/>
            </a:pPr>
            <a:r>
              <a:rPr lang="en-US" dirty="0">
                <a:solidFill>
                  <a:schemeClr val="tx1">
                    <a:lumMod val="65000"/>
                    <a:lumOff val="35000"/>
                  </a:schemeClr>
                </a:solidFill>
              </a:rPr>
              <a:t>In 2016, GLOBE expanded its citizen science program to include opportunities for learners of all ages. This is called GLOBE Observer. This public citizen science program is self contained within a mobile app available for both Android and Apple devices. Volunteer participants are also welcome to take </a:t>
            </a:r>
            <a:r>
              <a:rPr lang="en-US" dirty="0" err="1">
                <a:solidFill>
                  <a:schemeClr val="tx1">
                    <a:lumMod val="65000"/>
                    <a:lumOff val="35000"/>
                  </a:schemeClr>
                </a:solidFill>
              </a:rPr>
              <a:t>eTraining</a:t>
            </a:r>
            <a:r>
              <a:rPr lang="en-US" dirty="0">
                <a:solidFill>
                  <a:schemeClr val="tx1">
                    <a:lumMod val="65000"/>
                    <a:lumOff val="35000"/>
                  </a:schemeClr>
                </a:solidFill>
              </a:rPr>
              <a:t> to participate in GLOBE beyond the GLOBE Observer app protocols</a:t>
            </a:r>
            <a:r>
              <a:rPr lang="en-US" dirty="0">
                <a:solidFill>
                  <a:srgbClr val="FF0000"/>
                </a:solidFill>
              </a:rPr>
              <a:t>.</a:t>
            </a:r>
            <a:endParaRPr lang="en-US" dirty="0">
              <a:solidFill>
                <a:schemeClr val="tx1">
                  <a:lumMod val="65000"/>
                  <a:lumOff val="35000"/>
                </a:schemeClr>
              </a:solidFill>
            </a:endParaRPr>
          </a:p>
          <a:p>
            <a:pPr marL="0" indent="0">
              <a:buNone/>
            </a:pPr>
            <a:endParaRPr lang="en-US" dirty="0">
              <a:solidFill>
                <a:schemeClr val="tx1">
                  <a:lumMod val="65000"/>
                  <a:lumOff val="35000"/>
                </a:schemeClr>
              </a:solidFill>
            </a:endParaRPr>
          </a:p>
          <a:p>
            <a:pPr marL="0" indent="0">
              <a:buNone/>
            </a:pPr>
            <a:r>
              <a:rPr lang="en-US" b="1" dirty="0">
                <a:solidFill>
                  <a:schemeClr val="tx1">
                    <a:lumMod val="65000"/>
                    <a:lumOff val="35000"/>
                  </a:schemeClr>
                </a:solidFill>
              </a:rPr>
              <a:t>The GLOBE Program is established in each country with a bilateral agreement between the its government and the U.S. Department of State.</a:t>
            </a:r>
          </a:p>
          <a:p>
            <a:pPr marL="0" indent="0">
              <a:buNone/>
            </a:pPr>
            <a:r>
              <a:rPr lang="en-US" dirty="0">
                <a:solidFill>
                  <a:schemeClr val="tx1">
                    <a:lumMod val="65000"/>
                    <a:lumOff val="35000"/>
                  </a:schemeClr>
                </a:solidFill>
              </a:rPr>
              <a:t>If your country is not part of GLOBE, you can still use the materials but you are not able to upload data. Contact the GLOBE Program for more information. </a:t>
            </a:r>
            <a:r>
              <a:rPr lang="en-US" b="1" dirty="0">
                <a:solidFill>
                  <a:schemeClr val="tx1">
                    <a:lumMod val="65000"/>
                    <a:lumOff val="35000"/>
                  </a:schemeClr>
                </a:solidFill>
              </a:rPr>
              <a:t> </a:t>
            </a:r>
          </a:p>
          <a:p>
            <a:pPr marL="0" indent="0">
              <a:buNone/>
            </a:pPr>
            <a:r>
              <a:rPr lang="en-US" dirty="0">
                <a:solidFill>
                  <a:schemeClr val="tx1">
                    <a:lumMod val="65000"/>
                    <a:lumOff val="35000"/>
                  </a:schemeClr>
                </a:solidFill>
              </a:rPr>
              <a:t> </a:t>
            </a:r>
          </a:p>
        </p:txBody>
      </p:sp>
      <p:sp>
        <p:nvSpPr>
          <p:cNvPr id="8" name="Slide Number Placeholder 7"/>
          <p:cNvSpPr>
            <a:spLocks noGrp="1"/>
          </p:cNvSpPr>
          <p:nvPr>
            <p:ph type="sldNum" sz="quarter" idx="12"/>
          </p:nvPr>
        </p:nvSpPr>
        <p:spPr/>
        <p:txBody>
          <a:bodyPr/>
          <a:lstStyle/>
          <a:p>
            <a:fld id="{B50541BF-2758-584E-92AB-9239B5D9FA29}" type="slidenum">
              <a:rPr lang="en-US" smtClean="0"/>
              <a:t>47</a:t>
            </a:fld>
            <a:endParaRPr lang="en-US" dirty="0"/>
          </a:p>
        </p:txBody>
      </p:sp>
    </p:spTree>
    <p:extLst>
      <p:ext uri="{BB962C8B-B14F-4D97-AF65-F5344CB8AC3E}">
        <p14:creationId xmlns:p14="http://schemas.microsoft.com/office/powerpoint/2010/main" val="19863097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84423"/>
            <a:ext cx="7886700" cy="1061814"/>
          </a:xfrm>
        </p:spPr>
        <p:txBody>
          <a:bodyPr>
            <a:normAutofit/>
          </a:bodyPr>
          <a:lstStyle/>
          <a:p>
            <a:r>
              <a:rPr lang="en-US" dirty="0"/>
              <a:t>We need you!</a:t>
            </a:r>
          </a:p>
        </p:txBody>
      </p:sp>
      <p:sp>
        <p:nvSpPr>
          <p:cNvPr id="3" name="Content Placeholder 2"/>
          <p:cNvSpPr>
            <a:spLocks noGrp="1"/>
          </p:cNvSpPr>
          <p:nvPr>
            <p:ph idx="1"/>
          </p:nvPr>
        </p:nvSpPr>
        <p:spPr>
          <a:xfrm>
            <a:off x="628649" y="1519802"/>
            <a:ext cx="7886700" cy="4351338"/>
          </a:xfrm>
        </p:spPr>
        <p:txBody>
          <a:bodyPr>
            <a:normAutofit/>
          </a:bodyPr>
          <a:lstStyle/>
          <a:p>
            <a:r>
              <a:rPr lang="en-US" sz="2400" dirty="0"/>
              <a:t>GLOBE’s coverage of whole regions, countries and continents enhances the value of the GLOBE database to understand the dynamics of the Earth system </a:t>
            </a:r>
          </a:p>
          <a:p>
            <a:r>
              <a:rPr lang="en-US" sz="2400" dirty="0"/>
              <a:t>The more people who participate in data collection, the more extensive the data coverage and the more valuable the GLOBE database becomes- for everyone- students, communities, and research scientists alike. </a:t>
            </a:r>
          </a:p>
          <a:p>
            <a:endParaRPr lang="en-US" sz="2400" dirty="0"/>
          </a:p>
          <a:p>
            <a:pPr marL="0" indent="0">
              <a:buNone/>
            </a:pPr>
            <a:endParaRPr lang="en-US" sz="2400" dirty="0"/>
          </a:p>
        </p:txBody>
      </p:sp>
      <p:pic>
        <p:nvPicPr>
          <p:cNvPr id="7" name="Content Placeholder 5" descr="Photograph of large group of international participants at the GLE in New Delhi, India."/>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5510" y="4184072"/>
            <a:ext cx="3641259" cy="2403765"/>
          </a:xfrm>
          <a:prstGeom prst="rect">
            <a:avLst/>
          </a:prstGeom>
        </p:spPr>
      </p:pic>
      <p:sp>
        <p:nvSpPr>
          <p:cNvPr id="5" name="Slide Number Placeholder 4"/>
          <p:cNvSpPr>
            <a:spLocks noGrp="1"/>
          </p:cNvSpPr>
          <p:nvPr>
            <p:ph type="sldNum" sz="quarter" idx="12"/>
          </p:nvPr>
        </p:nvSpPr>
        <p:spPr/>
        <p:txBody>
          <a:bodyPr/>
          <a:lstStyle/>
          <a:p>
            <a:fld id="{B50541BF-2758-584E-92AB-9239B5D9FA29}" type="slidenum">
              <a:rPr lang="en-US" smtClean="0"/>
              <a:t>48</a:t>
            </a:fld>
            <a:endParaRPr lang="en-US" dirty="0"/>
          </a:p>
        </p:txBody>
      </p:sp>
    </p:spTree>
    <p:extLst>
      <p:ext uri="{BB962C8B-B14F-4D97-AF65-F5344CB8AC3E}">
        <p14:creationId xmlns:p14="http://schemas.microsoft.com/office/powerpoint/2010/main" val="15435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1395522"/>
            <a:ext cx="7943851" cy="565040"/>
          </a:xfrm>
        </p:spPr>
        <p:txBody>
          <a:bodyPr>
            <a:normAutofit fontScale="90000"/>
          </a:bodyPr>
          <a:lstStyle/>
          <a:p>
            <a:r>
              <a:rPr lang="en-US" dirty="0"/>
              <a:t>Participants</a:t>
            </a:r>
            <a:r>
              <a:rPr lang="en-US" dirty="0">
                <a:solidFill>
                  <a:srgbClr val="FF0000"/>
                </a:solidFill>
              </a:rPr>
              <a:t> </a:t>
            </a:r>
            <a:r>
              <a:rPr lang="en-US" dirty="0"/>
              <a:t>collect data</a:t>
            </a:r>
            <a:r>
              <a:rPr lang="is-IS" dirty="0"/>
              <a:t>…</a:t>
            </a:r>
            <a:endParaRPr lang="en-US" dirty="0"/>
          </a:p>
        </p:txBody>
      </p:sp>
      <p:pic>
        <p:nvPicPr>
          <p:cNvPr id="5" name="Content Placeholder 4" descr="photo of student recording temperature data."/>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28650" y="2511584"/>
            <a:ext cx="3886200" cy="2979420"/>
          </a:xfrm>
        </p:spPr>
      </p:pic>
      <p:pic>
        <p:nvPicPr>
          <p:cNvPr id="6" name="Content Placeholder 5" descr="photo of students examining soil"/>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914899" y="2511584"/>
            <a:ext cx="2881505" cy="2979420"/>
          </a:xfrm>
        </p:spPr>
      </p:pic>
      <p:sp>
        <p:nvSpPr>
          <p:cNvPr id="3" name="Slide Number Placeholder 2"/>
          <p:cNvSpPr>
            <a:spLocks noGrp="1"/>
          </p:cNvSpPr>
          <p:nvPr>
            <p:ph type="sldNum" sz="quarter" idx="12"/>
          </p:nvPr>
        </p:nvSpPr>
        <p:spPr/>
        <p:txBody>
          <a:bodyPr/>
          <a:lstStyle/>
          <a:p>
            <a:fld id="{B50541BF-2758-584E-92AB-9239B5D9FA29}" type="slidenum">
              <a:rPr lang="en-US" smtClean="0"/>
              <a:t>4</a:t>
            </a:fld>
            <a:endParaRPr lang="en-US" dirty="0"/>
          </a:p>
        </p:txBody>
      </p:sp>
    </p:spTree>
    <p:extLst>
      <p:ext uri="{BB962C8B-B14F-4D97-AF65-F5344CB8AC3E}">
        <p14:creationId xmlns:p14="http://schemas.microsoft.com/office/powerpoint/2010/main" val="2092998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42899"/>
            <a:ext cx="7886700" cy="1061814"/>
          </a:xfrm>
        </p:spPr>
        <p:txBody>
          <a:bodyPr>
            <a:normAutofit/>
          </a:bodyPr>
          <a:lstStyle/>
          <a:p>
            <a:r>
              <a:rPr lang="en-US" dirty="0"/>
              <a:t>Bringing Science to Life</a:t>
            </a:r>
          </a:p>
        </p:txBody>
      </p:sp>
      <p:sp>
        <p:nvSpPr>
          <p:cNvPr id="3" name="Content Placeholder 2"/>
          <p:cNvSpPr>
            <a:spLocks noGrp="1"/>
          </p:cNvSpPr>
          <p:nvPr>
            <p:ph idx="1"/>
          </p:nvPr>
        </p:nvSpPr>
        <p:spPr>
          <a:xfrm>
            <a:off x="628649" y="1393367"/>
            <a:ext cx="8173127" cy="4351338"/>
          </a:xfrm>
        </p:spPr>
        <p:txBody>
          <a:bodyPr>
            <a:normAutofit/>
          </a:bodyPr>
          <a:lstStyle/>
          <a:p>
            <a:pPr marL="0" indent="0">
              <a:buNone/>
            </a:pPr>
            <a:r>
              <a:rPr lang="en-US" sz="2400" dirty="0"/>
              <a:t>GLOBE has already collected more than 185 million measurements from more than 120 countries around the world. By collecting GLOBE data, you are expanding science’s understanding of Earth’s dynamic environment and our changing climate.</a:t>
            </a:r>
          </a:p>
          <a:p>
            <a:pPr marL="0" indent="0">
              <a:buNone/>
            </a:pPr>
            <a:r>
              <a:rPr lang="en-US" sz="2400" dirty="0"/>
              <a:t>Never has there been more environmental challenges for science to address than those posed by our dynamic Earth system today- and we need your help!</a:t>
            </a:r>
          </a:p>
          <a:p>
            <a:pPr marL="0" indent="0">
              <a:buNone/>
            </a:pPr>
            <a:endParaRPr lang="en-US" sz="24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97554" y="4211912"/>
            <a:ext cx="3131402" cy="2509564"/>
          </a:xfrm>
          <a:prstGeom prst="rect">
            <a:avLst/>
          </a:prstGeom>
        </p:spPr>
      </p:pic>
      <p:sp>
        <p:nvSpPr>
          <p:cNvPr id="7" name="TextBox 6"/>
          <p:cNvSpPr txBox="1"/>
          <p:nvPr/>
        </p:nvSpPr>
        <p:spPr>
          <a:xfrm>
            <a:off x="5871448" y="6048574"/>
            <a:ext cx="3230404" cy="307777"/>
          </a:xfrm>
          <a:prstGeom prst="rect">
            <a:avLst/>
          </a:prstGeom>
          <a:noFill/>
        </p:spPr>
        <p:txBody>
          <a:bodyPr wrap="square" rtlCol="0">
            <a:spAutoFit/>
          </a:bodyPr>
          <a:lstStyle/>
          <a:p>
            <a:r>
              <a:rPr lang="en-US" sz="1400" dirty="0">
                <a:solidFill>
                  <a:schemeClr val="tx1">
                    <a:lumMod val="65000"/>
                    <a:lumOff val="35000"/>
                  </a:schemeClr>
                </a:solidFill>
              </a:rPr>
              <a:t>(Example of data from June 2020)</a:t>
            </a:r>
          </a:p>
        </p:txBody>
      </p:sp>
      <p:sp>
        <p:nvSpPr>
          <p:cNvPr id="6" name="Slide Number Placeholder 5"/>
          <p:cNvSpPr>
            <a:spLocks noGrp="1"/>
          </p:cNvSpPr>
          <p:nvPr>
            <p:ph type="sldNum" sz="quarter" idx="12"/>
          </p:nvPr>
        </p:nvSpPr>
        <p:spPr/>
        <p:txBody>
          <a:bodyPr/>
          <a:lstStyle/>
          <a:p>
            <a:fld id="{B50541BF-2758-584E-92AB-9239B5D9FA29}" type="slidenum">
              <a:rPr lang="en-US" smtClean="0"/>
              <a:t>49</a:t>
            </a:fld>
            <a:endParaRPr lang="en-US" dirty="0"/>
          </a:p>
        </p:txBody>
      </p:sp>
    </p:spTree>
    <p:extLst>
      <p:ext uri="{BB962C8B-B14F-4D97-AF65-F5344CB8AC3E}">
        <p14:creationId xmlns:p14="http://schemas.microsoft.com/office/powerpoint/2010/main" val="1447655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42899"/>
            <a:ext cx="7886700" cy="1061814"/>
          </a:xfrm>
        </p:spPr>
        <p:txBody>
          <a:bodyPr>
            <a:normAutofit/>
          </a:bodyPr>
          <a:lstStyle/>
          <a:p>
            <a:r>
              <a:rPr lang="en-US" dirty="0"/>
              <a:t>How do you get started?</a:t>
            </a:r>
          </a:p>
        </p:txBody>
      </p:sp>
      <p:sp>
        <p:nvSpPr>
          <p:cNvPr id="3" name="Content Placeholder 2"/>
          <p:cNvSpPr>
            <a:spLocks noGrp="1"/>
          </p:cNvSpPr>
          <p:nvPr>
            <p:ph idx="1"/>
          </p:nvPr>
        </p:nvSpPr>
        <p:spPr>
          <a:xfrm>
            <a:off x="628649" y="1393367"/>
            <a:ext cx="7886700" cy="4351338"/>
          </a:xfrm>
        </p:spPr>
        <p:txBody>
          <a:bodyPr>
            <a:normAutofit/>
          </a:bodyPr>
          <a:lstStyle/>
          <a:p>
            <a:pPr marL="0" indent="0">
              <a:buNone/>
            </a:pPr>
            <a:r>
              <a:rPr lang="en-US" sz="2400" dirty="0"/>
              <a:t>You have started! Take the short quiz on this eTraining module. Then, select an investigation area and complete the eTraining introduction module. Once you have completed a GLOBE Protocol eTraining module and passed the quiz, you are ready to report data on your own or with your students.</a:t>
            </a:r>
          </a:p>
          <a:p>
            <a:pPr marL="0" indent="0">
              <a:buNone/>
            </a:pPr>
            <a:endParaRPr lang="en-US" sz="2400" dirty="0"/>
          </a:p>
          <a:p>
            <a:pPr marL="0" indent="0">
              <a:buNone/>
            </a:pPr>
            <a:r>
              <a:rPr lang="en-US" sz="2400" dirty="0"/>
              <a:t>Get engaged in your regional community. Contact your GLOBE Country Coordinator, or if you are in the United States, your GLOBE partner. </a:t>
            </a:r>
            <a:r>
              <a:rPr lang="en-US" sz="2400" dirty="0">
                <a:hlinkClick r:id="rId2"/>
              </a:rPr>
              <a:t>Link to GLOBE Country Coordinator/Partner Contact Information</a:t>
            </a:r>
            <a:endParaRPr lang="en-US" sz="2400" dirty="0"/>
          </a:p>
        </p:txBody>
      </p:sp>
      <p:pic>
        <p:nvPicPr>
          <p:cNvPr id="12" name="Picture 11" descr="montage of small photos showing fieldwork, labwork and reporting activities of student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4925" y="5189601"/>
            <a:ext cx="6454148" cy="1110208"/>
          </a:xfrm>
          <a:prstGeom prst="rect">
            <a:avLst/>
          </a:prstGeom>
        </p:spPr>
      </p:pic>
      <p:sp>
        <p:nvSpPr>
          <p:cNvPr id="5" name="Slide Number Placeholder 4"/>
          <p:cNvSpPr>
            <a:spLocks noGrp="1"/>
          </p:cNvSpPr>
          <p:nvPr>
            <p:ph type="sldNum" sz="quarter" idx="12"/>
          </p:nvPr>
        </p:nvSpPr>
        <p:spPr/>
        <p:txBody>
          <a:bodyPr/>
          <a:lstStyle/>
          <a:p>
            <a:fld id="{B50541BF-2758-584E-92AB-9239B5D9FA29}" type="slidenum">
              <a:rPr lang="en-US" smtClean="0"/>
              <a:t>50</a:t>
            </a:fld>
            <a:endParaRPr lang="en-US" dirty="0"/>
          </a:p>
        </p:txBody>
      </p:sp>
    </p:spTree>
    <p:extLst>
      <p:ext uri="{BB962C8B-B14F-4D97-AF65-F5344CB8AC3E}">
        <p14:creationId xmlns:p14="http://schemas.microsoft.com/office/powerpoint/2010/main" val="1146072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139025"/>
            <a:ext cx="7886700" cy="1061814"/>
          </a:xfrm>
        </p:spPr>
        <p:txBody>
          <a:bodyPr>
            <a:normAutofit fontScale="90000"/>
          </a:bodyPr>
          <a:lstStyle/>
          <a:p>
            <a:r>
              <a:rPr lang="en-US" sz="2000" b="1" dirty="0">
                <a:latin typeface="+mn-lt"/>
              </a:rPr>
              <a:t>Please provide us with feedback about this module. This is a community project and we welcome your comments, suggestions and edits! Please send comments to training@nasaglobe.org.</a:t>
            </a:r>
            <a:br>
              <a:rPr lang="en-US" sz="2000" b="1" dirty="0">
                <a:latin typeface="+mn-lt"/>
              </a:rPr>
            </a:br>
            <a:br>
              <a:rPr lang="en-US" sz="2000" b="1" dirty="0">
                <a:latin typeface="+mn-lt"/>
              </a:rPr>
            </a:br>
            <a:r>
              <a:rPr lang="en-US" sz="2700" b="1" dirty="0">
                <a:latin typeface="+mn-lt"/>
              </a:rPr>
              <a:t>For more information: </a:t>
            </a:r>
          </a:p>
        </p:txBody>
      </p:sp>
      <p:sp>
        <p:nvSpPr>
          <p:cNvPr id="3" name="Content Placeholder 2"/>
          <p:cNvSpPr>
            <a:spLocks noGrp="1"/>
          </p:cNvSpPr>
          <p:nvPr>
            <p:ph idx="1"/>
          </p:nvPr>
        </p:nvSpPr>
        <p:spPr>
          <a:xfrm>
            <a:off x="628649" y="2506662"/>
            <a:ext cx="7886700" cy="4351338"/>
          </a:xfrm>
        </p:spPr>
        <p:txBody>
          <a:bodyPr>
            <a:normAutofit/>
          </a:bodyPr>
          <a:lstStyle/>
          <a:p>
            <a:pPr marL="0" indent="0">
              <a:buNone/>
            </a:pPr>
            <a:r>
              <a:rPr lang="en-US" sz="2400" dirty="0">
                <a:hlinkClick r:id="rId2"/>
              </a:rPr>
              <a:t>The GLOBE Program</a:t>
            </a:r>
            <a:endParaRPr lang="en-US" sz="2400" dirty="0"/>
          </a:p>
          <a:p>
            <a:pPr marL="0" indent="0">
              <a:buNone/>
            </a:pPr>
            <a:r>
              <a:rPr lang="en-US" sz="2400" dirty="0">
                <a:hlinkClick r:id="rId3"/>
              </a:rPr>
              <a:t>NASA Earth Science </a:t>
            </a:r>
            <a:endParaRPr lang="en-US" sz="2400" dirty="0"/>
          </a:p>
          <a:p>
            <a:pPr marL="0" indent="0">
              <a:buNone/>
            </a:pPr>
            <a:r>
              <a:rPr lang="en-US" sz="2400" dirty="0">
                <a:hlinkClick r:id="rId4"/>
              </a:rPr>
              <a:t>NASA Global Climate Change: Vital Signs of the Planet</a:t>
            </a:r>
            <a:endParaRPr lang="en-US" sz="2400" dirty="0"/>
          </a:p>
          <a:p>
            <a:pPr marL="0" indent="0">
              <a:buNone/>
            </a:pPr>
            <a:endParaRPr lang="en-US" sz="2400" dirty="0"/>
          </a:p>
          <a:p>
            <a:pPr marL="0" indent="0">
              <a:buNone/>
            </a:pPr>
            <a:r>
              <a:rPr lang="en-US" sz="2400" dirty="0"/>
              <a:t>The GLOBE Program is sponsored by these organizations: </a:t>
            </a:r>
          </a:p>
          <a:p>
            <a:pPr marL="0" indent="0">
              <a:buNone/>
            </a:pPr>
            <a:endParaRPr lang="en-US" sz="2400" dirty="0"/>
          </a:p>
        </p:txBody>
      </p:sp>
      <p:pic>
        <p:nvPicPr>
          <p:cNvPr id="5" name="Picture 4" descr="Logos for NASA, NOAA, NSF and the U.S. Department of Stat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63453" y="4990464"/>
            <a:ext cx="3417092" cy="715114"/>
          </a:xfrm>
          <a:prstGeom prst="rect">
            <a:avLst/>
          </a:prstGeom>
        </p:spPr>
      </p:pic>
      <p:sp>
        <p:nvSpPr>
          <p:cNvPr id="6" name="Slide Number Placeholder 5"/>
          <p:cNvSpPr>
            <a:spLocks noGrp="1"/>
          </p:cNvSpPr>
          <p:nvPr>
            <p:ph type="sldNum" sz="quarter" idx="12"/>
          </p:nvPr>
        </p:nvSpPr>
        <p:spPr/>
        <p:txBody>
          <a:bodyPr/>
          <a:lstStyle/>
          <a:p>
            <a:fld id="{B50541BF-2758-584E-92AB-9239B5D9FA29}" type="slidenum">
              <a:rPr lang="en-US" smtClean="0"/>
              <a:t>51</a:t>
            </a:fld>
            <a:endParaRPr lang="en-US" dirty="0"/>
          </a:p>
        </p:txBody>
      </p:sp>
      <p:sp>
        <p:nvSpPr>
          <p:cNvPr id="7" name="TextBox 6">
            <a:extLst>
              <a:ext uri="{FF2B5EF4-FFF2-40B4-BE49-F238E27FC236}">
                <a16:creationId xmlns:a16="http://schemas.microsoft.com/office/drawing/2014/main" id="{3C690015-8C6D-024F-A966-4EEF6B1600CA}"/>
              </a:ext>
            </a:extLst>
          </p:cNvPr>
          <p:cNvSpPr txBox="1"/>
          <p:nvPr/>
        </p:nvSpPr>
        <p:spPr>
          <a:xfrm>
            <a:off x="213013" y="6352144"/>
            <a:ext cx="2494561" cy="369332"/>
          </a:xfrm>
          <a:prstGeom prst="rect">
            <a:avLst/>
          </a:prstGeom>
          <a:noFill/>
        </p:spPr>
        <p:txBody>
          <a:bodyPr wrap="square" rtlCol="0">
            <a:spAutoFit/>
          </a:bodyPr>
          <a:lstStyle/>
          <a:p>
            <a:r>
              <a:rPr lang="en-US" dirty="0">
                <a:solidFill>
                  <a:schemeClr val="bg2">
                    <a:lumMod val="75000"/>
                  </a:schemeClr>
                </a:solidFill>
              </a:rPr>
              <a:t>Version: 6/24/2020</a:t>
            </a:r>
          </a:p>
        </p:txBody>
      </p:sp>
    </p:spTree>
    <p:extLst>
      <p:ext uri="{BB962C8B-B14F-4D97-AF65-F5344CB8AC3E}">
        <p14:creationId xmlns:p14="http://schemas.microsoft.com/office/powerpoint/2010/main" val="91954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Welcome to the GLOBE Community!</a:t>
            </a:r>
          </a:p>
        </p:txBody>
      </p:sp>
      <p:pic>
        <p:nvPicPr>
          <p:cNvPr id="7" name="Picture 6" descr="Introduction to the GLOBE Program. The GLOBE acronym stands for, Global Learning and Observations to Benefit the Environmen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705093"/>
            <a:ext cx="6096000" cy="4376030"/>
          </a:xfrm>
          <a:prstGeom prst="rect">
            <a:avLst/>
          </a:prstGeom>
        </p:spPr>
      </p:pic>
      <p:sp>
        <p:nvSpPr>
          <p:cNvPr id="2" name="Slide Number Placeholder 1"/>
          <p:cNvSpPr>
            <a:spLocks noGrp="1"/>
          </p:cNvSpPr>
          <p:nvPr>
            <p:ph type="sldNum" sz="quarter" idx="12"/>
          </p:nvPr>
        </p:nvSpPr>
        <p:spPr/>
        <p:txBody>
          <a:bodyPr/>
          <a:lstStyle/>
          <a:p>
            <a:fld id="{B50541BF-2758-584E-92AB-9239B5D9FA29}" type="slidenum">
              <a:rPr lang="en-US" smtClean="0"/>
              <a:t>52</a:t>
            </a:fld>
            <a:endParaRPr lang="en-US" dirty="0"/>
          </a:p>
        </p:txBody>
      </p:sp>
    </p:spTree>
    <p:extLst>
      <p:ext uri="{BB962C8B-B14F-4D97-AF65-F5344CB8AC3E}">
        <p14:creationId xmlns:p14="http://schemas.microsoft.com/office/powerpoint/2010/main" val="1834975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Conduct laboratory analyses</a:t>
            </a:r>
            <a:r>
              <a:rPr lang="is-IS" dirty="0"/>
              <a:t>…</a:t>
            </a:r>
            <a:endParaRPr lang="en-US" dirty="0"/>
          </a:p>
        </p:txBody>
      </p:sp>
      <p:pic>
        <p:nvPicPr>
          <p:cNvPr id="7" name="Content Placeholder 6" descr="photo of students in a classroom using a graduated cylinder to measure chemicals"/>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85911" y="2018812"/>
            <a:ext cx="5600701" cy="4108128"/>
          </a:xfrm>
        </p:spPr>
      </p:pic>
      <p:sp>
        <p:nvSpPr>
          <p:cNvPr id="3" name="Slide Number Placeholder 2"/>
          <p:cNvSpPr>
            <a:spLocks noGrp="1"/>
          </p:cNvSpPr>
          <p:nvPr>
            <p:ph type="sldNum" sz="quarter" idx="12"/>
          </p:nvPr>
        </p:nvSpPr>
        <p:spPr/>
        <p:txBody>
          <a:bodyPr/>
          <a:lstStyle/>
          <a:p>
            <a:fld id="{B50541BF-2758-584E-92AB-9239B5D9FA29}" type="slidenum">
              <a:rPr lang="en-US" smtClean="0"/>
              <a:t>5</a:t>
            </a:fld>
            <a:endParaRPr lang="en-US" dirty="0"/>
          </a:p>
        </p:txBody>
      </p:sp>
    </p:spTree>
    <p:extLst>
      <p:ext uri="{BB962C8B-B14F-4D97-AF65-F5344CB8AC3E}">
        <p14:creationId xmlns:p14="http://schemas.microsoft.com/office/powerpoint/2010/main" val="871476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Upload their data to the GLOBE database</a:t>
            </a:r>
            <a:r>
              <a:rPr lang="is-IS" dirty="0"/>
              <a:t>…</a:t>
            </a:r>
            <a:endParaRPr lang="en-US" dirty="0"/>
          </a:p>
        </p:txBody>
      </p:sp>
      <p:pic>
        <p:nvPicPr>
          <p:cNvPr id="5" name="Content Placeholder 4" descr="Photo of student entering GLOBE data using a compute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552574" y="1978024"/>
            <a:ext cx="6429375" cy="4200525"/>
          </a:xfrm>
        </p:spPr>
      </p:pic>
      <p:sp>
        <p:nvSpPr>
          <p:cNvPr id="3" name="Slide Number Placeholder 2"/>
          <p:cNvSpPr>
            <a:spLocks noGrp="1"/>
          </p:cNvSpPr>
          <p:nvPr>
            <p:ph type="sldNum" sz="quarter" idx="12"/>
          </p:nvPr>
        </p:nvSpPr>
        <p:spPr/>
        <p:txBody>
          <a:bodyPr/>
          <a:lstStyle/>
          <a:p>
            <a:fld id="{B50541BF-2758-584E-92AB-9239B5D9FA29}" type="slidenum">
              <a:rPr lang="en-US" smtClean="0"/>
              <a:t>6</a:t>
            </a:fld>
            <a:endParaRPr lang="en-US" dirty="0"/>
          </a:p>
        </p:txBody>
      </p:sp>
    </p:spTree>
    <p:extLst>
      <p:ext uri="{BB962C8B-B14F-4D97-AF65-F5344CB8AC3E}">
        <p14:creationId xmlns:p14="http://schemas.microsoft.com/office/powerpoint/2010/main" val="540853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And share their data with students as well as  research scientists around the world.</a:t>
            </a:r>
          </a:p>
        </p:txBody>
      </p:sp>
      <p:pic>
        <p:nvPicPr>
          <p:cNvPr id="5" name="Content Placeholder 4" descr="Map image from GLOBE's visualization system, showing where water temperature data has been reported worldwide."/>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534391" y="1941676"/>
            <a:ext cx="6057899" cy="3446201"/>
          </a:xfrm>
        </p:spPr>
      </p:pic>
      <p:sp>
        <p:nvSpPr>
          <p:cNvPr id="3" name="TextBox 2"/>
          <p:cNvSpPr txBox="1"/>
          <p:nvPr/>
        </p:nvSpPr>
        <p:spPr>
          <a:xfrm>
            <a:off x="434271" y="5523250"/>
            <a:ext cx="8258137" cy="1015663"/>
          </a:xfrm>
          <a:prstGeom prst="rect">
            <a:avLst/>
          </a:prstGeom>
          <a:noFill/>
        </p:spPr>
        <p:txBody>
          <a:bodyPr wrap="square" rtlCol="0">
            <a:spAutoFit/>
          </a:bodyPr>
          <a:lstStyle/>
          <a:p>
            <a:r>
              <a:rPr lang="en-US" sz="2000" dirty="0">
                <a:hlinkClick r:id="rId3"/>
              </a:rPr>
              <a:t>GLOBE’s Data Visualization System</a:t>
            </a:r>
            <a:r>
              <a:rPr lang="en-US" sz="2000" dirty="0"/>
              <a:t> shows where participants</a:t>
            </a:r>
            <a:r>
              <a:rPr lang="en-US" sz="2000" dirty="0">
                <a:solidFill>
                  <a:srgbClr val="FF0000"/>
                </a:solidFill>
              </a:rPr>
              <a:t> </a:t>
            </a:r>
            <a:r>
              <a:rPr lang="en-US" sz="2000" dirty="0"/>
              <a:t>have uploaded water temperature data. The GLOBE database contains more than </a:t>
            </a:r>
            <a:r>
              <a:rPr lang="en-US" sz="2000" b="1" dirty="0">
                <a:solidFill>
                  <a:srgbClr val="002060"/>
                </a:solidFill>
              </a:rPr>
              <a:t>25 years of data collected  by students at more than 40,000 school</a:t>
            </a:r>
            <a:r>
              <a:rPr lang="en-US" sz="2000" dirty="0">
                <a:solidFill>
                  <a:srgbClr val="002060"/>
                </a:solidFill>
              </a:rPr>
              <a:t>s </a:t>
            </a:r>
            <a:r>
              <a:rPr lang="en-US" sz="2000" dirty="0"/>
              <a:t>around the world.</a:t>
            </a:r>
          </a:p>
        </p:txBody>
      </p:sp>
      <p:sp>
        <p:nvSpPr>
          <p:cNvPr id="4" name="Slide Number Placeholder 3"/>
          <p:cNvSpPr>
            <a:spLocks noGrp="1"/>
          </p:cNvSpPr>
          <p:nvPr>
            <p:ph type="sldNum" sz="quarter" idx="12"/>
          </p:nvPr>
        </p:nvSpPr>
        <p:spPr/>
        <p:txBody>
          <a:bodyPr/>
          <a:lstStyle/>
          <a:p>
            <a:fld id="{B50541BF-2758-584E-92AB-9239B5D9FA29}" type="slidenum">
              <a:rPr lang="en-US" smtClean="0"/>
              <a:t>7</a:t>
            </a:fld>
            <a:endParaRPr lang="en-US" dirty="0"/>
          </a:p>
        </p:txBody>
      </p:sp>
    </p:spTree>
    <p:extLst>
      <p:ext uri="{BB962C8B-B14F-4D97-AF65-F5344CB8AC3E}">
        <p14:creationId xmlns:p14="http://schemas.microsoft.com/office/powerpoint/2010/main" val="1597914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747633"/>
            <a:ext cx="7886700" cy="2000249"/>
          </a:xfrm>
        </p:spPr>
        <p:txBody>
          <a:bodyPr>
            <a:noAutofit/>
          </a:bodyPr>
          <a:lstStyle/>
          <a:p>
            <a:r>
              <a:rPr lang="en-US" sz="2800" dirty="0"/>
              <a:t>Students, volunteers, and scientists can</a:t>
            </a:r>
            <a:r>
              <a:rPr lang="en-US" sz="2800" dirty="0">
                <a:solidFill>
                  <a:srgbClr val="FF0000"/>
                </a:solidFill>
              </a:rPr>
              <a:t> </a:t>
            </a:r>
            <a:r>
              <a:rPr lang="en-US" sz="2800" dirty="0"/>
              <a:t>download data from GLOBE’s database in different formats and conduct scientific analyses on data they have collected as well as global data sets provided by other participants.</a:t>
            </a:r>
          </a:p>
        </p:txBody>
      </p:sp>
      <p:pic>
        <p:nvPicPr>
          <p:cNvPr id="5" name="Content Placeholder 4" descr="Image showing a data table, a graph, and a map visualization of GLOBE data."/>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621198" y="2747882"/>
            <a:ext cx="6234113" cy="3839965"/>
          </a:xfrm>
        </p:spPr>
      </p:pic>
      <p:sp>
        <p:nvSpPr>
          <p:cNvPr id="3" name="Slide Number Placeholder 2"/>
          <p:cNvSpPr>
            <a:spLocks noGrp="1"/>
          </p:cNvSpPr>
          <p:nvPr>
            <p:ph type="sldNum" sz="quarter" idx="12"/>
          </p:nvPr>
        </p:nvSpPr>
        <p:spPr/>
        <p:txBody>
          <a:bodyPr/>
          <a:lstStyle/>
          <a:p>
            <a:fld id="{B50541BF-2758-584E-92AB-9239B5D9FA29}" type="slidenum">
              <a:rPr lang="en-US" smtClean="0"/>
              <a:t>8</a:t>
            </a:fld>
            <a:endParaRPr lang="en-US" dirty="0"/>
          </a:p>
        </p:txBody>
      </p:sp>
    </p:spTree>
    <p:extLst>
      <p:ext uri="{BB962C8B-B14F-4D97-AF65-F5344CB8AC3E}">
        <p14:creationId xmlns:p14="http://schemas.microsoft.com/office/powerpoint/2010/main" val="16774726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3939</TotalTime>
  <Words>3570</Words>
  <Application>Microsoft Office PowerPoint</Application>
  <PresentationFormat>On-screen Show (4:3)</PresentationFormat>
  <Paragraphs>242</Paragraphs>
  <Slides>53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ＭＳ 明朝</vt:lpstr>
      <vt:lpstr>ＭＳ Ｐゴシック</vt:lpstr>
      <vt:lpstr>Aptos</vt:lpstr>
      <vt:lpstr>Arial</vt:lpstr>
      <vt:lpstr>Bradley Hand</vt:lpstr>
      <vt:lpstr>Calibri</vt:lpstr>
      <vt:lpstr>Calibri Light</vt:lpstr>
      <vt:lpstr>Office Theme</vt:lpstr>
      <vt:lpstr>Introduction to GLOBE</vt:lpstr>
      <vt:lpstr>Welcome to GLOBE:  Global Learning and Observations  to Benefit the Environment </vt:lpstr>
      <vt:lpstr>Overview and Objectives</vt:lpstr>
      <vt:lpstr>GLOBE participants build understanding by making environmental observations and asking questions</vt:lpstr>
      <vt:lpstr>Participants collect data…</vt:lpstr>
      <vt:lpstr>Conduct laboratory analyses…</vt:lpstr>
      <vt:lpstr>Upload their data to the GLOBE database…</vt:lpstr>
      <vt:lpstr>And share their data with students as well as  research scientists around the world.</vt:lpstr>
      <vt:lpstr>Students, volunteers, and scientists can download data from GLOBE’s database in different formats and conduct scientific analyses on data they have collected as well as global data sets provided by other participants.</vt:lpstr>
      <vt:lpstr>When research is completed, students can report on the outcomes of their investigations at science fairs, including GLOBE’s annual Virtual Science Symposia.</vt:lpstr>
      <vt:lpstr>Students, scientists, and volunteers can all report their findings at scientific meetings and publish reports</vt:lpstr>
      <vt:lpstr>No matter where in the world, all participants collect their data the same way, using procedures developed by research scientists. These are called GLOBE Protocols.  </vt:lpstr>
      <vt:lpstr>GLOBE  Protocols, instrumentation standards and reporting conventions make sure that GLOBE data are sufficiently accurate and precise to be used in scientific research: </vt:lpstr>
      <vt:lpstr>Because GLOBE participants use standardized scientific procedures and equipment, the data they collect are research quality and can be used not only in student or community investigations but also by professional research scientists. </vt:lpstr>
      <vt:lpstr>Scientists are interested in many of the the same environmental questions as students and volunteers. They serve as mentors, collaborate on research projects, and even use GLOBE data in their own work. Find out more about the GLOBE International STEM Network (GISN). </vt:lpstr>
      <vt:lpstr>GLOBE’s unique partnership with NASA creates opportunities for students and volunteers to participate in exciting field campaigns and satellite missions.</vt:lpstr>
      <vt:lpstr>How your data are used</vt:lpstr>
      <vt:lpstr>The Earth is a system, and processes that create change take place on many spatial scales</vt:lpstr>
      <vt:lpstr>Some Earth processes and changes in the Earth system  can be studied on a global scale, other interesting research questions may concern processes that take place on a scale of a meter or less.</vt:lpstr>
      <vt:lpstr>II. The International GLOBE Community</vt:lpstr>
      <vt:lpstr>GLOBE is an International Science and Education Program</vt:lpstr>
      <vt:lpstr>GLOBE Regions</vt:lpstr>
      <vt:lpstr>Web-based resources  foster community connections</vt:lpstr>
      <vt:lpstr>GLOBE Science Investigation Areas</vt:lpstr>
      <vt:lpstr>Atmosphere</vt:lpstr>
      <vt:lpstr>Atmosphere Investigation</vt:lpstr>
      <vt:lpstr>Hydrosphere</vt:lpstr>
      <vt:lpstr>Hydrosphere Investigation</vt:lpstr>
      <vt:lpstr>Biosphere</vt:lpstr>
      <vt:lpstr>Biosphere Investigation</vt:lpstr>
      <vt:lpstr>Soil (Pedosphere)</vt:lpstr>
      <vt:lpstr>Soil Investigation</vt:lpstr>
      <vt:lpstr>Who takes part in GLOBE Investigations?</vt:lpstr>
      <vt:lpstr>Elementary GLOBE</vt:lpstr>
      <vt:lpstr>GLOBE Trainers and Mentor Trainers Support Teachers</vt:lpstr>
      <vt:lpstr>Former GLOBE students give back to the community</vt:lpstr>
      <vt:lpstr>Getting started as a GLOBE Educator</vt:lpstr>
      <vt:lpstr>III. Using GLOBE in the Classroom</vt:lpstr>
      <vt:lpstr>GLOBE supports teacher professional development </vt:lpstr>
      <vt:lpstr>Teacher Support</vt:lpstr>
      <vt:lpstr>GLOBE Teacher’s Guide</vt:lpstr>
      <vt:lpstr>Other Teacher Resources to get you started:</vt:lpstr>
      <vt:lpstr>Shared Activities Connect Teachers and Students Worldwide</vt:lpstr>
      <vt:lpstr>GLOBE Learning Expeditions (GLEs)</vt:lpstr>
      <vt:lpstr>GLOBE Research Campaigns</vt:lpstr>
      <vt:lpstr>Frequently Asked Questions:  What is the time commitment?</vt:lpstr>
      <vt:lpstr>Frequently Asked Questions:  What is the cost?</vt:lpstr>
      <vt:lpstr>Frequently Asked Questions:  Who Can Participate?</vt:lpstr>
      <vt:lpstr>We need you!</vt:lpstr>
      <vt:lpstr>Bringing Science to Life</vt:lpstr>
      <vt:lpstr>How do you get started?</vt:lpstr>
      <vt:lpstr>Please provide us with feedback about this module. This is a community project and we welcome your comments, suggestions and edits! Please send comments to training@nasaglobe.org.  For more information: </vt:lpstr>
      <vt:lpstr>Welcome to the GLOBE Community!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rusty low</dc:creator>
  <cp:lastModifiedBy>Rebecca Boger</cp:lastModifiedBy>
  <cp:revision>145</cp:revision>
  <dcterms:created xsi:type="dcterms:W3CDTF">2016-03-19T01:19:38Z</dcterms:created>
  <dcterms:modified xsi:type="dcterms:W3CDTF">2024-10-02T11:03:50Z</dcterms:modified>
</cp:coreProperties>
</file>