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61" r:id="rId4"/>
    <p:sldId id="262" r:id="rId5"/>
    <p:sldId id="263" r:id="rId6"/>
    <p:sldId id="264" r:id="rId7"/>
    <p:sldId id="267" r:id="rId8"/>
    <p:sldId id="266" r:id="rId9"/>
    <p:sldId id="265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Marcador de fech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F02E3F1-2466-41AD-B89A-328732BBA3B5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0A70BBC-8672-42C6-835F-5B705FC2D9EB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424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12701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Shape 125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45701" rIns="91421" bIns="45701"/>
          <a:lstStyle/>
          <a:p>
            <a:endParaRPr lang="es-PE"/>
          </a:p>
        </p:txBody>
      </p:sp>
      <p:sp>
        <p:nvSpPr>
          <p:cNvPr id="4" name="Shape 126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0FB99E-33CD-4FD5-A001-9DCC533A26A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40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 anchor="ctr"/>
          <a:lstStyle/>
          <a:p>
            <a:endParaRPr lang="es-PE"/>
          </a:p>
        </p:txBody>
      </p:sp>
      <p:sp>
        <p:nvSpPr>
          <p:cNvPr id="3" name="Shape 5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4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 anchor="ctr"/>
          <a:lstStyle/>
          <a:p>
            <a:endParaRPr lang="es-PE"/>
          </a:p>
        </p:txBody>
      </p:sp>
      <p:sp>
        <p:nvSpPr>
          <p:cNvPr id="3" name="Shape 5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4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 anchor="ctr"/>
          <a:lstStyle/>
          <a:p>
            <a:endParaRPr lang="es-PE"/>
          </a:p>
        </p:txBody>
      </p:sp>
      <p:sp>
        <p:nvSpPr>
          <p:cNvPr id="3" name="Shape 5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4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 anchor="ctr"/>
          <a:lstStyle/>
          <a:p>
            <a:endParaRPr lang="es-PE"/>
          </a:p>
        </p:txBody>
      </p:sp>
      <p:sp>
        <p:nvSpPr>
          <p:cNvPr id="3" name="Shape 5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4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 anchor="ctr"/>
          <a:lstStyle/>
          <a:p>
            <a:endParaRPr lang="es-PE"/>
          </a:p>
        </p:txBody>
      </p:sp>
      <p:sp>
        <p:nvSpPr>
          <p:cNvPr id="3" name="Shape 5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D66E6-F394-4E5A-9B81-ABC79997FC17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422F8-9CF3-40EC-B201-202039EF5AF1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73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F5E8D2-0B1C-4235-B202-998565E06D1D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0F58C6-4507-4A2E-818F-38A54D9CB5ED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561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377B62-BBE9-4C6A-981E-435E5733B276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5E5166-7CCB-425D-863E-44D96259E630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162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0"/>
          <p:cNvSpPr txBox="1">
            <a:spLocks noGrp="1"/>
          </p:cNvSpPr>
          <p:nvPr>
            <p:ph type="title"/>
          </p:nvPr>
        </p:nvSpPr>
        <p:spPr>
          <a:xfrm>
            <a:off x="4211817" y="2419100"/>
            <a:ext cx="5244001" cy="703603"/>
          </a:xfrm>
        </p:spPr>
        <p:txBody>
          <a:bodyPr lIns="91421" tIns="91421" rIns="91421" bIns="91421"/>
          <a:lstStyle>
            <a:lvl1pPr>
              <a:defRPr lang="es-PE" sz="4267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Shape 61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202"/>
          </a:xfrm>
        </p:spPr>
        <p:txBody>
          <a:bodyPr lIns="91421" tIns="45701" rIns="91421" bIns="45701"/>
          <a:lstStyle>
            <a:lvl1pPr>
              <a:defRPr lang="en-GB" sz="1067">
                <a:solidFill>
                  <a:srgbClr val="888888"/>
                </a:solidFill>
                <a:ea typeface="Calibri"/>
                <a:cs typeface="Calibri"/>
              </a:defRPr>
            </a:lvl1pPr>
          </a:lstStyle>
          <a:p>
            <a:pPr lvl="0"/>
            <a:r>
              <a:rPr lang="en-GB"/>
              <a:t>Opening Slide</a:t>
            </a:r>
          </a:p>
        </p:txBody>
      </p:sp>
      <p:pic>
        <p:nvPicPr>
          <p:cNvPr id="4" name="Shape 62" descr="left_globe.png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60879" y="539971"/>
            <a:ext cx="3633203" cy="52020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646529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 txBox="1">
            <a:spLocks noGrp="1"/>
          </p:cNvSpPr>
          <p:nvPr>
            <p:ph type="title"/>
          </p:nvPr>
        </p:nvSpPr>
        <p:spPr>
          <a:xfrm>
            <a:off x="1463232" y="1043376"/>
            <a:ext cx="9825996" cy="873992"/>
          </a:xfrm>
        </p:spPr>
        <p:txBody>
          <a:bodyPr lIns="91421" tIns="91421" rIns="91421" bIns="91421"/>
          <a:lstStyle>
            <a:lvl1pPr>
              <a:lnSpc>
                <a:spcPct val="100000"/>
              </a:lnSpc>
              <a:defRPr sz="4267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Shape 103"/>
          <p:cNvSpPr txBox="1">
            <a:spLocks noGrp="1"/>
          </p:cNvSpPr>
          <p:nvPr>
            <p:ph type="body" idx="4294967295"/>
          </p:nvPr>
        </p:nvSpPr>
        <p:spPr>
          <a:xfrm>
            <a:off x="5904372" y="2182160"/>
            <a:ext cx="5384801" cy="3197601"/>
          </a:xfrm>
          <a:solidFill>
            <a:srgbClr val="B2A0C7"/>
          </a:solidFill>
          <a:ln w="9528" cap="flat">
            <a:solidFill>
              <a:srgbClr val="7C5F9F"/>
            </a:solidFill>
            <a:prstDash val="solid"/>
            <a:round/>
          </a:ln>
          <a:effectLst>
            <a:outerShdw dist="22997" dir="5400000" algn="tl">
              <a:srgbClr val="000000">
                <a:alpha val="34509"/>
              </a:srgbClr>
            </a:outerShdw>
          </a:effectLst>
        </p:spPr>
        <p:txBody>
          <a:bodyPr lIns="91421" tIns="91421" rIns="91421" bIns="91421"/>
          <a:lstStyle>
            <a:lvl1pPr marL="457190" indent="16934">
              <a:lnSpc>
                <a:spcPct val="100000"/>
              </a:lnSpc>
              <a:spcBef>
                <a:spcPts val="745"/>
              </a:spcBef>
              <a:buClr>
                <a:srgbClr val="4472C4"/>
              </a:buClr>
              <a:buFont typeface="Arial"/>
              <a:defRPr sz="3733">
                <a:solidFill>
                  <a:srgbClr val="595959"/>
                </a:solidFill>
                <a:ea typeface="Calibri"/>
                <a:cs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4" name="Shape 104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202"/>
          </a:xfrm>
        </p:spPr>
        <p:txBody>
          <a:bodyPr lIns="91421" tIns="45701" rIns="91421" bIns="45701"/>
          <a:lstStyle>
            <a:lvl1pPr>
              <a:defRPr lang="en-GB" sz="1067">
                <a:solidFill>
                  <a:srgbClr val="888888"/>
                </a:solidFill>
                <a:ea typeface="Calibri"/>
                <a:cs typeface="Calibri"/>
              </a:defRPr>
            </a:lvl1pPr>
          </a:lstStyle>
          <a:p>
            <a:pPr lvl="0"/>
            <a:r>
              <a:rPr lang="en-GB"/>
              <a:t>S</a:t>
            </a:r>
          </a:p>
        </p:txBody>
      </p:sp>
      <p:pic>
        <p:nvPicPr>
          <p:cNvPr id="5" name="Shape 105">
            <a:extLst/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36216" y="2911787"/>
            <a:ext cx="4836398" cy="25748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62528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AB4626-E77B-4FFA-A000-394E035FDA7B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FD41FA-6249-4553-82BB-0F44AC98A0CE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415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F3DA91-E6C2-4711-9E93-495050353ADF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83F59-D723-4D16-ADC7-BAE670F8679C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637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73503-FA44-4791-99FA-2CED3A6FBDB4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C8C556-EA4A-4CAD-9338-CDAE9FE20F09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520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870F1C-D93B-4F9B-9602-43D8EE09AD11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8" name="Marcador de pie de pá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64CBC9-A923-4752-B939-5B9756822CC4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163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D0EFA-4D13-45C9-98F2-DD2F702495B0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6560B-1726-48A0-9379-573B4A029587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996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184CD5-9863-4076-B862-85A92E9EB3AC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3" name="Marcador de pie de pá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A47F64-3EDD-435E-A633-736C6EC4D3C7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91141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B97637-D52E-4B79-BCE7-4F9BC36EC47F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194F1F-CCD5-4793-870E-F72858981F99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628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s-PE" sz="3200"/>
            </a:lvl1pPr>
          </a:lstStyle>
          <a:p>
            <a:pPr lvl="0"/>
            <a:endParaRPr lang="es-PE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A371C5-9E7F-4794-83C9-EBC51C9680ED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2AC50A-D25F-4BED-A486-8E8D4913E1A7}" type="slidenum">
              <a:rPr/>
              <a:pPr lvl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747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A698DCA-3B7E-4DB5-A9B4-D24D518DFA7D}" type="datetime1">
              <a:rPr lang="es-PE"/>
              <a:pPr lvl="0"/>
              <a:t>10/11/2016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F152DC3-0187-4681-9F50-A4F0A1F4C055}" type="slidenum">
              <a:rPr/>
              <a:pPr lvl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e.gov/web/globe-international-scientist-network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e.gov/do-globe/for-students/student-research-report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8"/>
          <p:cNvSpPr txBox="1">
            <a:spLocks noGrp="1"/>
          </p:cNvSpPr>
          <p:nvPr>
            <p:ph type="title"/>
          </p:nvPr>
        </p:nvSpPr>
        <p:spPr>
          <a:xfrm>
            <a:off x="4235829" y="1016364"/>
            <a:ext cx="6864556" cy="3095600"/>
          </a:xfrm>
        </p:spPr>
        <p:txBody>
          <a:bodyPr lIns="121898" tIns="60935" rIns="121898" bIns="60935" anchorCtr="1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s-PE" b="1"/>
              <a:t>SIMPOSIO DE CIENCIAS</a:t>
            </a:r>
            <a:br>
              <a:rPr lang="es-PE" b="1"/>
            </a:br>
            <a:endParaRPr lang="es-PE" b="1"/>
          </a:p>
        </p:txBody>
      </p:sp>
      <p:sp>
        <p:nvSpPr>
          <p:cNvPr id="3" name="Rectángulo 1"/>
          <p:cNvSpPr/>
          <p:nvPr/>
        </p:nvSpPr>
        <p:spPr>
          <a:xfrm>
            <a:off x="4564913" y="3451037"/>
            <a:ext cx="6748134" cy="193899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0" cap="none" spc="0" baseline="0" dirty="0" err="1">
                <a:solidFill>
                  <a:srgbClr val="333333"/>
                </a:solidFill>
                <a:uFillTx/>
                <a:latin typeface="open_sanslight"/>
              </a:rPr>
              <a:t>Presentación</a:t>
            </a:r>
            <a:r>
              <a:rPr lang="en-US" sz="4000" b="0" i="0" u="none" strike="noStrike" kern="0" cap="none" spc="0" baseline="0" dirty="0">
                <a:solidFill>
                  <a:srgbClr val="333333"/>
                </a:solidFill>
                <a:uFillTx/>
                <a:latin typeface="open_sanslight"/>
              </a:rPr>
              <a:t> de </a:t>
            </a:r>
            <a:r>
              <a:rPr lang="en-US" sz="4000" b="0" i="0" u="none" strike="noStrike" kern="0" cap="none" spc="0" baseline="0" dirty="0" err="1">
                <a:solidFill>
                  <a:srgbClr val="333333"/>
                </a:solidFill>
                <a:uFillTx/>
                <a:latin typeface="open_sanslight"/>
              </a:rPr>
              <a:t>reportes</a:t>
            </a:r>
            <a:r>
              <a:rPr lang="en-US" sz="4000" b="0" i="0" u="none" strike="noStrike" kern="0" cap="none" spc="0" baseline="0" dirty="0">
                <a:solidFill>
                  <a:srgbClr val="333333"/>
                </a:solidFill>
                <a:uFillTx/>
                <a:latin typeface="open_sanslight"/>
              </a:rPr>
              <a:t>:  03 de </a:t>
            </a:r>
            <a:r>
              <a:rPr lang="en-US" sz="4000" b="0" i="0" u="none" strike="noStrike" kern="0" cap="none" spc="0" baseline="0" dirty="0" err="1">
                <a:solidFill>
                  <a:srgbClr val="333333"/>
                </a:solidFill>
                <a:uFillTx/>
                <a:latin typeface="open_sanslight"/>
              </a:rPr>
              <a:t>abril</a:t>
            </a:r>
            <a:r>
              <a:rPr lang="en-US" sz="4000" b="0" i="0" u="none" strike="noStrike" kern="0" cap="none" spc="0" baseline="0" dirty="0">
                <a:solidFill>
                  <a:srgbClr val="333333"/>
                </a:solidFill>
                <a:uFillTx/>
                <a:latin typeface="open_sanslight"/>
              </a:rPr>
              <a:t>  2017</a:t>
            </a:r>
          </a:p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0" cap="none" spc="0" baseline="0" dirty="0">
              <a:solidFill>
                <a:srgbClr val="333333"/>
              </a:solidFill>
              <a:uFillTx/>
              <a:latin typeface="open_sanslight"/>
            </a:endParaRPr>
          </a:p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0" cap="none" spc="0" baseline="0" dirty="0" err="1">
                <a:solidFill>
                  <a:srgbClr val="333333"/>
                </a:solidFill>
                <a:uFillTx/>
                <a:latin typeface="open_sanslight"/>
              </a:rPr>
              <a:t>Resultados</a:t>
            </a:r>
            <a:r>
              <a:rPr lang="en-US" sz="4000" b="0" i="0" u="none" strike="noStrike" kern="0" cap="none" spc="0" baseline="0" dirty="0">
                <a:solidFill>
                  <a:srgbClr val="333333"/>
                </a:solidFill>
                <a:uFillTx/>
                <a:latin typeface="open_sanslight"/>
              </a:rPr>
              <a:t>: 15 de mayo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543"/>
          <p:cNvGrpSpPr/>
          <p:nvPr/>
        </p:nvGrpSpPr>
        <p:grpSpPr>
          <a:xfrm>
            <a:off x="1809753" y="571481"/>
            <a:ext cx="8953529" cy="5429268"/>
            <a:chOff x="1809753" y="571481"/>
            <a:chExt cx="8953529" cy="5429268"/>
          </a:xfrm>
        </p:grpSpPr>
        <p:grpSp>
          <p:nvGrpSpPr>
            <p:cNvPr id="3" name="Shape 544"/>
            <p:cNvGrpSpPr/>
            <p:nvPr/>
          </p:nvGrpSpPr>
          <p:grpSpPr>
            <a:xfrm>
              <a:off x="1809753" y="571481"/>
              <a:ext cx="8953529" cy="5429268"/>
              <a:chOff x="1809753" y="571481"/>
              <a:chExt cx="8953529" cy="5429268"/>
            </a:xfrm>
          </p:grpSpPr>
          <p:pic>
            <p:nvPicPr>
              <p:cNvPr id="4" name="Shape 545" descr="*GLOBEModel-sci-research-Final-300dpi">
                <a:extLst/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>
              <a:xfrm>
                <a:off x="1809753" y="571481"/>
                <a:ext cx="8751320" cy="5417957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5" name="Shape 546"/>
              <p:cNvSpPr/>
              <p:nvPr/>
            </p:nvSpPr>
            <p:spPr>
              <a:xfrm>
                <a:off x="4217194" y="2319028"/>
                <a:ext cx="5036981" cy="186630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gradFill>
                <a:gsLst>
                  <a:gs pos="0">
                    <a:srgbClr val="9BE9FF"/>
                  </a:gs>
                  <a:gs pos="100000">
                    <a:srgbClr val="B8F1FF"/>
                  </a:gs>
                </a:gsLst>
                <a:lin ang="16200000"/>
              </a:gradFill>
              <a:ln w="9528" cap="flat">
                <a:solidFill>
                  <a:srgbClr val="45A9C4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1200" b="1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Investigación</a:t>
                </a: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1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1100" b="1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Colaboración por pares</a:t>
                </a: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8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Estudiante - estudiante, clase - clase, escuela -  escuela </a:t>
                </a: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7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1100" b="1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Colaboración científica</a:t>
                </a: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8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 Científicos a estudiantes, clases, escuelas, países, regiones</a:t>
                </a: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1100" b="1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Colaboración para campañas de investigación</a:t>
                </a: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8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Varios estudiantes, clases, escuelas, países y regiones investigando colectivamente un tema común</a:t>
                </a: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1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1051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 </a:t>
                </a:r>
              </a:p>
            </p:txBody>
          </p:sp>
          <p:sp>
            <p:nvSpPr>
              <p:cNvPr id="6" name="Shape 547"/>
              <p:cNvSpPr/>
              <p:nvPr/>
            </p:nvSpPr>
            <p:spPr>
              <a:xfrm>
                <a:off x="2928530" y="835404"/>
                <a:ext cx="7640826" cy="471290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MODELO GLOBE PARA LA INVESTIGACIÓN CIENTÍFICA ESTUDIANTIL  </a:t>
                </a:r>
              </a:p>
            </p:txBody>
          </p:sp>
          <p:sp>
            <p:nvSpPr>
              <p:cNvPr id="7" name="Shape 548"/>
              <p:cNvSpPr/>
              <p:nvPr/>
            </p:nvSpPr>
            <p:spPr>
              <a:xfrm>
                <a:off x="6735689" y="5039322"/>
                <a:ext cx="4027593" cy="961427"/>
              </a:xfrm>
              <a:prstGeom prst="rect">
                <a:avLst/>
              </a:prstGeom>
              <a:solidFill>
                <a:srgbClr val="FFFFFF"/>
              </a:solidFill>
              <a:ln w="2540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" name="Shape 549"/>
              <p:cNvSpPr/>
              <p:nvPr/>
            </p:nvSpPr>
            <p:spPr>
              <a:xfrm>
                <a:off x="1809753" y="1589464"/>
                <a:ext cx="1193365" cy="508991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Observar un fenómeno natural </a:t>
                </a:r>
              </a:p>
            </p:txBody>
          </p:sp>
          <p:sp>
            <p:nvSpPr>
              <p:cNvPr id="9" name="Shape 550"/>
              <p:cNvSpPr/>
              <p:nvPr/>
            </p:nvSpPr>
            <p:spPr>
              <a:xfrm>
                <a:off x="4345640" y="1532918"/>
                <a:ext cx="1267952" cy="565547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Formular preguntas de investigación</a:t>
                </a:r>
              </a:p>
            </p:txBody>
          </p:sp>
          <p:sp>
            <p:nvSpPr>
              <p:cNvPr id="10" name="Shape 551"/>
              <p:cNvSpPr/>
              <p:nvPr/>
            </p:nvSpPr>
            <p:spPr>
              <a:xfrm>
                <a:off x="6881536" y="1589464"/>
                <a:ext cx="1267952" cy="508991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Desarrollar Plan de Investigación</a:t>
                </a:r>
              </a:p>
            </p:txBody>
          </p:sp>
          <p:sp>
            <p:nvSpPr>
              <p:cNvPr id="11" name="Shape 552"/>
              <p:cNvSpPr/>
              <p:nvPr/>
            </p:nvSpPr>
            <p:spPr>
              <a:xfrm>
                <a:off x="9367707" y="1575648"/>
                <a:ext cx="1267952" cy="508991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Conducir la  investigación</a:t>
                </a:r>
              </a:p>
            </p:txBody>
          </p:sp>
          <p:sp>
            <p:nvSpPr>
              <p:cNvPr id="12" name="Shape 553"/>
              <p:cNvSpPr/>
              <p:nvPr/>
            </p:nvSpPr>
            <p:spPr>
              <a:xfrm>
                <a:off x="9417433" y="4360663"/>
                <a:ext cx="1193365" cy="508991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Analizar datos</a:t>
                </a:r>
              </a:p>
            </p:txBody>
          </p:sp>
          <p:sp>
            <p:nvSpPr>
              <p:cNvPr id="13" name="Shape 554"/>
              <p:cNvSpPr/>
              <p:nvPr/>
            </p:nvSpPr>
            <p:spPr>
              <a:xfrm>
                <a:off x="5613593" y="4360654"/>
                <a:ext cx="1272917" cy="578120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Escribir  reporte de investigación</a:t>
                </a:r>
              </a:p>
            </p:txBody>
          </p:sp>
          <p:sp>
            <p:nvSpPr>
              <p:cNvPr id="14" name="Shape 555"/>
              <p:cNvSpPr/>
              <p:nvPr/>
            </p:nvSpPr>
            <p:spPr>
              <a:xfrm>
                <a:off x="1849529" y="4369460"/>
                <a:ext cx="1193365" cy="508991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Compartir resultados y conclusiones</a:t>
                </a:r>
              </a:p>
            </p:txBody>
          </p:sp>
          <p:sp>
            <p:nvSpPr>
              <p:cNvPr id="15" name="Shape 556"/>
              <p:cNvSpPr/>
              <p:nvPr/>
            </p:nvSpPr>
            <p:spPr>
              <a:xfrm>
                <a:off x="1809753" y="2946791"/>
                <a:ext cx="1342531" cy="565547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Identificar nuevas preguntas de investigación</a:t>
                </a:r>
              </a:p>
            </p:txBody>
          </p:sp>
          <p:sp>
            <p:nvSpPr>
              <p:cNvPr id="16" name="Shape 557"/>
              <p:cNvSpPr/>
              <p:nvPr/>
            </p:nvSpPr>
            <p:spPr>
              <a:xfrm>
                <a:off x="3954487" y="5338431"/>
                <a:ext cx="601647" cy="170919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" name="Shape 558"/>
              <p:cNvSpPr/>
              <p:nvPr/>
            </p:nvSpPr>
            <p:spPr>
              <a:xfrm>
                <a:off x="5232379" y="5338431"/>
                <a:ext cx="601647" cy="170919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" name="Shape 559"/>
              <p:cNvSpPr/>
              <p:nvPr/>
            </p:nvSpPr>
            <p:spPr>
              <a:xfrm>
                <a:off x="3954487" y="5565907"/>
                <a:ext cx="601647" cy="170919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" name="Shape 560"/>
              <p:cNvSpPr/>
              <p:nvPr/>
            </p:nvSpPr>
            <p:spPr>
              <a:xfrm>
                <a:off x="5232379" y="5794635"/>
                <a:ext cx="601647" cy="170919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100000">
                    <a:srgbClr val="BDD5FF"/>
                  </a:gs>
                </a:gsLst>
                <a:lin ang="16200000"/>
              </a:gradFill>
              <a:ln w="9528" cap="flat">
                <a:solidFill>
                  <a:srgbClr val="4A7DBA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7254"/>
                  </a:srgbClr>
                </a:outerShdw>
              </a:effectLst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" name="Shape 561"/>
              <p:cNvSpPr/>
              <p:nvPr/>
            </p:nvSpPr>
            <p:spPr>
              <a:xfrm>
                <a:off x="2074938" y="5053138"/>
                <a:ext cx="1804961" cy="947611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5B9BD5"/>
                </a:solidFill>
                <a:prstDash val="solid"/>
                <a:round/>
              </a:ln>
            </p:spPr>
            <p:txBody>
              <a:bodyPr vert="horz" wrap="square" lIns="121898" tIns="60935" rIns="121898" bIns="60935" anchor="ctr" anchorCtr="1" compatLnSpc="1">
                <a:noAutofit/>
              </a:bodyPr>
              <a:lstStyle/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1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1200" b="1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Leyenda</a:t>
                </a: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100" b="1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Enlaces principales</a:t>
                </a: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9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Enlaces secundarios</a:t>
                </a: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9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E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Calibri"/>
                    <a:cs typeface="Calibri"/>
                  </a:rPr>
                  <a:t>Enlaces colaborativos</a:t>
                </a:r>
              </a:p>
              <a:p>
                <a:pPr marL="0" marR="0" lvl="0" indent="0" algn="ctr" defTabSz="914372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21" name="Shape 562"/>
            <p:cNvSpPr/>
            <p:nvPr/>
          </p:nvSpPr>
          <p:spPr>
            <a:xfrm>
              <a:off x="3954487" y="5759448"/>
              <a:ext cx="601647" cy="2413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E9FF"/>
                </a:gs>
                <a:gs pos="100000">
                  <a:srgbClr val="B8F1FF"/>
                </a:gs>
              </a:gsLst>
              <a:lin ang="16200000"/>
            </a:gradFill>
            <a:ln w="9528" cap="flat">
              <a:solidFill>
                <a:srgbClr val="45A9C4"/>
              </a:solidFill>
              <a:prstDash val="solid"/>
              <a:round/>
            </a:ln>
            <a:effectLst>
              <a:outerShdw dist="19997" dir="5400000" algn="tl">
                <a:srgbClr val="000000">
                  <a:alpha val="37254"/>
                </a:srgbClr>
              </a:outerShdw>
            </a:effectLst>
          </p:spPr>
          <p:txBody>
            <a:bodyPr vert="horz" wrap="square" lIns="121898" tIns="60935" rIns="121898" bIns="60935" anchor="ctr" anchorCtr="1" compatLnSpc="1">
              <a:noAutofit/>
            </a:bodyPr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02620" y="424812"/>
            <a:ext cx="9825996" cy="873992"/>
          </a:xfrm>
        </p:spPr>
        <p:txBody>
          <a:bodyPr/>
          <a:lstStyle/>
          <a:p>
            <a:pPr lvl="0"/>
            <a:r>
              <a:rPr lang="es-PE" b="1" dirty="0"/>
              <a:t>Qué es el Simposio de Ciencias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654424" y="1237130"/>
            <a:ext cx="11537577" cy="4699506"/>
          </a:xfrm>
          <a:solidFill>
            <a:srgbClr val="DEEBF7"/>
          </a:solidFill>
          <a:ln w="9528" cap="flat">
            <a:solidFill>
              <a:srgbClr val="7C5F9F"/>
            </a:solidFill>
            <a:prstDash val="solid"/>
            <a:round/>
          </a:ln>
          <a:effectLst>
            <a:outerShdw dist="22997" dir="5400000" algn="tl">
              <a:srgbClr val="000000">
                <a:alpha val="34509"/>
              </a:srgbClr>
            </a:outerShdw>
          </a:effectLst>
        </p:spPr>
        <p:txBody>
          <a:bodyPr lIns="91421" tIns="91421" rIns="91421" bIns="91421">
            <a:noAutofit/>
          </a:bodyPr>
          <a:lstStyle/>
          <a:p>
            <a:pPr marL="457190" lvl="0" indent="16934" defTabSz="914372" hangingPunct="0">
              <a:lnSpc>
                <a:spcPct val="100000"/>
              </a:lnSpc>
              <a:spcBef>
                <a:spcPts val="745"/>
              </a:spcBef>
              <a:buClr>
                <a:srgbClr val="4472C4"/>
              </a:buClr>
              <a:buFont typeface="Arial"/>
            </a:pPr>
            <a:r>
              <a:rPr lang="es-PE" sz="2400" kern="0" dirty="0">
                <a:solidFill>
                  <a:srgbClr val="333333"/>
                </a:solidFill>
                <a:latin typeface="open_sanslight"/>
              </a:rPr>
              <a:t>El Simposio Virtual de Ciencias , está dirigido a todos los estudiantes GLOBE del mundo</a:t>
            </a:r>
          </a:p>
          <a:p>
            <a:pPr marL="457190" lvl="0" indent="16934" defTabSz="914372" hangingPunct="0">
              <a:lnSpc>
                <a:spcPct val="100000"/>
              </a:lnSpc>
              <a:spcBef>
                <a:spcPts val="745"/>
              </a:spcBef>
              <a:buClr>
                <a:srgbClr val="4472C4"/>
              </a:buClr>
              <a:buFont typeface="Arial"/>
            </a:pPr>
            <a:r>
              <a:rPr lang="es-PE" sz="2400" kern="0" dirty="0">
                <a:solidFill>
                  <a:srgbClr val="333333"/>
                </a:solidFill>
                <a:latin typeface="open_sanslight"/>
              </a:rPr>
              <a:t>Se lleva a cabo virtualmente</a:t>
            </a:r>
          </a:p>
          <a:p>
            <a:pPr marL="457190" lvl="0" indent="16934" defTabSz="914372" hangingPunct="0">
              <a:lnSpc>
                <a:spcPct val="100000"/>
              </a:lnSpc>
              <a:spcBef>
                <a:spcPts val="745"/>
              </a:spcBef>
              <a:buClr>
                <a:srgbClr val="4472C4"/>
              </a:buClr>
              <a:buFont typeface="Arial"/>
            </a:pPr>
            <a:r>
              <a:rPr lang="es-PE" sz="2400" kern="0" dirty="0">
                <a:solidFill>
                  <a:srgbClr val="333333"/>
                </a:solidFill>
                <a:latin typeface="open_sanslight"/>
              </a:rPr>
              <a:t>Sirve para mostrar el valor de los datos GLOBE a toda la comunidad a través de proyectos de investigación. </a:t>
            </a:r>
          </a:p>
          <a:p>
            <a:pPr marL="457190" lvl="0" indent="16934" defTabSz="914372" hangingPunct="0">
              <a:lnSpc>
                <a:spcPct val="100000"/>
              </a:lnSpc>
              <a:spcBef>
                <a:spcPts val="745"/>
              </a:spcBef>
              <a:buClr>
                <a:srgbClr val="4472C4"/>
              </a:buClr>
              <a:buFont typeface="Arial"/>
            </a:pPr>
            <a:r>
              <a:rPr lang="es-PE" sz="2400" kern="0" dirty="0">
                <a:solidFill>
                  <a:srgbClr val="333333"/>
                </a:solidFill>
                <a:latin typeface="open_sanslight"/>
              </a:rPr>
              <a:t>Requiere la colaboración con científicos y profesionales STEM - </a:t>
            </a:r>
            <a:r>
              <a:rPr lang="es-PE" sz="2400" kern="0" dirty="0">
                <a:solidFill>
                  <a:srgbClr val="1B5EB2"/>
                </a:solidFill>
                <a:latin typeface="open_sansregular"/>
                <a:hlinkClick r:id="rId2"/>
              </a:rPr>
              <a:t>GLOBE International STEM Network (GISN)</a:t>
            </a:r>
            <a:r>
              <a:rPr lang="es-PE" sz="2400" kern="0" dirty="0">
                <a:solidFill>
                  <a:srgbClr val="333333"/>
                </a:solidFill>
                <a:latin typeface="open_sanslight"/>
              </a:rPr>
              <a:t>. </a:t>
            </a:r>
          </a:p>
          <a:p>
            <a:pPr marL="457190" lvl="0" indent="16934" defTabSz="914372" hangingPunct="0">
              <a:lnSpc>
                <a:spcPct val="100000"/>
              </a:lnSpc>
              <a:spcBef>
                <a:spcPts val="745"/>
              </a:spcBef>
              <a:buClr>
                <a:srgbClr val="4472C4"/>
              </a:buClr>
              <a:buFont typeface="Arial"/>
            </a:pPr>
            <a:r>
              <a:rPr lang="es-PE" sz="2400" kern="0" dirty="0">
                <a:solidFill>
                  <a:srgbClr val="333333"/>
                </a:solidFill>
                <a:latin typeface="open_sanslight"/>
              </a:rPr>
              <a:t>Es una gran oportunidad para los estudiantes de poner en práctica las habilidades que han aprendido con GLOBE  </a:t>
            </a:r>
          </a:p>
          <a:p>
            <a:pPr marL="457190" lvl="0" indent="16934" defTabSz="914372" hangingPunct="0">
              <a:lnSpc>
                <a:spcPct val="100000"/>
              </a:lnSpc>
              <a:spcBef>
                <a:spcPts val="745"/>
              </a:spcBef>
              <a:buClr>
                <a:srgbClr val="4472C4"/>
              </a:buClr>
              <a:buFont typeface="Arial"/>
            </a:pPr>
            <a:r>
              <a:rPr lang="es-PE" sz="2400" kern="0" dirty="0">
                <a:solidFill>
                  <a:srgbClr val="333333"/>
                </a:solidFill>
                <a:latin typeface="open_sanslight"/>
              </a:rPr>
              <a:t>Cada reporte que es enviado se guarda en la sección de Reportes de Investigación de los Estudiantes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58470" y="6055223"/>
            <a:ext cx="92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http://www.globe.gov/do-globe/for-students/be-a-scientist/steps-in-the-scientific-process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8"/>
          <p:cNvSpPr txBox="1">
            <a:spLocks noGrp="1"/>
          </p:cNvSpPr>
          <p:nvPr>
            <p:ph type="body" idx="4294967295"/>
          </p:nvPr>
        </p:nvSpPr>
        <p:spPr>
          <a:xfrm>
            <a:off x="1116811" y="1914058"/>
            <a:ext cx="9742575" cy="2631021"/>
          </a:xfrm>
        </p:spPr>
        <p:txBody>
          <a:bodyPr lIns="121898" tIns="60935" rIns="121898" bIns="60935">
            <a:noAutofit/>
          </a:bodyPr>
          <a:lstStyle/>
          <a:p>
            <a:pPr marL="406386" lvl="0" indent="-304787" algn="just">
              <a:spcBef>
                <a:spcPts val="320"/>
              </a:spcBef>
              <a:buFont typeface="Calibri Light"/>
              <a:buAutoNum type="arabicPeriod"/>
            </a:pPr>
            <a:r>
              <a:rPr lang="es-PE" sz="2400" b="1" dirty="0"/>
              <a:t>Título</a:t>
            </a:r>
            <a:r>
              <a:rPr lang="es-PE" sz="2400" dirty="0"/>
              <a:t>: </a:t>
            </a:r>
            <a:r>
              <a:rPr lang="es-PE" sz="2400" dirty="0">
                <a:solidFill>
                  <a:srgbClr val="FF0000"/>
                </a:solidFill>
              </a:rPr>
              <a:t>Presentar el  tema principal de la investigación</a:t>
            </a:r>
            <a:r>
              <a:rPr lang="es-PE" sz="2400" dirty="0"/>
              <a:t>, en pocas palabras</a:t>
            </a:r>
          </a:p>
          <a:p>
            <a:pPr marL="406386" lvl="0" indent="-304787" algn="just">
              <a:spcBef>
                <a:spcPts val="320"/>
              </a:spcBef>
              <a:buFont typeface="Calibri Light"/>
              <a:buAutoNum type="arabicPeriod"/>
            </a:pPr>
            <a:endParaRPr lang="es-PE" sz="2400" dirty="0"/>
          </a:p>
          <a:p>
            <a:pPr marL="406386" lvl="0" indent="-304787" algn="just">
              <a:spcBef>
                <a:spcPts val="320"/>
              </a:spcBef>
              <a:buFont typeface="Calibri Light"/>
              <a:buAutoNum type="arabicPeriod"/>
            </a:pPr>
            <a:r>
              <a:rPr lang="es-PE" sz="2400" b="1" dirty="0"/>
              <a:t>Resumen: </a:t>
            </a:r>
            <a:r>
              <a:rPr lang="es-PE" sz="2400" dirty="0">
                <a:solidFill>
                  <a:srgbClr val="FF0000"/>
                </a:solidFill>
              </a:rPr>
              <a:t>Versión corta y concisa del artículo </a:t>
            </a:r>
            <a:r>
              <a:rPr lang="es-PE" sz="2400" dirty="0"/>
              <a:t>con</a:t>
            </a:r>
            <a:r>
              <a:rPr lang="es-PE" sz="2400" dirty="0">
                <a:solidFill>
                  <a:srgbClr val="FF0000"/>
                </a:solidFill>
              </a:rPr>
              <a:t> </a:t>
            </a:r>
            <a:r>
              <a:rPr lang="es-PE" sz="2400" dirty="0"/>
              <a:t>un máximo de 300 palabras: </a:t>
            </a:r>
            <a:r>
              <a:rPr lang="es-PE" sz="2400" dirty="0">
                <a:solidFill>
                  <a:srgbClr val="FF0000"/>
                </a:solidFill>
              </a:rPr>
              <a:t>Contexto de la investigación, la pregunta de investigación, los objetivos</a:t>
            </a:r>
            <a:r>
              <a:rPr lang="es-PE" sz="2400" dirty="0"/>
              <a:t>, </a:t>
            </a:r>
            <a:r>
              <a:rPr lang="es-PE" sz="2400" dirty="0">
                <a:solidFill>
                  <a:srgbClr val="FF0000"/>
                </a:solidFill>
              </a:rPr>
              <a:t>método usado resultados, conclusiones, recomendaciones </a:t>
            </a:r>
            <a:r>
              <a:rPr lang="es-PE" sz="2400" dirty="0"/>
              <a:t>y de </a:t>
            </a:r>
            <a:r>
              <a:rPr lang="es-PE" sz="2400" dirty="0">
                <a:solidFill>
                  <a:srgbClr val="FF0000"/>
                </a:solidFill>
              </a:rPr>
              <a:t>2 a 5 palabras clave.</a:t>
            </a:r>
          </a:p>
          <a:p>
            <a:pPr marL="406386" lvl="0" indent="-304787" algn="just">
              <a:spcBef>
                <a:spcPts val="320"/>
              </a:spcBef>
              <a:buFont typeface="Calibri Light"/>
              <a:buAutoNum type="arabicPeriod"/>
            </a:pPr>
            <a:endParaRPr lang="es-PE" sz="2400" dirty="0"/>
          </a:p>
          <a:p>
            <a:pPr marL="406386" lvl="0" indent="-304787" algn="just">
              <a:spcBef>
                <a:spcPts val="320"/>
              </a:spcBef>
              <a:buFont typeface="Calibri Light"/>
              <a:buAutoNum type="arabicPeriod"/>
            </a:pPr>
            <a:r>
              <a:rPr lang="es-PE" sz="2400" b="1" dirty="0"/>
              <a:t>Pregunta de investigación, hipótesis y objetivos</a:t>
            </a:r>
          </a:p>
          <a:p>
            <a:pPr marL="406386" lvl="0" indent="-304787" algn="just">
              <a:spcBef>
                <a:spcPts val="320"/>
              </a:spcBef>
              <a:buFont typeface="Calibri Light"/>
              <a:buAutoNum type="arabicPeriod"/>
            </a:pPr>
            <a:endParaRPr lang="es-PE" sz="2400" dirty="0"/>
          </a:p>
          <a:p>
            <a:pPr marL="406386" lvl="0" indent="-304787" algn="just">
              <a:spcBef>
                <a:spcPts val="320"/>
              </a:spcBef>
              <a:buFont typeface="Calibri Light"/>
              <a:buAutoNum type="arabicPeriod"/>
            </a:pPr>
            <a:r>
              <a:rPr lang="es-PE" sz="2400" b="1" dirty="0"/>
              <a:t>Introducción: </a:t>
            </a:r>
            <a:r>
              <a:rPr lang="es-PE" sz="2400" dirty="0">
                <a:solidFill>
                  <a:srgbClr val="FF0000"/>
                </a:solidFill>
              </a:rPr>
              <a:t>Describir el problema, el estado del arte</a:t>
            </a:r>
            <a:r>
              <a:rPr lang="es-PE" sz="2400" dirty="0"/>
              <a:t>, la importancia para la comunidad. (citas)</a:t>
            </a:r>
          </a:p>
          <a:p>
            <a:pPr marL="406386" lvl="0" indent="-304787" algn="just">
              <a:spcBef>
                <a:spcPts val="320"/>
              </a:spcBef>
              <a:buFont typeface="Calibri Light"/>
              <a:buAutoNum type="arabicPeriod"/>
            </a:pPr>
            <a:endParaRPr lang="es-PE" sz="2400" dirty="0"/>
          </a:p>
          <a:p>
            <a:pPr marL="365741" lvl="0" indent="-264142">
              <a:spcBef>
                <a:spcPts val="320"/>
              </a:spcBef>
              <a:buNone/>
            </a:pPr>
            <a:endParaRPr lang="es-PE" sz="2400" dirty="0"/>
          </a:p>
        </p:txBody>
      </p:sp>
      <p:sp>
        <p:nvSpPr>
          <p:cNvPr id="3" name="Shape 537"/>
          <p:cNvSpPr txBox="1">
            <a:spLocks noGrp="1"/>
          </p:cNvSpPr>
          <p:nvPr>
            <p:ph type="title" idx="4294967295"/>
          </p:nvPr>
        </p:nvSpPr>
        <p:spPr>
          <a:xfrm>
            <a:off x="476402" y="639476"/>
            <a:ext cx="10113629" cy="857250"/>
          </a:xfrm>
        </p:spPr>
        <p:txBody>
          <a:bodyPr lIns="121898" tIns="60935" rIns="121898" bIns="60935" anchor="t" anchorCtr="1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GB" sz="4800">
                <a:latin typeface="Arial"/>
                <a:cs typeface="Arial"/>
              </a:rPr>
              <a:t>Elementos para la Presentación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8"/>
          <p:cNvSpPr txBox="1">
            <a:spLocks noGrp="1"/>
          </p:cNvSpPr>
          <p:nvPr>
            <p:ph type="body" idx="4294967295"/>
          </p:nvPr>
        </p:nvSpPr>
        <p:spPr>
          <a:xfrm>
            <a:off x="1301712" y="1496726"/>
            <a:ext cx="9742575" cy="2631021"/>
          </a:xfrm>
        </p:spPr>
        <p:txBody>
          <a:bodyPr lIns="121898" tIns="60935" rIns="121898" bIns="60935">
            <a:noAutofit/>
          </a:bodyPr>
          <a:lstStyle/>
          <a:p>
            <a:pPr marL="0" lvl="0" indent="0" algn="just">
              <a:buNone/>
            </a:pPr>
            <a:r>
              <a:rPr lang="es-PE" dirty="0"/>
              <a:t>5. </a:t>
            </a:r>
            <a:r>
              <a:rPr lang="es-PE" b="1" dirty="0"/>
              <a:t>Métodos de investigación</a:t>
            </a:r>
            <a:r>
              <a:rPr lang="es-PE" dirty="0"/>
              <a:t>:</a:t>
            </a:r>
          </a:p>
          <a:p>
            <a:pPr marL="914372" lvl="1" indent="-380993" algn="just"/>
            <a:r>
              <a:rPr lang="es-PE" sz="2000" dirty="0"/>
              <a:t>Descripción del </a:t>
            </a:r>
            <a:r>
              <a:rPr lang="es-PE" sz="2000" dirty="0">
                <a:solidFill>
                  <a:srgbClr val="FF0000"/>
                </a:solidFill>
              </a:rPr>
              <a:t>sitio de estudio</a:t>
            </a:r>
            <a:r>
              <a:rPr lang="es-PE" sz="2000" dirty="0"/>
              <a:t>: Mapa, área, </a:t>
            </a:r>
          </a:p>
          <a:p>
            <a:pPr marL="914372" lvl="1" indent="-380993" algn="just"/>
            <a:r>
              <a:rPr lang="es-PE" sz="2000" dirty="0"/>
              <a:t>Toma de datos:  </a:t>
            </a:r>
            <a:r>
              <a:rPr lang="es-PE" sz="2000" dirty="0">
                <a:solidFill>
                  <a:srgbClr val="FF0000"/>
                </a:solidFill>
              </a:rPr>
              <a:t>cómo fue el muestreo</a:t>
            </a:r>
            <a:r>
              <a:rPr lang="es-PE" sz="2000" dirty="0"/>
              <a:t>, </a:t>
            </a:r>
            <a:r>
              <a:rPr lang="es-PE" sz="2000" dirty="0">
                <a:solidFill>
                  <a:srgbClr val="FF0000"/>
                </a:solidFill>
              </a:rPr>
              <a:t>qué protocolos GLOBE se usaron </a:t>
            </a:r>
          </a:p>
          <a:p>
            <a:pPr marL="914372" lvl="1" indent="-380993" algn="just"/>
            <a:r>
              <a:rPr lang="es-PE" sz="2000" dirty="0"/>
              <a:t>Colocar una </a:t>
            </a:r>
            <a:r>
              <a:rPr lang="es-PE" sz="2000" dirty="0">
                <a:solidFill>
                  <a:srgbClr val="FF0000"/>
                </a:solidFill>
              </a:rPr>
              <a:t>captura de pantalla del ingreso de datos a la página de GLOBE</a:t>
            </a:r>
          </a:p>
          <a:p>
            <a:pPr marL="914372" lvl="1" indent="-380993" algn="just"/>
            <a:r>
              <a:rPr lang="es-PE" sz="2000" dirty="0">
                <a:solidFill>
                  <a:srgbClr val="FF0000"/>
                </a:solidFill>
              </a:rPr>
              <a:t>Describir el análisis de datos</a:t>
            </a:r>
            <a:r>
              <a:rPr lang="es-PE" sz="2000" dirty="0"/>
              <a:t>:</a:t>
            </a:r>
          </a:p>
          <a:p>
            <a:pPr marL="914372" lvl="1" indent="-380993" algn="just"/>
            <a:endParaRPr lang="es-PE" sz="2800" dirty="0"/>
          </a:p>
          <a:p>
            <a:pPr lvl="0" indent="-457190">
              <a:buAutoNum type="arabicPeriod" startAt="6"/>
            </a:pPr>
            <a:r>
              <a:rPr lang="es-PE" b="1" dirty="0"/>
              <a:t>Resultados</a:t>
            </a:r>
            <a:r>
              <a:rPr lang="es-PE" dirty="0"/>
              <a:t>:  </a:t>
            </a:r>
            <a:r>
              <a:rPr lang="es-PE" dirty="0">
                <a:solidFill>
                  <a:srgbClr val="FF0000"/>
                </a:solidFill>
              </a:rPr>
              <a:t>resumidos en tablas, gráficas, mapas</a:t>
            </a:r>
            <a:r>
              <a:rPr lang="es-PE" dirty="0"/>
              <a:t>, herramientas de visualización de GLOBE.</a:t>
            </a:r>
          </a:p>
          <a:p>
            <a:pPr lvl="0" indent="-457190">
              <a:buAutoNum type="arabicPeriod" startAt="6"/>
            </a:pPr>
            <a:endParaRPr lang="es-PE" b="1" dirty="0"/>
          </a:p>
          <a:p>
            <a:pPr lvl="0" indent="-457190">
              <a:buAutoNum type="arabicPeriod" startAt="6"/>
            </a:pPr>
            <a:r>
              <a:rPr lang="es-PE" b="1" dirty="0"/>
              <a:t>Discusión: </a:t>
            </a:r>
            <a:r>
              <a:rPr lang="en-US" dirty="0" err="1">
                <a:solidFill>
                  <a:srgbClr val="FF0000"/>
                </a:solidFill>
              </a:rPr>
              <a:t>cuál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significado</a:t>
            </a:r>
            <a:r>
              <a:rPr lang="en-US" dirty="0">
                <a:solidFill>
                  <a:srgbClr val="FF0000"/>
                </a:solidFill>
              </a:rPr>
              <a:t> de los </a:t>
            </a:r>
            <a:r>
              <a:rPr lang="en-US" dirty="0" err="1">
                <a:solidFill>
                  <a:srgbClr val="FF0000"/>
                </a:solidFill>
              </a:rPr>
              <a:t>datos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posibles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fuentes</a:t>
            </a:r>
            <a:r>
              <a:rPr lang="en-US" dirty="0">
                <a:solidFill>
                  <a:srgbClr val="FF0000"/>
                </a:solidFill>
              </a:rPr>
              <a:t> de error, </a:t>
            </a:r>
            <a:r>
              <a:rPr lang="en-US" dirty="0" err="1">
                <a:solidFill>
                  <a:srgbClr val="FF0000"/>
                </a:solidFill>
              </a:rPr>
              <a:t>comparar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significado</a:t>
            </a:r>
            <a:r>
              <a:rPr lang="en-US" dirty="0">
                <a:solidFill>
                  <a:srgbClr val="FF0000"/>
                </a:solidFill>
              </a:rPr>
              <a:t> de los </a:t>
            </a:r>
            <a:r>
              <a:rPr lang="en-US" dirty="0" err="1">
                <a:solidFill>
                  <a:srgbClr val="FF0000"/>
                </a:solidFill>
              </a:rPr>
              <a:t>datos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Relación</a:t>
            </a:r>
            <a:r>
              <a:rPr lang="en-US" dirty="0">
                <a:solidFill>
                  <a:srgbClr val="FF0000"/>
                </a:solidFill>
              </a:rPr>
              <a:t> con </a:t>
            </a:r>
            <a:r>
              <a:rPr lang="en-US" dirty="0" err="1">
                <a:solidFill>
                  <a:srgbClr val="FF0000"/>
                </a:solidFill>
              </a:rPr>
              <a:t>objetivos</a:t>
            </a:r>
            <a:endParaRPr lang="es-PE" dirty="0"/>
          </a:p>
          <a:p>
            <a:pPr marL="0" lvl="0" indent="0">
              <a:buNone/>
            </a:pPr>
            <a:endParaRPr lang="es-PE" sz="1200" dirty="0"/>
          </a:p>
          <a:p>
            <a:pPr marL="0" lvl="0" indent="0">
              <a:buNone/>
            </a:pPr>
            <a:endParaRPr lang="es-PE" dirty="0"/>
          </a:p>
          <a:p>
            <a:pPr marL="380993" lvl="0" indent="-380993"/>
            <a:endParaRPr lang="es-PE" dirty="0"/>
          </a:p>
          <a:p>
            <a:pPr marL="609584" lvl="0"/>
            <a:endParaRPr lang="es-PE" dirty="0"/>
          </a:p>
        </p:txBody>
      </p:sp>
      <p:sp>
        <p:nvSpPr>
          <p:cNvPr id="3" name="Shape 537"/>
          <p:cNvSpPr txBox="1">
            <a:spLocks noGrp="1"/>
          </p:cNvSpPr>
          <p:nvPr>
            <p:ph type="title" idx="4294967295"/>
          </p:nvPr>
        </p:nvSpPr>
        <p:spPr>
          <a:xfrm>
            <a:off x="476402" y="639476"/>
            <a:ext cx="10113629" cy="857250"/>
          </a:xfrm>
        </p:spPr>
        <p:txBody>
          <a:bodyPr lIns="121898" tIns="60935" rIns="121898" bIns="60935" anchor="t" anchorCtr="1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GB" sz="4800">
                <a:latin typeface="Arial"/>
                <a:cs typeface="Arial"/>
              </a:rPr>
              <a:t>Elementos para la Presentación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8"/>
          <p:cNvSpPr txBox="1">
            <a:spLocks noGrp="1"/>
          </p:cNvSpPr>
          <p:nvPr>
            <p:ph type="body" idx="4294967295"/>
          </p:nvPr>
        </p:nvSpPr>
        <p:spPr>
          <a:xfrm>
            <a:off x="1235454" y="1663724"/>
            <a:ext cx="9742575" cy="1194492"/>
          </a:xfrm>
        </p:spPr>
        <p:txBody>
          <a:bodyPr lIns="121898" tIns="60935" rIns="121898" bIns="60935">
            <a:noAutofit/>
          </a:bodyPr>
          <a:lstStyle/>
          <a:p>
            <a:pPr marL="0" lvl="0" indent="0">
              <a:buNone/>
            </a:pPr>
            <a:r>
              <a:rPr lang="es-PE" sz="2000" b="1" dirty="0"/>
              <a:t>8. Conclusión: </a:t>
            </a:r>
            <a:r>
              <a:rPr lang="es-PE" sz="2000" dirty="0">
                <a:solidFill>
                  <a:srgbClr val="FF0000"/>
                </a:solidFill>
              </a:rPr>
              <a:t>Generalización de los resultados , investigación en contexto</a:t>
            </a:r>
            <a:r>
              <a:rPr lang="es-PE" sz="2000" dirty="0"/>
              <a:t>, </a:t>
            </a:r>
          </a:p>
          <a:p>
            <a:pPr marL="0" lvl="0" indent="0">
              <a:buNone/>
            </a:pPr>
            <a:r>
              <a:rPr lang="es-PE" sz="2000" b="1" dirty="0"/>
              <a:t>9. Bibliografía: </a:t>
            </a:r>
            <a:r>
              <a:rPr lang="es-PE" sz="2000" dirty="0"/>
              <a:t>Coloca todas las fuentes de información citadas en el documento</a:t>
            </a:r>
          </a:p>
          <a:p>
            <a:pPr marL="0" lvl="0" indent="0">
              <a:buNone/>
            </a:pPr>
            <a:r>
              <a:rPr lang="es-PE" sz="2000" b="1" dirty="0"/>
              <a:t>10. Agradecimientos:</a:t>
            </a:r>
          </a:p>
          <a:p>
            <a:pPr marL="0" lvl="0" indent="0">
              <a:buNone/>
            </a:pPr>
            <a:r>
              <a:rPr lang="es-PE" sz="2000" b="1" dirty="0"/>
              <a:t>INSIGNIAS ADICIONALES</a:t>
            </a:r>
          </a:p>
          <a:p>
            <a:pPr marL="228590" lvl="0" indent="-228590">
              <a:buChar char="-"/>
            </a:pPr>
            <a:r>
              <a:rPr lang="es-PE" sz="1600" dirty="0"/>
              <a:t>Colaboración con otros miembros de la comunidad</a:t>
            </a:r>
          </a:p>
          <a:p>
            <a:pPr marL="228590" lvl="0" indent="-228590">
              <a:buChar char="-"/>
            </a:pPr>
            <a:r>
              <a:rPr lang="es-PE" sz="1600" dirty="0"/>
              <a:t>Impacto en la comunidad para solucionar problemas</a:t>
            </a:r>
          </a:p>
          <a:p>
            <a:pPr marL="228590" lvl="0" indent="-228590">
              <a:buChar char="-"/>
            </a:pPr>
            <a:r>
              <a:rPr lang="es-PE" sz="1600" dirty="0"/>
              <a:t>Evidencia de conexión con profesionales STEM</a:t>
            </a:r>
          </a:p>
          <a:p>
            <a:pPr marL="228590" lvl="0" indent="-228590">
              <a:buChar char="-"/>
            </a:pPr>
            <a:r>
              <a:rPr lang="es-PE" sz="1600" dirty="0"/>
              <a:t>Soluciones de ingeniería prácticas que se apliquen a la comunidad</a:t>
            </a:r>
          </a:p>
          <a:p>
            <a:pPr marL="228590" lvl="0" indent="-228590">
              <a:buChar char="-"/>
            </a:pPr>
            <a:r>
              <a:rPr lang="es-PE" sz="1600" dirty="0"/>
              <a:t>Evidencia de envolver colaboración con otras escuelas y colaboración internacional</a:t>
            </a:r>
          </a:p>
          <a:p>
            <a:pPr marL="228590" lvl="0" indent="-228590">
              <a:buChar char="-"/>
            </a:pPr>
            <a:r>
              <a:rPr lang="es-PE" sz="1600" dirty="0"/>
              <a:t>Explorar carreras STEM</a:t>
            </a:r>
          </a:p>
          <a:p>
            <a:pPr marL="228590" lvl="0" indent="-228590">
              <a:buChar char="-"/>
            </a:pPr>
            <a:endParaRPr lang="es-PE" sz="1000" dirty="0"/>
          </a:p>
          <a:p>
            <a:pPr marL="0" lvl="0" indent="0">
              <a:buNone/>
            </a:pPr>
            <a:endParaRPr lang="es-PE" sz="1200" dirty="0">
              <a:latin typeface="Calibri" pitchFamily="34"/>
            </a:endParaRPr>
          </a:p>
          <a:p>
            <a:pPr marL="0" lvl="0" indent="0" algn="just">
              <a:buNone/>
            </a:pPr>
            <a:r>
              <a:rPr lang="es-PE" sz="2000" dirty="0"/>
              <a:t> </a:t>
            </a:r>
            <a:endParaRPr lang="es-PE" sz="1050" dirty="0"/>
          </a:p>
          <a:p>
            <a:pPr marL="0" lvl="0" indent="0">
              <a:buNone/>
            </a:pPr>
            <a:endParaRPr lang="es-PE" sz="2000" dirty="0"/>
          </a:p>
          <a:p>
            <a:pPr marL="380993" lvl="0" indent="-380993"/>
            <a:endParaRPr lang="es-PE" sz="2000" dirty="0"/>
          </a:p>
          <a:p>
            <a:pPr marL="609584" lvl="0"/>
            <a:endParaRPr lang="es-PE" sz="2000" dirty="0"/>
          </a:p>
        </p:txBody>
      </p:sp>
      <p:sp>
        <p:nvSpPr>
          <p:cNvPr id="3" name="Shape 537"/>
          <p:cNvSpPr txBox="1">
            <a:spLocks noGrp="1"/>
          </p:cNvSpPr>
          <p:nvPr>
            <p:ph type="title" idx="4294967295"/>
          </p:nvPr>
        </p:nvSpPr>
        <p:spPr>
          <a:xfrm>
            <a:off x="476402" y="639476"/>
            <a:ext cx="10113629" cy="857250"/>
          </a:xfrm>
        </p:spPr>
        <p:txBody>
          <a:bodyPr lIns="121898" tIns="60935" rIns="121898" bIns="60935" anchor="t" anchorCtr="1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GB" sz="4800" dirty="0" err="1">
                <a:latin typeface="Arial"/>
                <a:cs typeface="Arial"/>
              </a:rPr>
              <a:t>Elementos</a:t>
            </a:r>
            <a:r>
              <a:rPr lang="en-GB" sz="4800" dirty="0">
                <a:latin typeface="Arial"/>
                <a:cs typeface="Arial"/>
              </a:rPr>
              <a:t> para la </a:t>
            </a:r>
            <a:r>
              <a:rPr lang="en-GB" sz="4800" dirty="0" err="1">
                <a:latin typeface="Arial"/>
                <a:cs typeface="Arial"/>
              </a:rPr>
              <a:t>Presentación</a:t>
            </a:r>
            <a:r>
              <a:rPr lang="en-GB" sz="4800" dirty="0">
                <a:latin typeface="Arial"/>
                <a:cs typeface="Arial"/>
              </a:rPr>
              <a:t> </a:t>
            </a:r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3"/>
          <a:srcRect l="69745" t="38973" r="17204" b="37054"/>
          <a:stretch>
            <a:fillRect/>
          </a:stretch>
        </p:blipFill>
        <p:spPr>
          <a:xfrm>
            <a:off x="10318823" y="1496726"/>
            <a:ext cx="1318412" cy="13614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rcRect l="22224" t="51398" r="16869" b="33185"/>
          <a:stretch>
            <a:fillRect/>
          </a:stretch>
        </p:blipFill>
        <p:spPr>
          <a:xfrm>
            <a:off x="811725" y="5470355"/>
            <a:ext cx="10590031" cy="164321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7"/>
          <p:cNvSpPr txBox="1">
            <a:spLocks/>
          </p:cNvSpPr>
          <p:nvPr/>
        </p:nvSpPr>
        <p:spPr>
          <a:xfrm>
            <a:off x="476402" y="639476"/>
            <a:ext cx="10113629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60935" rIns="121898" bIns="60935" anchor="t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800" dirty="0">
                <a:latin typeface="Arial"/>
                <a:cs typeface="Arial"/>
              </a:rPr>
              <a:t>Para </a:t>
            </a:r>
            <a:r>
              <a:rPr lang="en-GB" sz="4800" dirty="0" err="1">
                <a:latin typeface="Arial"/>
                <a:cs typeface="Arial"/>
              </a:rPr>
              <a:t>Calificar</a:t>
            </a:r>
            <a:r>
              <a:rPr lang="en-GB" sz="480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Shape 538"/>
          <p:cNvSpPr txBox="1">
            <a:spLocks/>
          </p:cNvSpPr>
          <p:nvPr/>
        </p:nvSpPr>
        <p:spPr>
          <a:xfrm>
            <a:off x="1277657" y="1959146"/>
            <a:ext cx="9742575" cy="1194492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60935" rIns="121898" bIns="60935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es-PE" sz="2000" b="1" dirty="0"/>
              <a:t>Ganar 4 estrellas  en la calificación  de los reportes de investigación </a:t>
            </a:r>
          </a:p>
          <a:p>
            <a:pPr marL="0" indent="0">
              <a:buFont typeface="Arial" pitchFamily="34"/>
              <a:buNone/>
            </a:pPr>
            <a:endParaRPr lang="es-PE" sz="2000" b="1" dirty="0"/>
          </a:p>
          <a:p>
            <a:pPr marL="0" indent="0">
              <a:buFont typeface="Arial" pitchFamily="34"/>
              <a:buNone/>
            </a:pPr>
            <a:r>
              <a:rPr lang="es-PE" sz="2000" b="1" dirty="0"/>
              <a:t>Ganar 2 insignias adicionales </a:t>
            </a:r>
          </a:p>
          <a:p>
            <a:pPr marL="0" indent="0">
              <a:buFont typeface="Arial" pitchFamily="34"/>
              <a:buNone/>
            </a:pPr>
            <a:endParaRPr lang="es-PE" sz="2000" b="1" dirty="0"/>
          </a:p>
          <a:p>
            <a:pPr marL="0" indent="0">
              <a:buFont typeface="Arial" pitchFamily="34"/>
              <a:buNone/>
            </a:pPr>
            <a:r>
              <a:rPr lang="es-PE" sz="2000" b="1" dirty="0"/>
              <a:t>Los proyectos que ganen recibirán fondos para ayudar a pagar su participación en la Reunión Anual de GLOBE 2017</a:t>
            </a:r>
          </a:p>
          <a:p>
            <a:pPr marL="0" indent="0">
              <a:buFont typeface="Arial" pitchFamily="34"/>
              <a:buNone/>
            </a:pPr>
            <a:endParaRPr lang="es-PE" sz="2000" b="1" dirty="0"/>
          </a:p>
          <a:p>
            <a:pPr marL="0" indent="0">
              <a:buFont typeface="Arial" pitchFamily="34"/>
              <a:buNone/>
            </a:pPr>
            <a:endParaRPr lang="es-PE" sz="2400" b="1" dirty="0"/>
          </a:p>
          <a:p>
            <a:pPr marL="228590" indent="-228590">
              <a:buFont typeface="Arial" pitchFamily="34"/>
              <a:buChar char="-"/>
            </a:pPr>
            <a:endParaRPr lang="es-PE" sz="1000" dirty="0"/>
          </a:p>
          <a:p>
            <a:pPr marL="0" indent="0">
              <a:buFont typeface="Arial" pitchFamily="34"/>
              <a:buNone/>
            </a:pPr>
            <a:endParaRPr lang="es-PE" sz="1200" dirty="0">
              <a:latin typeface="Calibri" pitchFamily="34"/>
            </a:endParaRPr>
          </a:p>
          <a:p>
            <a:pPr marL="0" indent="0" algn="just">
              <a:buFont typeface="Arial" pitchFamily="34"/>
              <a:buNone/>
            </a:pPr>
            <a:r>
              <a:rPr lang="es-PE" sz="2000" dirty="0"/>
              <a:t> </a:t>
            </a:r>
            <a:endParaRPr lang="es-PE" sz="1050" dirty="0"/>
          </a:p>
          <a:p>
            <a:pPr marL="0" indent="0">
              <a:buFont typeface="Arial" pitchFamily="34"/>
              <a:buNone/>
            </a:pPr>
            <a:endParaRPr lang="es-PE" sz="2000" dirty="0"/>
          </a:p>
          <a:p>
            <a:pPr marL="380993" indent="-380993"/>
            <a:endParaRPr lang="es-PE" sz="2000" dirty="0"/>
          </a:p>
          <a:p>
            <a:pPr marL="609584"/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82361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46095" y="331693"/>
            <a:ext cx="965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/>
              <a:t>Para Subir el Reporte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66046" y="2056965"/>
            <a:ext cx="85881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400" dirty="0">
              <a:hlinkClick r:id="rId2"/>
            </a:endParaRPr>
          </a:p>
          <a:p>
            <a:endParaRPr lang="pt-PT" sz="2400" dirty="0">
              <a:hlinkClick r:id="rId2"/>
            </a:endParaRPr>
          </a:p>
          <a:p>
            <a:r>
              <a:rPr lang="pt-PT" sz="2400" dirty="0">
                <a:hlinkClick r:id="rId2"/>
              </a:rPr>
              <a:t>http://www.globe.gov/do-globe/for-students/student-research-reports</a:t>
            </a:r>
            <a:endParaRPr lang="pt-PT" sz="2400" dirty="0"/>
          </a:p>
          <a:p>
            <a:endParaRPr lang="pt-PT" sz="2400" dirty="0"/>
          </a:p>
          <a:p>
            <a:r>
              <a:rPr lang="pt-PT" sz="2400" dirty="0"/>
              <a:t>3. Llenar el formato</a:t>
            </a:r>
          </a:p>
          <a:p>
            <a:endParaRPr lang="pt-PT" sz="2400" dirty="0"/>
          </a:p>
          <a:p>
            <a:r>
              <a:rPr lang="pt-PT" sz="2400" dirty="0"/>
              <a:t>4. Subir el reporte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00518" y="1264024"/>
            <a:ext cx="5330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PT" sz="2400" dirty="0"/>
              <a:t>Hacer Log-in con la cuenta de profesor</a:t>
            </a:r>
          </a:p>
          <a:p>
            <a:pPr marL="342900" indent="-342900">
              <a:buAutoNum type="arabicPeriod"/>
            </a:pPr>
            <a:endParaRPr lang="pt-PT" sz="2400" dirty="0"/>
          </a:p>
          <a:p>
            <a:pPr marL="342900" indent="-342900">
              <a:buAutoNum type="arabicPeriod"/>
            </a:pPr>
            <a:r>
              <a:rPr lang="pt-PT" sz="2400" dirty="0"/>
              <a:t>Ir al link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8"/>
          <p:cNvSpPr txBox="1">
            <a:spLocks noGrp="1"/>
          </p:cNvSpPr>
          <p:nvPr>
            <p:ph type="body" idx="4294967295"/>
          </p:nvPr>
        </p:nvSpPr>
        <p:spPr>
          <a:xfrm>
            <a:off x="1240438" y="1362510"/>
            <a:ext cx="9742575" cy="1614583"/>
          </a:xfrm>
        </p:spPr>
        <p:txBody>
          <a:bodyPr lIns="121898" tIns="60935" rIns="121898" bIns="60935">
            <a:noAutofit/>
          </a:bodyPr>
          <a:lstStyle/>
          <a:p>
            <a:pPr lvl="0" algn="just" defTabSz="914372"/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Los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reportes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pueden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estar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en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cualquier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idioma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pero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sólo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se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evalúan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los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que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estén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en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inglés</a:t>
            </a:r>
            <a:endParaRPr lang="en-US" sz="2400" kern="0" dirty="0">
              <a:solidFill>
                <a:srgbClr val="333333"/>
              </a:solidFill>
              <a:latin typeface="Calibri" pitchFamily="34"/>
            </a:endParaRPr>
          </a:p>
          <a:p>
            <a:pPr lvl="0" algn="just" defTabSz="914372"/>
            <a:endParaRPr lang="en-US" sz="2400" b="1" kern="0" dirty="0">
              <a:solidFill>
                <a:srgbClr val="333333"/>
              </a:solidFill>
              <a:latin typeface="Calibri" pitchFamily="34"/>
            </a:endParaRPr>
          </a:p>
          <a:p>
            <a:pPr lvl="0" algn="just" defTabSz="914372"/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Se require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ayuda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de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científicos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,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aún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cuando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no lo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limita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,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es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mejor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que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estos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sean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parte de la GISN</a:t>
            </a:r>
          </a:p>
          <a:p>
            <a:pPr marL="406386" lvl="0" indent="0" algn="just" defTabSz="914372">
              <a:buNone/>
            </a:pPr>
            <a:endParaRPr lang="en-US" sz="2400" kern="0" dirty="0">
              <a:solidFill>
                <a:srgbClr val="333333"/>
              </a:solidFill>
              <a:latin typeface="Calibri" pitchFamily="34"/>
            </a:endParaRPr>
          </a:p>
          <a:p>
            <a:pPr lvl="0" algn="just" defTabSz="914372"/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Las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investigaciones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GLOBE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deben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usar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datos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GLOBE, los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mismos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que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deberán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ser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registrados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en la base de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datos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,  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pero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pueden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usar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muchos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más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datos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y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diferentes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tipos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de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información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,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esto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sería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lo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más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recomendable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para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hacer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un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buen</a:t>
            </a:r>
            <a:r>
              <a:rPr lang="en-US" sz="2400" kern="0" dirty="0">
                <a:solidFill>
                  <a:srgbClr val="333333"/>
                </a:solidFill>
                <a:latin typeface="Calibri" pitchFamily="34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Calibri" pitchFamily="34"/>
              </a:rPr>
              <a:t>estudio</a:t>
            </a:r>
            <a:endParaRPr lang="en-US" sz="2400" kern="0" dirty="0">
              <a:solidFill>
                <a:srgbClr val="333333"/>
              </a:solidFill>
              <a:latin typeface="Calibri" pitchFamily="34"/>
            </a:endParaRPr>
          </a:p>
          <a:p>
            <a:pPr marL="0" lvl="0" indent="0">
              <a:buNone/>
            </a:pPr>
            <a:endParaRPr lang="es-PE" sz="4000" dirty="0"/>
          </a:p>
          <a:p>
            <a:pPr marL="380993" lvl="0" indent="-380993"/>
            <a:endParaRPr lang="es-PE" sz="4000" dirty="0"/>
          </a:p>
          <a:p>
            <a:pPr marL="609584" lvl="0"/>
            <a:endParaRPr lang="es-PE" sz="4000" dirty="0"/>
          </a:p>
        </p:txBody>
      </p:sp>
      <p:sp>
        <p:nvSpPr>
          <p:cNvPr id="3" name="Shape 537"/>
          <p:cNvSpPr txBox="1">
            <a:spLocks noGrp="1"/>
          </p:cNvSpPr>
          <p:nvPr>
            <p:ph type="title" idx="4294967295"/>
          </p:nvPr>
        </p:nvSpPr>
        <p:spPr>
          <a:xfrm>
            <a:off x="582417" y="332448"/>
            <a:ext cx="10113629" cy="857250"/>
          </a:xfrm>
        </p:spPr>
        <p:txBody>
          <a:bodyPr lIns="121898" tIns="60935" rIns="121898" bIns="60935" anchor="t" anchorCtr="1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GB" sz="4800">
                <a:latin typeface="Arial"/>
                <a:cs typeface="Arial"/>
              </a:rPr>
              <a:t>Notas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618</Words>
  <Application>Microsoft Office PowerPoint</Application>
  <PresentationFormat>Panorámica</PresentationFormat>
  <Paragraphs>107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open_sanslight</vt:lpstr>
      <vt:lpstr>open_sansregular</vt:lpstr>
      <vt:lpstr>Tema de Office</vt:lpstr>
      <vt:lpstr>SIMPOSIO DE CIENCIAS </vt:lpstr>
      <vt:lpstr>Presentación de PowerPoint</vt:lpstr>
      <vt:lpstr>Qué es el Simposio de Ciencias</vt:lpstr>
      <vt:lpstr>Elementos para la Presentación </vt:lpstr>
      <vt:lpstr>Elementos para la Presentación </vt:lpstr>
      <vt:lpstr>Elementos para la Presentación </vt:lpstr>
      <vt:lpstr>Presentación de PowerPoint</vt:lpstr>
      <vt:lpstr>Presentación de PowerPoint</vt:lpstr>
      <vt:lpstr>Notas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SIMPOSIO DE CIENCIAS</dc:title>
  <dc:creator>claudia caro</dc:creator>
  <cp:lastModifiedBy>claudia caro</cp:lastModifiedBy>
  <cp:revision>14</cp:revision>
  <dcterms:created xsi:type="dcterms:W3CDTF">2016-08-29T13:00:03Z</dcterms:created>
  <dcterms:modified xsi:type="dcterms:W3CDTF">2016-11-10T13:48:35Z</dcterms:modified>
</cp:coreProperties>
</file>