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firstSlideNum="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01797A2-61B1-4C66-A1C5-628B6A18C972}">
  <a:tblStyle styleId="{001797A2-61B1-4C66-A1C5-628B6A18C972}"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a:seCell>
    <a:swCell>
      <a:tcTxStyle/>
    </a:swCell>
    <a:firstRow>
      <a:tcTxStyle b="on" i="off"/>
      <a:tcStyle>
        <a:fill>
          <a:solidFill>
            <a:srgbClr val="E6E6E6"/>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5" name="Shape 705"/>
        <p:cNvGrpSpPr/>
        <p:nvPr/>
      </p:nvGrpSpPr>
      <p:grpSpPr>
        <a:xfrm>
          <a:off x="0" y="0"/>
          <a:ext cx="0" cy="0"/>
          <a:chOff x="0" y="0"/>
          <a:chExt cx="0" cy="0"/>
        </a:xfrm>
      </p:grpSpPr>
      <p:sp>
        <p:nvSpPr>
          <p:cNvPr id="706" name="Google Shape;70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7" name="Shape 757"/>
        <p:cNvGrpSpPr/>
        <p:nvPr/>
      </p:nvGrpSpPr>
      <p:grpSpPr>
        <a:xfrm>
          <a:off x="0" y="0"/>
          <a:ext cx="0" cy="0"/>
          <a:chOff x="0" y="0"/>
          <a:chExt cx="0" cy="0"/>
        </a:xfrm>
      </p:grpSpPr>
      <p:sp>
        <p:nvSpPr>
          <p:cNvPr id="758" name="Google Shape;75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9" name="Google Shape;809;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 name="Shape 15"/>
        <p:cNvGrpSpPr/>
        <p:nvPr/>
      </p:nvGrpSpPr>
      <p:grpSpPr>
        <a:xfrm>
          <a:off x="0" y="0"/>
          <a:ext cx="0" cy="0"/>
          <a:chOff x="0" y="0"/>
          <a:chExt cx="0" cy="0"/>
        </a:xfrm>
      </p:grpSpPr>
      <p:sp>
        <p:nvSpPr>
          <p:cNvPr id="16" name="Google Shape;16;p2"/>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3" name="Shape 73"/>
        <p:cNvGrpSpPr/>
        <p:nvPr/>
      </p:nvGrpSpPr>
      <p:grpSpPr>
        <a:xfrm>
          <a:off x="0" y="0"/>
          <a:ext cx="0" cy="0"/>
          <a:chOff x="0" y="0"/>
          <a:chExt cx="0" cy="0"/>
        </a:xfrm>
      </p:grpSpPr>
      <p:sp>
        <p:nvSpPr>
          <p:cNvPr id="74" name="Google Shape;74;p11"/>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0" name="Shape 20"/>
        <p:cNvGrpSpPr/>
        <p:nvPr/>
      </p:nvGrpSpPr>
      <p:grpSpPr>
        <a:xfrm>
          <a:off x="0" y="0"/>
          <a:ext cx="0" cy="0"/>
          <a:chOff x="0" y="0"/>
          <a:chExt cx="0" cy="0"/>
        </a:xfrm>
      </p:grpSpPr>
      <p:sp>
        <p:nvSpPr>
          <p:cNvPr id="21" name="Google Shape;21;p3"/>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rgbClr val="002060"/>
              </a:buClr>
              <a:buSzPts val="3600"/>
              <a:buFont typeface="Calibri"/>
              <a:buNone/>
              <a:defRPr b="1" sz="3600">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6" name="Shape 26"/>
        <p:cNvGrpSpPr/>
        <p:nvPr/>
      </p:nvGrpSpPr>
      <p:grpSpPr>
        <a:xfrm>
          <a:off x="0" y="0"/>
          <a:ext cx="0" cy="0"/>
          <a:chOff x="0" y="0"/>
          <a:chExt cx="0" cy="0"/>
        </a:xfrm>
      </p:grpSpPr>
      <p:sp>
        <p:nvSpPr>
          <p:cNvPr id="27" name="Google Shape;27;p4"/>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4"/>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3" name="Shape 33"/>
        <p:cNvGrpSpPr/>
        <p:nvPr/>
      </p:nvGrpSpPr>
      <p:grpSpPr>
        <a:xfrm>
          <a:off x="0" y="0"/>
          <a:ext cx="0" cy="0"/>
          <a:chOff x="0" y="0"/>
          <a:chExt cx="0" cy="0"/>
        </a:xfrm>
      </p:grpSpPr>
      <p:sp>
        <p:nvSpPr>
          <p:cNvPr id="34" name="Google Shape;34;p5"/>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tmosphere Protocols: Clouds" id="39" name="Google Shape;39;p5"/>
          <p:cNvPicPr preferRelativeResize="0"/>
          <p:nvPr/>
        </p:nvPicPr>
        <p:blipFill rotWithShape="1">
          <a:blip r:embed="rId2">
            <a:alphaModFix/>
          </a:blip>
          <a:srcRect b="0" l="0" r="0" t="0"/>
          <a:stretch/>
        </p:blipFill>
        <p:spPr>
          <a:xfrm>
            <a:off x="0" y="0"/>
            <a:ext cx="9144000" cy="822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 name="Shape 40"/>
        <p:cNvGrpSpPr/>
        <p:nvPr/>
      </p:nvGrpSpPr>
      <p:grpSpPr>
        <a:xfrm>
          <a:off x="0" y="0"/>
          <a:ext cx="0" cy="0"/>
          <a:chOff x="0" y="0"/>
          <a:chExt cx="0" cy="0"/>
        </a:xfrm>
      </p:grpSpPr>
      <p:sp>
        <p:nvSpPr>
          <p:cNvPr id="41" name="Google Shape;41;p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7"/>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 name="Shape 55"/>
        <p:cNvGrpSpPr/>
        <p:nvPr/>
      </p:nvGrpSpPr>
      <p:grpSpPr>
        <a:xfrm>
          <a:off x="0" y="0"/>
          <a:ext cx="0" cy="0"/>
          <a:chOff x="0" y="0"/>
          <a:chExt cx="0" cy="0"/>
        </a:xfrm>
      </p:grpSpPr>
      <p:sp>
        <p:nvSpPr>
          <p:cNvPr id="56" name="Google Shape;56;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0"/>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9" name="Google Shape;69;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2.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6.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6.jpg"/><Relationship Id="rId5" Type="http://schemas.openxmlformats.org/officeDocument/2006/relationships/image" Target="../media/image2.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8.jpg"/><Relationship Id="rId5" Type="http://schemas.openxmlformats.org/officeDocument/2006/relationships/image" Target="../media/image2.png"/><Relationship Id="rId6"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globe.gov/documents/348614/b47581d4-5e07-4608-8861-6274fe388bc5" TargetMode="External"/><Relationship Id="rId4" Type="http://schemas.openxmlformats.org/officeDocument/2006/relationships/hyperlink" Target="http://www.globe.gov/documents/10157/f0ad6cb6-4e88-4cab-9eb5-f871974c09cf" TargetMode="External"/><Relationship Id="rId11" Type="http://schemas.openxmlformats.org/officeDocument/2006/relationships/image" Target="../media/image26.png"/><Relationship Id="rId10" Type="http://schemas.openxmlformats.org/officeDocument/2006/relationships/image" Target="../media/image27.png"/><Relationship Id="rId9" Type="http://schemas.openxmlformats.org/officeDocument/2006/relationships/image" Target="../media/image21.png"/><Relationship Id="rId5" Type="http://schemas.openxmlformats.org/officeDocument/2006/relationships/hyperlink" Target="https://www.globe.gov/documents/348614/0bbd772d-1525-44fe-9804-6296c7e3375a" TargetMode="External"/><Relationship Id="rId6" Type="http://schemas.openxmlformats.org/officeDocument/2006/relationships/hyperlink" Target="https://scool.larc.nasa.gov/GLOBE/Spanish/globe_overpass-es.html" TargetMode="External"/><Relationship Id="rId7" Type="http://schemas.openxmlformats.org/officeDocument/2006/relationships/hyperlink" Target="https://www.globe.gov/documents/10157/381040/atmo_chap_es.pdf" TargetMode="External"/><Relationship Id="rId8"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scool.larc.nasa.gov/GLOBE/Spanish/globe_overpass-es.html" TargetMode="External"/><Relationship Id="rId4" Type="http://schemas.openxmlformats.org/officeDocument/2006/relationships/hyperlink" Target="https://observer.globe.gov/about/get-the-app" TargetMode="External"/><Relationship Id="rId9" Type="http://schemas.openxmlformats.org/officeDocument/2006/relationships/image" Target="../media/image33.png"/><Relationship Id="rId5" Type="http://schemas.openxmlformats.org/officeDocument/2006/relationships/hyperlink" Target="https://www.youtube.com/watch?v=w3CqDgj6fHg" TargetMode="External"/><Relationship Id="rId6" Type="http://schemas.openxmlformats.org/officeDocument/2006/relationships/image" Target="../media/image2.png"/><Relationship Id="rId7" Type="http://schemas.openxmlformats.org/officeDocument/2006/relationships/image" Target="../media/image21.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pn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9.jpg"/><Relationship Id="rId5" Type="http://schemas.openxmlformats.org/officeDocument/2006/relationships/image" Target="../media/image2.png"/><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loudappreciationsociety.org/manifesto/" TargetMode="External"/><Relationship Id="rId4" Type="http://schemas.openxmlformats.org/officeDocument/2006/relationships/hyperlink" Target="https://maquinariadelanube.wordpress.com/2008/06/28/manifiesto-de-las-nubes/" TargetMode="External"/><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globe.gov/documents/10157/22334615/Clouds+Data+Sheet+en+espa%C3%B1ol.pdf/d9582b05-6733-416f-bc1c-79884c44f8ba" TargetMode="External"/><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jpg"/><Relationship Id="rId4" Type="http://schemas.openxmlformats.org/officeDocument/2006/relationships/image" Target="../media/image43.jpg"/><Relationship Id="rId5" Type="http://schemas.openxmlformats.org/officeDocument/2006/relationships/image" Target="../media/image37.jpg"/><Relationship Id="rId6" Type="http://schemas.openxmlformats.org/officeDocument/2006/relationships/image" Target="../media/image2.png"/><Relationship Id="rId7"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jpg"/><Relationship Id="rId4" Type="http://schemas.openxmlformats.org/officeDocument/2006/relationships/image" Target="../media/image2.png"/><Relationship Id="rId5"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2.png"/><Relationship Id="rId7"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jpg"/><Relationship Id="rId4" Type="http://schemas.openxmlformats.org/officeDocument/2006/relationships/image" Target="../media/image28.png"/><Relationship Id="rId10" Type="http://schemas.openxmlformats.org/officeDocument/2006/relationships/image" Target="../media/image21.png"/><Relationship Id="rId9" Type="http://schemas.openxmlformats.org/officeDocument/2006/relationships/image" Target="../media/image2.png"/><Relationship Id="rId5" Type="http://schemas.openxmlformats.org/officeDocument/2006/relationships/image" Target="../media/image48.jpg"/><Relationship Id="rId6" Type="http://schemas.openxmlformats.org/officeDocument/2006/relationships/image" Target="../media/image56.jpg"/><Relationship Id="rId7" Type="http://schemas.openxmlformats.org/officeDocument/2006/relationships/image" Target="../media/image47.jpg"/><Relationship Id="rId8"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jpg"/><Relationship Id="rId4" Type="http://schemas.openxmlformats.org/officeDocument/2006/relationships/image" Target="../media/image53.jpg"/><Relationship Id="rId5" Type="http://schemas.openxmlformats.org/officeDocument/2006/relationships/image" Target="../media/image55.jpg"/><Relationship Id="rId6" Type="http://schemas.openxmlformats.org/officeDocument/2006/relationships/image" Target="../media/image54.jpg"/><Relationship Id="rId7" Type="http://schemas.openxmlformats.org/officeDocument/2006/relationships/image" Target="../media/image2.png"/><Relationship Id="rId8"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jpg"/><Relationship Id="rId4" Type="http://schemas.openxmlformats.org/officeDocument/2006/relationships/image" Target="../media/image59.jpg"/><Relationship Id="rId5" Type="http://schemas.openxmlformats.org/officeDocument/2006/relationships/image" Target="../media/image62.jpg"/><Relationship Id="rId6" Type="http://schemas.openxmlformats.org/officeDocument/2006/relationships/image" Target="../media/image2.png"/><Relationship Id="rId7"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jpg"/><Relationship Id="rId4" Type="http://schemas.openxmlformats.org/officeDocument/2006/relationships/image" Target="../media/image64.jpg"/><Relationship Id="rId5" Type="http://schemas.openxmlformats.org/officeDocument/2006/relationships/image" Target="../media/image60.jpg"/><Relationship Id="rId6" Type="http://schemas.openxmlformats.org/officeDocument/2006/relationships/image" Target="../media/image69.jpg"/><Relationship Id="rId7" Type="http://schemas.openxmlformats.org/officeDocument/2006/relationships/image" Target="../media/image2.png"/><Relationship Id="rId8"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8.jpg"/><Relationship Id="rId4" Type="http://schemas.openxmlformats.org/officeDocument/2006/relationships/image" Target="../media/image68.jpg"/><Relationship Id="rId5" Type="http://schemas.openxmlformats.org/officeDocument/2006/relationships/image" Target="../media/image70.jpg"/><Relationship Id="rId6" Type="http://schemas.openxmlformats.org/officeDocument/2006/relationships/image" Target="../media/image75.jpg"/><Relationship Id="rId7" Type="http://schemas.openxmlformats.org/officeDocument/2006/relationships/image" Target="../media/image2.png"/><Relationship Id="rId8"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3.jpg"/><Relationship Id="rId4" Type="http://schemas.openxmlformats.org/officeDocument/2006/relationships/image" Target="../media/image65.jpg"/><Relationship Id="rId5" Type="http://schemas.openxmlformats.org/officeDocument/2006/relationships/image" Target="../media/image66.png"/><Relationship Id="rId6" Type="http://schemas.openxmlformats.org/officeDocument/2006/relationships/image" Target="../media/image2.png"/><Relationship Id="rId7"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jpg"/><Relationship Id="rId4" Type="http://schemas.openxmlformats.org/officeDocument/2006/relationships/image" Target="../media/image67.jpg"/><Relationship Id="rId9" Type="http://schemas.openxmlformats.org/officeDocument/2006/relationships/image" Target="../media/image21.png"/><Relationship Id="rId5" Type="http://schemas.openxmlformats.org/officeDocument/2006/relationships/image" Target="../media/image73.jpg"/><Relationship Id="rId6" Type="http://schemas.openxmlformats.org/officeDocument/2006/relationships/image" Target="../media/image61.jpg"/><Relationship Id="rId7" Type="http://schemas.openxmlformats.org/officeDocument/2006/relationships/image" Target="../media/image28.png"/><Relationship Id="rId8"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zebrazapps.com/embed/#/e7ac1eeb4717444183a36606035ecfd7" TargetMode="External"/><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76.png"/><Relationship Id="rId7" Type="http://schemas.openxmlformats.org/officeDocument/2006/relationships/hyperlink" Target="http://mupfc.marshall.edu/~johnson516/Cloud-Dichotomous-Key-Spanish.pdf" TargetMode="External"/><Relationship Id="rId8" Type="http://schemas.openxmlformats.org/officeDocument/2006/relationships/image" Target="../media/image1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globe.gov/get-trained/protocol-etraining/etraining-modules/16867642/12267" TargetMode="External"/><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81.png"/></Relationships>
</file>

<file path=ppt/slides/_rels/slide39.xml.rels><?xml version="1.0" encoding="UTF-8" standalone="yes"?><Relationships xmlns="http://schemas.openxmlformats.org/package/2006/relationships"><Relationship Id="rId11" Type="http://schemas.openxmlformats.org/officeDocument/2006/relationships/hyperlink" Target="https://www.globe.gov/globe-data/data-entry/data-entry-app" TargetMode="External"/><Relationship Id="rId10" Type="http://schemas.openxmlformats.org/officeDocument/2006/relationships/image" Target="../media/image77.png"/><Relationship Id="rId13" Type="http://schemas.openxmlformats.org/officeDocument/2006/relationships/hyperlink" Target="https://www.youtube.com/watch?v=w3CqDgj6fHg" TargetMode="External"/><Relationship Id="rId12" Type="http://schemas.openxmlformats.org/officeDocument/2006/relationships/hyperlink" Target="https://observer.globe.gov/about/get-the-app"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globe.gov/es/globe-data" TargetMode="External"/><Relationship Id="rId4" Type="http://schemas.openxmlformats.org/officeDocument/2006/relationships/hyperlink" Target="https://www.globe.gov/globe-data/data-entry/email-data-entry" TargetMode="External"/><Relationship Id="rId9" Type="http://schemas.openxmlformats.org/officeDocument/2006/relationships/image" Target="../media/image78.png"/><Relationship Id="rId5" Type="http://schemas.openxmlformats.org/officeDocument/2006/relationships/image" Target="../media/image2.png"/><Relationship Id="rId6" Type="http://schemas.openxmlformats.org/officeDocument/2006/relationships/image" Target="../media/image72.png"/><Relationship Id="rId7" Type="http://schemas.openxmlformats.org/officeDocument/2006/relationships/image" Target="../media/image71.png"/><Relationship Id="rId8"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80.png"/><Relationship Id="rId6"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7.png"/><Relationship Id="rId4" Type="http://schemas.openxmlformats.org/officeDocument/2006/relationships/image" Target="../media/image2.png"/><Relationship Id="rId5"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www.globe.gov/globe-data/data-entry/data-entry-app" TargetMode="External"/><Relationship Id="rId4" Type="http://schemas.openxmlformats.org/officeDocument/2006/relationships/hyperlink" Target="https://www.youtube.com/watch?v=w3CqDgj6fHg" TargetMode="External"/><Relationship Id="rId5" Type="http://schemas.openxmlformats.org/officeDocument/2006/relationships/image" Target="../media/image2.png"/><Relationship Id="rId6" Type="http://schemas.openxmlformats.org/officeDocument/2006/relationships/image" Target="../media/image72.png"/><Relationship Id="rId7" Type="http://schemas.openxmlformats.org/officeDocument/2006/relationships/image" Target="../media/image8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6.png"/><Relationship Id="rId4" Type="http://schemas.openxmlformats.org/officeDocument/2006/relationships/image" Target="../media/image2.png"/><Relationship Id="rId5" Type="http://schemas.openxmlformats.org/officeDocument/2006/relationships/image" Target="../media/image72.png"/><Relationship Id="rId6" Type="http://schemas.openxmlformats.org/officeDocument/2006/relationships/image" Target="../media/image9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5.png"/><Relationship Id="rId4" Type="http://schemas.openxmlformats.org/officeDocument/2006/relationships/hyperlink" Target="https://n9.cl/5sHA" TargetMode="External"/><Relationship Id="rId5" Type="http://schemas.openxmlformats.org/officeDocument/2006/relationships/hyperlink" Target="http://vis.globe.gov/GLOBE/" TargetMode="External"/><Relationship Id="rId6" Type="http://schemas.openxmlformats.org/officeDocument/2006/relationships/image" Target="../media/image2.png"/><Relationship Id="rId7"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4.png"/><Relationship Id="rId4" Type="http://schemas.openxmlformats.org/officeDocument/2006/relationships/image" Target="../media/image2.png"/><Relationship Id="rId5"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83.png"/><Relationship Id="rId5"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vis.globe.gov/GLOBE/" TargetMode="External"/><Relationship Id="rId4" Type="http://schemas.openxmlformats.org/officeDocument/2006/relationships/hyperlink" Target="https://www.globe.gov/es/web/s-cool/home" TargetMode="External"/><Relationship Id="rId5" Type="http://schemas.openxmlformats.org/officeDocument/2006/relationships/hyperlink" Target="https://www.globe.gov/web/s-cool/home/explore-data" TargetMode="External"/><Relationship Id="rId6" Type="http://schemas.openxmlformats.org/officeDocument/2006/relationships/image" Target="../media/image98.png"/><Relationship Id="rId7" Type="http://schemas.openxmlformats.org/officeDocument/2006/relationships/image" Target="../media/image2.png"/><Relationship Id="rId8"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orldview.earthdata.nasa.gov/?p=geographic&amp;l=MODIS_Terra_CorrectedReflectance_TrueColor,MODIS_Aqua_CorrectedReflectance_TrueColor,Reference_Labels(hidden),Reference_Features(hidden),Coastlines&amp;t=2017-05-23&amp;z=3&amp;v=-221.67481423031745,-105.48597008900416,162.51268576968255,73.67027991099584&amp;ab=off&amp;as=2018-03-22&amp;ae=2018-03-29&amp;av=3&amp;al=false&amp;download=null" TargetMode="External"/><Relationship Id="rId4" Type="http://schemas.openxmlformats.org/officeDocument/2006/relationships/image" Target="../media/image2.png"/><Relationship Id="rId5" Type="http://schemas.openxmlformats.org/officeDocument/2006/relationships/image" Target="../media/image83.png"/><Relationship Id="rId6" Type="http://schemas.openxmlformats.org/officeDocument/2006/relationships/image" Target="../media/image99.png"/></Relationships>
</file>

<file path=ppt/slides/_rels/slide56.xml.rels><?xml version="1.0" encoding="UTF-8" standalone="yes"?><Relationships xmlns="http://schemas.openxmlformats.org/package/2006/relationships"><Relationship Id="rId10"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1.png"/><Relationship Id="rId4" Type="http://schemas.openxmlformats.org/officeDocument/2006/relationships/image" Target="../media/image2.png"/><Relationship Id="rId9" Type="http://schemas.openxmlformats.org/officeDocument/2006/relationships/image" Target="../media/image104.png"/><Relationship Id="rId5" Type="http://schemas.openxmlformats.org/officeDocument/2006/relationships/image" Target="../media/image83.png"/><Relationship Id="rId6" Type="http://schemas.openxmlformats.org/officeDocument/2006/relationships/hyperlink" Target="https://worldview.earthdata.nasa.gov/?p=geographic&amp;l=MODIS_Terra_CorrectedReflectance_TrueColor,MODIS_Aqua_CorrectedReflectance_TrueColor,Reference_Labels(hidden),Reference_Features(hidden),Coastlines&amp;t=2017-05-23&amp;z=3&amp;v=-150.4069368131868,-72.3446085164835,41.6868131868132,17.23351648351649&amp;ab=off&amp;as=2018-03-22&amp;ae=2018-03-29&amp;av=3&amp;al=false&amp;download=null" TargetMode="External"/><Relationship Id="rId7" Type="http://schemas.openxmlformats.org/officeDocument/2006/relationships/image" Target="../media/image91.png"/><Relationship Id="rId8"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08.png"/><Relationship Id="rId4" Type="http://schemas.openxmlformats.org/officeDocument/2006/relationships/image" Target="../media/image2.png"/><Relationship Id="rId5" Type="http://schemas.openxmlformats.org/officeDocument/2006/relationships/image" Target="../media/image83.png"/><Relationship Id="rId6"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2.png"/><Relationship Id="rId4" Type="http://schemas.openxmlformats.org/officeDocument/2006/relationships/image" Target="../media/image2.png"/><Relationship Id="rId5" Type="http://schemas.openxmlformats.org/officeDocument/2006/relationships/image" Target="../media/image105.png"/><Relationship Id="rId6" Type="http://schemas.openxmlformats.org/officeDocument/2006/relationships/hyperlink" Target="https://www.globe.gov/documents/10157/381040/atmo_chap_es.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2.png"/><Relationship Id="rId5" Type="http://schemas.openxmlformats.org/officeDocument/2006/relationships/image" Target="../media/image9.png"/></Relationships>
</file>

<file path=ppt/slides/_rels/slide60.xml.rels><?xml version="1.0" encoding="UTF-8" standalone="yes"?><Relationships xmlns="http://schemas.openxmlformats.org/package/2006/relationships"><Relationship Id="rId11" Type="http://schemas.openxmlformats.org/officeDocument/2006/relationships/hyperlink" Target="https://www.globe.gov/documents/348830/14328942/ElementaryGLOBE_AerosolsActivity3-See_the_Light_ForGLOBE.pdf/9a8095c4-a493-479f-a504-9e054c4c57e5" TargetMode="External"/><Relationship Id="rId10" Type="http://schemas.openxmlformats.org/officeDocument/2006/relationships/hyperlink" Target="https://www.globe.gov/documents/348830/14328942/ElementaryGLOBE_AerosolsActivity1_Sky_Observers_ForGLOBE.pdf/ae1e06d3-f3f3-4a75-abe1-e7e3b5777242" TargetMode="External"/><Relationship Id="rId13" Type="http://schemas.openxmlformats.org/officeDocument/2006/relationships/image" Target="../media/image103.png"/><Relationship Id="rId12" Type="http://schemas.openxmlformats.org/officeDocument/2006/relationships/hyperlink" Target="https://www.globe.gov/documents/348830/14328942/ElementaryGLOBE_AerosolsActivity4_Up+in+the+Air_ForGLOBE.pdf/dfa64dca-3452-4d2b-8016-167812fbf230" TargetMode="External"/><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www.globe.gov/documents/348830/350460/ElementaryGLOBE_Clouds_es.pdf" TargetMode="External"/><Relationship Id="rId4" Type="http://schemas.openxmlformats.org/officeDocument/2006/relationships/hyperlink" Target="https://www.globe.gov/documents/348830/350460/EGLOBE_CloudActivity1_SP.pdf" TargetMode="External"/><Relationship Id="rId9" Type="http://schemas.openxmlformats.org/officeDocument/2006/relationships/hyperlink" Target="https://www.globe.gov/documents/348830/14328942/ElementaryGLOBE_AerosolsActivity2-Why_Not_So_Blue_ForGlobe.pdf/8bf8370f-4a74-4b02-9712-f476ae9d8a34" TargetMode="External"/><Relationship Id="rId15" Type="http://schemas.openxmlformats.org/officeDocument/2006/relationships/image" Target="../media/image105.png"/><Relationship Id="rId14" Type="http://schemas.openxmlformats.org/officeDocument/2006/relationships/image" Target="../media/image2.png"/><Relationship Id="rId16" Type="http://schemas.openxmlformats.org/officeDocument/2006/relationships/image" Target="../media/image109.png"/><Relationship Id="rId5" Type="http://schemas.openxmlformats.org/officeDocument/2006/relationships/hyperlink" Target="https://www.globe.gov/documents/348830/350460/EGLOBE_CloudActivity2_SP.pdf" TargetMode="External"/><Relationship Id="rId6" Type="http://schemas.openxmlformats.org/officeDocument/2006/relationships/hyperlink" Target="https://www.globe.gov/documents/348830/350460/EGLOBE_CloudActivity3_SP.pdf" TargetMode="External"/><Relationship Id="rId7" Type="http://schemas.openxmlformats.org/officeDocument/2006/relationships/hyperlink" Target="https://scool.larc.nasa.gov/lesson_plans/SCOOL_Cloud_Teller-8.2015-V2-sp.pdf" TargetMode="External"/><Relationship Id="rId8" Type="http://schemas.openxmlformats.org/officeDocument/2006/relationships/hyperlink" Target="https://www.globe.gov/documents/348830/35487706/EGaerosols_FINAL_27April2017.pdf/4ddcdb24-953d-4ee6-a3e4-21b8d3d2681b"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earthobservatory.nasa.gov/Features/Clouds/" TargetMode="External"/><Relationship Id="rId4" Type="http://schemas.openxmlformats.org/officeDocument/2006/relationships/hyperlink" Target="http://www.nasa.gov/pdf/135641main_clouds_trifold21.pdf" TargetMode="External"/><Relationship Id="rId5" Type="http://schemas.openxmlformats.org/officeDocument/2006/relationships/hyperlink" Target="https://earthdata.nasa.gov/labs/worldview/index.html?unsupported" TargetMode="External"/><Relationship Id="rId6" Type="http://schemas.openxmlformats.org/officeDocument/2006/relationships/hyperlink" Target="http://visibleearth.nasa.gov/view_cat.php?categoryID=371" TargetMode="External"/><Relationship Id="rId7" Type="http://schemas.openxmlformats.org/officeDocument/2006/relationships/image" Target="../media/image2.png"/><Relationship Id="rId8"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7.png"/><Relationship Id="rId4" Type="http://schemas.openxmlformats.org/officeDocument/2006/relationships/hyperlink" Target="https://www.globe.gov/es/home" TargetMode="External"/><Relationship Id="rId9" Type="http://schemas.openxmlformats.org/officeDocument/2006/relationships/image" Target="../media/image110.png"/><Relationship Id="rId5" Type="http://schemas.openxmlformats.org/officeDocument/2006/relationships/hyperlink" Target="https://www.globe.gov/web/s-cool/home" TargetMode="External"/><Relationship Id="rId6" Type="http://schemas.openxmlformats.org/officeDocument/2006/relationships/hyperlink" Target="http://nasawavelength.org/" TargetMode="External"/><Relationship Id="rId7" Type="http://schemas.openxmlformats.org/officeDocument/2006/relationships/hyperlink" Target="https://climate.nasa.gov/" TargetMode="External"/><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2.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Image of sun rays peeping from behind clouds" id="91" name="Google Shape;91;p13"/>
          <p:cNvPicPr preferRelativeResize="0"/>
          <p:nvPr/>
        </p:nvPicPr>
        <p:blipFill rotWithShape="1">
          <a:blip r:embed="rId3">
            <a:alphaModFix/>
          </a:blip>
          <a:srcRect b="0" l="0" r="0" t="0"/>
          <a:stretch/>
        </p:blipFill>
        <p:spPr>
          <a:xfrm>
            <a:off x="-23742" y="831370"/>
            <a:ext cx="9167741" cy="6199632"/>
          </a:xfrm>
          <a:prstGeom prst="rect">
            <a:avLst/>
          </a:prstGeom>
          <a:noFill/>
          <a:ln>
            <a:noFill/>
          </a:ln>
        </p:spPr>
      </p:pic>
      <p:sp>
        <p:nvSpPr>
          <p:cNvPr id="92" name="Google Shape;92;p13"/>
          <p:cNvSpPr txBox="1"/>
          <p:nvPr>
            <p:ph type="title"/>
          </p:nvPr>
        </p:nvSpPr>
        <p:spPr>
          <a:xfrm>
            <a:off x="956310" y="1937995"/>
            <a:ext cx="755904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59"/>
              <a:buFont typeface="Calibri"/>
              <a:buNone/>
            </a:pPr>
            <a:r>
              <a:rPr b="1" lang="en-US" sz="3959"/>
              <a:t>Protocolo de Nubes </a:t>
            </a:r>
            <a:br>
              <a:rPr b="1" lang="en-US" sz="3959"/>
            </a:br>
            <a:r>
              <a:rPr b="1" lang="en-US" sz="3959"/>
              <a:t>Enfocado en la comparación satelital</a:t>
            </a:r>
            <a:endParaRPr sz="3959"/>
          </a:p>
        </p:txBody>
      </p:sp>
      <p:sp>
        <p:nvSpPr>
          <p:cNvPr id="93" name="Google Shape;93;p13"/>
          <p:cNvSpPr txBox="1"/>
          <p:nvPr/>
        </p:nvSpPr>
        <p:spPr>
          <a:xfrm>
            <a:off x="3243071" y="4325254"/>
            <a:ext cx="563967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Lea el contenido del módulo y realice la prueba siguiente para obtener el certificado GLOBE de Atmósfera: Nubes</a:t>
            </a:r>
            <a:endParaRPr sz="1800">
              <a:solidFill>
                <a:schemeClr val="dk1"/>
              </a:solidFill>
              <a:latin typeface="Calibri"/>
              <a:ea typeface="Calibri"/>
              <a:cs typeface="Calibri"/>
              <a:sym typeface="Calibri"/>
            </a:endParaRPr>
          </a:p>
        </p:txBody>
      </p:sp>
      <p:pic>
        <p:nvPicPr>
          <p:cNvPr id="94" name="Google Shape;94;p13"/>
          <p:cNvPicPr preferRelativeResize="0"/>
          <p:nvPr/>
        </p:nvPicPr>
        <p:blipFill rotWithShape="1">
          <a:blip r:embed="rId4">
            <a:alphaModFix/>
          </a:blip>
          <a:srcRect b="0" l="0" r="0" t="0"/>
          <a:stretch/>
        </p:blipFill>
        <p:spPr>
          <a:xfrm>
            <a:off x="0" y="0"/>
            <a:ext cx="9144000" cy="90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2" name="Google Shape;182;p22"/>
          <p:cNvSpPr txBox="1"/>
          <p:nvPr>
            <p:ph type="title"/>
          </p:nvPr>
        </p:nvSpPr>
        <p:spPr>
          <a:xfrm>
            <a:off x="1200667" y="938052"/>
            <a:ext cx="7113270" cy="8191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Nubes y tiempo atmosférico</a:t>
            </a:r>
            <a:endParaRPr/>
          </a:p>
        </p:txBody>
      </p:sp>
      <p:sp>
        <p:nvSpPr>
          <p:cNvPr id="183" name="Google Shape;183;p22"/>
          <p:cNvSpPr txBox="1"/>
          <p:nvPr>
            <p:ph idx="1" type="body"/>
          </p:nvPr>
        </p:nvSpPr>
        <p:spPr>
          <a:xfrm>
            <a:off x="5376161" y="2310436"/>
            <a:ext cx="3620882" cy="3635167"/>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200"/>
              <a:buNone/>
            </a:pPr>
            <a:r>
              <a:rPr lang="en-US" sz="2200"/>
              <a:t>Las nubes pueden ayudarnos a predecir el tiempo. Las nubes también pueden decirnos algo sobre la temperatura del aire, el agua y el viento en el cielo. Durante el día, un cielo nublado hará que la temperatura sea más cálida. Por la noche, un cielo despejado hará que las temperaturas sean más frías. Las nubes también nos traen lluvia.</a:t>
            </a:r>
            <a:endParaRPr sz="2200"/>
          </a:p>
        </p:txBody>
      </p:sp>
      <p:pic>
        <p:nvPicPr>
          <p:cNvPr descr="Short-lived contrails indicate the air in the upper atmosphere is dry" id="184" name="Google Shape;184;p22"/>
          <p:cNvPicPr preferRelativeResize="0"/>
          <p:nvPr/>
        </p:nvPicPr>
        <p:blipFill rotWithShape="1">
          <a:blip r:embed="rId3">
            <a:alphaModFix/>
          </a:blip>
          <a:srcRect b="0" l="0" r="0" t="0"/>
          <a:stretch/>
        </p:blipFill>
        <p:spPr>
          <a:xfrm>
            <a:off x="1200667" y="1878276"/>
            <a:ext cx="2145792" cy="2348772"/>
          </a:xfrm>
          <a:prstGeom prst="rect">
            <a:avLst/>
          </a:prstGeom>
          <a:noFill/>
          <a:ln>
            <a:noFill/>
          </a:ln>
        </p:spPr>
      </p:pic>
      <p:sp>
        <p:nvSpPr>
          <p:cNvPr id="185" name="Google Shape;185;p22"/>
          <p:cNvSpPr txBox="1"/>
          <p:nvPr/>
        </p:nvSpPr>
        <p:spPr>
          <a:xfrm>
            <a:off x="1114234" y="4227048"/>
            <a:ext cx="2145792"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Aire seco en altura</a:t>
            </a:r>
            <a:endParaRPr sz="1800">
              <a:solidFill>
                <a:schemeClr val="dk1"/>
              </a:solidFill>
              <a:latin typeface="Calibri"/>
              <a:ea typeface="Calibri"/>
              <a:cs typeface="Calibri"/>
              <a:sym typeface="Calibri"/>
            </a:endParaRPr>
          </a:p>
        </p:txBody>
      </p:sp>
      <p:pic>
        <p:nvPicPr>
          <p:cNvPr descr="Persistent or spreading contrails indicate the upper atmosphere is moist." id="186" name="Google Shape;186;p22"/>
          <p:cNvPicPr preferRelativeResize="0"/>
          <p:nvPr/>
        </p:nvPicPr>
        <p:blipFill rotWithShape="1">
          <a:blip r:embed="rId4">
            <a:alphaModFix/>
          </a:blip>
          <a:srcRect b="0" l="0" r="0" t="0"/>
          <a:stretch/>
        </p:blipFill>
        <p:spPr>
          <a:xfrm>
            <a:off x="3181484" y="3489821"/>
            <a:ext cx="2145791" cy="2340208"/>
          </a:xfrm>
          <a:prstGeom prst="rect">
            <a:avLst/>
          </a:prstGeom>
          <a:noFill/>
          <a:ln>
            <a:noFill/>
          </a:ln>
        </p:spPr>
      </p:pic>
      <p:sp>
        <p:nvSpPr>
          <p:cNvPr id="187" name="Google Shape;187;p22"/>
          <p:cNvSpPr txBox="1"/>
          <p:nvPr/>
        </p:nvSpPr>
        <p:spPr>
          <a:xfrm>
            <a:off x="3050852" y="5791976"/>
            <a:ext cx="2395346"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Aire húmedo en lo alto, viento perpendicular a la estela</a:t>
            </a:r>
            <a:endParaRPr sz="1800">
              <a:solidFill>
                <a:schemeClr val="dk1"/>
              </a:solidFill>
              <a:latin typeface="Calibri"/>
              <a:ea typeface="Calibri"/>
              <a:cs typeface="Calibri"/>
              <a:sym typeface="Calibri"/>
            </a:endParaRPr>
          </a:p>
        </p:txBody>
      </p:sp>
      <p:pic>
        <p:nvPicPr>
          <p:cNvPr id="188" name="Google Shape;188;p22"/>
          <p:cNvPicPr preferRelativeResize="0"/>
          <p:nvPr/>
        </p:nvPicPr>
        <p:blipFill rotWithShape="1">
          <a:blip r:embed="rId5">
            <a:alphaModFix/>
          </a:blip>
          <a:srcRect b="0" l="0" r="0" t="0"/>
          <a:stretch/>
        </p:blipFill>
        <p:spPr>
          <a:xfrm>
            <a:off x="0" y="-12252"/>
            <a:ext cx="9144000" cy="819150"/>
          </a:xfrm>
          <a:prstGeom prst="rect">
            <a:avLst/>
          </a:prstGeom>
          <a:noFill/>
          <a:ln>
            <a:noFill/>
          </a:ln>
        </p:spPr>
      </p:pic>
      <p:pic>
        <p:nvPicPr>
          <p:cNvPr id="189" name="Google Shape;189;p22"/>
          <p:cNvPicPr preferRelativeResize="0"/>
          <p:nvPr/>
        </p:nvPicPr>
        <p:blipFill rotWithShape="1">
          <a:blip r:embed="rId6">
            <a:alphaModFix/>
          </a:blip>
          <a:srcRect b="1836" l="8776" r="0" t="4246"/>
          <a:stretch/>
        </p:blipFill>
        <p:spPr>
          <a:xfrm>
            <a:off x="-7547" y="790569"/>
            <a:ext cx="1159329" cy="60431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5" name="Google Shape;195;p23"/>
          <p:cNvSpPr txBox="1"/>
          <p:nvPr>
            <p:ph type="title"/>
          </p:nvPr>
        </p:nvSpPr>
        <p:spPr>
          <a:xfrm>
            <a:off x="1542270" y="978684"/>
            <a:ext cx="7113270" cy="68399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Rol de las Nubes en el Ciclo del Agua</a:t>
            </a:r>
            <a:endParaRPr/>
          </a:p>
        </p:txBody>
      </p:sp>
      <p:sp>
        <p:nvSpPr>
          <p:cNvPr id="196" name="Google Shape;196;p23"/>
          <p:cNvSpPr txBox="1"/>
          <p:nvPr>
            <p:ph idx="1" type="body"/>
          </p:nvPr>
        </p:nvSpPr>
        <p:spPr>
          <a:xfrm>
            <a:off x="1217708" y="1950169"/>
            <a:ext cx="3379690" cy="4155210"/>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035"/>
              <a:buNone/>
            </a:pPr>
            <a:r>
              <a:rPr lang="en-US" sz="2035"/>
              <a:t>El agua en la Tierra está siempre en movimiento, cambiando de líquido a vapor y de vuelta a líquido,  y a nieve o hielo cerca de los polos y las montañas. El proceso se llama ciclo del agua o ciclo hidrológico.</a:t>
            </a:r>
            <a:endParaRPr/>
          </a:p>
          <a:p>
            <a:pPr indent="0" lvl="0" marL="0" rtl="0" algn="just">
              <a:lnSpc>
                <a:spcPct val="80000"/>
              </a:lnSpc>
              <a:spcBef>
                <a:spcPts val="1000"/>
              </a:spcBef>
              <a:spcAft>
                <a:spcPts val="0"/>
              </a:spcAft>
              <a:buClr>
                <a:schemeClr val="dk1"/>
              </a:buClr>
              <a:buSzPts val="2035"/>
              <a:buNone/>
            </a:pPr>
            <a:r>
              <a:rPr lang="en-US" sz="2035"/>
              <a:t>Los núcleos de condensación presentes en la atmósfera facilitan la formación de las nubes son un elemento clave del ciclo hidrológico de nuestra Tierra, llevando el agua del aire al suelo y de una región del planeta a otra.</a:t>
            </a:r>
            <a:endParaRPr sz="2035"/>
          </a:p>
        </p:txBody>
      </p:sp>
      <p:pic>
        <p:nvPicPr>
          <p:cNvPr id="197" name="Google Shape;197;p23"/>
          <p:cNvPicPr preferRelativeResize="0"/>
          <p:nvPr/>
        </p:nvPicPr>
        <p:blipFill rotWithShape="1">
          <a:blip r:embed="rId3">
            <a:alphaModFix/>
          </a:blip>
          <a:srcRect b="0" l="0" r="0" t="0"/>
          <a:stretch/>
        </p:blipFill>
        <p:spPr>
          <a:xfrm>
            <a:off x="0" y="0"/>
            <a:ext cx="9144000" cy="819150"/>
          </a:xfrm>
          <a:prstGeom prst="rect">
            <a:avLst/>
          </a:prstGeom>
          <a:noFill/>
          <a:ln>
            <a:noFill/>
          </a:ln>
        </p:spPr>
      </p:pic>
      <p:pic>
        <p:nvPicPr>
          <p:cNvPr id="198" name="Google Shape;198;p23"/>
          <p:cNvPicPr preferRelativeResize="0"/>
          <p:nvPr/>
        </p:nvPicPr>
        <p:blipFill rotWithShape="1">
          <a:blip r:embed="rId4">
            <a:alphaModFix/>
          </a:blip>
          <a:srcRect b="1836" l="8776" r="0" t="4246"/>
          <a:stretch/>
        </p:blipFill>
        <p:spPr>
          <a:xfrm>
            <a:off x="-7547" y="790569"/>
            <a:ext cx="1159329" cy="6043163"/>
          </a:xfrm>
          <a:prstGeom prst="rect">
            <a:avLst/>
          </a:prstGeom>
          <a:noFill/>
          <a:ln>
            <a:noFill/>
          </a:ln>
        </p:spPr>
      </p:pic>
      <p:pic>
        <p:nvPicPr>
          <p:cNvPr id="199" name="Google Shape;199;p23"/>
          <p:cNvPicPr preferRelativeResize="0"/>
          <p:nvPr/>
        </p:nvPicPr>
        <p:blipFill rotWithShape="1">
          <a:blip r:embed="rId5">
            <a:alphaModFix/>
          </a:blip>
          <a:srcRect b="0" l="0" r="0" t="0"/>
          <a:stretch/>
        </p:blipFill>
        <p:spPr>
          <a:xfrm>
            <a:off x="4561362" y="1822212"/>
            <a:ext cx="4375532" cy="44286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p24"/>
          <p:cNvSpPr txBox="1"/>
          <p:nvPr>
            <p:ph type="title"/>
          </p:nvPr>
        </p:nvSpPr>
        <p:spPr>
          <a:xfrm>
            <a:off x="1255047" y="777270"/>
            <a:ext cx="7664368" cy="74872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000"/>
              <a:buFont typeface="Calibri"/>
              <a:buNone/>
            </a:pPr>
            <a:r>
              <a:rPr lang="en-US" sz="3000"/>
              <a:t>Las nubes y el presupuesto energético de la Tierra</a:t>
            </a:r>
            <a:endParaRPr b="1" sz="3000">
              <a:solidFill>
                <a:srgbClr val="002060"/>
              </a:solidFill>
            </a:endParaRPr>
          </a:p>
        </p:txBody>
      </p:sp>
      <p:sp>
        <p:nvSpPr>
          <p:cNvPr id="207" name="Google Shape;207;p24"/>
          <p:cNvSpPr txBox="1"/>
          <p:nvPr>
            <p:ph idx="1" type="body"/>
          </p:nvPr>
        </p:nvSpPr>
        <p:spPr>
          <a:xfrm>
            <a:off x="1361744" y="1514114"/>
            <a:ext cx="7450975" cy="3213302"/>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200"/>
              <a:buNone/>
            </a:pPr>
            <a:r>
              <a:rPr lang="en-US" sz="2200"/>
              <a:t>Las nubes también afectan la cantidad de luz solar que llega al suelo y la cantidad de calor que escapa al espacio. Comprender las nubes nos ayuda a comprender mejor el clima.</a:t>
            </a:r>
            <a:endParaRPr/>
          </a:p>
          <a:p>
            <a:pPr indent="0" lvl="0" marL="0" rtl="0" algn="just">
              <a:lnSpc>
                <a:spcPct val="90000"/>
              </a:lnSpc>
              <a:spcBef>
                <a:spcPts val="1000"/>
              </a:spcBef>
              <a:spcAft>
                <a:spcPts val="0"/>
              </a:spcAft>
              <a:buClr>
                <a:schemeClr val="dk1"/>
              </a:buClr>
              <a:buSzPts val="2200"/>
              <a:buNone/>
            </a:pPr>
            <a:r>
              <a:rPr lang="en-US" sz="2200"/>
              <a:t>Las nubes son el regulador clave de la temperatura promedio del planeta. Algunas nubes contribuyen al enfriamiento porque reflejan parte de la energía del Sol -llamada energía solar o radiación de onda corta- de vuelta al espacio. Otras nubes contribuyen al calentamiento porque atrapan parte de la energía emitida por la superficie de la Tierra y la atmósfera inferior -llamada energía térmica o radiación de onda larga-.</a:t>
            </a:r>
            <a:endParaRPr sz="2200"/>
          </a:p>
        </p:txBody>
      </p:sp>
      <p:pic>
        <p:nvPicPr>
          <p:cNvPr descr="High thin clouds transmit sunlight" id="208" name="Google Shape;208;p24" title="High thin clouds"/>
          <p:cNvPicPr preferRelativeResize="0"/>
          <p:nvPr/>
        </p:nvPicPr>
        <p:blipFill rotWithShape="1">
          <a:blip r:embed="rId3">
            <a:alphaModFix/>
          </a:blip>
          <a:srcRect b="0" l="0" r="0" t="0"/>
          <a:stretch/>
        </p:blipFill>
        <p:spPr>
          <a:xfrm>
            <a:off x="1779814" y="4805233"/>
            <a:ext cx="1904506" cy="2052768"/>
          </a:xfrm>
          <a:prstGeom prst="rect">
            <a:avLst/>
          </a:prstGeom>
          <a:noFill/>
          <a:ln>
            <a:noFill/>
          </a:ln>
        </p:spPr>
      </p:pic>
      <p:pic>
        <p:nvPicPr>
          <p:cNvPr descr="image of a thick, low cloud blocking sunlight to the Earth's surface" id="209" name="Google Shape;209;p24"/>
          <p:cNvPicPr preferRelativeResize="0"/>
          <p:nvPr/>
        </p:nvPicPr>
        <p:blipFill rotWithShape="1">
          <a:blip r:embed="rId4">
            <a:alphaModFix/>
          </a:blip>
          <a:srcRect b="0" l="0" r="0" t="0"/>
          <a:stretch/>
        </p:blipFill>
        <p:spPr>
          <a:xfrm>
            <a:off x="6698646" y="4805234"/>
            <a:ext cx="1871797" cy="2028498"/>
          </a:xfrm>
          <a:prstGeom prst="rect">
            <a:avLst/>
          </a:prstGeom>
          <a:noFill/>
          <a:ln>
            <a:noFill/>
          </a:ln>
        </p:spPr>
      </p:pic>
      <p:pic>
        <p:nvPicPr>
          <p:cNvPr id="210" name="Google Shape;210;p24"/>
          <p:cNvPicPr preferRelativeResize="0"/>
          <p:nvPr/>
        </p:nvPicPr>
        <p:blipFill rotWithShape="1">
          <a:blip r:embed="rId5">
            <a:alphaModFix/>
          </a:blip>
          <a:srcRect b="0" l="0" r="0" t="0"/>
          <a:stretch/>
        </p:blipFill>
        <p:spPr>
          <a:xfrm>
            <a:off x="-22225" y="0"/>
            <a:ext cx="9144000" cy="819150"/>
          </a:xfrm>
          <a:prstGeom prst="rect">
            <a:avLst/>
          </a:prstGeom>
          <a:noFill/>
          <a:ln>
            <a:noFill/>
          </a:ln>
        </p:spPr>
      </p:pic>
      <p:pic>
        <p:nvPicPr>
          <p:cNvPr id="211" name="Google Shape;211;p24"/>
          <p:cNvPicPr preferRelativeResize="0"/>
          <p:nvPr/>
        </p:nvPicPr>
        <p:blipFill rotWithShape="1">
          <a:blip r:embed="rId6">
            <a:alphaModFix/>
          </a:blip>
          <a:srcRect b="1836" l="8776" r="0" t="4246"/>
          <a:stretch/>
        </p:blipFill>
        <p:spPr>
          <a:xfrm>
            <a:off x="-7547" y="790569"/>
            <a:ext cx="1159329" cy="6043163"/>
          </a:xfrm>
          <a:prstGeom prst="rect">
            <a:avLst/>
          </a:prstGeom>
          <a:noFill/>
          <a:ln>
            <a:noFill/>
          </a:ln>
        </p:spPr>
      </p:pic>
      <p:pic>
        <p:nvPicPr>
          <p:cNvPr descr="https://smd-prod.s3.amazonaws.com/ciencia-pink/s3fs-public/mnt/medialibrary/2002/04/29/22apr_ceres_resources/cloud_diagram_med_sp.gif" id="212" name="Google Shape;212;p24"/>
          <p:cNvPicPr preferRelativeResize="0"/>
          <p:nvPr/>
        </p:nvPicPr>
        <p:blipFill rotWithShape="1">
          <a:blip r:embed="rId7">
            <a:alphaModFix/>
          </a:blip>
          <a:srcRect b="0" l="0" r="0" t="0"/>
          <a:stretch/>
        </p:blipFill>
        <p:spPr>
          <a:xfrm>
            <a:off x="3857983" y="4785857"/>
            <a:ext cx="2667000" cy="2047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8" name="Google Shape;218;p25"/>
          <p:cNvSpPr txBox="1"/>
          <p:nvPr>
            <p:ph type="title"/>
          </p:nvPr>
        </p:nvSpPr>
        <p:spPr>
          <a:xfrm>
            <a:off x="1350781" y="1021573"/>
            <a:ext cx="6384473" cy="8191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Importancia del registro de Estelas</a:t>
            </a:r>
            <a:endParaRPr/>
          </a:p>
        </p:txBody>
      </p:sp>
      <p:sp>
        <p:nvSpPr>
          <p:cNvPr id="219" name="Google Shape;219;p25"/>
          <p:cNvSpPr txBox="1"/>
          <p:nvPr>
            <p:ph idx="1" type="body"/>
          </p:nvPr>
        </p:nvSpPr>
        <p:spPr>
          <a:xfrm>
            <a:off x="5457286" y="2154617"/>
            <a:ext cx="3507101" cy="4001254"/>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220"/>
              <a:buNone/>
            </a:pPr>
            <a:r>
              <a:rPr lang="en-US" sz="2220"/>
              <a:t>Las estelas de condensación o condensación son las nubes lineales formadas cuando un avión a reacción pasa a través de una porción de la atmósfera que tiene las condiciones adecuadas de humedad y temperatura para su formación. La relación entre estelas y nubes es un área de investigación actual para los científicos.</a:t>
            </a:r>
            <a:endParaRPr sz="2220"/>
          </a:p>
        </p:txBody>
      </p:sp>
      <p:pic>
        <p:nvPicPr>
          <p:cNvPr descr="photo: Sky criss-crossed by spreading contrails, developed by aircrafts" id="220" name="Google Shape;220;p25" title="Contrails"/>
          <p:cNvPicPr preferRelativeResize="0"/>
          <p:nvPr/>
        </p:nvPicPr>
        <p:blipFill rotWithShape="1">
          <a:blip r:embed="rId3">
            <a:alphaModFix/>
          </a:blip>
          <a:srcRect b="0" l="19801" r="0" t="0"/>
          <a:stretch/>
        </p:blipFill>
        <p:spPr>
          <a:xfrm>
            <a:off x="1350781" y="2160902"/>
            <a:ext cx="3907505" cy="3655873"/>
          </a:xfrm>
          <a:prstGeom prst="rect">
            <a:avLst/>
          </a:prstGeom>
          <a:noFill/>
          <a:ln>
            <a:noFill/>
          </a:ln>
        </p:spPr>
      </p:pic>
      <p:pic>
        <p:nvPicPr>
          <p:cNvPr id="221" name="Google Shape;221;p25"/>
          <p:cNvPicPr preferRelativeResize="0"/>
          <p:nvPr/>
        </p:nvPicPr>
        <p:blipFill rotWithShape="1">
          <a:blip r:embed="rId4">
            <a:alphaModFix/>
          </a:blip>
          <a:srcRect b="1836" l="8776" r="0" t="4246"/>
          <a:stretch/>
        </p:blipFill>
        <p:spPr>
          <a:xfrm>
            <a:off x="-7547" y="790569"/>
            <a:ext cx="1159329" cy="6043163"/>
          </a:xfrm>
          <a:prstGeom prst="rect">
            <a:avLst/>
          </a:prstGeom>
          <a:noFill/>
          <a:ln>
            <a:noFill/>
          </a:ln>
        </p:spPr>
      </p:pic>
      <p:pic>
        <p:nvPicPr>
          <p:cNvPr id="222" name="Google Shape;222;p25"/>
          <p:cNvPicPr preferRelativeResize="0"/>
          <p:nvPr/>
        </p:nvPicPr>
        <p:blipFill rotWithShape="1">
          <a:blip r:embed="rId5">
            <a:alphaModFix/>
          </a:blip>
          <a:srcRect b="0" l="0" r="0" t="0"/>
          <a:stretch/>
        </p:blipFill>
        <p:spPr>
          <a:xfrm>
            <a:off x="0" y="-8102"/>
            <a:ext cx="9144000" cy="819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8" name="Google Shape;228;p26"/>
          <p:cNvSpPr txBox="1"/>
          <p:nvPr>
            <p:ph type="title"/>
          </p:nvPr>
        </p:nvSpPr>
        <p:spPr>
          <a:xfrm>
            <a:off x="1402080" y="938051"/>
            <a:ext cx="7411174" cy="11127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Tus mediciones pueden ayudar a los científicos</a:t>
            </a:r>
            <a:endParaRPr b="1">
              <a:solidFill>
                <a:srgbClr val="002060"/>
              </a:solidFill>
            </a:endParaRPr>
          </a:p>
        </p:txBody>
      </p:sp>
      <p:sp>
        <p:nvSpPr>
          <p:cNvPr id="229" name="Google Shape;229;p26"/>
          <p:cNvSpPr txBox="1"/>
          <p:nvPr>
            <p:ph idx="1" type="body"/>
          </p:nvPr>
        </p:nvSpPr>
        <p:spPr>
          <a:xfrm>
            <a:off x="1159329" y="2134472"/>
            <a:ext cx="5102575" cy="4445942"/>
          </a:xfrm>
          <a:prstGeom prst="rect">
            <a:avLst/>
          </a:prstGeom>
          <a:noFill/>
          <a:ln>
            <a:noFill/>
          </a:ln>
        </p:spPr>
        <p:txBody>
          <a:bodyPr anchorCtr="0" anchor="t" bIns="45700" lIns="91425" spcFirstLastPara="1" rIns="91425" wrap="square" tIns="45700">
            <a:noAutofit/>
          </a:bodyPr>
          <a:lstStyle/>
          <a:p>
            <a:pPr indent="-514350" lvl="0" marL="514350" rtl="0" algn="l">
              <a:lnSpc>
                <a:spcPct val="80000"/>
              </a:lnSpc>
              <a:spcBef>
                <a:spcPts val="0"/>
              </a:spcBef>
              <a:spcAft>
                <a:spcPts val="0"/>
              </a:spcAft>
              <a:buClr>
                <a:schemeClr val="dk1"/>
              </a:buClr>
              <a:buSzPts val="2590"/>
              <a:buAutoNum type="arabicParenR"/>
            </a:pPr>
            <a:r>
              <a:rPr lang="en-US" sz="2590"/>
              <a:t>Comprender cómo el rol de las nubes sobre el clima puede estar cambiando</a:t>
            </a:r>
            <a:endParaRPr sz="2590"/>
          </a:p>
          <a:p>
            <a:pPr indent="-228600" lvl="1" marL="685800" rtl="0" algn="just">
              <a:lnSpc>
                <a:spcPct val="80000"/>
              </a:lnSpc>
              <a:spcBef>
                <a:spcPts val="500"/>
              </a:spcBef>
              <a:spcAft>
                <a:spcPts val="0"/>
              </a:spcAft>
              <a:buClr>
                <a:schemeClr val="dk1"/>
              </a:buClr>
              <a:buSzPts val="2220"/>
              <a:buChar char="•"/>
            </a:pPr>
            <a:r>
              <a:rPr lang="en-US" sz="2220"/>
              <a:t>Los observadores humanos pueden identificar aspectos cualitativos (por ejemplo, pistas del tipo de nube) que los sensores automatizados no pueden.</a:t>
            </a:r>
            <a:endParaRPr sz="2220"/>
          </a:p>
          <a:p>
            <a:pPr indent="-514350" lvl="0" marL="514350" rtl="0" algn="l">
              <a:lnSpc>
                <a:spcPct val="80000"/>
              </a:lnSpc>
              <a:spcBef>
                <a:spcPts val="1000"/>
              </a:spcBef>
              <a:spcAft>
                <a:spcPts val="0"/>
              </a:spcAft>
              <a:buClr>
                <a:schemeClr val="dk1"/>
              </a:buClr>
              <a:buSzPts val="2590"/>
              <a:buAutoNum type="arabicParenR"/>
            </a:pPr>
            <a:r>
              <a:rPr lang="en-US" sz="2590"/>
              <a:t>Proporcionar datos desde la tierra sobre estelas</a:t>
            </a:r>
            <a:endParaRPr sz="2590"/>
          </a:p>
          <a:p>
            <a:pPr indent="-228600" lvl="1" marL="685800" rtl="0" algn="just">
              <a:lnSpc>
                <a:spcPct val="80000"/>
              </a:lnSpc>
              <a:spcBef>
                <a:spcPts val="500"/>
              </a:spcBef>
              <a:spcAft>
                <a:spcPts val="0"/>
              </a:spcAft>
              <a:buClr>
                <a:schemeClr val="dk1"/>
              </a:buClr>
              <a:buSzPts val="2220"/>
              <a:buChar char="•"/>
            </a:pPr>
            <a:r>
              <a:rPr lang="en-US" sz="2220"/>
              <a:t>Los observadores humanos pueden ver pequeñas características (por ejemplo, estelas de corta duración) que no son visibles desde el satélite.</a:t>
            </a:r>
            <a:endParaRPr sz="2220"/>
          </a:p>
        </p:txBody>
      </p:sp>
      <p:pic>
        <p:nvPicPr>
          <p:cNvPr descr="photo of Cloudbow in a cumulus cloud" id="230" name="Google Shape;230;p26" title="Cloudbow in a cumulus cloud"/>
          <p:cNvPicPr preferRelativeResize="0"/>
          <p:nvPr/>
        </p:nvPicPr>
        <p:blipFill rotWithShape="1">
          <a:blip r:embed="rId3">
            <a:alphaModFix/>
          </a:blip>
          <a:srcRect b="0" l="0" r="0" t="0"/>
          <a:stretch/>
        </p:blipFill>
        <p:spPr>
          <a:xfrm>
            <a:off x="6388908" y="2144049"/>
            <a:ext cx="2643947" cy="1981625"/>
          </a:xfrm>
          <a:prstGeom prst="rect">
            <a:avLst/>
          </a:prstGeom>
          <a:noFill/>
          <a:ln>
            <a:noFill/>
          </a:ln>
        </p:spPr>
      </p:pic>
      <p:pic>
        <p:nvPicPr>
          <p:cNvPr descr="photo of very short-lived contrail in a clear sky" id="231" name="Google Shape;231;p26"/>
          <p:cNvPicPr preferRelativeResize="0"/>
          <p:nvPr/>
        </p:nvPicPr>
        <p:blipFill rotWithShape="1">
          <a:blip r:embed="rId4">
            <a:alphaModFix/>
          </a:blip>
          <a:srcRect b="0" l="0" r="0" t="0"/>
          <a:stretch/>
        </p:blipFill>
        <p:spPr>
          <a:xfrm>
            <a:off x="6388908" y="4338029"/>
            <a:ext cx="2643947" cy="2018322"/>
          </a:xfrm>
          <a:prstGeom prst="rect">
            <a:avLst/>
          </a:prstGeom>
          <a:noFill/>
          <a:ln>
            <a:noFill/>
          </a:ln>
        </p:spPr>
      </p:pic>
      <p:pic>
        <p:nvPicPr>
          <p:cNvPr id="232" name="Google Shape;232;p26"/>
          <p:cNvPicPr preferRelativeResize="0"/>
          <p:nvPr/>
        </p:nvPicPr>
        <p:blipFill rotWithShape="1">
          <a:blip r:embed="rId5">
            <a:alphaModFix/>
          </a:blip>
          <a:srcRect b="0" l="0" r="0" t="0"/>
          <a:stretch/>
        </p:blipFill>
        <p:spPr>
          <a:xfrm>
            <a:off x="0" y="-8102"/>
            <a:ext cx="9144000" cy="819150"/>
          </a:xfrm>
          <a:prstGeom prst="rect">
            <a:avLst/>
          </a:prstGeom>
          <a:noFill/>
          <a:ln>
            <a:noFill/>
          </a:ln>
        </p:spPr>
      </p:pic>
      <p:pic>
        <p:nvPicPr>
          <p:cNvPr id="233" name="Google Shape;233;p26"/>
          <p:cNvPicPr preferRelativeResize="0"/>
          <p:nvPr/>
        </p:nvPicPr>
        <p:blipFill rotWithShape="1">
          <a:blip r:embed="rId6">
            <a:alphaModFix/>
          </a:blip>
          <a:srcRect b="0" l="0" r="0" t="1799"/>
          <a:stretch/>
        </p:blipFill>
        <p:spPr>
          <a:xfrm>
            <a:off x="0" y="811048"/>
            <a:ext cx="1159329" cy="60674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9" name="Google Shape;239;p27"/>
          <p:cNvSpPr txBox="1"/>
          <p:nvPr>
            <p:ph type="title"/>
          </p:nvPr>
        </p:nvSpPr>
        <p:spPr>
          <a:xfrm>
            <a:off x="1162050" y="787021"/>
            <a:ext cx="7886700" cy="8191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Tus mediciones pueden ayudar a los científicos</a:t>
            </a:r>
            <a:endParaRPr b="1" sz="3200">
              <a:solidFill>
                <a:srgbClr val="002060"/>
              </a:solidFill>
            </a:endParaRPr>
          </a:p>
        </p:txBody>
      </p:sp>
      <p:sp>
        <p:nvSpPr>
          <p:cNvPr id="240" name="Google Shape;240;p27"/>
          <p:cNvSpPr txBox="1"/>
          <p:nvPr>
            <p:ph idx="1" type="body"/>
          </p:nvPr>
        </p:nvSpPr>
        <p:spPr>
          <a:xfrm>
            <a:off x="1162050" y="1606172"/>
            <a:ext cx="3596640" cy="1260475"/>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0"/>
              </a:spcBef>
              <a:spcAft>
                <a:spcPts val="0"/>
              </a:spcAft>
              <a:buClr>
                <a:schemeClr val="dk1"/>
              </a:buClr>
              <a:buSzPts val="2400"/>
              <a:buFont typeface="Calibri"/>
              <a:buAutoNum type="arabicParenR" startAt="3"/>
            </a:pPr>
            <a:r>
              <a:rPr lang="en-US" sz="2400"/>
              <a:t>Verificar y mejorar la detección remota automática.</a:t>
            </a:r>
            <a:endParaRPr sz="2400"/>
          </a:p>
        </p:txBody>
      </p:sp>
      <p:pic>
        <p:nvPicPr>
          <p:cNvPr descr="View of clouds from the ground: Both thick cumulus and thin contrails are easily visible in contrast to the blue of the sky." id="241" name="Google Shape;241;p27"/>
          <p:cNvPicPr preferRelativeResize="0"/>
          <p:nvPr/>
        </p:nvPicPr>
        <p:blipFill rotWithShape="1">
          <a:blip r:embed="rId3">
            <a:alphaModFix/>
          </a:blip>
          <a:srcRect b="0" l="0" r="0" t="0"/>
          <a:stretch/>
        </p:blipFill>
        <p:spPr>
          <a:xfrm>
            <a:off x="1582491" y="3357646"/>
            <a:ext cx="2989509" cy="1943882"/>
          </a:xfrm>
          <a:prstGeom prst="rect">
            <a:avLst/>
          </a:prstGeom>
          <a:noFill/>
          <a:ln>
            <a:noFill/>
          </a:ln>
        </p:spPr>
      </p:pic>
      <p:sp>
        <p:nvSpPr>
          <p:cNvPr id="242" name="Google Shape;242;p27"/>
          <p:cNvSpPr txBox="1"/>
          <p:nvPr/>
        </p:nvSpPr>
        <p:spPr>
          <a:xfrm>
            <a:off x="1536192" y="5332010"/>
            <a:ext cx="303580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Desde abajo: el cielo azul proporciona un gran contraste</a:t>
            </a:r>
            <a:endParaRPr sz="1400">
              <a:solidFill>
                <a:schemeClr val="dk1"/>
              </a:solidFill>
              <a:latin typeface="Calibri"/>
              <a:ea typeface="Calibri"/>
              <a:cs typeface="Calibri"/>
              <a:sym typeface="Calibri"/>
            </a:endParaRPr>
          </a:p>
        </p:txBody>
      </p:sp>
      <p:sp>
        <p:nvSpPr>
          <p:cNvPr id="243" name="Google Shape;243;p27"/>
          <p:cNvSpPr txBox="1"/>
          <p:nvPr>
            <p:ph idx="2" type="body"/>
          </p:nvPr>
        </p:nvSpPr>
        <p:spPr>
          <a:xfrm>
            <a:off x="4947284" y="1545720"/>
            <a:ext cx="4101465" cy="1652870"/>
          </a:xfrm>
          <a:prstGeom prst="rect">
            <a:avLst/>
          </a:prstGeom>
          <a:noFill/>
          <a:ln>
            <a:noFill/>
          </a:ln>
        </p:spPr>
        <p:txBody>
          <a:bodyPr anchorCtr="0" anchor="t" bIns="45700" lIns="91425" spcFirstLastPara="1" rIns="91425" wrap="square" tIns="45700">
            <a:noAutofit/>
          </a:bodyPr>
          <a:lstStyle/>
          <a:p>
            <a:pPr indent="-358775" lvl="0" marL="358775" rtl="0" algn="l">
              <a:lnSpc>
                <a:spcPct val="100000"/>
              </a:lnSpc>
              <a:spcBef>
                <a:spcPts val="0"/>
              </a:spcBef>
              <a:spcAft>
                <a:spcPts val="0"/>
              </a:spcAft>
              <a:buClr>
                <a:schemeClr val="dk1"/>
              </a:buClr>
              <a:buSzPts val="2400"/>
              <a:buNone/>
            </a:pPr>
            <a:r>
              <a:rPr lang="en-US" sz="2400"/>
              <a:t>4)  Mejorar la interpretación de las observaciones satelitales del balance energético de la Tierra</a:t>
            </a:r>
            <a:endParaRPr sz="2400"/>
          </a:p>
        </p:txBody>
      </p:sp>
      <p:pic>
        <p:nvPicPr>
          <p:cNvPr descr="Clouds seen from space: The variable surface of Earth can make cloud detection from space challening.  In this case a cloud field is partly covering a glacier and snow-topped mountains.  Distinguishing clouds from snow is challenging  visually, and even more so for a computer algorithm." id="244" name="Google Shape;244;p27"/>
          <p:cNvPicPr preferRelativeResize="0"/>
          <p:nvPr/>
        </p:nvPicPr>
        <p:blipFill rotWithShape="1">
          <a:blip r:embed="rId4">
            <a:alphaModFix/>
          </a:blip>
          <a:srcRect b="0" l="0" r="0" t="0"/>
          <a:stretch/>
        </p:blipFill>
        <p:spPr>
          <a:xfrm>
            <a:off x="5544697" y="3347939"/>
            <a:ext cx="2970653" cy="1953589"/>
          </a:xfrm>
          <a:prstGeom prst="rect">
            <a:avLst/>
          </a:prstGeom>
          <a:noFill/>
          <a:ln>
            <a:noFill/>
          </a:ln>
        </p:spPr>
      </p:pic>
      <p:sp>
        <p:nvSpPr>
          <p:cNvPr id="245" name="Google Shape;245;p27"/>
          <p:cNvSpPr txBox="1"/>
          <p:nvPr/>
        </p:nvSpPr>
        <p:spPr>
          <a:xfrm>
            <a:off x="5506974" y="5332010"/>
            <a:ext cx="329565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Desde la parte superior: la superficie variada confunde la detección</a:t>
            </a:r>
            <a:endParaRPr sz="1400">
              <a:solidFill>
                <a:schemeClr val="dk1"/>
              </a:solidFill>
              <a:latin typeface="Calibri"/>
              <a:ea typeface="Calibri"/>
              <a:cs typeface="Calibri"/>
              <a:sym typeface="Calibri"/>
            </a:endParaRPr>
          </a:p>
        </p:txBody>
      </p:sp>
      <p:sp>
        <p:nvSpPr>
          <p:cNvPr id="246" name="Google Shape;246;p27"/>
          <p:cNvSpPr txBox="1"/>
          <p:nvPr/>
        </p:nvSpPr>
        <p:spPr>
          <a:xfrm>
            <a:off x="1349121" y="6059831"/>
            <a:ext cx="751255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Sugerencia: </a:t>
            </a:r>
            <a:r>
              <a:rPr lang="en-US" sz="1800">
                <a:solidFill>
                  <a:schemeClr val="dk1"/>
                </a:solidFill>
                <a:latin typeface="Calibri"/>
                <a:ea typeface="Calibri"/>
                <a:cs typeface="Calibri"/>
                <a:sym typeface="Calibri"/>
              </a:rPr>
              <a:t>las observaciones programadas para coincidir con las imágenes de satélite proporcionan comparaciones útiles para los científicos, ¡y para usted!</a:t>
            </a:r>
            <a:endParaRPr sz="1800">
              <a:solidFill>
                <a:schemeClr val="dk1"/>
              </a:solidFill>
              <a:latin typeface="Calibri"/>
              <a:ea typeface="Calibri"/>
              <a:cs typeface="Calibri"/>
              <a:sym typeface="Calibri"/>
            </a:endParaRPr>
          </a:p>
        </p:txBody>
      </p:sp>
      <p:pic>
        <p:nvPicPr>
          <p:cNvPr id="247" name="Google Shape;247;p27"/>
          <p:cNvPicPr preferRelativeResize="0"/>
          <p:nvPr/>
        </p:nvPicPr>
        <p:blipFill rotWithShape="1">
          <a:blip r:embed="rId5">
            <a:alphaModFix/>
          </a:blip>
          <a:srcRect b="0" l="0" r="0" t="0"/>
          <a:stretch/>
        </p:blipFill>
        <p:spPr>
          <a:xfrm>
            <a:off x="0" y="-8102"/>
            <a:ext cx="9144000" cy="819150"/>
          </a:xfrm>
          <a:prstGeom prst="rect">
            <a:avLst/>
          </a:prstGeom>
          <a:noFill/>
          <a:ln>
            <a:noFill/>
          </a:ln>
        </p:spPr>
      </p:pic>
      <p:pic>
        <p:nvPicPr>
          <p:cNvPr id="248" name="Google Shape;248;p27"/>
          <p:cNvPicPr preferRelativeResize="0"/>
          <p:nvPr/>
        </p:nvPicPr>
        <p:blipFill rotWithShape="1">
          <a:blip r:embed="rId6">
            <a:alphaModFix/>
          </a:blip>
          <a:srcRect b="0" l="0" r="0" t="1799"/>
          <a:stretch/>
        </p:blipFill>
        <p:spPr>
          <a:xfrm>
            <a:off x="0" y="811048"/>
            <a:ext cx="1159329" cy="60674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4" name="Google Shape;254;p28"/>
          <p:cNvSpPr txBox="1"/>
          <p:nvPr>
            <p:ph type="title"/>
          </p:nvPr>
        </p:nvSpPr>
        <p:spPr>
          <a:xfrm>
            <a:off x="1104776" y="526758"/>
            <a:ext cx="8007803" cy="10161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Equipamientos y documentos necesarios1</a:t>
            </a:r>
            <a:endParaRPr/>
          </a:p>
        </p:txBody>
      </p:sp>
      <p:graphicFrame>
        <p:nvGraphicFramePr>
          <p:cNvPr descr="Table for Equipment and Documents Needed.  Instrument is your eyes.  References are the GLOBE cloud chart and contrail ID chart in English,French, Spanish, Russian, Chinese and Arabic.  When should you take measurements? Any time is good, within one hour of local solar noon is better and the best is corresponding to a satellite observation within 15 minutes of orbiting satellites.  Where should you take a measurement? For this answer you should see the Documenting Your Atmosphere Study Site Field Guide." id="255" name="Google Shape;255;p28"/>
          <p:cNvGraphicFramePr/>
          <p:nvPr/>
        </p:nvGraphicFramePr>
        <p:xfrm>
          <a:off x="1321278" y="1582317"/>
          <a:ext cx="3000000" cy="3000000"/>
        </p:xfrm>
        <a:graphic>
          <a:graphicData uri="http://schemas.openxmlformats.org/drawingml/2006/table">
            <a:tbl>
              <a:tblPr bandRow="1" firstRow="1">
                <a:noFill/>
                <a:tableStyleId>{001797A2-61B1-4C66-A1C5-628B6A18C972}</a:tableStyleId>
              </a:tblPr>
              <a:tblGrid>
                <a:gridCol w="1679925"/>
                <a:gridCol w="5706700"/>
              </a:tblGrid>
              <a:tr h="370850">
                <a:tc>
                  <a:txBody>
                    <a:bodyPr>
                      <a:noAutofit/>
                    </a:bodyPr>
                    <a:lstStyle/>
                    <a:p>
                      <a:pPr indent="0" lvl="0" marL="0" marR="0" rtl="0" algn="l">
                        <a:spcBef>
                          <a:spcPts val="0"/>
                        </a:spcBef>
                        <a:spcAft>
                          <a:spcPts val="0"/>
                        </a:spcAft>
                        <a:buNone/>
                      </a:pPr>
                      <a:r>
                        <a:rPr b="1" lang="en-US" sz="1800" u="none" cap="none" strike="noStrike"/>
                        <a:t>Instrumentos</a:t>
                      </a:r>
                      <a:endParaRPr b="1" sz="1800"/>
                    </a:p>
                  </a:txBody>
                  <a:tcPr marT="45725" marB="45725" marR="91450" marL="91450"/>
                </a:tc>
                <a:tc>
                  <a:txBody>
                    <a:bodyPr>
                      <a:noAutofit/>
                    </a:bodyPr>
                    <a:lstStyle/>
                    <a:p>
                      <a:pPr indent="0" lvl="0" marL="0" marR="0" rtl="0" algn="l">
                        <a:spcBef>
                          <a:spcPts val="0"/>
                        </a:spcBef>
                        <a:spcAft>
                          <a:spcPts val="0"/>
                        </a:spcAft>
                        <a:buNone/>
                      </a:pPr>
                      <a:r>
                        <a:rPr b="0" lang="en-US" sz="1800"/>
                        <a:t>Tú eres el instrumento, tus ojos lo son.</a:t>
                      </a:r>
                      <a:endParaRPr/>
                    </a:p>
                  </a:txBody>
                  <a:tcPr marT="45725" marB="45725" marR="91450" marL="91450"/>
                </a:tc>
              </a:tr>
              <a:tr h="370850">
                <a:tc>
                  <a:txBody>
                    <a:bodyPr>
                      <a:noAutofit/>
                    </a:bodyPr>
                    <a:lstStyle/>
                    <a:p>
                      <a:pPr indent="0" lvl="0" marL="0" marR="0" rtl="0" algn="l">
                        <a:spcBef>
                          <a:spcPts val="0"/>
                        </a:spcBef>
                        <a:spcAft>
                          <a:spcPts val="0"/>
                        </a:spcAft>
                        <a:buNone/>
                      </a:pPr>
                      <a:r>
                        <a:rPr b="1" lang="en-US" sz="1800"/>
                        <a:t>Referencias</a:t>
                      </a:r>
                      <a:endParaRPr b="1" sz="1800"/>
                    </a:p>
                  </a:txBody>
                  <a:tcPr marT="45725" marB="45725" marR="91450" marL="91450"/>
                </a:tc>
                <a:tc>
                  <a:txBody>
                    <a:bodyPr>
                      <a:noAutofit/>
                    </a:bodyPr>
                    <a:lstStyle/>
                    <a:p>
                      <a:pPr indent="0" lvl="0" marL="0" marR="0" rtl="0" algn="l">
                        <a:spcBef>
                          <a:spcPts val="0"/>
                        </a:spcBef>
                        <a:spcAft>
                          <a:spcPts val="0"/>
                        </a:spcAft>
                        <a:buNone/>
                      </a:pPr>
                      <a:r>
                        <a:rPr lang="en-US" sz="1800" u="sng">
                          <a:solidFill>
                            <a:schemeClr val="hlink"/>
                          </a:solidFill>
                          <a:hlinkClick r:id="rId3"/>
                        </a:rPr>
                        <a:t>Tabla nubes GLOBE </a:t>
                      </a:r>
                      <a:r>
                        <a:rPr lang="en-US" sz="1800"/>
                        <a:t>y table identificatoria de estelas</a:t>
                      </a:r>
                      <a:endParaRPr sz="1800"/>
                    </a:p>
                    <a:p>
                      <a:pPr indent="0" lvl="0" marL="0" marR="0" rtl="0" algn="l">
                        <a:spcBef>
                          <a:spcPts val="0"/>
                        </a:spcBef>
                        <a:spcAft>
                          <a:spcPts val="0"/>
                        </a:spcAft>
                        <a:buNone/>
                      </a:pPr>
                      <a:r>
                        <a:rPr lang="en-US" sz="1800"/>
                        <a:t>(</a:t>
                      </a:r>
                      <a:r>
                        <a:rPr lang="en-US" sz="1800" u="sng">
                          <a:solidFill>
                            <a:schemeClr val="hlink"/>
                          </a:solidFill>
                          <a:hlinkClick r:id="rId4"/>
                        </a:rPr>
                        <a:t>English/French/Spanish</a:t>
                      </a:r>
                      <a:r>
                        <a:rPr lang="en-US" sz="1800"/>
                        <a:t>)</a:t>
                      </a:r>
                      <a:endParaRPr/>
                    </a:p>
                  </a:txBody>
                  <a:tcPr marT="45725" marB="45725" marR="91450" marL="91450"/>
                </a:tc>
              </a:tr>
              <a:tr h="445675">
                <a:tc>
                  <a:txBody>
                    <a:bodyPr>
                      <a:noAutofit/>
                    </a:bodyPr>
                    <a:lstStyle/>
                    <a:p>
                      <a:pPr indent="0" lvl="0" marL="0" marR="0" rtl="0" algn="l">
                        <a:spcBef>
                          <a:spcPts val="0"/>
                        </a:spcBef>
                        <a:spcAft>
                          <a:spcPts val="0"/>
                        </a:spcAft>
                        <a:buNone/>
                      </a:pPr>
                      <a:r>
                        <a:rPr b="1" lang="en-US" sz="1800"/>
                        <a:t>Cuándo</a:t>
                      </a:r>
                      <a:endParaRPr b="1" sz="1800"/>
                    </a:p>
                  </a:txBody>
                  <a:tcPr marT="45725" marB="45725" marR="91450" marL="91450"/>
                </a:tc>
                <a:tc>
                  <a:txBody>
                    <a:bodyPr>
                      <a:noAutofit/>
                    </a:bodyPr>
                    <a:lstStyle/>
                    <a:p>
                      <a:pPr indent="0" lvl="0" marL="0" marR="0" rtl="0" algn="l">
                        <a:spcBef>
                          <a:spcPts val="0"/>
                        </a:spcBef>
                        <a:spcAft>
                          <a:spcPts val="0"/>
                        </a:spcAft>
                        <a:buNone/>
                      </a:pPr>
                      <a:r>
                        <a:rPr lang="en-US" sz="1800"/>
                        <a:t>Bueno: a cualquier hora</a:t>
                      </a:r>
                      <a:endParaRPr/>
                    </a:p>
                    <a:p>
                      <a:pPr indent="0" lvl="0" marL="0" marR="0" rtl="0" algn="l">
                        <a:spcBef>
                          <a:spcPts val="0"/>
                        </a:spcBef>
                        <a:spcAft>
                          <a:spcPts val="0"/>
                        </a:spcAft>
                        <a:buNone/>
                      </a:pPr>
                      <a:r>
                        <a:rPr lang="en-US" sz="1800"/>
                        <a:t>Mejor: dentro de una hora de </a:t>
                      </a:r>
                      <a:r>
                        <a:rPr lang="en-US" sz="1800" u="sng">
                          <a:solidFill>
                            <a:schemeClr val="hlink"/>
                          </a:solidFill>
                          <a:hlinkClick r:id="rId5"/>
                        </a:rPr>
                        <a:t>mediodía solar local</a:t>
                      </a:r>
                      <a:r>
                        <a:rPr lang="en-US" sz="1800"/>
                        <a:t> (ver página 7 del documento vinculado)</a:t>
                      </a:r>
                      <a:endParaRPr/>
                    </a:p>
                    <a:p>
                      <a:pPr indent="0" lvl="0" marL="0" marR="0" rtl="0" algn="l">
                        <a:spcBef>
                          <a:spcPts val="0"/>
                        </a:spcBef>
                        <a:spcAft>
                          <a:spcPts val="0"/>
                        </a:spcAft>
                        <a:buNone/>
                      </a:pPr>
                      <a:r>
                        <a:rPr lang="en-US" sz="1800"/>
                        <a:t>Óptimo: correspondencia con la observación satelital </a:t>
                      </a:r>
                      <a:r>
                        <a:rPr lang="en-US" sz="1800"/>
                        <a:t>(dentro de +/- 15 minutos del pasaje de </a:t>
                      </a:r>
                      <a:r>
                        <a:rPr lang="en-US" sz="1800" u="sng">
                          <a:solidFill>
                            <a:schemeClr val="hlink"/>
                          </a:solidFill>
                          <a:hlinkClick r:id="rId6"/>
                        </a:rPr>
                        <a:t>satélites en órbita</a:t>
                      </a:r>
                      <a:r>
                        <a:rPr lang="en-US" sz="1800"/>
                        <a:t> - Documento vinculado “Planificando su observación de nubes”)</a:t>
                      </a:r>
                      <a:endParaRPr sz="1800"/>
                    </a:p>
                  </a:txBody>
                  <a:tcPr marT="45725" marB="45725" marR="91450" marL="91450"/>
                </a:tc>
              </a:tr>
              <a:tr h="370850">
                <a:tc>
                  <a:txBody>
                    <a:bodyPr>
                      <a:noAutofit/>
                    </a:bodyPr>
                    <a:lstStyle/>
                    <a:p>
                      <a:pPr indent="0" lvl="0" marL="0" marR="0" rtl="0" algn="l">
                        <a:spcBef>
                          <a:spcPts val="0"/>
                        </a:spcBef>
                        <a:spcAft>
                          <a:spcPts val="0"/>
                        </a:spcAft>
                        <a:buNone/>
                      </a:pPr>
                      <a:r>
                        <a:rPr b="1" lang="en-US" sz="1800"/>
                        <a:t>Dónde</a:t>
                      </a:r>
                      <a:endParaRPr b="1" sz="1800"/>
                    </a:p>
                  </a:txBody>
                  <a:tcPr marT="45725" marB="45725" marR="91450" marL="91450"/>
                </a:tc>
                <a:tc>
                  <a:txBody>
                    <a:bodyPr>
                      <a:noAutofit/>
                    </a:bodyPr>
                    <a:lstStyle/>
                    <a:p>
                      <a:pPr indent="0" lvl="0" marL="0" marR="0" rtl="0" algn="l">
                        <a:spcBef>
                          <a:spcPts val="0"/>
                        </a:spcBef>
                        <a:spcAft>
                          <a:spcPts val="0"/>
                        </a:spcAft>
                        <a:buNone/>
                      </a:pPr>
                      <a:r>
                        <a:rPr lang="en-US" sz="1800"/>
                        <a:t>Un buen sitio de observación (ver la </a:t>
                      </a:r>
                      <a:endParaRPr/>
                    </a:p>
                    <a:p>
                      <a:pPr indent="0" lvl="0" marL="0" marR="0" rtl="0" algn="l">
                        <a:spcBef>
                          <a:spcPts val="0"/>
                        </a:spcBef>
                        <a:spcAft>
                          <a:spcPts val="0"/>
                        </a:spcAft>
                        <a:buNone/>
                      </a:pPr>
                      <a:r>
                        <a:rPr lang="en-US" sz="1800"/>
                        <a:t>documentación sobre su sitio de </a:t>
                      </a:r>
                      <a:endParaRPr/>
                    </a:p>
                    <a:p>
                      <a:pPr indent="0" lvl="0" marL="0" marR="0" rtl="0" algn="l">
                        <a:spcBef>
                          <a:spcPts val="0"/>
                        </a:spcBef>
                        <a:spcAft>
                          <a:spcPts val="0"/>
                        </a:spcAft>
                        <a:buNone/>
                      </a:pPr>
                      <a:r>
                        <a:rPr lang="en-US" sz="1800"/>
                        <a:t>atmósfera en la</a:t>
                      </a:r>
                      <a:endParaRPr/>
                    </a:p>
                    <a:p>
                      <a:pPr indent="0" lvl="0" marL="0" marR="0" rtl="0" algn="l">
                        <a:spcBef>
                          <a:spcPts val="0"/>
                        </a:spcBef>
                        <a:spcAft>
                          <a:spcPts val="0"/>
                        </a:spcAft>
                        <a:buNone/>
                      </a:pPr>
                      <a:r>
                        <a:rPr lang="en-US" sz="1800" u="sng">
                          <a:solidFill>
                            <a:schemeClr val="hlink"/>
                          </a:solidFill>
                          <a:hlinkClick r:id="rId7"/>
                        </a:rPr>
                        <a:t>Guía de Investigación de Atmósfera</a:t>
                      </a:r>
                      <a:r>
                        <a:rPr lang="en-US" sz="1800"/>
                        <a:t>)</a:t>
                      </a:r>
                      <a:endParaRPr sz="1800"/>
                    </a:p>
                  </a:txBody>
                  <a:tcPr marT="45725" marB="45725" marR="91450" marL="91450"/>
                </a:tc>
              </a:tr>
            </a:tbl>
          </a:graphicData>
        </a:graphic>
      </p:graphicFrame>
      <p:pic>
        <p:nvPicPr>
          <p:cNvPr id="256" name="Google Shape;256;p28"/>
          <p:cNvPicPr preferRelativeResize="0"/>
          <p:nvPr/>
        </p:nvPicPr>
        <p:blipFill rotWithShape="1">
          <a:blip r:embed="rId8">
            <a:alphaModFix/>
          </a:blip>
          <a:srcRect b="0" l="0" r="0" t="0"/>
          <a:stretch/>
        </p:blipFill>
        <p:spPr>
          <a:xfrm>
            <a:off x="0" y="-8102"/>
            <a:ext cx="9144000" cy="819150"/>
          </a:xfrm>
          <a:prstGeom prst="rect">
            <a:avLst/>
          </a:prstGeom>
          <a:noFill/>
          <a:ln>
            <a:noFill/>
          </a:ln>
        </p:spPr>
      </p:pic>
      <p:pic>
        <p:nvPicPr>
          <p:cNvPr id="257" name="Google Shape;257;p28"/>
          <p:cNvPicPr preferRelativeResize="0"/>
          <p:nvPr/>
        </p:nvPicPr>
        <p:blipFill rotWithShape="1">
          <a:blip r:embed="rId9">
            <a:alphaModFix/>
          </a:blip>
          <a:srcRect b="0" l="8567" r="0" t="1912"/>
          <a:stretch/>
        </p:blipFill>
        <p:spPr>
          <a:xfrm>
            <a:off x="0" y="813222"/>
            <a:ext cx="1136197" cy="6070978"/>
          </a:xfrm>
          <a:prstGeom prst="rect">
            <a:avLst/>
          </a:prstGeom>
          <a:noFill/>
          <a:ln>
            <a:noFill/>
          </a:ln>
        </p:spPr>
      </p:pic>
      <p:pic>
        <p:nvPicPr>
          <p:cNvPr id="258" name="Google Shape;258;p28"/>
          <p:cNvPicPr preferRelativeResize="0"/>
          <p:nvPr/>
        </p:nvPicPr>
        <p:blipFill rotWithShape="1">
          <a:blip r:embed="rId10">
            <a:alphaModFix/>
          </a:blip>
          <a:srcRect b="0" l="0" r="0" t="0"/>
          <a:stretch/>
        </p:blipFill>
        <p:spPr>
          <a:xfrm rot="1169350">
            <a:off x="7452822" y="4428588"/>
            <a:ext cx="1421338" cy="1861702"/>
          </a:xfrm>
          <a:prstGeom prst="rect">
            <a:avLst/>
          </a:prstGeom>
          <a:noFill/>
          <a:ln>
            <a:noFill/>
          </a:ln>
        </p:spPr>
      </p:pic>
      <p:pic>
        <p:nvPicPr>
          <p:cNvPr id="259" name="Google Shape;259;p28"/>
          <p:cNvPicPr preferRelativeResize="0"/>
          <p:nvPr/>
        </p:nvPicPr>
        <p:blipFill rotWithShape="1">
          <a:blip r:embed="rId11">
            <a:alphaModFix/>
          </a:blip>
          <a:srcRect b="0" l="0" r="0" t="0"/>
          <a:stretch/>
        </p:blipFill>
        <p:spPr>
          <a:xfrm rot="-815718">
            <a:off x="6653753" y="4875981"/>
            <a:ext cx="1420553" cy="18353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5" name="Google Shape;265;p29"/>
          <p:cNvSpPr txBox="1"/>
          <p:nvPr>
            <p:ph idx="1" type="body"/>
          </p:nvPr>
        </p:nvSpPr>
        <p:spPr>
          <a:xfrm>
            <a:off x="1151643" y="1336892"/>
            <a:ext cx="7731100" cy="978207"/>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1710"/>
              <a:buNone/>
            </a:pPr>
            <a:r>
              <a:rPr lang="en-US" sz="1710">
                <a:latin typeface="Calibri"/>
                <a:ea typeface="Calibri"/>
                <a:cs typeface="Calibri"/>
                <a:sym typeface="Calibri"/>
              </a:rPr>
              <a:t>Alinee su informe desde la superficie con los datos de satélite correspondientes accediendo a los tiempos de sobrevuelo de satélites en el Portal de Satélites de la  </a:t>
            </a:r>
            <a:r>
              <a:rPr lang="en-US" sz="1710" u="sng">
                <a:solidFill>
                  <a:schemeClr val="hlink"/>
                </a:solidFill>
                <a:latin typeface="Calibri"/>
                <a:ea typeface="Calibri"/>
                <a:cs typeface="Calibri"/>
                <a:sym typeface="Calibri"/>
                <a:hlinkClick r:id="rId3"/>
              </a:rPr>
              <a:t>NASA que estudian las nubes </a:t>
            </a:r>
            <a:r>
              <a:rPr lang="en-US" sz="1710">
                <a:latin typeface="Calibri"/>
                <a:ea typeface="Calibri"/>
                <a:cs typeface="Calibri"/>
                <a:sym typeface="Calibri"/>
              </a:rPr>
              <a:t>o con la aplicación de </a:t>
            </a:r>
            <a:r>
              <a:rPr lang="en-US" sz="1710" u="sng">
                <a:solidFill>
                  <a:schemeClr val="hlink"/>
                </a:solidFill>
                <a:latin typeface="Calibri"/>
                <a:ea typeface="Calibri"/>
                <a:cs typeface="Calibri"/>
                <a:sym typeface="Calibri"/>
                <a:hlinkClick r:id="rId4"/>
              </a:rPr>
              <a:t>NASA GLOBE Observer </a:t>
            </a:r>
            <a:r>
              <a:rPr lang="en-US" sz="1710">
                <a:latin typeface="Calibri"/>
                <a:ea typeface="Calibri"/>
                <a:cs typeface="Calibri"/>
                <a:sym typeface="Calibri"/>
              </a:rPr>
              <a:t>(vínculo en inglés – Puede consultar  en Española el </a:t>
            </a:r>
            <a:r>
              <a:rPr lang="en-US" sz="1710" u="sng">
                <a:solidFill>
                  <a:schemeClr val="hlink"/>
                </a:solidFill>
                <a:latin typeface="Calibri"/>
                <a:ea typeface="Calibri"/>
                <a:cs typeface="Calibri"/>
                <a:sym typeface="Calibri"/>
                <a:hlinkClick r:id="rId5"/>
              </a:rPr>
              <a:t>tutorial de GLOBE Perú</a:t>
            </a:r>
            <a:r>
              <a:rPr lang="en-US" sz="1710">
                <a:latin typeface="Calibri"/>
                <a:ea typeface="Calibri"/>
                <a:cs typeface="Calibri"/>
                <a:sym typeface="Calibri"/>
              </a:rPr>
              <a:t>)</a:t>
            </a:r>
            <a:endParaRPr/>
          </a:p>
        </p:txBody>
      </p:sp>
      <p:sp>
        <p:nvSpPr>
          <p:cNvPr id="266" name="Google Shape;266;p29"/>
          <p:cNvSpPr txBox="1"/>
          <p:nvPr>
            <p:ph idx="2" type="body"/>
          </p:nvPr>
        </p:nvSpPr>
        <p:spPr>
          <a:xfrm>
            <a:off x="5057286" y="2253289"/>
            <a:ext cx="2151743" cy="3313833"/>
          </a:xfrm>
          <a:prstGeom prst="rect">
            <a:avLst/>
          </a:prstGeom>
          <a:noFill/>
          <a:ln>
            <a:noFill/>
          </a:ln>
        </p:spPr>
        <p:txBody>
          <a:bodyPr anchorCtr="0" anchor="t" bIns="45700" lIns="91425" spcFirstLastPara="1" rIns="91425" wrap="square" tIns="45700">
            <a:noAutofit/>
          </a:bodyPr>
          <a:lstStyle/>
          <a:p>
            <a:pPr indent="0" lvl="0" marL="0" rtl="0" algn="just">
              <a:lnSpc>
                <a:spcPct val="70000"/>
              </a:lnSpc>
              <a:spcBef>
                <a:spcPts val="0"/>
              </a:spcBef>
              <a:spcAft>
                <a:spcPts val="0"/>
              </a:spcAft>
              <a:buClr>
                <a:schemeClr val="dk1"/>
              </a:buClr>
              <a:buSzPts val="760"/>
              <a:buNone/>
            </a:pPr>
            <a:r>
              <a:rPr lang="en-US" sz="760"/>
              <a:t>El protocolo nubes de GLOBE  incluye soporte de comparación satelital. </a:t>
            </a:r>
            <a:endParaRPr/>
          </a:p>
          <a:p>
            <a:pPr indent="0" lvl="0" marL="0" rtl="0" algn="just">
              <a:lnSpc>
                <a:spcPct val="70000"/>
              </a:lnSpc>
              <a:spcBef>
                <a:spcPts val="1000"/>
              </a:spcBef>
              <a:spcAft>
                <a:spcPts val="0"/>
              </a:spcAft>
              <a:buClr>
                <a:schemeClr val="dk1"/>
              </a:buClr>
              <a:buSzPts val="760"/>
              <a:buNone/>
            </a:pPr>
            <a:r>
              <a:rPr lang="en-US" sz="760"/>
              <a:t>Acceda a los tiempos de sobrevuelo del satélite para su sitio de observación ingresando sus credenciales/contraseñas. </a:t>
            </a:r>
            <a:endParaRPr/>
          </a:p>
          <a:p>
            <a:pPr indent="0" lvl="0" marL="0" rtl="0" algn="just">
              <a:lnSpc>
                <a:spcPct val="70000"/>
              </a:lnSpc>
              <a:spcBef>
                <a:spcPts val="1000"/>
              </a:spcBef>
              <a:spcAft>
                <a:spcPts val="0"/>
              </a:spcAft>
              <a:buClr>
                <a:schemeClr val="dk1"/>
              </a:buClr>
              <a:buSzPts val="760"/>
              <a:buNone/>
            </a:pPr>
            <a:r>
              <a:rPr lang="en-US" sz="760"/>
              <a:t>Un calendario de sobrevuelo estará disponible en el sitio web y se enviará por correo electrónico a tu bandeja de entrada.</a:t>
            </a:r>
            <a:endParaRPr sz="760"/>
          </a:p>
        </p:txBody>
      </p:sp>
      <p:sp>
        <p:nvSpPr>
          <p:cNvPr id="267" name="Google Shape;267;p29"/>
          <p:cNvSpPr txBox="1"/>
          <p:nvPr/>
        </p:nvSpPr>
        <p:spPr>
          <a:xfrm>
            <a:off x="6735079" y="5396762"/>
            <a:ext cx="2263457" cy="1384995"/>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400">
                <a:solidFill>
                  <a:schemeClr val="dk1"/>
                </a:solidFill>
                <a:latin typeface="Calibri"/>
                <a:ea typeface="Calibri"/>
                <a:cs typeface="Calibri"/>
                <a:sym typeface="Calibri"/>
              </a:rPr>
              <a:t>Desde la pantalla de inicio de la aplicación </a:t>
            </a:r>
            <a:r>
              <a:rPr b="1" lang="en-US" sz="1400">
                <a:solidFill>
                  <a:schemeClr val="dk1"/>
                </a:solidFill>
                <a:latin typeface="Calibri"/>
                <a:ea typeface="Calibri"/>
                <a:cs typeface="Calibri"/>
                <a:sym typeface="Calibri"/>
              </a:rPr>
              <a:t>GLOBE</a:t>
            </a:r>
            <a:r>
              <a:rPr lang="en-US" sz="1400">
                <a:solidFill>
                  <a:schemeClr val="dk1"/>
                </a:solidFill>
                <a:latin typeface="Calibri"/>
                <a:ea typeface="Calibri"/>
                <a:cs typeface="Calibri"/>
                <a:sym typeface="Calibri"/>
              </a:rPr>
              <a:t> </a:t>
            </a:r>
            <a:r>
              <a:rPr b="1" lang="en-US" sz="1400">
                <a:solidFill>
                  <a:schemeClr val="dk1"/>
                </a:solidFill>
                <a:latin typeface="Calibri"/>
                <a:ea typeface="Calibri"/>
                <a:cs typeface="Calibri"/>
                <a:sym typeface="Calibri"/>
              </a:rPr>
              <a:t>Observer</a:t>
            </a:r>
            <a:r>
              <a:rPr lang="en-US" sz="1400">
                <a:solidFill>
                  <a:schemeClr val="dk1"/>
                </a:solidFill>
                <a:latin typeface="Calibri"/>
                <a:ea typeface="Calibri"/>
                <a:cs typeface="Calibri"/>
                <a:sym typeface="Calibri"/>
              </a:rPr>
              <a:t> selecciona el botón naranja titulado "Comprobar sobrevuelos de satélites".</a:t>
            </a:r>
            <a:endParaRPr sz="1400">
              <a:solidFill>
                <a:schemeClr val="dk1"/>
              </a:solidFill>
              <a:latin typeface="Calibri"/>
              <a:ea typeface="Calibri"/>
              <a:cs typeface="Calibri"/>
              <a:sym typeface="Calibri"/>
            </a:endParaRPr>
          </a:p>
        </p:txBody>
      </p:sp>
      <p:sp>
        <p:nvSpPr>
          <p:cNvPr id="268" name="Google Shape;268;p29"/>
          <p:cNvSpPr txBox="1"/>
          <p:nvPr/>
        </p:nvSpPr>
        <p:spPr>
          <a:xfrm>
            <a:off x="1151643" y="5768541"/>
            <a:ext cx="5564689" cy="101566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200">
                <a:solidFill>
                  <a:schemeClr val="dk1"/>
                </a:solidFill>
                <a:latin typeface="Calibri"/>
                <a:ea typeface="Calibri"/>
                <a:cs typeface="Calibri"/>
                <a:sym typeface="Calibri"/>
              </a:rPr>
              <a:t>Nota: Los satélites geoestacionarios (GEO) se enfocan en una sección de la superficie de la Tierra, escaneando un área designada y los datos GEO se procesan con más frecuencia que CERES. Es por eso que las observaciones en casi cualquier momento del día tienen una buena probabilidad de coincidir. Por esas razones, los satélites GEO no están incluidos en los programas de sobrepaso.</a:t>
            </a:r>
            <a:endParaRPr sz="1200">
              <a:solidFill>
                <a:schemeClr val="dk1"/>
              </a:solidFill>
              <a:latin typeface="Calibri"/>
              <a:ea typeface="Calibri"/>
              <a:cs typeface="Calibri"/>
              <a:sym typeface="Calibri"/>
            </a:endParaRPr>
          </a:p>
        </p:txBody>
      </p:sp>
      <p:pic>
        <p:nvPicPr>
          <p:cNvPr id="269" name="Google Shape;269;p29"/>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270" name="Google Shape;270;p29"/>
          <p:cNvPicPr preferRelativeResize="0"/>
          <p:nvPr/>
        </p:nvPicPr>
        <p:blipFill rotWithShape="1">
          <a:blip r:embed="rId7">
            <a:alphaModFix/>
          </a:blip>
          <a:srcRect b="0" l="8567" r="0" t="1912"/>
          <a:stretch/>
        </p:blipFill>
        <p:spPr>
          <a:xfrm>
            <a:off x="0" y="813222"/>
            <a:ext cx="1136197" cy="6070978"/>
          </a:xfrm>
          <a:prstGeom prst="rect">
            <a:avLst/>
          </a:prstGeom>
          <a:noFill/>
          <a:ln>
            <a:noFill/>
          </a:ln>
        </p:spPr>
      </p:pic>
      <p:sp>
        <p:nvSpPr>
          <p:cNvPr id="271" name="Google Shape;271;p29"/>
          <p:cNvSpPr txBox="1"/>
          <p:nvPr>
            <p:ph type="title"/>
          </p:nvPr>
        </p:nvSpPr>
        <p:spPr>
          <a:xfrm>
            <a:off x="1151643" y="669983"/>
            <a:ext cx="8007803" cy="7359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sz="3600">
                <a:solidFill>
                  <a:srgbClr val="002060"/>
                </a:solidFill>
              </a:rPr>
              <a:t>Equipamientos y documentos necesarios</a:t>
            </a:r>
            <a:r>
              <a:rPr b="1" lang="en-US" sz="3600">
                <a:solidFill>
                  <a:schemeClr val="lt1"/>
                </a:solidFill>
              </a:rPr>
              <a:t>1</a:t>
            </a:r>
            <a:endParaRPr/>
          </a:p>
        </p:txBody>
      </p:sp>
      <p:pic>
        <p:nvPicPr>
          <p:cNvPr id="272" name="Google Shape;272;p29"/>
          <p:cNvPicPr preferRelativeResize="0"/>
          <p:nvPr/>
        </p:nvPicPr>
        <p:blipFill rotWithShape="1">
          <a:blip r:embed="rId8">
            <a:alphaModFix/>
          </a:blip>
          <a:srcRect b="0" l="0" r="0" t="0"/>
          <a:stretch/>
        </p:blipFill>
        <p:spPr>
          <a:xfrm>
            <a:off x="1211070" y="2209261"/>
            <a:ext cx="3786789" cy="3586267"/>
          </a:xfrm>
          <a:prstGeom prst="rect">
            <a:avLst/>
          </a:prstGeom>
          <a:noFill/>
          <a:ln>
            <a:noFill/>
          </a:ln>
        </p:spPr>
      </p:pic>
      <p:pic>
        <p:nvPicPr>
          <p:cNvPr id="273" name="Google Shape;273;p29"/>
          <p:cNvPicPr preferRelativeResize="0"/>
          <p:nvPr/>
        </p:nvPicPr>
        <p:blipFill rotWithShape="1">
          <a:blip r:embed="rId9">
            <a:alphaModFix/>
          </a:blip>
          <a:srcRect b="0" l="0" r="0" t="0"/>
          <a:stretch/>
        </p:blipFill>
        <p:spPr>
          <a:xfrm>
            <a:off x="7323955" y="2020201"/>
            <a:ext cx="1634246" cy="33138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Menu bar: how to collect your data" id="279" name="Google Shape;279;p30"/>
          <p:cNvPicPr preferRelativeResize="0"/>
          <p:nvPr/>
        </p:nvPicPr>
        <p:blipFill rotWithShape="1">
          <a:blip r:embed="rId3">
            <a:alphaModFix/>
          </a:blip>
          <a:srcRect b="0" l="0" r="0" t="0"/>
          <a:stretch/>
        </p:blipFill>
        <p:spPr>
          <a:xfrm>
            <a:off x="0" y="822325"/>
            <a:ext cx="1144588" cy="6035675"/>
          </a:xfrm>
          <a:prstGeom prst="rect">
            <a:avLst/>
          </a:prstGeom>
          <a:noFill/>
          <a:ln>
            <a:noFill/>
          </a:ln>
        </p:spPr>
      </p:pic>
      <p:sp>
        <p:nvSpPr>
          <p:cNvPr id="280" name="Google Shape;280;p30"/>
          <p:cNvSpPr txBox="1"/>
          <p:nvPr>
            <p:ph type="title"/>
          </p:nvPr>
        </p:nvSpPr>
        <p:spPr>
          <a:xfrm>
            <a:off x="1394126" y="752786"/>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Selección del sitio</a:t>
            </a:r>
            <a:br>
              <a:rPr lang="en-US"/>
            </a:br>
            <a:r>
              <a:rPr lang="en-US"/>
              <a:t> ¿Qué hace que un sitio sea bueno?</a:t>
            </a:r>
            <a:endParaRPr b="1" sz="3200">
              <a:solidFill>
                <a:srgbClr val="002060"/>
              </a:solidFill>
            </a:endParaRPr>
          </a:p>
        </p:txBody>
      </p:sp>
      <p:sp>
        <p:nvSpPr>
          <p:cNvPr id="281" name="Google Shape;281;p30"/>
          <p:cNvSpPr txBox="1"/>
          <p:nvPr>
            <p:ph idx="1" type="body"/>
          </p:nvPr>
        </p:nvSpPr>
        <p:spPr>
          <a:xfrm>
            <a:off x="1144589" y="2078349"/>
            <a:ext cx="3590698" cy="446120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405"/>
              <a:buNone/>
            </a:pPr>
            <a:r>
              <a:rPr lang="en-US" sz="2405"/>
              <a:t>Observe desde la ubicación que proporciona la vista más despejada del cielo.</a:t>
            </a:r>
            <a:endParaRPr/>
          </a:p>
          <a:p>
            <a:pPr indent="0" lvl="0" marL="0" rtl="0" algn="just">
              <a:lnSpc>
                <a:spcPct val="90000"/>
              </a:lnSpc>
              <a:spcBef>
                <a:spcPts val="1000"/>
              </a:spcBef>
              <a:spcAft>
                <a:spcPts val="0"/>
              </a:spcAft>
              <a:buClr>
                <a:schemeClr val="dk1"/>
              </a:buClr>
              <a:buSzPts val="2405"/>
              <a:buNone/>
            </a:pPr>
            <a:r>
              <a:rPr lang="en-US" sz="2405"/>
              <a:t>Es mejor observar siempre desde la misma ubicación.</a:t>
            </a:r>
            <a:endParaRPr/>
          </a:p>
          <a:p>
            <a:pPr indent="0" lvl="0" marL="0" rtl="0" algn="just">
              <a:lnSpc>
                <a:spcPct val="90000"/>
              </a:lnSpc>
              <a:spcBef>
                <a:spcPts val="1000"/>
              </a:spcBef>
              <a:spcAft>
                <a:spcPts val="0"/>
              </a:spcAft>
              <a:buClr>
                <a:schemeClr val="dk1"/>
              </a:buClr>
              <a:buSzPts val="2405"/>
              <a:buNone/>
            </a:pPr>
            <a:r>
              <a:rPr lang="en-US" sz="2405"/>
              <a:t> </a:t>
            </a:r>
            <a:r>
              <a:rPr b="1" i="1" lang="en-US" sz="2405"/>
              <a:t>Recuerde</a:t>
            </a:r>
            <a:r>
              <a:rPr lang="en-US" sz="2405"/>
              <a:t>: </a:t>
            </a:r>
            <a:endParaRPr/>
          </a:p>
          <a:p>
            <a:pPr indent="0" lvl="0" marL="0" rtl="0" algn="just">
              <a:lnSpc>
                <a:spcPct val="90000"/>
              </a:lnSpc>
              <a:spcBef>
                <a:spcPts val="1000"/>
              </a:spcBef>
              <a:spcAft>
                <a:spcPts val="0"/>
              </a:spcAft>
              <a:buClr>
                <a:schemeClr val="dk1"/>
              </a:buClr>
              <a:buSzPts val="2405"/>
              <a:buNone/>
            </a:pPr>
            <a:r>
              <a:rPr lang="en-US" sz="2405"/>
              <a:t>Si se encuentra en una ubicación diferente, defina un nuevo sitio dentro de su perfil GLOBE (en línea o en las aplicaciones móviles) .</a:t>
            </a:r>
            <a:endParaRPr sz="2405"/>
          </a:p>
        </p:txBody>
      </p:sp>
      <p:pic>
        <p:nvPicPr>
          <p:cNvPr id="282" name="Google Shape;282;p30"/>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283" name="Google Shape;283;p30"/>
          <p:cNvPicPr preferRelativeResize="0"/>
          <p:nvPr/>
        </p:nvPicPr>
        <p:blipFill rotWithShape="1">
          <a:blip r:embed="rId5">
            <a:alphaModFix/>
          </a:blip>
          <a:srcRect b="0" l="3572" r="0" t="0"/>
          <a:stretch/>
        </p:blipFill>
        <p:spPr>
          <a:xfrm>
            <a:off x="4735286" y="2067072"/>
            <a:ext cx="4408714" cy="441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1"/>
          <p:cNvSpPr txBox="1"/>
          <p:nvPr>
            <p:ph idx="12" type="sldNum"/>
          </p:nvPr>
        </p:nvSpPr>
        <p:spPr>
          <a:xfrm>
            <a:off x="6457950" y="6133965"/>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9" name="Google Shape;289;p31"/>
          <p:cNvSpPr txBox="1"/>
          <p:nvPr>
            <p:ph type="title"/>
          </p:nvPr>
        </p:nvSpPr>
        <p:spPr>
          <a:xfrm>
            <a:off x="1389888" y="724035"/>
            <a:ext cx="7125462" cy="779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a:solidFill>
                  <a:srgbClr val="002060"/>
                </a:solidFill>
              </a:rPr>
              <a:t>Cómo observar: Introducción</a:t>
            </a:r>
            <a:endParaRPr/>
          </a:p>
        </p:txBody>
      </p:sp>
      <p:sp>
        <p:nvSpPr>
          <p:cNvPr id="290" name="Google Shape;290;p31"/>
          <p:cNvSpPr txBox="1"/>
          <p:nvPr>
            <p:ph idx="1" type="body"/>
          </p:nvPr>
        </p:nvSpPr>
        <p:spPr>
          <a:xfrm>
            <a:off x="1174796" y="1339376"/>
            <a:ext cx="4151625" cy="554482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100"/>
              <a:buChar char="•"/>
            </a:pPr>
            <a:r>
              <a:rPr lang="en-US" sz="2100"/>
              <a:t>Mire el cielo en todas direcciones por encima de 14 °.</a:t>
            </a:r>
            <a:endParaRPr/>
          </a:p>
          <a:p>
            <a:pPr indent="-228600" lvl="0" marL="228600" rtl="0" algn="just">
              <a:lnSpc>
                <a:spcPct val="90000"/>
              </a:lnSpc>
              <a:spcBef>
                <a:spcPts val="1000"/>
              </a:spcBef>
              <a:spcAft>
                <a:spcPts val="0"/>
              </a:spcAft>
              <a:buClr>
                <a:schemeClr val="dk1"/>
              </a:buClr>
              <a:buSzPts val="2100"/>
              <a:buChar char="•"/>
            </a:pPr>
            <a:r>
              <a:rPr lang="en-US" sz="2100"/>
              <a:t>Esta es una buena observación que hacer con un grupo pequeño (cada uno puede tomar una cuarta parte del cielo) aunque observadores individuales también pueden hacerlo.</a:t>
            </a:r>
            <a:endParaRPr/>
          </a:p>
          <a:p>
            <a:pPr indent="-228600" lvl="0" marL="228600" rtl="0" algn="l">
              <a:lnSpc>
                <a:spcPct val="90000"/>
              </a:lnSpc>
              <a:spcBef>
                <a:spcPts val="1000"/>
              </a:spcBef>
              <a:spcAft>
                <a:spcPts val="0"/>
              </a:spcAft>
              <a:buClr>
                <a:schemeClr val="dk1"/>
              </a:buClr>
              <a:buSzPts val="2100"/>
              <a:buChar char="•"/>
            </a:pPr>
            <a:r>
              <a:rPr lang="en-US" sz="2100"/>
              <a:t>La identificación de nube es un arte; mejorarás con la práctica.</a:t>
            </a:r>
            <a:endParaRPr/>
          </a:p>
          <a:p>
            <a:pPr indent="-228600" lvl="0" marL="228600" rtl="0" algn="l">
              <a:lnSpc>
                <a:spcPct val="90000"/>
              </a:lnSpc>
              <a:spcBef>
                <a:spcPts val="1000"/>
              </a:spcBef>
              <a:spcAft>
                <a:spcPts val="0"/>
              </a:spcAft>
              <a:buClr>
                <a:schemeClr val="dk1"/>
              </a:buClr>
              <a:buSzPts val="2100"/>
              <a:buChar char="•"/>
            </a:pPr>
            <a:r>
              <a:rPr lang="en-US" sz="2100"/>
              <a:t>El paso más importante es el primero y más fácil: observar "Lo que está en tu cielo“</a:t>
            </a:r>
            <a:endParaRPr/>
          </a:p>
          <a:p>
            <a:pPr indent="-228600" lvl="1" marL="685800" rtl="0" algn="l">
              <a:lnSpc>
                <a:spcPct val="90000"/>
              </a:lnSpc>
              <a:spcBef>
                <a:spcPts val="500"/>
              </a:spcBef>
              <a:spcAft>
                <a:spcPts val="0"/>
              </a:spcAft>
              <a:buClr>
                <a:schemeClr val="dk1"/>
              </a:buClr>
              <a:buSzPts val="2100"/>
              <a:buChar char="•"/>
            </a:pPr>
            <a:r>
              <a:rPr lang="en-US" sz="2100"/>
              <a:t>No hay nubes observables</a:t>
            </a:r>
            <a:endParaRPr/>
          </a:p>
          <a:p>
            <a:pPr indent="-228600" lvl="1" marL="685800" rtl="0" algn="l">
              <a:lnSpc>
                <a:spcPct val="90000"/>
              </a:lnSpc>
              <a:spcBef>
                <a:spcPts val="500"/>
              </a:spcBef>
              <a:spcAft>
                <a:spcPts val="0"/>
              </a:spcAft>
              <a:buClr>
                <a:schemeClr val="dk1"/>
              </a:buClr>
              <a:buSzPts val="2100"/>
              <a:buChar char="•"/>
            </a:pPr>
            <a:r>
              <a:rPr lang="en-US" sz="2100"/>
              <a:t>Nubes observables</a:t>
            </a:r>
            <a:endParaRPr/>
          </a:p>
          <a:p>
            <a:pPr indent="-228600" lvl="1" marL="685800" rtl="0" algn="l">
              <a:lnSpc>
                <a:spcPct val="90000"/>
              </a:lnSpc>
              <a:spcBef>
                <a:spcPts val="500"/>
              </a:spcBef>
              <a:spcAft>
                <a:spcPts val="0"/>
              </a:spcAft>
              <a:buClr>
                <a:schemeClr val="dk1"/>
              </a:buClr>
              <a:buSzPts val="2100"/>
              <a:buChar char="•"/>
            </a:pPr>
            <a:r>
              <a:rPr lang="en-US" sz="2100"/>
              <a:t>O la vista de tu cielo y nubes está oscurecida</a:t>
            </a:r>
            <a:endParaRPr sz="2100"/>
          </a:p>
        </p:txBody>
      </p:sp>
      <p:pic>
        <p:nvPicPr>
          <p:cNvPr descr="Caution symbol!" id="291" name="Google Shape;291;p31"/>
          <p:cNvPicPr preferRelativeResize="0"/>
          <p:nvPr/>
        </p:nvPicPr>
        <p:blipFill rotWithShape="1">
          <a:blip r:embed="rId3">
            <a:alphaModFix/>
          </a:blip>
          <a:srcRect b="0" l="0" r="0" t="0"/>
          <a:stretch/>
        </p:blipFill>
        <p:spPr>
          <a:xfrm>
            <a:off x="5517725" y="2099933"/>
            <a:ext cx="310923" cy="317019"/>
          </a:xfrm>
          <a:prstGeom prst="rect">
            <a:avLst/>
          </a:prstGeom>
          <a:noFill/>
          <a:ln>
            <a:noFill/>
          </a:ln>
        </p:spPr>
      </p:pic>
      <p:sp>
        <p:nvSpPr>
          <p:cNvPr id="292" name="Google Shape;292;p31"/>
          <p:cNvSpPr txBox="1"/>
          <p:nvPr/>
        </p:nvSpPr>
        <p:spPr>
          <a:xfrm>
            <a:off x="5891513" y="2099933"/>
            <a:ext cx="289367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FF0000"/>
                </a:solidFill>
                <a:latin typeface="Calibri"/>
                <a:ea typeface="Calibri"/>
                <a:cs typeface="Calibri"/>
                <a:sym typeface="Calibri"/>
              </a:rPr>
              <a:t>NUNCA mirar directamente al SOL!</a:t>
            </a:r>
            <a:endParaRPr/>
          </a:p>
        </p:txBody>
      </p:sp>
      <p:pic>
        <p:nvPicPr>
          <p:cNvPr descr="A group of 4 people prepares to do a cloud observation.  Standing back to back, they begin checking for obstacles above 14 degrees above the horizon." id="293" name="Google Shape;293;p31"/>
          <p:cNvPicPr preferRelativeResize="0"/>
          <p:nvPr/>
        </p:nvPicPr>
        <p:blipFill rotWithShape="1">
          <a:blip r:embed="rId4">
            <a:alphaModFix/>
          </a:blip>
          <a:srcRect b="0" l="0" r="0" t="0"/>
          <a:stretch/>
        </p:blipFill>
        <p:spPr>
          <a:xfrm>
            <a:off x="5326421" y="2510971"/>
            <a:ext cx="3530279" cy="2350356"/>
          </a:xfrm>
          <a:prstGeom prst="rect">
            <a:avLst/>
          </a:prstGeom>
          <a:noFill/>
          <a:ln>
            <a:noFill/>
          </a:ln>
        </p:spPr>
      </p:pic>
      <p:sp>
        <p:nvSpPr>
          <p:cNvPr id="294" name="Google Shape;294;p31"/>
          <p:cNvSpPr txBox="1"/>
          <p:nvPr/>
        </p:nvSpPr>
        <p:spPr>
          <a:xfrm>
            <a:off x="5254905" y="5035306"/>
            <a:ext cx="3634452" cy="116955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400">
                <a:solidFill>
                  <a:schemeClr val="dk1"/>
                </a:solidFill>
                <a:latin typeface="Calibri"/>
                <a:ea typeface="Calibri"/>
                <a:cs typeface="Calibri"/>
                <a:sym typeface="Calibri"/>
              </a:rPr>
              <a:t>Esta foto muestra observadores que estiman 14 grados sobre el horizonte colocando sus manos en forma de "V" a la altura de la cabeza. El área entre sus manos, por encima de ellos, es su área de observación.</a:t>
            </a:r>
            <a:endParaRPr sz="1400">
              <a:solidFill>
                <a:schemeClr val="dk1"/>
              </a:solidFill>
              <a:latin typeface="Calibri"/>
              <a:ea typeface="Calibri"/>
              <a:cs typeface="Calibri"/>
              <a:sym typeface="Calibri"/>
            </a:endParaRPr>
          </a:p>
        </p:txBody>
      </p:sp>
      <p:pic>
        <p:nvPicPr>
          <p:cNvPr id="295" name="Google Shape;295;p31"/>
          <p:cNvPicPr preferRelativeResize="0"/>
          <p:nvPr/>
        </p:nvPicPr>
        <p:blipFill rotWithShape="1">
          <a:blip r:embed="rId5">
            <a:alphaModFix/>
          </a:blip>
          <a:srcRect b="0" l="0" r="0" t="0"/>
          <a:stretch/>
        </p:blipFill>
        <p:spPr>
          <a:xfrm>
            <a:off x="0" y="-8102"/>
            <a:ext cx="9144000" cy="819150"/>
          </a:xfrm>
          <a:prstGeom prst="rect">
            <a:avLst/>
          </a:prstGeom>
          <a:noFill/>
          <a:ln>
            <a:noFill/>
          </a:ln>
        </p:spPr>
      </p:pic>
      <p:pic>
        <p:nvPicPr>
          <p:cNvPr id="296" name="Google Shape;296;p31"/>
          <p:cNvPicPr preferRelativeResize="0"/>
          <p:nvPr/>
        </p:nvPicPr>
        <p:blipFill rotWithShape="1">
          <a:blip r:embed="rId6">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1" name="Google Shape;101;p14"/>
          <p:cNvSpPr txBox="1"/>
          <p:nvPr>
            <p:ph type="title"/>
          </p:nvPr>
        </p:nvSpPr>
        <p:spPr>
          <a:xfrm>
            <a:off x="1328928" y="941464"/>
            <a:ext cx="7461504" cy="95543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a:solidFill>
                  <a:srgbClr val="002060"/>
                </a:solidFill>
              </a:rPr>
              <a:t>Nubes</a:t>
            </a:r>
            <a:r>
              <a:rPr lang="en-US"/>
              <a:t> y Comparación satelital</a:t>
            </a:r>
            <a:endParaRPr b="1">
              <a:solidFill>
                <a:srgbClr val="002060"/>
              </a:solidFill>
            </a:endParaRPr>
          </a:p>
        </p:txBody>
      </p:sp>
      <p:sp>
        <p:nvSpPr>
          <p:cNvPr id="102" name="Google Shape;102;p14"/>
          <p:cNvSpPr txBox="1"/>
          <p:nvPr>
            <p:ph idx="1" type="body"/>
          </p:nvPr>
        </p:nvSpPr>
        <p:spPr>
          <a:xfrm>
            <a:off x="1159329" y="2006908"/>
            <a:ext cx="7837510" cy="238435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590"/>
              <a:buNone/>
            </a:pPr>
            <a:r>
              <a:rPr lang="en-US" sz="2590"/>
              <a:t>"Tratamos de recordarle a la gente que las nubes son expresiones del estado de ánimo de la atmósfera y que se pueden leer como las del semblante de una persona". </a:t>
            </a:r>
            <a:endParaRPr/>
          </a:p>
          <a:p>
            <a:pPr indent="-228600" lvl="0" marL="228600" rtl="0" algn="just">
              <a:lnSpc>
                <a:spcPct val="90000"/>
              </a:lnSpc>
              <a:spcBef>
                <a:spcPts val="1000"/>
              </a:spcBef>
              <a:spcAft>
                <a:spcPts val="0"/>
              </a:spcAft>
              <a:buClr>
                <a:schemeClr val="dk1"/>
              </a:buClr>
              <a:buSzPts val="2590"/>
              <a:buChar char="•"/>
            </a:pPr>
            <a:r>
              <a:rPr lang="en-US" sz="2590"/>
              <a:t>Manifiesto de la Sociedad de apreciación de nubes   </a:t>
            </a:r>
            <a:endParaRPr/>
          </a:p>
          <a:p>
            <a:pPr indent="0" lvl="0" marL="0" rtl="0" algn="just">
              <a:lnSpc>
                <a:spcPct val="90000"/>
              </a:lnSpc>
              <a:spcBef>
                <a:spcPts val="1000"/>
              </a:spcBef>
              <a:spcAft>
                <a:spcPts val="0"/>
              </a:spcAft>
              <a:buClr>
                <a:schemeClr val="dk1"/>
              </a:buClr>
              <a:buSzPts val="1665"/>
              <a:buNone/>
            </a:pPr>
            <a:r>
              <a:rPr lang="en-US" sz="1665"/>
              <a:t>En inglés: </a:t>
            </a:r>
            <a:r>
              <a:rPr i="1" lang="en-US" sz="1480" u="sng">
                <a:solidFill>
                  <a:schemeClr val="hlink"/>
                </a:solidFill>
                <a:hlinkClick r:id="rId3"/>
              </a:rPr>
              <a:t>https://cloudappreciationsociety.org/manifesto/</a:t>
            </a:r>
            <a:endParaRPr i="1" sz="1480"/>
          </a:p>
          <a:p>
            <a:pPr indent="0" lvl="0" marL="0" rtl="0" algn="just">
              <a:lnSpc>
                <a:spcPct val="90000"/>
              </a:lnSpc>
              <a:spcBef>
                <a:spcPts val="1000"/>
              </a:spcBef>
              <a:spcAft>
                <a:spcPts val="0"/>
              </a:spcAft>
              <a:buClr>
                <a:schemeClr val="dk1"/>
              </a:buClr>
              <a:buSzPts val="1665"/>
              <a:buNone/>
            </a:pPr>
            <a:r>
              <a:rPr lang="en-US" sz="1665"/>
              <a:t>En español: </a:t>
            </a:r>
            <a:r>
              <a:rPr i="1" lang="en-US" sz="1480" u="sng">
                <a:solidFill>
                  <a:schemeClr val="hlink"/>
                </a:solidFill>
                <a:hlinkClick r:id="rId4"/>
              </a:rPr>
              <a:t>https://maquinariadelanube.wordpress.com/2008/06/28/manifiesto-de-las-nubes/</a:t>
            </a:r>
            <a:endParaRPr i="1" sz="1480"/>
          </a:p>
        </p:txBody>
      </p:sp>
      <p:pic>
        <p:nvPicPr>
          <p:cNvPr descr="three photos of clouds&#10;sunset image&#10;overcast sky&#10;wispy clouds in blue sky" id="103" name="Google Shape;103;p14"/>
          <p:cNvPicPr preferRelativeResize="0"/>
          <p:nvPr/>
        </p:nvPicPr>
        <p:blipFill rotWithShape="1">
          <a:blip r:embed="rId5">
            <a:alphaModFix/>
          </a:blip>
          <a:srcRect b="0" l="0" r="0" t="0"/>
          <a:stretch/>
        </p:blipFill>
        <p:spPr>
          <a:xfrm>
            <a:off x="1724023" y="4840062"/>
            <a:ext cx="6401355" cy="1450974"/>
          </a:xfrm>
          <a:prstGeom prst="rect">
            <a:avLst/>
          </a:prstGeom>
          <a:noFill/>
          <a:ln>
            <a:noFill/>
          </a:ln>
        </p:spPr>
      </p:pic>
      <p:pic>
        <p:nvPicPr>
          <p:cNvPr id="104" name="Google Shape;104;p14"/>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105" name="Google Shape;105;p14"/>
          <p:cNvPicPr preferRelativeResize="0"/>
          <p:nvPr/>
        </p:nvPicPr>
        <p:blipFill rotWithShape="1">
          <a:blip r:embed="rId7">
            <a:alphaModFix/>
          </a:blip>
          <a:srcRect b="0" l="0" r="0" t="4726"/>
          <a:stretch/>
        </p:blipFill>
        <p:spPr>
          <a:xfrm>
            <a:off x="0" y="811048"/>
            <a:ext cx="1159329" cy="60469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2" name="Google Shape;302;p32"/>
          <p:cNvSpPr txBox="1"/>
          <p:nvPr>
            <p:ph type="title"/>
          </p:nvPr>
        </p:nvSpPr>
        <p:spPr>
          <a:xfrm>
            <a:off x="1389888" y="770986"/>
            <a:ext cx="7125462" cy="8191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a:solidFill>
                  <a:srgbClr val="002060"/>
                </a:solidFill>
              </a:rPr>
              <a:t>Cómo observar: La hoja de datos</a:t>
            </a:r>
            <a:endParaRPr/>
          </a:p>
        </p:txBody>
      </p:sp>
      <p:sp>
        <p:nvSpPr>
          <p:cNvPr id="303" name="Google Shape;303;p32"/>
          <p:cNvSpPr txBox="1"/>
          <p:nvPr>
            <p:ph idx="1" type="body"/>
          </p:nvPr>
        </p:nvSpPr>
        <p:spPr>
          <a:xfrm>
            <a:off x="1170330" y="1520595"/>
            <a:ext cx="3737697" cy="51044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Recorra la </a:t>
            </a:r>
            <a:r>
              <a:rPr b="1" lang="en-US" sz="2400"/>
              <a:t>Hoja de datos GLOBE de Nubes</a:t>
            </a:r>
            <a:r>
              <a:rPr lang="en-US" sz="2400"/>
              <a:t>:</a:t>
            </a:r>
            <a:endParaRPr/>
          </a:p>
          <a:p>
            <a:pPr indent="-514350" lvl="0" marL="514350" rtl="0" algn="l">
              <a:lnSpc>
                <a:spcPct val="90000"/>
              </a:lnSpc>
              <a:spcBef>
                <a:spcPts val="1000"/>
              </a:spcBef>
              <a:spcAft>
                <a:spcPts val="0"/>
              </a:spcAft>
              <a:buClr>
                <a:schemeClr val="dk1"/>
              </a:buClr>
              <a:buSzPts val="2200"/>
              <a:buFont typeface="Calibri"/>
              <a:buAutoNum type="arabicPeriod"/>
            </a:pPr>
            <a:r>
              <a:rPr lang="en-US" sz="2200"/>
              <a:t>Registre fecha, hora y ubicación.</a:t>
            </a:r>
            <a:endParaRPr/>
          </a:p>
          <a:p>
            <a:pPr indent="-514350" lvl="0" marL="514350" rtl="0" algn="l">
              <a:lnSpc>
                <a:spcPct val="90000"/>
              </a:lnSpc>
              <a:spcBef>
                <a:spcPts val="1000"/>
              </a:spcBef>
              <a:spcAft>
                <a:spcPts val="0"/>
              </a:spcAft>
              <a:buClr>
                <a:schemeClr val="dk1"/>
              </a:buClr>
              <a:buSzPts val="2200"/>
              <a:buFont typeface="Calibri"/>
              <a:buAutoNum type="arabicPeriod"/>
            </a:pPr>
            <a:r>
              <a:rPr lang="en-US" sz="2200"/>
              <a:t>Observe las condiciones totales del cielo, si corresponde.</a:t>
            </a:r>
            <a:endParaRPr/>
          </a:p>
          <a:p>
            <a:pPr indent="-514350" lvl="0" marL="514350" rtl="0" algn="l">
              <a:lnSpc>
                <a:spcPct val="90000"/>
              </a:lnSpc>
              <a:spcBef>
                <a:spcPts val="1000"/>
              </a:spcBef>
              <a:spcAft>
                <a:spcPts val="0"/>
              </a:spcAft>
              <a:buClr>
                <a:schemeClr val="dk1"/>
              </a:buClr>
              <a:buSzPts val="2200"/>
              <a:buFont typeface="Calibri"/>
              <a:buAutoNum type="arabicPeriod"/>
            </a:pPr>
            <a:r>
              <a:rPr lang="en-US" sz="2200"/>
              <a:t>En niveles alto, medio y bajo, defina el tipo de nube, la cobertura de nubes y la opacidad visual de la nube.</a:t>
            </a:r>
            <a:endParaRPr/>
          </a:p>
          <a:p>
            <a:pPr indent="-514350" lvl="0" marL="514350" rtl="0" algn="l">
              <a:lnSpc>
                <a:spcPct val="90000"/>
              </a:lnSpc>
              <a:spcBef>
                <a:spcPts val="1000"/>
              </a:spcBef>
              <a:spcAft>
                <a:spcPts val="0"/>
              </a:spcAft>
              <a:buClr>
                <a:schemeClr val="dk1"/>
              </a:buClr>
              <a:buSzPts val="2200"/>
              <a:buFont typeface="Calibri"/>
              <a:buAutoNum type="arabicPeriod"/>
            </a:pPr>
            <a:r>
              <a:rPr lang="en-US" sz="2200"/>
              <a:t>Concluya su informe con las observaciones de la condición de la superficie.</a:t>
            </a:r>
            <a:endParaRPr sz="2200"/>
          </a:p>
        </p:txBody>
      </p:sp>
      <p:sp>
        <p:nvSpPr>
          <p:cNvPr id="304" name="Google Shape;304;p32"/>
          <p:cNvSpPr txBox="1"/>
          <p:nvPr/>
        </p:nvSpPr>
        <p:spPr>
          <a:xfrm>
            <a:off x="5037241" y="6392573"/>
            <a:ext cx="3507129"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u="sng">
                <a:solidFill>
                  <a:schemeClr val="hlink"/>
                </a:solidFill>
                <a:latin typeface="Calibri"/>
                <a:ea typeface="Calibri"/>
                <a:cs typeface="Calibri"/>
                <a:sym typeface="Calibri"/>
                <a:hlinkClick r:id="rId3"/>
              </a:rPr>
              <a:t>En Española: Hoja de datos de nubes</a:t>
            </a:r>
            <a:endParaRPr sz="1800">
              <a:solidFill>
                <a:schemeClr val="dk1"/>
              </a:solidFill>
              <a:latin typeface="Calibri"/>
              <a:ea typeface="Calibri"/>
              <a:cs typeface="Calibri"/>
              <a:sym typeface="Calibri"/>
            </a:endParaRPr>
          </a:p>
        </p:txBody>
      </p:sp>
      <p:pic>
        <p:nvPicPr>
          <p:cNvPr id="305" name="Google Shape;305;p32"/>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306" name="Google Shape;306;p32"/>
          <p:cNvPicPr preferRelativeResize="0"/>
          <p:nvPr/>
        </p:nvPicPr>
        <p:blipFill rotWithShape="1">
          <a:blip r:embed="rId5">
            <a:alphaModFix/>
          </a:blip>
          <a:srcRect b="0" l="8567" r="0" t="1912"/>
          <a:stretch/>
        </p:blipFill>
        <p:spPr>
          <a:xfrm>
            <a:off x="0" y="813222"/>
            <a:ext cx="1136197" cy="6070978"/>
          </a:xfrm>
          <a:prstGeom prst="rect">
            <a:avLst/>
          </a:prstGeom>
          <a:noFill/>
          <a:ln>
            <a:noFill/>
          </a:ln>
        </p:spPr>
      </p:pic>
      <p:pic>
        <p:nvPicPr>
          <p:cNvPr id="307" name="Google Shape;307;p32"/>
          <p:cNvPicPr preferRelativeResize="0"/>
          <p:nvPr/>
        </p:nvPicPr>
        <p:blipFill rotWithShape="1">
          <a:blip r:embed="rId6">
            <a:alphaModFix/>
          </a:blip>
          <a:srcRect b="0" l="0" r="0" t="0"/>
          <a:stretch/>
        </p:blipFill>
        <p:spPr>
          <a:xfrm>
            <a:off x="5026231" y="1437510"/>
            <a:ext cx="3489119" cy="50106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4" name="Google Shape;314;p33"/>
          <p:cNvSpPr txBox="1"/>
          <p:nvPr>
            <p:ph type="title"/>
          </p:nvPr>
        </p:nvSpPr>
        <p:spPr>
          <a:xfrm>
            <a:off x="1389888" y="946880"/>
            <a:ext cx="7125462" cy="104502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Oscurecimiento</a:t>
            </a:r>
            <a:endParaRPr b="1">
              <a:solidFill>
                <a:srgbClr val="002060"/>
              </a:solidFill>
            </a:endParaRPr>
          </a:p>
        </p:txBody>
      </p:sp>
      <p:sp>
        <p:nvSpPr>
          <p:cNvPr id="315" name="Google Shape;315;p33"/>
          <p:cNvSpPr txBox="1"/>
          <p:nvPr>
            <p:ph idx="1" type="body"/>
          </p:nvPr>
        </p:nvSpPr>
        <p:spPr>
          <a:xfrm>
            <a:off x="4835236" y="1991900"/>
            <a:ext cx="4184073" cy="4533591"/>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402"/>
              <a:buChar char="•"/>
            </a:pPr>
            <a:r>
              <a:rPr lang="en-US" sz="2402"/>
              <a:t>Identifique un oscurecimiento si no puede observar el cielo</a:t>
            </a:r>
            <a:endParaRPr/>
          </a:p>
          <a:p>
            <a:pPr indent="-228600" lvl="0" marL="228600" rtl="0" algn="l">
              <a:lnSpc>
                <a:spcPct val="100000"/>
              </a:lnSpc>
              <a:spcBef>
                <a:spcPts val="1000"/>
              </a:spcBef>
              <a:spcAft>
                <a:spcPts val="0"/>
              </a:spcAft>
              <a:buClr>
                <a:schemeClr val="dk1"/>
              </a:buClr>
              <a:buSzPts val="2402"/>
              <a:buChar char="•"/>
            </a:pPr>
            <a:r>
              <a:rPr lang="en-US" sz="2402"/>
              <a:t>Si más de un cuarto del cielo está oscurecido por alguna de estas opciones, registre e informe el motivo en la hoja de datos.</a:t>
            </a:r>
            <a:endParaRPr/>
          </a:p>
          <a:p>
            <a:pPr indent="0" lvl="0" marL="0" rtl="0" algn="just">
              <a:lnSpc>
                <a:spcPct val="100000"/>
              </a:lnSpc>
              <a:spcBef>
                <a:spcPts val="1000"/>
              </a:spcBef>
              <a:spcAft>
                <a:spcPts val="0"/>
              </a:spcAft>
              <a:buClr>
                <a:schemeClr val="dk1"/>
              </a:buClr>
              <a:buSzPts val="2015"/>
              <a:buNone/>
            </a:pPr>
            <a:r>
              <a:rPr b="1" lang="en-US" sz="2015"/>
              <a:t>Nota</a:t>
            </a:r>
            <a:r>
              <a:rPr lang="en-US" sz="2015"/>
              <a:t>: Si el cielo está bloqueado por edificios o árboles, no lo registre como un oscurecimiento, busque un sitio de observación más abierto.</a:t>
            </a:r>
            <a:endParaRPr sz="2015"/>
          </a:p>
        </p:txBody>
      </p:sp>
      <p:pic>
        <p:nvPicPr>
          <p:cNvPr id="316" name="Google Shape;316;p33"/>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317" name="Google Shape;317;p33"/>
          <p:cNvPicPr preferRelativeResize="0"/>
          <p:nvPr/>
        </p:nvPicPr>
        <p:blipFill rotWithShape="1">
          <a:blip r:embed="rId4">
            <a:alphaModFix/>
          </a:blip>
          <a:srcRect b="0" l="8567" r="0" t="1912"/>
          <a:stretch/>
        </p:blipFill>
        <p:spPr>
          <a:xfrm>
            <a:off x="0" y="813222"/>
            <a:ext cx="1136197" cy="6070978"/>
          </a:xfrm>
          <a:prstGeom prst="rect">
            <a:avLst/>
          </a:prstGeom>
          <a:noFill/>
          <a:ln>
            <a:noFill/>
          </a:ln>
        </p:spPr>
      </p:pic>
      <p:pic>
        <p:nvPicPr>
          <p:cNvPr id="318" name="Google Shape;318;p33"/>
          <p:cNvPicPr preferRelativeResize="0"/>
          <p:nvPr/>
        </p:nvPicPr>
        <p:blipFill rotWithShape="1">
          <a:blip r:embed="rId5">
            <a:alphaModFix/>
          </a:blip>
          <a:srcRect b="0" l="0" r="0" t="0"/>
          <a:stretch/>
        </p:blipFill>
        <p:spPr>
          <a:xfrm>
            <a:off x="1471206" y="2006890"/>
            <a:ext cx="3171825" cy="4362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4" name="Google Shape;324;p34"/>
          <p:cNvSpPr txBox="1"/>
          <p:nvPr>
            <p:ph type="title"/>
          </p:nvPr>
        </p:nvSpPr>
        <p:spPr>
          <a:xfrm>
            <a:off x="1389887" y="840757"/>
            <a:ext cx="7125462" cy="64261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a:t>
            </a:r>
            <a:r>
              <a:rPr b="1" lang="en-US">
                <a:solidFill>
                  <a:srgbClr val="002060"/>
                </a:solidFill>
              </a:rPr>
              <a:t>Color del cielo</a:t>
            </a:r>
            <a:endParaRPr/>
          </a:p>
        </p:txBody>
      </p:sp>
      <p:sp>
        <p:nvSpPr>
          <p:cNvPr id="325" name="Google Shape;325;p34"/>
          <p:cNvSpPr txBox="1"/>
          <p:nvPr/>
        </p:nvSpPr>
        <p:spPr>
          <a:xfrm>
            <a:off x="1094509" y="1412144"/>
            <a:ext cx="7883112" cy="120032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El color del cielo es una indicación de la cantidad de aerosoles en la atmósfera. Los aerosoles tienden a dispersar todas las longitudes de onda de la luz, haciendo que el cielo se vea más blanco. El azul profundo sugiere muy pocos aerosoles. Un cielo lechoso sugiere que hay muchos aerosoles.</a:t>
            </a:r>
            <a:endParaRPr sz="1800">
              <a:solidFill>
                <a:schemeClr val="dk1"/>
              </a:solidFill>
              <a:latin typeface="Calibri"/>
              <a:ea typeface="Calibri"/>
              <a:cs typeface="Calibri"/>
              <a:sym typeface="Calibri"/>
            </a:endParaRPr>
          </a:p>
        </p:txBody>
      </p:sp>
      <p:sp>
        <p:nvSpPr>
          <p:cNvPr id="326" name="Google Shape;326;p34"/>
          <p:cNvSpPr txBox="1"/>
          <p:nvPr>
            <p:ph idx="1" type="body"/>
          </p:nvPr>
        </p:nvSpPr>
        <p:spPr>
          <a:xfrm>
            <a:off x="1254626" y="2826033"/>
            <a:ext cx="5326283" cy="357330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b="1" lang="en-US" sz="1800"/>
              <a:t>Objetivo</a:t>
            </a:r>
            <a:r>
              <a:rPr lang="en-US" sz="1800"/>
              <a:t>: observar la parte más azul del cielo.</a:t>
            </a:r>
            <a:endParaRPr/>
          </a:p>
          <a:p>
            <a:pPr indent="0" lvl="0" marL="0" rtl="0" algn="just">
              <a:lnSpc>
                <a:spcPct val="90000"/>
              </a:lnSpc>
              <a:spcBef>
                <a:spcPts val="1000"/>
              </a:spcBef>
              <a:spcAft>
                <a:spcPts val="0"/>
              </a:spcAft>
              <a:buClr>
                <a:schemeClr val="dk1"/>
              </a:buClr>
              <a:buSzPts val="1800"/>
              <a:buNone/>
            </a:pPr>
            <a:r>
              <a:rPr lang="en-US" sz="1800"/>
              <a:t>Nota: El color del cielo solo se puede observar desde una sección clara del cielo, sin nubes a la vista.</a:t>
            </a:r>
            <a:endParaRPr sz="1800"/>
          </a:p>
          <a:p>
            <a:pPr indent="0" lvl="0" marL="0" rtl="0" algn="just">
              <a:lnSpc>
                <a:spcPct val="90000"/>
              </a:lnSpc>
              <a:spcBef>
                <a:spcPts val="1000"/>
              </a:spcBef>
              <a:spcAft>
                <a:spcPts val="0"/>
              </a:spcAft>
              <a:buClr>
                <a:schemeClr val="dk1"/>
              </a:buClr>
              <a:buSzPts val="1800"/>
              <a:buNone/>
            </a:pPr>
            <a:r>
              <a:rPr b="1" lang="en-US" sz="1800"/>
              <a:t>Consejos</a:t>
            </a:r>
            <a:r>
              <a:rPr lang="en-US" sz="1800"/>
              <a:t>:</a:t>
            </a:r>
            <a:endParaRPr/>
          </a:p>
          <a:p>
            <a:pPr indent="-228600" lvl="0" marL="228600" rtl="0" algn="just">
              <a:lnSpc>
                <a:spcPct val="90000"/>
              </a:lnSpc>
              <a:spcBef>
                <a:spcPts val="1000"/>
              </a:spcBef>
              <a:spcAft>
                <a:spcPts val="0"/>
              </a:spcAft>
              <a:buClr>
                <a:schemeClr val="dk1"/>
              </a:buClr>
              <a:buSzPts val="1800"/>
              <a:buChar char="•"/>
            </a:pPr>
            <a:r>
              <a:rPr lang="en-US" sz="1800"/>
              <a:t>Ponte de espaldas al sol.</a:t>
            </a:r>
            <a:endParaRPr/>
          </a:p>
          <a:p>
            <a:pPr indent="-228600" lvl="0" marL="228600" rtl="0" algn="just">
              <a:lnSpc>
                <a:spcPct val="90000"/>
              </a:lnSpc>
              <a:spcBef>
                <a:spcPts val="1000"/>
              </a:spcBef>
              <a:spcAft>
                <a:spcPts val="0"/>
              </a:spcAft>
              <a:buClr>
                <a:schemeClr val="dk1"/>
              </a:buClr>
              <a:buSzPts val="1800"/>
              <a:buChar char="•"/>
            </a:pPr>
            <a:r>
              <a:rPr lang="en-US" sz="1800"/>
              <a:t>Mira el cielo a medio camino entre el horizonte y hacia arriba (45 °).</a:t>
            </a:r>
            <a:endParaRPr/>
          </a:p>
          <a:p>
            <a:pPr indent="-228600" lvl="0" marL="228600" rtl="0" algn="just">
              <a:lnSpc>
                <a:spcPct val="90000"/>
              </a:lnSpc>
              <a:spcBef>
                <a:spcPts val="1000"/>
              </a:spcBef>
              <a:spcAft>
                <a:spcPts val="0"/>
              </a:spcAft>
              <a:buClr>
                <a:schemeClr val="dk1"/>
              </a:buClr>
              <a:buSzPts val="1800"/>
              <a:buChar char="•"/>
            </a:pPr>
            <a:r>
              <a:rPr lang="en-US" sz="1800"/>
              <a:t>Elige, de la tabla, el tono que más se ajuste al cielo.</a:t>
            </a:r>
            <a:endParaRPr/>
          </a:p>
          <a:p>
            <a:pPr indent="-228600" lvl="0" marL="228600" rtl="0" algn="just">
              <a:lnSpc>
                <a:spcPct val="90000"/>
              </a:lnSpc>
              <a:spcBef>
                <a:spcPts val="1000"/>
              </a:spcBef>
              <a:spcAft>
                <a:spcPts val="0"/>
              </a:spcAft>
              <a:buClr>
                <a:schemeClr val="dk1"/>
              </a:buClr>
              <a:buSzPts val="1800"/>
              <a:buChar char="•"/>
            </a:pPr>
            <a:r>
              <a:rPr lang="en-US" sz="1800"/>
              <a:t>Establece </a:t>
            </a:r>
            <a:r>
              <a:rPr b="1" lang="en-US" sz="1800"/>
              <a:t>el color del cielo</a:t>
            </a:r>
            <a:r>
              <a:rPr lang="en-US" sz="1800"/>
              <a:t>, no de las nubes, por lo que si está demasiado nublado es posible que no pueda observar dicho color</a:t>
            </a:r>
            <a:endParaRPr sz="1800"/>
          </a:p>
        </p:txBody>
      </p:sp>
      <p:pic>
        <p:nvPicPr>
          <p:cNvPr id="327" name="Google Shape;327;p34"/>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328" name="Google Shape;328;p34"/>
          <p:cNvPicPr preferRelativeResize="0"/>
          <p:nvPr/>
        </p:nvPicPr>
        <p:blipFill rotWithShape="1">
          <a:blip r:embed="rId4">
            <a:alphaModFix/>
          </a:blip>
          <a:srcRect b="0" l="8567" r="0" t="1912"/>
          <a:stretch/>
        </p:blipFill>
        <p:spPr>
          <a:xfrm>
            <a:off x="0" y="813222"/>
            <a:ext cx="1136197" cy="6070978"/>
          </a:xfrm>
          <a:prstGeom prst="rect">
            <a:avLst/>
          </a:prstGeom>
          <a:noFill/>
          <a:ln>
            <a:noFill/>
          </a:ln>
        </p:spPr>
      </p:pic>
      <p:pic>
        <p:nvPicPr>
          <p:cNvPr id="329" name="Google Shape;329;p34"/>
          <p:cNvPicPr preferRelativeResize="0"/>
          <p:nvPr/>
        </p:nvPicPr>
        <p:blipFill rotWithShape="1">
          <a:blip r:embed="rId5">
            <a:alphaModFix/>
          </a:blip>
          <a:srcRect b="0" l="0" r="0" t="0"/>
          <a:stretch/>
        </p:blipFill>
        <p:spPr>
          <a:xfrm>
            <a:off x="6860674" y="2284717"/>
            <a:ext cx="2057400" cy="44367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5" name="Google Shape;335;p35"/>
          <p:cNvSpPr txBox="1"/>
          <p:nvPr>
            <p:ph type="title"/>
          </p:nvPr>
        </p:nvSpPr>
        <p:spPr>
          <a:xfrm>
            <a:off x="1144588" y="54374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sz="3600">
                <a:solidFill>
                  <a:srgbClr val="002060"/>
                </a:solidFill>
              </a:rPr>
              <a:t>Cómo observar: Visibilidad del cielo</a:t>
            </a:r>
            <a:endParaRPr/>
          </a:p>
        </p:txBody>
      </p:sp>
      <p:sp>
        <p:nvSpPr>
          <p:cNvPr id="336" name="Google Shape;336;p35"/>
          <p:cNvSpPr txBox="1"/>
          <p:nvPr>
            <p:ph idx="1" type="body"/>
          </p:nvPr>
        </p:nvSpPr>
        <p:spPr>
          <a:xfrm>
            <a:off x="4012890" y="1505771"/>
            <a:ext cx="4988217" cy="104276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La visibilidad del cielo es una indicación de la cantidad de aerosoles cerca de la superficie del suelo. Cuanto más aerosoles haya, más brumoso se presentará.</a:t>
            </a:r>
            <a:endParaRPr sz="1800"/>
          </a:p>
        </p:txBody>
      </p:sp>
      <p:sp>
        <p:nvSpPr>
          <p:cNvPr id="337" name="Google Shape;337;p35"/>
          <p:cNvSpPr txBox="1"/>
          <p:nvPr>
            <p:ph idx="2" type="body"/>
          </p:nvPr>
        </p:nvSpPr>
        <p:spPr>
          <a:xfrm>
            <a:off x="4051296" y="2948345"/>
            <a:ext cx="4839486" cy="3008199"/>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Mira un punto de referencia en la distancia.</a:t>
            </a:r>
            <a:endParaRPr/>
          </a:p>
          <a:p>
            <a:pPr indent="-228600" lvl="0" marL="228600" rtl="0" algn="l">
              <a:lnSpc>
                <a:spcPct val="90000"/>
              </a:lnSpc>
              <a:spcBef>
                <a:spcPts val="1000"/>
              </a:spcBef>
              <a:spcAft>
                <a:spcPts val="0"/>
              </a:spcAft>
              <a:buClr>
                <a:schemeClr val="dk1"/>
              </a:buClr>
              <a:buSzPts val="1800"/>
              <a:buChar char="•"/>
            </a:pPr>
            <a:r>
              <a:rPr lang="en-US" sz="1800"/>
              <a:t>Trata de usar el mismo punto de referencia todo el tiempo</a:t>
            </a:r>
            <a:endParaRPr sz="1800"/>
          </a:p>
          <a:p>
            <a:pPr indent="0" lvl="0" marL="0" rtl="0" algn="just">
              <a:lnSpc>
                <a:spcPct val="90000"/>
              </a:lnSpc>
              <a:spcBef>
                <a:spcPts val="1000"/>
              </a:spcBef>
              <a:spcAft>
                <a:spcPts val="0"/>
              </a:spcAft>
              <a:buClr>
                <a:schemeClr val="dk1"/>
              </a:buClr>
              <a:buSzPts val="1800"/>
              <a:buNone/>
            </a:pPr>
            <a:r>
              <a:rPr b="1" lang="en-US" sz="1800"/>
              <a:t>Consejos:</a:t>
            </a:r>
            <a:endParaRPr/>
          </a:p>
          <a:p>
            <a:pPr indent="0" lvl="0" marL="0" rtl="0" algn="just">
              <a:lnSpc>
                <a:spcPct val="90000"/>
              </a:lnSpc>
              <a:spcBef>
                <a:spcPts val="1000"/>
              </a:spcBef>
              <a:spcAft>
                <a:spcPts val="0"/>
              </a:spcAft>
              <a:buClr>
                <a:schemeClr val="dk1"/>
              </a:buClr>
              <a:buSzPts val="1800"/>
              <a:buNone/>
            </a:pPr>
            <a:r>
              <a:rPr lang="en-US" sz="1800"/>
              <a:t>Puede ser útil tomar una foto del cielo día a día para notar la diferencia entre las observaciones de visibilidad. Además, el cielo más claro para su área se verá justo después de que un frente o una tormenta se mueva a través de su área.</a:t>
            </a:r>
            <a:endParaRPr sz="1800"/>
          </a:p>
          <a:p>
            <a:pPr indent="0" lvl="0" marL="0" rtl="0" algn="l">
              <a:lnSpc>
                <a:spcPct val="90000"/>
              </a:lnSpc>
              <a:spcBef>
                <a:spcPts val="1000"/>
              </a:spcBef>
              <a:spcAft>
                <a:spcPts val="0"/>
              </a:spcAft>
              <a:buClr>
                <a:schemeClr val="dk1"/>
              </a:buClr>
              <a:buSzPts val="1800"/>
              <a:buNone/>
            </a:pPr>
            <a:r>
              <a:t/>
            </a:r>
            <a:endParaRPr sz="1800"/>
          </a:p>
        </p:txBody>
      </p:sp>
      <p:pic>
        <p:nvPicPr>
          <p:cNvPr id="338" name="Google Shape;338;p35"/>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339" name="Google Shape;339;p35"/>
          <p:cNvPicPr preferRelativeResize="0"/>
          <p:nvPr/>
        </p:nvPicPr>
        <p:blipFill rotWithShape="1">
          <a:blip r:embed="rId4">
            <a:alphaModFix/>
          </a:blip>
          <a:srcRect b="0" l="8567" r="0" t="1912"/>
          <a:stretch/>
        </p:blipFill>
        <p:spPr>
          <a:xfrm>
            <a:off x="0" y="813222"/>
            <a:ext cx="1136197" cy="6070978"/>
          </a:xfrm>
          <a:prstGeom prst="rect">
            <a:avLst/>
          </a:prstGeom>
          <a:noFill/>
          <a:ln>
            <a:noFill/>
          </a:ln>
        </p:spPr>
      </p:pic>
      <p:pic>
        <p:nvPicPr>
          <p:cNvPr id="340" name="Google Shape;340;p35"/>
          <p:cNvPicPr preferRelativeResize="0"/>
          <p:nvPr/>
        </p:nvPicPr>
        <p:blipFill rotWithShape="1">
          <a:blip r:embed="rId5">
            <a:alphaModFix/>
          </a:blip>
          <a:srcRect b="0" l="0" r="0" t="0"/>
          <a:stretch/>
        </p:blipFill>
        <p:spPr>
          <a:xfrm>
            <a:off x="1390420" y="1576822"/>
            <a:ext cx="2406653" cy="47795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6" name="Google Shape;346;p36"/>
          <p:cNvSpPr txBox="1"/>
          <p:nvPr>
            <p:ph type="title"/>
          </p:nvPr>
        </p:nvSpPr>
        <p:spPr>
          <a:xfrm>
            <a:off x="1389888" y="692237"/>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Condiciones del cielo</a:t>
            </a:r>
            <a:endParaRPr sz="3600"/>
          </a:p>
        </p:txBody>
      </p:sp>
      <p:sp>
        <p:nvSpPr>
          <p:cNvPr id="347" name="Google Shape;347;p36"/>
          <p:cNvSpPr txBox="1"/>
          <p:nvPr/>
        </p:nvSpPr>
        <p:spPr>
          <a:xfrm>
            <a:off x="1549830" y="5618136"/>
            <a:ext cx="7386351"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Consejo</a:t>
            </a: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Aquí hay un buen recordatorio de la diferencia entre observar el color y la visibilidad del cielo, y hacia dónde mirar a medida que observa cada uno.</a:t>
            </a:r>
            <a:endParaRPr sz="1800">
              <a:solidFill>
                <a:schemeClr val="dk1"/>
              </a:solidFill>
              <a:latin typeface="Calibri"/>
              <a:ea typeface="Calibri"/>
              <a:cs typeface="Calibri"/>
              <a:sym typeface="Calibri"/>
            </a:endParaRPr>
          </a:p>
        </p:txBody>
      </p:sp>
      <p:pic>
        <p:nvPicPr>
          <p:cNvPr id="348" name="Google Shape;348;p36"/>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349" name="Google Shape;349;p36"/>
          <p:cNvPicPr preferRelativeResize="0"/>
          <p:nvPr/>
        </p:nvPicPr>
        <p:blipFill rotWithShape="1">
          <a:blip r:embed="rId4">
            <a:alphaModFix/>
          </a:blip>
          <a:srcRect b="0" l="8567" r="0" t="1912"/>
          <a:stretch/>
        </p:blipFill>
        <p:spPr>
          <a:xfrm>
            <a:off x="0" y="813222"/>
            <a:ext cx="1136197" cy="6070978"/>
          </a:xfrm>
          <a:prstGeom prst="rect">
            <a:avLst/>
          </a:prstGeom>
          <a:noFill/>
          <a:ln>
            <a:noFill/>
          </a:ln>
        </p:spPr>
      </p:pic>
      <p:pic>
        <p:nvPicPr>
          <p:cNvPr id="350" name="Google Shape;350;p36"/>
          <p:cNvPicPr preferRelativeResize="0"/>
          <p:nvPr/>
        </p:nvPicPr>
        <p:blipFill rotWithShape="1">
          <a:blip r:embed="rId5">
            <a:alphaModFix/>
          </a:blip>
          <a:srcRect b="0" l="0" r="0" t="0"/>
          <a:stretch/>
        </p:blipFill>
        <p:spPr>
          <a:xfrm>
            <a:off x="1208370" y="1723277"/>
            <a:ext cx="7843137" cy="393642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6" name="Google Shape;356;p37"/>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a:t>
            </a:r>
            <a:r>
              <a:rPr lang="en-US" sz="3600"/>
              <a:t>Detalles de las nubes para cada altura</a:t>
            </a:r>
            <a:endParaRPr/>
          </a:p>
        </p:txBody>
      </p:sp>
      <p:sp>
        <p:nvSpPr>
          <p:cNvPr id="357" name="Google Shape;357;p37"/>
          <p:cNvSpPr txBox="1"/>
          <p:nvPr>
            <p:ph idx="1" type="body"/>
          </p:nvPr>
        </p:nvSpPr>
        <p:spPr>
          <a:xfrm>
            <a:off x="1551933" y="2396996"/>
            <a:ext cx="7125462" cy="39045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En cada nivel (alto, medio y bajo) los observadores identificarán lo siguiente:</a:t>
            </a:r>
            <a:endParaRPr/>
          </a:p>
          <a:p>
            <a:pPr indent="-228600" lvl="0" marL="228600" rtl="0" algn="l">
              <a:lnSpc>
                <a:spcPct val="90000"/>
              </a:lnSpc>
              <a:spcBef>
                <a:spcPts val="1000"/>
              </a:spcBef>
              <a:spcAft>
                <a:spcPts val="0"/>
              </a:spcAft>
              <a:buClr>
                <a:schemeClr val="dk1"/>
              </a:buClr>
              <a:buSzPts val="2800"/>
              <a:buChar char="•"/>
            </a:pPr>
            <a:r>
              <a:rPr lang="en-US"/>
              <a:t>Tipos de nubes</a:t>
            </a:r>
            <a:endParaRPr/>
          </a:p>
          <a:p>
            <a:pPr indent="-228600" lvl="0" marL="228600" rtl="0" algn="l">
              <a:lnSpc>
                <a:spcPct val="90000"/>
              </a:lnSpc>
              <a:spcBef>
                <a:spcPts val="1000"/>
              </a:spcBef>
              <a:spcAft>
                <a:spcPts val="0"/>
              </a:spcAft>
              <a:buClr>
                <a:schemeClr val="dk1"/>
              </a:buClr>
              <a:buSzPts val="2800"/>
              <a:buChar char="•"/>
            </a:pPr>
            <a:r>
              <a:rPr lang="en-US"/>
              <a:t>Cobertura nubosa</a:t>
            </a:r>
            <a:endParaRPr/>
          </a:p>
          <a:p>
            <a:pPr indent="-228600" lvl="0" marL="228600" rtl="0" algn="l">
              <a:lnSpc>
                <a:spcPct val="90000"/>
              </a:lnSpc>
              <a:spcBef>
                <a:spcPts val="1000"/>
              </a:spcBef>
              <a:spcAft>
                <a:spcPts val="0"/>
              </a:spcAft>
              <a:buClr>
                <a:schemeClr val="dk1"/>
              </a:buClr>
              <a:buSzPts val="2800"/>
              <a:buChar char="•"/>
            </a:pPr>
            <a:r>
              <a:rPr lang="en-US"/>
              <a:t>Opacidad visual</a:t>
            </a:r>
            <a:endParaRPr/>
          </a:p>
          <a:p>
            <a:pPr indent="0" lvl="0" marL="0" rtl="0" algn="l">
              <a:lnSpc>
                <a:spcPct val="90000"/>
              </a:lnSpc>
              <a:spcBef>
                <a:spcPts val="1000"/>
              </a:spcBef>
              <a:spcAft>
                <a:spcPts val="0"/>
              </a:spcAft>
              <a:buClr>
                <a:schemeClr val="dk1"/>
              </a:buClr>
              <a:buSzPts val="2800"/>
              <a:buNone/>
            </a:pPr>
            <a:r>
              <a:rPr lang="en-US"/>
              <a:t>Las estelas son reportadas en la sección de nubes altas.</a:t>
            </a:r>
            <a:endParaRPr/>
          </a:p>
        </p:txBody>
      </p:sp>
      <p:pic>
        <p:nvPicPr>
          <p:cNvPr id="358" name="Google Shape;358;p37"/>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359" name="Google Shape;359;p37"/>
          <p:cNvPicPr preferRelativeResize="0"/>
          <p:nvPr/>
        </p:nvPicPr>
        <p:blipFill rotWithShape="1">
          <a:blip r:embed="rId4">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5" name="Google Shape;365;p38"/>
          <p:cNvSpPr txBox="1"/>
          <p:nvPr>
            <p:ph type="title"/>
          </p:nvPr>
        </p:nvSpPr>
        <p:spPr>
          <a:xfrm>
            <a:off x="1643579" y="581754"/>
            <a:ext cx="7125462" cy="99622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Tipo de nubes</a:t>
            </a:r>
            <a:endParaRPr/>
          </a:p>
        </p:txBody>
      </p:sp>
      <p:sp>
        <p:nvSpPr>
          <p:cNvPr id="366" name="Google Shape;366;p38"/>
          <p:cNvSpPr txBox="1"/>
          <p:nvPr>
            <p:ph idx="1" type="body"/>
          </p:nvPr>
        </p:nvSpPr>
        <p:spPr>
          <a:xfrm>
            <a:off x="1389888" y="1713806"/>
            <a:ext cx="4012578" cy="46425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US" sz="2200"/>
              <a:t>Las nubes pueden definirse por:</a:t>
            </a:r>
            <a:endParaRPr/>
          </a:p>
          <a:p>
            <a:pPr indent="0" lvl="0" marL="0" rtl="0" algn="l">
              <a:lnSpc>
                <a:spcPct val="90000"/>
              </a:lnSpc>
              <a:spcBef>
                <a:spcPts val="1000"/>
              </a:spcBef>
              <a:spcAft>
                <a:spcPts val="0"/>
              </a:spcAft>
              <a:buClr>
                <a:schemeClr val="dk1"/>
              </a:buClr>
              <a:buSzPts val="2200"/>
              <a:buNone/>
            </a:pPr>
            <a:r>
              <a:t/>
            </a:r>
            <a:endParaRPr sz="2200"/>
          </a:p>
          <a:p>
            <a:pPr indent="-228600" lvl="0" marL="228600" rtl="0" algn="l">
              <a:lnSpc>
                <a:spcPct val="90000"/>
              </a:lnSpc>
              <a:spcBef>
                <a:spcPts val="1000"/>
              </a:spcBef>
              <a:spcAft>
                <a:spcPts val="0"/>
              </a:spcAft>
              <a:buClr>
                <a:schemeClr val="dk1"/>
              </a:buClr>
              <a:buSzPts val="2200"/>
              <a:buChar char="•"/>
            </a:pPr>
            <a:r>
              <a:rPr lang="en-US" sz="2200"/>
              <a:t>Su forma</a:t>
            </a:r>
            <a:endParaRPr/>
          </a:p>
          <a:p>
            <a:pPr indent="-228600" lvl="0" marL="228600" rtl="0" algn="l">
              <a:lnSpc>
                <a:spcPct val="90000"/>
              </a:lnSpc>
              <a:spcBef>
                <a:spcPts val="1000"/>
              </a:spcBef>
              <a:spcAft>
                <a:spcPts val="0"/>
              </a:spcAft>
              <a:buClr>
                <a:schemeClr val="dk1"/>
              </a:buClr>
              <a:buSzPts val="2200"/>
              <a:buChar char="•"/>
            </a:pPr>
            <a:r>
              <a:rPr lang="en-US" sz="2200"/>
              <a:t>La altitude de su base</a:t>
            </a:r>
            <a:endParaRPr/>
          </a:p>
          <a:p>
            <a:pPr indent="-228600" lvl="0" marL="228600" rtl="0" algn="l">
              <a:lnSpc>
                <a:spcPct val="90000"/>
              </a:lnSpc>
              <a:spcBef>
                <a:spcPts val="1000"/>
              </a:spcBef>
              <a:spcAft>
                <a:spcPts val="0"/>
              </a:spcAft>
              <a:buClr>
                <a:schemeClr val="dk1"/>
              </a:buClr>
              <a:buSzPts val="2200"/>
              <a:buChar char="•"/>
            </a:pPr>
            <a:r>
              <a:rPr lang="en-US" sz="2200"/>
              <a:t>El estado del tiempo: si producen precipitaciones.</a:t>
            </a:r>
            <a:endParaRPr/>
          </a:p>
          <a:p>
            <a:pPr indent="-88900" lvl="0" marL="228600" rtl="0" algn="l">
              <a:lnSpc>
                <a:spcPct val="90000"/>
              </a:lnSpc>
              <a:spcBef>
                <a:spcPts val="100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200"/>
              <a:buNone/>
            </a:pPr>
            <a:r>
              <a:rPr lang="en-US" sz="2200"/>
              <a:t>El triángulo de nubes es un dispositivo de ayuda memoria.</a:t>
            </a:r>
            <a:endParaRPr sz="2200"/>
          </a:p>
        </p:txBody>
      </p:sp>
      <p:pic>
        <p:nvPicPr>
          <p:cNvPr id="367" name="Google Shape;367;p38"/>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368" name="Google Shape;368;p38"/>
          <p:cNvPicPr preferRelativeResize="0"/>
          <p:nvPr/>
        </p:nvPicPr>
        <p:blipFill rotWithShape="1">
          <a:blip r:embed="rId4">
            <a:alphaModFix/>
          </a:blip>
          <a:srcRect b="0" l="8567" r="0" t="1912"/>
          <a:stretch/>
        </p:blipFill>
        <p:spPr>
          <a:xfrm>
            <a:off x="0" y="813222"/>
            <a:ext cx="1136197" cy="6070978"/>
          </a:xfrm>
          <a:prstGeom prst="rect">
            <a:avLst/>
          </a:prstGeom>
          <a:noFill/>
          <a:ln>
            <a:noFill/>
          </a:ln>
        </p:spPr>
      </p:pic>
      <p:pic>
        <p:nvPicPr>
          <p:cNvPr id="369" name="Google Shape;369;p38"/>
          <p:cNvPicPr preferRelativeResize="0"/>
          <p:nvPr/>
        </p:nvPicPr>
        <p:blipFill rotWithShape="1">
          <a:blip r:embed="rId5">
            <a:alphaModFix/>
          </a:blip>
          <a:srcRect b="0" l="0" r="0" t="0"/>
          <a:stretch/>
        </p:blipFill>
        <p:spPr>
          <a:xfrm>
            <a:off x="4869971" y="1882125"/>
            <a:ext cx="4174517" cy="4474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5" name="Google Shape;375;p39"/>
          <p:cNvSpPr txBox="1"/>
          <p:nvPr>
            <p:ph type="title"/>
          </p:nvPr>
        </p:nvSpPr>
        <p:spPr>
          <a:xfrm>
            <a:off x="1307707" y="992014"/>
            <a:ext cx="7629421" cy="47123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Cómo observar: Tipo de nubes según su forma</a:t>
            </a:r>
            <a:endParaRPr/>
          </a:p>
        </p:txBody>
      </p:sp>
      <p:sp>
        <p:nvSpPr>
          <p:cNvPr id="376" name="Google Shape;376;p39"/>
          <p:cNvSpPr txBox="1"/>
          <p:nvPr>
            <p:ph idx="1" type="body"/>
          </p:nvPr>
        </p:nvSpPr>
        <p:spPr>
          <a:xfrm>
            <a:off x="1389888" y="1556008"/>
            <a:ext cx="7125462" cy="471235"/>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dk1"/>
              </a:buClr>
              <a:buSzPts val="2800"/>
              <a:buNone/>
            </a:pPr>
            <a:r>
              <a:rPr lang="en-US"/>
              <a:t>Las tres formas principales de nubes son:</a:t>
            </a:r>
            <a:endParaRPr/>
          </a:p>
        </p:txBody>
      </p:sp>
      <p:sp>
        <p:nvSpPr>
          <p:cNvPr id="377" name="Google Shape;377;p39"/>
          <p:cNvSpPr txBox="1"/>
          <p:nvPr/>
        </p:nvSpPr>
        <p:spPr>
          <a:xfrm>
            <a:off x="1258530" y="3582155"/>
            <a:ext cx="2267146" cy="313932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Cumulus (Copos): </a:t>
            </a:r>
            <a:r>
              <a:rPr lang="en-US" sz="1800">
                <a:solidFill>
                  <a:schemeClr val="dk1"/>
                </a:solidFill>
                <a:latin typeface="Calibri"/>
                <a:ea typeface="Calibri"/>
                <a:cs typeface="Calibri"/>
                <a:sym typeface="Calibri"/>
              </a:rPr>
              <a:t>Hechos de agua, los cúmulos se pueden asociar con el buen tiempo. Por lo general, no son muy altos y están separados el uno del otro con un espacio importante de cielo azul en el medio.</a:t>
            </a:r>
            <a:endParaRPr sz="1800">
              <a:solidFill>
                <a:schemeClr val="dk1"/>
              </a:solidFill>
              <a:latin typeface="Calibri"/>
              <a:ea typeface="Calibri"/>
              <a:cs typeface="Calibri"/>
              <a:sym typeface="Calibri"/>
            </a:endParaRPr>
          </a:p>
        </p:txBody>
      </p:sp>
      <p:sp>
        <p:nvSpPr>
          <p:cNvPr id="378" name="Google Shape;378;p39"/>
          <p:cNvSpPr txBox="1"/>
          <p:nvPr/>
        </p:nvSpPr>
        <p:spPr>
          <a:xfrm>
            <a:off x="3756035" y="3619463"/>
            <a:ext cx="2393168" cy="286232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Stratus (En capas): </a:t>
            </a:r>
            <a:r>
              <a:rPr lang="en-US" sz="1800">
                <a:solidFill>
                  <a:schemeClr val="dk1"/>
                </a:solidFill>
                <a:latin typeface="Calibri"/>
                <a:ea typeface="Calibri"/>
                <a:cs typeface="Calibri"/>
                <a:sym typeface="Calibri"/>
              </a:rPr>
              <a:t>Hechos de agua. Estas nubes se pueden encontrar desde la superficie de la Tierra hasta los 2.000 m de altura. Cuando se ve el disco del Sol a través de ellos, los bordes se ven nítidos.</a:t>
            </a:r>
            <a:endParaRPr sz="1800">
              <a:solidFill>
                <a:schemeClr val="dk1"/>
              </a:solidFill>
              <a:latin typeface="Calibri"/>
              <a:ea typeface="Calibri"/>
              <a:cs typeface="Calibri"/>
              <a:sym typeface="Calibri"/>
            </a:endParaRPr>
          </a:p>
        </p:txBody>
      </p:sp>
      <p:sp>
        <p:nvSpPr>
          <p:cNvPr id="379" name="Google Shape;379;p39"/>
          <p:cNvSpPr txBox="1"/>
          <p:nvPr/>
        </p:nvSpPr>
        <p:spPr>
          <a:xfrm>
            <a:off x="6225742" y="3591754"/>
            <a:ext cx="2711386" cy="313932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C</a:t>
            </a:r>
            <a:r>
              <a:rPr lang="en-US" sz="1800">
                <a:solidFill>
                  <a:schemeClr val="dk1"/>
                </a:solidFill>
                <a:latin typeface="Calibri"/>
                <a:ea typeface="Calibri"/>
                <a:cs typeface="Calibri"/>
                <a:sym typeface="Calibri"/>
              </a:rPr>
              <a:t>i</a:t>
            </a:r>
            <a:r>
              <a:rPr b="1" lang="en-US" sz="1800">
                <a:solidFill>
                  <a:schemeClr val="dk1"/>
                </a:solidFill>
                <a:latin typeface="Calibri"/>
                <a:ea typeface="Calibri"/>
                <a:cs typeface="Calibri"/>
                <a:sym typeface="Calibri"/>
              </a:rPr>
              <a:t>rrus (Finas y esparcidas): </a:t>
            </a:r>
            <a:r>
              <a:rPr lang="en-US" sz="1800">
                <a:solidFill>
                  <a:schemeClr val="dk1"/>
                </a:solidFill>
                <a:latin typeface="Calibri"/>
                <a:ea typeface="Calibri"/>
                <a:cs typeface="Calibri"/>
                <a:sym typeface="Calibri"/>
              </a:rPr>
              <a:t>Hechos de cristales de hielo y considerados "nubes altas", se forman a más de 5.000 m. Por lo general, indican un estado del tiempo agradable. La razón de la cola larga se debe principalmente a los vientos de alta velocidad a grandes altitudes.</a:t>
            </a:r>
            <a:endParaRPr sz="1800">
              <a:solidFill>
                <a:schemeClr val="dk1"/>
              </a:solidFill>
              <a:latin typeface="Calibri"/>
              <a:ea typeface="Calibri"/>
              <a:cs typeface="Calibri"/>
              <a:sym typeface="Calibri"/>
            </a:endParaRPr>
          </a:p>
        </p:txBody>
      </p:sp>
      <p:grpSp>
        <p:nvGrpSpPr>
          <p:cNvPr descr="Cloud Type graphics, from left ot right: cumulus, stratus, and cirrus" id="380" name="Google Shape;380;p39"/>
          <p:cNvGrpSpPr/>
          <p:nvPr/>
        </p:nvGrpSpPr>
        <p:grpSpPr>
          <a:xfrm>
            <a:off x="1307707" y="1996633"/>
            <a:ext cx="7280568" cy="1480140"/>
            <a:chOff x="1307707" y="2650572"/>
            <a:chExt cx="7280568" cy="1480140"/>
          </a:xfrm>
        </p:grpSpPr>
        <p:pic>
          <p:nvPicPr>
            <p:cNvPr descr="Image of puffy cumulus clousds in sky over ocean" id="381" name="Google Shape;381;p39"/>
            <p:cNvPicPr preferRelativeResize="0"/>
            <p:nvPr/>
          </p:nvPicPr>
          <p:blipFill rotWithShape="1">
            <a:blip r:embed="rId3">
              <a:alphaModFix/>
            </a:blip>
            <a:srcRect b="0" l="0" r="0" t="0"/>
            <a:stretch/>
          </p:blipFill>
          <p:spPr>
            <a:xfrm>
              <a:off x="1307707" y="2680857"/>
              <a:ext cx="2168792" cy="1449855"/>
            </a:xfrm>
            <a:prstGeom prst="rect">
              <a:avLst/>
            </a:prstGeom>
            <a:noFill/>
            <a:ln>
              <a:noFill/>
            </a:ln>
          </p:spPr>
        </p:pic>
        <p:pic>
          <p:nvPicPr>
            <p:cNvPr descr="opaque grey sky, stratus clouds" id="382" name="Google Shape;382;p39"/>
            <p:cNvPicPr preferRelativeResize="0"/>
            <p:nvPr/>
          </p:nvPicPr>
          <p:blipFill rotWithShape="1">
            <a:blip r:embed="rId4">
              <a:alphaModFix/>
            </a:blip>
            <a:srcRect b="0" l="0" r="0" t="0"/>
            <a:stretch/>
          </p:blipFill>
          <p:spPr>
            <a:xfrm>
              <a:off x="3883055" y="2681182"/>
              <a:ext cx="2139127" cy="1449530"/>
            </a:xfrm>
            <a:prstGeom prst="rect">
              <a:avLst/>
            </a:prstGeom>
            <a:noFill/>
            <a:ln>
              <a:noFill/>
            </a:ln>
          </p:spPr>
        </p:pic>
        <p:pic>
          <p:nvPicPr>
            <p:cNvPr descr="wispy cirrus clouds" id="383" name="Google Shape;383;p39"/>
            <p:cNvPicPr preferRelativeResize="0"/>
            <p:nvPr/>
          </p:nvPicPr>
          <p:blipFill rotWithShape="1">
            <a:blip r:embed="rId5">
              <a:alphaModFix/>
            </a:blip>
            <a:srcRect b="0" l="0" r="0" t="0"/>
            <a:stretch/>
          </p:blipFill>
          <p:spPr>
            <a:xfrm>
              <a:off x="6376318" y="2650572"/>
              <a:ext cx="2211957" cy="1480140"/>
            </a:xfrm>
            <a:prstGeom prst="rect">
              <a:avLst/>
            </a:prstGeom>
            <a:noFill/>
            <a:ln>
              <a:noFill/>
            </a:ln>
          </p:spPr>
        </p:pic>
      </p:grpSp>
      <p:pic>
        <p:nvPicPr>
          <p:cNvPr id="384" name="Google Shape;384;p39"/>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385" name="Google Shape;385;p39"/>
          <p:cNvPicPr preferRelativeResize="0"/>
          <p:nvPr/>
        </p:nvPicPr>
        <p:blipFill rotWithShape="1">
          <a:blip r:embed="rId7">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1" name="Google Shape;391;p40"/>
          <p:cNvSpPr txBox="1"/>
          <p:nvPr>
            <p:ph type="title"/>
          </p:nvPr>
        </p:nvSpPr>
        <p:spPr>
          <a:xfrm>
            <a:off x="1389888" y="634362"/>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Cobertura nubosa</a:t>
            </a:r>
            <a:endParaRPr/>
          </a:p>
        </p:txBody>
      </p:sp>
      <p:sp>
        <p:nvSpPr>
          <p:cNvPr id="392" name="Google Shape;392;p40"/>
          <p:cNvSpPr txBox="1"/>
          <p:nvPr>
            <p:ph idx="1" type="body"/>
          </p:nvPr>
        </p:nvSpPr>
        <p:spPr>
          <a:xfrm>
            <a:off x="1136197" y="1604853"/>
            <a:ext cx="8007803" cy="48422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1800"/>
              <a:t>Estimarás la cobertura total de nubes de todo el cielo y en cada nivel (niveles alto, medio y bajo).</a:t>
            </a:r>
            <a:endParaRPr/>
          </a:p>
          <a:p>
            <a:pPr indent="0" lvl="0" marL="0" rtl="0" algn="l">
              <a:lnSpc>
                <a:spcPct val="90000"/>
              </a:lnSpc>
              <a:spcBef>
                <a:spcPts val="1000"/>
              </a:spcBef>
              <a:spcAft>
                <a:spcPts val="0"/>
              </a:spcAft>
              <a:buClr>
                <a:schemeClr val="dk1"/>
              </a:buClr>
              <a:buSzPts val="1800"/>
              <a:buNone/>
            </a:pPr>
            <a:r>
              <a:rPr lang="en-US" sz="1800"/>
              <a:t>Puede ser útil dividir el cielo en 4 cuadrantes (Norte, Sur, Este y Oeste) y estimar la cobertura de nubes en cada uno, luego tomar el promedio para obtener el valor total del cielo. </a:t>
            </a:r>
            <a:endParaRPr/>
          </a:p>
          <a:p>
            <a:pPr indent="0" lvl="0" marL="0" rtl="0" algn="l">
              <a:lnSpc>
                <a:spcPct val="90000"/>
              </a:lnSpc>
              <a:spcBef>
                <a:spcPts val="1000"/>
              </a:spcBef>
              <a:spcAft>
                <a:spcPts val="0"/>
              </a:spcAft>
              <a:buClr>
                <a:schemeClr val="dk1"/>
              </a:buClr>
              <a:buSzPts val="1800"/>
              <a:buNone/>
            </a:pPr>
            <a:r>
              <a:rPr b="1" lang="en-US" sz="1800"/>
              <a:t>Consejos</a:t>
            </a:r>
            <a:r>
              <a:rPr lang="en-US" sz="1800"/>
              <a:t>:</a:t>
            </a:r>
            <a:endParaRPr/>
          </a:p>
          <a:p>
            <a:pPr indent="0" lvl="0" marL="0" rtl="0" algn="l">
              <a:lnSpc>
                <a:spcPct val="90000"/>
              </a:lnSpc>
              <a:spcBef>
                <a:spcPts val="1000"/>
              </a:spcBef>
              <a:spcAft>
                <a:spcPts val="0"/>
              </a:spcAft>
              <a:buClr>
                <a:schemeClr val="dk1"/>
              </a:buClr>
              <a:buSzPts val="1800"/>
              <a:buNone/>
            </a:pPr>
            <a:r>
              <a:rPr lang="en-US" sz="1800"/>
              <a:t>Observe el cielo sobre su cabeza, excluyendo el horizonte. Esto se puede hacer:</a:t>
            </a:r>
            <a:endParaRPr/>
          </a:p>
          <a:p>
            <a:pPr indent="-228600" lvl="0" marL="228600" rtl="0" algn="l">
              <a:lnSpc>
                <a:spcPct val="90000"/>
              </a:lnSpc>
              <a:spcBef>
                <a:spcPts val="1000"/>
              </a:spcBef>
              <a:spcAft>
                <a:spcPts val="0"/>
              </a:spcAft>
              <a:buClr>
                <a:schemeClr val="dk1"/>
              </a:buClr>
              <a:buSzPts val="1800"/>
              <a:buChar char="•"/>
            </a:pPr>
            <a:r>
              <a:rPr lang="en-US" sz="1800"/>
              <a:t>mirando por encima de 14°, o</a:t>
            </a:r>
            <a:endParaRPr/>
          </a:p>
          <a:p>
            <a:pPr indent="-228600" lvl="0" marL="228600" rtl="0" algn="l">
              <a:lnSpc>
                <a:spcPct val="90000"/>
              </a:lnSpc>
              <a:spcBef>
                <a:spcPts val="1000"/>
              </a:spcBef>
              <a:spcAft>
                <a:spcPts val="0"/>
              </a:spcAft>
              <a:buClr>
                <a:schemeClr val="dk1"/>
              </a:buClr>
              <a:buSzPts val="1800"/>
              <a:buChar char="•"/>
            </a:pPr>
            <a:r>
              <a:rPr lang="en-US" sz="1800"/>
              <a:t>con los brazos extendidos en forma de "V", las manos incluso con la altura de la parte superior de la cabeza, y observando entre las manos, hacia cada punto cartesiano, p</a:t>
            </a:r>
            <a:endParaRPr/>
          </a:p>
          <a:p>
            <a:pPr indent="-228600" lvl="0" marL="228600" rtl="0" algn="l">
              <a:lnSpc>
                <a:spcPct val="90000"/>
              </a:lnSpc>
              <a:spcBef>
                <a:spcPts val="1000"/>
              </a:spcBef>
              <a:spcAft>
                <a:spcPts val="0"/>
              </a:spcAft>
              <a:buClr>
                <a:schemeClr val="dk1"/>
              </a:buClr>
              <a:buSzPts val="1800"/>
              <a:buChar char="•"/>
            </a:pPr>
            <a:r>
              <a:rPr lang="en-US" sz="1800"/>
              <a:t>mantenga su puño a la distancia de un brazo, incluso con el horizonte; pon tu segundo puño encima del otro; observa el cielo desde arriba de tu segundo puño.</a:t>
            </a:r>
            <a:endParaRPr sz="1800"/>
          </a:p>
        </p:txBody>
      </p:sp>
      <p:pic>
        <p:nvPicPr>
          <p:cNvPr descr="Cloud Observation: Cloud cover categories. No clouds=0%" id="393" name="Google Shape;393;p40"/>
          <p:cNvPicPr preferRelativeResize="0"/>
          <p:nvPr/>
        </p:nvPicPr>
        <p:blipFill rotWithShape="1">
          <a:blip r:embed="rId3">
            <a:alphaModFix/>
          </a:blip>
          <a:srcRect b="31004" l="1519" r="85601" t="22257"/>
          <a:stretch/>
        </p:blipFill>
        <p:spPr>
          <a:xfrm>
            <a:off x="2033928" y="5632399"/>
            <a:ext cx="897037" cy="717631"/>
          </a:xfrm>
          <a:prstGeom prst="rect">
            <a:avLst/>
          </a:prstGeom>
          <a:noFill/>
          <a:ln>
            <a:noFill/>
          </a:ln>
        </p:spPr>
      </p:pic>
      <p:sp>
        <p:nvSpPr>
          <p:cNvPr id="394" name="Google Shape;394;p40"/>
          <p:cNvSpPr txBox="1"/>
          <p:nvPr/>
        </p:nvSpPr>
        <p:spPr>
          <a:xfrm>
            <a:off x="2104362" y="6350031"/>
            <a:ext cx="8970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Sin nubes (0%)</a:t>
            </a:r>
            <a:endParaRPr/>
          </a:p>
        </p:txBody>
      </p:sp>
      <p:pic>
        <p:nvPicPr>
          <p:cNvPr descr="One small cloud. Clear skies=0-10%" id="395" name="Google Shape;395;p40"/>
          <p:cNvPicPr preferRelativeResize="0"/>
          <p:nvPr/>
        </p:nvPicPr>
        <p:blipFill rotWithShape="1">
          <a:blip r:embed="rId3">
            <a:alphaModFix/>
          </a:blip>
          <a:srcRect b="31195" l="18283" r="68837" t="22066"/>
          <a:stretch/>
        </p:blipFill>
        <p:spPr>
          <a:xfrm>
            <a:off x="3082551" y="5632399"/>
            <a:ext cx="897040" cy="717631"/>
          </a:xfrm>
          <a:prstGeom prst="rect">
            <a:avLst/>
          </a:prstGeom>
          <a:noFill/>
          <a:ln>
            <a:noFill/>
          </a:ln>
        </p:spPr>
      </p:pic>
      <p:sp>
        <p:nvSpPr>
          <p:cNvPr id="396" name="Google Shape;396;p40"/>
          <p:cNvSpPr txBox="1"/>
          <p:nvPr/>
        </p:nvSpPr>
        <p:spPr>
          <a:xfrm>
            <a:off x="3147859" y="6350031"/>
            <a:ext cx="8970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Despejado</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(0-10%)</a:t>
            </a:r>
            <a:endParaRPr/>
          </a:p>
        </p:txBody>
      </p:sp>
      <p:pic>
        <p:nvPicPr>
          <p:cNvPr descr="a few Isolated clouds= 1--25%" id="397" name="Google Shape;397;p40"/>
          <p:cNvPicPr preferRelativeResize="0"/>
          <p:nvPr/>
        </p:nvPicPr>
        <p:blipFill rotWithShape="1">
          <a:blip r:embed="rId3">
            <a:alphaModFix/>
          </a:blip>
          <a:srcRect b="31734" l="35033" r="51765" t="22988"/>
          <a:stretch/>
        </p:blipFill>
        <p:spPr>
          <a:xfrm>
            <a:off x="4131176" y="5632400"/>
            <a:ext cx="949124" cy="717631"/>
          </a:xfrm>
          <a:prstGeom prst="rect">
            <a:avLst/>
          </a:prstGeom>
          <a:noFill/>
          <a:ln>
            <a:noFill/>
          </a:ln>
        </p:spPr>
      </p:pic>
      <p:sp>
        <p:nvSpPr>
          <p:cNvPr id="398" name="Google Shape;398;p40"/>
          <p:cNvSpPr txBox="1"/>
          <p:nvPr/>
        </p:nvSpPr>
        <p:spPr>
          <a:xfrm>
            <a:off x="4194481" y="6350031"/>
            <a:ext cx="8970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Aisladas</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(10-25%)</a:t>
            </a:r>
            <a:endParaRPr/>
          </a:p>
        </p:txBody>
      </p:sp>
      <p:pic>
        <p:nvPicPr>
          <p:cNvPr descr="a few Scattered Clouds 25-50%" id="399" name="Google Shape;399;p40"/>
          <p:cNvPicPr preferRelativeResize="0"/>
          <p:nvPr/>
        </p:nvPicPr>
        <p:blipFill rotWithShape="1">
          <a:blip r:embed="rId3">
            <a:alphaModFix/>
          </a:blip>
          <a:srcRect b="30977" l="51771" r="35509" t="21555"/>
          <a:stretch/>
        </p:blipFill>
        <p:spPr>
          <a:xfrm>
            <a:off x="5231885" y="5638187"/>
            <a:ext cx="865164" cy="711844"/>
          </a:xfrm>
          <a:prstGeom prst="rect">
            <a:avLst/>
          </a:prstGeom>
          <a:noFill/>
          <a:ln>
            <a:noFill/>
          </a:ln>
        </p:spPr>
      </p:pic>
      <p:sp>
        <p:nvSpPr>
          <p:cNvPr id="400" name="Google Shape;400;p40"/>
          <p:cNvSpPr txBox="1"/>
          <p:nvPr/>
        </p:nvSpPr>
        <p:spPr>
          <a:xfrm>
            <a:off x="5202648" y="6350031"/>
            <a:ext cx="9872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Dispersas</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(25-50%)</a:t>
            </a:r>
            <a:endParaRPr/>
          </a:p>
        </p:txBody>
      </p:sp>
      <p:pic>
        <p:nvPicPr>
          <p:cNvPr descr="Broken Clouds 50-90%" id="401" name="Google Shape;401;p40"/>
          <p:cNvPicPr preferRelativeResize="0"/>
          <p:nvPr/>
        </p:nvPicPr>
        <p:blipFill rotWithShape="1">
          <a:blip r:embed="rId3">
            <a:alphaModFix/>
          </a:blip>
          <a:srcRect b="32369" l="68675" r="18766" t="21624"/>
          <a:stretch/>
        </p:blipFill>
        <p:spPr>
          <a:xfrm>
            <a:off x="6248634" y="5638187"/>
            <a:ext cx="881330" cy="711844"/>
          </a:xfrm>
          <a:prstGeom prst="rect">
            <a:avLst/>
          </a:prstGeom>
          <a:noFill/>
          <a:ln>
            <a:noFill/>
          </a:ln>
        </p:spPr>
      </p:pic>
      <p:sp>
        <p:nvSpPr>
          <p:cNvPr id="402" name="Google Shape;402;p40"/>
          <p:cNvSpPr txBox="1"/>
          <p:nvPr/>
        </p:nvSpPr>
        <p:spPr>
          <a:xfrm>
            <a:off x="6153406" y="6356351"/>
            <a:ext cx="1103833"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Fragmentadas</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(50-90%)</a:t>
            </a:r>
            <a:endParaRPr/>
          </a:p>
        </p:txBody>
      </p:sp>
      <p:pic>
        <p:nvPicPr>
          <p:cNvPr descr="Overcast= cloud cover is greater than 90% of sky" id="403" name="Google Shape;403;p40"/>
          <p:cNvPicPr preferRelativeResize="0"/>
          <p:nvPr/>
        </p:nvPicPr>
        <p:blipFill rotWithShape="1">
          <a:blip r:embed="rId3">
            <a:alphaModFix/>
          </a:blip>
          <a:srcRect b="31195" l="85581" r="1861" t="22066"/>
          <a:stretch/>
        </p:blipFill>
        <p:spPr>
          <a:xfrm>
            <a:off x="7281549" y="5638186"/>
            <a:ext cx="867559" cy="711843"/>
          </a:xfrm>
          <a:prstGeom prst="rect">
            <a:avLst/>
          </a:prstGeom>
          <a:noFill/>
          <a:ln>
            <a:noFill/>
          </a:ln>
        </p:spPr>
      </p:pic>
      <p:sp>
        <p:nvSpPr>
          <p:cNvPr id="404" name="Google Shape;404;p40"/>
          <p:cNvSpPr txBox="1"/>
          <p:nvPr/>
        </p:nvSpPr>
        <p:spPr>
          <a:xfrm>
            <a:off x="7337243" y="6350031"/>
            <a:ext cx="8970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Nublado</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(&gt;90%)</a:t>
            </a:r>
            <a:endParaRPr/>
          </a:p>
        </p:txBody>
      </p:sp>
      <p:pic>
        <p:nvPicPr>
          <p:cNvPr id="405" name="Google Shape;405;p40"/>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406" name="Google Shape;406;p40"/>
          <p:cNvPicPr preferRelativeResize="0"/>
          <p:nvPr/>
        </p:nvPicPr>
        <p:blipFill rotWithShape="1">
          <a:blip r:embed="rId5">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2" name="Google Shape;412;p41"/>
          <p:cNvSpPr txBox="1"/>
          <p:nvPr>
            <p:ph type="title"/>
          </p:nvPr>
        </p:nvSpPr>
        <p:spPr>
          <a:xfrm>
            <a:off x="1459580" y="692754"/>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Opacidad visual</a:t>
            </a:r>
            <a:endParaRPr/>
          </a:p>
        </p:txBody>
      </p:sp>
      <p:sp>
        <p:nvSpPr>
          <p:cNvPr id="413" name="Google Shape;413;p41"/>
          <p:cNvSpPr txBox="1"/>
          <p:nvPr/>
        </p:nvSpPr>
        <p:spPr>
          <a:xfrm>
            <a:off x="1262564" y="1643603"/>
            <a:ext cx="7580491" cy="110799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Consejos</a:t>
            </a:r>
            <a:r>
              <a:rPr lang="en-US" sz="16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Si su sombra está bien definida, mucha luz solar atraviesa la nube sobre usted, por lo que la opacidad visual de la nube sería transparente. A medida que su sombra se vuelve más difusa, la nube se considerará más opaca.</a:t>
            </a:r>
            <a:endParaRPr sz="1600">
              <a:solidFill>
                <a:schemeClr val="dk1"/>
              </a:solidFill>
              <a:latin typeface="Calibri"/>
              <a:ea typeface="Calibri"/>
              <a:cs typeface="Calibri"/>
              <a:sym typeface="Calibri"/>
            </a:endParaRPr>
          </a:p>
        </p:txBody>
      </p:sp>
      <p:sp>
        <p:nvSpPr>
          <p:cNvPr id="414" name="Google Shape;414;p41"/>
          <p:cNvSpPr txBox="1"/>
          <p:nvPr>
            <p:ph idx="1" type="body"/>
          </p:nvPr>
        </p:nvSpPr>
        <p:spPr>
          <a:xfrm>
            <a:off x="1262564" y="2885901"/>
            <a:ext cx="4212258" cy="3972099"/>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1800"/>
              <a:buNone/>
            </a:pPr>
            <a:r>
              <a:rPr b="1" lang="en-US" sz="1800"/>
              <a:t>Transparente: </a:t>
            </a:r>
            <a:r>
              <a:rPr lang="en-US" sz="1800"/>
              <a:t>Nubes delgadas a través de las cuales la luz pasa fácilmente e incluso se puede ver el cielo azul. Ten en cuenta el aspecto lechoso azulado-blanquecino.</a:t>
            </a:r>
            <a:endParaRPr sz="1800"/>
          </a:p>
          <a:p>
            <a:pPr indent="0" lvl="0" marL="0" rtl="0" algn="just">
              <a:lnSpc>
                <a:spcPct val="80000"/>
              </a:lnSpc>
              <a:spcBef>
                <a:spcPts val="1000"/>
              </a:spcBef>
              <a:spcAft>
                <a:spcPts val="0"/>
              </a:spcAft>
              <a:buClr>
                <a:schemeClr val="dk1"/>
              </a:buClr>
              <a:buSzPts val="1800"/>
              <a:buNone/>
            </a:pPr>
            <a:r>
              <a:rPr b="1" lang="en-US" sz="1800"/>
              <a:t>Translúcido: </a:t>
            </a:r>
            <a:r>
              <a:rPr lang="en-US" sz="1800"/>
              <a:t>Nubes de espesor medio que dejan pasar algo de luz solar. Puede haber algo de blanco lechoso azulado cerca de los bordes, y un poco de gris; pero estas nubes son mayormente de un blanco brillante.</a:t>
            </a:r>
            <a:endParaRPr/>
          </a:p>
          <a:p>
            <a:pPr indent="0" lvl="0" marL="0" rtl="0" algn="just">
              <a:lnSpc>
                <a:spcPct val="80000"/>
              </a:lnSpc>
              <a:spcBef>
                <a:spcPts val="1000"/>
              </a:spcBef>
              <a:spcAft>
                <a:spcPts val="0"/>
              </a:spcAft>
              <a:buClr>
                <a:schemeClr val="dk1"/>
              </a:buClr>
              <a:buSzPts val="1800"/>
              <a:buNone/>
            </a:pPr>
            <a:r>
              <a:rPr b="1" lang="en-US" sz="1800"/>
              <a:t>Opaco: </a:t>
            </a:r>
            <a:r>
              <a:rPr lang="en-US" sz="1800"/>
              <a:t>Nubes gruesas que no permiten que la luz pase directamente, aunque la luz puede difundirse a través de ellas. Las nubes se ven grises. Cuando estas nubes se encuentran frente al sol, es imposible saber dónde está el astro rey.</a:t>
            </a:r>
            <a:endParaRPr sz="1800"/>
          </a:p>
        </p:txBody>
      </p:sp>
      <p:pic>
        <p:nvPicPr>
          <p:cNvPr descr="Visual Opacity=transparent. You can see a clear blue sky" id="415" name="Google Shape;415;p41"/>
          <p:cNvPicPr preferRelativeResize="0"/>
          <p:nvPr/>
        </p:nvPicPr>
        <p:blipFill rotWithShape="1">
          <a:blip r:embed="rId3">
            <a:alphaModFix/>
          </a:blip>
          <a:srcRect b="0" l="0" r="0" t="0"/>
          <a:stretch/>
        </p:blipFill>
        <p:spPr>
          <a:xfrm>
            <a:off x="5730767" y="2829232"/>
            <a:ext cx="2854275" cy="937715"/>
          </a:xfrm>
          <a:prstGeom prst="rect">
            <a:avLst/>
          </a:prstGeom>
          <a:noFill/>
          <a:ln>
            <a:noFill/>
          </a:ln>
        </p:spPr>
      </p:pic>
      <p:sp>
        <p:nvSpPr>
          <p:cNvPr id="416" name="Google Shape;416;p41"/>
          <p:cNvSpPr txBox="1"/>
          <p:nvPr/>
        </p:nvSpPr>
        <p:spPr>
          <a:xfrm>
            <a:off x="5592798" y="3769301"/>
            <a:ext cx="189694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Transparente</a:t>
            </a:r>
            <a:endParaRPr/>
          </a:p>
        </p:txBody>
      </p:sp>
      <p:pic>
        <p:nvPicPr>
          <p:cNvPr descr="Visual opacity= translucent. Some blue sky is showing through mostly bright white clouds" id="417" name="Google Shape;417;p41"/>
          <p:cNvPicPr preferRelativeResize="0"/>
          <p:nvPr/>
        </p:nvPicPr>
        <p:blipFill rotWithShape="1">
          <a:blip r:embed="rId4">
            <a:alphaModFix/>
          </a:blip>
          <a:srcRect b="0" l="0" r="0" t="0"/>
          <a:stretch/>
        </p:blipFill>
        <p:spPr>
          <a:xfrm>
            <a:off x="5730766" y="4138573"/>
            <a:ext cx="2854275" cy="829447"/>
          </a:xfrm>
          <a:prstGeom prst="rect">
            <a:avLst/>
          </a:prstGeom>
          <a:noFill/>
          <a:ln>
            <a:noFill/>
          </a:ln>
        </p:spPr>
      </p:pic>
      <p:sp>
        <p:nvSpPr>
          <p:cNvPr id="418" name="Google Shape;418;p41"/>
          <p:cNvSpPr txBox="1"/>
          <p:nvPr/>
        </p:nvSpPr>
        <p:spPr>
          <a:xfrm>
            <a:off x="5650673" y="4980792"/>
            <a:ext cx="189694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Translúcido</a:t>
            </a:r>
            <a:endParaRPr/>
          </a:p>
        </p:txBody>
      </p:sp>
      <p:pic>
        <p:nvPicPr>
          <p:cNvPr descr="visual opacity is opaque. a grey sky, no blue sky is observed, position of  sun cannot be detected" id="419" name="Google Shape;419;p41"/>
          <p:cNvPicPr preferRelativeResize="0"/>
          <p:nvPr/>
        </p:nvPicPr>
        <p:blipFill rotWithShape="1">
          <a:blip r:embed="rId5">
            <a:alphaModFix/>
          </a:blip>
          <a:srcRect b="0" l="0" r="0" t="0"/>
          <a:stretch/>
        </p:blipFill>
        <p:spPr>
          <a:xfrm>
            <a:off x="5730766" y="5339646"/>
            <a:ext cx="2854275" cy="853843"/>
          </a:xfrm>
          <a:prstGeom prst="rect">
            <a:avLst/>
          </a:prstGeom>
          <a:noFill/>
          <a:ln>
            <a:noFill/>
          </a:ln>
        </p:spPr>
      </p:pic>
      <p:sp>
        <p:nvSpPr>
          <p:cNvPr id="420" name="Google Shape;420;p41"/>
          <p:cNvSpPr txBox="1"/>
          <p:nvPr/>
        </p:nvSpPr>
        <p:spPr>
          <a:xfrm>
            <a:off x="5642922" y="6192283"/>
            <a:ext cx="189694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Opaco</a:t>
            </a:r>
            <a:endParaRPr/>
          </a:p>
        </p:txBody>
      </p:sp>
      <p:pic>
        <p:nvPicPr>
          <p:cNvPr id="421" name="Google Shape;421;p41"/>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422" name="Google Shape;422;p41"/>
          <p:cNvPicPr preferRelativeResize="0"/>
          <p:nvPr/>
        </p:nvPicPr>
        <p:blipFill rotWithShape="1">
          <a:blip r:embed="rId7">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1" name="Google Shape;111;p15"/>
          <p:cNvSpPr txBox="1"/>
          <p:nvPr>
            <p:ph type="title"/>
          </p:nvPr>
        </p:nvSpPr>
        <p:spPr>
          <a:xfrm>
            <a:off x="1328928" y="953656"/>
            <a:ext cx="746150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Descripción general</a:t>
            </a:r>
            <a:endParaRPr b="1">
              <a:solidFill>
                <a:srgbClr val="002060"/>
              </a:solidFill>
            </a:endParaRPr>
          </a:p>
        </p:txBody>
      </p:sp>
      <p:sp>
        <p:nvSpPr>
          <p:cNvPr id="112" name="Google Shape;112;p15"/>
          <p:cNvSpPr txBox="1"/>
          <p:nvPr>
            <p:ph idx="1" type="body"/>
          </p:nvPr>
        </p:nvSpPr>
        <p:spPr>
          <a:xfrm>
            <a:off x="1328928" y="2394361"/>
            <a:ext cx="7461504" cy="378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Este módulo ... </a:t>
            </a:r>
            <a:endParaRPr/>
          </a:p>
          <a:p>
            <a:pPr indent="-228600" lvl="0" marL="228600" rtl="0" algn="just">
              <a:lnSpc>
                <a:spcPct val="90000"/>
              </a:lnSpc>
              <a:spcBef>
                <a:spcPts val="1000"/>
              </a:spcBef>
              <a:spcAft>
                <a:spcPts val="0"/>
              </a:spcAft>
              <a:buClr>
                <a:schemeClr val="dk1"/>
              </a:buClr>
              <a:buSzPts val="2400"/>
              <a:buChar char="•"/>
            </a:pPr>
            <a:r>
              <a:rPr lang="en-US" sz="2400"/>
              <a:t>Proporciona una introducción paso a paso a la metodología del protocolo </a:t>
            </a:r>
            <a:endParaRPr/>
          </a:p>
          <a:p>
            <a:pPr indent="-228600" lvl="0" marL="228600" rtl="0" algn="just">
              <a:lnSpc>
                <a:spcPct val="90000"/>
              </a:lnSpc>
              <a:spcBef>
                <a:spcPts val="1000"/>
              </a:spcBef>
              <a:spcAft>
                <a:spcPts val="0"/>
              </a:spcAft>
              <a:buClr>
                <a:schemeClr val="dk1"/>
              </a:buClr>
              <a:buSzPts val="2400"/>
              <a:buChar char="•"/>
            </a:pPr>
            <a:r>
              <a:rPr lang="en-US" sz="2400"/>
              <a:t>Revisa la selección de un sitio GLOBE de Atmósfera. </a:t>
            </a:r>
            <a:endParaRPr/>
          </a:p>
          <a:p>
            <a:pPr indent="-228600" lvl="0" marL="228600" rtl="0" algn="just">
              <a:lnSpc>
                <a:spcPct val="90000"/>
              </a:lnSpc>
              <a:spcBef>
                <a:spcPts val="1000"/>
              </a:spcBef>
              <a:spcAft>
                <a:spcPts val="0"/>
              </a:spcAft>
              <a:buClr>
                <a:schemeClr val="dk1"/>
              </a:buClr>
              <a:buSzPts val="2400"/>
              <a:buChar char="•"/>
            </a:pPr>
            <a:r>
              <a:rPr lang="en-US" sz="2400"/>
              <a:t>Explica cómo hacer una observación en nubes e informarla a GLOBE </a:t>
            </a:r>
            <a:endParaRPr/>
          </a:p>
          <a:p>
            <a:pPr indent="-228600" lvl="0" marL="228600" rtl="0" algn="just">
              <a:lnSpc>
                <a:spcPct val="90000"/>
              </a:lnSpc>
              <a:spcBef>
                <a:spcPts val="1000"/>
              </a:spcBef>
              <a:spcAft>
                <a:spcPts val="0"/>
              </a:spcAft>
              <a:buClr>
                <a:schemeClr val="dk1"/>
              </a:buClr>
              <a:buSzPts val="2400"/>
              <a:buChar char="•"/>
            </a:pPr>
            <a:r>
              <a:rPr lang="en-US" sz="2400"/>
              <a:t>Introduce datos de comparación satelital</a:t>
            </a:r>
            <a:endParaRPr sz="2400"/>
          </a:p>
        </p:txBody>
      </p:sp>
      <p:pic>
        <p:nvPicPr>
          <p:cNvPr id="113" name="Google Shape;113;p15"/>
          <p:cNvPicPr preferRelativeResize="0"/>
          <p:nvPr/>
        </p:nvPicPr>
        <p:blipFill rotWithShape="1">
          <a:blip r:embed="rId3">
            <a:alphaModFix/>
          </a:blip>
          <a:srcRect b="0" l="0" r="0" t="0"/>
          <a:stretch/>
        </p:blipFill>
        <p:spPr>
          <a:xfrm>
            <a:off x="-23813" y="0"/>
            <a:ext cx="9144000" cy="819150"/>
          </a:xfrm>
          <a:prstGeom prst="rect">
            <a:avLst/>
          </a:prstGeom>
          <a:noFill/>
          <a:ln>
            <a:noFill/>
          </a:ln>
        </p:spPr>
      </p:pic>
      <p:pic>
        <p:nvPicPr>
          <p:cNvPr id="114" name="Google Shape;114;p15"/>
          <p:cNvPicPr preferRelativeResize="0"/>
          <p:nvPr/>
        </p:nvPicPr>
        <p:blipFill rotWithShape="1">
          <a:blip r:embed="rId4">
            <a:alphaModFix/>
          </a:blip>
          <a:srcRect b="0" l="0" r="0" t="4726"/>
          <a:stretch/>
        </p:blipFill>
        <p:spPr>
          <a:xfrm>
            <a:off x="0" y="811048"/>
            <a:ext cx="1159329" cy="604695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8" name="Google Shape;428;p42"/>
          <p:cNvSpPr txBox="1"/>
          <p:nvPr>
            <p:ph type="title"/>
          </p:nvPr>
        </p:nvSpPr>
        <p:spPr>
          <a:xfrm>
            <a:off x="1214788" y="862340"/>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Nubes altas</a:t>
            </a:r>
            <a:endParaRPr/>
          </a:p>
        </p:txBody>
      </p:sp>
      <p:pic>
        <p:nvPicPr>
          <p:cNvPr descr="High cloud icon" id="429" name="Google Shape;429;p42"/>
          <p:cNvPicPr preferRelativeResize="0"/>
          <p:nvPr/>
        </p:nvPicPr>
        <p:blipFill rotWithShape="1">
          <a:blip r:embed="rId3">
            <a:alphaModFix/>
          </a:blip>
          <a:srcRect b="0" l="0" r="0" t="0"/>
          <a:stretch/>
        </p:blipFill>
        <p:spPr>
          <a:xfrm>
            <a:off x="7784332" y="1131637"/>
            <a:ext cx="1152144" cy="1566672"/>
          </a:xfrm>
          <a:prstGeom prst="rect">
            <a:avLst/>
          </a:prstGeom>
          <a:noFill/>
          <a:ln>
            <a:noFill/>
          </a:ln>
        </p:spPr>
      </p:pic>
      <p:sp>
        <p:nvSpPr>
          <p:cNvPr id="430" name="Google Shape;430;p42"/>
          <p:cNvSpPr txBox="1"/>
          <p:nvPr>
            <p:ph idx="1" type="body"/>
          </p:nvPr>
        </p:nvSpPr>
        <p:spPr>
          <a:xfrm>
            <a:off x="1389888" y="2850843"/>
            <a:ext cx="7388352" cy="1871296"/>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000"/>
              <a:buNone/>
            </a:pPr>
            <a:r>
              <a:rPr lang="en-US" sz="2000"/>
              <a:t>Las nubes altas son aquellas cuya base están entre 5.000 y 13.000 m. Los tipos incluyen cirro, cirrocúmulos y cirrostratos. Las nubes pueden estar formadas por gotas de hielo o agua, pero con mayor frecuencia son cristales de hielo. Las nubes de agua tienden a tener bordes definidos, mientras que las nubes de hielo son más tenues. Las estelas persistentes (rastros de humedad del avión que no desaparecen cuando pasa el avión) también son nubes altas</a:t>
            </a:r>
            <a:endParaRPr sz="2000"/>
          </a:p>
        </p:txBody>
      </p:sp>
      <p:pic>
        <p:nvPicPr>
          <p:cNvPr descr="Caution sign!" id="431" name="Google Shape;431;p42"/>
          <p:cNvPicPr preferRelativeResize="0"/>
          <p:nvPr/>
        </p:nvPicPr>
        <p:blipFill rotWithShape="1">
          <a:blip r:embed="rId4">
            <a:alphaModFix/>
          </a:blip>
          <a:srcRect b="0" l="0" r="0" t="0"/>
          <a:stretch/>
        </p:blipFill>
        <p:spPr>
          <a:xfrm>
            <a:off x="1448428" y="2381644"/>
            <a:ext cx="310923" cy="317019"/>
          </a:xfrm>
          <a:prstGeom prst="rect">
            <a:avLst/>
          </a:prstGeom>
          <a:noFill/>
          <a:ln>
            <a:noFill/>
          </a:ln>
          <a:effectLst>
            <a:outerShdw blurRad="50800" rotWithShape="0" algn="tl" dir="2700000" dist="38100">
              <a:srgbClr val="000000">
                <a:alpha val="40000"/>
              </a:srgbClr>
            </a:outerShdw>
          </a:effectLst>
        </p:spPr>
      </p:pic>
      <p:sp>
        <p:nvSpPr>
          <p:cNvPr id="432" name="Google Shape;432;p42"/>
          <p:cNvSpPr txBox="1"/>
          <p:nvPr/>
        </p:nvSpPr>
        <p:spPr>
          <a:xfrm>
            <a:off x="1713052" y="2359755"/>
            <a:ext cx="400484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FF0000"/>
                </a:solidFill>
                <a:latin typeface="Calibri"/>
                <a:ea typeface="Calibri"/>
                <a:cs typeface="Calibri"/>
                <a:sym typeface="Calibri"/>
              </a:rPr>
              <a:t>NUNCA mires directamente al Sol!</a:t>
            </a:r>
            <a:endParaRPr/>
          </a:p>
        </p:txBody>
      </p:sp>
      <p:pic>
        <p:nvPicPr>
          <p:cNvPr descr="a halo effect is observed in the sky" id="433" name="Google Shape;433;p42"/>
          <p:cNvPicPr preferRelativeResize="0"/>
          <p:nvPr/>
        </p:nvPicPr>
        <p:blipFill rotWithShape="1">
          <a:blip r:embed="rId5">
            <a:alphaModFix/>
          </a:blip>
          <a:srcRect b="0" l="0" r="0" t="0"/>
          <a:stretch/>
        </p:blipFill>
        <p:spPr>
          <a:xfrm>
            <a:off x="1507447" y="5553384"/>
            <a:ext cx="1269328" cy="943617"/>
          </a:xfrm>
          <a:prstGeom prst="rect">
            <a:avLst/>
          </a:prstGeom>
          <a:noFill/>
          <a:ln>
            <a:noFill/>
          </a:ln>
        </p:spPr>
      </p:pic>
      <p:sp>
        <p:nvSpPr>
          <p:cNvPr id="434" name="Google Shape;434;p42"/>
          <p:cNvSpPr txBox="1"/>
          <p:nvPr/>
        </p:nvSpPr>
        <p:spPr>
          <a:xfrm>
            <a:off x="1418169" y="6460341"/>
            <a:ext cx="1527858" cy="3703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 Halo</a:t>
            </a:r>
            <a:endParaRPr/>
          </a:p>
        </p:txBody>
      </p:sp>
      <p:pic>
        <p:nvPicPr>
          <p:cNvPr descr="image of cirrostratus clouds in sky. " id="435" name="Google Shape;435;p42"/>
          <p:cNvPicPr preferRelativeResize="0"/>
          <p:nvPr/>
        </p:nvPicPr>
        <p:blipFill rotWithShape="1">
          <a:blip r:embed="rId6">
            <a:alphaModFix/>
          </a:blip>
          <a:srcRect b="0" l="0" r="0" t="0"/>
          <a:stretch/>
        </p:blipFill>
        <p:spPr>
          <a:xfrm>
            <a:off x="2182098" y="4810933"/>
            <a:ext cx="1932432" cy="1316736"/>
          </a:xfrm>
          <a:prstGeom prst="rect">
            <a:avLst/>
          </a:prstGeom>
          <a:noFill/>
          <a:ln>
            <a:noFill/>
          </a:ln>
        </p:spPr>
      </p:pic>
      <p:sp>
        <p:nvSpPr>
          <p:cNvPr id="436" name="Google Shape;436;p42"/>
          <p:cNvSpPr txBox="1"/>
          <p:nvPr/>
        </p:nvSpPr>
        <p:spPr>
          <a:xfrm>
            <a:off x="2860363" y="6122746"/>
            <a:ext cx="1527858" cy="3703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Cirrostratus</a:t>
            </a:r>
            <a:endParaRPr/>
          </a:p>
        </p:txBody>
      </p:sp>
      <p:pic>
        <p:nvPicPr>
          <p:cNvPr descr="image of wispy cirrus clouds in a blue sky" id="437" name="Google Shape;437;p42"/>
          <p:cNvPicPr preferRelativeResize="0"/>
          <p:nvPr/>
        </p:nvPicPr>
        <p:blipFill rotWithShape="1">
          <a:blip r:embed="rId7">
            <a:alphaModFix/>
          </a:blip>
          <a:srcRect b="0" l="0" r="0" t="0"/>
          <a:stretch/>
        </p:blipFill>
        <p:spPr>
          <a:xfrm>
            <a:off x="4359830" y="4804837"/>
            <a:ext cx="1938528" cy="1322832"/>
          </a:xfrm>
          <a:prstGeom prst="rect">
            <a:avLst/>
          </a:prstGeom>
          <a:noFill/>
          <a:ln>
            <a:noFill/>
          </a:ln>
        </p:spPr>
      </p:pic>
      <p:sp>
        <p:nvSpPr>
          <p:cNvPr id="438" name="Google Shape;438;p42"/>
          <p:cNvSpPr txBox="1"/>
          <p:nvPr/>
        </p:nvSpPr>
        <p:spPr>
          <a:xfrm>
            <a:off x="5000263" y="6127669"/>
            <a:ext cx="116805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Cirrus</a:t>
            </a:r>
            <a:endParaRPr/>
          </a:p>
        </p:txBody>
      </p:sp>
      <p:pic>
        <p:nvPicPr>
          <p:cNvPr descr="cirrocumulus clouds in sky" id="439" name="Google Shape;439;p42"/>
          <p:cNvPicPr preferRelativeResize="0"/>
          <p:nvPr/>
        </p:nvPicPr>
        <p:blipFill rotWithShape="1">
          <a:blip r:embed="rId8">
            <a:alphaModFix/>
          </a:blip>
          <a:srcRect b="0" l="0" r="0" t="0"/>
          <a:stretch/>
        </p:blipFill>
        <p:spPr>
          <a:xfrm>
            <a:off x="6543658" y="4801789"/>
            <a:ext cx="1920240" cy="1328928"/>
          </a:xfrm>
          <a:prstGeom prst="rect">
            <a:avLst/>
          </a:prstGeom>
          <a:noFill/>
          <a:ln>
            <a:noFill/>
          </a:ln>
        </p:spPr>
      </p:pic>
      <p:sp>
        <p:nvSpPr>
          <p:cNvPr id="440" name="Google Shape;440;p42"/>
          <p:cNvSpPr txBox="1"/>
          <p:nvPr/>
        </p:nvSpPr>
        <p:spPr>
          <a:xfrm>
            <a:off x="6780360" y="6127669"/>
            <a:ext cx="144683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Cirrocumulus</a:t>
            </a:r>
            <a:endParaRPr/>
          </a:p>
        </p:txBody>
      </p:sp>
      <p:pic>
        <p:nvPicPr>
          <p:cNvPr id="441" name="Google Shape;441;p42"/>
          <p:cNvPicPr preferRelativeResize="0"/>
          <p:nvPr/>
        </p:nvPicPr>
        <p:blipFill rotWithShape="1">
          <a:blip r:embed="rId9">
            <a:alphaModFix/>
          </a:blip>
          <a:srcRect b="0" l="0" r="0" t="0"/>
          <a:stretch/>
        </p:blipFill>
        <p:spPr>
          <a:xfrm>
            <a:off x="0" y="-8102"/>
            <a:ext cx="9144000" cy="819150"/>
          </a:xfrm>
          <a:prstGeom prst="rect">
            <a:avLst/>
          </a:prstGeom>
          <a:noFill/>
          <a:ln>
            <a:noFill/>
          </a:ln>
        </p:spPr>
      </p:pic>
      <p:pic>
        <p:nvPicPr>
          <p:cNvPr id="442" name="Google Shape;442;p42"/>
          <p:cNvPicPr preferRelativeResize="0"/>
          <p:nvPr/>
        </p:nvPicPr>
        <p:blipFill rotWithShape="1">
          <a:blip r:embed="rId10">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8" name="Google Shape;448;p43"/>
          <p:cNvSpPr txBox="1"/>
          <p:nvPr>
            <p:ph type="title"/>
          </p:nvPr>
        </p:nvSpPr>
        <p:spPr>
          <a:xfrm>
            <a:off x="1382057" y="716769"/>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Estelas</a:t>
            </a:r>
            <a:endParaRPr/>
          </a:p>
        </p:txBody>
      </p:sp>
      <p:sp>
        <p:nvSpPr>
          <p:cNvPr id="449" name="Google Shape;449;p43"/>
          <p:cNvSpPr txBox="1"/>
          <p:nvPr>
            <p:ph idx="1" type="body"/>
          </p:nvPr>
        </p:nvSpPr>
        <p:spPr>
          <a:xfrm>
            <a:off x="1382057" y="1705283"/>
            <a:ext cx="7460040" cy="5758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t>Cuenta el número de cada tipo; recuerda informar 0 si no hay nubes</a:t>
            </a:r>
            <a:endParaRPr sz="2000"/>
          </a:p>
        </p:txBody>
      </p:sp>
      <p:pic>
        <p:nvPicPr>
          <p:cNvPr descr="Cloud observation: contrail categories: Short-lived" id="450" name="Google Shape;450;p43"/>
          <p:cNvPicPr preferRelativeResize="0"/>
          <p:nvPr/>
        </p:nvPicPr>
        <p:blipFill rotWithShape="1">
          <a:blip r:embed="rId3">
            <a:alphaModFix/>
          </a:blip>
          <a:srcRect b="0" l="0" r="0" t="0"/>
          <a:stretch/>
        </p:blipFill>
        <p:spPr>
          <a:xfrm>
            <a:off x="1254549" y="2184167"/>
            <a:ext cx="2088071" cy="1392048"/>
          </a:xfrm>
          <a:prstGeom prst="rect">
            <a:avLst/>
          </a:prstGeom>
          <a:noFill/>
          <a:ln>
            <a:noFill/>
          </a:ln>
        </p:spPr>
      </p:pic>
      <p:sp>
        <p:nvSpPr>
          <p:cNvPr id="451" name="Google Shape;451;p43"/>
          <p:cNvSpPr txBox="1"/>
          <p:nvPr/>
        </p:nvSpPr>
        <p:spPr>
          <a:xfrm>
            <a:off x="1254548" y="4035562"/>
            <a:ext cx="2088072" cy="206210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600">
                <a:solidFill>
                  <a:schemeClr val="dk1"/>
                </a:solidFill>
                <a:latin typeface="Calibri"/>
                <a:ea typeface="Calibri"/>
                <a:cs typeface="Calibri"/>
                <a:sym typeface="Calibri"/>
              </a:rPr>
              <a:t>De corta duración: </a:t>
            </a:r>
            <a:endParaRPr/>
          </a:p>
          <a:p>
            <a:pPr indent="0" lvl="0" marL="0" marR="0" rtl="0" algn="just">
              <a:spcBef>
                <a:spcPts val="0"/>
              </a:spcBef>
              <a:spcAft>
                <a:spcPts val="0"/>
              </a:spcAft>
              <a:buNone/>
            </a:pPr>
            <a:r>
              <a:rPr lang="en-US" sz="1600">
                <a:solidFill>
                  <a:schemeClr val="dk1"/>
                </a:solidFill>
                <a:latin typeface="Calibri"/>
                <a:ea typeface="Calibri"/>
                <a:cs typeface="Calibri"/>
                <a:sym typeface="Calibri"/>
              </a:rPr>
              <a:t>Las estelas que forman segmentos de línea cortos que se desvanecen a medida que aumenta la distancia desde el avión que los creó.</a:t>
            </a:r>
            <a:endParaRPr sz="1600">
              <a:solidFill>
                <a:schemeClr val="dk1"/>
              </a:solidFill>
              <a:latin typeface="Calibri"/>
              <a:ea typeface="Calibri"/>
              <a:cs typeface="Calibri"/>
              <a:sym typeface="Calibri"/>
            </a:endParaRPr>
          </a:p>
        </p:txBody>
      </p:sp>
      <p:pic>
        <p:nvPicPr>
          <p:cNvPr descr="Image of Persistent Non-spreading contrail- a thin white line in the sky" id="452" name="Google Shape;452;p43"/>
          <p:cNvPicPr preferRelativeResize="0"/>
          <p:nvPr/>
        </p:nvPicPr>
        <p:blipFill rotWithShape="1">
          <a:blip r:embed="rId4">
            <a:alphaModFix/>
          </a:blip>
          <a:srcRect b="0" l="0" r="0" t="0"/>
          <a:stretch/>
        </p:blipFill>
        <p:spPr>
          <a:xfrm>
            <a:off x="3869476" y="2188907"/>
            <a:ext cx="2088071" cy="1392048"/>
          </a:xfrm>
          <a:prstGeom prst="rect">
            <a:avLst/>
          </a:prstGeom>
          <a:noFill/>
          <a:ln>
            <a:noFill/>
          </a:ln>
        </p:spPr>
      </p:pic>
      <p:sp>
        <p:nvSpPr>
          <p:cNvPr id="453" name="Google Shape;453;p43"/>
          <p:cNvSpPr txBox="1"/>
          <p:nvPr/>
        </p:nvSpPr>
        <p:spPr>
          <a:xfrm>
            <a:off x="3583857" y="3958904"/>
            <a:ext cx="2635975" cy="255454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600">
                <a:solidFill>
                  <a:schemeClr val="dk1"/>
                </a:solidFill>
                <a:latin typeface="Calibri"/>
                <a:ea typeface="Calibri"/>
                <a:cs typeface="Calibri"/>
                <a:sym typeface="Calibri"/>
              </a:rPr>
              <a:t>Persistente que no se expande: </a:t>
            </a:r>
            <a:r>
              <a:rPr lang="en-US" sz="1600">
                <a:solidFill>
                  <a:schemeClr val="dk1"/>
                </a:solidFill>
                <a:latin typeface="Calibri"/>
                <a:ea typeface="Calibri"/>
                <a:cs typeface="Calibri"/>
                <a:sym typeface="Calibri"/>
              </a:rPr>
              <a:t>Permanece mucho tiempo después de que el avión haya abandonado el área. Forman largas líneas generalmente rectas de ancho constante en el cielo. Estas estelas no son más anchas que su dedo índice, mantenido a distancia.</a:t>
            </a:r>
            <a:endParaRPr sz="1600">
              <a:solidFill>
                <a:schemeClr val="dk1"/>
              </a:solidFill>
              <a:latin typeface="Calibri"/>
              <a:ea typeface="Calibri"/>
              <a:cs typeface="Calibri"/>
              <a:sym typeface="Calibri"/>
            </a:endParaRPr>
          </a:p>
        </p:txBody>
      </p:sp>
      <p:pic>
        <p:nvPicPr>
          <p:cNvPr descr="Presistent Spreading contrail: the edges of the while contrail line are blurred and become progressively wider." id="454" name="Google Shape;454;p43"/>
          <p:cNvPicPr preferRelativeResize="0"/>
          <p:nvPr/>
        </p:nvPicPr>
        <p:blipFill rotWithShape="1">
          <a:blip r:embed="rId5">
            <a:alphaModFix/>
          </a:blip>
          <a:srcRect b="0" l="0" r="0" t="0"/>
          <a:stretch/>
        </p:blipFill>
        <p:spPr>
          <a:xfrm>
            <a:off x="6484403" y="2184167"/>
            <a:ext cx="2091724" cy="1396788"/>
          </a:xfrm>
          <a:prstGeom prst="rect">
            <a:avLst/>
          </a:prstGeom>
          <a:noFill/>
          <a:ln>
            <a:noFill/>
          </a:ln>
        </p:spPr>
      </p:pic>
      <p:sp>
        <p:nvSpPr>
          <p:cNvPr id="455" name="Google Shape;455;p43"/>
          <p:cNvSpPr txBox="1"/>
          <p:nvPr/>
        </p:nvSpPr>
        <p:spPr>
          <a:xfrm>
            <a:off x="6340696" y="3958904"/>
            <a:ext cx="2803304" cy="255454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600">
                <a:solidFill>
                  <a:schemeClr val="dk1"/>
                </a:solidFill>
                <a:latin typeface="Calibri"/>
                <a:ea typeface="Calibri"/>
                <a:cs typeface="Calibri"/>
                <a:sym typeface="Calibri"/>
              </a:rPr>
              <a:t>Persistente que se expande: </a:t>
            </a:r>
            <a:r>
              <a:rPr lang="en-US" sz="1600">
                <a:solidFill>
                  <a:schemeClr val="dk1"/>
                </a:solidFill>
                <a:latin typeface="Calibri"/>
                <a:ea typeface="Calibri"/>
                <a:cs typeface="Calibri"/>
                <a:sym typeface="Calibri"/>
              </a:rPr>
              <a:t>Permanece mucho tiempo después de que el avión haya abandonado el área. Forman largas rayas que se han ensanchado con el tiempo desde que el avión pasó. Estas estelas son más anchas que su dedo índice sostenido con el brazo extendido</a:t>
            </a:r>
            <a:endParaRPr sz="1600">
              <a:solidFill>
                <a:schemeClr val="dk1"/>
              </a:solidFill>
              <a:latin typeface="Calibri"/>
              <a:ea typeface="Calibri"/>
              <a:cs typeface="Calibri"/>
              <a:sym typeface="Calibri"/>
            </a:endParaRPr>
          </a:p>
        </p:txBody>
      </p:sp>
      <p:pic>
        <p:nvPicPr>
          <p:cNvPr descr="example of a hand width and presistent spreading contrail" id="456" name="Google Shape;456;p43"/>
          <p:cNvPicPr preferRelativeResize="0"/>
          <p:nvPr/>
        </p:nvPicPr>
        <p:blipFill rotWithShape="1">
          <a:blip r:embed="rId6">
            <a:alphaModFix/>
          </a:blip>
          <a:srcRect b="11334" l="6696" r="5030" t="8189"/>
          <a:stretch/>
        </p:blipFill>
        <p:spPr>
          <a:xfrm>
            <a:off x="7835981" y="3177502"/>
            <a:ext cx="1226917" cy="740780"/>
          </a:xfrm>
          <a:prstGeom prst="rect">
            <a:avLst/>
          </a:prstGeom>
          <a:noFill/>
          <a:ln>
            <a:noFill/>
          </a:ln>
        </p:spPr>
      </p:pic>
      <p:pic>
        <p:nvPicPr>
          <p:cNvPr id="457" name="Google Shape;457;p43"/>
          <p:cNvPicPr preferRelativeResize="0"/>
          <p:nvPr/>
        </p:nvPicPr>
        <p:blipFill rotWithShape="1">
          <a:blip r:embed="rId7">
            <a:alphaModFix/>
          </a:blip>
          <a:srcRect b="0" l="0" r="0" t="0"/>
          <a:stretch/>
        </p:blipFill>
        <p:spPr>
          <a:xfrm>
            <a:off x="0" y="-8102"/>
            <a:ext cx="9144000" cy="819150"/>
          </a:xfrm>
          <a:prstGeom prst="rect">
            <a:avLst/>
          </a:prstGeom>
          <a:noFill/>
          <a:ln>
            <a:noFill/>
          </a:ln>
        </p:spPr>
      </p:pic>
      <p:pic>
        <p:nvPicPr>
          <p:cNvPr id="458" name="Google Shape;458;p43"/>
          <p:cNvPicPr preferRelativeResize="0"/>
          <p:nvPr/>
        </p:nvPicPr>
        <p:blipFill rotWithShape="1">
          <a:blip r:embed="rId8">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4" name="Google Shape;464;p44"/>
          <p:cNvSpPr txBox="1"/>
          <p:nvPr>
            <p:ph type="title"/>
          </p:nvPr>
        </p:nvSpPr>
        <p:spPr>
          <a:xfrm>
            <a:off x="1389888" y="845475"/>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a:t>
            </a:r>
            <a:r>
              <a:rPr lang="en-US" sz="3600"/>
              <a:t>: Nubes de nivel medio</a:t>
            </a:r>
            <a:endParaRPr/>
          </a:p>
        </p:txBody>
      </p:sp>
      <p:pic>
        <p:nvPicPr>
          <p:cNvPr descr="mid-level cloud icon" id="465" name="Google Shape;465;p44"/>
          <p:cNvPicPr preferRelativeResize="0"/>
          <p:nvPr/>
        </p:nvPicPr>
        <p:blipFill rotWithShape="1">
          <a:blip r:embed="rId3">
            <a:alphaModFix/>
          </a:blip>
          <a:srcRect b="0" l="0" r="0" t="0"/>
          <a:stretch/>
        </p:blipFill>
        <p:spPr>
          <a:xfrm>
            <a:off x="7676224" y="1644650"/>
            <a:ext cx="1292352" cy="1761744"/>
          </a:xfrm>
          <a:prstGeom prst="rect">
            <a:avLst/>
          </a:prstGeom>
          <a:noFill/>
          <a:ln>
            <a:noFill/>
          </a:ln>
        </p:spPr>
      </p:pic>
      <p:sp>
        <p:nvSpPr>
          <p:cNvPr id="466" name="Google Shape;466;p44"/>
          <p:cNvSpPr txBox="1"/>
          <p:nvPr>
            <p:ph idx="1" type="body"/>
          </p:nvPr>
        </p:nvSpPr>
        <p:spPr>
          <a:xfrm>
            <a:off x="1574157" y="5061939"/>
            <a:ext cx="7125462" cy="168610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En general, son nubes cuya base se encuentran entre los 2.000 y  7.000 m de altitud. Los tipos de nubes son altoestratos o altocúmulos, y generalmente son, aunque no siempre, nubes de agua, dependiendo de la temperatura de la atmósfera y otras condiciones a la altura de la nube.</a:t>
            </a:r>
            <a:endParaRPr sz="2000"/>
          </a:p>
        </p:txBody>
      </p:sp>
      <p:pic>
        <p:nvPicPr>
          <p:cNvPr descr="altostratus" id="467" name="Google Shape;467;p44"/>
          <p:cNvPicPr preferRelativeResize="0"/>
          <p:nvPr/>
        </p:nvPicPr>
        <p:blipFill rotWithShape="1">
          <a:blip r:embed="rId4">
            <a:alphaModFix/>
          </a:blip>
          <a:srcRect b="0" l="0" r="0" t="0"/>
          <a:stretch/>
        </p:blipFill>
        <p:spPr>
          <a:xfrm>
            <a:off x="1574157" y="2450405"/>
            <a:ext cx="2945560" cy="1911977"/>
          </a:xfrm>
          <a:prstGeom prst="rect">
            <a:avLst/>
          </a:prstGeom>
          <a:noFill/>
          <a:ln>
            <a:noFill/>
          </a:ln>
        </p:spPr>
      </p:pic>
      <p:sp>
        <p:nvSpPr>
          <p:cNvPr id="468" name="Google Shape;468;p44"/>
          <p:cNvSpPr txBox="1"/>
          <p:nvPr/>
        </p:nvSpPr>
        <p:spPr>
          <a:xfrm>
            <a:off x="2393690" y="4497693"/>
            <a:ext cx="25811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Altostratus</a:t>
            </a:r>
            <a:endParaRPr/>
          </a:p>
        </p:txBody>
      </p:sp>
      <p:pic>
        <p:nvPicPr>
          <p:cNvPr descr="altocumulus" id="469" name="Google Shape;469;p44"/>
          <p:cNvPicPr preferRelativeResize="0"/>
          <p:nvPr/>
        </p:nvPicPr>
        <p:blipFill rotWithShape="1">
          <a:blip r:embed="rId5">
            <a:alphaModFix/>
          </a:blip>
          <a:srcRect b="0" l="0" r="0" t="0"/>
          <a:stretch/>
        </p:blipFill>
        <p:spPr>
          <a:xfrm>
            <a:off x="4682477" y="2572266"/>
            <a:ext cx="2854846" cy="1911095"/>
          </a:xfrm>
          <a:prstGeom prst="rect">
            <a:avLst/>
          </a:prstGeom>
          <a:noFill/>
          <a:ln>
            <a:noFill/>
          </a:ln>
        </p:spPr>
      </p:pic>
      <p:sp>
        <p:nvSpPr>
          <p:cNvPr id="470" name="Google Shape;470;p44"/>
          <p:cNvSpPr txBox="1"/>
          <p:nvPr/>
        </p:nvSpPr>
        <p:spPr>
          <a:xfrm>
            <a:off x="5440304" y="4497693"/>
            <a:ext cx="28820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Altocumulus</a:t>
            </a:r>
            <a:endParaRPr/>
          </a:p>
        </p:txBody>
      </p:sp>
      <p:pic>
        <p:nvPicPr>
          <p:cNvPr id="471" name="Google Shape;471;p44"/>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472" name="Google Shape;472;p44"/>
          <p:cNvPicPr preferRelativeResize="0"/>
          <p:nvPr/>
        </p:nvPicPr>
        <p:blipFill rotWithShape="1">
          <a:blip r:embed="rId7">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8" name="Google Shape;478;p45"/>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sz="3600"/>
              <a:t>Cómo observar: Nubes bajas</a:t>
            </a:r>
            <a:endParaRPr/>
          </a:p>
        </p:txBody>
      </p:sp>
      <p:pic>
        <p:nvPicPr>
          <p:cNvPr descr="low cloud icon" id="479" name="Google Shape;479;p45"/>
          <p:cNvPicPr preferRelativeResize="0"/>
          <p:nvPr/>
        </p:nvPicPr>
        <p:blipFill rotWithShape="1">
          <a:blip r:embed="rId3">
            <a:alphaModFix/>
          </a:blip>
          <a:srcRect b="0" l="0" r="0" t="0"/>
          <a:stretch/>
        </p:blipFill>
        <p:spPr>
          <a:xfrm>
            <a:off x="7710746" y="1771549"/>
            <a:ext cx="1292352" cy="1761744"/>
          </a:xfrm>
          <a:prstGeom prst="rect">
            <a:avLst/>
          </a:prstGeom>
          <a:noFill/>
          <a:ln>
            <a:noFill/>
          </a:ln>
        </p:spPr>
      </p:pic>
      <p:sp>
        <p:nvSpPr>
          <p:cNvPr id="480" name="Google Shape;480;p45"/>
          <p:cNvSpPr txBox="1"/>
          <p:nvPr>
            <p:ph idx="1" type="body"/>
          </p:nvPr>
        </p:nvSpPr>
        <p:spPr>
          <a:xfrm>
            <a:off x="1470081" y="4572103"/>
            <a:ext cx="7125462" cy="2149374"/>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En general, son nubes formadas por gotitas de agua cuya base está por debajo de los 2.000 m de altitud. Los tipos de nubes bajas incluyen estratocúmulos, cúmulos, estratos, cumulonimbus y nimboestratus. La niebla también se puede incluir en esta clase porque es una nube de estrato a nivel del suelo. La parte superior de las nubes cumulonimbus puede ser lo suficientemente alta como para formar cristales de hielo.</a:t>
            </a:r>
            <a:endParaRPr sz="2000"/>
          </a:p>
        </p:txBody>
      </p:sp>
      <p:pic>
        <p:nvPicPr>
          <p:cNvPr descr="Stratus" id="481" name="Google Shape;481;p45"/>
          <p:cNvPicPr preferRelativeResize="0"/>
          <p:nvPr/>
        </p:nvPicPr>
        <p:blipFill rotWithShape="1">
          <a:blip r:embed="rId4">
            <a:alphaModFix/>
          </a:blip>
          <a:srcRect b="0" l="0" r="0" t="0"/>
          <a:stretch/>
        </p:blipFill>
        <p:spPr>
          <a:xfrm>
            <a:off x="1389888" y="2534856"/>
            <a:ext cx="1959900" cy="1469925"/>
          </a:xfrm>
          <a:prstGeom prst="rect">
            <a:avLst/>
          </a:prstGeom>
          <a:noFill/>
          <a:ln>
            <a:noFill/>
          </a:ln>
        </p:spPr>
      </p:pic>
      <p:sp>
        <p:nvSpPr>
          <p:cNvPr id="482" name="Google Shape;482;p45"/>
          <p:cNvSpPr txBox="1"/>
          <p:nvPr/>
        </p:nvSpPr>
        <p:spPr>
          <a:xfrm>
            <a:off x="1828148" y="4051229"/>
            <a:ext cx="221076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Stratus</a:t>
            </a:r>
            <a:endParaRPr/>
          </a:p>
        </p:txBody>
      </p:sp>
      <p:pic>
        <p:nvPicPr>
          <p:cNvPr descr="Stratocumulus" id="483" name="Google Shape;483;p45"/>
          <p:cNvPicPr preferRelativeResize="0"/>
          <p:nvPr/>
        </p:nvPicPr>
        <p:blipFill rotWithShape="1">
          <a:blip r:embed="rId5">
            <a:alphaModFix/>
          </a:blip>
          <a:srcRect b="0" l="0" r="0" t="0"/>
          <a:stretch/>
        </p:blipFill>
        <p:spPr>
          <a:xfrm>
            <a:off x="3465576" y="2527755"/>
            <a:ext cx="1949674" cy="1477026"/>
          </a:xfrm>
          <a:prstGeom prst="rect">
            <a:avLst/>
          </a:prstGeom>
          <a:noFill/>
          <a:ln>
            <a:noFill/>
          </a:ln>
        </p:spPr>
      </p:pic>
      <p:sp>
        <p:nvSpPr>
          <p:cNvPr id="484" name="Google Shape;484;p45"/>
          <p:cNvSpPr txBox="1"/>
          <p:nvPr/>
        </p:nvSpPr>
        <p:spPr>
          <a:xfrm>
            <a:off x="3737280" y="4015388"/>
            <a:ext cx="263902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Stratocumulus</a:t>
            </a:r>
            <a:endParaRPr/>
          </a:p>
        </p:txBody>
      </p:sp>
      <p:pic>
        <p:nvPicPr>
          <p:cNvPr descr="Cumulus" id="485" name="Google Shape;485;p45"/>
          <p:cNvPicPr preferRelativeResize="0"/>
          <p:nvPr/>
        </p:nvPicPr>
        <p:blipFill rotWithShape="1">
          <a:blip r:embed="rId6">
            <a:alphaModFix/>
          </a:blip>
          <a:srcRect b="0" l="0" r="0" t="0"/>
          <a:stretch/>
        </p:blipFill>
        <p:spPr>
          <a:xfrm>
            <a:off x="5531038" y="2527755"/>
            <a:ext cx="2015656" cy="1493079"/>
          </a:xfrm>
          <a:prstGeom prst="rect">
            <a:avLst/>
          </a:prstGeom>
          <a:noFill/>
          <a:ln>
            <a:noFill/>
          </a:ln>
        </p:spPr>
      </p:pic>
      <p:sp>
        <p:nvSpPr>
          <p:cNvPr id="486" name="Google Shape;486;p45"/>
          <p:cNvSpPr txBox="1"/>
          <p:nvPr/>
        </p:nvSpPr>
        <p:spPr>
          <a:xfrm>
            <a:off x="6018164" y="3988631"/>
            <a:ext cx="18866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Cumulus</a:t>
            </a:r>
            <a:endParaRPr/>
          </a:p>
        </p:txBody>
      </p:sp>
      <p:pic>
        <p:nvPicPr>
          <p:cNvPr id="487" name="Google Shape;487;p45"/>
          <p:cNvPicPr preferRelativeResize="0"/>
          <p:nvPr/>
        </p:nvPicPr>
        <p:blipFill rotWithShape="1">
          <a:blip r:embed="rId7">
            <a:alphaModFix/>
          </a:blip>
          <a:srcRect b="0" l="0" r="0" t="0"/>
          <a:stretch/>
        </p:blipFill>
        <p:spPr>
          <a:xfrm>
            <a:off x="0" y="-8102"/>
            <a:ext cx="9144000" cy="819150"/>
          </a:xfrm>
          <a:prstGeom prst="rect">
            <a:avLst/>
          </a:prstGeom>
          <a:noFill/>
          <a:ln>
            <a:noFill/>
          </a:ln>
        </p:spPr>
      </p:pic>
      <p:pic>
        <p:nvPicPr>
          <p:cNvPr id="488" name="Google Shape;488;p45"/>
          <p:cNvPicPr preferRelativeResize="0"/>
          <p:nvPr/>
        </p:nvPicPr>
        <p:blipFill rotWithShape="1">
          <a:blip r:embed="rId8">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4" name="Google Shape;494;p46"/>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Nubes bajas que producen precipitaciones</a:t>
            </a:r>
            <a:endParaRPr/>
          </a:p>
        </p:txBody>
      </p:sp>
      <p:pic>
        <p:nvPicPr>
          <p:cNvPr descr="Low cloud icon" id="495" name="Google Shape;495;p46"/>
          <p:cNvPicPr preferRelativeResize="0"/>
          <p:nvPr/>
        </p:nvPicPr>
        <p:blipFill rotWithShape="1">
          <a:blip r:embed="rId3">
            <a:alphaModFix/>
          </a:blip>
          <a:srcRect b="0" l="0" r="0" t="0"/>
          <a:stretch/>
        </p:blipFill>
        <p:spPr>
          <a:xfrm>
            <a:off x="7687793" y="946879"/>
            <a:ext cx="1286256" cy="1761744"/>
          </a:xfrm>
          <a:prstGeom prst="rect">
            <a:avLst/>
          </a:prstGeom>
          <a:noFill/>
          <a:ln>
            <a:noFill/>
          </a:ln>
        </p:spPr>
      </p:pic>
      <p:sp>
        <p:nvSpPr>
          <p:cNvPr id="496" name="Google Shape;496;p46"/>
          <p:cNvSpPr txBox="1"/>
          <p:nvPr>
            <p:ph idx="1" type="body"/>
          </p:nvPr>
        </p:nvSpPr>
        <p:spPr>
          <a:xfrm>
            <a:off x="1581563" y="5039591"/>
            <a:ext cx="7125462" cy="1694365"/>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000"/>
              <a:buNone/>
            </a:pPr>
            <a:r>
              <a:rPr lang="en-US" sz="2000"/>
              <a:t>Las nubes que precipitan tienen nombres con prefijo / sufijo nimbo. La precipitación puede ser de cualquier forma, como lluvia, nieve, granizo, etc. Las nubes cumulonimbus se conocen como nubes de tormenta y algunas veces se llaman nubes de yunque debido a su forma. Las nubes </a:t>
            </a:r>
            <a:r>
              <a:rPr lang="en-US" sz="1800"/>
              <a:t>nimboestratus a </a:t>
            </a:r>
            <a:r>
              <a:rPr lang="en-US" sz="2000"/>
              <a:t>menudo traen precipitación continua y constante. </a:t>
            </a:r>
            <a:endParaRPr/>
          </a:p>
        </p:txBody>
      </p:sp>
      <p:sp>
        <p:nvSpPr>
          <p:cNvPr id="497" name="Google Shape;497;p46"/>
          <p:cNvSpPr txBox="1"/>
          <p:nvPr/>
        </p:nvSpPr>
        <p:spPr>
          <a:xfrm>
            <a:off x="1852875" y="4503610"/>
            <a:ext cx="288117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Nimbostratus</a:t>
            </a:r>
            <a:endParaRPr/>
          </a:p>
        </p:txBody>
      </p:sp>
      <p:sp>
        <p:nvSpPr>
          <p:cNvPr id="498" name="Google Shape;498;p46"/>
          <p:cNvSpPr txBox="1"/>
          <p:nvPr/>
        </p:nvSpPr>
        <p:spPr>
          <a:xfrm>
            <a:off x="5090870" y="4503611"/>
            <a:ext cx="16033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Cumulonimbus</a:t>
            </a:r>
            <a:endParaRPr/>
          </a:p>
        </p:txBody>
      </p:sp>
      <p:pic>
        <p:nvPicPr>
          <p:cNvPr descr="nimbostratus" id="499" name="Google Shape;499;p46"/>
          <p:cNvPicPr preferRelativeResize="0"/>
          <p:nvPr/>
        </p:nvPicPr>
        <p:blipFill rotWithShape="1">
          <a:blip r:embed="rId4">
            <a:alphaModFix/>
          </a:blip>
          <a:srcRect b="0" l="0" r="0" t="0"/>
          <a:stretch/>
        </p:blipFill>
        <p:spPr>
          <a:xfrm>
            <a:off x="1581563" y="2987886"/>
            <a:ext cx="2017250" cy="1515724"/>
          </a:xfrm>
          <a:prstGeom prst="rect">
            <a:avLst/>
          </a:prstGeom>
          <a:noFill/>
          <a:ln>
            <a:noFill/>
          </a:ln>
        </p:spPr>
      </p:pic>
      <p:pic>
        <p:nvPicPr>
          <p:cNvPr descr="Cumulonimbus, from afar" id="500" name="Google Shape;500;p46"/>
          <p:cNvPicPr preferRelativeResize="0"/>
          <p:nvPr/>
        </p:nvPicPr>
        <p:blipFill rotWithShape="1">
          <a:blip r:embed="rId5">
            <a:alphaModFix/>
          </a:blip>
          <a:srcRect b="0" l="0" r="0" t="0"/>
          <a:stretch/>
        </p:blipFill>
        <p:spPr>
          <a:xfrm>
            <a:off x="3754943" y="2987887"/>
            <a:ext cx="2073246" cy="1515724"/>
          </a:xfrm>
          <a:prstGeom prst="rect">
            <a:avLst/>
          </a:prstGeom>
          <a:noFill/>
          <a:ln>
            <a:noFill/>
          </a:ln>
        </p:spPr>
      </p:pic>
      <p:pic>
        <p:nvPicPr>
          <p:cNvPr descr="cumulonimbus, from below" id="501" name="Google Shape;501;p46"/>
          <p:cNvPicPr preferRelativeResize="0"/>
          <p:nvPr/>
        </p:nvPicPr>
        <p:blipFill rotWithShape="1">
          <a:blip r:embed="rId6">
            <a:alphaModFix/>
          </a:blip>
          <a:srcRect b="0" l="0" r="0" t="0"/>
          <a:stretch/>
        </p:blipFill>
        <p:spPr>
          <a:xfrm>
            <a:off x="5984319" y="2984954"/>
            <a:ext cx="2071661" cy="1517834"/>
          </a:xfrm>
          <a:prstGeom prst="rect">
            <a:avLst/>
          </a:prstGeom>
          <a:noFill/>
          <a:ln>
            <a:noFill/>
          </a:ln>
        </p:spPr>
      </p:pic>
      <p:sp>
        <p:nvSpPr>
          <p:cNvPr id="502" name="Google Shape;502;p46"/>
          <p:cNvSpPr txBox="1"/>
          <p:nvPr/>
        </p:nvSpPr>
        <p:spPr>
          <a:xfrm>
            <a:off x="4058073" y="2615622"/>
            <a:ext cx="132677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Desde lejos</a:t>
            </a:r>
            <a:endParaRPr/>
          </a:p>
        </p:txBody>
      </p:sp>
      <p:sp>
        <p:nvSpPr>
          <p:cNvPr id="503" name="Google Shape;503;p46"/>
          <p:cNvSpPr txBox="1"/>
          <p:nvPr/>
        </p:nvSpPr>
        <p:spPr>
          <a:xfrm>
            <a:off x="6287449" y="2614799"/>
            <a:ext cx="167832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Desde abajo</a:t>
            </a:r>
            <a:endParaRPr/>
          </a:p>
        </p:txBody>
      </p:sp>
      <p:pic>
        <p:nvPicPr>
          <p:cNvPr id="504" name="Google Shape;504;p46"/>
          <p:cNvPicPr preferRelativeResize="0"/>
          <p:nvPr/>
        </p:nvPicPr>
        <p:blipFill rotWithShape="1">
          <a:blip r:embed="rId7">
            <a:alphaModFix/>
          </a:blip>
          <a:srcRect b="0" l="0" r="0" t="0"/>
          <a:stretch/>
        </p:blipFill>
        <p:spPr>
          <a:xfrm>
            <a:off x="0" y="-8102"/>
            <a:ext cx="9144000" cy="819150"/>
          </a:xfrm>
          <a:prstGeom prst="rect">
            <a:avLst/>
          </a:prstGeom>
          <a:noFill/>
          <a:ln>
            <a:noFill/>
          </a:ln>
        </p:spPr>
      </p:pic>
      <p:pic>
        <p:nvPicPr>
          <p:cNvPr id="505" name="Google Shape;505;p46"/>
          <p:cNvPicPr preferRelativeResize="0"/>
          <p:nvPr/>
        </p:nvPicPr>
        <p:blipFill rotWithShape="1">
          <a:blip r:embed="rId8">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11" name="Google Shape;511;p47"/>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sz="3600"/>
              <a:t>Cómo observar: Determinación de altura de </a:t>
            </a:r>
            <a:r>
              <a:rPr lang="en-US"/>
              <a:t>Cu</a:t>
            </a:r>
            <a:r>
              <a:rPr lang="en-US" sz="3600"/>
              <a:t>mulus</a:t>
            </a:r>
            <a:endParaRPr/>
          </a:p>
        </p:txBody>
      </p:sp>
      <p:sp>
        <p:nvSpPr>
          <p:cNvPr id="512" name="Google Shape;512;p47"/>
          <p:cNvSpPr txBox="1"/>
          <p:nvPr>
            <p:ph idx="1" type="body"/>
          </p:nvPr>
        </p:nvSpPr>
        <p:spPr>
          <a:xfrm>
            <a:off x="1389888" y="2121970"/>
            <a:ext cx="7125462" cy="10842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US" sz="2000"/>
              <a:t>Consejo</a:t>
            </a:r>
            <a:r>
              <a:rPr lang="en-US" sz="2000"/>
              <a:t>:</a:t>
            </a:r>
            <a:endParaRPr/>
          </a:p>
          <a:p>
            <a:pPr indent="0" lvl="0" marL="0" rtl="0" algn="l">
              <a:lnSpc>
                <a:spcPct val="90000"/>
              </a:lnSpc>
              <a:spcBef>
                <a:spcPts val="1000"/>
              </a:spcBef>
              <a:spcAft>
                <a:spcPts val="0"/>
              </a:spcAft>
              <a:buClr>
                <a:schemeClr val="dk1"/>
              </a:buClr>
              <a:buSzPts val="2000"/>
              <a:buNone/>
            </a:pPr>
            <a:r>
              <a:rPr lang="en-US" sz="2000"/>
              <a:t>Para las nubes Cumulus (copos o montículos), use la estrategia de puño / pulgar / dedo meñique para estimar la altura de la nube.</a:t>
            </a:r>
            <a:endParaRPr sz="2000"/>
          </a:p>
        </p:txBody>
      </p:sp>
      <p:pic>
        <p:nvPicPr>
          <p:cNvPr descr="cirrocumulus clouds" id="513" name="Google Shape;513;p47"/>
          <p:cNvPicPr preferRelativeResize="0"/>
          <p:nvPr/>
        </p:nvPicPr>
        <p:blipFill rotWithShape="1">
          <a:blip r:embed="rId3">
            <a:alphaModFix/>
          </a:blip>
          <a:srcRect b="-1760" l="0" r="0" t="34624"/>
          <a:stretch/>
        </p:blipFill>
        <p:spPr>
          <a:xfrm>
            <a:off x="1362266" y="3252090"/>
            <a:ext cx="2356348" cy="1782896"/>
          </a:xfrm>
          <a:prstGeom prst="rect">
            <a:avLst/>
          </a:prstGeom>
          <a:noFill/>
          <a:ln>
            <a:noFill/>
          </a:ln>
        </p:spPr>
      </p:pic>
      <p:sp>
        <p:nvSpPr>
          <p:cNvPr id="514" name="Google Shape;514;p47"/>
          <p:cNvSpPr txBox="1"/>
          <p:nvPr/>
        </p:nvSpPr>
        <p:spPr>
          <a:xfrm>
            <a:off x="1170511" y="5172457"/>
            <a:ext cx="2752416"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Nubes altas </a:t>
            </a:r>
            <a:r>
              <a:rPr lang="en-US" sz="1800">
                <a:solidFill>
                  <a:schemeClr val="dk1"/>
                </a:solidFill>
                <a:latin typeface="Calibri"/>
                <a:ea typeface="Calibri"/>
                <a:cs typeface="Calibri"/>
                <a:sym typeface="Calibri"/>
              </a:rPr>
              <a:t>(cirrocumulus) Aparecen comparables en tamaño al dedo meñique manteniendo el brazo extendido.</a:t>
            </a:r>
            <a:endParaRPr sz="1800">
              <a:solidFill>
                <a:schemeClr val="dk1"/>
              </a:solidFill>
              <a:latin typeface="Calibri"/>
              <a:ea typeface="Calibri"/>
              <a:cs typeface="Calibri"/>
              <a:sym typeface="Calibri"/>
            </a:endParaRPr>
          </a:p>
        </p:txBody>
      </p:sp>
      <p:pic>
        <p:nvPicPr>
          <p:cNvPr descr="altocumulus, and participant holding hand at arm's length with thumb out" id="515" name="Google Shape;515;p47"/>
          <p:cNvPicPr preferRelativeResize="0"/>
          <p:nvPr/>
        </p:nvPicPr>
        <p:blipFill rotWithShape="1">
          <a:blip r:embed="rId4">
            <a:alphaModFix/>
          </a:blip>
          <a:srcRect b="0" l="0" r="0" t="0"/>
          <a:stretch/>
        </p:blipFill>
        <p:spPr>
          <a:xfrm>
            <a:off x="4001294" y="3240911"/>
            <a:ext cx="2286000" cy="1725168"/>
          </a:xfrm>
          <a:prstGeom prst="rect">
            <a:avLst/>
          </a:prstGeom>
          <a:noFill/>
          <a:ln>
            <a:noFill/>
          </a:ln>
        </p:spPr>
      </p:pic>
      <p:sp>
        <p:nvSpPr>
          <p:cNvPr id="516" name="Google Shape;516;p47"/>
          <p:cNvSpPr txBox="1"/>
          <p:nvPr/>
        </p:nvSpPr>
        <p:spPr>
          <a:xfrm>
            <a:off x="3868303" y="5139554"/>
            <a:ext cx="2589647"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Nubes medias </a:t>
            </a:r>
            <a:r>
              <a:rPr lang="en-US" sz="1800">
                <a:solidFill>
                  <a:schemeClr val="dk1"/>
                </a:solidFill>
                <a:latin typeface="Calibri"/>
                <a:ea typeface="Calibri"/>
                <a:cs typeface="Calibri"/>
                <a:sym typeface="Calibri"/>
              </a:rPr>
              <a:t>(altocumulus) Aparecen comparables en tamaño al pulgar manteniendo el brazo extendido</a:t>
            </a:r>
            <a:endParaRPr sz="1800">
              <a:solidFill>
                <a:schemeClr val="dk1"/>
              </a:solidFill>
              <a:latin typeface="Calibri"/>
              <a:ea typeface="Calibri"/>
              <a:cs typeface="Calibri"/>
              <a:sym typeface="Calibri"/>
            </a:endParaRPr>
          </a:p>
        </p:txBody>
      </p:sp>
      <p:pic>
        <p:nvPicPr>
          <p:cNvPr descr="cumulus, and participant holding fist at arm's length " id="517" name="Google Shape;517;p47"/>
          <p:cNvPicPr preferRelativeResize="0"/>
          <p:nvPr/>
        </p:nvPicPr>
        <p:blipFill rotWithShape="1">
          <a:blip r:embed="rId5">
            <a:alphaModFix/>
          </a:blip>
          <a:srcRect b="0" l="0" r="0" t="0"/>
          <a:stretch/>
        </p:blipFill>
        <p:spPr>
          <a:xfrm>
            <a:off x="6542352" y="3232481"/>
            <a:ext cx="2282306" cy="1733598"/>
          </a:xfrm>
          <a:prstGeom prst="rect">
            <a:avLst/>
          </a:prstGeom>
          <a:noFill/>
          <a:ln>
            <a:noFill/>
          </a:ln>
        </p:spPr>
      </p:pic>
      <p:sp>
        <p:nvSpPr>
          <p:cNvPr id="518" name="Google Shape;518;p47"/>
          <p:cNvSpPr txBox="1"/>
          <p:nvPr/>
        </p:nvSpPr>
        <p:spPr>
          <a:xfrm>
            <a:off x="6542352" y="5061585"/>
            <a:ext cx="2352316" cy="147732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Nubes bajas </a:t>
            </a:r>
            <a:r>
              <a:rPr lang="en-US" sz="1800">
                <a:solidFill>
                  <a:schemeClr val="dk1"/>
                </a:solidFill>
                <a:latin typeface="Calibri"/>
                <a:ea typeface="Calibri"/>
                <a:cs typeface="Calibri"/>
                <a:sym typeface="Calibri"/>
              </a:rPr>
              <a:t>(cumulus) Aparecen comparables con el tamaño del puño manteniendo el brazo extendido.</a:t>
            </a:r>
            <a:endParaRPr/>
          </a:p>
        </p:txBody>
      </p:sp>
      <p:pic>
        <p:nvPicPr>
          <p:cNvPr id="519" name="Google Shape;519;p47"/>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520" name="Google Shape;520;p47"/>
          <p:cNvPicPr preferRelativeResize="0"/>
          <p:nvPr/>
        </p:nvPicPr>
        <p:blipFill rotWithShape="1">
          <a:blip r:embed="rId7">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pic>
        <p:nvPicPr>
          <p:cNvPr descr="Menu bar: how to collect your data" id="525" name="Google Shape;525;p48"/>
          <p:cNvPicPr preferRelativeResize="0"/>
          <p:nvPr/>
        </p:nvPicPr>
        <p:blipFill rotWithShape="1">
          <a:blip r:embed="rId3">
            <a:alphaModFix/>
          </a:blip>
          <a:srcRect b="0" l="0" r="0" t="0"/>
          <a:stretch/>
        </p:blipFill>
        <p:spPr>
          <a:xfrm>
            <a:off x="0" y="822325"/>
            <a:ext cx="1144588" cy="6035675"/>
          </a:xfrm>
          <a:prstGeom prst="rect">
            <a:avLst/>
          </a:prstGeom>
          <a:noFill/>
          <a:ln>
            <a:noFill/>
          </a:ln>
        </p:spPr>
      </p:pic>
      <p:sp>
        <p:nvSpPr>
          <p:cNvPr id="526" name="Google Shape;526;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7" name="Google Shape;527;p48"/>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Determinación de altura de Stratus</a:t>
            </a:r>
            <a:endParaRPr/>
          </a:p>
        </p:txBody>
      </p:sp>
      <p:sp>
        <p:nvSpPr>
          <p:cNvPr id="528" name="Google Shape;528;p48"/>
          <p:cNvSpPr txBox="1"/>
          <p:nvPr>
            <p:ph idx="1" type="body"/>
          </p:nvPr>
        </p:nvSpPr>
        <p:spPr>
          <a:xfrm>
            <a:off x="1389888" y="2076273"/>
            <a:ext cx="7125462" cy="15356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US" sz="2000"/>
              <a:t>Consejo</a:t>
            </a:r>
            <a:r>
              <a:rPr lang="en-US" sz="2000"/>
              <a:t>:</a:t>
            </a:r>
            <a:endParaRPr/>
          </a:p>
          <a:p>
            <a:pPr indent="0" lvl="0" marL="0" rtl="0" algn="l">
              <a:lnSpc>
                <a:spcPct val="90000"/>
              </a:lnSpc>
              <a:spcBef>
                <a:spcPts val="1000"/>
              </a:spcBef>
              <a:spcAft>
                <a:spcPts val="0"/>
              </a:spcAft>
              <a:buClr>
                <a:schemeClr val="dk1"/>
              </a:buClr>
              <a:buSzPts val="2000"/>
              <a:buNone/>
            </a:pPr>
            <a:r>
              <a:rPr lang="en-US" sz="2000"/>
              <a:t>Para nubes (en capas) stratus, busca pistas cerca del Sol.</a:t>
            </a:r>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         NUNCA mires directamente el SOL!</a:t>
            </a:r>
            <a:endParaRPr/>
          </a:p>
        </p:txBody>
      </p:sp>
      <p:pic>
        <p:nvPicPr>
          <p:cNvPr descr="cirrostartus" id="529" name="Google Shape;529;p48"/>
          <p:cNvPicPr preferRelativeResize="0"/>
          <p:nvPr/>
        </p:nvPicPr>
        <p:blipFill rotWithShape="1">
          <a:blip r:embed="rId4">
            <a:alphaModFix/>
          </a:blip>
          <a:srcRect b="0" l="0" r="5778" t="0"/>
          <a:stretch/>
        </p:blipFill>
        <p:spPr>
          <a:xfrm>
            <a:off x="1233065" y="3249425"/>
            <a:ext cx="2406608" cy="1491270"/>
          </a:xfrm>
          <a:prstGeom prst="rect">
            <a:avLst/>
          </a:prstGeom>
          <a:noFill/>
          <a:ln>
            <a:noFill/>
          </a:ln>
        </p:spPr>
      </p:pic>
      <p:sp>
        <p:nvSpPr>
          <p:cNvPr id="530" name="Google Shape;530;p48"/>
          <p:cNvSpPr txBox="1"/>
          <p:nvPr/>
        </p:nvSpPr>
        <p:spPr>
          <a:xfrm>
            <a:off x="1233065" y="4780348"/>
            <a:ext cx="2222339" cy="203132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Cirrostratus</a:t>
            </a:r>
            <a:r>
              <a:rPr lang="en-US" sz="1800">
                <a:solidFill>
                  <a:schemeClr val="dk1"/>
                </a:solidFill>
                <a:latin typeface="Calibri"/>
                <a:ea typeface="Calibri"/>
                <a:cs typeface="Calibri"/>
                <a:sym typeface="Calibri"/>
              </a:rPr>
              <a:t> es el único tipo de nube que puede producir un halo alrededor del sol o de la luna. El halo tendrá todos los colores del arco iris.</a:t>
            </a:r>
            <a:endParaRPr sz="1800">
              <a:solidFill>
                <a:schemeClr val="dk1"/>
              </a:solidFill>
              <a:latin typeface="Calibri"/>
              <a:ea typeface="Calibri"/>
              <a:cs typeface="Calibri"/>
              <a:sym typeface="Calibri"/>
            </a:endParaRPr>
          </a:p>
        </p:txBody>
      </p:sp>
      <p:pic>
        <p:nvPicPr>
          <p:cNvPr descr="altostratus" id="531" name="Google Shape;531;p48"/>
          <p:cNvPicPr preferRelativeResize="0"/>
          <p:nvPr/>
        </p:nvPicPr>
        <p:blipFill rotWithShape="1">
          <a:blip r:embed="rId5">
            <a:alphaModFix/>
          </a:blip>
          <a:srcRect b="0" l="0" r="0" t="0"/>
          <a:stretch/>
        </p:blipFill>
        <p:spPr>
          <a:xfrm>
            <a:off x="4072046" y="3249425"/>
            <a:ext cx="2287812" cy="1491270"/>
          </a:xfrm>
          <a:prstGeom prst="rect">
            <a:avLst/>
          </a:prstGeom>
          <a:noFill/>
          <a:ln>
            <a:noFill/>
          </a:ln>
        </p:spPr>
      </p:pic>
      <p:sp>
        <p:nvSpPr>
          <p:cNvPr id="532" name="Google Shape;532;p48"/>
          <p:cNvSpPr txBox="1"/>
          <p:nvPr/>
        </p:nvSpPr>
        <p:spPr>
          <a:xfrm>
            <a:off x="3639673" y="4780348"/>
            <a:ext cx="3067292" cy="203132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Altostratus</a:t>
            </a:r>
            <a:r>
              <a:rPr lang="en-US" sz="1800">
                <a:solidFill>
                  <a:schemeClr val="dk1"/>
                </a:solidFill>
                <a:latin typeface="Calibri"/>
                <a:ea typeface="Calibri"/>
                <a:cs typeface="Calibri"/>
                <a:sym typeface="Calibri"/>
              </a:rPr>
              <a:t> producirá una vista del sol o de la luna apenas velado, y a menudo tendrá un aspecto más oscuro, un color gris medio. El sol se ve débilmente iluminado detrás de estas nubes.</a:t>
            </a:r>
            <a:endParaRPr sz="1800">
              <a:solidFill>
                <a:schemeClr val="dk1"/>
              </a:solidFill>
              <a:latin typeface="Calibri"/>
              <a:ea typeface="Calibri"/>
              <a:cs typeface="Calibri"/>
              <a:sym typeface="Calibri"/>
            </a:endParaRPr>
          </a:p>
        </p:txBody>
      </p:sp>
      <p:pic>
        <p:nvPicPr>
          <p:cNvPr descr="stratus" id="533" name="Google Shape;533;p48"/>
          <p:cNvPicPr preferRelativeResize="0"/>
          <p:nvPr/>
        </p:nvPicPr>
        <p:blipFill rotWithShape="1">
          <a:blip r:embed="rId6">
            <a:alphaModFix/>
          </a:blip>
          <a:srcRect b="0" l="0" r="0" t="0"/>
          <a:stretch/>
        </p:blipFill>
        <p:spPr>
          <a:xfrm>
            <a:off x="6742153" y="3172501"/>
            <a:ext cx="2337564" cy="1517650"/>
          </a:xfrm>
          <a:prstGeom prst="rect">
            <a:avLst/>
          </a:prstGeom>
          <a:noFill/>
          <a:ln>
            <a:noFill/>
          </a:ln>
        </p:spPr>
      </p:pic>
      <p:sp>
        <p:nvSpPr>
          <p:cNvPr id="534" name="Google Shape;534;p48"/>
          <p:cNvSpPr txBox="1"/>
          <p:nvPr/>
        </p:nvSpPr>
        <p:spPr>
          <a:xfrm>
            <a:off x="6782765" y="4780346"/>
            <a:ext cx="2337564" cy="1754326"/>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800">
                <a:solidFill>
                  <a:schemeClr val="dk1"/>
                </a:solidFill>
                <a:latin typeface="Calibri"/>
                <a:ea typeface="Calibri"/>
                <a:cs typeface="Calibri"/>
                <a:sym typeface="Calibri"/>
              </a:rPr>
              <a:t>Stratus</a:t>
            </a:r>
            <a:r>
              <a:rPr lang="en-US" sz="1800">
                <a:solidFill>
                  <a:schemeClr val="dk1"/>
                </a:solidFill>
                <a:latin typeface="Calibri"/>
                <a:ea typeface="Calibri"/>
                <a:cs typeface="Calibri"/>
                <a:sym typeface="Calibri"/>
              </a:rPr>
              <a:t> por lo general será muy gris y, a menudo muy bajo cerca del suelo. Tienden a cubrir gran parte del cielo.</a:t>
            </a:r>
            <a:endParaRPr sz="1800">
              <a:solidFill>
                <a:schemeClr val="dk1"/>
              </a:solidFill>
              <a:latin typeface="Calibri"/>
              <a:ea typeface="Calibri"/>
              <a:cs typeface="Calibri"/>
              <a:sym typeface="Calibri"/>
            </a:endParaRPr>
          </a:p>
        </p:txBody>
      </p:sp>
      <p:pic>
        <p:nvPicPr>
          <p:cNvPr descr="Exclamation graphic" id="535" name="Google Shape;535;p48"/>
          <p:cNvPicPr preferRelativeResize="0"/>
          <p:nvPr/>
        </p:nvPicPr>
        <p:blipFill rotWithShape="1">
          <a:blip r:embed="rId7">
            <a:alphaModFix/>
          </a:blip>
          <a:srcRect b="0" l="0" r="0" t="0"/>
          <a:stretch/>
        </p:blipFill>
        <p:spPr>
          <a:xfrm>
            <a:off x="1638614" y="2892753"/>
            <a:ext cx="310923" cy="317019"/>
          </a:xfrm>
          <a:prstGeom prst="rect">
            <a:avLst/>
          </a:prstGeom>
          <a:noFill/>
          <a:ln>
            <a:noFill/>
          </a:ln>
          <a:effectLst>
            <a:outerShdw blurRad="50800" rotWithShape="0" algn="tl" dir="2700000" dist="38100">
              <a:srgbClr val="000000">
                <a:alpha val="40000"/>
              </a:srgbClr>
            </a:outerShdw>
          </a:effectLst>
        </p:spPr>
      </p:pic>
      <p:pic>
        <p:nvPicPr>
          <p:cNvPr id="536" name="Google Shape;536;p48"/>
          <p:cNvPicPr preferRelativeResize="0"/>
          <p:nvPr/>
        </p:nvPicPr>
        <p:blipFill rotWithShape="1">
          <a:blip r:embed="rId8">
            <a:alphaModFix/>
          </a:blip>
          <a:srcRect b="0" l="0" r="0" t="0"/>
          <a:stretch/>
        </p:blipFill>
        <p:spPr>
          <a:xfrm>
            <a:off x="0" y="-8102"/>
            <a:ext cx="9144000" cy="819150"/>
          </a:xfrm>
          <a:prstGeom prst="rect">
            <a:avLst/>
          </a:prstGeom>
          <a:noFill/>
          <a:ln>
            <a:noFill/>
          </a:ln>
        </p:spPr>
      </p:pic>
      <p:pic>
        <p:nvPicPr>
          <p:cNvPr id="537" name="Google Shape;537;p48"/>
          <p:cNvPicPr preferRelativeResize="0"/>
          <p:nvPr/>
        </p:nvPicPr>
        <p:blipFill rotWithShape="1">
          <a:blip r:embed="rId9">
            <a:alphaModFix/>
          </a:blip>
          <a:srcRect b="0" l="8567" r="0" t="1912"/>
          <a:stretch/>
        </p:blipFill>
        <p:spPr>
          <a:xfrm>
            <a:off x="0" y="813222"/>
            <a:ext cx="1136197" cy="60709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4" name="Google Shape;544;p49"/>
          <p:cNvSpPr txBox="1"/>
          <p:nvPr>
            <p:ph type="title"/>
          </p:nvPr>
        </p:nvSpPr>
        <p:spPr>
          <a:xfrm>
            <a:off x="1389888" y="811048"/>
            <a:ext cx="7125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Cómo observar: </a:t>
            </a:r>
            <a:br>
              <a:rPr lang="en-US"/>
            </a:br>
            <a:r>
              <a:rPr lang="en-US"/>
              <a:t>Práctica y apoyo “Tipo de nubes”</a:t>
            </a:r>
            <a:endParaRPr/>
          </a:p>
        </p:txBody>
      </p:sp>
      <p:sp>
        <p:nvSpPr>
          <p:cNvPr id="545" name="Google Shape;545;p49"/>
          <p:cNvSpPr txBox="1"/>
          <p:nvPr>
            <p:ph idx="1" type="body"/>
          </p:nvPr>
        </p:nvSpPr>
        <p:spPr>
          <a:xfrm>
            <a:off x="1205800" y="2055707"/>
            <a:ext cx="3213800" cy="152569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Pruebe la herramienta interactiva que se encuentra en la sección e-Training en "Material de soporte“ (en inglés): </a:t>
            </a:r>
            <a:r>
              <a:rPr lang="en-US" sz="1800" u="sng">
                <a:solidFill>
                  <a:schemeClr val="hlink"/>
                </a:solidFill>
                <a:hlinkClick r:id="rId3"/>
              </a:rPr>
              <a:t>Cloud Type Practice</a:t>
            </a:r>
            <a:endParaRPr sz="1800"/>
          </a:p>
        </p:txBody>
      </p:sp>
      <p:pic>
        <p:nvPicPr>
          <p:cNvPr id="546" name="Google Shape;546;p49"/>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547" name="Google Shape;547;p49"/>
          <p:cNvPicPr preferRelativeResize="0"/>
          <p:nvPr/>
        </p:nvPicPr>
        <p:blipFill rotWithShape="1">
          <a:blip r:embed="rId5">
            <a:alphaModFix/>
          </a:blip>
          <a:srcRect b="0" l="8567" r="0" t="1912"/>
          <a:stretch/>
        </p:blipFill>
        <p:spPr>
          <a:xfrm>
            <a:off x="0" y="813222"/>
            <a:ext cx="1136197" cy="6070978"/>
          </a:xfrm>
          <a:prstGeom prst="rect">
            <a:avLst/>
          </a:prstGeom>
          <a:noFill/>
          <a:ln>
            <a:noFill/>
          </a:ln>
        </p:spPr>
      </p:pic>
      <p:pic>
        <p:nvPicPr>
          <p:cNvPr id="548" name="Google Shape;548;p49"/>
          <p:cNvPicPr preferRelativeResize="0"/>
          <p:nvPr/>
        </p:nvPicPr>
        <p:blipFill rotWithShape="1">
          <a:blip r:embed="rId6">
            <a:alphaModFix/>
          </a:blip>
          <a:srcRect b="0" l="0" r="0" t="0"/>
          <a:stretch/>
        </p:blipFill>
        <p:spPr>
          <a:xfrm>
            <a:off x="4443125" y="1952350"/>
            <a:ext cx="4694653" cy="3743912"/>
          </a:xfrm>
          <a:prstGeom prst="rect">
            <a:avLst/>
          </a:prstGeom>
          <a:noFill/>
          <a:ln>
            <a:noFill/>
          </a:ln>
        </p:spPr>
      </p:pic>
      <p:sp>
        <p:nvSpPr>
          <p:cNvPr descr="https://www.globe.gov/documents/3567330/0/IMG_7782.JPG/88c3c291-2cce-493c-9962-04cc98aceed5?t=1507912895191" id="549" name="Google Shape;549;p49"/>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49"/>
          <p:cNvSpPr txBox="1"/>
          <p:nvPr/>
        </p:nvSpPr>
        <p:spPr>
          <a:xfrm>
            <a:off x="3127882" y="5731393"/>
            <a:ext cx="4868927" cy="915311"/>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El recurso se base en la Clave dicotómica desarrollada por la Dra. Tina Cartwright, que está traducida al </a:t>
            </a:r>
            <a:r>
              <a:rPr lang="en-US" sz="1600" u="sng">
                <a:solidFill>
                  <a:schemeClr val="hlink"/>
                </a:solidFill>
                <a:latin typeface="Calibri"/>
                <a:ea typeface="Calibri"/>
                <a:cs typeface="Calibri"/>
                <a:sym typeface="Calibri"/>
                <a:hlinkClick r:id="rId7"/>
              </a:rPr>
              <a:t>español en una versión libre.</a:t>
            </a:r>
            <a:r>
              <a:rPr lang="en-US" sz="1600">
                <a:solidFill>
                  <a:schemeClr val="dk1"/>
                </a:solidFill>
                <a:latin typeface="Calibri"/>
                <a:ea typeface="Calibri"/>
                <a:cs typeface="Calibri"/>
                <a:sym typeface="Calibri"/>
              </a:rPr>
              <a:t> Puede construirse la plantilla en papel y utilizarla en lugar de la presentación.</a:t>
            </a:r>
            <a:endParaRPr sz="1600">
              <a:solidFill>
                <a:schemeClr val="dk1"/>
              </a:solidFill>
              <a:latin typeface="Calibri"/>
              <a:ea typeface="Calibri"/>
              <a:cs typeface="Calibri"/>
              <a:sym typeface="Calibri"/>
            </a:endParaRPr>
          </a:p>
        </p:txBody>
      </p:sp>
      <p:pic>
        <p:nvPicPr>
          <p:cNvPr id="551" name="Google Shape;551;p49"/>
          <p:cNvPicPr preferRelativeResize="0"/>
          <p:nvPr/>
        </p:nvPicPr>
        <p:blipFill rotWithShape="1">
          <a:blip r:embed="rId8">
            <a:alphaModFix/>
          </a:blip>
          <a:srcRect b="1990" l="0" r="0" t="0"/>
          <a:stretch/>
        </p:blipFill>
        <p:spPr>
          <a:xfrm>
            <a:off x="1205800" y="4416012"/>
            <a:ext cx="1944635" cy="23182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7" name="Google Shape;557;p50"/>
          <p:cNvSpPr txBox="1"/>
          <p:nvPr>
            <p:ph type="title"/>
          </p:nvPr>
        </p:nvSpPr>
        <p:spPr>
          <a:xfrm>
            <a:off x="1136196" y="817993"/>
            <a:ext cx="7741585" cy="9960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Cómo observar: Condiciones y medidas en Superficie</a:t>
            </a:r>
            <a:endParaRPr/>
          </a:p>
        </p:txBody>
      </p:sp>
      <p:sp>
        <p:nvSpPr>
          <p:cNvPr id="558" name="Google Shape;558;p50"/>
          <p:cNvSpPr txBox="1"/>
          <p:nvPr>
            <p:ph idx="1" type="body"/>
          </p:nvPr>
        </p:nvSpPr>
        <p:spPr>
          <a:xfrm>
            <a:off x="1211952" y="1728294"/>
            <a:ext cx="5527487" cy="499318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1800"/>
              <a:t>Condiciones de la superficie (requeridas): </a:t>
            </a:r>
            <a:endParaRPr/>
          </a:p>
          <a:p>
            <a:pPr indent="0" lvl="0" marL="0" rtl="0" algn="l">
              <a:lnSpc>
                <a:spcPct val="90000"/>
              </a:lnSpc>
              <a:spcBef>
                <a:spcPts val="1000"/>
              </a:spcBef>
              <a:spcAft>
                <a:spcPts val="0"/>
              </a:spcAft>
              <a:buClr>
                <a:schemeClr val="dk1"/>
              </a:buClr>
              <a:buSzPts val="1600"/>
              <a:buNone/>
            </a:pPr>
            <a:r>
              <a:rPr lang="en-US" sz="1600"/>
              <a:t>Defina las condiciones de la superficie de su sitio de observación.</a:t>
            </a:r>
            <a:endParaRPr/>
          </a:p>
          <a:p>
            <a:pPr indent="0" lvl="0" marL="0" rtl="0" algn="l">
              <a:lnSpc>
                <a:spcPct val="90000"/>
              </a:lnSpc>
              <a:spcBef>
                <a:spcPts val="1000"/>
              </a:spcBef>
              <a:spcAft>
                <a:spcPts val="0"/>
              </a:spcAft>
              <a:buClr>
                <a:schemeClr val="dk1"/>
              </a:buClr>
              <a:buSzPts val="1600"/>
              <a:buNone/>
            </a:pPr>
            <a:r>
              <a:rPr lang="en-US" sz="1600"/>
              <a:t>Consejos:</a:t>
            </a:r>
            <a:endParaRPr/>
          </a:p>
          <a:p>
            <a:pPr indent="-228600" lvl="0" marL="228600" rtl="0" algn="l">
              <a:lnSpc>
                <a:spcPct val="90000"/>
              </a:lnSpc>
              <a:spcBef>
                <a:spcPts val="1000"/>
              </a:spcBef>
              <a:spcAft>
                <a:spcPts val="0"/>
              </a:spcAft>
              <a:buClr>
                <a:schemeClr val="dk1"/>
              </a:buClr>
              <a:buSzPts val="1600"/>
              <a:buChar char="•"/>
            </a:pPr>
            <a:r>
              <a:rPr lang="en-US" sz="1600"/>
              <a:t>Un estanque sería un ejemplo de agua estancada.</a:t>
            </a:r>
            <a:endParaRPr/>
          </a:p>
          <a:p>
            <a:pPr indent="-228600" lvl="0" marL="228600" rtl="0" algn="l">
              <a:lnSpc>
                <a:spcPct val="90000"/>
              </a:lnSpc>
              <a:spcBef>
                <a:spcPts val="1000"/>
              </a:spcBef>
              <a:spcAft>
                <a:spcPts val="0"/>
              </a:spcAft>
              <a:buClr>
                <a:schemeClr val="dk1"/>
              </a:buClr>
              <a:buSzPts val="1600"/>
              <a:buChar char="•"/>
            </a:pPr>
            <a:r>
              <a:rPr lang="en-US" sz="1600"/>
              <a:t>Las hojas en árboles se refieren a la mayoría de los árboles de hoja caduca alrededor de su sitio de observación</a:t>
            </a:r>
            <a:r>
              <a:rPr b="1" lang="en-US" sz="1600"/>
              <a:t>.</a:t>
            </a:r>
            <a:endParaRPr sz="1600"/>
          </a:p>
          <a:p>
            <a:pPr indent="0" lvl="0" marL="0" rtl="0" algn="l">
              <a:lnSpc>
                <a:spcPct val="90000"/>
              </a:lnSpc>
              <a:spcBef>
                <a:spcPts val="1000"/>
              </a:spcBef>
              <a:spcAft>
                <a:spcPts val="0"/>
              </a:spcAft>
              <a:buClr>
                <a:schemeClr val="dk1"/>
              </a:buClr>
              <a:buSzPts val="1800"/>
              <a:buNone/>
            </a:pPr>
            <a:r>
              <a:rPr b="1" lang="en-US" sz="1800"/>
              <a:t>Mediciones de superficie (opcional):</a:t>
            </a:r>
            <a:endParaRPr b="1" sz="1600"/>
          </a:p>
          <a:p>
            <a:pPr indent="-228600" lvl="0" marL="228600" rtl="0" algn="l">
              <a:lnSpc>
                <a:spcPct val="90000"/>
              </a:lnSpc>
              <a:spcBef>
                <a:spcPts val="1000"/>
              </a:spcBef>
              <a:spcAft>
                <a:spcPts val="0"/>
              </a:spcAft>
              <a:buClr>
                <a:schemeClr val="dk1"/>
              </a:buClr>
              <a:buSzPts val="1600"/>
              <a:buChar char="•"/>
            </a:pPr>
            <a:r>
              <a:rPr lang="en-US" sz="1600"/>
              <a:t>Temperatura del aire</a:t>
            </a:r>
            <a:endParaRPr/>
          </a:p>
          <a:p>
            <a:pPr indent="-228600" lvl="0" marL="228600" rtl="0" algn="l">
              <a:lnSpc>
                <a:spcPct val="90000"/>
              </a:lnSpc>
              <a:spcBef>
                <a:spcPts val="1000"/>
              </a:spcBef>
              <a:spcAft>
                <a:spcPts val="0"/>
              </a:spcAft>
              <a:buClr>
                <a:schemeClr val="dk1"/>
              </a:buClr>
              <a:buSzPts val="1600"/>
              <a:buChar char="•"/>
            </a:pPr>
            <a:r>
              <a:rPr lang="en-US" sz="1600"/>
              <a:t>Presión barométrica</a:t>
            </a:r>
            <a:endParaRPr/>
          </a:p>
          <a:p>
            <a:pPr indent="-228600" lvl="0" marL="228600" rtl="0" algn="l">
              <a:lnSpc>
                <a:spcPct val="90000"/>
              </a:lnSpc>
              <a:spcBef>
                <a:spcPts val="1000"/>
              </a:spcBef>
              <a:spcAft>
                <a:spcPts val="0"/>
              </a:spcAft>
              <a:buClr>
                <a:schemeClr val="dk1"/>
              </a:buClr>
              <a:buSzPts val="1600"/>
              <a:buChar char="•"/>
            </a:pPr>
            <a:r>
              <a:rPr lang="en-US" sz="1600"/>
              <a:t>Humedad relativa</a:t>
            </a:r>
            <a:endParaRPr/>
          </a:p>
          <a:p>
            <a:pPr indent="0" lvl="0" marL="0" rtl="0" algn="l">
              <a:lnSpc>
                <a:spcPct val="90000"/>
              </a:lnSpc>
              <a:spcBef>
                <a:spcPts val="1000"/>
              </a:spcBef>
              <a:spcAft>
                <a:spcPts val="0"/>
              </a:spcAft>
              <a:buClr>
                <a:schemeClr val="dk1"/>
              </a:buClr>
              <a:buSzPts val="1600"/>
              <a:buNone/>
            </a:pPr>
            <a:r>
              <a:rPr lang="en-US" sz="1600"/>
              <a:t>Estos son todos opcionales a menos que haya recibido capacitación en el protocolo GLOBE asociado, omita las mediciones de superficie</a:t>
            </a:r>
            <a:endParaRPr/>
          </a:p>
          <a:p>
            <a:pPr indent="0" lvl="0" marL="0" rtl="0" algn="l">
              <a:lnSpc>
                <a:spcPct val="90000"/>
              </a:lnSpc>
              <a:spcBef>
                <a:spcPts val="1000"/>
              </a:spcBef>
              <a:spcAft>
                <a:spcPts val="0"/>
              </a:spcAft>
              <a:buClr>
                <a:schemeClr val="dk1"/>
              </a:buClr>
              <a:buSzPts val="1400"/>
              <a:buNone/>
            </a:pPr>
            <a:r>
              <a:rPr lang="en-US" sz="1400"/>
              <a:t>E-El Entrenamiento Electrónico en inglés para las Medidas de Superficie anteriores se puede encontrar en el sitio </a:t>
            </a:r>
            <a:r>
              <a:rPr lang="en-US" sz="1400" u="sng">
                <a:solidFill>
                  <a:schemeClr val="hlink"/>
                </a:solidFill>
                <a:hlinkClick r:id="rId3"/>
              </a:rPr>
              <a:t>Atmosphere E-Training</a:t>
            </a:r>
            <a:r>
              <a:rPr lang="en-US" sz="1400"/>
              <a:t> </a:t>
            </a:r>
            <a:endParaRPr/>
          </a:p>
          <a:p>
            <a:pPr indent="0" lvl="0" marL="0" rtl="0" algn="l">
              <a:lnSpc>
                <a:spcPct val="90000"/>
              </a:lnSpc>
              <a:spcBef>
                <a:spcPts val="1000"/>
              </a:spcBef>
              <a:spcAft>
                <a:spcPts val="0"/>
              </a:spcAft>
              <a:buClr>
                <a:schemeClr val="dk1"/>
              </a:buClr>
              <a:buSzPts val="1600"/>
              <a:buNone/>
            </a:pPr>
            <a:r>
              <a:t/>
            </a:r>
            <a:endParaRPr sz="1600"/>
          </a:p>
        </p:txBody>
      </p:sp>
      <p:pic>
        <p:nvPicPr>
          <p:cNvPr id="559" name="Google Shape;559;p50"/>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560" name="Google Shape;560;p50"/>
          <p:cNvPicPr preferRelativeResize="0"/>
          <p:nvPr/>
        </p:nvPicPr>
        <p:blipFill rotWithShape="1">
          <a:blip r:embed="rId5">
            <a:alphaModFix/>
          </a:blip>
          <a:srcRect b="0" l="8567" r="0" t="1912"/>
          <a:stretch/>
        </p:blipFill>
        <p:spPr>
          <a:xfrm>
            <a:off x="0" y="813222"/>
            <a:ext cx="1136197" cy="6070978"/>
          </a:xfrm>
          <a:prstGeom prst="rect">
            <a:avLst/>
          </a:prstGeom>
          <a:noFill/>
          <a:ln>
            <a:noFill/>
          </a:ln>
        </p:spPr>
      </p:pic>
      <p:pic>
        <p:nvPicPr>
          <p:cNvPr id="561" name="Google Shape;561;p50"/>
          <p:cNvPicPr preferRelativeResize="0"/>
          <p:nvPr/>
        </p:nvPicPr>
        <p:blipFill rotWithShape="1">
          <a:blip r:embed="rId6">
            <a:alphaModFix/>
          </a:blip>
          <a:srcRect b="0" l="0" r="0" t="0"/>
          <a:stretch/>
        </p:blipFill>
        <p:spPr>
          <a:xfrm>
            <a:off x="6739440" y="1569763"/>
            <a:ext cx="2295525" cy="47815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68" name="Google Shape;568;p51"/>
          <p:cNvSpPr txBox="1"/>
          <p:nvPr>
            <p:ph type="title"/>
          </p:nvPr>
        </p:nvSpPr>
        <p:spPr>
          <a:xfrm>
            <a:off x="1399603" y="895975"/>
            <a:ext cx="5497975" cy="5122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Reporte sus datos a GLOBE</a:t>
            </a:r>
            <a:endParaRPr/>
          </a:p>
        </p:txBody>
      </p:sp>
      <p:sp>
        <p:nvSpPr>
          <p:cNvPr id="569" name="Google Shape;569;p51"/>
          <p:cNvSpPr txBox="1"/>
          <p:nvPr>
            <p:ph idx="1" type="body"/>
          </p:nvPr>
        </p:nvSpPr>
        <p:spPr>
          <a:xfrm>
            <a:off x="1239293" y="1408215"/>
            <a:ext cx="4595150" cy="3274621"/>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000"/>
              <a:buNone/>
            </a:pPr>
            <a:r>
              <a:rPr lang="en-US" sz="2000"/>
              <a:t>Hay cuatro maneras de ingresar los datos GLOBE</a:t>
            </a:r>
            <a:endParaRPr/>
          </a:p>
          <a:p>
            <a:pPr indent="-457200" lvl="0" marL="457200" rtl="0" algn="just">
              <a:lnSpc>
                <a:spcPct val="80000"/>
              </a:lnSpc>
              <a:spcBef>
                <a:spcPts val="1000"/>
              </a:spcBef>
              <a:spcAft>
                <a:spcPts val="0"/>
              </a:spcAft>
              <a:buClr>
                <a:schemeClr val="dk1"/>
              </a:buClr>
              <a:buSzPts val="1800"/>
              <a:buFont typeface="Calibri"/>
              <a:buAutoNum type="arabicPeriod"/>
            </a:pPr>
            <a:r>
              <a:rPr lang="en-US" sz="1800" u="sng">
                <a:solidFill>
                  <a:schemeClr val="hlink"/>
                </a:solidFill>
                <a:hlinkClick r:id="rId3"/>
              </a:rPr>
              <a:t>Ingreso de datos en vivo</a:t>
            </a:r>
            <a:r>
              <a:rPr lang="en-US" sz="1800"/>
              <a:t>: Estas páginas son para ingresar datos ambientales, recolectados en sitios definidos, de acuerdo con protocolos, y utilizando instrumentación aprobada, para ingresar a la base de datos científica oficial de GLOBE.</a:t>
            </a:r>
            <a:endParaRPr/>
          </a:p>
          <a:p>
            <a:pPr indent="-457200" lvl="0" marL="457200" rtl="0" algn="just">
              <a:lnSpc>
                <a:spcPct val="80000"/>
              </a:lnSpc>
              <a:spcBef>
                <a:spcPts val="1000"/>
              </a:spcBef>
              <a:spcAft>
                <a:spcPts val="0"/>
              </a:spcAft>
              <a:buClr>
                <a:schemeClr val="dk1"/>
              </a:buClr>
              <a:buSzPts val="1800"/>
              <a:buFont typeface="Calibri"/>
              <a:buAutoNum type="arabicPeriod"/>
            </a:pPr>
            <a:r>
              <a:rPr lang="en-US" sz="1800" u="sng">
                <a:solidFill>
                  <a:schemeClr val="hlink"/>
                </a:solidFill>
                <a:hlinkClick r:id="rId4"/>
              </a:rPr>
              <a:t>Ingreso de datos vía Email</a:t>
            </a:r>
            <a:r>
              <a:rPr lang="en-US" sz="1800"/>
              <a:t>: si la conectividad es un problema, también se pueden ingresar datos por correo electrónico. </a:t>
            </a:r>
            <a:endParaRPr/>
          </a:p>
        </p:txBody>
      </p:sp>
      <p:pic>
        <p:nvPicPr>
          <p:cNvPr id="570" name="Google Shape;570;p51"/>
          <p:cNvPicPr preferRelativeResize="0"/>
          <p:nvPr/>
        </p:nvPicPr>
        <p:blipFill rotWithShape="1">
          <a:blip r:embed="rId5">
            <a:alphaModFix/>
          </a:blip>
          <a:srcRect b="0" l="0" r="0" t="0"/>
          <a:stretch/>
        </p:blipFill>
        <p:spPr>
          <a:xfrm>
            <a:off x="0" y="-8102"/>
            <a:ext cx="9144000" cy="819150"/>
          </a:xfrm>
          <a:prstGeom prst="rect">
            <a:avLst/>
          </a:prstGeom>
          <a:noFill/>
          <a:ln>
            <a:noFill/>
          </a:ln>
        </p:spPr>
      </p:pic>
      <p:pic>
        <p:nvPicPr>
          <p:cNvPr id="571" name="Google Shape;571;p51"/>
          <p:cNvPicPr preferRelativeResize="0"/>
          <p:nvPr/>
        </p:nvPicPr>
        <p:blipFill rotWithShape="1">
          <a:blip r:embed="rId6">
            <a:alphaModFix/>
          </a:blip>
          <a:srcRect b="1612" l="0" r="0" t="484"/>
          <a:stretch/>
        </p:blipFill>
        <p:spPr>
          <a:xfrm>
            <a:off x="-8064" y="816428"/>
            <a:ext cx="1190285" cy="6025243"/>
          </a:xfrm>
          <a:prstGeom prst="rect">
            <a:avLst/>
          </a:prstGeom>
          <a:noFill/>
          <a:ln>
            <a:noFill/>
          </a:ln>
        </p:spPr>
      </p:pic>
      <p:sp>
        <p:nvSpPr>
          <p:cNvPr id="572" name="Google Shape;572;p51"/>
          <p:cNvSpPr/>
          <p:nvPr/>
        </p:nvSpPr>
        <p:spPr>
          <a:xfrm rot="1520343">
            <a:off x="7580613" y="872999"/>
            <a:ext cx="1120081" cy="558192"/>
          </a:xfrm>
          <a:prstGeom prst="roundRect">
            <a:avLst>
              <a:gd fmla="val 35729" name="adj"/>
            </a:avLst>
          </a:prstGeom>
          <a:solidFill>
            <a:srgbClr val="0070C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Reporte!</a:t>
            </a:r>
            <a:endParaRPr/>
          </a:p>
        </p:txBody>
      </p:sp>
      <p:pic>
        <p:nvPicPr>
          <p:cNvPr id="573" name="Google Shape;573;p51"/>
          <p:cNvPicPr preferRelativeResize="0"/>
          <p:nvPr/>
        </p:nvPicPr>
        <p:blipFill rotWithShape="1">
          <a:blip r:embed="rId7">
            <a:alphaModFix/>
          </a:blip>
          <a:srcRect b="0" l="0" r="0" t="0"/>
          <a:stretch/>
        </p:blipFill>
        <p:spPr>
          <a:xfrm>
            <a:off x="5974873" y="1692469"/>
            <a:ext cx="3080348" cy="1711304"/>
          </a:xfrm>
          <a:prstGeom prst="rect">
            <a:avLst/>
          </a:prstGeom>
          <a:noFill/>
          <a:ln>
            <a:noFill/>
          </a:ln>
        </p:spPr>
      </p:pic>
      <p:pic>
        <p:nvPicPr>
          <p:cNvPr id="574" name="Google Shape;574;p51"/>
          <p:cNvPicPr preferRelativeResize="0"/>
          <p:nvPr/>
        </p:nvPicPr>
        <p:blipFill rotWithShape="1">
          <a:blip r:embed="rId8">
            <a:alphaModFix/>
          </a:blip>
          <a:srcRect b="0" l="0" r="0" t="0"/>
          <a:stretch/>
        </p:blipFill>
        <p:spPr>
          <a:xfrm>
            <a:off x="6282932" y="3857132"/>
            <a:ext cx="1379415" cy="2176536"/>
          </a:xfrm>
          <a:prstGeom prst="rect">
            <a:avLst/>
          </a:prstGeom>
          <a:noFill/>
          <a:ln>
            <a:noFill/>
          </a:ln>
        </p:spPr>
      </p:pic>
      <p:pic>
        <p:nvPicPr>
          <p:cNvPr id="575" name="Google Shape;575;p51"/>
          <p:cNvPicPr preferRelativeResize="0"/>
          <p:nvPr/>
        </p:nvPicPr>
        <p:blipFill rotWithShape="1">
          <a:blip r:embed="rId9">
            <a:alphaModFix/>
          </a:blip>
          <a:srcRect b="0" l="0" r="0" t="0"/>
          <a:stretch/>
        </p:blipFill>
        <p:spPr>
          <a:xfrm>
            <a:off x="4880046" y="4364240"/>
            <a:ext cx="1385022" cy="2174673"/>
          </a:xfrm>
          <a:prstGeom prst="rect">
            <a:avLst/>
          </a:prstGeom>
          <a:noFill/>
          <a:ln>
            <a:noFill/>
          </a:ln>
        </p:spPr>
      </p:pic>
      <p:pic>
        <p:nvPicPr>
          <p:cNvPr id="576" name="Google Shape;576;p51"/>
          <p:cNvPicPr preferRelativeResize="0"/>
          <p:nvPr/>
        </p:nvPicPr>
        <p:blipFill rotWithShape="1">
          <a:blip r:embed="rId10">
            <a:alphaModFix/>
          </a:blip>
          <a:srcRect b="0" l="0" r="0" t="0"/>
          <a:stretch/>
        </p:blipFill>
        <p:spPr>
          <a:xfrm>
            <a:off x="7662347" y="3429000"/>
            <a:ext cx="1402886" cy="2224088"/>
          </a:xfrm>
          <a:prstGeom prst="rect">
            <a:avLst/>
          </a:prstGeom>
          <a:noFill/>
          <a:ln>
            <a:noFill/>
          </a:ln>
        </p:spPr>
      </p:pic>
      <p:sp>
        <p:nvSpPr>
          <p:cNvPr id="577" name="Google Shape;577;p51"/>
          <p:cNvSpPr txBox="1"/>
          <p:nvPr/>
        </p:nvSpPr>
        <p:spPr>
          <a:xfrm>
            <a:off x="1195310" y="4682836"/>
            <a:ext cx="3666871" cy="2073361"/>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80000"/>
              </a:lnSpc>
              <a:spcBef>
                <a:spcPts val="0"/>
              </a:spcBef>
              <a:spcAft>
                <a:spcPts val="0"/>
              </a:spcAft>
              <a:buClr>
                <a:schemeClr val="dk1"/>
              </a:buClr>
              <a:buSzPts val="1757"/>
              <a:buFont typeface="Calibri"/>
              <a:buAutoNum type="arabicPeriod" startAt="3"/>
            </a:pPr>
            <a:r>
              <a:rPr lang="en-US" sz="1757">
                <a:solidFill>
                  <a:schemeClr val="dk1"/>
                </a:solidFill>
                <a:latin typeface="Calibri"/>
                <a:ea typeface="Calibri"/>
                <a:cs typeface="Calibri"/>
                <a:sym typeface="Calibri"/>
              </a:rPr>
              <a:t>Aplicación de datos móviles (En inglés): </a:t>
            </a:r>
            <a:endParaRPr/>
          </a:p>
          <a:p>
            <a:pPr indent="-457200" lvl="1" marL="914400" marR="0" rtl="0" algn="just">
              <a:lnSpc>
                <a:spcPct val="80000"/>
              </a:lnSpc>
              <a:spcBef>
                <a:spcPts val="500"/>
              </a:spcBef>
              <a:spcAft>
                <a:spcPts val="0"/>
              </a:spcAft>
              <a:buClr>
                <a:schemeClr val="dk1"/>
              </a:buClr>
              <a:buSzPts val="1757"/>
              <a:buFont typeface="Calibri"/>
              <a:buAutoNum type="alphaLcParenR"/>
            </a:pPr>
            <a:r>
              <a:rPr b="0" i="0" lang="en-US" sz="1757" u="none" cap="none" strike="noStrike">
                <a:solidFill>
                  <a:schemeClr val="dk1"/>
                </a:solidFill>
                <a:latin typeface="Calibri"/>
                <a:ea typeface="Calibri"/>
                <a:cs typeface="Calibri"/>
                <a:sym typeface="Calibri"/>
              </a:rPr>
              <a:t>Descargar la aplicación                                                                                               GLOBE Data Entry desde </a:t>
            </a:r>
            <a:r>
              <a:rPr b="0" i="0" lang="en-US" sz="1757" u="sng" cap="none" strike="noStrike">
                <a:solidFill>
                  <a:schemeClr val="hlink"/>
                </a:solidFill>
                <a:latin typeface="Calibri"/>
                <a:ea typeface="Calibri"/>
                <a:cs typeface="Calibri"/>
                <a:sym typeface="Calibri"/>
                <a:hlinkClick r:id="rId11"/>
              </a:rPr>
              <a:t>app store</a:t>
            </a:r>
            <a:endParaRPr b="0" i="0" sz="1757" u="none" cap="none" strike="noStrike">
              <a:solidFill>
                <a:schemeClr val="dk1"/>
              </a:solidFill>
              <a:latin typeface="Calibri"/>
              <a:ea typeface="Calibri"/>
              <a:cs typeface="Calibri"/>
              <a:sym typeface="Calibri"/>
            </a:endParaRPr>
          </a:p>
          <a:p>
            <a:pPr indent="-457200" lvl="1" marL="914400" marR="0" rtl="0" algn="just">
              <a:lnSpc>
                <a:spcPct val="80000"/>
              </a:lnSpc>
              <a:spcBef>
                <a:spcPts val="500"/>
              </a:spcBef>
              <a:spcAft>
                <a:spcPts val="0"/>
              </a:spcAft>
              <a:buClr>
                <a:schemeClr val="dk1"/>
              </a:buClr>
              <a:buSzPts val="1757"/>
              <a:buFont typeface="Calibri"/>
              <a:buAutoNum type="alphaLcParenR"/>
            </a:pPr>
            <a:r>
              <a:rPr b="0" i="0" lang="en-US" sz="1757" u="none" cap="none" strike="noStrike">
                <a:solidFill>
                  <a:schemeClr val="dk1"/>
                </a:solidFill>
                <a:latin typeface="Calibri"/>
                <a:ea typeface="Calibri"/>
                <a:cs typeface="Calibri"/>
                <a:sym typeface="Calibri"/>
              </a:rPr>
              <a:t>Descargar la aplicación NASA GLOBE Observer desde </a:t>
            </a:r>
            <a:r>
              <a:rPr b="0" i="0" lang="en-US" sz="1757" u="sng" cap="none" strike="noStrike">
                <a:solidFill>
                  <a:schemeClr val="hlink"/>
                </a:solidFill>
                <a:latin typeface="Calibri"/>
                <a:ea typeface="Calibri"/>
                <a:cs typeface="Calibri"/>
                <a:sym typeface="Calibri"/>
                <a:hlinkClick r:id="rId12"/>
              </a:rPr>
              <a:t>app store</a:t>
            </a:r>
            <a:endParaRPr b="0" i="0" sz="1757" u="none" cap="none" strike="noStrike">
              <a:solidFill>
                <a:schemeClr val="dk1"/>
              </a:solidFill>
              <a:latin typeface="Calibri"/>
              <a:ea typeface="Calibri"/>
              <a:cs typeface="Calibri"/>
              <a:sym typeface="Calibri"/>
            </a:endParaRPr>
          </a:p>
          <a:p>
            <a:pPr indent="-339725" lvl="0" marL="457200" marR="0" rtl="0" algn="just">
              <a:lnSpc>
                <a:spcPct val="80000"/>
              </a:lnSpc>
              <a:spcBef>
                <a:spcPts val="1000"/>
              </a:spcBef>
              <a:spcAft>
                <a:spcPts val="0"/>
              </a:spcAft>
              <a:buClr>
                <a:schemeClr val="dk1"/>
              </a:buClr>
              <a:buSzPts val="1850"/>
              <a:buFont typeface="Calibri"/>
              <a:buNone/>
            </a:pPr>
            <a:r>
              <a:t/>
            </a:r>
            <a:endParaRPr sz="1850">
              <a:solidFill>
                <a:schemeClr val="dk1"/>
              </a:solidFill>
              <a:latin typeface="Calibri"/>
              <a:ea typeface="Calibri"/>
              <a:cs typeface="Calibri"/>
              <a:sym typeface="Calibri"/>
            </a:endParaRPr>
          </a:p>
        </p:txBody>
      </p:sp>
      <p:sp>
        <p:nvSpPr>
          <p:cNvPr id="578" name="Google Shape;578;p51"/>
          <p:cNvSpPr txBox="1"/>
          <p:nvPr/>
        </p:nvSpPr>
        <p:spPr>
          <a:xfrm>
            <a:off x="6457950" y="5962025"/>
            <a:ext cx="2523285" cy="83099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600">
                <a:solidFill>
                  <a:schemeClr val="dk1"/>
                </a:solidFill>
                <a:latin typeface="Calibri"/>
                <a:ea typeface="Calibri"/>
                <a:cs typeface="Calibri"/>
                <a:sym typeface="Calibri"/>
              </a:rPr>
              <a:t>Pueden ver el </a:t>
            </a:r>
            <a:r>
              <a:rPr lang="en-US" sz="1600" u="sng">
                <a:solidFill>
                  <a:schemeClr val="hlink"/>
                </a:solidFill>
                <a:latin typeface="Calibri"/>
                <a:ea typeface="Calibri"/>
                <a:cs typeface="Calibri"/>
                <a:sym typeface="Calibri"/>
                <a:hlinkClick r:id="rId13"/>
              </a:rPr>
              <a:t>tutorial de GLOBE OBSERVER en español </a:t>
            </a:r>
            <a:r>
              <a:rPr lang="en-US" sz="1600">
                <a:solidFill>
                  <a:schemeClr val="dk1"/>
                </a:solidFill>
                <a:latin typeface="Calibri"/>
                <a:ea typeface="Calibri"/>
                <a:cs typeface="Calibri"/>
                <a:sym typeface="Calibri"/>
              </a:rPr>
              <a:t>de GLOBE Perú</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0" name="Google Shape;120;p16"/>
          <p:cNvSpPr txBox="1"/>
          <p:nvPr>
            <p:ph type="title"/>
          </p:nvPr>
        </p:nvSpPr>
        <p:spPr>
          <a:xfrm>
            <a:off x="1328928" y="844436"/>
            <a:ext cx="746150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a:solidFill>
                  <a:srgbClr val="002060"/>
                </a:solidFill>
              </a:rPr>
              <a:t>Objetivos de Aprendizaje</a:t>
            </a:r>
            <a:endParaRPr/>
          </a:p>
        </p:txBody>
      </p:sp>
      <p:sp>
        <p:nvSpPr>
          <p:cNvPr id="121" name="Google Shape;121;p16"/>
          <p:cNvSpPr txBox="1"/>
          <p:nvPr>
            <p:ph idx="1" type="body"/>
          </p:nvPr>
        </p:nvSpPr>
        <p:spPr>
          <a:xfrm>
            <a:off x="1143000" y="2001559"/>
            <a:ext cx="7833360" cy="4523232"/>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Después de completar este módulo, podrá:</a:t>
            </a:r>
            <a:endParaRPr/>
          </a:p>
          <a:p>
            <a:pPr indent="-228600" lvl="0" marL="228600" rtl="0" algn="just">
              <a:lnSpc>
                <a:spcPct val="90000"/>
              </a:lnSpc>
              <a:spcBef>
                <a:spcPts val="1000"/>
              </a:spcBef>
              <a:spcAft>
                <a:spcPts val="0"/>
              </a:spcAft>
              <a:buClr>
                <a:schemeClr val="dk1"/>
              </a:buClr>
              <a:buSzPts val="1800"/>
              <a:buChar char="•"/>
            </a:pPr>
            <a:r>
              <a:rPr lang="en-US" sz="1800"/>
              <a:t>Explicar qué son las nubes y cómo se forman</a:t>
            </a:r>
            <a:endParaRPr/>
          </a:p>
          <a:p>
            <a:pPr indent="-228600" lvl="0" marL="228600" rtl="0" algn="just">
              <a:lnSpc>
                <a:spcPct val="90000"/>
              </a:lnSpc>
              <a:spcBef>
                <a:spcPts val="1000"/>
              </a:spcBef>
              <a:spcAft>
                <a:spcPts val="0"/>
              </a:spcAft>
              <a:buClr>
                <a:schemeClr val="dk1"/>
              </a:buClr>
              <a:buSzPts val="1800"/>
              <a:buChar char="•"/>
            </a:pPr>
            <a:r>
              <a:rPr lang="en-US" sz="1800"/>
              <a:t>Explicar porqué las nubes son un elemento importante del sistema de la Tierra </a:t>
            </a:r>
            <a:endParaRPr/>
          </a:p>
          <a:p>
            <a:pPr indent="-228600" lvl="0" marL="228600" rtl="0" algn="just">
              <a:lnSpc>
                <a:spcPct val="90000"/>
              </a:lnSpc>
              <a:spcBef>
                <a:spcPts val="1000"/>
              </a:spcBef>
              <a:spcAft>
                <a:spcPts val="0"/>
              </a:spcAft>
              <a:buClr>
                <a:schemeClr val="dk1"/>
              </a:buClr>
              <a:buSzPts val="1800"/>
              <a:buChar char="•"/>
            </a:pPr>
            <a:r>
              <a:rPr lang="en-US" sz="1800"/>
              <a:t>Explicar porqué las observaciones de nubes son importantes para comprender nuestro cambiante Sistema Tierra</a:t>
            </a:r>
            <a:endParaRPr/>
          </a:p>
          <a:p>
            <a:pPr indent="-228600" lvl="0" marL="228600" rtl="0" algn="just">
              <a:lnSpc>
                <a:spcPct val="90000"/>
              </a:lnSpc>
              <a:spcBef>
                <a:spcPts val="1000"/>
              </a:spcBef>
              <a:spcAft>
                <a:spcPts val="0"/>
              </a:spcAft>
              <a:buClr>
                <a:schemeClr val="dk1"/>
              </a:buClr>
              <a:buSzPts val="1800"/>
              <a:buChar char="•"/>
            </a:pPr>
            <a:r>
              <a:rPr lang="en-US" sz="1800"/>
              <a:t>Identificar un sitio de estudio de nubes y tomar observaciones del cielo</a:t>
            </a:r>
            <a:endParaRPr/>
          </a:p>
          <a:p>
            <a:pPr indent="-228600" lvl="0" marL="228600" rtl="0" algn="just">
              <a:lnSpc>
                <a:spcPct val="90000"/>
              </a:lnSpc>
              <a:spcBef>
                <a:spcPts val="1000"/>
              </a:spcBef>
              <a:spcAft>
                <a:spcPts val="0"/>
              </a:spcAft>
              <a:buClr>
                <a:schemeClr val="dk1"/>
              </a:buClr>
              <a:buSzPts val="1800"/>
              <a:buChar char="•"/>
            </a:pPr>
            <a:r>
              <a:rPr lang="en-US" sz="1800"/>
              <a:t>Cargar datos en la base de datos GLOBE</a:t>
            </a:r>
            <a:endParaRPr/>
          </a:p>
          <a:p>
            <a:pPr indent="-228600" lvl="0" marL="228600" rtl="0" algn="just">
              <a:lnSpc>
                <a:spcPct val="90000"/>
              </a:lnSpc>
              <a:spcBef>
                <a:spcPts val="1000"/>
              </a:spcBef>
              <a:spcAft>
                <a:spcPts val="0"/>
              </a:spcAft>
              <a:buClr>
                <a:schemeClr val="dk1"/>
              </a:buClr>
              <a:buSzPts val="1800"/>
              <a:buChar char="•"/>
            </a:pPr>
            <a:r>
              <a:rPr lang="en-US" sz="1800"/>
              <a:t>Comparar los datos satelitales correspondientes con los reportes de nubes realizados desde la Tierra.</a:t>
            </a:r>
            <a:endParaRPr/>
          </a:p>
          <a:p>
            <a:pPr indent="-228600" lvl="0" marL="228600" rtl="0" algn="just">
              <a:lnSpc>
                <a:spcPct val="90000"/>
              </a:lnSpc>
              <a:spcBef>
                <a:spcPts val="1000"/>
              </a:spcBef>
              <a:spcAft>
                <a:spcPts val="0"/>
              </a:spcAft>
              <a:buClr>
                <a:schemeClr val="dk1"/>
              </a:buClr>
              <a:buSzPts val="1800"/>
              <a:buChar char="•"/>
            </a:pPr>
            <a:r>
              <a:rPr lang="en-US" sz="1800"/>
              <a:t>Visualizar datos usando el sistema de visualización de GLOBE</a:t>
            </a:r>
            <a:endParaRPr/>
          </a:p>
          <a:p>
            <a:pPr indent="-228600" lvl="0" marL="228600" rtl="0" algn="just">
              <a:lnSpc>
                <a:spcPct val="90000"/>
              </a:lnSpc>
              <a:spcBef>
                <a:spcPts val="1000"/>
              </a:spcBef>
              <a:spcAft>
                <a:spcPts val="0"/>
              </a:spcAft>
              <a:buClr>
                <a:schemeClr val="dk1"/>
              </a:buClr>
              <a:buSzPts val="1800"/>
              <a:buChar char="•"/>
            </a:pPr>
            <a:r>
              <a:rPr lang="en-US" sz="1800"/>
              <a:t>Desarrollar ideas para preguntas e investigaciones que pueda abordar utilizando observaciones de nubes e incorporar datos satelitales cuando corresponda</a:t>
            </a:r>
            <a:endParaRPr/>
          </a:p>
          <a:p>
            <a:pPr indent="0" lvl="0" marL="0" rtl="0" algn="l">
              <a:lnSpc>
                <a:spcPct val="90000"/>
              </a:lnSpc>
              <a:spcBef>
                <a:spcPts val="1000"/>
              </a:spcBef>
              <a:spcAft>
                <a:spcPts val="0"/>
              </a:spcAft>
              <a:buClr>
                <a:schemeClr val="dk1"/>
              </a:buClr>
              <a:buSzPts val="1800"/>
              <a:buNone/>
            </a:pPr>
            <a:r>
              <a:rPr i="1" lang="en-US" sz="1800"/>
              <a:t>Tiempo estimado para completar el módulo: 2 horas</a:t>
            </a:r>
            <a:endParaRPr i="1" sz="1800"/>
          </a:p>
        </p:txBody>
      </p:sp>
      <p:pic>
        <p:nvPicPr>
          <p:cNvPr id="122" name="Google Shape;122;p16"/>
          <p:cNvPicPr preferRelativeResize="0"/>
          <p:nvPr/>
        </p:nvPicPr>
        <p:blipFill rotWithShape="1">
          <a:blip r:embed="rId3">
            <a:alphaModFix/>
          </a:blip>
          <a:srcRect b="0" l="0" r="0" t="0"/>
          <a:stretch/>
        </p:blipFill>
        <p:spPr>
          <a:xfrm>
            <a:off x="0" y="0"/>
            <a:ext cx="9144000" cy="819150"/>
          </a:xfrm>
          <a:prstGeom prst="rect">
            <a:avLst/>
          </a:prstGeom>
          <a:noFill/>
          <a:ln>
            <a:noFill/>
          </a:ln>
        </p:spPr>
      </p:pic>
      <p:pic>
        <p:nvPicPr>
          <p:cNvPr id="123" name="Google Shape;123;p16"/>
          <p:cNvPicPr preferRelativeResize="0"/>
          <p:nvPr/>
        </p:nvPicPr>
        <p:blipFill rotWithShape="1">
          <a:blip r:embed="rId4">
            <a:alphaModFix/>
          </a:blip>
          <a:srcRect b="0" l="0" r="0" t="4726"/>
          <a:stretch/>
        </p:blipFill>
        <p:spPr>
          <a:xfrm>
            <a:off x="0" y="811048"/>
            <a:ext cx="1159329" cy="604695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4" name="Google Shape;584;p52"/>
          <p:cNvSpPr txBox="1"/>
          <p:nvPr>
            <p:ph type="title"/>
          </p:nvPr>
        </p:nvSpPr>
        <p:spPr>
          <a:xfrm>
            <a:off x="1318454" y="566855"/>
            <a:ext cx="7218985"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Configurar un sitio de Atmósfera</a:t>
            </a:r>
            <a:endParaRPr/>
          </a:p>
        </p:txBody>
      </p:sp>
      <p:pic>
        <p:nvPicPr>
          <p:cNvPr id="585" name="Google Shape;585;p52"/>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586" name="Google Shape;586;p52"/>
          <p:cNvPicPr preferRelativeResize="0"/>
          <p:nvPr/>
        </p:nvPicPr>
        <p:blipFill rotWithShape="1">
          <a:blip r:embed="rId4">
            <a:alphaModFix/>
          </a:blip>
          <a:srcRect b="1612" l="0" r="0" t="484"/>
          <a:stretch/>
        </p:blipFill>
        <p:spPr>
          <a:xfrm>
            <a:off x="-8064" y="816428"/>
            <a:ext cx="1190285" cy="6025243"/>
          </a:xfrm>
          <a:prstGeom prst="rect">
            <a:avLst/>
          </a:prstGeom>
          <a:noFill/>
          <a:ln>
            <a:noFill/>
          </a:ln>
        </p:spPr>
      </p:pic>
      <p:pic>
        <p:nvPicPr>
          <p:cNvPr id="587" name="Google Shape;587;p52"/>
          <p:cNvPicPr preferRelativeResize="0"/>
          <p:nvPr/>
        </p:nvPicPr>
        <p:blipFill rotWithShape="1">
          <a:blip r:embed="rId5">
            <a:alphaModFix/>
          </a:blip>
          <a:srcRect b="0" l="0" r="0" t="0"/>
          <a:stretch/>
        </p:blipFill>
        <p:spPr>
          <a:xfrm>
            <a:off x="2599624" y="1314064"/>
            <a:ext cx="5600700" cy="5086350"/>
          </a:xfrm>
          <a:prstGeom prst="rect">
            <a:avLst/>
          </a:prstGeom>
          <a:noFill/>
          <a:ln cap="flat" cmpd="sng" w="9525">
            <a:solidFill>
              <a:schemeClr val="dk1"/>
            </a:solidFill>
            <a:prstDash val="solid"/>
            <a:round/>
            <a:headEnd len="sm" w="sm" type="none"/>
            <a:tailEnd len="sm" w="sm" type="none"/>
          </a:ln>
        </p:spPr>
      </p:pic>
      <p:pic>
        <p:nvPicPr>
          <p:cNvPr id="588" name="Google Shape;588;p52"/>
          <p:cNvPicPr preferRelativeResize="0"/>
          <p:nvPr/>
        </p:nvPicPr>
        <p:blipFill rotWithShape="1">
          <a:blip r:embed="rId6">
            <a:alphaModFix/>
          </a:blip>
          <a:srcRect b="0" l="0" r="0" t="0"/>
          <a:stretch/>
        </p:blipFill>
        <p:spPr>
          <a:xfrm>
            <a:off x="1333790" y="5872977"/>
            <a:ext cx="2619375" cy="571500"/>
          </a:xfrm>
          <a:prstGeom prst="rect">
            <a:avLst/>
          </a:prstGeom>
          <a:noFill/>
          <a:ln>
            <a:noFill/>
          </a:ln>
        </p:spPr>
      </p:pic>
      <p:sp>
        <p:nvSpPr>
          <p:cNvPr id="589" name="Google Shape;589;p52"/>
          <p:cNvSpPr txBox="1"/>
          <p:nvPr/>
        </p:nvSpPr>
        <p:spPr>
          <a:xfrm>
            <a:off x="4104735" y="6444477"/>
            <a:ext cx="503926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Captura de pantalla del sitio  de NUBES de la Escuela 241 de Pujato, Argentina</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5" name="Google Shape;595;p53"/>
          <p:cNvSpPr txBox="1"/>
          <p:nvPr>
            <p:ph type="title"/>
          </p:nvPr>
        </p:nvSpPr>
        <p:spPr>
          <a:xfrm>
            <a:off x="1200150" y="865210"/>
            <a:ext cx="823881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Configurar un sitio de Atmósfera: documentar </a:t>
            </a:r>
            <a:br>
              <a:rPr lang="en-US"/>
            </a:br>
            <a:r>
              <a:rPr lang="en-US"/>
              <a:t>con fotos</a:t>
            </a:r>
            <a:endParaRPr sz="3600"/>
          </a:p>
        </p:txBody>
      </p:sp>
      <p:sp>
        <p:nvSpPr>
          <p:cNvPr id="596" name="Google Shape;596;p53"/>
          <p:cNvSpPr txBox="1"/>
          <p:nvPr>
            <p:ph idx="1" type="body"/>
          </p:nvPr>
        </p:nvSpPr>
        <p:spPr>
          <a:xfrm>
            <a:off x="1346830" y="2415257"/>
            <a:ext cx="2823210" cy="4005940"/>
          </a:xfrm>
          <a:prstGeom prst="rect">
            <a:avLst/>
          </a:prstGeom>
          <a:noFill/>
          <a:ln>
            <a:noFill/>
          </a:ln>
        </p:spPr>
        <p:txBody>
          <a:bodyPr anchorCtr="0" anchor="t" bIns="45700" lIns="91425" spcFirstLastPara="1" rIns="91425" wrap="square" tIns="45700">
            <a:noAutofit/>
          </a:bodyPr>
          <a:lstStyle/>
          <a:p>
            <a:pPr indent="-285750" lvl="0" marL="285750" rtl="0" algn="l">
              <a:lnSpc>
                <a:spcPct val="80000"/>
              </a:lnSpc>
              <a:spcBef>
                <a:spcPts val="0"/>
              </a:spcBef>
              <a:spcAft>
                <a:spcPts val="0"/>
              </a:spcAft>
              <a:buClr>
                <a:schemeClr val="dk1"/>
              </a:buClr>
              <a:buSzPts val="1850"/>
              <a:buChar char="•"/>
            </a:pPr>
            <a:r>
              <a:rPr lang="en-US" sz="1850"/>
              <a:t>Tomar fotos puede ayudarlo a documentar mejor su sitio de observación.</a:t>
            </a:r>
            <a:endParaRPr/>
          </a:p>
          <a:p>
            <a:pPr indent="-285750" lvl="0" marL="285750" rtl="0" algn="l">
              <a:lnSpc>
                <a:spcPct val="80000"/>
              </a:lnSpc>
              <a:spcBef>
                <a:spcPts val="1000"/>
              </a:spcBef>
              <a:spcAft>
                <a:spcPts val="0"/>
              </a:spcAft>
              <a:buClr>
                <a:schemeClr val="dk1"/>
              </a:buClr>
              <a:buSzPts val="1850"/>
              <a:buChar char="•"/>
            </a:pPr>
            <a:r>
              <a:rPr lang="en-US" sz="1850"/>
              <a:t>Puede ver cambios a lo largo del tiempo si rutinariamente toma fotografías de su sitio y las compara.</a:t>
            </a:r>
            <a:endParaRPr/>
          </a:p>
          <a:p>
            <a:pPr indent="-285750" lvl="0" marL="285750" rtl="0" algn="l">
              <a:lnSpc>
                <a:spcPct val="80000"/>
              </a:lnSpc>
              <a:spcBef>
                <a:spcPts val="1000"/>
              </a:spcBef>
              <a:spcAft>
                <a:spcPts val="0"/>
              </a:spcAft>
              <a:buClr>
                <a:schemeClr val="dk1"/>
              </a:buClr>
              <a:buSzPts val="1850"/>
              <a:buChar char="•"/>
            </a:pPr>
            <a:r>
              <a:rPr lang="en-US" sz="1850"/>
              <a:t>Las fotos del sitio pueden ayudar con la interpretación de imágenes satelitales en la misma ubicación del terreno.</a:t>
            </a:r>
            <a:endParaRPr sz="1850"/>
          </a:p>
        </p:txBody>
      </p:sp>
      <p:pic>
        <p:nvPicPr>
          <p:cNvPr id="597" name="Google Shape;597;p53"/>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598" name="Google Shape;598;p53"/>
          <p:cNvPicPr preferRelativeResize="0"/>
          <p:nvPr/>
        </p:nvPicPr>
        <p:blipFill rotWithShape="1">
          <a:blip r:embed="rId4">
            <a:alphaModFix/>
          </a:blip>
          <a:srcRect b="1612" l="0" r="0" t="484"/>
          <a:stretch/>
        </p:blipFill>
        <p:spPr>
          <a:xfrm>
            <a:off x="-8064" y="816428"/>
            <a:ext cx="1190285" cy="6025243"/>
          </a:xfrm>
          <a:prstGeom prst="rect">
            <a:avLst/>
          </a:prstGeom>
          <a:noFill/>
          <a:ln>
            <a:noFill/>
          </a:ln>
        </p:spPr>
      </p:pic>
      <p:pic>
        <p:nvPicPr>
          <p:cNvPr id="599" name="Google Shape;599;p53"/>
          <p:cNvPicPr preferRelativeResize="0"/>
          <p:nvPr/>
        </p:nvPicPr>
        <p:blipFill rotWithShape="1">
          <a:blip r:embed="rId5">
            <a:alphaModFix/>
          </a:blip>
          <a:srcRect b="0" l="0" r="0" t="0"/>
          <a:stretch/>
        </p:blipFill>
        <p:spPr>
          <a:xfrm>
            <a:off x="4705339" y="1369783"/>
            <a:ext cx="4405779" cy="5015948"/>
          </a:xfrm>
          <a:prstGeom prst="rect">
            <a:avLst/>
          </a:prstGeom>
          <a:noFill/>
          <a:ln>
            <a:noFill/>
          </a:ln>
        </p:spPr>
      </p:pic>
      <p:sp>
        <p:nvSpPr>
          <p:cNvPr id="600" name="Google Shape;600;p53"/>
          <p:cNvSpPr txBox="1"/>
          <p:nvPr/>
        </p:nvSpPr>
        <p:spPr>
          <a:xfrm>
            <a:off x="4104735" y="6444477"/>
            <a:ext cx="503926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Captura de pantalla del sitio  de NUBES de la Escuela 241 de Pujato, Argentina</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6" name="Google Shape;606;p54"/>
          <p:cNvSpPr txBox="1"/>
          <p:nvPr>
            <p:ph type="title"/>
          </p:nvPr>
        </p:nvSpPr>
        <p:spPr>
          <a:xfrm>
            <a:off x="1296364" y="828357"/>
            <a:ext cx="7523171"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Configurar un sitio de Atmósfera: seleccione "Sin termómetro"</a:t>
            </a:r>
            <a:endParaRPr sz="3600"/>
          </a:p>
        </p:txBody>
      </p:sp>
      <p:pic>
        <p:nvPicPr>
          <p:cNvPr id="607" name="Google Shape;607;p54"/>
          <p:cNvPicPr preferRelativeResize="0"/>
          <p:nvPr/>
        </p:nvPicPr>
        <p:blipFill rotWithShape="1">
          <a:blip r:embed="rId3">
            <a:alphaModFix/>
          </a:blip>
          <a:srcRect b="0" l="0" r="0" t="0"/>
          <a:stretch/>
        </p:blipFill>
        <p:spPr>
          <a:xfrm>
            <a:off x="3048154" y="1739363"/>
            <a:ext cx="5947646" cy="4735178"/>
          </a:xfrm>
          <a:prstGeom prst="rect">
            <a:avLst/>
          </a:prstGeom>
          <a:noFill/>
          <a:ln cap="flat" cmpd="sng" w="9525">
            <a:solidFill>
              <a:schemeClr val="dk1"/>
            </a:solidFill>
            <a:prstDash val="solid"/>
            <a:round/>
            <a:headEnd len="sm" w="sm" type="none"/>
            <a:tailEnd len="sm" w="sm" type="none"/>
          </a:ln>
        </p:spPr>
      </p:pic>
      <p:sp>
        <p:nvSpPr>
          <p:cNvPr id="608" name="Google Shape;608;p54"/>
          <p:cNvSpPr txBox="1"/>
          <p:nvPr/>
        </p:nvSpPr>
        <p:spPr>
          <a:xfrm>
            <a:off x="1182221" y="4957262"/>
            <a:ext cx="1703967" cy="1754326"/>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Para las nubes, la especificación del sitio de la atmósfera es muy simple: sin termómetro</a:t>
            </a:r>
            <a:endParaRPr sz="1800">
              <a:solidFill>
                <a:schemeClr val="dk1"/>
              </a:solidFill>
              <a:latin typeface="Calibri"/>
              <a:ea typeface="Calibri"/>
              <a:cs typeface="Calibri"/>
              <a:sym typeface="Calibri"/>
            </a:endParaRPr>
          </a:p>
        </p:txBody>
      </p:sp>
      <p:cxnSp>
        <p:nvCxnSpPr>
          <p:cNvPr descr="This is an arrow pointing to box that says, &quot;no thermometer&quot; on the data entry page" id="609" name="Google Shape;609;p54"/>
          <p:cNvCxnSpPr/>
          <p:nvPr/>
        </p:nvCxnSpPr>
        <p:spPr>
          <a:xfrm>
            <a:off x="2886188" y="6100568"/>
            <a:ext cx="2010030" cy="0"/>
          </a:xfrm>
          <a:prstGeom prst="straightConnector1">
            <a:avLst/>
          </a:prstGeom>
          <a:noFill/>
          <a:ln cap="flat" cmpd="sng" w="57150">
            <a:solidFill>
              <a:srgbClr val="FF0000"/>
            </a:solidFill>
            <a:prstDash val="solid"/>
            <a:miter lim="800000"/>
            <a:headEnd len="sm" w="sm" type="none"/>
            <a:tailEnd len="med" w="med" type="triangle"/>
          </a:ln>
        </p:spPr>
      </p:cxnSp>
      <p:pic>
        <p:nvPicPr>
          <p:cNvPr id="610" name="Google Shape;610;p54"/>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611" name="Google Shape;611;p54"/>
          <p:cNvPicPr preferRelativeResize="0"/>
          <p:nvPr/>
        </p:nvPicPr>
        <p:blipFill rotWithShape="1">
          <a:blip r:embed="rId5">
            <a:alphaModFix/>
          </a:blip>
          <a:srcRect b="1612" l="0" r="0" t="484"/>
          <a:stretch/>
        </p:blipFill>
        <p:spPr>
          <a:xfrm>
            <a:off x="-8064" y="816428"/>
            <a:ext cx="1190285" cy="6025243"/>
          </a:xfrm>
          <a:prstGeom prst="rect">
            <a:avLst/>
          </a:prstGeom>
          <a:noFill/>
          <a:ln>
            <a:noFill/>
          </a:ln>
        </p:spPr>
      </p:pic>
      <p:sp>
        <p:nvSpPr>
          <p:cNvPr id="612" name="Google Shape;612;p54"/>
          <p:cNvSpPr txBox="1"/>
          <p:nvPr/>
        </p:nvSpPr>
        <p:spPr>
          <a:xfrm>
            <a:off x="4076473" y="6503051"/>
            <a:ext cx="503926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Captura de pantalla del sitio  de NUBES de la Escuela 241 de Pujato, Argentina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8" name="Google Shape;618;p55"/>
          <p:cNvSpPr txBox="1"/>
          <p:nvPr>
            <p:ph type="title"/>
          </p:nvPr>
        </p:nvSpPr>
        <p:spPr>
          <a:xfrm>
            <a:off x="1296364" y="941474"/>
            <a:ext cx="7218985"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Iniciar un nuevo informe de Nubes</a:t>
            </a:r>
            <a:endParaRPr/>
          </a:p>
        </p:txBody>
      </p:sp>
      <p:pic>
        <p:nvPicPr>
          <p:cNvPr id="619" name="Google Shape;619;p55"/>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620" name="Google Shape;620;p55"/>
          <p:cNvPicPr preferRelativeResize="0"/>
          <p:nvPr/>
        </p:nvPicPr>
        <p:blipFill rotWithShape="1">
          <a:blip r:embed="rId4">
            <a:alphaModFix/>
          </a:blip>
          <a:srcRect b="1612" l="0" r="0" t="484"/>
          <a:stretch/>
        </p:blipFill>
        <p:spPr>
          <a:xfrm>
            <a:off x="-8064" y="816428"/>
            <a:ext cx="1190285" cy="6025243"/>
          </a:xfrm>
          <a:prstGeom prst="rect">
            <a:avLst/>
          </a:prstGeom>
          <a:noFill/>
          <a:ln>
            <a:noFill/>
          </a:ln>
        </p:spPr>
      </p:pic>
      <p:pic>
        <p:nvPicPr>
          <p:cNvPr id="621" name="Google Shape;621;p55"/>
          <p:cNvPicPr preferRelativeResize="0"/>
          <p:nvPr/>
        </p:nvPicPr>
        <p:blipFill rotWithShape="1">
          <a:blip r:embed="rId5">
            <a:alphaModFix/>
          </a:blip>
          <a:srcRect b="0" l="0" r="0" t="0"/>
          <a:stretch/>
        </p:blipFill>
        <p:spPr>
          <a:xfrm>
            <a:off x="1420380" y="1917271"/>
            <a:ext cx="7396971" cy="3823555"/>
          </a:xfrm>
          <a:prstGeom prst="rect">
            <a:avLst/>
          </a:prstGeom>
          <a:noFill/>
          <a:ln>
            <a:noFill/>
          </a:ln>
        </p:spPr>
      </p:pic>
      <p:cxnSp>
        <p:nvCxnSpPr>
          <p:cNvPr descr="This is an arrow pointing to box that says, &quot;no thermometer&quot; on the data entry page" id="622" name="Google Shape;622;p55"/>
          <p:cNvCxnSpPr/>
          <p:nvPr/>
        </p:nvCxnSpPr>
        <p:spPr>
          <a:xfrm>
            <a:off x="2374490" y="3711330"/>
            <a:ext cx="1055920" cy="0"/>
          </a:xfrm>
          <a:prstGeom prst="straightConnector1">
            <a:avLst/>
          </a:prstGeom>
          <a:noFill/>
          <a:ln cap="flat" cmpd="sng" w="57150">
            <a:solidFill>
              <a:srgbClr val="FF0000"/>
            </a:solidFill>
            <a:prstDash val="solid"/>
            <a:miter lim="800000"/>
            <a:headEnd len="sm" w="sm" type="none"/>
            <a:tailEnd len="med" w="med" type="triangle"/>
          </a:ln>
        </p:spPr>
      </p:cxnSp>
      <p:sp>
        <p:nvSpPr>
          <p:cNvPr id="623" name="Google Shape;623;p55"/>
          <p:cNvSpPr txBox="1"/>
          <p:nvPr/>
        </p:nvSpPr>
        <p:spPr>
          <a:xfrm>
            <a:off x="1182221" y="3146670"/>
            <a:ext cx="1192269" cy="147732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Cliquear aquí para comenzar un nuevo reporte</a:t>
            </a:r>
            <a:endParaRPr sz="1800">
              <a:solidFill>
                <a:schemeClr val="dk1"/>
              </a:solidFill>
              <a:latin typeface="Calibri"/>
              <a:ea typeface="Calibri"/>
              <a:cs typeface="Calibri"/>
              <a:sym typeface="Calibri"/>
            </a:endParaRPr>
          </a:p>
        </p:txBody>
      </p:sp>
      <p:sp>
        <p:nvSpPr>
          <p:cNvPr id="624" name="Google Shape;624;p55"/>
          <p:cNvSpPr txBox="1"/>
          <p:nvPr/>
        </p:nvSpPr>
        <p:spPr>
          <a:xfrm>
            <a:off x="4104735" y="6444477"/>
            <a:ext cx="503926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Captura de pantalla del sitio  de NUBES de la Escuela 241 de Pujato, Argentina</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0" name="Google Shape;630;p56"/>
          <p:cNvSpPr txBox="1"/>
          <p:nvPr>
            <p:ph type="title"/>
          </p:nvPr>
        </p:nvSpPr>
        <p:spPr>
          <a:xfrm>
            <a:off x="1296364" y="941474"/>
            <a:ext cx="7218985"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Entrar fecha y horario</a:t>
            </a:r>
            <a:endParaRPr/>
          </a:p>
        </p:txBody>
      </p:sp>
      <p:sp>
        <p:nvSpPr>
          <p:cNvPr id="631" name="Google Shape;631;p56"/>
          <p:cNvSpPr txBox="1"/>
          <p:nvPr>
            <p:ph idx="1" type="body"/>
          </p:nvPr>
        </p:nvSpPr>
        <p:spPr>
          <a:xfrm>
            <a:off x="1358578" y="1740880"/>
            <a:ext cx="7569844" cy="9220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50"/>
              <a:buNone/>
            </a:pPr>
            <a:r>
              <a:rPr lang="en-US" sz="1850"/>
              <a:t>Nota: A partir de este punto, la aplicación de entrada de datos GLOBE para dispositivos móviles (En inglés: </a:t>
            </a:r>
            <a:r>
              <a:rPr lang="en-US" sz="1850" u="sng">
                <a:solidFill>
                  <a:schemeClr val="hlink"/>
                </a:solidFill>
                <a:hlinkClick r:id="rId3"/>
              </a:rPr>
              <a:t>GLOBE Data Entry App</a:t>
            </a:r>
            <a:r>
              <a:rPr lang="en-US" sz="1850"/>
              <a:t>  En español:  Tutorial </a:t>
            </a:r>
            <a:r>
              <a:rPr lang="en-US" sz="1850" u="sng">
                <a:solidFill>
                  <a:schemeClr val="hlink"/>
                </a:solidFill>
                <a:hlinkClick r:id="rId4"/>
              </a:rPr>
              <a:t>GLOBE OBSERVER</a:t>
            </a:r>
            <a:r>
              <a:rPr lang="en-US" sz="1850"/>
              <a:t>)  sigue básicamente los mismos pasos que el sitio web. </a:t>
            </a:r>
            <a:endParaRPr/>
          </a:p>
        </p:txBody>
      </p:sp>
      <p:sp>
        <p:nvSpPr>
          <p:cNvPr id="632" name="Google Shape;632;p56"/>
          <p:cNvSpPr txBox="1"/>
          <p:nvPr/>
        </p:nvSpPr>
        <p:spPr>
          <a:xfrm>
            <a:off x="1472339" y="4742481"/>
            <a:ext cx="6679769"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Aviso:</a:t>
            </a:r>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Informe la fecha y hora en que </a:t>
            </a:r>
            <a:r>
              <a:rPr b="1" lang="en-US" sz="2000">
                <a:solidFill>
                  <a:schemeClr val="dk1"/>
                </a:solidFill>
                <a:latin typeface="Calibri"/>
                <a:ea typeface="Calibri"/>
                <a:cs typeface="Calibri"/>
                <a:sym typeface="Calibri"/>
              </a:rPr>
              <a:t>realizó</a:t>
            </a:r>
            <a:r>
              <a:rPr lang="en-US" sz="2000">
                <a:solidFill>
                  <a:schemeClr val="dk1"/>
                </a:solidFill>
                <a:latin typeface="Calibri"/>
                <a:ea typeface="Calibri"/>
                <a:cs typeface="Calibri"/>
                <a:sym typeface="Calibri"/>
              </a:rPr>
              <a:t> la observación, no la fecha y hora de la entrada de datos.</a:t>
            </a:r>
            <a:endParaRPr sz="2000">
              <a:solidFill>
                <a:schemeClr val="dk1"/>
              </a:solidFill>
              <a:latin typeface="Calibri"/>
              <a:ea typeface="Calibri"/>
              <a:cs typeface="Calibri"/>
              <a:sym typeface="Calibri"/>
            </a:endParaRPr>
          </a:p>
        </p:txBody>
      </p:sp>
      <p:pic>
        <p:nvPicPr>
          <p:cNvPr id="633" name="Google Shape;633;p56"/>
          <p:cNvPicPr preferRelativeResize="0"/>
          <p:nvPr/>
        </p:nvPicPr>
        <p:blipFill rotWithShape="1">
          <a:blip r:embed="rId5">
            <a:alphaModFix/>
          </a:blip>
          <a:srcRect b="0" l="0" r="0" t="0"/>
          <a:stretch/>
        </p:blipFill>
        <p:spPr>
          <a:xfrm>
            <a:off x="0" y="-8102"/>
            <a:ext cx="9144000" cy="819150"/>
          </a:xfrm>
          <a:prstGeom prst="rect">
            <a:avLst/>
          </a:prstGeom>
          <a:noFill/>
          <a:ln>
            <a:noFill/>
          </a:ln>
        </p:spPr>
      </p:pic>
      <p:pic>
        <p:nvPicPr>
          <p:cNvPr id="634" name="Google Shape;634;p56"/>
          <p:cNvPicPr preferRelativeResize="0"/>
          <p:nvPr/>
        </p:nvPicPr>
        <p:blipFill rotWithShape="1">
          <a:blip r:embed="rId6">
            <a:alphaModFix/>
          </a:blip>
          <a:srcRect b="1612" l="0" r="0" t="484"/>
          <a:stretch/>
        </p:blipFill>
        <p:spPr>
          <a:xfrm>
            <a:off x="-8064" y="816428"/>
            <a:ext cx="1190285" cy="6025243"/>
          </a:xfrm>
          <a:prstGeom prst="rect">
            <a:avLst/>
          </a:prstGeom>
          <a:noFill/>
          <a:ln>
            <a:noFill/>
          </a:ln>
        </p:spPr>
      </p:pic>
      <p:pic>
        <p:nvPicPr>
          <p:cNvPr id="635" name="Google Shape;635;p56"/>
          <p:cNvPicPr preferRelativeResize="0"/>
          <p:nvPr/>
        </p:nvPicPr>
        <p:blipFill rotWithShape="1">
          <a:blip r:embed="rId7">
            <a:alphaModFix/>
          </a:blip>
          <a:srcRect b="0" l="0" r="0" t="0"/>
          <a:stretch/>
        </p:blipFill>
        <p:spPr>
          <a:xfrm>
            <a:off x="1472339" y="2920753"/>
            <a:ext cx="7037903" cy="163753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41" name="Google Shape;641;p57"/>
          <p:cNvSpPr txBox="1"/>
          <p:nvPr>
            <p:ph type="title"/>
          </p:nvPr>
        </p:nvSpPr>
        <p:spPr>
          <a:xfrm>
            <a:off x="1182221" y="824693"/>
            <a:ext cx="7961779" cy="61245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Selección de las condiciones de nubosidad</a:t>
            </a:r>
            <a:endParaRPr/>
          </a:p>
        </p:txBody>
      </p:sp>
      <p:sp>
        <p:nvSpPr>
          <p:cNvPr id="642" name="Google Shape;642;p57"/>
          <p:cNvSpPr txBox="1"/>
          <p:nvPr/>
        </p:nvSpPr>
        <p:spPr>
          <a:xfrm flipH="1">
            <a:off x="1420231" y="6180744"/>
            <a:ext cx="6757565"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El primer paso es el más importante y el más fácil: observar "¿Está el cielo despejado, nublado u oscurecido?"</a:t>
            </a:r>
            <a:endParaRPr sz="1800">
              <a:solidFill>
                <a:schemeClr val="dk1"/>
              </a:solidFill>
              <a:latin typeface="Calibri"/>
              <a:ea typeface="Calibri"/>
              <a:cs typeface="Calibri"/>
              <a:sym typeface="Calibri"/>
            </a:endParaRPr>
          </a:p>
        </p:txBody>
      </p:sp>
      <p:pic>
        <p:nvPicPr>
          <p:cNvPr id="643" name="Google Shape;643;p57"/>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644" name="Google Shape;644;p57"/>
          <p:cNvPicPr preferRelativeResize="0"/>
          <p:nvPr/>
        </p:nvPicPr>
        <p:blipFill rotWithShape="1">
          <a:blip r:embed="rId4">
            <a:alphaModFix/>
          </a:blip>
          <a:srcRect b="1612" l="0" r="0" t="484"/>
          <a:stretch/>
        </p:blipFill>
        <p:spPr>
          <a:xfrm>
            <a:off x="-8064" y="816428"/>
            <a:ext cx="1190285" cy="6025243"/>
          </a:xfrm>
          <a:prstGeom prst="rect">
            <a:avLst/>
          </a:prstGeom>
          <a:noFill/>
          <a:ln>
            <a:noFill/>
          </a:ln>
        </p:spPr>
      </p:pic>
      <p:pic>
        <p:nvPicPr>
          <p:cNvPr id="645" name="Google Shape;645;p57"/>
          <p:cNvPicPr preferRelativeResize="0"/>
          <p:nvPr/>
        </p:nvPicPr>
        <p:blipFill rotWithShape="1">
          <a:blip r:embed="rId5">
            <a:alphaModFix/>
          </a:blip>
          <a:srcRect b="1476" l="0" r="0" t="0"/>
          <a:stretch/>
        </p:blipFill>
        <p:spPr>
          <a:xfrm>
            <a:off x="2007796" y="1445414"/>
            <a:ext cx="6054382" cy="455035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1" name="Google Shape;651;p58"/>
          <p:cNvSpPr txBox="1"/>
          <p:nvPr>
            <p:ph type="title"/>
          </p:nvPr>
        </p:nvSpPr>
        <p:spPr>
          <a:xfrm>
            <a:off x="1296365" y="941474"/>
            <a:ext cx="3956936"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Reporte cielo despejado</a:t>
            </a:r>
            <a:endParaRPr/>
          </a:p>
        </p:txBody>
      </p:sp>
      <p:sp>
        <p:nvSpPr>
          <p:cNvPr id="652" name="Google Shape;652;p58"/>
          <p:cNvSpPr txBox="1"/>
          <p:nvPr>
            <p:ph idx="1" type="body"/>
          </p:nvPr>
        </p:nvSpPr>
        <p:spPr>
          <a:xfrm>
            <a:off x="1296363" y="2100312"/>
            <a:ext cx="3275637" cy="253005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¿Por qué se necesita ingresar datos si es un día despejado?</a:t>
            </a:r>
            <a:endParaRPr/>
          </a:p>
          <a:p>
            <a:pPr indent="0" lvl="0" marL="0" rtl="0" algn="l">
              <a:lnSpc>
                <a:spcPct val="90000"/>
              </a:lnSpc>
              <a:spcBef>
                <a:spcPts val="1000"/>
              </a:spcBef>
              <a:spcAft>
                <a:spcPts val="0"/>
              </a:spcAft>
              <a:buClr>
                <a:schemeClr val="dk1"/>
              </a:buClr>
              <a:buSzPts val="2400"/>
              <a:buNone/>
            </a:pPr>
            <a:r>
              <a:rPr lang="en-US" sz="2400"/>
              <a:t>Para los científicos, ¡el hecho de que no haya nubes es una medida en sí misma!</a:t>
            </a:r>
            <a:endParaRPr sz="2400"/>
          </a:p>
        </p:txBody>
      </p:sp>
      <p:pic>
        <p:nvPicPr>
          <p:cNvPr id="653" name="Google Shape;653;p58"/>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654" name="Google Shape;654;p58"/>
          <p:cNvPicPr preferRelativeResize="0"/>
          <p:nvPr/>
        </p:nvPicPr>
        <p:blipFill rotWithShape="1">
          <a:blip r:embed="rId4">
            <a:alphaModFix/>
          </a:blip>
          <a:srcRect b="1612" l="0" r="0" t="484"/>
          <a:stretch/>
        </p:blipFill>
        <p:spPr>
          <a:xfrm>
            <a:off x="-8064" y="816428"/>
            <a:ext cx="1190285" cy="6025243"/>
          </a:xfrm>
          <a:prstGeom prst="rect">
            <a:avLst/>
          </a:prstGeom>
          <a:noFill/>
          <a:ln>
            <a:noFill/>
          </a:ln>
        </p:spPr>
      </p:pic>
      <p:pic>
        <p:nvPicPr>
          <p:cNvPr id="655" name="Google Shape;655;p58"/>
          <p:cNvPicPr preferRelativeResize="0"/>
          <p:nvPr/>
        </p:nvPicPr>
        <p:blipFill rotWithShape="1">
          <a:blip r:embed="rId5">
            <a:alphaModFix/>
          </a:blip>
          <a:srcRect b="0" l="0" r="0" t="0"/>
          <a:stretch/>
        </p:blipFill>
        <p:spPr>
          <a:xfrm>
            <a:off x="4644613" y="941474"/>
            <a:ext cx="4331807" cy="5618631"/>
          </a:xfrm>
          <a:prstGeom prst="rect">
            <a:avLst/>
          </a:prstGeom>
          <a:noFill/>
          <a:ln>
            <a:noFill/>
          </a:ln>
        </p:spPr>
      </p:pic>
      <p:cxnSp>
        <p:nvCxnSpPr>
          <p:cNvPr descr="arrow that points to box on data entry form, &quot;clear no clouds&quot;" id="656" name="Google Shape;656;p58"/>
          <p:cNvCxnSpPr/>
          <p:nvPr/>
        </p:nvCxnSpPr>
        <p:spPr>
          <a:xfrm>
            <a:off x="4245694" y="5102193"/>
            <a:ext cx="1320323" cy="0"/>
          </a:xfrm>
          <a:prstGeom prst="straightConnector1">
            <a:avLst/>
          </a:prstGeom>
          <a:noFill/>
          <a:ln cap="flat" cmpd="sng" w="76200">
            <a:solidFill>
              <a:srgbClr val="FF0000"/>
            </a:solidFill>
            <a:prstDash val="solid"/>
            <a:miter lim="800000"/>
            <a:headEnd len="sm" w="sm" type="none"/>
            <a:tailEnd len="med" w="med" type="triangle"/>
          </a:ln>
        </p:spPr>
      </p:cxnSp>
      <p:sp>
        <p:nvSpPr>
          <p:cNvPr id="657" name="Google Shape;657;p58"/>
          <p:cNvSpPr txBox="1"/>
          <p:nvPr/>
        </p:nvSpPr>
        <p:spPr>
          <a:xfrm>
            <a:off x="6224710" y="3678094"/>
            <a:ext cx="252388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Las fotos son opcionales, pero útiles</a:t>
            </a:r>
            <a:endParaRPr/>
          </a:p>
        </p:txBody>
      </p:sp>
      <p:sp>
        <p:nvSpPr>
          <p:cNvPr id="658" name="Google Shape;658;p58"/>
          <p:cNvSpPr txBox="1"/>
          <p:nvPr/>
        </p:nvSpPr>
        <p:spPr>
          <a:xfrm>
            <a:off x="1482229" y="4867160"/>
            <a:ext cx="2676816"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Para días claros, informar es fácil (e importante).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sp>
        <p:nvSpPr>
          <p:cNvPr id="663" name="Google Shape;663;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64" name="Google Shape;664;p59"/>
          <p:cNvSpPr txBox="1"/>
          <p:nvPr>
            <p:ph type="title"/>
          </p:nvPr>
        </p:nvSpPr>
        <p:spPr>
          <a:xfrm>
            <a:off x="1296364" y="941474"/>
            <a:ext cx="3777081"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Reporte las nubes en el cielo</a:t>
            </a:r>
            <a:endParaRPr/>
          </a:p>
        </p:txBody>
      </p:sp>
      <p:sp>
        <p:nvSpPr>
          <p:cNvPr id="665" name="Google Shape;665;p59"/>
          <p:cNvSpPr txBox="1"/>
          <p:nvPr>
            <p:ph idx="1" type="body"/>
          </p:nvPr>
        </p:nvSpPr>
        <p:spPr>
          <a:xfrm>
            <a:off x="1222647" y="5393806"/>
            <a:ext cx="2582969" cy="1347476"/>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Elige los tipos de nubes, todos los que se aplican en cada nivel. Registra la cobertura de nubes y la opacidad.</a:t>
            </a:r>
            <a:endParaRPr sz="1800"/>
          </a:p>
        </p:txBody>
      </p:sp>
      <p:pic>
        <p:nvPicPr>
          <p:cNvPr id="666" name="Google Shape;666;p59"/>
          <p:cNvPicPr preferRelativeResize="0"/>
          <p:nvPr/>
        </p:nvPicPr>
        <p:blipFill rotWithShape="1">
          <a:blip r:embed="rId3">
            <a:alphaModFix/>
          </a:blip>
          <a:srcRect b="0" l="0" r="0" t="0"/>
          <a:stretch/>
        </p:blipFill>
        <p:spPr>
          <a:xfrm>
            <a:off x="1224599" y="1806259"/>
            <a:ext cx="3630126" cy="3472842"/>
          </a:xfrm>
          <a:prstGeom prst="rect">
            <a:avLst/>
          </a:prstGeom>
          <a:noFill/>
          <a:ln>
            <a:noFill/>
          </a:ln>
        </p:spPr>
      </p:pic>
      <p:sp>
        <p:nvSpPr>
          <p:cNvPr id="667" name="Google Shape;667;p59"/>
          <p:cNvSpPr txBox="1"/>
          <p:nvPr/>
        </p:nvSpPr>
        <p:spPr>
          <a:xfrm>
            <a:off x="5187588" y="1020685"/>
            <a:ext cx="3504741"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El sistema de entrada de datos le preguntará acerca de las nubes en niveles alto, medio y bajo, un nivel a la vez.</a:t>
            </a:r>
            <a:endParaRPr sz="2000">
              <a:solidFill>
                <a:schemeClr val="dk1"/>
              </a:solidFill>
              <a:latin typeface="Calibri"/>
              <a:ea typeface="Calibri"/>
              <a:cs typeface="Calibri"/>
              <a:sym typeface="Calibri"/>
            </a:endParaRPr>
          </a:p>
        </p:txBody>
      </p:sp>
      <p:pic>
        <p:nvPicPr>
          <p:cNvPr id="668" name="Google Shape;668;p59"/>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669" name="Google Shape;669;p59"/>
          <p:cNvPicPr preferRelativeResize="0"/>
          <p:nvPr/>
        </p:nvPicPr>
        <p:blipFill rotWithShape="1">
          <a:blip r:embed="rId5">
            <a:alphaModFix/>
          </a:blip>
          <a:srcRect b="1612" l="0" r="0" t="484"/>
          <a:stretch/>
        </p:blipFill>
        <p:spPr>
          <a:xfrm>
            <a:off x="-8064" y="816428"/>
            <a:ext cx="1190285" cy="6025243"/>
          </a:xfrm>
          <a:prstGeom prst="rect">
            <a:avLst/>
          </a:prstGeom>
          <a:noFill/>
          <a:ln>
            <a:noFill/>
          </a:ln>
        </p:spPr>
      </p:pic>
      <p:pic>
        <p:nvPicPr>
          <p:cNvPr id="670" name="Google Shape;670;p59"/>
          <p:cNvPicPr preferRelativeResize="0"/>
          <p:nvPr/>
        </p:nvPicPr>
        <p:blipFill rotWithShape="1">
          <a:blip r:embed="rId6">
            <a:alphaModFix/>
          </a:blip>
          <a:srcRect b="0" l="0" r="0" t="0"/>
          <a:stretch/>
        </p:blipFill>
        <p:spPr>
          <a:xfrm>
            <a:off x="3760839" y="2681396"/>
            <a:ext cx="5350848" cy="3788482"/>
          </a:xfrm>
          <a:prstGeom prst="rect">
            <a:avLst/>
          </a:prstGeom>
          <a:noFill/>
          <a:ln>
            <a:noFill/>
          </a:ln>
        </p:spPr>
      </p:pic>
      <p:cxnSp>
        <p:nvCxnSpPr>
          <p:cNvPr descr="arrow pointing to the different images that can be selected to describe the clouds you see in the sky" id="671" name="Google Shape;671;p59"/>
          <p:cNvCxnSpPr/>
          <p:nvPr/>
        </p:nvCxnSpPr>
        <p:spPr>
          <a:xfrm flipH="1" rot="10800000">
            <a:off x="3641271" y="4709859"/>
            <a:ext cx="1108269" cy="683947"/>
          </a:xfrm>
          <a:prstGeom prst="straightConnector1">
            <a:avLst/>
          </a:prstGeom>
          <a:noFill/>
          <a:ln cap="flat" cmpd="sng" w="76200">
            <a:solidFill>
              <a:srgbClr val="FF0000"/>
            </a:solidFill>
            <a:prstDash val="solid"/>
            <a:miter lim="800000"/>
            <a:headEnd len="sm" w="sm"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77" name="Google Shape;677;p60"/>
          <p:cNvSpPr txBox="1"/>
          <p:nvPr>
            <p:ph type="title"/>
          </p:nvPr>
        </p:nvSpPr>
        <p:spPr>
          <a:xfrm>
            <a:off x="1296364" y="1347824"/>
            <a:ext cx="7218985"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Entrada de Estelas sí están presentes</a:t>
            </a:r>
            <a:endParaRPr/>
          </a:p>
        </p:txBody>
      </p:sp>
      <p:sp>
        <p:nvSpPr>
          <p:cNvPr id="678" name="Google Shape;678;p60"/>
          <p:cNvSpPr txBox="1"/>
          <p:nvPr/>
        </p:nvSpPr>
        <p:spPr>
          <a:xfrm>
            <a:off x="1182221" y="4650741"/>
            <a:ext cx="1805651"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Entrar el NÚMERO de estelas por tipo</a:t>
            </a:r>
            <a:endParaRPr/>
          </a:p>
        </p:txBody>
      </p:sp>
      <p:pic>
        <p:nvPicPr>
          <p:cNvPr id="679" name="Google Shape;679;p60"/>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680" name="Google Shape;680;p60"/>
          <p:cNvPicPr preferRelativeResize="0"/>
          <p:nvPr/>
        </p:nvPicPr>
        <p:blipFill rotWithShape="1">
          <a:blip r:embed="rId4">
            <a:alphaModFix/>
          </a:blip>
          <a:srcRect b="1612" l="0" r="0" t="484"/>
          <a:stretch/>
        </p:blipFill>
        <p:spPr>
          <a:xfrm>
            <a:off x="-8064" y="816428"/>
            <a:ext cx="1190285" cy="6025243"/>
          </a:xfrm>
          <a:prstGeom prst="rect">
            <a:avLst/>
          </a:prstGeom>
          <a:noFill/>
          <a:ln>
            <a:noFill/>
          </a:ln>
        </p:spPr>
      </p:pic>
      <p:pic>
        <p:nvPicPr>
          <p:cNvPr id="681" name="Google Shape;681;p60"/>
          <p:cNvPicPr preferRelativeResize="0"/>
          <p:nvPr/>
        </p:nvPicPr>
        <p:blipFill rotWithShape="1">
          <a:blip r:embed="rId5">
            <a:alphaModFix/>
          </a:blip>
          <a:srcRect b="0" l="0" r="0" t="0"/>
          <a:stretch/>
        </p:blipFill>
        <p:spPr>
          <a:xfrm>
            <a:off x="2990490" y="3445130"/>
            <a:ext cx="5848350" cy="2286000"/>
          </a:xfrm>
          <a:prstGeom prst="rect">
            <a:avLst/>
          </a:prstGeom>
          <a:noFill/>
          <a:ln>
            <a:noFill/>
          </a:ln>
        </p:spPr>
      </p:pic>
      <p:cxnSp>
        <p:nvCxnSpPr>
          <p:cNvPr descr="arrow points to box where the observer indicates how many contrails are observed in the sky" id="682" name="Google Shape;682;p60"/>
          <p:cNvCxnSpPr/>
          <p:nvPr/>
        </p:nvCxnSpPr>
        <p:spPr>
          <a:xfrm flipH="1" rot="10800000">
            <a:off x="2176041" y="4826643"/>
            <a:ext cx="1053296" cy="11575"/>
          </a:xfrm>
          <a:prstGeom prst="straightConnector1">
            <a:avLst/>
          </a:prstGeom>
          <a:noFill/>
          <a:ln cap="flat" cmpd="sng" w="76200">
            <a:solidFill>
              <a:srgbClr val="FF0000"/>
            </a:solidFill>
            <a:prstDash val="solid"/>
            <a:miter lim="800000"/>
            <a:headEnd len="sm" w="sm"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88" name="Google Shape;688;p61"/>
          <p:cNvSpPr txBox="1"/>
          <p:nvPr>
            <p:ph type="title"/>
          </p:nvPr>
        </p:nvSpPr>
        <p:spPr>
          <a:xfrm>
            <a:off x="1354238" y="1068800"/>
            <a:ext cx="7161112" cy="5399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Cómo explorar datos: Los datos cuentan</a:t>
            </a:r>
            <a:endParaRPr sz="3240"/>
          </a:p>
        </p:txBody>
      </p:sp>
      <p:sp>
        <p:nvSpPr>
          <p:cNvPr id="689" name="Google Shape;689;p61"/>
          <p:cNvSpPr txBox="1"/>
          <p:nvPr/>
        </p:nvSpPr>
        <p:spPr>
          <a:xfrm>
            <a:off x="6772759" y="2062844"/>
            <a:ext cx="1855047" cy="286232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Utilice el sistema de visualización GLOBE para explorar sus propios datos, pero también vea dónde se han introducido los datos en todo el mundo. </a:t>
            </a:r>
            <a:endParaRPr/>
          </a:p>
        </p:txBody>
      </p:sp>
      <p:pic>
        <p:nvPicPr>
          <p:cNvPr descr="Image of GLOBE Visualization Map, Map of the world with black dots of various sizes indicating how many cloud coverage reports were submitted in different places." id="690" name="Google Shape;690;p61" title="Image of GLOBE Visualization Map"/>
          <p:cNvPicPr preferRelativeResize="0"/>
          <p:nvPr/>
        </p:nvPicPr>
        <p:blipFill rotWithShape="1">
          <a:blip r:embed="rId3">
            <a:alphaModFix/>
          </a:blip>
          <a:srcRect b="0" l="0" r="0" t="0"/>
          <a:stretch/>
        </p:blipFill>
        <p:spPr>
          <a:xfrm>
            <a:off x="1481559" y="1821506"/>
            <a:ext cx="4877223" cy="4023709"/>
          </a:xfrm>
          <a:prstGeom prst="rect">
            <a:avLst/>
          </a:prstGeom>
          <a:noFill/>
          <a:ln>
            <a:noFill/>
          </a:ln>
        </p:spPr>
      </p:pic>
      <p:sp>
        <p:nvSpPr>
          <p:cNvPr id="691" name="Google Shape;691;p61"/>
          <p:cNvSpPr txBox="1"/>
          <p:nvPr>
            <p:ph idx="1" type="body"/>
          </p:nvPr>
        </p:nvSpPr>
        <p:spPr>
          <a:xfrm>
            <a:off x="1354238" y="5901310"/>
            <a:ext cx="7161112" cy="6634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65"/>
              <a:buNone/>
            </a:pPr>
            <a:r>
              <a:rPr lang="en-US" sz="1665"/>
              <a:t>En línea está disponible el </a:t>
            </a:r>
            <a:r>
              <a:rPr lang="en-US" sz="1665" u="sng">
                <a:solidFill>
                  <a:schemeClr val="hlink"/>
                </a:solidFill>
                <a:hlinkClick r:id="rId4"/>
              </a:rPr>
              <a:t>tutorial </a:t>
            </a:r>
            <a:r>
              <a:rPr lang="en-US" sz="1665"/>
              <a:t> en español de </a:t>
            </a:r>
            <a:r>
              <a:rPr i="1" lang="en-US" sz="1665"/>
              <a:t>Recuperación y visualización de datos </a:t>
            </a:r>
            <a:r>
              <a:rPr lang="en-US" sz="1665"/>
              <a:t>para explorar todo el poder de la </a:t>
            </a:r>
            <a:r>
              <a:rPr lang="en-US" sz="1665" u="sng">
                <a:solidFill>
                  <a:schemeClr val="hlink"/>
                </a:solidFill>
                <a:hlinkClick r:id="rId5"/>
              </a:rPr>
              <a:t>GLOBE Visualization System</a:t>
            </a:r>
            <a:endParaRPr sz="1665"/>
          </a:p>
        </p:txBody>
      </p:sp>
      <p:pic>
        <p:nvPicPr>
          <p:cNvPr id="692" name="Google Shape;692;p61"/>
          <p:cNvPicPr preferRelativeResize="0"/>
          <p:nvPr/>
        </p:nvPicPr>
        <p:blipFill rotWithShape="1">
          <a:blip r:embed="rId6">
            <a:alphaModFix/>
          </a:blip>
          <a:srcRect b="0" l="0" r="0" t="0"/>
          <a:stretch/>
        </p:blipFill>
        <p:spPr>
          <a:xfrm>
            <a:off x="0" y="-8102"/>
            <a:ext cx="9144000" cy="819150"/>
          </a:xfrm>
          <a:prstGeom prst="rect">
            <a:avLst/>
          </a:prstGeom>
          <a:noFill/>
          <a:ln>
            <a:noFill/>
          </a:ln>
        </p:spPr>
      </p:pic>
      <p:pic>
        <p:nvPicPr>
          <p:cNvPr id="693" name="Google Shape;693;p61"/>
          <p:cNvPicPr preferRelativeResize="0"/>
          <p:nvPr/>
        </p:nvPicPr>
        <p:blipFill rotWithShape="1">
          <a:blip r:embed="rId7">
            <a:alphaModFix/>
          </a:blip>
          <a:srcRect b="1156" l="-1067" r="1066" t="1917"/>
          <a:stretch/>
        </p:blipFill>
        <p:spPr>
          <a:xfrm>
            <a:off x="7223" y="811047"/>
            <a:ext cx="1216893" cy="60469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9" name="Google Shape;129;p17"/>
          <p:cNvSpPr txBox="1"/>
          <p:nvPr>
            <p:ph type="title"/>
          </p:nvPr>
        </p:nvSpPr>
        <p:spPr>
          <a:xfrm>
            <a:off x="1411016" y="864991"/>
            <a:ext cx="7461504" cy="5987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La Atmósfera</a:t>
            </a:r>
            <a:endParaRPr/>
          </a:p>
        </p:txBody>
      </p:sp>
      <p:sp>
        <p:nvSpPr>
          <p:cNvPr id="130" name="Google Shape;130;p17"/>
          <p:cNvSpPr txBox="1"/>
          <p:nvPr>
            <p:ph idx="1" type="body"/>
          </p:nvPr>
        </p:nvSpPr>
        <p:spPr>
          <a:xfrm>
            <a:off x="1159329" y="3074148"/>
            <a:ext cx="4310742" cy="3121867"/>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En esta imagen, tomada desde una nave espacial que orbita a 300 km por encima de la superficie, podemos ver la atmósfera como la fina banda azul entre la superficie y la negrura del espacio. </a:t>
            </a:r>
            <a:r>
              <a:rPr b="1" lang="en-US" sz="2000"/>
              <a:t>Si la Tierra tuviera el tamaño de una pelota de básquetbol, el grosor de la atmósfera podría modelarse mediante una delgada lámina de plástico envuelta alrededor de la pelota.</a:t>
            </a:r>
            <a:endParaRPr b="1" sz="2000"/>
          </a:p>
        </p:txBody>
      </p:sp>
      <p:pic>
        <p:nvPicPr>
          <p:cNvPr descr="Satellite image of Earth from space" id="131" name="Google Shape;131;p17"/>
          <p:cNvPicPr preferRelativeResize="0"/>
          <p:nvPr/>
        </p:nvPicPr>
        <p:blipFill rotWithShape="1">
          <a:blip r:embed="rId3">
            <a:alphaModFix/>
          </a:blip>
          <a:srcRect b="0" l="7368" r="8188" t="0"/>
          <a:stretch/>
        </p:blipFill>
        <p:spPr>
          <a:xfrm>
            <a:off x="5607133" y="3097158"/>
            <a:ext cx="3449256" cy="2895851"/>
          </a:xfrm>
          <a:prstGeom prst="rect">
            <a:avLst/>
          </a:prstGeom>
          <a:noFill/>
          <a:ln>
            <a:noFill/>
          </a:ln>
        </p:spPr>
      </p:pic>
      <p:pic>
        <p:nvPicPr>
          <p:cNvPr id="132" name="Google Shape;132;p17"/>
          <p:cNvPicPr preferRelativeResize="0"/>
          <p:nvPr/>
        </p:nvPicPr>
        <p:blipFill rotWithShape="1">
          <a:blip r:embed="rId4">
            <a:alphaModFix/>
          </a:blip>
          <a:srcRect b="0" l="0" r="0" t="0"/>
          <a:stretch/>
        </p:blipFill>
        <p:spPr>
          <a:xfrm>
            <a:off x="0" y="-2497"/>
            <a:ext cx="9144000" cy="819150"/>
          </a:xfrm>
          <a:prstGeom prst="rect">
            <a:avLst/>
          </a:prstGeom>
          <a:noFill/>
          <a:ln>
            <a:noFill/>
          </a:ln>
        </p:spPr>
      </p:pic>
      <p:pic>
        <p:nvPicPr>
          <p:cNvPr id="133" name="Google Shape;133;p17"/>
          <p:cNvPicPr preferRelativeResize="0"/>
          <p:nvPr/>
        </p:nvPicPr>
        <p:blipFill rotWithShape="1">
          <a:blip r:embed="rId5">
            <a:alphaModFix/>
          </a:blip>
          <a:srcRect b="0" l="0" r="0" t="4726"/>
          <a:stretch/>
        </p:blipFill>
        <p:spPr>
          <a:xfrm>
            <a:off x="0" y="811048"/>
            <a:ext cx="1159329" cy="6046952"/>
          </a:xfrm>
          <a:prstGeom prst="rect">
            <a:avLst/>
          </a:prstGeom>
          <a:noFill/>
          <a:ln>
            <a:noFill/>
          </a:ln>
        </p:spPr>
      </p:pic>
      <p:sp>
        <p:nvSpPr>
          <p:cNvPr id="134" name="Google Shape;134;p17"/>
          <p:cNvSpPr txBox="1"/>
          <p:nvPr/>
        </p:nvSpPr>
        <p:spPr>
          <a:xfrm>
            <a:off x="1159329" y="1678425"/>
            <a:ext cx="7713191" cy="1246386"/>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La atmósfera de la Tierra es una capa de aire extremadamente delgada que se extiende desde la superficie de la Tierra hasta el borde del espacio. La Tierra es una esfera con aproximadamente 13.000 km de diámetro; el espesor de la atmósfera es de aproximadamente 100 km.</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sp>
        <p:nvSpPr>
          <p:cNvPr id="698" name="Google Shape;698;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99" name="Google Shape;699;p62"/>
          <p:cNvSpPr txBox="1"/>
          <p:nvPr>
            <p:ph type="title"/>
          </p:nvPr>
        </p:nvSpPr>
        <p:spPr>
          <a:xfrm>
            <a:off x="1354238" y="1068799"/>
            <a:ext cx="7161112"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sz="3600"/>
              <a:t>Cómo explorar datos: Mediciones  </a:t>
            </a:r>
            <a:endParaRPr/>
          </a:p>
        </p:txBody>
      </p:sp>
      <p:sp>
        <p:nvSpPr>
          <p:cNvPr id="700" name="Google Shape;700;p62"/>
          <p:cNvSpPr txBox="1"/>
          <p:nvPr>
            <p:ph idx="1" type="body"/>
          </p:nvPr>
        </p:nvSpPr>
        <p:spPr>
          <a:xfrm>
            <a:off x="1260987" y="2254491"/>
            <a:ext cx="1821426" cy="3534710"/>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000"/>
              <a:buNone/>
            </a:pPr>
            <a:r>
              <a:rPr lang="en-US" sz="2000"/>
              <a:t>También puede usar el Sistema de visualización GLOBE para conocer las medidas reales que se realizaron, un día a la vez, con la leyenda que muestra qué observadores informaron en su ubicación</a:t>
            </a:r>
            <a:r>
              <a:rPr lang="en-US" sz="1800"/>
              <a:t>.</a:t>
            </a:r>
            <a:endParaRPr sz="1800"/>
          </a:p>
        </p:txBody>
      </p:sp>
      <p:sp>
        <p:nvSpPr>
          <p:cNvPr id="701" name="Google Shape;701;p62"/>
          <p:cNvSpPr txBox="1"/>
          <p:nvPr/>
        </p:nvSpPr>
        <p:spPr>
          <a:xfrm>
            <a:off x="3441493" y="5875998"/>
            <a:ext cx="560471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Informes de cobertura nubosa para el 6 de marzo de 2015</a:t>
            </a:r>
            <a:endParaRPr/>
          </a:p>
        </p:txBody>
      </p:sp>
      <p:pic>
        <p:nvPicPr>
          <p:cNvPr descr="GLOBE Data Visualzation System: Showing cloud cover reports for March 6, 2015. World map showing blue/gray symbols that represent the amount of cloud reported in different places." id="702" name="Google Shape;702;p62"/>
          <p:cNvPicPr preferRelativeResize="0"/>
          <p:nvPr/>
        </p:nvPicPr>
        <p:blipFill rotWithShape="1">
          <a:blip r:embed="rId3">
            <a:alphaModFix/>
          </a:blip>
          <a:srcRect b="0" l="0" r="0" t="0"/>
          <a:stretch/>
        </p:blipFill>
        <p:spPr>
          <a:xfrm>
            <a:off x="3472405" y="2113922"/>
            <a:ext cx="5332713" cy="3651055"/>
          </a:xfrm>
          <a:prstGeom prst="rect">
            <a:avLst/>
          </a:prstGeom>
          <a:noFill/>
          <a:ln>
            <a:noFill/>
          </a:ln>
        </p:spPr>
      </p:pic>
      <p:pic>
        <p:nvPicPr>
          <p:cNvPr id="703" name="Google Shape;703;p62"/>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704" name="Google Shape;704;p62"/>
          <p:cNvPicPr preferRelativeResize="0"/>
          <p:nvPr/>
        </p:nvPicPr>
        <p:blipFill rotWithShape="1">
          <a:blip r:embed="rId5">
            <a:alphaModFix/>
          </a:blip>
          <a:srcRect b="1156" l="-1067" r="1066" t="1917"/>
          <a:stretch/>
        </p:blipFill>
        <p:spPr>
          <a:xfrm>
            <a:off x="-9106" y="811047"/>
            <a:ext cx="1216893" cy="60469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8" name="Shape 708"/>
        <p:cNvGrpSpPr/>
        <p:nvPr/>
      </p:nvGrpSpPr>
      <p:grpSpPr>
        <a:xfrm>
          <a:off x="0" y="0"/>
          <a:ext cx="0" cy="0"/>
          <a:chOff x="0" y="0"/>
          <a:chExt cx="0" cy="0"/>
        </a:xfrm>
      </p:grpSpPr>
      <p:sp>
        <p:nvSpPr>
          <p:cNvPr id="709" name="Google Shape;709;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10" name="Google Shape;710;p63"/>
          <p:cNvSpPr txBox="1"/>
          <p:nvPr>
            <p:ph type="title"/>
          </p:nvPr>
        </p:nvSpPr>
        <p:spPr>
          <a:xfrm>
            <a:off x="1191459" y="1068799"/>
            <a:ext cx="7952542" cy="95440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Explorar Datos: Ejemplos de Preguntas de Investigaciones Estudiantiles – Visualización GLOBE</a:t>
            </a:r>
            <a:endParaRPr/>
          </a:p>
        </p:txBody>
      </p:sp>
      <p:pic>
        <p:nvPicPr>
          <p:cNvPr id="711" name="Google Shape;711;p63"/>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712" name="Google Shape;712;p63"/>
          <p:cNvPicPr preferRelativeResize="0"/>
          <p:nvPr/>
        </p:nvPicPr>
        <p:blipFill rotWithShape="1">
          <a:blip r:embed="rId4">
            <a:alphaModFix/>
          </a:blip>
          <a:srcRect b="1156" l="-1067" r="1066" t="1917"/>
          <a:stretch/>
        </p:blipFill>
        <p:spPr>
          <a:xfrm>
            <a:off x="-25435" y="811047"/>
            <a:ext cx="1216893" cy="6046953"/>
          </a:xfrm>
          <a:prstGeom prst="rect">
            <a:avLst/>
          </a:prstGeom>
          <a:noFill/>
          <a:ln>
            <a:noFill/>
          </a:ln>
        </p:spPr>
      </p:pic>
      <p:sp>
        <p:nvSpPr>
          <p:cNvPr id="713" name="Google Shape;713;p63"/>
          <p:cNvSpPr/>
          <p:nvPr/>
        </p:nvSpPr>
        <p:spPr>
          <a:xfrm>
            <a:off x="1191459" y="2420232"/>
            <a:ext cx="7952541" cy="3973395"/>
          </a:xfrm>
          <a:prstGeom prst="rect">
            <a:avLst/>
          </a:prstGeom>
          <a:noFill/>
          <a:ln>
            <a:noFill/>
          </a:ln>
        </p:spPr>
        <p:txBody>
          <a:bodyPr anchorCtr="0" anchor="t" bIns="45700" lIns="91425" spcFirstLastPara="1" rIns="91425" wrap="square" tIns="45700">
            <a:noAutofit/>
          </a:bodyPr>
          <a:lstStyle/>
          <a:p>
            <a:pPr indent="-285750" lvl="0" marL="285750" marR="0" rtl="0" algn="l">
              <a:lnSpc>
                <a:spcPct val="9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¿Los patrones / parámetros de la nube cambian durante el año?</a:t>
            </a:r>
            <a:endParaRPr/>
          </a:p>
          <a:p>
            <a:pPr indent="-342900" lvl="0" marL="522287" marR="0" rtl="0" algn="l">
              <a:lnSpc>
                <a:spcPct val="90000"/>
              </a:lnSpc>
              <a:spcBef>
                <a:spcPts val="100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Explore las capas "Todos los tipos de nubes" o "Cubiertas de nubes"</a:t>
            </a:r>
            <a:endParaRPr/>
          </a:p>
          <a:p>
            <a:pPr indent="-57150" lvl="0" marL="57150" marR="0" rtl="0" algn="l">
              <a:lnSpc>
                <a:spcPct val="90000"/>
              </a:lnSpc>
              <a:spcBef>
                <a:spcPts val="24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¿Por qué las estelas a menudo se ven en el área local? ¿Por qué no?</a:t>
            </a:r>
            <a:endParaRPr/>
          </a:p>
          <a:p>
            <a:pPr indent="-342900" lvl="0" marL="522287" marR="0" rtl="0" algn="l">
              <a:lnSpc>
                <a:spcPct val="90000"/>
              </a:lnSpc>
              <a:spcBef>
                <a:spcPts val="100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Explore varias capas de "Cobertura de estelas"</a:t>
            </a:r>
            <a:endParaRPr/>
          </a:p>
          <a:p>
            <a:pPr indent="-57150" lvl="0" marL="57150" marR="0" rtl="0" algn="l">
              <a:lnSpc>
                <a:spcPct val="90000"/>
              </a:lnSpc>
              <a:spcBef>
                <a:spcPts val="24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¿Se relacionan los tipos de nubes y estelas que observas?</a:t>
            </a:r>
            <a:endParaRPr/>
          </a:p>
          <a:p>
            <a:pPr indent="-342900" lvl="0" marL="522287" marR="0" rtl="0" algn="l">
              <a:lnSpc>
                <a:spcPct val="90000"/>
              </a:lnSpc>
              <a:spcBef>
                <a:spcPts val="100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Explore varios "Tipos de nubes" y "Cobertura estelas"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7" name="Shape 717"/>
        <p:cNvGrpSpPr/>
        <p:nvPr/>
      </p:nvGrpSpPr>
      <p:grpSpPr>
        <a:xfrm>
          <a:off x="0" y="0"/>
          <a:ext cx="0" cy="0"/>
          <a:chOff x="0" y="0"/>
          <a:chExt cx="0" cy="0"/>
        </a:xfrm>
      </p:grpSpPr>
      <p:sp>
        <p:nvSpPr>
          <p:cNvPr id="718" name="Google Shape;718;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19" name="Google Shape;719;p64"/>
          <p:cNvSpPr txBox="1"/>
          <p:nvPr>
            <p:ph type="title"/>
          </p:nvPr>
        </p:nvSpPr>
        <p:spPr>
          <a:xfrm>
            <a:off x="1354237" y="894865"/>
            <a:ext cx="7665071" cy="1315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Explorar Datos: Ejemplos de Preguntas de Investigaciones Estudiantiles – </a:t>
            </a:r>
            <a:br>
              <a:rPr lang="en-US"/>
            </a:br>
            <a:r>
              <a:rPr lang="en-US"/>
              <a:t>Observaciones Externas</a:t>
            </a:r>
            <a:endParaRPr/>
          </a:p>
        </p:txBody>
      </p:sp>
      <p:sp>
        <p:nvSpPr>
          <p:cNvPr id="720" name="Google Shape;720;p64"/>
          <p:cNvSpPr txBox="1"/>
          <p:nvPr>
            <p:ph idx="1" type="body"/>
          </p:nvPr>
        </p:nvSpPr>
        <p:spPr>
          <a:xfrm>
            <a:off x="1354238" y="2396550"/>
            <a:ext cx="7665070" cy="397436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600"/>
              <a:buChar char="•"/>
            </a:pPr>
            <a:r>
              <a:rPr lang="en-US" sz="2600"/>
              <a:t>¿Cómo se relacionan las nubes que ves con montañas cercanas, lagos, ríos grandes, bahías o el océano?</a:t>
            </a:r>
            <a:endParaRPr sz="2600"/>
          </a:p>
          <a:p>
            <a:pPr indent="-228600" lvl="1" marL="685800" rtl="0" algn="l">
              <a:lnSpc>
                <a:spcPct val="90000"/>
              </a:lnSpc>
              <a:spcBef>
                <a:spcPts val="500"/>
              </a:spcBef>
              <a:spcAft>
                <a:spcPts val="0"/>
              </a:spcAft>
              <a:buClr>
                <a:schemeClr val="dk1"/>
              </a:buClr>
              <a:buSzPts val="2200"/>
              <a:buChar char="•"/>
            </a:pPr>
            <a:r>
              <a:rPr lang="en-US" sz="2200"/>
              <a:t>Incluir mapas o imágenes satelitales</a:t>
            </a:r>
            <a:endParaRPr/>
          </a:p>
          <a:p>
            <a:pPr indent="-76200" lvl="1" marL="6858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600"/>
              <a:buChar char="•"/>
            </a:pPr>
            <a:r>
              <a:rPr lang="en-US" sz="2600"/>
              <a:t>¿Cómo se comparan nuestras observaciones de nubes con las imágenes satelitales de las mismas? </a:t>
            </a:r>
            <a:endParaRPr/>
          </a:p>
          <a:p>
            <a:pPr indent="-228600" lvl="0" marL="228600" rtl="0" algn="l">
              <a:lnSpc>
                <a:spcPct val="90000"/>
              </a:lnSpc>
              <a:spcBef>
                <a:spcPts val="1000"/>
              </a:spcBef>
              <a:spcAft>
                <a:spcPts val="0"/>
              </a:spcAft>
              <a:buClr>
                <a:schemeClr val="dk1"/>
              </a:buClr>
              <a:buSzPts val="2200"/>
              <a:buChar char="•"/>
            </a:pPr>
            <a:r>
              <a:rPr lang="en-US" sz="2200"/>
              <a:t>Explore recursos de NASA o NOAA</a:t>
            </a:r>
            <a:endParaRPr/>
          </a:p>
          <a:p>
            <a:pPr indent="-228600" lvl="1" marL="685800" rtl="0" algn="l">
              <a:lnSpc>
                <a:spcPct val="90000"/>
              </a:lnSpc>
              <a:spcBef>
                <a:spcPts val="500"/>
              </a:spcBef>
              <a:spcAft>
                <a:spcPts val="0"/>
              </a:spcAft>
              <a:buClr>
                <a:schemeClr val="dk1"/>
              </a:buClr>
              <a:buSzPts val="2200"/>
              <a:buChar char="•"/>
            </a:pPr>
            <a:r>
              <a:rPr lang="en-US" sz="2200"/>
              <a:t>Si se realiza una medición satelital al mismo tiempo sobre su ubicación, recibirá imágenes satelitales que puede usar para explorar esta cuestión.</a:t>
            </a:r>
            <a:endParaRPr sz="2200"/>
          </a:p>
        </p:txBody>
      </p:sp>
      <p:pic>
        <p:nvPicPr>
          <p:cNvPr id="721" name="Google Shape;721;p64"/>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722" name="Google Shape;722;p64"/>
          <p:cNvPicPr preferRelativeResize="0"/>
          <p:nvPr/>
        </p:nvPicPr>
        <p:blipFill rotWithShape="1">
          <a:blip r:embed="rId4">
            <a:alphaModFix/>
          </a:blip>
          <a:srcRect b="1156" l="-1067" r="1066" t="1917"/>
          <a:stretch/>
        </p:blipFill>
        <p:spPr>
          <a:xfrm>
            <a:off x="-9106" y="811047"/>
            <a:ext cx="1216893" cy="604695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28" name="Google Shape;728;p65"/>
          <p:cNvSpPr txBox="1"/>
          <p:nvPr>
            <p:ph type="title"/>
          </p:nvPr>
        </p:nvSpPr>
        <p:spPr>
          <a:xfrm>
            <a:off x="1745800" y="771943"/>
            <a:ext cx="7136943"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Calibri"/>
              <a:buNone/>
            </a:pPr>
            <a:r>
              <a:rPr lang="en-US" sz="3240"/>
              <a:t>Interpretación de datos: </a:t>
            </a:r>
            <a:br>
              <a:rPr lang="en-US" sz="3240"/>
            </a:br>
            <a:r>
              <a:rPr lang="en-US" sz="3240"/>
              <a:t>Email de coincidencia o correspondencia</a:t>
            </a:r>
            <a:endParaRPr/>
          </a:p>
        </p:txBody>
      </p:sp>
      <p:sp>
        <p:nvSpPr>
          <p:cNvPr id="729" name="Google Shape;729;p65"/>
          <p:cNvSpPr txBox="1"/>
          <p:nvPr/>
        </p:nvSpPr>
        <p:spPr>
          <a:xfrm>
            <a:off x="1745800" y="5380672"/>
            <a:ext cx="6434813" cy="147732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Los observadores recibirán un correo electrónico de “correspondencia o coincidencia" cuando su observación se alinee con los datos de satélite correspondientes. La observación del suelo estará en el lado izquierdo y la observación del satélite y las imágenes estarán a la derecha.</a:t>
            </a:r>
            <a:endParaRPr sz="1800">
              <a:solidFill>
                <a:schemeClr val="dk1"/>
              </a:solidFill>
              <a:latin typeface="Calibri"/>
              <a:ea typeface="Calibri"/>
              <a:cs typeface="Calibri"/>
              <a:sym typeface="Calibri"/>
            </a:endParaRPr>
          </a:p>
        </p:txBody>
      </p:sp>
      <p:pic>
        <p:nvPicPr>
          <p:cNvPr id="730" name="Google Shape;730;p65"/>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731" name="Google Shape;731;p65"/>
          <p:cNvPicPr preferRelativeResize="0"/>
          <p:nvPr/>
        </p:nvPicPr>
        <p:blipFill rotWithShape="1">
          <a:blip r:embed="rId4">
            <a:alphaModFix/>
          </a:blip>
          <a:srcRect b="1156" l="-1067" r="1066" t="1917"/>
          <a:stretch/>
        </p:blipFill>
        <p:spPr>
          <a:xfrm>
            <a:off x="-9106" y="811047"/>
            <a:ext cx="1216893" cy="6046953"/>
          </a:xfrm>
          <a:prstGeom prst="rect">
            <a:avLst/>
          </a:prstGeom>
          <a:noFill/>
          <a:ln>
            <a:noFill/>
          </a:ln>
        </p:spPr>
      </p:pic>
      <p:pic>
        <p:nvPicPr>
          <p:cNvPr id="732" name="Google Shape;732;p65"/>
          <p:cNvPicPr preferRelativeResize="0"/>
          <p:nvPr/>
        </p:nvPicPr>
        <p:blipFill rotWithShape="1">
          <a:blip r:embed="rId5">
            <a:alphaModFix/>
          </a:blip>
          <a:srcRect b="0" l="0" r="0" t="0"/>
          <a:stretch/>
        </p:blipFill>
        <p:spPr>
          <a:xfrm>
            <a:off x="1877106" y="1715817"/>
            <a:ext cx="6172200" cy="3724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39" name="Google Shape;739;p66"/>
          <p:cNvSpPr txBox="1"/>
          <p:nvPr>
            <p:ph type="title"/>
          </p:nvPr>
        </p:nvSpPr>
        <p:spPr>
          <a:xfrm>
            <a:off x="1200150" y="728943"/>
            <a:ext cx="7886700" cy="107442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Interpretación de datos: Cómo utilizar su email de coincidencia o correspondencia</a:t>
            </a:r>
            <a:endParaRPr/>
          </a:p>
        </p:txBody>
      </p:sp>
      <p:sp>
        <p:nvSpPr>
          <p:cNvPr id="740" name="Google Shape;740;p66"/>
          <p:cNvSpPr txBox="1"/>
          <p:nvPr>
            <p:ph idx="1" type="body"/>
          </p:nvPr>
        </p:nvSpPr>
        <p:spPr>
          <a:xfrm>
            <a:off x="1391942" y="1793318"/>
            <a:ext cx="4143444" cy="3834431"/>
          </a:xfrm>
          <a:prstGeom prst="rect">
            <a:avLst/>
          </a:prstGeom>
          <a:noFill/>
          <a:ln>
            <a:noFill/>
          </a:ln>
        </p:spPr>
        <p:txBody>
          <a:bodyPr anchorCtr="0" anchor="t" bIns="45700" lIns="91425" spcFirstLastPara="1" rIns="91425" wrap="square" tIns="45700">
            <a:noAutofit/>
          </a:bodyPr>
          <a:lstStyle/>
          <a:p>
            <a:pPr indent="-285750" lvl="0" marL="285750" rtl="0" algn="just">
              <a:lnSpc>
                <a:spcPct val="90000"/>
              </a:lnSpc>
              <a:spcBef>
                <a:spcPts val="0"/>
              </a:spcBef>
              <a:spcAft>
                <a:spcPts val="0"/>
              </a:spcAft>
              <a:buClr>
                <a:schemeClr val="dk1"/>
              </a:buClr>
              <a:buSzPts val="1600"/>
              <a:buChar char="•"/>
            </a:pPr>
            <a:r>
              <a:rPr lang="en-US" sz="1600"/>
              <a:t>Al participar por primera vez en el protocolo GLOBE de Nubes, revisar el correo electrónico de correspondencia puede ser una buena oportunidad para reflexionar sobre su observación y considerar cualquier dificultad que tenga al observar un cielo con nubes complicado.</a:t>
            </a:r>
            <a:endParaRPr sz="1600"/>
          </a:p>
          <a:p>
            <a:pPr indent="-285750" lvl="0" marL="285750" rtl="0" algn="just">
              <a:lnSpc>
                <a:spcPct val="90000"/>
              </a:lnSpc>
              <a:spcBef>
                <a:spcPts val="1000"/>
              </a:spcBef>
              <a:spcAft>
                <a:spcPts val="0"/>
              </a:spcAft>
              <a:buClr>
                <a:schemeClr val="dk1"/>
              </a:buClr>
              <a:buSzPts val="1600"/>
              <a:buChar char="•"/>
            </a:pPr>
            <a:r>
              <a:rPr lang="en-US" sz="1600"/>
              <a:t>Los correos electrónicos de correspondencia pueden ayudar a comprender cuál puede ser la diferencia entre la perspectiva desde el suelo y las vistas satelitales.</a:t>
            </a:r>
            <a:endParaRPr sz="1600"/>
          </a:p>
          <a:p>
            <a:pPr indent="-285750" lvl="0" marL="285750" rtl="0" algn="just">
              <a:lnSpc>
                <a:spcPct val="90000"/>
              </a:lnSpc>
              <a:spcBef>
                <a:spcPts val="1000"/>
              </a:spcBef>
              <a:spcAft>
                <a:spcPts val="0"/>
              </a:spcAft>
              <a:buClr>
                <a:schemeClr val="dk1"/>
              </a:buClr>
              <a:buSzPts val="1600"/>
              <a:buChar char="•"/>
            </a:pPr>
            <a:r>
              <a:rPr lang="en-US" sz="1600"/>
              <a:t>Los datos satelitales recibidos en los correos electrónicos coincidentes pueden guiar las investigaciones de investigación de los estudiantes y generar más preguntas.</a:t>
            </a:r>
            <a:endParaRPr/>
          </a:p>
        </p:txBody>
      </p:sp>
      <p:sp>
        <p:nvSpPr>
          <p:cNvPr id="741" name="Google Shape;741;p66"/>
          <p:cNvSpPr txBox="1"/>
          <p:nvPr>
            <p:ph idx="2" type="body"/>
          </p:nvPr>
        </p:nvSpPr>
        <p:spPr>
          <a:xfrm>
            <a:off x="1391942" y="5647056"/>
            <a:ext cx="7555109" cy="107442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1437"/>
              <a:buNone/>
            </a:pPr>
            <a:r>
              <a:rPr lang="en-US" sz="1437"/>
              <a:t>Observación:</a:t>
            </a:r>
            <a:endParaRPr/>
          </a:p>
          <a:p>
            <a:pPr indent="0" lvl="0" marL="0" rtl="0" algn="l">
              <a:lnSpc>
                <a:spcPct val="70000"/>
              </a:lnSpc>
              <a:spcBef>
                <a:spcPts val="1000"/>
              </a:spcBef>
              <a:spcAft>
                <a:spcPts val="0"/>
              </a:spcAft>
              <a:buClr>
                <a:schemeClr val="dk1"/>
              </a:buClr>
              <a:buSzPts val="1437"/>
              <a:buNone/>
            </a:pPr>
            <a:r>
              <a:rPr lang="en-US" sz="1437"/>
              <a:t>Los datos satelitales correspondientes no solo son accesibles en su correo electrónico, sino que también puede acceder a su enlace de coincidencia dentro del </a:t>
            </a:r>
            <a:r>
              <a:rPr b="1" i="1" lang="en-US" sz="1437" u="sng">
                <a:solidFill>
                  <a:schemeClr val="hlink"/>
                </a:solidFill>
                <a:hlinkClick r:id="rId3"/>
              </a:rPr>
              <a:t>Sistema de visualización de datos GLOBE </a:t>
            </a:r>
            <a:r>
              <a:rPr lang="en-US" sz="1437"/>
              <a:t>o a travels del link en Española </a:t>
            </a:r>
            <a:r>
              <a:rPr b="1" i="1" lang="en-US" sz="1437" u="sng">
                <a:solidFill>
                  <a:schemeClr val="hlink"/>
                </a:solidFill>
                <a:hlinkClick r:id="rId4"/>
              </a:rPr>
              <a:t>Presupuesto energético de la Tierra </a:t>
            </a:r>
            <a:r>
              <a:rPr lang="en-US" sz="1437"/>
              <a:t>en las páginas web de soporte de Comparación satelital de la </a:t>
            </a:r>
            <a:r>
              <a:rPr lang="en-US" sz="1437" u="sng">
                <a:solidFill>
                  <a:schemeClr val="hlink"/>
                </a:solidFill>
                <a:hlinkClick r:id="rId5"/>
              </a:rPr>
              <a:t>NASA</a:t>
            </a:r>
            <a:r>
              <a:rPr lang="en-US" sz="1437"/>
              <a:t>.</a:t>
            </a:r>
            <a:endParaRPr sz="1750"/>
          </a:p>
        </p:txBody>
      </p:sp>
      <p:pic>
        <p:nvPicPr>
          <p:cNvPr descr="Observing during satellite overpass graphic " id="742" name="Google Shape;742;p66"/>
          <p:cNvPicPr preferRelativeResize="0"/>
          <p:nvPr/>
        </p:nvPicPr>
        <p:blipFill rotWithShape="1">
          <a:blip r:embed="rId6">
            <a:alphaModFix/>
          </a:blip>
          <a:srcRect b="0" l="0" r="0" t="0"/>
          <a:stretch/>
        </p:blipFill>
        <p:spPr>
          <a:xfrm>
            <a:off x="5833689" y="1818847"/>
            <a:ext cx="2726716" cy="4063869"/>
          </a:xfrm>
          <a:prstGeom prst="rect">
            <a:avLst/>
          </a:prstGeom>
          <a:noFill/>
          <a:ln>
            <a:noFill/>
          </a:ln>
        </p:spPr>
      </p:pic>
      <p:pic>
        <p:nvPicPr>
          <p:cNvPr id="743" name="Google Shape;743;p66"/>
          <p:cNvPicPr preferRelativeResize="0"/>
          <p:nvPr/>
        </p:nvPicPr>
        <p:blipFill rotWithShape="1">
          <a:blip r:embed="rId7">
            <a:alphaModFix/>
          </a:blip>
          <a:srcRect b="0" l="0" r="0" t="0"/>
          <a:stretch/>
        </p:blipFill>
        <p:spPr>
          <a:xfrm>
            <a:off x="0" y="-8102"/>
            <a:ext cx="9144000" cy="819150"/>
          </a:xfrm>
          <a:prstGeom prst="rect">
            <a:avLst/>
          </a:prstGeom>
          <a:noFill/>
          <a:ln>
            <a:noFill/>
          </a:ln>
        </p:spPr>
      </p:pic>
      <p:pic>
        <p:nvPicPr>
          <p:cNvPr id="744" name="Google Shape;744;p66"/>
          <p:cNvPicPr preferRelativeResize="0"/>
          <p:nvPr/>
        </p:nvPicPr>
        <p:blipFill rotWithShape="1">
          <a:blip r:embed="rId8">
            <a:alphaModFix/>
          </a:blip>
          <a:srcRect b="1156" l="-1067" r="1066" t="1917"/>
          <a:stretch/>
        </p:blipFill>
        <p:spPr>
          <a:xfrm>
            <a:off x="-9106" y="811047"/>
            <a:ext cx="1216893" cy="604695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1" name="Google Shape;751;p67"/>
          <p:cNvSpPr txBox="1"/>
          <p:nvPr>
            <p:ph type="title"/>
          </p:nvPr>
        </p:nvSpPr>
        <p:spPr>
          <a:xfrm>
            <a:off x="1231469" y="891885"/>
            <a:ext cx="7571553"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Intepretación de datos: Contexto desde el Satélite </a:t>
            </a:r>
            <a:endParaRPr/>
          </a:p>
        </p:txBody>
      </p:sp>
      <p:sp>
        <p:nvSpPr>
          <p:cNvPr id="752" name="Google Shape;752;p67"/>
          <p:cNvSpPr txBox="1"/>
          <p:nvPr/>
        </p:nvSpPr>
        <p:spPr>
          <a:xfrm>
            <a:off x="1195586" y="1779208"/>
            <a:ext cx="7888849" cy="107721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600">
                <a:solidFill>
                  <a:schemeClr val="dk1"/>
                </a:solidFill>
                <a:latin typeface="Calibri"/>
                <a:ea typeface="Calibri"/>
                <a:cs typeface="Calibri"/>
                <a:sym typeface="Calibri"/>
              </a:rPr>
              <a:t>Desde arriba, las imágenes satelitales brindan información sobre las nubes y sus características en niveles medios y altos, que pueden oscurecerse desde el suelo. Con las imágenes satelitales, puedes ver dónde se ajusta el estado del tiempo de tu sitio de observación a los patrones y fenómenos globales.</a:t>
            </a:r>
            <a:endParaRPr/>
          </a:p>
        </p:txBody>
      </p:sp>
      <p:sp>
        <p:nvSpPr>
          <p:cNvPr id="753" name="Google Shape;753;p67"/>
          <p:cNvSpPr txBox="1"/>
          <p:nvPr>
            <p:ph idx="1" type="body"/>
          </p:nvPr>
        </p:nvSpPr>
        <p:spPr>
          <a:xfrm>
            <a:off x="1231469" y="6031961"/>
            <a:ext cx="7571553" cy="485167"/>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400"/>
              <a:buNone/>
            </a:pPr>
            <a:r>
              <a:rPr lang="en-US" sz="1400"/>
              <a:t>El sitio de NASA - Visión Mundial proporciona información contextual sobre la cobertura de nubes del instrumento MODIS en los satélites Terra y Aqua. </a:t>
            </a:r>
            <a:r>
              <a:rPr lang="en-US" sz="1400" u="sng">
                <a:solidFill>
                  <a:schemeClr val="hlink"/>
                </a:solidFill>
                <a:hlinkClick r:id="rId3"/>
              </a:rPr>
              <a:t>Imágenes satelitales del 23 de mayo de 2017 </a:t>
            </a:r>
            <a:r>
              <a:rPr lang="en-US" sz="1600"/>
              <a:t>. </a:t>
            </a:r>
            <a:endParaRPr/>
          </a:p>
        </p:txBody>
      </p:sp>
      <p:pic>
        <p:nvPicPr>
          <p:cNvPr id="754" name="Google Shape;754;p67"/>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755" name="Google Shape;755;p67"/>
          <p:cNvPicPr preferRelativeResize="0"/>
          <p:nvPr/>
        </p:nvPicPr>
        <p:blipFill rotWithShape="1">
          <a:blip r:embed="rId5">
            <a:alphaModFix/>
          </a:blip>
          <a:srcRect b="1156" l="-1067" r="1066" t="1917"/>
          <a:stretch/>
        </p:blipFill>
        <p:spPr>
          <a:xfrm>
            <a:off x="-9106" y="811047"/>
            <a:ext cx="1216893" cy="6046953"/>
          </a:xfrm>
          <a:prstGeom prst="rect">
            <a:avLst/>
          </a:prstGeom>
          <a:noFill/>
          <a:ln>
            <a:noFill/>
          </a:ln>
        </p:spPr>
      </p:pic>
      <p:pic>
        <p:nvPicPr>
          <p:cNvPr id="756" name="Google Shape;756;p67"/>
          <p:cNvPicPr preferRelativeResize="0"/>
          <p:nvPr/>
        </p:nvPicPr>
        <p:blipFill rotWithShape="1">
          <a:blip r:embed="rId6">
            <a:alphaModFix/>
          </a:blip>
          <a:srcRect b="0" l="0" r="0" t="0"/>
          <a:stretch/>
        </p:blipFill>
        <p:spPr>
          <a:xfrm>
            <a:off x="1668921" y="2808145"/>
            <a:ext cx="6846429" cy="318023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0" name="Shape 760"/>
        <p:cNvGrpSpPr/>
        <p:nvPr/>
      </p:nvGrpSpPr>
      <p:grpSpPr>
        <a:xfrm>
          <a:off x="0" y="0"/>
          <a:ext cx="0" cy="0"/>
          <a:chOff x="0" y="0"/>
          <a:chExt cx="0" cy="0"/>
        </a:xfrm>
      </p:grpSpPr>
      <p:sp>
        <p:nvSpPr>
          <p:cNvPr id="761" name="Google Shape;761;p68"/>
          <p:cNvSpPr txBox="1"/>
          <p:nvPr>
            <p:ph type="title"/>
          </p:nvPr>
        </p:nvSpPr>
        <p:spPr>
          <a:xfrm>
            <a:off x="1155843" y="905715"/>
            <a:ext cx="7975363"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Interpretación de datos: Comparación con los datos satelitales</a:t>
            </a:r>
            <a:endParaRPr/>
          </a:p>
        </p:txBody>
      </p:sp>
      <p:pic>
        <p:nvPicPr>
          <p:cNvPr descr="WorldView Logo" id="762" name="Google Shape;762;p68"/>
          <p:cNvPicPr preferRelativeResize="0"/>
          <p:nvPr/>
        </p:nvPicPr>
        <p:blipFill rotWithShape="1">
          <a:blip r:embed="rId3">
            <a:alphaModFix/>
          </a:blip>
          <a:srcRect b="0" l="0" r="0" t="0"/>
          <a:stretch/>
        </p:blipFill>
        <p:spPr>
          <a:xfrm>
            <a:off x="4056859" y="2015347"/>
            <a:ext cx="3378503" cy="694395"/>
          </a:xfrm>
          <a:prstGeom prst="rect">
            <a:avLst/>
          </a:prstGeom>
          <a:noFill/>
          <a:ln>
            <a:noFill/>
          </a:ln>
        </p:spPr>
      </p:pic>
      <p:sp>
        <p:nvSpPr>
          <p:cNvPr id="763" name="Google Shape;763;p6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764" name="Google Shape;764;p68"/>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765" name="Google Shape;765;p68"/>
          <p:cNvPicPr preferRelativeResize="0"/>
          <p:nvPr/>
        </p:nvPicPr>
        <p:blipFill rotWithShape="1">
          <a:blip r:embed="rId5">
            <a:alphaModFix/>
          </a:blip>
          <a:srcRect b="1156" l="-1067" r="1066" t="1917"/>
          <a:stretch/>
        </p:blipFill>
        <p:spPr>
          <a:xfrm>
            <a:off x="-9106" y="811047"/>
            <a:ext cx="1216893" cy="6046953"/>
          </a:xfrm>
          <a:prstGeom prst="rect">
            <a:avLst/>
          </a:prstGeom>
          <a:noFill/>
          <a:ln>
            <a:noFill/>
          </a:ln>
        </p:spPr>
      </p:pic>
      <p:sp>
        <p:nvSpPr>
          <p:cNvPr id="766" name="Google Shape;766;p68"/>
          <p:cNvSpPr txBox="1"/>
          <p:nvPr/>
        </p:nvSpPr>
        <p:spPr>
          <a:xfrm>
            <a:off x="5389077" y="6388184"/>
            <a:ext cx="216481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6"/>
              </a:rPr>
              <a:t>23 de Mayo de 2017</a:t>
            </a:r>
            <a:endParaRPr sz="1800">
              <a:solidFill>
                <a:schemeClr val="dk1"/>
              </a:solidFill>
              <a:latin typeface="Calibri"/>
              <a:ea typeface="Calibri"/>
              <a:cs typeface="Calibri"/>
              <a:sym typeface="Calibri"/>
            </a:endParaRPr>
          </a:p>
        </p:txBody>
      </p:sp>
      <p:pic>
        <p:nvPicPr>
          <p:cNvPr id="767" name="Google Shape;767;p68"/>
          <p:cNvPicPr preferRelativeResize="0"/>
          <p:nvPr/>
        </p:nvPicPr>
        <p:blipFill rotWithShape="1">
          <a:blip r:embed="rId7">
            <a:alphaModFix/>
          </a:blip>
          <a:srcRect b="0" l="0" r="0" t="0"/>
          <a:stretch/>
        </p:blipFill>
        <p:spPr>
          <a:xfrm>
            <a:off x="1245676" y="6292884"/>
            <a:ext cx="2711743" cy="432307"/>
          </a:xfrm>
          <a:prstGeom prst="rect">
            <a:avLst/>
          </a:prstGeom>
          <a:noFill/>
          <a:ln>
            <a:noFill/>
          </a:ln>
        </p:spPr>
      </p:pic>
      <p:grpSp>
        <p:nvGrpSpPr>
          <p:cNvPr id="768" name="Google Shape;768;p68"/>
          <p:cNvGrpSpPr/>
          <p:nvPr/>
        </p:nvGrpSpPr>
        <p:grpSpPr>
          <a:xfrm>
            <a:off x="1284166" y="2052376"/>
            <a:ext cx="7762875" cy="4369406"/>
            <a:chOff x="1383397" y="1951371"/>
            <a:chExt cx="7762875" cy="4369406"/>
          </a:xfrm>
        </p:grpSpPr>
        <p:sp>
          <p:nvSpPr>
            <p:cNvPr id="769" name="Google Shape;769;p68"/>
            <p:cNvSpPr txBox="1"/>
            <p:nvPr/>
          </p:nvSpPr>
          <p:spPr>
            <a:xfrm>
              <a:off x="7486650" y="1951371"/>
              <a:ext cx="1659622"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Las imágenes satelitales requieren algo de práctica para interpretarlas!</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Consejos: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Definir colores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Identificar norte (puntos cardinales) y cobertura terrestre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Considerar conocimientos previos sobre el tema, en particular de Geografía.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770" name="Google Shape;770;p68"/>
            <p:cNvPicPr preferRelativeResize="0"/>
            <p:nvPr/>
          </p:nvPicPr>
          <p:blipFill rotWithShape="1">
            <a:blip r:embed="rId8">
              <a:alphaModFix/>
            </a:blip>
            <a:srcRect b="0" l="0" r="0" t="0"/>
            <a:stretch/>
          </p:blipFill>
          <p:spPr>
            <a:xfrm>
              <a:off x="4156091" y="2679802"/>
              <a:ext cx="3378502" cy="3640975"/>
            </a:xfrm>
            <a:prstGeom prst="rect">
              <a:avLst/>
            </a:prstGeom>
            <a:noFill/>
            <a:ln>
              <a:noFill/>
            </a:ln>
          </p:spPr>
        </p:pic>
        <p:grpSp>
          <p:nvGrpSpPr>
            <p:cNvPr id="771" name="Google Shape;771;p68"/>
            <p:cNvGrpSpPr/>
            <p:nvPr/>
          </p:nvGrpSpPr>
          <p:grpSpPr>
            <a:xfrm>
              <a:off x="1383397" y="2264257"/>
              <a:ext cx="6377205" cy="3755920"/>
              <a:chOff x="1354238" y="1907615"/>
              <a:chExt cx="6377205" cy="3755920"/>
            </a:xfrm>
          </p:grpSpPr>
          <p:pic>
            <p:nvPicPr>
              <p:cNvPr id="772" name="Google Shape;772;p68"/>
              <p:cNvPicPr preferRelativeResize="0"/>
              <p:nvPr/>
            </p:nvPicPr>
            <p:blipFill rotWithShape="1">
              <a:blip r:embed="rId9">
                <a:alphaModFix/>
              </a:blip>
              <a:srcRect b="0" l="0" r="0" t="0"/>
              <a:stretch/>
            </p:blipFill>
            <p:spPr>
              <a:xfrm>
                <a:off x="1354238" y="1907615"/>
                <a:ext cx="2673253" cy="3755920"/>
              </a:xfrm>
              <a:prstGeom prst="rect">
                <a:avLst/>
              </a:prstGeom>
              <a:noFill/>
              <a:ln>
                <a:noFill/>
              </a:ln>
            </p:spPr>
          </p:pic>
          <p:sp>
            <p:nvSpPr>
              <p:cNvPr id="773" name="Google Shape;773;p68"/>
              <p:cNvSpPr txBox="1"/>
              <p:nvPr/>
            </p:nvSpPr>
            <p:spPr>
              <a:xfrm>
                <a:off x="5957272" y="4685073"/>
                <a:ext cx="121900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Sin nubes</a:t>
                </a:r>
                <a:endParaRPr b="1" sz="1800">
                  <a:solidFill>
                    <a:srgbClr val="FF0000"/>
                  </a:solidFill>
                  <a:latin typeface="Calibri"/>
                  <a:ea typeface="Calibri"/>
                  <a:cs typeface="Calibri"/>
                  <a:sym typeface="Calibri"/>
                </a:endParaRPr>
              </a:p>
            </p:txBody>
          </p:sp>
          <p:sp>
            <p:nvSpPr>
              <p:cNvPr id="774" name="Google Shape;774;p68"/>
              <p:cNvSpPr txBox="1"/>
              <p:nvPr/>
            </p:nvSpPr>
            <p:spPr>
              <a:xfrm>
                <a:off x="5242740" y="3606056"/>
                <a:ext cx="115765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Nublado</a:t>
                </a:r>
                <a:endParaRPr b="1" sz="1800">
                  <a:solidFill>
                    <a:srgbClr val="FF0000"/>
                  </a:solidFill>
                  <a:latin typeface="Calibri"/>
                  <a:ea typeface="Calibri"/>
                  <a:cs typeface="Calibri"/>
                  <a:sym typeface="Calibri"/>
                </a:endParaRPr>
              </a:p>
            </p:txBody>
          </p:sp>
          <p:cxnSp>
            <p:nvCxnSpPr>
              <p:cNvPr descr="A red double headed arrow connection a sky with no clouds in southwestern France with the symbol for a sky with no clouds represented by a solid blue circle on another map of western Europe." id="775" name="Google Shape;775;p68"/>
              <p:cNvCxnSpPr/>
              <p:nvPr/>
            </p:nvCxnSpPr>
            <p:spPr>
              <a:xfrm>
                <a:off x="2592574" y="4314087"/>
                <a:ext cx="3304280" cy="342248"/>
              </a:xfrm>
              <a:prstGeom prst="bentConnector3">
                <a:avLst>
                  <a:gd fmla="val 49118" name="adj1"/>
                </a:avLst>
              </a:prstGeom>
              <a:noFill/>
              <a:ln cap="flat" cmpd="sng" w="38100">
                <a:solidFill>
                  <a:srgbClr val="FF0000"/>
                </a:solidFill>
                <a:prstDash val="solid"/>
                <a:miter lim="800000"/>
                <a:headEnd len="med" w="med" type="triangle"/>
                <a:tailEnd len="med" w="med" type="triangle"/>
              </a:ln>
            </p:spPr>
          </p:cxnSp>
          <p:cxnSp>
            <p:nvCxnSpPr>
              <p:cNvPr descr="A red double headed arrow connection a sky with no clouds in southwestern France with the symbol for a sky with no clouds represented by a solid blue circle on another map of western Europe." id="776" name="Google Shape;776;p68"/>
              <p:cNvCxnSpPr/>
              <p:nvPr/>
            </p:nvCxnSpPr>
            <p:spPr>
              <a:xfrm>
                <a:off x="2750919" y="4490825"/>
                <a:ext cx="3210109" cy="302755"/>
              </a:xfrm>
              <a:prstGeom prst="bentConnector3">
                <a:avLst>
                  <a:gd fmla="val 40487" name="adj1"/>
                </a:avLst>
              </a:prstGeom>
              <a:noFill/>
              <a:ln cap="flat" cmpd="sng" w="38100">
                <a:solidFill>
                  <a:srgbClr val="FF0000"/>
                </a:solidFill>
                <a:prstDash val="solid"/>
                <a:miter lim="800000"/>
                <a:headEnd len="med" w="med" type="triangle"/>
                <a:tailEnd len="med" w="med" type="triangle"/>
              </a:ln>
            </p:spPr>
          </p:cxnSp>
          <p:cxnSp>
            <p:nvCxnSpPr>
              <p:cNvPr descr="A red double headed arrow connection a sky with no clouds in southwestern France with the symbol for a sky with no clouds represented by a solid blue circle on another map of western Europe." id="777" name="Google Shape;777;p68"/>
              <p:cNvCxnSpPr/>
              <p:nvPr/>
            </p:nvCxnSpPr>
            <p:spPr>
              <a:xfrm>
                <a:off x="3351652" y="3964447"/>
                <a:ext cx="3313682" cy="349640"/>
              </a:xfrm>
              <a:prstGeom prst="bentConnector3">
                <a:avLst>
                  <a:gd fmla="val 49120" name="adj1"/>
                </a:avLst>
              </a:prstGeom>
              <a:noFill/>
              <a:ln cap="flat" cmpd="sng" w="38100">
                <a:solidFill>
                  <a:srgbClr val="FF0000"/>
                </a:solidFill>
                <a:prstDash val="solid"/>
                <a:miter lim="800000"/>
                <a:headEnd len="med" w="med" type="triangle"/>
                <a:tailEnd len="med" w="med" type="triangle"/>
              </a:ln>
            </p:spPr>
          </p:cxnSp>
          <p:cxnSp>
            <p:nvCxnSpPr>
              <p:cNvPr descr="A red double headed arrow connection a sky with no clouds in southwestern France with the symbol for a sky with no clouds represented by a solid blue circle on another map of western Europe." id="778" name="Google Shape;778;p68"/>
              <p:cNvCxnSpPr/>
              <p:nvPr/>
            </p:nvCxnSpPr>
            <p:spPr>
              <a:xfrm>
                <a:off x="2286082" y="3637986"/>
                <a:ext cx="3056099" cy="176867"/>
              </a:xfrm>
              <a:prstGeom prst="bentConnector3">
                <a:avLst>
                  <a:gd fmla="val 49046" name="adj1"/>
                </a:avLst>
              </a:prstGeom>
              <a:noFill/>
              <a:ln cap="flat" cmpd="sng" w="38100">
                <a:solidFill>
                  <a:srgbClr val="FF0000"/>
                </a:solidFill>
                <a:prstDash val="solid"/>
                <a:miter lim="800000"/>
                <a:headEnd len="med" w="med" type="triangle"/>
                <a:tailEnd len="med" w="med" type="triangle"/>
              </a:ln>
            </p:spPr>
          </p:cxnSp>
          <p:cxnSp>
            <p:nvCxnSpPr>
              <p:cNvPr descr="A red double headed arrow connection a sky with no clouds in southwestern France with the symbol for a sky with no clouds represented by a solid blue circle on another map of western Europe." id="779" name="Google Shape;779;p68"/>
              <p:cNvCxnSpPr/>
              <p:nvPr/>
            </p:nvCxnSpPr>
            <p:spPr>
              <a:xfrm>
                <a:off x="2863702" y="2756129"/>
                <a:ext cx="3222807" cy="179596"/>
              </a:xfrm>
              <a:prstGeom prst="bentConnector3">
                <a:avLst>
                  <a:gd fmla="val 49095" name="adj1"/>
                </a:avLst>
              </a:prstGeom>
              <a:noFill/>
              <a:ln cap="flat" cmpd="sng" w="38100">
                <a:solidFill>
                  <a:srgbClr val="FF0000"/>
                </a:solidFill>
                <a:prstDash val="solid"/>
                <a:miter lim="800000"/>
                <a:headEnd len="med" w="med" type="triangle"/>
                <a:tailEnd len="med" w="med" type="triangle"/>
              </a:ln>
            </p:spPr>
          </p:cxnSp>
          <p:sp>
            <p:nvSpPr>
              <p:cNvPr id="780" name="Google Shape;780;p68"/>
              <p:cNvSpPr txBox="1"/>
              <p:nvPr/>
            </p:nvSpPr>
            <p:spPr>
              <a:xfrm>
                <a:off x="6573793" y="4190467"/>
                <a:ext cx="115765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Nublado</a:t>
                </a:r>
                <a:endParaRPr b="1" sz="1800">
                  <a:solidFill>
                    <a:srgbClr val="FF0000"/>
                  </a:solidFill>
                  <a:latin typeface="Calibri"/>
                  <a:ea typeface="Calibri"/>
                  <a:cs typeface="Calibri"/>
                  <a:sym typeface="Calibri"/>
                </a:endParaRPr>
              </a:p>
            </p:txBody>
          </p:sp>
          <p:sp>
            <p:nvSpPr>
              <p:cNvPr id="781" name="Google Shape;781;p68"/>
              <p:cNvSpPr txBox="1"/>
              <p:nvPr/>
            </p:nvSpPr>
            <p:spPr>
              <a:xfrm>
                <a:off x="5507684" y="4301849"/>
                <a:ext cx="115765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Aisladas</a:t>
                </a:r>
                <a:endParaRPr b="1" sz="1800">
                  <a:solidFill>
                    <a:srgbClr val="FF0000"/>
                  </a:solidFill>
                  <a:latin typeface="Calibri"/>
                  <a:ea typeface="Calibri"/>
                  <a:cs typeface="Calibri"/>
                  <a:sym typeface="Calibri"/>
                </a:endParaRPr>
              </a:p>
            </p:txBody>
          </p:sp>
          <p:sp>
            <p:nvSpPr>
              <p:cNvPr id="782" name="Google Shape;782;p68"/>
              <p:cNvSpPr txBox="1"/>
              <p:nvPr/>
            </p:nvSpPr>
            <p:spPr>
              <a:xfrm>
                <a:off x="5664391" y="2569460"/>
                <a:ext cx="152575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Fragmentado</a:t>
                </a:r>
                <a:endParaRPr b="1" sz="1800">
                  <a:solidFill>
                    <a:srgbClr val="FF0000"/>
                  </a:solidFill>
                  <a:latin typeface="Calibri"/>
                  <a:ea typeface="Calibri"/>
                  <a:cs typeface="Calibri"/>
                  <a:sym typeface="Calibri"/>
                </a:endParaRPr>
              </a:p>
            </p:txBody>
          </p:sp>
        </p:grpSp>
      </p:grpSp>
      <p:pic>
        <p:nvPicPr>
          <p:cNvPr id="783" name="Google Shape;783;p68"/>
          <p:cNvPicPr preferRelativeResize="0"/>
          <p:nvPr/>
        </p:nvPicPr>
        <p:blipFill rotWithShape="1">
          <a:blip r:embed="rId10">
            <a:alphaModFix/>
          </a:blip>
          <a:srcRect b="0" l="0" r="0" t="0"/>
          <a:stretch/>
        </p:blipFill>
        <p:spPr>
          <a:xfrm>
            <a:off x="1284166" y="1795657"/>
            <a:ext cx="2673253" cy="45171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Google Shape;788;p6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89" name="Google Shape;789;p69"/>
          <p:cNvSpPr txBox="1"/>
          <p:nvPr>
            <p:ph type="title"/>
          </p:nvPr>
        </p:nvSpPr>
        <p:spPr>
          <a:xfrm>
            <a:off x="1354237" y="904555"/>
            <a:ext cx="7658823"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Interpretación de datos: </a:t>
            </a:r>
            <a:br>
              <a:rPr lang="en-US"/>
            </a:br>
            <a:r>
              <a:rPr lang="en-US"/>
              <a:t>¡TUS observaciones son importantes!</a:t>
            </a:r>
            <a:endParaRPr/>
          </a:p>
        </p:txBody>
      </p:sp>
      <p:sp>
        <p:nvSpPr>
          <p:cNvPr id="790" name="Google Shape;790;p69"/>
          <p:cNvSpPr txBox="1"/>
          <p:nvPr>
            <p:ph idx="1" type="body"/>
          </p:nvPr>
        </p:nvSpPr>
        <p:spPr>
          <a:xfrm>
            <a:off x="1158091" y="4824273"/>
            <a:ext cx="7757000" cy="19485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500"/>
              <a:buNone/>
            </a:pPr>
            <a:r>
              <a:rPr lang="en-US" sz="1500"/>
              <a:t>Las observaciones GLOBE de nubes, alineadas con los datos satelitales, son importantes porque:</a:t>
            </a:r>
            <a:endParaRPr/>
          </a:p>
          <a:p>
            <a:pPr indent="-228600" lvl="0" marL="228600" rtl="0" algn="just">
              <a:lnSpc>
                <a:spcPct val="90000"/>
              </a:lnSpc>
              <a:spcBef>
                <a:spcPts val="1000"/>
              </a:spcBef>
              <a:spcAft>
                <a:spcPts val="0"/>
              </a:spcAft>
              <a:buClr>
                <a:schemeClr val="dk1"/>
              </a:buClr>
              <a:buSzPts val="1500"/>
              <a:buChar char="•"/>
            </a:pPr>
            <a:r>
              <a:rPr lang="en-US" sz="1500"/>
              <a:t>Se expande el alcance de los científicos que están limitados en tiempo, número y presupuesto.</a:t>
            </a:r>
            <a:endParaRPr/>
          </a:p>
          <a:p>
            <a:pPr indent="-228600" lvl="0" marL="228600" rtl="0" algn="just">
              <a:lnSpc>
                <a:spcPct val="90000"/>
              </a:lnSpc>
              <a:spcBef>
                <a:spcPts val="1000"/>
              </a:spcBef>
              <a:spcAft>
                <a:spcPts val="0"/>
              </a:spcAft>
              <a:buClr>
                <a:schemeClr val="dk1"/>
              </a:buClr>
              <a:buSzPts val="1500"/>
              <a:buChar char="•"/>
            </a:pPr>
            <a:r>
              <a:rPr lang="en-US" sz="1500"/>
              <a:t>Estás contribuyendo a una base de datos que ha estado creciendo durante más de dos décadas. Un conjunto de datos a largo plazo es crucial para que los científicos vean patrones y cambien con el tiempo.</a:t>
            </a:r>
            <a:endParaRPr/>
          </a:p>
          <a:p>
            <a:pPr indent="-228600" lvl="0" marL="228600" rtl="0" algn="just">
              <a:lnSpc>
                <a:spcPct val="90000"/>
              </a:lnSpc>
              <a:spcBef>
                <a:spcPts val="1000"/>
              </a:spcBef>
              <a:spcAft>
                <a:spcPts val="0"/>
              </a:spcAft>
              <a:buClr>
                <a:schemeClr val="dk1"/>
              </a:buClr>
              <a:buSzPts val="1500"/>
              <a:buChar char="•"/>
            </a:pPr>
            <a:r>
              <a:rPr lang="en-US" sz="1500"/>
              <a:t>Estás agregando otra perspectiva que ayuda a los científicos a comprender mejor los efectos de las nubes en nuestra Tierra.</a:t>
            </a:r>
            <a:endParaRPr sz="1500"/>
          </a:p>
        </p:txBody>
      </p:sp>
      <p:pic>
        <p:nvPicPr>
          <p:cNvPr descr="globe observations, MODIS image, and CALIPSO data curtain overlayed on the globe" id="791" name="Google Shape;791;p69"/>
          <p:cNvPicPr preferRelativeResize="0"/>
          <p:nvPr/>
        </p:nvPicPr>
        <p:blipFill rotWithShape="1">
          <a:blip r:embed="rId3">
            <a:alphaModFix/>
          </a:blip>
          <a:srcRect b="3024" l="0" r="16075" t="0"/>
          <a:stretch/>
        </p:blipFill>
        <p:spPr>
          <a:xfrm>
            <a:off x="1251714" y="1979410"/>
            <a:ext cx="2581154" cy="2111242"/>
          </a:xfrm>
          <a:prstGeom prst="rect">
            <a:avLst/>
          </a:prstGeom>
          <a:noFill/>
          <a:ln>
            <a:noFill/>
          </a:ln>
        </p:spPr>
      </p:pic>
      <p:sp>
        <p:nvSpPr>
          <p:cNvPr id="792" name="Google Shape;792;p69"/>
          <p:cNvSpPr txBox="1"/>
          <p:nvPr/>
        </p:nvSpPr>
        <p:spPr>
          <a:xfrm>
            <a:off x="1165315" y="4189916"/>
            <a:ext cx="258115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Los satélites en órbita observan la Tierra en lugares y tiempos similares.</a:t>
            </a:r>
            <a:endParaRPr sz="1200">
              <a:solidFill>
                <a:schemeClr val="dk1"/>
              </a:solidFill>
              <a:latin typeface="Calibri"/>
              <a:ea typeface="Calibri"/>
              <a:cs typeface="Calibri"/>
              <a:sym typeface="Calibri"/>
            </a:endParaRPr>
          </a:p>
        </p:txBody>
      </p:sp>
      <p:sp>
        <p:nvSpPr>
          <p:cNvPr id="793" name="Google Shape;793;p69"/>
          <p:cNvSpPr txBox="1"/>
          <p:nvPr/>
        </p:nvSpPr>
        <p:spPr>
          <a:xfrm>
            <a:off x="3746470" y="4317000"/>
            <a:ext cx="5388118"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Tu observación terrestre puede ayudar a dar sentido a lo que los satélites observan.</a:t>
            </a:r>
            <a:endParaRPr/>
          </a:p>
        </p:txBody>
      </p:sp>
      <p:pic>
        <p:nvPicPr>
          <p:cNvPr id="794" name="Google Shape;794;p69"/>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795" name="Google Shape;795;p69"/>
          <p:cNvPicPr preferRelativeResize="0"/>
          <p:nvPr/>
        </p:nvPicPr>
        <p:blipFill rotWithShape="1">
          <a:blip r:embed="rId5">
            <a:alphaModFix/>
          </a:blip>
          <a:srcRect b="1156" l="-1067" r="1066" t="1917"/>
          <a:stretch/>
        </p:blipFill>
        <p:spPr>
          <a:xfrm>
            <a:off x="-9106" y="811047"/>
            <a:ext cx="1216893" cy="6046953"/>
          </a:xfrm>
          <a:prstGeom prst="rect">
            <a:avLst/>
          </a:prstGeom>
          <a:noFill/>
          <a:ln>
            <a:noFill/>
          </a:ln>
        </p:spPr>
      </p:pic>
      <p:pic>
        <p:nvPicPr>
          <p:cNvPr id="796" name="Google Shape;796;p69"/>
          <p:cNvPicPr preferRelativeResize="0"/>
          <p:nvPr/>
        </p:nvPicPr>
        <p:blipFill rotWithShape="1">
          <a:blip r:embed="rId6">
            <a:alphaModFix/>
          </a:blip>
          <a:srcRect b="0" l="0" r="0" t="0"/>
          <a:stretch/>
        </p:blipFill>
        <p:spPr>
          <a:xfrm>
            <a:off x="3954825" y="1791878"/>
            <a:ext cx="4994192" cy="25709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7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2" name="Google Shape;802;p70"/>
          <p:cNvSpPr txBox="1"/>
          <p:nvPr>
            <p:ph type="title"/>
          </p:nvPr>
        </p:nvSpPr>
        <p:spPr>
          <a:xfrm>
            <a:off x="1400536" y="748818"/>
            <a:ext cx="2697935" cy="5967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Cuestionario</a:t>
            </a:r>
            <a:endParaRPr/>
          </a:p>
        </p:txBody>
      </p:sp>
      <p:sp>
        <p:nvSpPr>
          <p:cNvPr id="803" name="Google Shape;803;p70"/>
          <p:cNvSpPr txBox="1"/>
          <p:nvPr>
            <p:ph idx="1" type="body"/>
          </p:nvPr>
        </p:nvSpPr>
        <p:spPr>
          <a:xfrm>
            <a:off x="1110343" y="1412002"/>
            <a:ext cx="7839693" cy="5138319"/>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None/>
            </a:pPr>
            <a:r>
              <a:rPr lang="en-US" sz="1600"/>
              <a:t>Ponte a prueba para responder estas preguntas y verificar si has alcanzado los objetivos de aprendizaje de este módulo.</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¿Cuáles son los factores claves en la formación de las nubes?</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¿Cuáles son las tres características que definen el tipo de nube?</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¿Qué factores determinan si se forma una estela y de qué tipo será?</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¿Cuáles son algunas de las razones por las que estudiar nubes es importante?</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Si en el cielo no hay nubes, ¿debería enviar un informe de observación en la nube?</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¿Qué característica de las nubes hacen que algunos días sean más oscuros?</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Si está lloviendo, ¿qué dos tipos de nubes podría ser? ¿Cuál es la diferencia entre ellas?</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¿Cuál es el tipo de nube que probablemente estés viendo si puedes imaginar muchas formas divertidas?</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¿Qué puedes usar como ayuda para determinar la altura de las nubes?</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¿Deberías observar e informar todas nubes hasta la línea del horizonte?</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¿Cuánto del cielo necesita ser oscurecido para informar ese estado?</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Escribe un ejemplo de una pregunta que podrías explorar o investigar en base a las observaciones en nubes.</a:t>
            </a:r>
            <a:endParaRPr sz="1600"/>
          </a:p>
        </p:txBody>
      </p:sp>
      <p:pic>
        <p:nvPicPr>
          <p:cNvPr id="804" name="Google Shape;804;p70"/>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805" name="Google Shape;805;p70"/>
          <p:cNvPicPr preferRelativeResize="0"/>
          <p:nvPr/>
        </p:nvPicPr>
        <p:blipFill rotWithShape="1">
          <a:blip r:embed="rId4">
            <a:alphaModFix/>
          </a:blip>
          <a:srcRect b="1922" l="0" r="0" t="1922"/>
          <a:stretch/>
        </p:blipFill>
        <p:spPr>
          <a:xfrm>
            <a:off x="-10526" y="811047"/>
            <a:ext cx="1137198" cy="60469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12" name="Google Shape;812;p71"/>
          <p:cNvSpPr txBox="1"/>
          <p:nvPr>
            <p:ph type="title"/>
          </p:nvPr>
        </p:nvSpPr>
        <p:spPr>
          <a:xfrm>
            <a:off x="1322287" y="964627"/>
            <a:ext cx="7172687" cy="79104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Actividades de Aprendizaje GLOBE</a:t>
            </a:r>
            <a:endParaRPr/>
          </a:p>
        </p:txBody>
      </p:sp>
      <p:sp>
        <p:nvSpPr>
          <p:cNvPr id="813" name="Google Shape;813;p71"/>
          <p:cNvSpPr txBox="1"/>
          <p:nvPr>
            <p:ph idx="1" type="body"/>
          </p:nvPr>
        </p:nvSpPr>
        <p:spPr>
          <a:xfrm>
            <a:off x="1205824" y="2229200"/>
            <a:ext cx="7821714" cy="44922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32B2"/>
              </a:buClr>
              <a:buSzPts val="2000"/>
              <a:buNone/>
            </a:pPr>
            <a:r>
              <a:rPr b="1" lang="en-US" sz="2000">
                <a:solidFill>
                  <a:srgbClr val="1432B2"/>
                </a:solidFill>
              </a:rPr>
              <a:t>Observación de nubes </a:t>
            </a:r>
            <a:r>
              <a:rPr lang="en-US" sz="2000"/>
              <a:t>(página 321): Monitoreo de las nubes y el estado del tiempo para poder empezar a comprender las conexiones entre ambos.</a:t>
            </a:r>
            <a:endParaRPr sz="2000"/>
          </a:p>
          <a:p>
            <a:pPr indent="0" lvl="0" marL="0" rtl="0" algn="l">
              <a:lnSpc>
                <a:spcPct val="90000"/>
              </a:lnSpc>
              <a:spcBef>
                <a:spcPts val="1000"/>
              </a:spcBef>
              <a:spcAft>
                <a:spcPts val="0"/>
              </a:spcAft>
              <a:buClr>
                <a:srgbClr val="1432B2"/>
              </a:buClr>
              <a:buSzPts val="2000"/>
              <a:buNone/>
            </a:pPr>
            <a:r>
              <a:rPr b="1" lang="en-US" sz="2000">
                <a:solidFill>
                  <a:srgbClr val="1432B2"/>
                </a:solidFill>
              </a:rPr>
              <a:t>Estimación de la Cobertura de Nubes </a:t>
            </a:r>
            <a:r>
              <a:rPr lang="en-US" sz="2000"/>
              <a:t>(página 288): Prueba esta divertida actividad para entrenar tu ojo.</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1432B2"/>
              </a:buClr>
              <a:buSzPts val="2000"/>
              <a:buNone/>
            </a:pPr>
            <a:r>
              <a:rPr b="1" lang="en-US" sz="2000">
                <a:solidFill>
                  <a:srgbClr val="1432B2"/>
                </a:solidFill>
              </a:rPr>
              <a:t>Observación, Descripción e Identificación de Nubes </a:t>
            </a:r>
            <a:r>
              <a:rPr lang="en-US" sz="2000"/>
              <a:t>(página 283):</a:t>
            </a:r>
            <a:r>
              <a:rPr b="1" lang="en-US" sz="2000">
                <a:solidFill>
                  <a:srgbClr val="1432B2"/>
                </a:solidFill>
              </a:rPr>
              <a:t> </a:t>
            </a:r>
            <a:r>
              <a:rPr lang="en-US" sz="2000"/>
              <a:t>Comienza a aprender los tipos y nombres de las nubes.</a:t>
            </a:r>
            <a:endParaRPr sz="2000"/>
          </a:p>
        </p:txBody>
      </p:sp>
      <p:pic>
        <p:nvPicPr>
          <p:cNvPr descr="Cloud cover practice activity. Use blue and white paper to create examples of various cloud cover percentages" id="814" name="Google Shape;814;p71"/>
          <p:cNvPicPr preferRelativeResize="0"/>
          <p:nvPr/>
        </p:nvPicPr>
        <p:blipFill rotWithShape="1">
          <a:blip r:embed="rId3">
            <a:alphaModFix/>
          </a:blip>
          <a:srcRect b="0" l="0" r="0" t="0"/>
          <a:stretch/>
        </p:blipFill>
        <p:spPr>
          <a:xfrm>
            <a:off x="2237056" y="3974223"/>
            <a:ext cx="5759251" cy="1689977"/>
          </a:xfrm>
          <a:prstGeom prst="rect">
            <a:avLst/>
          </a:prstGeom>
          <a:noFill/>
          <a:ln>
            <a:noFill/>
          </a:ln>
        </p:spPr>
      </p:pic>
      <p:pic>
        <p:nvPicPr>
          <p:cNvPr id="815" name="Google Shape;815;p71"/>
          <p:cNvPicPr preferRelativeResize="0"/>
          <p:nvPr/>
        </p:nvPicPr>
        <p:blipFill rotWithShape="1">
          <a:blip r:embed="rId4">
            <a:alphaModFix/>
          </a:blip>
          <a:srcRect b="0" l="0" r="0" t="0"/>
          <a:stretch/>
        </p:blipFill>
        <p:spPr>
          <a:xfrm>
            <a:off x="0" y="-8102"/>
            <a:ext cx="9144000" cy="819150"/>
          </a:xfrm>
          <a:prstGeom prst="rect">
            <a:avLst/>
          </a:prstGeom>
          <a:noFill/>
          <a:ln>
            <a:noFill/>
          </a:ln>
        </p:spPr>
      </p:pic>
      <p:pic>
        <p:nvPicPr>
          <p:cNvPr id="816" name="Google Shape;816;p71"/>
          <p:cNvPicPr preferRelativeResize="0"/>
          <p:nvPr/>
        </p:nvPicPr>
        <p:blipFill rotWithShape="1">
          <a:blip r:embed="rId5">
            <a:alphaModFix/>
          </a:blip>
          <a:srcRect b="0" l="0" r="0" t="899"/>
          <a:stretch/>
        </p:blipFill>
        <p:spPr>
          <a:xfrm>
            <a:off x="0" y="811047"/>
            <a:ext cx="1159329" cy="6046953"/>
          </a:xfrm>
          <a:prstGeom prst="rect">
            <a:avLst/>
          </a:prstGeom>
          <a:noFill/>
          <a:ln>
            <a:noFill/>
          </a:ln>
        </p:spPr>
      </p:pic>
      <p:sp>
        <p:nvSpPr>
          <p:cNvPr id="817" name="Google Shape;817;p71"/>
          <p:cNvSpPr txBox="1"/>
          <p:nvPr/>
        </p:nvSpPr>
        <p:spPr>
          <a:xfrm>
            <a:off x="1253011" y="1755671"/>
            <a:ext cx="7440714"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2F5496"/>
                </a:solidFill>
                <a:latin typeface="Calibri"/>
                <a:ea typeface="Calibri"/>
                <a:cs typeface="Calibri"/>
                <a:sym typeface="Calibri"/>
              </a:rPr>
              <a:t>En </a:t>
            </a:r>
            <a:r>
              <a:rPr b="1" lang="en-US" sz="2000">
                <a:solidFill>
                  <a:srgbClr val="1432B2"/>
                </a:solidFill>
                <a:latin typeface="Calibri"/>
                <a:ea typeface="Calibri"/>
                <a:cs typeface="Calibri"/>
                <a:sym typeface="Calibri"/>
              </a:rPr>
              <a:t>español: </a:t>
            </a:r>
            <a:r>
              <a:rPr lang="en-US" sz="2000">
                <a:solidFill>
                  <a:srgbClr val="2F5496"/>
                </a:solidFill>
                <a:latin typeface="Calibri"/>
                <a:ea typeface="Calibri"/>
                <a:cs typeface="Calibri"/>
                <a:sym typeface="Calibri"/>
              </a:rPr>
              <a:t>en la </a:t>
            </a:r>
            <a:r>
              <a:rPr lang="en-US" sz="2000" u="sng">
                <a:solidFill>
                  <a:schemeClr val="hlink"/>
                </a:solidFill>
                <a:latin typeface="Calibri"/>
                <a:ea typeface="Calibri"/>
                <a:cs typeface="Calibri"/>
                <a:sym typeface="Calibri"/>
                <a:hlinkClick r:id="rId6"/>
              </a:rPr>
              <a:t>Guía Investigación en español de Atmósfera</a:t>
            </a:r>
            <a:r>
              <a:rPr lang="en-US" sz="2000">
                <a:solidFill>
                  <a:srgbClr val="2F5496"/>
                </a:solidFill>
                <a:latin typeface="Calibri"/>
                <a:ea typeface="Calibri"/>
                <a:cs typeface="Calibri"/>
                <a:sym typeface="Calibri"/>
              </a:rPr>
              <a:t> (2005)</a:t>
            </a:r>
            <a:r>
              <a:rPr b="1" lang="en-US" sz="2000">
                <a:solidFill>
                  <a:srgbClr val="1432B2"/>
                </a:solidFill>
                <a:latin typeface="Calibri"/>
                <a:ea typeface="Calibri"/>
                <a:cs typeface="Calibri"/>
                <a:sym typeface="Calibri"/>
              </a:rPr>
              <a:t> </a:t>
            </a:r>
            <a:endParaRPr b="1" sz="2000">
              <a:solidFill>
                <a:srgbClr val="2F549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0" name="Google Shape;140;p18"/>
          <p:cNvSpPr txBox="1"/>
          <p:nvPr>
            <p:ph type="title"/>
          </p:nvPr>
        </p:nvSpPr>
        <p:spPr>
          <a:xfrm>
            <a:off x="1328928" y="954973"/>
            <a:ext cx="7461504" cy="92333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¿De dónde vienen las nubes?</a:t>
            </a:r>
            <a:endParaRPr/>
          </a:p>
        </p:txBody>
      </p:sp>
      <p:sp>
        <p:nvSpPr>
          <p:cNvPr id="141" name="Google Shape;141;p18"/>
          <p:cNvSpPr txBox="1"/>
          <p:nvPr>
            <p:ph idx="1" type="body"/>
          </p:nvPr>
        </p:nvSpPr>
        <p:spPr>
          <a:xfrm>
            <a:off x="1328928" y="1956499"/>
            <a:ext cx="4277868" cy="4248378"/>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200"/>
              <a:buNone/>
            </a:pPr>
            <a:r>
              <a:rPr lang="en-US" sz="2200"/>
              <a:t>El agua en la atmósfera existe en tres fases principales (sólido, líquido y gaseoso). Cambia de fase dependiendo de la temperatura y la presión. Como la mayoría de los otros gases que componen la atmósfera, el vapor de agua es </a:t>
            </a:r>
            <a:r>
              <a:rPr lang="en-US" sz="2200">
                <a:solidFill>
                  <a:schemeClr val="lt1"/>
                </a:solidFill>
              </a:rPr>
              <a:t>invisible</a:t>
            </a:r>
            <a:r>
              <a:rPr lang="en-US" sz="2200"/>
              <a:t> para el ojo humano.</a:t>
            </a:r>
            <a:endParaRPr/>
          </a:p>
          <a:p>
            <a:pPr indent="0" lvl="0" marL="0" rtl="0" algn="just">
              <a:lnSpc>
                <a:spcPct val="80000"/>
              </a:lnSpc>
              <a:spcBef>
                <a:spcPts val="1000"/>
              </a:spcBef>
              <a:spcAft>
                <a:spcPts val="0"/>
              </a:spcAft>
              <a:buClr>
                <a:schemeClr val="dk1"/>
              </a:buClr>
              <a:buSzPts val="2200"/>
              <a:buNone/>
            </a:pPr>
            <a:r>
              <a:rPr lang="en-US" sz="2200"/>
              <a:t>A diferencia de la mayoría de los otros gases en nuestra atmósfera, en las condiciones adecuadas el vapor de agua puede cambiar de un gas a partículas sólidas o gotas de líquido.</a:t>
            </a:r>
            <a:endParaRPr sz="2200"/>
          </a:p>
        </p:txBody>
      </p:sp>
      <p:pic>
        <p:nvPicPr>
          <p:cNvPr descr="Image of a clear sky" id="142" name="Google Shape;142;p18"/>
          <p:cNvPicPr preferRelativeResize="0"/>
          <p:nvPr/>
        </p:nvPicPr>
        <p:blipFill rotWithShape="1">
          <a:blip r:embed="rId3">
            <a:alphaModFix/>
          </a:blip>
          <a:srcRect b="0" l="0" r="0" t="0"/>
          <a:stretch/>
        </p:blipFill>
        <p:spPr>
          <a:xfrm>
            <a:off x="5776395" y="2346026"/>
            <a:ext cx="3272028" cy="2481656"/>
          </a:xfrm>
          <a:prstGeom prst="rect">
            <a:avLst/>
          </a:prstGeom>
          <a:noFill/>
          <a:ln>
            <a:noFill/>
          </a:ln>
        </p:spPr>
      </p:pic>
      <p:sp>
        <p:nvSpPr>
          <p:cNvPr id="143" name="Google Shape;143;p18"/>
          <p:cNvSpPr txBox="1"/>
          <p:nvPr/>
        </p:nvSpPr>
        <p:spPr>
          <a:xfrm>
            <a:off x="5776395" y="4979698"/>
            <a:ext cx="3276600" cy="92333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Aunque no podemos verlo, incluso hay agua (vapor) presente en un cielo azul claro.</a:t>
            </a:r>
            <a:endParaRPr sz="1800">
              <a:solidFill>
                <a:schemeClr val="dk1"/>
              </a:solidFill>
              <a:latin typeface="Calibri"/>
              <a:ea typeface="Calibri"/>
              <a:cs typeface="Calibri"/>
              <a:sym typeface="Calibri"/>
            </a:endParaRPr>
          </a:p>
        </p:txBody>
      </p:sp>
      <p:pic>
        <p:nvPicPr>
          <p:cNvPr id="144" name="Google Shape;144;p18"/>
          <p:cNvPicPr preferRelativeResize="0"/>
          <p:nvPr/>
        </p:nvPicPr>
        <p:blipFill rotWithShape="1">
          <a:blip r:embed="rId4">
            <a:alphaModFix/>
          </a:blip>
          <a:srcRect b="0" l="0" r="0" t="0"/>
          <a:stretch/>
        </p:blipFill>
        <p:spPr>
          <a:xfrm>
            <a:off x="0" y="0"/>
            <a:ext cx="9144000" cy="819150"/>
          </a:xfrm>
          <a:prstGeom prst="rect">
            <a:avLst/>
          </a:prstGeom>
          <a:noFill/>
          <a:ln>
            <a:noFill/>
          </a:ln>
        </p:spPr>
      </p:pic>
      <p:pic>
        <p:nvPicPr>
          <p:cNvPr id="145" name="Google Shape;145;p18"/>
          <p:cNvPicPr preferRelativeResize="0"/>
          <p:nvPr/>
        </p:nvPicPr>
        <p:blipFill rotWithShape="1">
          <a:blip r:embed="rId5">
            <a:alphaModFix/>
          </a:blip>
          <a:srcRect b="0" l="0" r="0" t="4726"/>
          <a:stretch/>
        </p:blipFill>
        <p:spPr>
          <a:xfrm>
            <a:off x="0" y="811048"/>
            <a:ext cx="1159329" cy="604695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sp>
        <p:nvSpPr>
          <p:cNvPr id="822" name="Google Shape;822;p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3" name="Google Shape;823;p72"/>
          <p:cNvSpPr txBox="1"/>
          <p:nvPr>
            <p:ph type="title"/>
          </p:nvPr>
        </p:nvSpPr>
        <p:spPr>
          <a:xfrm>
            <a:off x="1334969" y="401473"/>
            <a:ext cx="717268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Recursos GLOBE Elemental</a:t>
            </a:r>
            <a:endParaRPr/>
          </a:p>
        </p:txBody>
      </p:sp>
      <p:sp>
        <p:nvSpPr>
          <p:cNvPr id="824" name="Google Shape;824;p72"/>
          <p:cNvSpPr txBox="1"/>
          <p:nvPr>
            <p:ph idx="1" type="body"/>
          </p:nvPr>
        </p:nvSpPr>
        <p:spPr>
          <a:xfrm>
            <a:off x="1295191" y="2082884"/>
            <a:ext cx="3700018" cy="46385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b="1" lang="en-US" sz="1600"/>
              <a:t>En Española:</a:t>
            </a:r>
            <a:endParaRPr/>
          </a:p>
          <a:p>
            <a:pPr indent="0" lvl="0" marL="0" rtl="0" algn="l">
              <a:lnSpc>
                <a:spcPct val="90000"/>
              </a:lnSpc>
              <a:spcBef>
                <a:spcPts val="0"/>
              </a:spcBef>
              <a:spcAft>
                <a:spcPts val="0"/>
              </a:spcAft>
              <a:buClr>
                <a:schemeClr val="dk1"/>
              </a:buClr>
              <a:buSzPts val="1600"/>
              <a:buNone/>
            </a:pPr>
            <a:r>
              <a:rPr lang="en-US" sz="1600"/>
              <a:t>Libro de cuentos </a:t>
            </a:r>
            <a:r>
              <a:rPr lang="en-US" sz="1600" u="sng">
                <a:solidFill>
                  <a:schemeClr val="hlink"/>
                </a:solidFill>
                <a:hlinkClick r:id="rId3"/>
              </a:rPr>
              <a:t>"¿Sabías que las nubes tienen nombres?"</a:t>
            </a:r>
            <a:endParaRPr sz="1600"/>
          </a:p>
          <a:p>
            <a:pPr indent="0" lvl="0" marL="0" rtl="0" algn="l">
              <a:lnSpc>
                <a:spcPct val="90000"/>
              </a:lnSpc>
              <a:spcBef>
                <a:spcPts val="1000"/>
              </a:spcBef>
              <a:spcAft>
                <a:spcPts val="0"/>
              </a:spcAft>
              <a:buClr>
                <a:schemeClr val="dk1"/>
              </a:buClr>
              <a:buSzPts val="1600"/>
              <a:buNone/>
            </a:pPr>
            <a:r>
              <a:t/>
            </a:r>
            <a:endParaRPr sz="1600"/>
          </a:p>
          <a:p>
            <a:pPr indent="0" lvl="0" marL="0" rtl="0" algn="l">
              <a:lnSpc>
                <a:spcPct val="90000"/>
              </a:lnSpc>
              <a:spcBef>
                <a:spcPts val="1000"/>
              </a:spcBef>
              <a:spcAft>
                <a:spcPts val="0"/>
              </a:spcAft>
              <a:buClr>
                <a:schemeClr val="dk1"/>
              </a:buClr>
              <a:buSzPts val="1600"/>
              <a:buNone/>
            </a:pPr>
            <a:r>
              <a:t/>
            </a:r>
            <a:endParaRPr sz="1600"/>
          </a:p>
          <a:p>
            <a:pPr indent="0" lvl="0" marL="0" rtl="0" algn="l">
              <a:lnSpc>
                <a:spcPct val="90000"/>
              </a:lnSpc>
              <a:spcBef>
                <a:spcPts val="1000"/>
              </a:spcBef>
              <a:spcAft>
                <a:spcPts val="0"/>
              </a:spcAft>
              <a:buClr>
                <a:schemeClr val="dk1"/>
              </a:buClr>
              <a:buSzPts val="1600"/>
              <a:buNone/>
            </a:pPr>
            <a:r>
              <a:t/>
            </a:r>
            <a:endParaRPr sz="1600"/>
          </a:p>
          <a:p>
            <a:pPr indent="0" lvl="0" marL="0" rtl="0" algn="l">
              <a:lnSpc>
                <a:spcPct val="90000"/>
              </a:lnSpc>
              <a:spcBef>
                <a:spcPts val="1000"/>
              </a:spcBef>
              <a:spcAft>
                <a:spcPts val="0"/>
              </a:spcAft>
              <a:buClr>
                <a:schemeClr val="dk1"/>
              </a:buClr>
              <a:buSzPts val="1600"/>
              <a:buNone/>
            </a:pPr>
            <a:r>
              <a:t/>
            </a:r>
            <a:endParaRPr sz="1600"/>
          </a:p>
          <a:p>
            <a:pPr indent="0" lvl="0" marL="0" rtl="0" algn="l">
              <a:lnSpc>
                <a:spcPct val="90000"/>
              </a:lnSpc>
              <a:spcBef>
                <a:spcPts val="1000"/>
              </a:spcBef>
              <a:spcAft>
                <a:spcPts val="0"/>
              </a:spcAft>
              <a:buClr>
                <a:schemeClr val="dk1"/>
              </a:buClr>
              <a:buSzPts val="1600"/>
              <a:buNone/>
            </a:pPr>
            <a:r>
              <a:t/>
            </a:r>
            <a:endParaRPr sz="1600"/>
          </a:p>
          <a:p>
            <a:pPr indent="0" lvl="0" marL="0" rtl="0" algn="l">
              <a:lnSpc>
                <a:spcPct val="90000"/>
              </a:lnSpc>
              <a:spcBef>
                <a:spcPts val="1000"/>
              </a:spcBef>
              <a:spcAft>
                <a:spcPts val="0"/>
              </a:spcAft>
              <a:buClr>
                <a:schemeClr val="dk1"/>
              </a:buClr>
              <a:buSzPts val="1600"/>
              <a:buNone/>
            </a:pPr>
            <a:r>
              <a:t/>
            </a:r>
            <a:endParaRPr b="1" sz="1600"/>
          </a:p>
          <a:p>
            <a:pPr indent="0" lvl="0" marL="0" rtl="0" algn="l">
              <a:lnSpc>
                <a:spcPct val="90000"/>
              </a:lnSpc>
              <a:spcBef>
                <a:spcPts val="1000"/>
              </a:spcBef>
              <a:spcAft>
                <a:spcPts val="0"/>
              </a:spcAft>
              <a:buClr>
                <a:schemeClr val="dk1"/>
              </a:buClr>
              <a:buSzPts val="1600"/>
              <a:buNone/>
            </a:pPr>
            <a:r>
              <a:t/>
            </a:r>
            <a:endParaRPr b="1" sz="1600"/>
          </a:p>
          <a:p>
            <a:pPr indent="0" lvl="0" marL="0" rtl="0" algn="l">
              <a:lnSpc>
                <a:spcPct val="100000"/>
              </a:lnSpc>
              <a:spcBef>
                <a:spcPts val="0"/>
              </a:spcBef>
              <a:spcAft>
                <a:spcPts val="0"/>
              </a:spcAft>
              <a:buClr>
                <a:schemeClr val="dk1"/>
              </a:buClr>
              <a:buSzPts val="1600"/>
              <a:buNone/>
            </a:pPr>
            <a:r>
              <a:rPr b="1" lang="en-US" sz="1600"/>
              <a:t>Actividades de aprendizaje relacionadas:</a:t>
            </a:r>
            <a:endParaRPr/>
          </a:p>
          <a:p>
            <a:pPr indent="-228600" lvl="0" marL="228600" rtl="0" algn="l">
              <a:lnSpc>
                <a:spcPct val="90000"/>
              </a:lnSpc>
              <a:spcBef>
                <a:spcPts val="0"/>
              </a:spcBef>
              <a:spcAft>
                <a:spcPts val="0"/>
              </a:spcAft>
              <a:buClr>
                <a:schemeClr val="dk1"/>
              </a:buClr>
              <a:buSzPts val="1600"/>
              <a:buChar char="•"/>
            </a:pPr>
            <a:r>
              <a:rPr lang="en-US" sz="1600" u="sng">
                <a:solidFill>
                  <a:schemeClr val="hlink"/>
                </a:solidFill>
                <a:hlinkClick r:id="rId4"/>
              </a:rPr>
              <a:t>Diversión con nubes </a:t>
            </a:r>
            <a:endParaRPr sz="1600"/>
          </a:p>
          <a:p>
            <a:pPr indent="-228600" lvl="0" marL="228600" rtl="0" algn="l">
              <a:lnSpc>
                <a:spcPct val="90000"/>
              </a:lnSpc>
              <a:spcBef>
                <a:spcPts val="0"/>
              </a:spcBef>
              <a:spcAft>
                <a:spcPts val="0"/>
              </a:spcAft>
              <a:buClr>
                <a:schemeClr val="dk1"/>
              </a:buClr>
              <a:buSzPts val="1600"/>
              <a:buChar char="•"/>
            </a:pPr>
            <a:r>
              <a:rPr lang="en-US" sz="1600" u="sng">
                <a:solidFill>
                  <a:schemeClr val="hlink"/>
                </a:solidFill>
                <a:hlinkClick r:id="rId5"/>
              </a:rPr>
              <a:t>Formas de nubes</a:t>
            </a:r>
            <a:endParaRPr sz="1600"/>
          </a:p>
          <a:p>
            <a:pPr indent="-228600" lvl="0" marL="228600" rtl="0" algn="l">
              <a:lnSpc>
                <a:spcPct val="90000"/>
              </a:lnSpc>
              <a:spcBef>
                <a:spcPts val="0"/>
              </a:spcBef>
              <a:spcAft>
                <a:spcPts val="0"/>
              </a:spcAft>
              <a:buClr>
                <a:schemeClr val="dk1"/>
              </a:buClr>
              <a:buSzPts val="1600"/>
              <a:buChar char="•"/>
            </a:pPr>
            <a:r>
              <a:rPr lang="en-US" sz="1600" u="sng">
                <a:solidFill>
                  <a:schemeClr val="hlink"/>
                </a:solidFill>
                <a:hlinkClick r:id="rId6"/>
              </a:rPr>
              <a:t>Expandir o no expandir</a:t>
            </a:r>
            <a:endParaRPr sz="1600"/>
          </a:p>
          <a:p>
            <a:pPr indent="0" lvl="0" marL="0" rtl="0" algn="l">
              <a:lnSpc>
                <a:spcPct val="90000"/>
              </a:lnSpc>
              <a:spcBef>
                <a:spcPts val="0"/>
              </a:spcBef>
              <a:spcAft>
                <a:spcPts val="0"/>
              </a:spcAft>
              <a:buClr>
                <a:schemeClr val="dk1"/>
              </a:buClr>
              <a:buSzPts val="1600"/>
              <a:buNone/>
            </a:pPr>
            <a:r>
              <a:rPr b="1" lang="en-US" sz="1600"/>
              <a:t>Juegos:</a:t>
            </a:r>
            <a:endParaRPr/>
          </a:p>
          <a:p>
            <a:pPr indent="0" lvl="0" marL="0" rtl="0" algn="l">
              <a:lnSpc>
                <a:spcPct val="90000"/>
              </a:lnSpc>
              <a:spcBef>
                <a:spcPts val="0"/>
              </a:spcBef>
              <a:spcAft>
                <a:spcPts val="0"/>
              </a:spcAft>
              <a:buClr>
                <a:schemeClr val="dk1"/>
              </a:buClr>
              <a:buSzPts val="1600"/>
              <a:buNone/>
            </a:pPr>
            <a:r>
              <a:rPr lang="en-US" sz="1600" u="sng">
                <a:solidFill>
                  <a:schemeClr val="hlink"/>
                </a:solidFill>
                <a:hlinkClick r:id="rId7"/>
              </a:rPr>
              <a:t>Adivinador de nubes</a:t>
            </a:r>
            <a:r>
              <a:rPr lang="en-US" sz="1600"/>
              <a:t>    Juego de memoria (Incluido en la Actividad Forma de nubes</a:t>
            </a:r>
            <a:endParaRPr/>
          </a:p>
        </p:txBody>
      </p:sp>
      <p:sp>
        <p:nvSpPr>
          <p:cNvPr id="825" name="Google Shape;825;p72"/>
          <p:cNvSpPr txBox="1"/>
          <p:nvPr/>
        </p:nvSpPr>
        <p:spPr>
          <a:xfrm>
            <a:off x="5050116" y="2058652"/>
            <a:ext cx="3860529"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En inglés</a:t>
            </a:r>
            <a:r>
              <a:rPr lang="en-US" sz="1600">
                <a:solidFill>
                  <a:schemeClr val="dk1"/>
                </a:solidFill>
                <a:latin typeface="Calibri"/>
                <a:ea typeface="Calibri"/>
                <a:cs typeface="Calibri"/>
                <a:sym typeface="Calibri"/>
              </a:rPr>
              <a:t>:  Calidad del Aire</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Libro de cuento  </a:t>
            </a:r>
            <a:r>
              <a:rPr lang="en-US" sz="1600" u="sng">
                <a:solidFill>
                  <a:schemeClr val="hlink"/>
                </a:solidFill>
                <a:latin typeface="Calibri"/>
                <a:ea typeface="Calibri"/>
                <a:cs typeface="Calibri"/>
                <a:sym typeface="Calibri"/>
                <a:hlinkClick r:id="rId8"/>
              </a:rPr>
              <a:t>“¿Qué pasa en la atmósfera? Explorando los colores del cielo” </a:t>
            </a:r>
            <a:r>
              <a:rPr lang="en-US" sz="1600">
                <a:solidFill>
                  <a:schemeClr val="dk1"/>
                </a:solidFill>
                <a:latin typeface="Calibri"/>
                <a:ea typeface="Calibri"/>
                <a:cs typeface="Calibri"/>
                <a:sym typeface="Calibri"/>
              </a:rPr>
              <a:t>y Actividades de aprendizaje relacionadas:</a:t>
            </a:r>
            <a:endParaRPr/>
          </a:p>
          <a:p>
            <a:pPr indent="-285750" lvl="0" marL="285750" marR="0" rtl="0" algn="l">
              <a:spcBef>
                <a:spcPts val="0"/>
              </a:spcBef>
              <a:spcAft>
                <a:spcPts val="0"/>
              </a:spcAft>
              <a:buClr>
                <a:schemeClr val="dk1"/>
              </a:buClr>
              <a:buSzPts val="1600"/>
              <a:buFont typeface="Arial"/>
              <a:buChar char="•"/>
            </a:pPr>
            <a:r>
              <a:rPr lang="en-US" sz="1600" u="sng">
                <a:solidFill>
                  <a:schemeClr val="hlink"/>
                </a:solidFill>
                <a:latin typeface="Calibri"/>
                <a:ea typeface="Calibri"/>
                <a:cs typeface="Calibri"/>
                <a:sym typeface="Calibri"/>
                <a:hlinkClick r:id="rId9"/>
              </a:rPr>
              <a:t>¿Por qué es (no) tan azul?</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u="sng">
                <a:solidFill>
                  <a:schemeClr val="hlink"/>
                </a:solidFill>
                <a:latin typeface="Calibri"/>
                <a:ea typeface="Calibri"/>
                <a:cs typeface="Calibri"/>
                <a:sym typeface="Calibri"/>
                <a:hlinkClick r:id="rId10"/>
              </a:rPr>
              <a:t>Observadores del cielo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u="sng">
                <a:solidFill>
                  <a:schemeClr val="hlink"/>
                </a:solidFill>
                <a:latin typeface="Calibri"/>
                <a:ea typeface="Calibri"/>
                <a:cs typeface="Calibri"/>
                <a:sym typeface="Calibri"/>
                <a:hlinkClick r:id="rId11"/>
              </a:rPr>
              <a:t>Observando la luz</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u="sng">
                <a:solidFill>
                  <a:schemeClr val="hlink"/>
                </a:solidFill>
                <a:latin typeface="Calibri"/>
                <a:ea typeface="Calibri"/>
                <a:cs typeface="Calibri"/>
                <a:sym typeface="Calibri"/>
                <a:hlinkClick r:id="rId12"/>
              </a:rPr>
              <a:t>En el aire</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descr="GLOBE elementary aerosol storybook cover" id="826" name="Google Shape;826;p72"/>
          <p:cNvPicPr preferRelativeResize="0"/>
          <p:nvPr/>
        </p:nvPicPr>
        <p:blipFill rotWithShape="1">
          <a:blip r:embed="rId13">
            <a:alphaModFix/>
          </a:blip>
          <a:srcRect b="0" l="0" r="0" t="0"/>
          <a:stretch/>
        </p:blipFill>
        <p:spPr>
          <a:xfrm>
            <a:off x="6734242" y="4003876"/>
            <a:ext cx="2066723" cy="2327515"/>
          </a:xfrm>
          <a:prstGeom prst="rect">
            <a:avLst/>
          </a:prstGeom>
          <a:noFill/>
          <a:ln>
            <a:noFill/>
          </a:ln>
        </p:spPr>
      </p:pic>
      <p:sp>
        <p:nvSpPr>
          <p:cNvPr id="827" name="Google Shape;827;p72"/>
          <p:cNvSpPr txBox="1"/>
          <p:nvPr/>
        </p:nvSpPr>
        <p:spPr>
          <a:xfrm>
            <a:off x="1244360" y="1257994"/>
            <a:ext cx="7581254" cy="83099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600">
                <a:solidFill>
                  <a:schemeClr val="dk1"/>
                </a:solidFill>
                <a:latin typeface="Calibri"/>
                <a:ea typeface="Calibri"/>
                <a:cs typeface="Calibri"/>
                <a:sym typeface="Calibri"/>
              </a:rPr>
              <a:t>¡El protocolo de la nube es fácil para niños y adultos de todas las edades! Si está trabajando con estudiantes más chicos (de Jardín de infantes a 4to. Grado de escolaridad primaria), los recursos elementales de GLOBE pueden ser especialmente útiles.</a:t>
            </a:r>
            <a:endParaRPr sz="1600">
              <a:solidFill>
                <a:schemeClr val="dk1"/>
              </a:solidFill>
              <a:latin typeface="Calibri"/>
              <a:ea typeface="Calibri"/>
              <a:cs typeface="Calibri"/>
              <a:sym typeface="Calibri"/>
            </a:endParaRPr>
          </a:p>
        </p:txBody>
      </p:sp>
      <p:pic>
        <p:nvPicPr>
          <p:cNvPr id="828" name="Google Shape;828;p72"/>
          <p:cNvPicPr preferRelativeResize="0"/>
          <p:nvPr/>
        </p:nvPicPr>
        <p:blipFill rotWithShape="1">
          <a:blip r:embed="rId14">
            <a:alphaModFix/>
          </a:blip>
          <a:srcRect b="0" l="0" r="0" t="0"/>
          <a:stretch/>
        </p:blipFill>
        <p:spPr>
          <a:xfrm>
            <a:off x="0" y="-8102"/>
            <a:ext cx="9144000" cy="819150"/>
          </a:xfrm>
          <a:prstGeom prst="rect">
            <a:avLst/>
          </a:prstGeom>
          <a:noFill/>
          <a:ln>
            <a:noFill/>
          </a:ln>
        </p:spPr>
      </p:pic>
      <p:pic>
        <p:nvPicPr>
          <p:cNvPr id="829" name="Google Shape;829;p72"/>
          <p:cNvPicPr preferRelativeResize="0"/>
          <p:nvPr/>
        </p:nvPicPr>
        <p:blipFill rotWithShape="1">
          <a:blip r:embed="rId15">
            <a:alphaModFix/>
          </a:blip>
          <a:srcRect b="0" l="0" r="0" t="899"/>
          <a:stretch/>
        </p:blipFill>
        <p:spPr>
          <a:xfrm>
            <a:off x="0" y="811047"/>
            <a:ext cx="1159329" cy="6046953"/>
          </a:xfrm>
          <a:prstGeom prst="rect">
            <a:avLst/>
          </a:prstGeom>
          <a:noFill/>
          <a:ln>
            <a:noFill/>
          </a:ln>
        </p:spPr>
      </p:pic>
      <p:pic>
        <p:nvPicPr>
          <p:cNvPr id="830" name="Google Shape;830;p72"/>
          <p:cNvPicPr preferRelativeResize="0"/>
          <p:nvPr/>
        </p:nvPicPr>
        <p:blipFill rotWithShape="1">
          <a:blip r:embed="rId16">
            <a:alphaModFix/>
          </a:blip>
          <a:srcRect b="0" l="0" r="0" t="0"/>
          <a:stretch/>
        </p:blipFill>
        <p:spPr>
          <a:xfrm>
            <a:off x="2896290" y="2700746"/>
            <a:ext cx="1824699" cy="236189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6" name="Google Shape;836;p73"/>
          <p:cNvSpPr txBox="1"/>
          <p:nvPr>
            <p:ph type="title"/>
          </p:nvPr>
        </p:nvSpPr>
        <p:spPr>
          <a:xfrm>
            <a:off x="1322287" y="964626"/>
            <a:ext cx="717268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Recursos NASA en inglés</a:t>
            </a:r>
            <a:endParaRPr/>
          </a:p>
        </p:txBody>
      </p:sp>
      <p:sp>
        <p:nvSpPr>
          <p:cNvPr id="837" name="Google Shape;837;p73"/>
          <p:cNvSpPr txBox="1"/>
          <p:nvPr>
            <p:ph idx="1" type="body"/>
          </p:nvPr>
        </p:nvSpPr>
        <p:spPr>
          <a:xfrm>
            <a:off x="1322286" y="2290189"/>
            <a:ext cx="7461496" cy="3886774"/>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800"/>
              <a:buChar char="•"/>
            </a:pPr>
            <a:r>
              <a:rPr lang="en-US"/>
              <a:t>NASA Earth Observatory </a:t>
            </a:r>
            <a:r>
              <a:rPr lang="en-US" u="sng">
                <a:solidFill>
                  <a:schemeClr val="hlink"/>
                </a:solidFill>
                <a:hlinkClick r:id="rId3"/>
              </a:rPr>
              <a:t>feature article on clouds</a:t>
            </a:r>
            <a:endParaRPr/>
          </a:p>
          <a:p>
            <a:pPr indent="-228600" lvl="0" marL="228600" rtl="0" algn="just">
              <a:lnSpc>
                <a:spcPct val="90000"/>
              </a:lnSpc>
              <a:spcBef>
                <a:spcPts val="1000"/>
              </a:spcBef>
              <a:spcAft>
                <a:spcPts val="0"/>
              </a:spcAft>
              <a:buClr>
                <a:schemeClr val="dk1"/>
              </a:buClr>
              <a:buSzPts val="2800"/>
              <a:buChar char="•"/>
            </a:pPr>
            <a:r>
              <a:rPr lang="en-US"/>
              <a:t>NASA Fact Sheet: </a:t>
            </a:r>
            <a:r>
              <a:rPr lang="en-US" u="sng">
                <a:solidFill>
                  <a:schemeClr val="hlink"/>
                </a:solidFill>
                <a:hlinkClick r:id="rId4"/>
              </a:rPr>
              <a:t>The Importance of Understanding Clouds</a:t>
            </a:r>
            <a:endParaRPr/>
          </a:p>
          <a:p>
            <a:pPr indent="-228600" lvl="0" marL="228600" rtl="0" algn="just">
              <a:lnSpc>
                <a:spcPct val="90000"/>
              </a:lnSpc>
              <a:spcBef>
                <a:spcPts val="1000"/>
              </a:spcBef>
              <a:spcAft>
                <a:spcPts val="0"/>
              </a:spcAft>
              <a:buClr>
                <a:schemeClr val="dk1"/>
              </a:buClr>
              <a:buSzPts val="2800"/>
              <a:buChar char="•"/>
            </a:pPr>
            <a:r>
              <a:rPr lang="en-US"/>
              <a:t>Imagery from Space: Explore </a:t>
            </a:r>
            <a:r>
              <a:rPr lang="en-US" u="sng">
                <a:solidFill>
                  <a:schemeClr val="hlink"/>
                </a:solidFill>
                <a:hlinkClick r:id="rId5"/>
              </a:rPr>
              <a:t>NASA Worldview </a:t>
            </a:r>
            <a:r>
              <a:rPr lang="en-US"/>
              <a:t>or </a:t>
            </a:r>
            <a:r>
              <a:rPr lang="en-US" u="sng">
                <a:solidFill>
                  <a:schemeClr val="hlink"/>
                </a:solidFill>
                <a:hlinkClick r:id="rId6"/>
              </a:rPr>
              <a:t>Visible Earth</a:t>
            </a:r>
            <a:r>
              <a:rPr lang="en-US"/>
              <a:t>, great resources for interpreting satellite imagery. </a:t>
            </a:r>
            <a:endParaRPr/>
          </a:p>
        </p:txBody>
      </p:sp>
      <p:pic>
        <p:nvPicPr>
          <p:cNvPr id="838" name="Google Shape;838;p73"/>
          <p:cNvPicPr preferRelativeResize="0"/>
          <p:nvPr/>
        </p:nvPicPr>
        <p:blipFill rotWithShape="1">
          <a:blip r:embed="rId7">
            <a:alphaModFix/>
          </a:blip>
          <a:srcRect b="0" l="0" r="0" t="0"/>
          <a:stretch/>
        </p:blipFill>
        <p:spPr>
          <a:xfrm>
            <a:off x="0" y="-8102"/>
            <a:ext cx="9144000" cy="819150"/>
          </a:xfrm>
          <a:prstGeom prst="rect">
            <a:avLst/>
          </a:prstGeom>
          <a:noFill/>
          <a:ln>
            <a:noFill/>
          </a:ln>
        </p:spPr>
      </p:pic>
      <p:pic>
        <p:nvPicPr>
          <p:cNvPr id="839" name="Google Shape;839;p73"/>
          <p:cNvPicPr preferRelativeResize="0"/>
          <p:nvPr/>
        </p:nvPicPr>
        <p:blipFill rotWithShape="1">
          <a:blip r:embed="rId8">
            <a:alphaModFix/>
          </a:blip>
          <a:srcRect b="0" l="0" r="0" t="0"/>
          <a:stretch/>
        </p:blipFill>
        <p:spPr>
          <a:xfrm>
            <a:off x="0" y="811048"/>
            <a:ext cx="1153850" cy="604695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5" name="Google Shape;845;p74"/>
          <p:cNvSpPr txBox="1"/>
          <p:nvPr>
            <p:ph type="title"/>
          </p:nvPr>
        </p:nvSpPr>
        <p:spPr>
          <a:xfrm>
            <a:off x="1322287" y="964626"/>
            <a:ext cx="717268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n-US" sz="2800"/>
              <a:t>¡Has completado el módulo de capacitación del Protocolo de la nube, con comparaciones satelitales!</a:t>
            </a:r>
            <a:endParaRPr sz="2800"/>
          </a:p>
        </p:txBody>
      </p:sp>
      <p:sp>
        <p:nvSpPr>
          <p:cNvPr id="846" name="Google Shape;846;p74"/>
          <p:cNvSpPr txBox="1"/>
          <p:nvPr>
            <p:ph idx="1" type="body"/>
          </p:nvPr>
        </p:nvSpPr>
        <p:spPr>
          <a:xfrm>
            <a:off x="1322286" y="2290189"/>
            <a:ext cx="7461496" cy="3886774"/>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en-US" sz="2400"/>
              <a:t>Si está listo para realizar la </a:t>
            </a:r>
            <a:r>
              <a:rPr lang="en-US" sz="2400">
                <a:solidFill>
                  <a:srgbClr val="1432B2"/>
                </a:solidFill>
              </a:rPr>
              <a:t>Prueba de evaluación</a:t>
            </a:r>
            <a:r>
              <a:rPr lang="en-US" sz="2400"/>
              <a:t>, regístrese y tome la prueba correspondiente al Protocolo de nubes.</a:t>
            </a:r>
            <a:endParaRPr sz="2400"/>
          </a:p>
          <a:p>
            <a:pPr indent="-228600" lvl="0" marL="228600" rtl="0" algn="just">
              <a:lnSpc>
                <a:spcPct val="90000"/>
              </a:lnSpc>
              <a:spcBef>
                <a:spcPts val="1000"/>
              </a:spcBef>
              <a:spcAft>
                <a:spcPts val="0"/>
              </a:spcAft>
              <a:buClr>
                <a:schemeClr val="dk1"/>
              </a:buClr>
              <a:buSzPts val="2400"/>
              <a:buChar char="•"/>
            </a:pPr>
            <a:r>
              <a:rPr lang="en-US" sz="2400"/>
              <a:t>¡Estás listo para tomar observaciones del Protocolo Nube e interpretar datos satelitales! ¡Bienvenido a la comunidad GLOBE de Atmósfera!</a:t>
            </a:r>
            <a:endParaRPr/>
          </a:p>
          <a:p>
            <a:pPr indent="-228600" lvl="0" marL="228600" rtl="0" algn="just">
              <a:lnSpc>
                <a:spcPct val="90000"/>
              </a:lnSpc>
              <a:spcBef>
                <a:spcPts val="1000"/>
              </a:spcBef>
              <a:spcAft>
                <a:spcPts val="0"/>
              </a:spcAft>
              <a:buClr>
                <a:schemeClr val="dk1"/>
              </a:buClr>
              <a:buSzPts val="2400"/>
              <a:buChar char="•"/>
            </a:pPr>
            <a:r>
              <a:rPr lang="en-US" sz="2400"/>
              <a:t>Por favor envíenos sus comentarios sobre este módulo. Este es un proyecto de la comunidad y agradecemos sus comentarios, sugerencias y ediciones. Comentario aquí: </a:t>
            </a:r>
            <a:r>
              <a:rPr lang="en-US" sz="2400">
                <a:solidFill>
                  <a:srgbClr val="1432B2"/>
                </a:solidFill>
              </a:rPr>
              <a:t>e-Training Feedback</a:t>
            </a:r>
            <a:endParaRPr/>
          </a:p>
        </p:txBody>
      </p:sp>
      <p:pic>
        <p:nvPicPr>
          <p:cNvPr id="847" name="Google Shape;847;p74"/>
          <p:cNvPicPr preferRelativeResize="0"/>
          <p:nvPr/>
        </p:nvPicPr>
        <p:blipFill rotWithShape="1">
          <a:blip r:embed="rId3">
            <a:alphaModFix/>
          </a:blip>
          <a:srcRect b="0" l="0" r="0" t="0"/>
          <a:stretch/>
        </p:blipFill>
        <p:spPr>
          <a:xfrm>
            <a:off x="0" y="-8102"/>
            <a:ext cx="9144000" cy="819150"/>
          </a:xfrm>
          <a:prstGeom prst="rect">
            <a:avLst/>
          </a:prstGeom>
          <a:noFill/>
          <a:ln>
            <a:noFill/>
          </a:ln>
        </p:spPr>
      </p:pic>
      <p:pic>
        <p:nvPicPr>
          <p:cNvPr id="848" name="Google Shape;848;p74"/>
          <p:cNvPicPr preferRelativeResize="0"/>
          <p:nvPr/>
        </p:nvPicPr>
        <p:blipFill rotWithShape="1">
          <a:blip r:embed="rId4">
            <a:alphaModFix/>
          </a:blip>
          <a:srcRect b="0" l="0" r="0" t="0"/>
          <a:stretch/>
        </p:blipFill>
        <p:spPr>
          <a:xfrm>
            <a:off x="0" y="843705"/>
            <a:ext cx="1153850" cy="604695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7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54" name="Google Shape;854;p75"/>
          <p:cNvSpPr txBox="1"/>
          <p:nvPr>
            <p:ph type="title"/>
          </p:nvPr>
        </p:nvSpPr>
        <p:spPr>
          <a:xfrm>
            <a:off x="1322287" y="900265"/>
            <a:ext cx="7172687" cy="5553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n-US" sz="2800"/>
              <a:t>Créditos</a:t>
            </a:r>
            <a:endParaRPr/>
          </a:p>
        </p:txBody>
      </p:sp>
      <p:pic>
        <p:nvPicPr>
          <p:cNvPr descr="GLOBE sponsor image" id="855" name="Google Shape;855;p75"/>
          <p:cNvPicPr preferRelativeResize="0"/>
          <p:nvPr/>
        </p:nvPicPr>
        <p:blipFill rotWithShape="1">
          <a:blip r:embed="rId3">
            <a:alphaModFix/>
          </a:blip>
          <a:srcRect b="0" l="6041" r="7504" t="16917"/>
          <a:stretch/>
        </p:blipFill>
        <p:spPr>
          <a:xfrm>
            <a:off x="1157468" y="6137564"/>
            <a:ext cx="7905509" cy="719218"/>
          </a:xfrm>
          <a:prstGeom prst="rect">
            <a:avLst/>
          </a:prstGeom>
          <a:noFill/>
          <a:ln>
            <a:noFill/>
          </a:ln>
        </p:spPr>
      </p:pic>
      <p:sp>
        <p:nvSpPr>
          <p:cNvPr id="856" name="Google Shape;856;p75"/>
          <p:cNvSpPr txBox="1"/>
          <p:nvPr>
            <p:ph idx="1" type="body"/>
          </p:nvPr>
        </p:nvSpPr>
        <p:spPr>
          <a:xfrm>
            <a:off x="1301911" y="1396944"/>
            <a:ext cx="7761066" cy="473940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b="1" lang="en-US" sz="1400"/>
              <a:t>Diapositivas:</a:t>
            </a:r>
            <a:endParaRPr sz="1400"/>
          </a:p>
          <a:p>
            <a:pPr indent="0" lvl="0" marL="0" rtl="0" algn="l">
              <a:lnSpc>
                <a:spcPct val="100000"/>
              </a:lnSpc>
              <a:spcBef>
                <a:spcPts val="400"/>
              </a:spcBef>
              <a:spcAft>
                <a:spcPts val="0"/>
              </a:spcAft>
              <a:buClr>
                <a:schemeClr val="dk1"/>
              </a:buClr>
              <a:buSzPts val="1400"/>
              <a:buNone/>
            </a:pPr>
            <a:r>
              <a:rPr lang="en-US" sz="1400"/>
              <a:t>Dr. Lin Chambers, NASA Langley Research Center, USA</a:t>
            </a:r>
            <a:endParaRPr/>
          </a:p>
          <a:p>
            <a:pPr indent="0" lvl="0" marL="0" rtl="0" algn="l">
              <a:lnSpc>
                <a:spcPct val="100000"/>
              </a:lnSpc>
              <a:spcBef>
                <a:spcPts val="400"/>
              </a:spcBef>
              <a:spcAft>
                <a:spcPts val="0"/>
              </a:spcAft>
              <a:buClr>
                <a:schemeClr val="dk1"/>
              </a:buClr>
              <a:buSzPts val="1400"/>
              <a:buNone/>
            </a:pPr>
            <a:r>
              <a:rPr lang="en-US" sz="1400"/>
              <a:t>Sarah McCrea, NASA Langley Research Center, USA</a:t>
            </a:r>
            <a:endParaRPr/>
          </a:p>
          <a:p>
            <a:pPr indent="0" lvl="0" marL="0" rtl="0" algn="l">
              <a:lnSpc>
                <a:spcPct val="100000"/>
              </a:lnSpc>
              <a:spcBef>
                <a:spcPts val="400"/>
              </a:spcBef>
              <a:spcAft>
                <a:spcPts val="0"/>
              </a:spcAft>
              <a:buClr>
                <a:schemeClr val="dk1"/>
              </a:buClr>
              <a:buSzPts val="1400"/>
              <a:buNone/>
            </a:pPr>
            <a:r>
              <a:rPr lang="en-US" sz="1400"/>
              <a:t>Jessica Taylor, NASA Langley Research Center, USA</a:t>
            </a:r>
            <a:endParaRPr/>
          </a:p>
          <a:p>
            <a:pPr indent="0" lvl="0" marL="0" rtl="0" algn="l">
              <a:lnSpc>
                <a:spcPct val="100000"/>
              </a:lnSpc>
              <a:spcBef>
                <a:spcPts val="400"/>
              </a:spcBef>
              <a:spcAft>
                <a:spcPts val="0"/>
              </a:spcAft>
              <a:buClr>
                <a:schemeClr val="dk1"/>
              </a:buClr>
              <a:buSzPts val="1400"/>
              <a:buNone/>
            </a:pPr>
            <a:r>
              <a:rPr lang="en-US" sz="1400"/>
              <a:t>Russanne Low, Ph.D., University of Nebraska-Lincoln, USA</a:t>
            </a:r>
            <a:endParaRPr/>
          </a:p>
          <a:p>
            <a:pPr indent="0" lvl="0" marL="0" rtl="0" algn="l">
              <a:lnSpc>
                <a:spcPct val="100000"/>
              </a:lnSpc>
              <a:spcBef>
                <a:spcPts val="0"/>
              </a:spcBef>
              <a:spcAft>
                <a:spcPts val="0"/>
              </a:spcAft>
              <a:buClr>
                <a:schemeClr val="dk1"/>
              </a:buClr>
              <a:buSzPts val="1400"/>
              <a:buNone/>
            </a:pPr>
            <a:r>
              <a:t/>
            </a:r>
            <a:endParaRPr b="1" sz="1400"/>
          </a:p>
          <a:p>
            <a:pPr indent="0" lvl="0" marL="0" rtl="0" algn="l">
              <a:lnSpc>
                <a:spcPct val="100000"/>
              </a:lnSpc>
              <a:spcBef>
                <a:spcPts val="0"/>
              </a:spcBef>
              <a:spcAft>
                <a:spcPts val="0"/>
              </a:spcAft>
              <a:buClr>
                <a:schemeClr val="dk1"/>
              </a:buClr>
              <a:buSzPts val="1400"/>
              <a:buNone/>
            </a:pPr>
            <a:r>
              <a:rPr b="1" lang="en-US" sz="1400"/>
              <a:t>Imágenes:</a:t>
            </a:r>
            <a:endParaRPr/>
          </a:p>
          <a:p>
            <a:pPr indent="0" lvl="0" marL="0" rtl="0" algn="l">
              <a:lnSpc>
                <a:spcPct val="100000"/>
              </a:lnSpc>
              <a:spcBef>
                <a:spcPts val="400"/>
              </a:spcBef>
              <a:spcAft>
                <a:spcPts val="0"/>
              </a:spcAft>
              <a:buClr>
                <a:schemeClr val="dk1"/>
              </a:buClr>
              <a:buSzPts val="1400"/>
              <a:buNone/>
            </a:pPr>
            <a:r>
              <a:rPr lang="en-US" sz="1400"/>
              <a:t>NASA Langley Research Center</a:t>
            </a:r>
            <a:endParaRPr/>
          </a:p>
          <a:p>
            <a:pPr indent="0" lvl="0" marL="0" rtl="0" algn="l">
              <a:lnSpc>
                <a:spcPct val="100000"/>
              </a:lnSpc>
              <a:spcBef>
                <a:spcPts val="0"/>
              </a:spcBef>
              <a:spcAft>
                <a:spcPts val="0"/>
              </a:spcAft>
              <a:buClr>
                <a:schemeClr val="dk1"/>
              </a:buClr>
              <a:buSzPts val="1400"/>
              <a:buNone/>
            </a:pPr>
            <a:r>
              <a:t/>
            </a:r>
            <a:endParaRPr b="1" sz="1400"/>
          </a:p>
          <a:p>
            <a:pPr indent="0" lvl="0" marL="0" rtl="0" algn="l">
              <a:lnSpc>
                <a:spcPct val="100000"/>
              </a:lnSpc>
              <a:spcBef>
                <a:spcPts val="0"/>
              </a:spcBef>
              <a:spcAft>
                <a:spcPts val="0"/>
              </a:spcAft>
              <a:buClr>
                <a:schemeClr val="dk1"/>
              </a:buClr>
              <a:buSzPts val="1400"/>
              <a:buNone/>
            </a:pPr>
            <a:r>
              <a:rPr b="1" lang="en-US" sz="1400"/>
              <a:t>Más Información</a:t>
            </a:r>
            <a:endParaRPr/>
          </a:p>
          <a:p>
            <a:pPr indent="0" lvl="0" marL="0" rtl="0" algn="l">
              <a:lnSpc>
                <a:spcPct val="100000"/>
              </a:lnSpc>
              <a:spcBef>
                <a:spcPts val="400"/>
              </a:spcBef>
              <a:spcAft>
                <a:spcPts val="0"/>
              </a:spcAft>
              <a:buClr>
                <a:schemeClr val="dk1"/>
              </a:buClr>
              <a:buSzPts val="1400"/>
              <a:buNone/>
            </a:pPr>
            <a:r>
              <a:rPr lang="en-US" sz="1400" u="sng">
                <a:solidFill>
                  <a:schemeClr val="hlink"/>
                </a:solidFill>
                <a:hlinkClick r:id="rId4"/>
              </a:rPr>
              <a:t>Programa GLOBE</a:t>
            </a:r>
            <a:endParaRPr sz="1400"/>
          </a:p>
          <a:p>
            <a:pPr indent="0" lvl="0" marL="0" rtl="0" algn="l">
              <a:lnSpc>
                <a:spcPct val="100000"/>
              </a:lnSpc>
              <a:spcBef>
                <a:spcPts val="400"/>
              </a:spcBef>
              <a:spcAft>
                <a:spcPts val="0"/>
              </a:spcAft>
              <a:buClr>
                <a:schemeClr val="dk1"/>
              </a:buClr>
              <a:buSzPts val="1400"/>
              <a:buNone/>
            </a:pPr>
            <a:r>
              <a:rPr lang="en-US" sz="1400"/>
              <a:t>En inglés:</a:t>
            </a:r>
            <a:endParaRPr/>
          </a:p>
          <a:p>
            <a:pPr indent="0" lvl="0" marL="0" rtl="0" algn="l">
              <a:lnSpc>
                <a:spcPct val="100000"/>
              </a:lnSpc>
              <a:spcBef>
                <a:spcPts val="400"/>
              </a:spcBef>
              <a:spcAft>
                <a:spcPts val="0"/>
              </a:spcAft>
              <a:buClr>
                <a:schemeClr val="dk1"/>
              </a:buClr>
              <a:buSzPts val="1400"/>
              <a:buNone/>
            </a:pPr>
            <a:r>
              <a:rPr lang="en-US" sz="1400" u="sng">
                <a:solidFill>
                  <a:schemeClr val="hlink"/>
                </a:solidFill>
                <a:hlinkClick r:id="rId5"/>
              </a:rPr>
              <a:t>NASA Satellite Comparison Website</a:t>
            </a:r>
            <a:r>
              <a:rPr lang="en-US" sz="1400"/>
              <a:t> on GLOBE.gov</a:t>
            </a:r>
            <a:endParaRPr/>
          </a:p>
          <a:p>
            <a:pPr indent="0" lvl="0" marL="0" rtl="0" algn="l">
              <a:lnSpc>
                <a:spcPct val="100000"/>
              </a:lnSpc>
              <a:spcBef>
                <a:spcPts val="400"/>
              </a:spcBef>
              <a:spcAft>
                <a:spcPts val="0"/>
              </a:spcAft>
              <a:buClr>
                <a:schemeClr val="dk1"/>
              </a:buClr>
              <a:buSzPts val="1400"/>
              <a:buNone/>
            </a:pPr>
            <a:r>
              <a:rPr lang="en-US" sz="1400" u="sng">
                <a:solidFill>
                  <a:schemeClr val="hlink"/>
                </a:solidFill>
                <a:hlinkClick r:id="rId6"/>
              </a:rPr>
              <a:t>NASA Wavelength </a:t>
            </a:r>
            <a:r>
              <a:rPr lang="en-US" sz="1400"/>
              <a:t>: NASA’s Digital Library of Earth and Space Education Resources</a:t>
            </a:r>
            <a:endParaRPr/>
          </a:p>
          <a:p>
            <a:pPr indent="0" lvl="0" marL="0" rtl="0" algn="l">
              <a:lnSpc>
                <a:spcPct val="100000"/>
              </a:lnSpc>
              <a:spcBef>
                <a:spcPts val="400"/>
              </a:spcBef>
              <a:spcAft>
                <a:spcPts val="0"/>
              </a:spcAft>
              <a:buClr>
                <a:schemeClr val="dk1"/>
              </a:buClr>
              <a:buSzPts val="1400"/>
              <a:buNone/>
            </a:pPr>
            <a:r>
              <a:rPr lang="en-US" sz="1400" u="sng">
                <a:solidFill>
                  <a:schemeClr val="hlink"/>
                </a:solidFill>
                <a:hlinkClick r:id="rId7"/>
              </a:rPr>
              <a:t>NASA Global Climate Change</a:t>
            </a:r>
            <a:r>
              <a:rPr lang="en-US" sz="1400"/>
              <a:t>: Vital Signs of the Planet</a:t>
            </a:r>
            <a:endParaRPr/>
          </a:p>
          <a:p>
            <a:pPr indent="0" lvl="0" marL="0" rtl="0" algn="l">
              <a:lnSpc>
                <a:spcPct val="100000"/>
              </a:lnSpc>
              <a:spcBef>
                <a:spcPts val="400"/>
              </a:spcBef>
              <a:spcAft>
                <a:spcPts val="0"/>
              </a:spcAft>
              <a:buClr>
                <a:schemeClr val="dk1"/>
              </a:buClr>
              <a:buSzPts val="1400"/>
              <a:buNone/>
            </a:pPr>
            <a:r>
              <a:t/>
            </a:r>
            <a:endParaRPr sz="1400"/>
          </a:p>
          <a:p>
            <a:pPr indent="0" lvl="0" marL="0" rtl="0" algn="l">
              <a:lnSpc>
                <a:spcPct val="100000"/>
              </a:lnSpc>
              <a:spcBef>
                <a:spcPts val="400"/>
              </a:spcBef>
              <a:spcAft>
                <a:spcPts val="0"/>
              </a:spcAft>
              <a:buClr>
                <a:schemeClr val="dk1"/>
              </a:buClr>
              <a:buSzPts val="1400"/>
              <a:buNone/>
            </a:pPr>
            <a:r>
              <a:rPr i="1" lang="en-US" sz="1400"/>
              <a:t>Esta versión del 3/1/2017 en base a una traducción libre al castellano por Prof. Claudia Romagnoli, Master Trainer en Atmósfera, ha sido adaptada y con imágenes incorporadas con fines educativos.</a:t>
            </a:r>
            <a:endParaRPr/>
          </a:p>
          <a:p>
            <a:pPr indent="0" lvl="0" marL="0" rtl="0" algn="r">
              <a:lnSpc>
                <a:spcPct val="100000"/>
              </a:lnSpc>
              <a:spcBef>
                <a:spcPts val="400"/>
              </a:spcBef>
              <a:spcAft>
                <a:spcPts val="0"/>
              </a:spcAft>
              <a:buClr>
                <a:schemeClr val="dk1"/>
              </a:buClr>
              <a:buSzPts val="1400"/>
              <a:buNone/>
            </a:pPr>
            <a:r>
              <a:rPr i="1" lang="en-US" sz="1400"/>
              <a:t>GLOBE Argentina, el 01/04/2019</a:t>
            </a:r>
            <a:endParaRPr i="1" sz="1400"/>
          </a:p>
        </p:txBody>
      </p:sp>
      <p:pic>
        <p:nvPicPr>
          <p:cNvPr id="857" name="Google Shape;857;p75"/>
          <p:cNvPicPr preferRelativeResize="0"/>
          <p:nvPr/>
        </p:nvPicPr>
        <p:blipFill rotWithShape="1">
          <a:blip r:embed="rId8">
            <a:alphaModFix/>
          </a:blip>
          <a:srcRect b="0" l="0" r="0" t="0"/>
          <a:stretch/>
        </p:blipFill>
        <p:spPr>
          <a:xfrm>
            <a:off x="0" y="-8102"/>
            <a:ext cx="9144000" cy="819150"/>
          </a:xfrm>
          <a:prstGeom prst="rect">
            <a:avLst/>
          </a:prstGeom>
          <a:noFill/>
          <a:ln>
            <a:noFill/>
          </a:ln>
        </p:spPr>
      </p:pic>
      <p:pic>
        <p:nvPicPr>
          <p:cNvPr id="858" name="Google Shape;858;p75"/>
          <p:cNvPicPr preferRelativeResize="0"/>
          <p:nvPr/>
        </p:nvPicPr>
        <p:blipFill rotWithShape="1">
          <a:blip r:embed="rId9">
            <a:alphaModFix/>
          </a:blip>
          <a:srcRect b="0" l="0" r="0" t="0"/>
          <a:stretch/>
        </p:blipFill>
        <p:spPr>
          <a:xfrm>
            <a:off x="0" y="811048"/>
            <a:ext cx="1153850" cy="60469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9" name="Shape 149"/>
        <p:cNvGrpSpPr/>
        <p:nvPr/>
      </p:nvGrpSpPr>
      <p:grpSpPr>
        <a:xfrm>
          <a:off x="0" y="0"/>
          <a:ext cx="0" cy="0"/>
          <a:chOff x="0" y="0"/>
          <a:chExt cx="0" cy="0"/>
        </a:xfrm>
      </p:grpSpPr>
      <p:sp>
        <p:nvSpPr>
          <p:cNvPr id="150" name="Google Shape;150;p19"/>
          <p:cNvSpPr txBox="1"/>
          <p:nvPr>
            <p:ph type="title"/>
          </p:nvPr>
        </p:nvSpPr>
        <p:spPr>
          <a:xfrm>
            <a:off x="1328928" y="794681"/>
            <a:ext cx="7461504" cy="8191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b="1" lang="en-US">
                <a:solidFill>
                  <a:srgbClr val="002060"/>
                </a:solidFill>
              </a:rPr>
              <a:t>¿Cómo se forman las nubes?</a:t>
            </a:r>
            <a:endParaRPr/>
          </a:p>
        </p:txBody>
      </p:sp>
      <p:sp>
        <p:nvSpPr>
          <p:cNvPr id="151" name="Google Shape;151;p19"/>
          <p:cNvSpPr txBox="1"/>
          <p:nvPr>
            <p:ph idx="1" type="body"/>
          </p:nvPr>
        </p:nvSpPr>
        <p:spPr>
          <a:xfrm>
            <a:off x="1159329" y="1571964"/>
            <a:ext cx="4233527" cy="514951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200"/>
              <a:buNone/>
            </a:pPr>
            <a:r>
              <a:rPr lang="en-US" sz="2200"/>
              <a:t>Si las temperaturas están por encima de la congelación, el vapor de agua se condensa sobre las partículas pequeñas (polvo, humo, sal, etc.) en nuestra atmósfera, como gotas de agua. Las partículas pequeñas son conocidas como núcleos de condensación de nubes (CNN). Sin ellos, las nubes no se formarían por encima de -40°C.</a:t>
            </a:r>
            <a:endParaRPr/>
          </a:p>
          <a:p>
            <a:pPr indent="0" lvl="0" marL="0" rtl="0" algn="just">
              <a:lnSpc>
                <a:spcPct val="90000"/>
              </a:lnSpc>
              <a:spcBef>
                <a:spcPts val="1000"/>
              </a:spcBef>
              <a:spcAft>
                <a:spcPts val="0"/>
              </a:spcAft>
              <a:buClr>
                <a:schemeClr val="dk1"/>
              </a:buClr>
              <a:buSzPts val="2200"/>
              <a:buNone/>
            </a:pPr>
            <a:r>
              <a:rPr lang="en-US" sz="2200"/>
              <a:t>Si las temperaturas están por debajo del punto de congelación, ya que están en altitudes elevadas, en lugar de gotas se formarán en su mayoría pequeños cristales de hielo.</a:t>
            </a:r>
            <a:endParaRPr sz="2200"/>
          </a:p>
        </p:txBody>
      </p:sp>
      <p:sp>
        <p:nvSpPr>
          <p:cNvPr id="152" name="Google Shape;152;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3" name="Google Shape;153;p19"/>
          <p:cNvPicPr preferRelativeResize="0"/>
          <p:nvPr/>
        </p:nvPicPr>
        <p:blipFill rotWithShape="1">
          <a:blip r:embed="rId3">
            <a:alphaModFix/>
          </a:blip>
          <a:srcRect b="0" l="0" r="0" t="0"/>
          <a:stretch/>
        </p:blipFill>
        <p:spPr>
          <a:xfrm>
            <a:off x="0" y="0"/>
            <a:ext cx="9144000" cy="819150"/>
          </a:xfrm>
          <a:prstGeom prst="rect">
            <a:avLst/>
          </a:prstGeom>
          <a:noFill/>
          <a:ln>
            <a:noFill/>
          </a:ln>
        </p:spPr>
      </p:pic>
      <p:pic>
        <p:nvPicPr>
          <p:cNvPr id="154" name="Google Shape;154;p19"/>
          <p:cNvPicPr preferRelativeResize="0"/>
          <p:nvPr/>
        </p:nvPicPr>
        <p:blipFill rotWithShape="1">
          <a:blip r:embed="rId4">
            <a:alphaModFix/>
          </a:blip>
          <a:srcRect b="0" l="0" r="0" t="4726"/>
          <a:stretch/>
        </p:blipFill>
        <p:spPr>
          <a:xfrm>
            <a:off x="0" y="811048"/>
            <a:ext cx="1159329" cy="6046952"/>
          </a:xfrm>
          <a:prstGeom prst="rect">
            <a:avLst/>
          </a:prstGeom>
          <a:noFill/>
          <a:ln>
            <a:noFill/>
          </a:ln>
        </p:spPr>
      </p:pic>
      <p:pic>
        <p:nvPicPr>
          <p:cNvPr id="155" name="Google Shape;155;p19"/>
          <p:cNvPicPr preferRelativeResize="0"/>
          <p:nvPr/>
        </p:nvPicPr>
        <p:blipFill rotWithShape="1">
          <a:blip r:embed="rId5">
            <a:alphaModFix/>
          </a:blip>
          <a:srcRect b="0" l="0" r="0" t="0"/>
          <a:stretch/>
        </p:blipFill>
        <p:spPr>
          <a:xfrm>
            <a:off x="5392856" y="1959429"/>
            <a:ext cx="3680201" cy="40535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1" name="Google Shape;161;p20"/>
          <p:cNvSpPr txBox="1"/>
          <p:nvPr>
            <p:ph type="title"/>
          </p:nvPr>
        </p:nvSpPr>
        <p:spPr>
          <a:xfrm>
            <a:off x="1328928" y="945561"/>
            <a:ext cx="746150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¿Qué son las nubes?</a:t>
            </a:r>
            <a:endParaRPr/>
          </a:p>
        </p:txBody>
      </p:sp>
      <p:sp>
        <p:nvSpPr>
          <p:cNvPr id="162" name="Google Shape;162;p20"/>
          <p:cNvSpPr txBox="1"/>
          <p:nvPr>
            <p:ph idx="1" type="body"/>
          </p:nvPr>
        </p:nvSpPr>
        <p:spPr>
          <a:xfrm>
            <a:off x="6194392" y="2204877"/>
            <a:ext cx="2868719" cy="391397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200"/>
              <a:buNone/>
            </a:pPr>
            <a:r>
              <a:rPr lang="en-US" sz="2200"/>
              <a:t>Cuando hay una gran cantidad de gotas de agua o cristales de hielo, y ellos dispersan suficiente luz para que podamos verlos, ellos forman nubes visibles.</a:t>
            </a:r>
            <a:endParaRPr/>
          </a:p>
          <a:p>
            <a:pPr indent="0" lvl="0" marL="0" rtl="0" algn="just">
              <a:lnSpc>
                <a:spcPct val="90000"/>
              </a:lnSpc>
              <a:spcBef>
                <a:spcPts val="1000"/>
              </a:spcBef>
              <a:spcAft>
                <a:spcPts val="0"/>
              </a:spcAft>
              <a:buClr>
                <a:schemeClr val="dk1"/>
              </a:buClr>
              <a:buSzPts val="2200"/>
              <a:buNone/>
            </a:pPr>
            <a:r>
              <a:rPr lang="en-US" sz="2200"/>
              <a:t>En cualquier momento dado, más de la mitad de la superficie de la Tierra está cubierta por nubes.</a:t>
            </a:r>
            <a:endParaRPr sz="2200"/>
          </a:p>
        </p:txBody>
      </p:sp>
      <p:pic>
        <p:nvPicPr>
          <p:cNvPr descr="4 cloud pictures &#10;top left: cloud with sunlight peeping through&#10;top right: transparent, wispy clouds&#10;bottom left: puffy white clouds&#10;bottom right: clouds at sunset&#10;" id="163" name="Google Shape;163;p20"/>
          <p:cNvPicPr preferRelativeResize="0"/>
          <p:nvPr/>
        </p:nvPicPr>
        <p:blipFill rotWithShape="1">
          <a:blip r:embed="rId3">
            <a:alphaModFix/>
          </a:blip>
          <a:srcRect b="0" l="0" r="0" t="0"/>
          <a:stretch/>
        </p:blipFill>
        <p:spPr>
          <a:xfrm>
            <a:off x="1224410" y="2203602"/>
            <a:ext cx="4956478" cy="3913971"/>
          </a:xfrm>
          <a:prstGeom prst="rect">
            <a:avLst/>
          </a:prstGeom>
          <a:noFill/>
          <a:ln>
            <a:noFill/>
          </a:ln>
        </p:spPr>
      </p:pic>
      <p:pic>
        <p:nvPicPr>
          <p:cNvPr id="164" name="Google Shape;164;p20"/>
          <p:cNvPicPr preferRelativeResize="0"/>
          <p:nvPr/>
        </p:nvPicPr>
        <p:blipFill rotWithShape="1">
          <a:blip r:embed="rId4">
            <a:alphaModFix/>
          </a:blip>
          <a:srcRect b="0" l="0" r="0" t="0"/>
          <a:stretch/>
        </p:blipFill>
        <p:spPr>
          <a:xfrm>
            <a:off x="0" y="-4313"/>
            <a:ext cx="9144000" cy="819150"/>
          </a:xfrm>
          <a:prstGeom prst="rect">
            <a:avLst/>
          </a:prstGeom>
          <a:noFill/>
          <a:ln>
            <a:noFill/>
          </a:ln>
        </p:spPr>
      </p:pic>
      <p:pic>
        <p:nvPicPr>
          <p:cNvPr id="165" name="Google Shape;165;p20"/>
          <p:cNvPicPr preferRelativeResize="0"/>
          <p:nvPr/>
        </p:nvPicPr>
        <p:blipFill rotWithShape="1">
          <a:blip r:embed="rId5">
            <a:alphaModFix/>
          </a:blip>
          <a:srcRect b="0" l="0" r="0" t="4726"/>
          <a:stretch/>
        </p:blipFill>
        <p:spPr>
          <a:xfrm>
            <a:off x="0" y="811048"/>
            <a:ext cx="1159329" cy="60469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1" name="Google Shape;171;p21"/>
          <p:cNvSpPr txBox="1"/>
          <p:nvPr>
            <p:ph type="title"/>
          </p:nvPr>
        </p:nvSpPr>
        <p:spPr>
          <a:xfrm>
            <a:off x="1304108" y="817810"/>
            <a:ext cx="7741921" cy="6972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n-US"/>
              <a:t>¿Por qué recopilar datos sobre las nubes?</a:t>
            </a:r>
            <a:endParaRPr b="1">
              <a:solidFill>
                <a:srgbClr val="002060"/>
              </a:solidFill>
            </a:endParaRPr>
          </a:p>
        </p:txBody>
      </p:sp>
      <p:sp>
        <p:nvSpPr>
          <p:cNvPr id="172" name="Google Shape;172;p21"/>
          <p:cNvSpPr txBox="1"/>
          <p:nvPr>
            <p:ph idx="1" type="body"/>
          </p:nvPr>
        </p:nvSpPr>
        <p:spPr>
          <a:xfrm>
            <a:off x="1156013" y="3749163"/>
            <a:ext cx="7984671" cy="3037371"/>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2200"/>
              <a:buNone/>
            </a:pPr>
            <a:r>
              <a:rPr lang="en-US" sz="2200"/>
              <a:t>Una de las características más interesantes de la Tierra, vista desde el espacio, es la distribución de nubes en constante cambio. Son tan naturales como cualquier cosa que encontremos en nuestras vidas diarias. Mientras flotan sobre nosotros, apenas percibimos su presencia. in embargo, las nubes tienen una enorme influencia en el balance energético de la Tierra, el clima y el tiempo atmosférico.</a:t>
            </a:r>
            <a:endParaRPr/>
          </a:p>
          <a:p>
            <a:pPr indent="0" lvl="0" marL="0" rtl="0" algn="just">
              <a:lnSpc>
                <a:spcPct val="80000"/>
              </a:lnSpc>
              <a:spcBef>
                <a:spcPts val="1000"/>
              </a:spcBef>
              <a:spcAft>
                <a:spcPts val="0"/>
              </a:spcAft>
              <a:buClr>
                <a:schemeClr val="dk1"/>
              </a:buClr>
              <a:buSzPts val="2200"/>
              <a:buNone/>
            </a:pPr>
            <a:r>
              <a:rPr lang="en-US" sz="2200"/>
              <a:t>Incluso pequeños cambios en la abundancia, ubicación o tipo de nube pueden afectar el clima y el estado del tiempo de la Tierra. </a:t>
            </a:r>
            <a:endParaRPr/>
          </a:p>
          <a:p>
            <a:pPr indent="0" lvl="0" marL="0" rtl="0" algn="just">
              <a:lnSpc>
                <a:spcPct val="80000"/>
              </a:lnSpc>
              <a:spcBef>
                <a:spcPts val="1000"/>
              </a:spcBef>
              <a:spcAft>
                <a:spcPts val="0"/>
              </a:spcAft>
              <a:buClr>
                <a:schemeClr val="dk1"/>
              </a:buClr>
              <a:buSzPts val="2200"/>
              <a:buNone/>
            </a:pPr>
            <a:r>
              <a:rPr lang="en-US" sz="2200"/>
              <a:t>Esta es la razón por la cual la recopilación de datos en las nubes es importante.</a:t>
            </a:r>
            <a:endParaRPr sz="2200"/>
          </a:p>
        </p:txBody>
      </p:sp>
      <p:pic>
        <p:nvPicPr>
          <p:cNvPr descr="image result for NASA clouds" id="173" name="Google Shape;173;p21"/>
          <p:cNvPicPr preferRelativeResize="0"/>
          <p:nvPr/>
        </p:nvPicPr>
        <p:blipFill rotWithShape="1">
          <a:blip r:embed="rId3">
            <a:alphaModFix/>
          </a:blip>
          <a:srcRect b="0" l="0" r="0" t="0"/>
          <a:stretch/>
        </p:blipFill>
        <p:spPr>
          <a:xfrm>
            <a:off x="2152165" y="1485968"/>
            <a:ext cx="5992368" cy="2133600"/>
          </a:xfrm>
          <a:prstGeom prst="rect">
            <a:avLst/>
          </a:prstGeom>
          <a:noFill/>
          <a:ln>
            <a:noFill/>
          </a:ln>
        </p:spPr>
      </p:pic>
      <p:pic>
        <p:nvPicPr>
          <p:cNvPr id="174" name="Google Shape;174;p21"/>
          <p:cNvPicPr preferRelativeResize="0"/>
          <p:nvPr/>
        </p:nvPicPr>
        <p:blipFill rotWithShape="1">
          <a:blip r:embed="rId4">
            <a:alphaModFix/>
          </a:blip>
          <a:srcRect b="0" l="0" r="0" t="0"/>
          <a:stretch/>
        </p:blipFill>
        <p:spPr>
          <a:xfrm>
            <a:off x="0" y="-1340"/>
            <a:ext cx="9144000" cy="819150"/>
          </a:xfrm>
          <a:prstGeom prst="rect">
            <a:avLst/>
          </a:prstGeom>
          <a:noFill/>
          <a:ln>
            <a:noFill/>
          </a:ln>
        </p:spPr>
      </p:pic>
      <p:pic>
        <p:nvPicPr>
          <p:cNvPr id="175" name="Google Shape;175;p21"/>
          <p:cNvPicPr preferRelativeResize="0"/>
          <p:nvPr/>
        </p:nvPicPr>
        <p:blipFill rotWithShape="1">
          <a:blip r:embed="rId5">
            <a:alphaModFix/>
          </a:blip>
          <a:srcRect b="1836" l="8776" r="0" t="4246"/>
          <a:stretch/>
        </p:blipFill>
        <p:spPr>
          <a:xfrm>
            <a:off x="0" y="818580"/>
            <a:ext cx="1159329" cy="60431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