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70" r:id="rId3"/>
    <p:sldMasterId id="2147483660" r:id="rId4"/>
  </p:sldMasterIdLst>
  <p:sldIdLst>
    <p:sldId id="256" r:id="rId5"/>
    <p:sldId id="257" r:id="rId6"/>
    <p:sldId id="259" r:id="rId7"/>
    <p:sldId id="258" r:id="rId8"/>
    <p:sldId id="260" r:id="rId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0" autoAdjust="0"/>
    <p:restoredTop sz="94630" autoAdjust="0"/>
  </p:normalViewPr>
  <p:slideViewPr>
    <p:cSldViewPr snapToGrid="0" snapToObjects="1" showGuides="1">
      <p:cViewPr>
        <p:scale>
          <a:sx n="80" d="100"/>
          <a:sy n="80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0496" y="3151187"/>
            <a:ext cx="43219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3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88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DA5E-1310-0649-87A8-33FC504AB03D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3D3-D3AB-494D-92C6-F26B4DB8C3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09580" y="1011210"/>
            <a:ext cx="4277220" cy="511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084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ti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>
                <a:solidFill>
                  <a:schemeClr val="tx1"/>
                </a:solidFill>
                <a:latin typeface="Calibri"/>
              </a:rPr>
              <a:t>      #GLOBE21</a:t>
            </a:r>
          </a:p>
        </p:txBody>
      </p:sp>
    </p:spTree>
    <p:extLst>
      <p:ext uri="{BB962C8B-B14F-4D97-AF65-F5344CB8AC3E}">
        <p14:creationId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8F30-4F03-1343-BBC0-6983C3E285B8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eft_glob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9" name="Picture 8" descr="GLOBE_logoOfficial-_Blu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>
                <a:solidFill>
                  <a:schemeClr val="tx1"/>
                </a:solidFill>
                <a:latin typeface="+mn-lt"/>
              </a:rPr>
              <a:t> 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166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DA5E-1310-0649-87A8-33FC504AB03D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53D3-D3AB-494D-92C6-F26B4DB8C3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LOBE_logoOfficial-_Blu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92A-AEC4-A047-817E-4CDE1175D3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2275"/>
            <a:ext cx="7772400" cy="2192193"/>
          </a:xfrm>
        </p:spPr>
        <p:txBody>
          <a:bodyPr/>
          <a:lstStyle/>
          <a:p>
            <a:r>
              <a:rPr lang="en-US" sz="4000" b="1" dirty="0"/>
              <a:t>COLLABORATION WITH </a:t>
            </a:r>
            <a:r>
              <a:rPr lang="en-US" sz="4000" b="1" dirty="0" smtClean="0"/>
              <a:t>UNITED NATIONS ENVIRONMENT PROGRAMME (UNEP)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0099"/>
            <a:ext cx="6400800" cy="224443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Lyn D. Wigbels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International Coordinator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GLOBE Implementation Office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 August 2017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9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78926-B250-456E-B4F5-F73BC8D9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3142"/>
            <a:ext cx="8229600" cy="764495"/>
          </a:xfrm>
        </p:spPr>
        <p:txBody>
          <a:bodyPr/>
          <a:lstStyle/>
          <a:p>
            <a:r>
              <a:rPr lang="en-US" sz="4000" b="1" dirty="0"/>
              <a:t>COLLABORATION WITH UNEP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2D47CF-1A00-42D0-AC1A-0308AC5C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The GLOBE Program signed an agreement with UNEP in 1999</a:t>
            </a:r>
          </a:p>
          <a:p>
            <a:pPr lvl="1"/>
            <a:r>
              <a:rPr lang="en-US" sz="2000" b="1" dirty="0"/>
              <a:t>Shared information with each other and third parties to enhance environmental awareness and contribute to scientific understanding of global environment</a:t>
            </a:r>
          </a:p>
          <a:p>
            <a:pPr lvl="1"/>
            <a:r>
              <a:rPr lang="en-US" sz="2000" b="1" dirty="0"/>
              <a:t>Promoted GLOBE and UNEP including their educational materials, scientific data and activities to each other’s network</a:t>
            </a:r>
          </a:p>
          <a:p>
            <a:pPr lvl="1"/>
            <a:r>
              <a:rPr lang="en-US" sz="2000" b="1" dirty="0"/>
              <a:t>Encouraged collaboration between GLOBE community and UNEP scientists and Regional Offices</a:t>
            </a:r>
          </a:p>
          <a:p>
            <a:pPr lvl="1"/>
            <a:r>
              <a:rPr lang="en-US" sz="2000" b="1" dirty="0"/>
              <a:t>Encouraged UNEP GRID centers to incorporate GLOBE data into GRID databases</a:t>
            </a:r>
          </a:p>
          <a:p>
            <a:pPr lvl="1"/>
            <a:r>
              <a:rPr lang="en-US" sz="2000" b="1" dirty="0"/>
              <a:t>Agreement expired in 2004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9BEA72-8562-43F0-9656-25454505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390"/>
            <a:ext cx="8229600" cy="883248"/>
          </a:xfrm>
        </p:spPr>
        <p:txBody>
          <a:bodyPr/>
          <a:lstStyle/>
          <a:p>
            <a:r>
              <a:rPr lang="en-US" sz="4000" b="1" dirty="0"/>
              <a:t>COLLABORATION WITH UNEP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ADF4B-8166-473E-B759-E41F57D1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In 2016, Kenyan Deputy Country Coordinator Charles Mwangi began collaborating with UNEP</a:t>
            </a:r>
          </a:p>
          <a:p>
            <a:pPr lvl="1"/>
            <a:r>
              <a:rPr lang="en-US" sz="2000" b="1" dirty="0"/>
              <a:t>Charles and NASA SMAP satellite scientist Erika </a:t>
            </a:r>
            <a:r>
              <a:rPr lang="en-US" sz="2000" b="1" dirty="0" err="1"/>
              <a:t>Podest</a:t>
            </a:r>
            <a:r>
              <a:rPr lang="en-US" sz="2000" b="1" dirty="0"/>
              <a:t> met with UNEP to discuss collaboration</a:t>
            </a:r>
          </a:p>
          <a:p>
            <a:pPr lvl="2"/>
            <a:r>
              <a:rPr lang="en-US" sz="2000" b="1" dirty="0"/>
              <a:t>They now are leading the Citizen Science Chapter of the UNEP GEO-6 Report; Charles contributed a case study on GLOBE to the chapter</a:t>
            </a:r>
          </a:p>
          <a:p>
            <a:pPr lvl="1"/>
            <a:r>
              <a:rPr lang="en-US" sz="2000" b="1" dirty="0"/>
              <a:t>Charles and Kenyan GLOBE school teacher and student gave presentation to United Nation’s Environment Assembly Science Policy Forum</a:t>
            </a:r>
          </a:p>
          <a:p>
            <a:pPr lvl="1"/>
            <a:r>
              <a:rPr lang="en-US" sz="2000" b="1" dirty="0"/>
              <a:t>UNEP expressed interest in signing agreement with GLOBE and began discussions with Charles on potential areas of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6D469-C73A-49AB-A3F4-99F1BACD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r>
              <a:rPr lang="en-US" sz="4000" b="1" dirty="0"/>
              <a:t>COLLABORATION WITH UNEP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F5B2A4-5315-41AD-AC3C-25F33288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22" y="1294410"/>
            <a:ext cx="8229600" cy="4631377"/>
          </a:xfrm>
        </p:spPr>
        <p:txBody>
          <a:bodyPr/>
          <a:lstStyle/>
          <a:p>
            <a:pPr lvl="0"/>
            <a:endParaRPr lang="en-US" sz="2400" b="1" dirty="0" smtClean="0"/>
          </a:p>
          <a:p>
            <a:pPr lvl="0"/>
            <a:r>
              <a:rPr lang="en-US" sz="2400" b="1" dirty="0" smtClean="0"/>
              <a:t>In </a:t>
            </a:r>
            <a:r>
              <a:rPr lang="en-US" sz="2400" b="1" dirty="0"/>
              <a:t>September, Charles and Kristin Wegner met with UNEP to identify specific collaborative activities such as:</a:t>
            </a:r>
          </a:p>
          <a:p>
            <a:pPr lvl="1"/>
            <a:r>
              <a:rPr lang="en-US" sz="2000" b="1" dirty="0"/>
              <a:t>Reactivate provisions in earlier agreement</a:t>
            </a:r>
          </a:p>
          <a:p>
            <a:pPr lvl="1"/>
            <a:r>
              <a:rPr lang="en-US" sz="2000" b="1" dirty="0"/>
              <a:t>GLOBE contribute to UNEP publications and conferences and make GLOBE data available</a:t>
            </a:r>
          </a:p>
          <a:p>
            <a:pPr lvl="1"/>
            <a:r>
              <a:rPr lang="en-US" sz="2000" b="1" dirty="0"/>
              <a:t>UNEP encourage its university partners and Regional Offices to participate in GLOBE and encourage scientists to use GLOBE data</a:t>
            </a:r>
          </a:p>
          <a:p>
            <a:pPr lvl="1"/>
            <a:r>
              <a:rPr lang="en-US" sz="2000" b="1" dirty="0"/>
              <a:t>Use of GLOBE data in UNEP publications and reports</a:t>
            </a:r>
          </a:p>
          <a:p>
            <a:pPr lvl="1"/>
            <a:r>
              <a:rPr lang="en-US" sz="2000" b="1" dirty="0"/>
              <a:t>Incorporate GLOBE citizen science protocols into UNEP’s integrated environmental assessment guidelines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8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A5280-3ED1-4506-988F-2FD3456C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en-US" sz="4000" b="1" dirty="0"/>
              <a:t>COLLABORATION WITH UNEP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B25655-D58F-43A6-8D2B-1A4AE122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4488"/>
            <a:ext cx="8229600" cy="4525963"/>
          </a:xfrm>
        </p:spPr>
        <p:txBody>
          <a:bodyPr/>
          <a:lstStyle/>
          <a:p>
            <a:pPr lvl="0"/>
            <a:r>
              <a:rPr lang="en-US" b="1" dirty="0"/>
              <a:t>NASA and UNEP initiated discussions on collaboration in </a:t>
            </a:r>
            <a:r>
              <a:rPr lang="en-US" b="1" dirty="0" smtClean="0"/>
              <a:t>April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NASA </a:t>
            </a:r>
            <a:r>
              <a:rPr lang="en-US" b="1" dirty="0"/>
              <a:t>drafted and completed review of agreement in June</a:t>
            </a:r>
            <a:endParaRPr lang="en-US" sz="2400" b="1" dirty="0"/>
          </a:p>
          <a:p>
            <a:pPr lvl="1"/>
            <a:r>
              <a:rPr lang="en-US" b="1" dirty="0"/>
              <a:t>Draft agreement currently under review at U.S. Department of State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3928"/>
      </p:ext>
    </p:extLst>
  </p:cSld>
  <p:clrMapOvr>
    <a:masterClrMapping/>
  </p:clrMapOvr>
</p:sld>
</file>

<file path=ppt/theme/theme1.xml><?xml version="1.0" encoding="utf-8"?>
<a:theme xmlns:a="http://schemas.openxmlformats.org/drawingml/2006/main" name="Map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296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Map background</vt:lpstr>
      <vt:lpstr>2_Custom Design</vt:lpstr>
      <vt:lpstr>1_Custom Design</vt:lpstr>
      <vt:lpstr>Custom Design</vt:lpstr>
      <vt:lpstr>COLLABORATION WITH UNITED NATIONS ENVIRONMENT PROGRAMME (UNEP) </vt:lpstr>
      <vt:lpstr>COLLABORATION WITH UNEP </vt:lpstr>
      <vt:lpstr>COLLABORATION WITH UNEP </vt:lpstr>
      <vt:lpstr>COLLABORATION WITH UNEP </vt:lpstr>
      <vt:lpstr>COLLABORATION WITH UNEP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Lyn</cp:lastModifiedBy>
  <cp:revision>33</cp:revision>
  <cp:lastPrinted>2017-07-25T18:22:07Z</cp:lastPrinted>
  <dcterms:created xsi:type="dcterms:W3CDTF">2015-11-10T16:16:01Z</dcterms:created>
  <dcterms:modified xsi:type="dcterms:W3CDTF">2017-07-25T18:24:21Z</dcterms:modified>
</cp:coreProperties>
</file>