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71" r:id="rId10"/>
    <p:sldId id="264" r:id="rId11"/>
    <p:sldId id="272" r:id="rId12"/>
    <p:sldId id="265" r:id="rId13"/>
    <p:sldId id="267" r:id="rId14"/>
    <p:sldId id="268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31271-75BD-43C1-B2AB-3CF2D07ED30D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5AD6-7994-43CF-9624-98309916F14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758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31271-75BD-43C1-B2AB-3CF2D07ED30D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5AD6-7994-43CF-9624-98309916F14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84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31271-75BD-43C1-B2AB-3CF2D07ED30D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5AD6-7994-43CF-9624-98309916F14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18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31271-75BD-43C1-B2AB-3CF2D07ED30D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5AD6-7994-43CF-9624-98309916F14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320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31271-75BD-43C1-B2AB-3CF2D07ED30D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5AD6-7994-43CF-9624-98309916F14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0923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31271-75BD-43C1-B2AB-3CF2D07ED30D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5AD6-7994-43CF-9624-98309916F14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996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31271-75BD-43C1-B2AB-3CF2D07ED30D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5AD6-7994-43CF-9624-98309916F14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964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31271-75BD-43C1-B2AB-3CF2D07ED30D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5AD6-7994-43CF-9624-98309916F14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58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31271-75BD-43C1-B2AB-3CF2D07ED30D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5AD6-7994-43CF-9624-98309916F14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351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31271-75BD-43C1-B2AB-3CF2D07ED30D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5AD6-7994-43CF-9624-98309916F14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369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31271-75BD-43C1-B2AB-3CF2D07ED30D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5AD6-7994-43CF-9624-98309916F14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06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31271-75BD-43C1-B2AB-3CF2D07ED30D}" type="datetimeFigureOut">
              <a:rPr lang="pt-BR" smtClean="0"/>
              <a:t>03/02/2025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15AD6-7994-43CF-9624-98309916F14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95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50750" y="1440874"/>
            <a:ext cx="8669547" cy="1394834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The Globe Program in Brazil</a:t>
            </a:r>
            <a:br>
              <a:rPr lang="en-US" sz="3200" b="1" dirty="0"/>
            </a:br>
            <a:r>
              <a:rPr lang="en-US" sz="3200" b="1" dirty="0"/>
              <a:t>Mosquito Challenge Community Campaign - MCCC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42087" y="4309661"/>
            <a:ext cx="6898257" cy="1130557"/>
          </a:xfrm>
        </p:spPr>
        <p:txBody>
          <a:bodyPr/>
          <a:lstStyle/>
          <a:p>
            <a:r>
              <a:rPr lang="en-US" dirty="0"/>
              <a:t>Jean Robert </a:t>
            </a:r>
            <a:r>
              <a:rPr lang="en-US" dirty="0" err="1"/>
              <a:t>Batana</a:t>
            </a:r>
            <a:r>
              <a:rPr lang="en-US" dirty="0"/>
              <a:t> </a:t>
            </a:r>
            <a:r>
              <a:rPr lang="en-US" dirty="0" err="1"/>
              <a:t>Pires</a:t>
            </a:r>
            <a:r>
              <a:rPr lang="en-US" dirty="0"/>
              <a:t> Ferreira</a:t>
            </a:r>
          </a:p>
          <a:p>
            <a:r>
              <a:rPr lang="en-US" dirty="0"/>
              <a:t>Brazilian Deputy Globe Country Coordinator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5" y="204354"/>
            <a:ext cx="11648356" cy="132920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760720"/>
            <a:ext cx="11796541" cy="849283"/>
          </a:xfrm>
          <a:prstGeom prst="rect">
            <a:avLst/>
          </a:prstGeom>
        </p:spPr>
      </p:pic>
      <p:pic>
        <p:nvPicPr>
          <p:cNvPr id="7" name="Picture 5" descr="left_glob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05" y="1285439"/>
            <a:ext cx="2337214" cy="44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10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6879" y="2011314"/>
            <a:ext cx="5811041" cy="116320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Atmosphere and Mosquito Larvae Protocols.</a:t>
            </a:r>
          </a:p>
          <a:p>
            <a:r>
              <a:rPr lang="en-US" sz="2400" dirty="0">
                <a:cs typeface="Arial" panose="020B0604020202020204" pitchFamily="34" charset="0"/>
              </a:rPr>
              <a:t>Master Trainers: </a:t>
            </a:r>
            <a:r>
              <a:rPr lang="en-US" sz="2400" dirty="0" err="1">
                <a:cs typeface="Arial" panose="020B0604020202020204" pitchFamily="34" charset="0"/>
              </a:rPr>
              <a:t>Russane</a:t>
            </a:r>
            <a:r>
              <a:rPr lang="en-US" sz="2400" dirty="0">
                <a:cs typeface="Arial" panose="020B0604020202020204" pitchFamily="34" charset="0"/>
              </a:rPr>
              <a:t> Low and Renee Codsi</a:t>
            </a:r>
          </a:p>
          <a:p>
            <a:r>
              <a:rPr lang="en-US" sz="2400" dirty="0">
                <a:cs typeface="Arial" panose="020B0604020202020204" pitchFamily="34" charset="0"/>
              </a:rPr>
              <a:t>Trainers: Aline Veloso and Ines Mauad</a:t>
            </a:r>
          </a:p>
          <a:p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" y="206301"/>
            <a:ext cx="11648356" cy="1329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760720"/>
            <a:ext cx="11796541" cy="84928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139351" y="968384"/>
            <a:ext cx="6358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Mosquito </a:t>
            </a:r>
            <a:r>
              <a:rPr lang="pt-BR" sz="2800" dirty="0" err="1"/>
              <a:t>Challenge</a:t>
            </a:r>
            <a:r>
              <a:rPr lang="pt-BR" sz="2800" dirty="0"/>
              <a:t> </a:t>
            </a:r>
            <a:r>
              <a:rPr lang="pt-BR" sz="2800" dirty="0" err="1"/>
              <a:t>Community</a:t>
            </a:r>
            <a:r>
              <a:rPr lang="pt-BR" sz="2800" dirty="0"/>
              <a:t> </a:t>
            </a:r>
            <a:r>
              <a:rPr lang="pt-BR" sz="2800" dirty="0" err="1"/>
              <a:t>Campaign</a:t>
            </a:r>
            <a:endParaRPr lang="pt-BR" sz="2800" dirty="0"/>
          </a:p>
          <a:p>
            <a:r>
              <a:rPr lang="pt-BR" sz="2800" dirty="0"/>
              <a:t>Rio de Janeiro/RJ: 1 – 2 of </a:t>
            </a:r>
            <a:r>
              <a:rPr lang="pt-BR" sz="2800" dirty="0" err="1"/>
              <a:t>June</a:t>
            </a:r>
            <a:r>
              <a:rPr lang="pt-BR" sz="2800" dirty="0"/>
              <a:t> 2017</a:t>
            </a:r>
          </a:p>
        </p:txBody>
      </p:sp>
      <p:sp>
        <p:nvSpPr>
          <p:cNvPr id="9" name="Retângulo 8"/>
          <p:cNvSpPr/>
          <p:nvPr/>
        </p:nvSpPr>
        <p:spPr>
          <a:xfrm>
            <a:off x="4156890" y="5422166"/>
            <a:ext cx="454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cs typeface="Arial" panose="020B0604020202020204" pitchFamily="34" charset="0"/>
              </a:rPr>
              <a:t>4rd Globe-</a:t>
            </a:r>
            <a:r>
              <a:rPr lang="pt-BR" sz="1600" dirty="0" err="1">
                <a:cs typeface="Arial" panose="020B0604020202020204" pitchFamily="34" charset="0"/>
              </a:rPr>
              <a:t>Brazil</a:t>
            </a:r>
            <a:r>
              <a:rPr lang="pt-BR" sz="1600" dirty="0">
                <a:cs typeface="Arial" panose="020B0604020202020204" pitchFamily="34" charset="0"/>
              </a:rPr>
              <a:t> Workshop – Rio de Janeiro</a:t>
            </a:r>
            <a:endParaRPr lang="pt-BR" sz="1600" dirty="0"/>
          </a:p>
        </p:txBody>
      </p:sp>
      <p:pic>
        <p:nvPicPr>
          <p:cNvPr id="10" name="OJTD55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44100" y="1742482"/>
            <a:ext cx="1898521" cy="335444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3" t="12670" b="20095"/>
          <a:stretch/>
        </p:blipFill>
        <p:spPr>
          <a:xfrm>
            <a:off x="5126211" y="2992271"/>
            <a:ext cx="3960639" cy="226061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08" y="3513075"/>
            <a:ext cx="3227851" cy="242088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0237836" y="5322139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cs typeface="Arial" panose="020B0604020202020204" pitchFamily="34" charset="0"/>
              </a:rPr>
              <a:t>Vídeo: </a:t>
            </a:r>
            <a:r>
              <a:rPr lang="pt-BR" dirty="0" err="1">
                <a:cs typeface="Arial" panose="020B0604020202020204" pitchFamily="34" charset="0"/>
              </a:rPr>
              <a:t>Pulpa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194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6879" y="2011314"/>
            <a:ext cx="6067812" cy="1101341"/>
          </a:xfrm>
        </p:spPr>
        <p:txBody>
          <a:bodyPr>
            <a:norm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24 Teachers.</a:t>
            </a:r>
          </a:p>
          <a:p>
            <a:r>
              <a:rPr lang="en-US" sz="2400" dirty="0">
                <a:cs typeface="Arial" panose="020B0604020202020204" pitchFamily="34" charset="0"/>
              </a:rPr>
              <a:t>03 Representatives of Education department</a:t>
            </a:r>
          </a:p>
          <a:p>
            <a:pPr marL="0" indent="0">
              <a:buNone/>
            </a:pPr>
            <a:endParaRPr lang="en-US" sz="2400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" y="206301"/>
            <a:ext cx="11648356" cy="1329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760720"/>
            <a:ext cx="11796541" cy="84928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139351" y="986857"/>
            <a:ext cx="6358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Mosquito </a:t>
            </a:r>
            <a:r>
              <a:rPr lang="pt-BR" sz="2800" dirty="0" err="1"/>
              <a:t>Challenge</a:t>
            </a:r>
            <a:r>
              <a:rPr lang="pt-BR" sz="2800" dirty="0"/>
              <a:t> </a:t>
            </a:r>
            <a:r>
              <a:rPr lang="pt-BR" sz="2800" dirty="0" err="1"/>
              <a:t>Community</a:t>
            </a:r>
            <a:r>
              <a:rPr lang="pt-BR" sz="2800" dirty="0"/>
              <a:t> </a:t>
            </a:r>
            <a:r>
              <a:rPr lang="pt-BR" sz="2800" dirty="0" err="1"/>
              <a:t>Campaign</a:t>
            </a:r>
            <a:endParaRPr lang="pt-BR" sz="2800" dirty="0"/>
          </a:p>
          <a:p>
            <a:r>
              <a:rPr lang="pt-BR" sz="2800" dirty="0"/>
              <a:t>Rio de Janeiro/RJ: 1 – 2 of </a:t>
            </a:r>
            <a:r>
              <a:rPr lang="pt-BR" sz="2800" dirty="0" err="1"/>
              <a:t>June</a:t>
            </a:r>
            <a:r>
              <a:rPr lang="pt-BR" sz="2800" dirty="0"/>
              <a:t> 2017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502" y="1476659"/>
            <a:ext cx="2789140" cy="434290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12" y="2823459"/>
            <a:ext cx="2189888" cy="351412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2822569"/>
            <a:ext cx="1921164" cy="351501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1" y="2822570"/>
            <a:ext cx="1962651" cy="349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82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6879" y="2011314"/>
            <a:ext cx="5802728" cy="116320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Atmosphere and Mosquito Larvae Protocols.</a:t>
            </a:r>
          </a:p>
          <a:p>
            <a:r>
              <a:rPr lang="en-US" sz="2400" dirty="0">
                <a:cs typeface="Arial" panose="020B0604020202020204" pitchFamily="34" charset="0"/>
              </a:rPr>
              <a:t>Master Trainers: </a:t>
            </a:r>
            <a:r>
              <a:rPr lang="en-US" sz="2400" dirty="0" err="1">
                <a:cs typeface="Arial" panose="020B0604020202020204" pitchFamily="34" charset="0"/>
              </a:rPr>
              <a:t>Russane</a:t>
            </a:r>
            <a:r>
              <a:rPr lang="en-US" sz="2400" dirty="0">
                <a:cs typeface="Arial" panose="020B0604020202020204" pitchFamily="34" charset="0"/>
              </a:rPr>
              <a:t> Low and Renee Codsi</a:t>
            </a:r>
          </a:p>
          <a:p>
            <a:r>
              <a:rPr lang="en-US" sz="2400" dirty="0">
                <a:cs typeface="Arial" panose="020B0604020202020204" pitchFamily="34" charset="0"/>
              </a:rPr>
              <a:t>Trainers: Aline Veloso and Ines Mauad</a:t>
            </a:r>
          </a:p>
          <a:p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" y="206301"/>
            <a:ext cx="11648356" cy="1329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760720"/>
            <a:ext cx="11796541" cy="84928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139351" y="968384"/>
            <a:ext cx="64042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Mosquito </a:t>
            </a:r>
            <a:r>
              <a:rPr lang="pt-BR" sz="2800" dirty="0" err="1"/>
              <a:t>Challenge</a:t>
            </a:r>
            <a:r>
              <a:rPr lang="pt-BR" sz="2800" dirty="0"/>
              <a:t> </a:t>
            </a:r>
            <a:r>
              <a:rPr lang="pt-BR" sz="2800" dirty="0" err="1"/>
              <a:t>Community</a:t>
            </a:r>
            <a:r>
              <a:rPr lang="pt-BR" sz="2800" dirty="0"/>
              <a:t> </a:t>
            </a:r>
            <a:r>
              <a:rPr lang="pt-BR" sz="2800" dirty="0" err="1"/>
              <a:t>Campaign</a:t>
            </a:r>
            <a:endParaRPr lang="pt-BR" sz="2800" dirty="0"/>
          </a:p>
          <a:p>
            <a:r>
              <a:rPr lang="pt-BR" sz="2800" dirty="0"/>
              <a:t>Matinhos/PR: 5 – 6 </a:t>
            </a:r>
            <a:r>
              <a:rPr lang="pt-BR" sz="2800" dirty="0" err="1"/>
              <a:t>of</a:t>
            </a:r>
            <a:r>
              <a:rPr lang="pt-BR" sz="2800" dirty="0"/>
              <a:t> </a:t>
            </a:r>
            <a:r>
              <a:rPr lang="pt-BR" sz="2800" dirty="0" err="1"/>
              <a:t>June</a:t>
            </a:r>
            <a:r>
              <a:rPr lang="pt-BR" sz="2800" dirty="0"/>
              <a:t> 2017</a:t>
            </a:r>
          </a:p>
        </p:txBody>
      </p:sp>
      <p:sp>
        <p:nvSpPr>
          <p:cNvPr id="9" name="Retângulo 8"/>
          <p:cNvSpPr/>
          <p:nvPr/>
        </p:nvSpPr>
        <p:spPr>
          <a:xfrm>
            <a:off x="8013128" y="5213745"/>
            <a:ext cx="454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cs typeface="Arial" panose="020B0604020202020204" pitchFamily="34" charset="0"/>
              </a:rPr>
              <a:t>5th Globe-</a:t>
            </a:r>
            <a:r>
              <a:rPr lang="pt-BR" sz="1600" dirty="0" err="1">
                <a:cs typeface="Arial" panose="020B0604020202020204" pitchFamily="34" charset="0"/>
              </a:rPr>
              <a:t>Brazil</a:t>
            </a:r>
            <a:r>
              <a:rPr lang="pt-BR" sz="1600" dirty="0">
                <a:cs typeface="Arial" panose="020B0604020202020204" pitchFamily="34" charset="0"/>
              </a:rPr>
              <a:t> Workshop – Matinhos</a:t>
            </a:r>
            <a:endParaRPr lang="pt-BR" sz="16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9" y="3263344"/>
            <a:ext cx="3379177" cy="253438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40" y="1748152"/>
            <a:ext cx="1906076" cy="346559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94" y="3263344"/>
            <a:ext cx="3379178" cy="253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39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" y="169355"/>
            <a:ext cx="11648356" cy="1329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760720"/>
            <a:ext cx="11796541" cy="84928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365731" y="6112695"/>
            <a:ext cx="3210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Students activities for the MCCC</a:t>
            </a:r>
            <a:endParaRPr lang="en-US" sz="3600" dirty="0"/>
          </a:p>
        </p:txBody>
      </p:sp>
      <p:pic>
        <p:nvPicPr>
          <p:cNvPr id="13" name="Shape 537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9016" r="31884"/>
          <a:stretch/>
        </p:blipFill>
        <p:spPr>
          <a:xfrm>
            <a:off x="6317237" y="3393237"/>
            <a:ext cx="2120740" cy="2591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52" y="1550835"/>
            <a:ext cx="2044825" cy="2726433"/>
          </a:xfrm>
          <a:prstGeom prst="rect">
            <a:avLst/>
          </a:prstGeom>
        </p:spPr>
      </p:pic>
      <p:pic>
        <p:nvPicPr>
          <p:cNvPr id="16" name="Shape 308"/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b="20697"/>
          <a:stretch/>
        </p:blipFill>
        <p:spPr>
          <a:xfrm>
            <a:off x="27736" y="1762588"/>
            <a:ext cx="2599421" cy="275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305"/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b="20350"/>
          <a:stretch/>
        </p:blipFill>
        <p:spPr>
          <a:xfrm>
            <a:off x="8265609" y="3109016"/>
            <a:ext cx="2130598" cy="227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539"/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13150" y="2055195"/>
            <a:ext cx="3979656" cy="2387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525"/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 l="1426" t="15414" r="17033" b="41103"/>
          <a:stretch/>
        </p:blipFill>
        <p:spPr>
          <a:xfrm>
            <a:off x="2035127" y="4354594"/>
            <a:ext cx="2441847" cy="16661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ângulo 10"/>
          <p:cNvSpPr/>
          <p:nvPr/>
        </p:nvSpPr>
        <p:spPr>
          <a:xfrm>
            <a:off x="2035127" y="524386"/>
            <a:ext cx="6508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Mosquito </a:t>
            </a:r>
            <a:r>
              <a:rPr lang="pt-BR" sz="2800" dirty="0" err="1"/>
              <a:t>Challenge</a:t>
            </a:r>
            <a:r>
              <a:rPr lang="pt-BR" sz="2800" dirty="0"/>
              <a:t> </a:t>
            </a:r>
            <a:r>
              <a:rPr lang="pt-BR" sz="2800" dirty="0" err="1"/>
              <a:t>Community</a:t>
            </a:r>
            <a:r>
              <a:rPr lang="pt-BR" sz="2800" dirty="0"/>
              <a:t> </a:t>
            </a:r>
            <a:r>
              <a:rPr lang="pt-BR" sz="2800" dirty="0" err="1"/>
              <a:t>Campaign</a:t>
            </a:r>
            <a:endParaRPr lang="pt-BR" sz="2800" dirty="0"/>
          </a:p>
          <a:p>
            <a:r>
              <a:rPr lang="pt-BR" sz="2800" dirty="0"/>
              <a:t>Matinhos/PR: 5 – 6 </a:t>
            </a:r>
            <a:r>
              <a:rPr lang="pt-BR" sz="2800" dirty="0" err="1"/>
              <a:t>of</a:t>
            </a:r>
            <a:r>
              <a:rPr lang="pt-BR" sz="2800" dirty="0"/>
              <a:t> </a:t>
            </a:r>
            <a:r>
              <a:rPr lang="pt-BR" sz="2800" dirty="0" err="1"/>
              <a:t>June</a:t>
            </a:r>
            <a:r>
              <a:rPr lang="pt-BR" sz="28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879672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" y="187828"/>
            <a:ext cx="11648356" cy="1329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684520"/>
            <a:ext cx="11796541" cy="849283"/>
          </a:xfrm>
          <a:prstGeom prst="rect">
            <a:avLst/>
          </a:prstGeom>
        </p:spPr>
      </p:pic>
      <p:pic>
        <p:nvPicPr>
          <p:cNvPr id="11" name="WhatsApp Video 2017-06-28 at 12.23.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318" y="1736437"/>
            <a:ext cx="5025109" cy="2763810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780318" y="5096885"/>
            <a:ext cx="6350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Videos: Students from Sao Jose dos Campos composing music for the MCCC</a:t>
            </a:r>
            <a:endParaRPr lang="en-US" sz="1600" dirty="0"/>
          </a:p>
        </p:txBody>
      </p:sp>
      <p:sp>
        <p:nvSpPr>
          <p:cNvPr id="2" name="Retângulo 1"/>
          <p:cNvSpPr/>
          <p:nvPr/>
        </p:nvSpPr>
        <p:spPr>
          <a:xfrm>
            <a:off x="8054108" y="1736437"/>
            <a:ext cx="3417455" cy="3609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ysClr val="windowText" lastClr="000000"/>
                </a:solidFill>
              </a:rPr>
              <a:t>THANK YOU!</a:t>
            </a:r>
          </a:p>
          <a:p>
            <a:pPr algn="ctr"/>
            <a:r>
              <a:rPr lang="pt-BR" sz="3200" b="1" dirty="0">
                <a:solidFill>
                  <a:sysClr val="windowText" lastClr="000000"/>
                </a:solidFill>
              </a:rPr>
              <a:t>OBRIGADO!</a:t>
            </a:r>
          </a:p>
          <a:p>
            <a:pPr algn="ctr"/>
            <a:r>
              <a:rPr lang="pt-BR" sz="3200" b="1" dirty="0">
                <a:solidFill>
                  <a:sysClr val="windowText" lastClr="000000"/>
                </a:solidFill>
              </a:rPr>
              <a:t>MERCI!</a:t>
            </a:r>
          </a:p>
          <a:p>
            <a:pPr algn="ctr"/>
            <a:r>
              <a:rPr lang="pt-BR" sz="3200" b="1" dirty="0">
                <a:solidFill>
                  <a:sysClr val="windowText" lastClr="000000"/>
                </a:solidFill>
              </a:rPr>
              <a:t>DANKE!</a:t>
            </a:r>
          </a:p>
          <a:p>
            <a:pPr algn="ctr"/>
            <a:r>
              <a:rPr lang="pt-BR" sz="3200" b="1" dirty="0">
                <a:solidFill>
                  <a:sysClr val="windowText" lastClr="000000"/>
                </a:solidFill>
              </a:rPr>
              <a:t>.</a:t>
            </a:r>
          </a:p>
          <a:p>
            <a:pPr algn="ctr"/>
            <a:r>
              <a:rPr lang="pt-BR" sz="3200" b="1" dirty="0">
                <a:solidFill>
                  <a:sysClr val="windowText" lastClr="000000"/>
                </a:solidFill>
              </a:rPr>
              <a:t>.</a:t>
            </a:r>
          </a:p>
          <a:p>
            <a:pPr algn="ctr"/>
            <a:r>
              <a:rPr lang="pt-BR" sz="3200" b="1" dirty="0">
                <a:solidFill>
                  <a:sysClr val="windowText" lastClr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385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216989"/>
            <a:ext cx="10515600" cy="3959974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2015 -  Nasa and Brazilian Space Agency (AEB) signed the Agreement for the GLOBE Program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2016 – AEB started the Globe activities in Brazil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 2016-2017: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Brasilia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Sao Jose dos Campos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Rio de Janeiro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Littoral area of Parana State.</a:t>
            </a:r>
          </a:p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" y="206301"/>
            <a:ext cx="11648356" cy="1329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760720"/>
            <a:ext cx="11796541" cy="84928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174521" y="1181562"/>
            <a:ext cx="59039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The </a:t>
            </a:r>
            <a:r>
              <a:rPr lang="pt-BR" sz="4000" dirty="0" err="1"/>
              <a:t>Globe</a:t>
            </a:r>
            <a:r>
              <a:rPr lang="pt-BR" sz="4000" dirty="0"/>
              <a:t> </a:t>
            </a:r>
            <a:r>
              <a:rPr lang="pt-BR" sz="4000" dirty="0" err="1"/>
              <a:t>Program</a:t>
            </a:r>
            <a:r>
              <a:rPr lang="pt-BR" sz="4000" dirty="0"/>
              <a:t> in </a:t>
            </a:r>
            <a:r>
              <a:rPr lang="pt-BR" sz="4000" dirty="0" err="1"/>
              <a:t>Brazil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220835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6879" y="2213524"/>
            <a:ext cx="10515600" cy="1151044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>
                <a:cs typeface="Arial" panose="020B0604020202020204" pitchFamily="34" charset="0"/>
              </a:rPr>
              <a:t>Atmosphere and Hydrosphere Protocols.</a:t>
            </a:r>
          </a:p>
          <a:p>
            <a:r>
              <a:rPr lang="en-US" sz="3400" dirty="0">
                <a:cs typeface="Arial" panose="020B0604020202020204" pitchFamily="34" charset="0"/>
              </a:rPr>
              <a:t>37 Participants: Public school teachers and AEB staff.</a:t>
            </a:r>
          </a:p>
          <a:p>
            <a:r>
              <a:rPr lang="en-US" sz="3400" dirty="0">
                <a:cs typeface="Arial" panose="020B0604020202020204" pitchFamily="34" charset="0"/>
              </a:rPr>
              <a:t>Master Trainers: Marta </a:t>
            </a:r>
            <a:r>
              <a:rPr lang="en-US" sz="3400" dirty="0" err="1">
                <a:cs typeface="Arial" panose="020B0604020202020204" pitchFamily="34" charset="0"/>
              </a:rPr>
              <a:t>Kingland</a:t>
            </a:r>
            <a:r>
              <a:rPr lang="en-US" sz="3400" dirty="0">
                <a:cs typeface="Arial" panose="020B0604020202020204" pitchFamily="34" charset="0"/>
              </a:rPr>
              <a:t> and Claudia Caro</a:t>
            </a:r>
          </a:p>
          <a:p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" y="206301"/>
            <a:ext cx="11648356" cy="1329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760720"/>
            <a:ext cx="11796541" cy="84928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174521" y="968384"/>
            <a:ext cx="5903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/>
              <a:t>1st Globe-</a:t>
            </a:r>
            <a:r>
              <a:rPr lang="pt-BR" sz="3600" dirty="0" err="1"/>
              <a:t>Brazil</a:t>
            </a:r>
            <a:r>
              <a:rPr lang="pt-BR" sz="3600" dirty="0"/>
              <a:t> Workshop</a:t>
            </a:r>
          </a:p>
          <a:p>
            <a:pPr algn="ctr"/>
            <a:r>
              <a:rPr lang="pt-BR" sz="3600" dirty="0" err="1"/>
              <a:t>Brasilia</a:t>
            </a:r>
            <a:r>
              <a:rPr lang="pt-BR" sz="3600" dirty="0"/>
              <a:t>: 27 – 29 </a:t>
            </a:r>
            <a:r>
              <a:rPr lang="pt-BR" sz="3600" dirty="0" err="1"/>
              <a:t>of</a:t>
            </a:r>
            <a:r>
              <a:rPr lang="pt-BR" sz="3600" dirty="0"/>
              <a:t> </a:t>
            </a:r>
            <a:r>
              <a:rPr lang="pt-BR" sz="3600" dirty="0" err="1"/>
              <a:t>June</a:t>
            </a:r>
            <a:r>
              <a:rPr lang="pt-BR" sz="3600" dirty="0"/>
              <a:t> 2016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42" y="3408207"/>
            <a:ext cx="4182105" cy="228114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547" y="3425664"/>
            <a:ext cx="4200930" cy="229141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027747" y="5671897"/>
            <a:ext cx="454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cs typeface="Arial" panose="020B0604020202020204" pitchFamily="34" charset="0"/>
              </a:rPr>
              <a:t>Field </a:t>
            </a:r>
            <a:r>
              <a:rPr lang="pt-BR" sz="1600" dirty="0" err="1">
                <a:cs typeface="Arial" panose="020B0604020202020204" pitchFamily="34" charset="0"/>
              </a:rPr>
              <a:t>activities</a:t>
            </a:r>
            <a:r>
              <a:rPr lang="pt-BR" sz="1600" dirty="0">
                <a:cs typeface="Arial" panose="020B0604020202020204" pitchFamily="34" charset="0"/>
              </a:rPr>
              <a:t> in </a:t>
            </a:r>
            <a:r>
              <a:rPr lang="pt-BR" sz="1600" dirty="0" err="1">
                <a:cs typeface="Arial" panose="020B0604020202020204" pitchFamily="34" charset="0"/>
              </a:rPr>
              <a:t>Brasilia</a:t>
            </a:r>
            <a:r>
              <a:rPr lang="pt-BR" sz="1600" dirty="0">
                <a:cs typeface="Arial" panose="020B0604020202020204" pitchFamily="34" charset="0"/>
              </a:rPr>
              <a:t> </a:t>
            </a:r>
            <a:r>
              <a:rPr lang="pt-BR" sz="1600" dirty="0" err="1">
                <a:cs typeface="Arial" panose="020B0604020202020204" pitchFamily="34" charset="0"/>
              </a:rPr>
              <a:t>National</a:t>
            </a:r>
            <a:r>
              <a:rPr lang="pt-BR" sz="1600" dirty="0">
                <a:cs typeface="Arial" panose="020B0604020202020204" pitchFamily="34" charset="0"/>
              </a:rPr>
              <a:t> Park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347607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64133" y="2219587"/>
            <a:ext cx="8524685" cy="1151044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>
                <a:cs typeface="Arial" panose="020B0604020202020204" pitchFamily="34" charset="0"/>
              </a:rPr>
              <a:t>Atmosphere and Hydrosphere Protocols.</a:t>
            </a:r>
          </a:p>
          <a:p>
            <a:r>
              <a:rPr lang="en-US" sz="3400" dirty="0">
                <a:cs typeface="Arial" panose="020B0604020202020204" pitchFamily="34" charset="0"/>
              </a:rPr>
              <a:t>31 Participants: public and private school teachers and AEB staff.</a:t>
            </a:r>
          </a:p>
          <a:p>
            <a:r>
              <a:rPr lang="en-US" sz="3400" dirty="0">
                <a:cs typeface="Arial" panose="020B0604020202020204" pitchFamily="34" charset="0"/>
              </a:rPr>
              <a:t>Master Trainers: Marta </a:t>
            </a:r>
            <a:r>
              <a:rPr lang="en-US" sz="3400" dirty="0" err="1">
                <a:cs typeface="Arial" panose="020B0604020202020204" pitchFamily="34" charset="0"/>
              </a:rPr>
              <a:t>Kingland</a:t>
            </a:r>
            <a:r>
              <a:rPr lang="en-US" sz="3400" dirty="0">
                <a:cs typeface="Arial" panose="020B0604020202020204" pitchFamily="34" charset="0"/>
              </a:rPr>
              <a:t> and Claudia Caro</a:t>
            </a:r>
          </a:p>
          <a:p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" y="206301"/>
            <a:ext cx="11648356" cy="1329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760720"/>
            <a:ext cx="11796541" cy="84928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139351" y="968384"/>
            <a:ext cx="7974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dirty="0"/>
              <a:t>2nd Globe-</a:t>
            </a:r>
            <a:r>
              <a:rPr lang="pt-BR" sz="3600" dirty="0" err="1"/>
              <a:t>Brazil</a:t>
            </a:r>
            <a:r>
              <a:rPr lang="pt-BR" sz="3600" dirty="0"/>
              <a:t> Workshop</a:t>
            </a:r>
          </a:p>
          <a:p>
            <a:pPr algn="ctr"/>
            <a:r>
              <a:rPr lang="pt-BR" sz="3600" dirty="0"/>
              <a:t>Brasília: 7 – 8 of </a:t>
            </a:r>
            <a:r>
              <a:rPr lang="pt-BR" sz="3600" dirty="0" err="1"/>
              <a:t>November</a:t>
            </a:r>
            <a:r>
              <a:rPr lang="pt-BR" sz="3600" dirty="0"/>
              <a:t> 2016</a:t>
            </a:r>
          </a:p>
        </p:txBody>
      </p:sp>
      <p:sp>
        <p:nvSpPr>
          <p:cNvPr id="9" name="Retângulo 8"/>
          <p:cNvSpPr/>
          <p:nvPr/>
        </p:nvSpPr>
        <p:spPr>
          <a:xfrm>
            <a:off x="4027747" y="5671897"/>
            <a:ext cx="454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cs typeface="Arial" panose="020B0604020202020204" pitchFamily="34" charset="0"/>
              </a:rPr>
              <a:t>Field </a:t>
            </a:r>
            <a:r>
              <a:rPr lang="pt-BR" sz="1600" dirty="0" err="1">
                <a:cs typeface="Arial" panose="020B0604020202020204" pitchFamily="34" charset="0"/>
              </a:rPr>
              <a:t>activities</a:t>
            </a:r>
            <a:r>
              <a:rPr lang="pt-BR" sz="1600" dirty="0">
                <a:cs typeface="Arial" panose="020B0604020202020204" pitchFamily="34" charset="0"/>
              </a:rPr>
              <a:t> in Dom Bosco Park</a:t>
            </a:r>
            <a:endParaRPr lang="pt-BR" sz="1600" dirty="0"/>
          </a:p>
        </p:txBody>
      </p:sp>
      <p:pic>
        <p:nvPicPr>
          <p:cNvPr id="10" name="Picture 4" descr="https://lh3.googleusercontent.com/wGJV-svygvbDE-BxG6FFfjqWPsXWqWTsZtLpFmOv51KGHKLLOF38hR5StkWU4XrYksRX07vDoy7CvTbn65H1-5RacC2pjNOSHZWS4_K4U8eGPzPfKDaEPGE33vQt98Up3WOmvKWQFBjNoiVBwsGiA3Nj0vZeUxRsTRROXooDHJ3ZNryG3D5hwEmHHPg22kQ6Fap9P-DB6QA_yFz3vfvMLMZ4Jpff_9d0TpfuLcqGNG2L-yFjhJBms4UglQWs_hfvN6b_GxODi02_YR9dNceBRq13TeodjomecvVdaVEBK28x-xJfwqTWtXLj0G9Z2yWf6jQavsFE__Mv3JhJuUK2p0t5Mj0qdc0XEF02de-6eMIfH96kMa1I_AXDVyfAwnykFbGFiIQmh4QPoWyr48OfomgNvr0iP92Tc8JKmyZMdPsWWPWPy4vuelrKsiiZmo76mx3vq8PvaX95b9M3rv5wFqpWLpFKA_GSncsw9YvGDFAPf-HdlikLejIrE8NmIfTCerC8FUnDbLBbTXWvUqcXVYP_1MX62Prdu1Vsic4WmpFGAFG1Cn3Ls-5KhPM4M6v1emNx10LgIowCA3HvsGpxk0n5iPU8B60KiMlWja0G2kotQug0=w1454-h969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548" y="3320264"/>
            <a:ext cx="3728012" cy="231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96" y="3350201"/>
            <a:ext cx="3504095" cy="23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3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6879" y="2213524"/>
            <a:ext cx="10515600" cy="831601"/>
          </a:xfrm>
        </p:spPr>
        <p:txBody>
          <a:bodyPr>
            <a:norm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The Brasilia Globe Schools made a special week to celebrate the Earth Day and the 22</a:t>
            </a:r>
            <a:r>
              <a:rPr lang="en-US" sz="2400" baseline="30000" dirty="0">
                <a:cs typeface="Arial" panose="020B0604020202020204" pitchFamily="34" charset="0"/>
              </a:rPr>
              <a:t>nd</a:t>
            </a:r>
            <a:r>
              <a:rPr lang="en-US" sz="2400" dirty="0">
                <a:cs typeface="Arial" panose="020B0604020202020204" pitchFamily="34" charset="0"/>
              </a:rPr>
              <a:t> Globe Anniversary </a:t>
            </a:r>
          </a:p>
          <a:p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" y="206301"/>
            <a:ext cx="11648356" cy="1329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760720"/>
            <a:ext cx="11796541" cy="84928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139351" y="968384"/>
            <a:ext cx="7974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Celebration of Earth Day </a:t>
            </a:r>
          </a:p>
          <a:p>
            <a:pPr algn="ctr"/>
            <a:r>
              <a:rPr lang="en-US" sz="3600" dirty="0"/>
              <a:t>22 – 29 of Abril 2017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1000664" y="5225214"/>
            <a:ext cx="3121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Students of CEM 111 do Recanto das </a:t>
            </a:r>
            <a:r>
              <a:rPr lang="en-US" sz="1600" dirty="0" err="1">
                <a:cs typeface="Arial" panose="020B0604020202020204" pitchFamily="34" charset="0"/>
              </a:rPr>
              <a:t>Ema</a:t>
            </a:r>
            <a:r>
              <a:rPr lang="en-US" sz="1600" dirty="0">
                <a:cs typeface="Arial" panose="020B0604020202020204" pitchFamily="34" charset="0"/>
              </a:rPr>
              <a:t>, DF.</a:t>
            </a:r>
            <a:endParaRPr lang="en-US" sz="1600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77" y="3045125"/>
            <a:ext cx="2895186" cy="2168374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213" y="2662434"/>
            <a:ext cx="3705988" cy="2084618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536" y="3462206"/>
            <a:ext cx="3491880" cy="1964183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4562073" y="5518438"/>
            <a:ext cx="35461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Students of CEF 8 de </a:t>
            </a:r>
            <a:r>
              <a:rPr lang="en-US" sz="1600" dirty="0" err="1">
                <a:cs typeface="Arial" panose="020B0604020202020204" pitchFamily="34" charset="0"/>
              </a:rPr>
              <a:t>Sobradinho</a:t>
            </a:r>
            <a:r>
              <a:rPr lang="en-US" sz="1600" dirty="0">
                <a:cs typeface="Arial" panose="020B0604020202020204" pitchFamily="34" charset="0"/>
              </a:rPr>
              <a:t>, DF</a:t>
            </a:r>
            <a:endParaRPr lang="en-US" sz="1600" dirty="0"/>
          </a:p>
        </p:txBody>
      </p:sp>
      <p:sp>
        <p:nvSpPr>
          <p:cNvPr id="27" name="Retângulo 26"/>
          <p:cNvSpPr/>
          <p:nvPr/>
        </p:nvSpPr>
        <p:spPr>
          <a:xfrm>
            <a:off x="8751119" y="4747052"/>
            <a:ext cx="29468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Students of CEMA, DF.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7315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6879" y="2213524"/>
            <a:ext cx="10515600" cy="831601"/>
          </a:xfrm>
        </p:spPr>
        <p:txBody>
          <a:bodyPr>
            <a:norm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12 schools received weather stations that measure current temperature,  air humidity, barometric pressure.  </a:t>
            </a:r>
          </a:p>
          <a:p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" y="206301"/>
            <a:ext cx="11648356" cy="1329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760720"/>
            <a:ext cx="11796541" cy="84928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139351" y="968384"/>
            <a:ext cx="7974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cs typeface="Arial" panose="020B0604020202020204" pitchFamily="34" charset="0"/>
              </a:rPr>
              <a:t>Weather Station </a:t>
            </a:r>
          </a:p>
          <a:p>
            <a:pPr algn="ctr"/>
            <a:r>
              <a:rPr lang="en-US" sz="3600" dirty="0"/>
              <a:t>May 2017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778099" y="5504755"/>
            <a:ext cx="5139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Teachers in Brasilia receiving Weather Stations</a:t>
            </a:r>
            <a:endParaRPr lang="en-US" sz="1600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t="11016" r="-672" b="19441"/>
          <a:stretch/>
        </p:blipFill>
        <p:spPr>
          <a:xfrm>
            <a:off x="737597" y="2930796"/>
            <a:ext cx="5180124" cy="248362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75" y="2930795"/>
            <a:ext cx="3277004" cy="218466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7645475" y="5212367"/>
            <a:ext cx="3629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cs typeface="Arial" panose="020B0604020202020204" pitchFamily="34" charset="0"/>
              </a:rPr>
              <a:t>AWS designed by Technical School of Brasilia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037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" y="206301"/>
            <a:ext cx="11648356" cy="1329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760720"/>
            <a:ext cx="11796541" cy="849283"/>
          </a:xfrm>
          <a:prstGeom prst="rect">
            <a:avLst/>
          </a:prstGeom>
        </p:spPr>
      </p:pic>
      <p:sp>
        <p:nvSpPr>
          <p:cNvPr id="11" name="Subtítulo 2"/>
          <p:cNvSpPr txBox="1">
            <a:spLocks/>
          </p:cNvSpPr>
          <p:nvPr/>
        </p:nvSpPr>
        <p:spPr>
          <a:xfrm>
            <a:off x="913514" y="2335854"/>
            <a:ext cx="8856984" cy="3476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3 Brazilian cities and 3 Peruvian cities</a:t>
            </a:r>
          </a:p>
          <a:p>
            <a:pPr marL="1200150" lvl="2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Sao Jose dos Campos/SP</a:t>
            </a:r>
          </a:p>
          <a:p>
            <a:pPr marL="1200150" lvl="2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Rio de Janeiro/RJ</a:t>
            </a:r>
          </a:p>
          <a:p>
            <a:pPr marL="1200150" lvl="2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dirty="0" err="1">
                <a:cs typeface="Arial" panose="020B0604020202020204" pitchFamily="34" charset="0"/>
              </a:rPr>
              <a:t>Matinhos</a:t>
            </a:r>
            <a:r>
              <a:rPr lang="en-US" dirty="0">
                <a:cs typeface="Arial" panose="020B0604020202020204" pitchFamily="34" charset="0"/>
              </a:rPr>
              <a:t>/PR</a:t>
            </a: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25 schools in each city</a:t>
            </a: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83 Brazilian </a:t>
            </a:r>
            <a:r>
              <a:rPr lang="en-US" sz="2000" dirty="0" err="1">
                <a:cs typeface="Arial" panose="020B0604020202020204" pitchFamily="34" charset="0"/>
              </a:rPr>
              <a:t>profissionals</a:t>
            </a: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About 3500 students</a:t>
            </a:r>
          </a:p>
          <a:p>
            <a:pPr marL="285750" indent="-2857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Mosquito Habitat Mapper App</a:t>
            </a:r>
          </a:p>
          <a:p>
            <a:pPr marL="285750" indent="-285750">
              <a:spcAft>
                <a:spcPts val="500"/>
              </a:spcAft>
              <a:buFont typeface="Wingdings" panose="05000000000000000000" pitchFamily="2" charset="2"/>
              <a:buChar char="Ø"/>
            </a:pPr>
            <a:endParaRPr lang="en-US" sz="2000" i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275832"/>
            <a:ext cx="4937760" cy="582168"/>
          </a:xfrm>
          <a:prstGeom prst="rect">
            <a:avLst/>
          </a:prstGeom>
        </p:spPr>
      </p:pic>
      <p:sp>
        <p:nvSpPr>
          <p:cNvPr id="17" name="Título 3"/>
          <p:cNvSpPr txBox="1">
            <a:spLocks/>
          </p:cNvSpPr>
          <p:nvPr/>
        </p:nvSpPr>
        <p:spPr>
          <a:xfrm>
            <a:off x="2641600" y="1003825"/>
            <a:ext cx="6156499" cy="1535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+mn-lt"/>
                <a:ea typeface="+mn-ea"/>
                <a:cs typeface="+mn-cs"/>
              </a:rPr>
              <a:t>Mosquito </a:t>
            </a:r>
            <a:r>
              <a:rPr lang="en-US" sz="3600" dirty="0">
                <a:latin typeface="+mn-lt"/>
              </a:rPr>
              <a:t>Challenge Community </a:t>
            </a:r>
            <a:r>
              <a:rPr lang="en-US" sz="3600" dirty="0">
                <a:latin typeface="+mn-lt"/>
                <a:ea typeface="+mn-ea"/>
                <a:cs typeface="+mn-cs"/>
              </a:rPr>
              <a:t>Campaign June to November 2017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14" y="1314980"/>
            <a:ext cx="1368153" cy="95974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100" y="1432252"/>
            <a:ext cx="1502434" cy="841363"/>
          </a:xfrm>
          <a:prstGeom prst="rect">
            <a:avLst/>
          </a:prstGeom>
        </p:spPr>
      </p:pic>
      <p:pic>
        <p:nvPicPr>
          <p:cNvPr id="21" name="Shape 1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92608" y="3942559"/>
            <a:ext cx="3617850" cy="203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124"/>
          <p:cNvPicPr preferRelativeResize="0"/>
          <p:nvPr/>
        </p:nvPicPr>
        <p:blipFill rotWithShape="1">
          <a:blip r:embed="rId8">
            <a:alphaModFix/>
          </a:blip>
          <a:srcRect l="23586" r="23612"/>
          <a:stretch/>
        </p:blipFill>
        <p:spPr>
          <a:xfrm>
            <a:off x="7256879" y="2458479"/>
            <a:ext cx="2149962" cy="2291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125"/>
          <p:cNvPicPr preferRelativeResize="0"/>
          <p:nvPr/>
        </p:nvPicPr>
        <p:blipFill rotWithShape="1">
          <a:blip r:embed="rId9">
            <a:alphaModFix/>
          </a:blip>
          <a:srcRect l="17229" r="24005"/>
          <a:stretch/>
        </p:blipFill>
        <p:spPr>
          <a:xfrm>
            <a:off x="9629842" y="2962198"/>
            <a:ext cx="2441270" cy="2791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06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6879" y="2011314"/>
            <a:ext cx="5744539" cy="116320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Atmosphere and Mosquito Larvae Protocols.</a:t>
            </a:r>
          </a:p>
          <a:p>
            <a:r>
              <a:rPr lang="en-US" sz="2400" dirty="0">
                <a:cs typeface="Arial" panose="020B0604020202020204" pitchFamily="34" charset="0"/>
              </a:rPr>
              <a:t>Master Trainers: </a:t>
            </a:r>
            <a:r>
              <a:rPr lang="en-US" sz="2400" dirty="0" err="1">
                <a:cs typeface="Arial" panose="020B0604020202020204" pitchFamily="34" charset="0"/>
              </a:rPr>
              <a:t>Russane</a:t>
            </a:r>
            <a:r>
              <a:rPr lang="en-US" sz="2400" dirty="0">
                <a:cs typeface="Arial" panose="020B0604020202020204" pitchFamily="34" charset="0"/>
              </a:rPr>
              <a:t> Low and Renee Codsi</a:t>
            </a:r>
          </a:p>
          <a:p>
            <a:r>
              <a:rPr lang="en-US" sz="2400" dirty="0">
                <a:cs typeface="Arial" panose="020B0604020202020204" pitchFamily="34" charset="0"/>
              </a:rPr>
              <a:t>Trainers: Aline Veloso and Ines Mauad</a:t>
            </a:r>
          </a:p>
          <a:p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" y="206301"/>
            <a:ext cx="11648356" cy="1329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760720"/>
            <a:ext cx="11796541" cy="84928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139350" y="968384"/>
            <a:ext cx="72302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Mosquito </a:t>
            </a:r>
            <a:r>
              <a:rPr lang="pt-BR" sz="2800" dirty="0" err="1"/>
              <a:t>Challenge</a:t>
            </a:r>
            <a:r>
              <a:rPr lang="pt-BR" sz="2800" dirty="0"/>
              <a:t> </a:t>
            </a:r>
            <a:r>
              <a:rPr lang="pt-BR" sz="2800" dirty="0" err="1"/>
              <a:t>Community</a:t>
            </a:r>
            <a:r>
              <a:rPr lang="pt-BR" sz="2800" dirty="0"/>
              <a:t> </a:t>
            </a:r>
            <a:r>
              <a:rPr lang="pt-BR" sz="2800" dirty="0" err="1"/>
              <a:t>Campaign</a:t>
            </a:r>
            <a:endParaRPr lang="pt-BR" sz="2800" dirty="0"/>
          </a:p>
          <a:p>
            <a:r>
              <a:rPr lang="pt-BR" sz="2800" dirty="0"/>
              <a:t>São José dos Campos/SP: 29 – 30 of May 2017</a:t>
            </a:r>
          </a:p>
        </p:txBody>
      </p:sp>
      <p:sp>
        <p:nvSpPr>
          <p:cNvPr id="9" name="Retângulo 8"/>
          <p:cNvSpPr/>
          <p:nvPr/>
        </p:nvSpPr>
        <p:spPr>
          <a:xfrm>
            <a:off x="4821354" y="5422166"/>
            <a:ext cx="454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cs typeface="Arial" panose="020B0604020202020204" pitchFamily="34" charset="0"/>
              </a:rPr>
              <a:t>3rd Globe-</a:t>
            </a:r>
            <a:r>
              <a:rPr lang="pt-BR" sz="1600" dirty="0" err="1">
                <a:cs typeface="Arial" panose="020B0604020202020204" pitchFamily="34" charset="0"/>
              </a:rPr>
              <a:t>Brazil</a:t>
            </a:r>
            <a:r>
              <a:rPr lang="pt-BR" sz="1600" dirty="0">
                <a:cs typeface="Arial" panose="020B0604020202020204" pitchFamily="34" charset="0"/>
              </a:rPr>
              <a:t> Workshop – São Jose dos Campos</a:t>
            </a:r>
            <a:endParaRPr lang="pt-BR" sz="16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8" y="3547623"/>
            <a:ext cx="3225227" cy="241892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858" y="1922491"/>
            <a:ext cx="3110792" cy="233309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69" y="3132496"/>
            <a:ext cx="3035829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41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6879" y="2011314"/>
            <a:ext cx="5744539" cy="116320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27 Teachers</a:t>
            </a:r>
          </a:p>
          <a:p>
            <a:r>
              <a:rPr lang="en-US" sz="2400" dirty="0">
                <a:cs typeface="Arial" panose="020B0604020202020204" pitchFamily="34" charset="0"/>
              </a:rPr>
              <a:t>03 Representatives of Education Department</a:t>
            </a:r>
          </a:p>
          <a:p>
            <a:r>
              <a:rPr lang="en-US" sz="2400" dirty="0">
                <a:cs typeface="Arial" panose="020B0604020202020204" pitchFamily="34" charset="0"/>
              </a:rPr>
              <a:t>02 Reps of Health Department</a:t>
            </a:r>
          </a:p>
          <a:p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8" y="206301"/>
            <a:ext cx="11648356" cy="13292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3" y="5760720"/>
            <a:ext cx="11796541" cy="84928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139350" y="968384"/>
            <a:ext cx="72302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/>
              <a:t>Mosquito </a:t>
            </a:r>
            <a:r>
              <a:rPr lang="pt-BR" sz="2800" dirty="0" err="1"/>
              <a:t>Challenge</a:t>
            </a:r>
            <a:r>
              <a:rPr lang="pt-BR" sz="2800" dirty="0"/>
              <a:t> </a:t>
            </a:r>
            <a:r>
              <a:rPr lang="pt-BR" sz="2800" dirty="0" err="1"/>
              <a:t>Community</a:t>
            </a:r>
            <a:r>
              <a:rPr lang="pt-BR" sz="2800" dirty="0"/>
              <a:t> </a:t>
            </a:r>
            <a:r>
              <a:rPr lang="pt-BR" sz="2800" dirty="0" err="1"/>
              <a:t>Campaign</a:t>
            </a:r>
            <a:endParaRPr lang="pt-BR" sz="2800" dirty="0"/>
          </a:p>
          <a:p>
            <a:r>
              <a:rPr lang="pt-BR" sz="2800" dirty="0"/>
              <a:t>São José dos Campos/SP: 29 – 30 of May 2017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38" y="2747620"/>
            <a:ext cx="5104389" cy="32612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24" y="2723010"/>
            <a:ext cx="2464414" cy="32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688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973</TotalTime>
  <Words>512</Words>
  <Application>Microsoft Macintosh PowerPoint</Application>
  <PresentationFormat>Widescreen</PresentationFormat>
  <Paragraphs>82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Wingdings</vt:lpstr>
      <vt:lpstr>Tema do Office</vt:lpstr>
      <vt:lpstr>The Globe Program in Brazil Mosquito Challenge Community Campaign - MCCC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brasil</dc:creator>
  <cp:lastModifiedBy>David Overoye</cp:lastModifiedBy>
  <cp:revision>58</cp:revision>
  <dcterms:created xsi:type="dcterms:W3CDTF">2016-06-09T19:35:51Z</dcterms:created>
  <dcterms:modified xsi:type="dcterms:W3CDTF">2025-02-03T18:14:03Z</dcterms:modified>
</cp:coreProperties>
</file>