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 id="2147483803" r:id="rId2"/>
  </p:sldMasterIdLst>
  <p:notesMasterIdLst>
    <p:notesMasterId r:id="rId20"/>
  </p:notesMasterIdLst>
  <p:sldIdLst>
    <p:sldId id="299" r:id="rId3"/>
    <p:sldId id="342" r:id="rId4"/>
    <p:sldId id="347" r:id="rId5"/>
    <p:sldId id="348" r:id="rId6"/>
    <p:sldId id="343" r:id="rId7"/>
    <p:sldId id="301" r:id="rId8"/>
    <p:sldId id="300" r:id="rId9"/>
    <p:sldId id="344" r:id="rId10"/>
    <p:sldId id="330" r:id="rId11"/>
    <p:sldId id="334" r:id="rId12"/>
    <p:sldId id="370" r:id="rId13"/>
    <p:sldId id="371" r:id="rId14"/>
    <p:sldId id="372" r:id="rId15"/>
    <p:sldId id="373" r:id="rId16"/>
    <p:sldId id="374" r:id="rId17"/>
    <p:sldId id="376" r:id="rId18"/>
    <p:sldId id="377" r:id="rId1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DCE6F2"/>
    <a:srgbClr val="C3D69B"/>
    <a:srgbClr val="CCC1D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96" d="100"/>
          <a:sy n="96" d="100"/>
        </p:scale>
        <p:origin x="-492" y="882"/>
      </p:cViewPr>
      <p:guideLst>
        <p:guide orient="horz" pos="2160"/>
        <p:guide pos="2880"/>
      </p:guideLst>
    </p:cSldViewPr>
  </p:slideViewPr>
  <p:notesTextViewPr>
    <p:cViewPr>
      <p:scale>
        <a:sx n="1" d="1"/>
        <a:sy n="1" d="1"/>
      </p:scale>
      <p:origin x="0" y="0"/>
    </p:cViewPr>
  </p:notesTextViewPr>
  <p:sorterViewPr>
    <p:cViewPr>
      <p:scale>
        <a:sx n="100" d="100"/>
        <a:sy n="100" d="100"/>
      </p:scale>
      <p:origin x="0" y="186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2" y="0"/>
            <a:ext cx="3027363" cy="465138"/>
          </a:xfrm>
          <a:prstGeom prst="rect">
            <a:avLst/>
          </a:prstGeom>
        </p:spPr>
        <p:txBody>
          <a:bodyPr vert="horz" lIns="91440" tIns="45720" rIns="91440" bIns="45720" rtlCol="0"/>
          <a:lstStyle>
            <a:lvl1pPr algn="r">
              <a:defRPr sz="1200"/>
            </a:lvl1pPr>
          </a:lstStyle>
          <a:p>
            <a:fld id="{9C66A3AD-62D8-44D1-818C-B03E08FFF0A6}" type="datetimeFigureOut">
              <a:rPr lang="en-US" smtClean="0"/>
              <a:pPr/>
              <a:t>8/2/2017</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2" y="8818563"/>
            <a:ext cx="3027363" cy="465137"/>
          </a:xfrm>
          <a:prstGeom prst="rect">
            <a:avLst/>
          </a:prstGeom>
        </p:spPr>
        <p:txBody>
          <a:bodyPr vert="horz" lIns="91440" tIns="45720" rIns="91440" bIns="45720" rtlCol="0" anchor="b"/>
          <a:lstStyle>
            <a:lvl1pPr algn="r">
              <a:defRPr sz="1200"/>
            </a:lvl1pPr>
          </a:lstStyle>
          <a:p>
            <a:fld id="{3C359B63-D454-4597-B45A-72E0E84575D0}" type="slidenum">
              <a:rPr lang="en-US" smtClean="0"/>
              <a:pPr/>
              <a:t>‹#›</a:t>
            </a:fld>
            <a:endParaRPr lang="en-US"/>
          </a:p>
        </p:txBody>
      </p:sp>
    </p:spTree>
    <p:extLst>
      <p:ext uri="{BB962C8B-B14F-4D97-AF65-F5344CB8AC3E}">
        <p14:creationId xmlns="" xmlns:p14="http://schemas.microsoft.com/office/powerpoint/2010/main" val="335667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1</a:t>
            </a:fld>
            <a:endParaRPr lang="en-US">
              <a:solidFill>
                <a:prstClr val="black"/>
              </a:solidFill>
            </a:endParaRPr>
          </a:p>
        </p:txBody>
      </p:sp>
    </p:spTree>
    <p:extLst>
      <p:ext uri="{BB962C8B-B14F-4D97-AF65-F5344CB8AC3E}">
        <p14:creationId xmlns="" xmlns:p14="http://schemas.microsoft.com/office/powerpoint/2010/main" val="2507158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 The left hand side of the spectrum is citizens as data collectors, and the right hand side of the spectrum is citizens as scientists.</a:t>
            </a:r>
          </a:p>
          <a:p>
            <a:r>
              <a:rPr lang="en-US" sz="1300" dirty="0"/>
              <a:t>We have examples of both ends of the spectrum going on here at the Bonanza Creek LTER. On the left hand side is my research, where we have a specific question that we need lots of help over a large geographic area to answer. An example of the right hand side is the Rural Alaska Self-Sufficiency Network that Dr. Terry Chapin is working on establishing, where villages approach the network with questions about the way climate change is affecting their community, then he matches the community with a researcher that can help use science as a tool to answer their own questions. </a:t>
            </a:r>
          </a:p>
        </p:txBody>
      </p:sp>
      <p:sp>
        <p:nvSpPr>
          <p:cNvPr id="4" name="Slide Number Placeholder 3"/>
          <p:cNvSpPr>
            <a:spLocks noGrp="1"/>
          </p:cNvSpPr>
          <p:nvPr>
            <p:ph type="sldNum" sz="quarter" idx="10"/>
          </p:nvPr>
        </p:nvSpPr>
        <p:spPr/>
        <p:txBody>
          <a:bodyPr/>
          <a:lstStyle/>
          <a:p>
            <a:fld id="{E43A42E2-F393-4ADC-A632-53F374D80010}" type="slidenum">
              <a:rPr lang="en-US" smtClean="0"/>
              <a:pPr/>
              <a:t>3</a:t>
            </a:fld>
            <a:endParaRPr lang="en-US"/>
          </a:p>
        </p:txBody>
      </p:sp>
    </p:spTree>
    <p:extLst>
      <p:ext uri="{BB962C8B-B14F-4D97-AF65-F5344CB8AC3E}">
        <p14:creationId xmlns="" xmlns:p14="http://schemas.microsoft.com/office/powerpoint/2010/main" val="96611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6</a:t>
            </a:fld>
            <a:endParaRPr lang="en-US">
              <a:solidFill>
                <a:prstClr val="black"/>
              </a:solidFill>
            </a:endParaRPr>
          </a:p>
        </p:txBody>
      </p:sp>
    </p:spTree>
    <p:extLst>
      <p:ext uri="{BB962C8B-B14F-4D97-AF65-F5344CB8AC3E}">
        <p14:creationId xmlns="" xmlns:p14="http://schemas.microsoft.com/office/powerpoint/2010/main" val="158362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7</a:t>
            </a:fld>
            <a:endParaRPr lang="en-US">
              <a:solidFill>
                <a:prstClr val="black"/>
              </a:solidFill>
            </a:endParaRPr>
          </a:p>
        </p:txBody>
      </p:sp>
    </p:spTree>
    <p:extLst>
      <p:ext uri="{BB962C8B-B14F-4D97-AF65-F5344CB8AC3E}">
        <p14:creationId xmlns="" xmlns:p14="http://schemas.microsoft.com/office/powerpoint/2010/main" val="2223229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403350" y="1160463"/>
            <a:ext cx="4178300" cy="3133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98499" y="4467225"/>
            <a:ext cx="5588100" cy="3656099"/>
          </a:xfrm>
          <a:prstGeom prst="rect">
            <a:avLst/>
          </a:prstGeom>
          <a:noFill/>
          <a:ln>
            <a:noFill/>
          </a:ln>
        </p:spPr>
        <p:txBody>
          <a:bodyPr lIns="91405" tIns="91405" rIns="91405" bIns="91405" anchor="t" anchorCtr="0">
            <a:noAutofit/>
          </a:bodyPr>
          <a:lstStyle/>
          <a:p>
            <a:pPr>
              <a:buClr>
                <a:schemeClr val="dk1"/>
              </a:buClr>
              <a:buSzPct val="25000"/>
            </a:pPr>
            <a:endParaRPr>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3956051" y="8818563"/>
            <a:ext cx="3027300" cy="465000"/>
          </a:xfrm>
          <a:prstGeom prst="rect">
            <a:avLst/>
          </a:prstGeom>
          <a:noFill/>
          <a:ln>
            <a:noFill/>
          </a:ln>
        </p:spPr>
        <p:txBody>
          <a:bodyPr lIns="91405" tIns="45690" rIns="91405" bIns="45690" anchor="b" anchorCtr="0">
            <a:noAutofit/>
          </a:bodyPr>
          <a:lstStyle/>
          <a:p>
            <a:pPr algn="l">
              <a:buClr>
                <a:srgbClr val="000000"/>
              </a:buClr>
              <a:buSzPct val="25000"/>
            </a:pPr>
            <a:fld id="{00000000-1234-1234-1234-123412341234}" type="slidenum">
              <a:rPr lang="en-US" sz="1400">
                <a:solidFill>
                  <a:srgbClr val="000000"/>
                </a:solidFill>
                <a:latin typeface="Arial"/>
                <a:ea typeface="Arial"/>
                <a:cs typeface="Arial"/>
                <a:sym typeface="Arial"/>
              </a:rPr>
              <a:pPr algn="l">
                <a:buClr>
                  <a:srgbClr val="000000"/>
                </a:buClr>
                <a:buSzPct val="25000"/>
              </a:pPr>
              <a:t>8</a:t>
            </a:fld>
            <a:endParaRPr lang="en-US" sz="140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2C3C2E-C174-4A92-BF05-DE6CB5A534DD}" type="datetimeFigureOut">
              <a:rPr lang="en-US" smtClean="0">
                <a:solidFill>
                  <a:prstClr val="black">
                    <a:tint val="75000"/>
                  </a:prstClr>
                </a:solidFill>
              </a:rPr>
              <a:pPr/>
              <a:t>8/2/2017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5519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C3C2E-C174-4A92-BF05-DE6CB5A534DD}" type="datetimeFigureOut">
              <a:rPr lang="en-US" smtClean="0">
                <a:solidFill>
                  <a:prstClr val="black">
                    <a:tint val="75000"/>
                  </a:prstClr>
                </a:solidFill>
              </a:rPr>
              <a:pPr/>
              <a:t>8/2/2017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50420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C3C2E-C174-4A92-BF05-DE6CB5A534DD}" type="datetimeFigureOut">
              <a:rPr lang="en-US" smtClean="0">
                <a:solidFill>
                  <a:prstClr val="black">
                    <a:tint val="75000"/>
                  </a:prstClr>
                </a:solidFill>
              </a:rPr>
              <a:pPr/>
              <a:t>8/2/2017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2900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 xmlns:a14="http://schemas.microsoft.com/office/drawing/2010/main"/>
              </a:ext>
            </a:extLst>
          </a:blip>
          <a:srcRect t="29896"/>
          <a:stretch/>
        </p:blipFill>
        <p:spPr>
          <a:xfrm>
            <a:off x="1" y="2564296"/>
            <a:ext cx="9144000" cy="4293704"/>
          </a:xfrm>
          <a:prstGeom prst="rect">
            <a:avLst/>
          </a:prstGeom>
        </p:spPr>
      </p:pic>
      <p:pic>
        <p:nvPicPr>
          <p:cNvPr id="8" name="Picture 2"/>
          <p:cNvPicPr>
            <a:picLocks noChangeAspect="1" noChangeArrowheads="1"/>
          </p:cNvPicPr>
          <p:nvPr userDrawn="1"/>
        </p:nvPicPr>
        <p:blipFill rotWithShape="1">
          <a:blip r:embed="rId3" cstate="print">
            <a:extLst>
              <a:ext uri="{28A0092B-C50C-407E-A947-70E740481C1C}">
                <a14:useLocalDpi xmlns="" xmlns:a14="http://schemas.microsoft.com/office/drawing/2010/main" val="0"/>
              </a:ext>
            </a:extLst>
          </a:blip>
          <a:srcRect l="-9883" t="-11946" r="-9883" b="-11946"/>
          <a:stretch/>
        </p:blipFill>
        <p:spPr bwMode="auto">
          <a:xfrm>
            <a:off x="1003851" y="-188844"/>
            <a:ext cx="3813437" cy="3766930"/>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8/2/2017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34613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srcRect l="-92" t="50811" r="45394" b="-590"/>
          <a:stretch/>
        </p:blipFill>
        <p:spPr>
          <a:xfrm>
            <a:off x="-13648" y="0"/>
            <a:ext cx="9157648" cy="5582272"/>
          </a:xfrm>
          <a:prstGeom prst="rect">
            <a:avLst/>
          </a:prstGeom>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8/2/2017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46947503"/>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8/2/2017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91671572"/>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solidFill>
                  <a:prstClr val="black">
                    <a:tint val="75000"/>
                  </a:prstClr>
                </a:solidFill>
              </a:rPr>
              <a:pPr/>
              <a:t>8/2/2017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13450099"/>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solidFill>
                  <a:prstClr val="black">
                    <a:tint val="75000"/>
                  </a:prstClr>
                </a:solidFill>
              </a:rPr>
              <a:pPr/>
              <a:t>8/2/2017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811820374"/>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solidFill>
                  <a:prstClr val="black">
                    <a:tint val="75000"/>
                  </a:prstClr>
                </a:solidFill>
              </a:rPr>
              <a:pPr/>
              <a:t>8/2/2017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39046993"/>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solidFill>
                  <a:prstClr val="black">
                    <a:tint val="75000"/>
                  </a:prstClr>
                </a:solidFill>
              </a:rPr>
              <a:pPr/>
              <a:t>8/2/2017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96377323"/>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solidFill>
                  <a:prstClr val="black">
                    <a:tint val="75000"/>
                  </a:prstClr>
                </a:solidFill>
              </a:rPr>
              <a:pPr/>
              <a:t>8/2/2017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89467240"/>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C3C2E-C174-4A92-BF05-DE6CB5A534DD}" type="datetimeFigureOut">
              <a:rPr lang="en-US" smtClean="0">
                <a:solidFill>
                  <a:prstClr val="black">
                    <a:tint val="75000"/>
                  </a:prstClr>
                </a:solidFill>
              </a:rPr>
              <a:pPr/>
              <a:t>8/2/2017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785972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solidFill>
                  <a:prstClr val="black">
                    <a:tint val="75000"/>
                  </a:prstClr>
                </a:solidFill>
              </a:rPr>
              <a:pPr/>
              <a:t>8/2/2017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07438594"/>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8/2/2017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82349684"/>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solidFill>
                  <a:prstClr val="black">
                    <a:tint val="75000"/>
                  </a:prstClr>
                </a:solidFill>
              </a:rPr>
              <a:pPr/>
              <a:t>8/2/2017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81132139"/>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2C3C2E-C174-4A92-BF05-DE6CB5A534DD}" type="datetimeFigureOut">
              <a:rPr lang="en-US" smtClean="0">
                <a:solidFill>
                  <a:prstClr val="black">
                    <a:tint val="75000"/>
                  </a:prstClr>
                </a:solidFill>
              </a:rPr>
              <a:pPr/>
              <a:t>8/2/2017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92517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2C3C2E-C174-4A92-BF05-DE6CB5A534DD}" type="datetimeFigureOut">
              <a:rPr lang="en-US" smtClean="0">
                <a:solidFill>
                  <a:prstClr val="black">
                    <a:tint val="75000"/>
                  </a:prstClr>
                </a:solidFill>
              </a:rPr>
              <a:pPr/>
              <a:t>8/2/2017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561376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2C3C2E-C174-4A92-BF05-DE6CB5A534DD}" type="datetimeFigureOut">
              <a:rPr lang="en-US" smtClean="0">
                <a:solidFill>
                  <a:prstClr val="black">
                    <a:tint val="75000"/>
                  </a:prstClr>
                </a:solidFill>
              </a:rPr>
              <a:pPr/>
              <a:t>8/2/2017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97884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2C3C2E-C174-4A92-BF05-DE6CB5A534DD}" type="datetimeFigureOut">
              <a:rPr lang="en-US" smtClean="0">
                <a:solidFill>
                  <a:prstClr val="black">
                    <a:tint val="75000"/>
                  </a:prstClr>
                </a:solidFill>
              </a:rPr>
              <a:pPr/>
              <a:t>8/2/2017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3122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C3C2E-C174-4A92-BF05-DE6CB5A534DD}" type="datetimeFigureOut">
              <a:rPr lang="en-US" smtClean="0">
                <a:solidFill>
                  <a:prstClr val="black">
                    <a:tint val="75000"/>
                  </a:prstClr>
                </a:solidFill>
              </a:rPr>
              <a:pPr/>
              <a:t>8/2/2017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4206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C3C2E-C174-4A92-BF05-DE6CB5A534DD}" type="datetimeFigureOut">
              <a:rPr lang="en-US" smtClean="0">
                <a:solidFill>
                  <a:prstClr val="black">
                    <a:tint val="75000"/>
                  </a:prstClr>
                </a:solidFill>
              </a:rPr>
              <a:pPr/>
              <a:t>8/2/2017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13079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C3C2E-C174-4A92-BF05-DE6CB5A534DD}" type="datetimeFigureOut">
              <a:rPr lang="en-US" smtClean="0">
                <a:solidFill>
                  <a:prstClr val="black">
                    <a:tint val="75000"/>
                  </a:prstClr>
                </a:solidFill>
              </a:rPr>
              <a:pPr/>
              <a:t>8/2/2017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85978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C3C2E-C174-4A92-BF05-DE6CB5A534DD}" type="datetimeFigureOut">
              <a:rPr lang="en-US" smtClean="0">
                <a:solidFill>
                  <a:prstClr val="black">
                    <a:tint val="75000"/>
                  </a:prstClr>
                </a:solidFill>
              </a:rPr>
              <a:pPr/>
              <a:t>8/2/2017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64D4C-3A24-4806-AB6B-B33C87465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024950325"/>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solidFill>
                  <a:prstClr val="black">
                    <a:tint val="75000"/>
                  </a:prstClr>
                </a:solidFill>
              </a:rPr>
              <a:pPr/>
              <a:t>8/2/2017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rotWithShape="1">
          <a:blip r:embed="rId13" cstate="email">
            <a:extLst>
              <a:ext uri="{28A0092B-C50C-407E-A947-70E740481C1C}">
                <a14:useLocalDpi xmlns="" xmlns:a14="http://schemas.microsoft.com/office/drawing/2010/main"/>
              </a:ext>
            </a:extLst>
          </a:blip>
          <a:srcRect l="-144"/>
          <a:stretch/>
        </p:blipFill>
        <p:spPr>
          <a:xfrm>
            <a:off x="-13251" y="0"/>
            <a:ext cx="9157252" cy="660449"/>
          </a:xfrm>
          <a:prstGeom prst="rect">
            <a:avLst/>
          </a:prstGeom>
        </p:spPr>
      </p:pic>
    </p:spTree>
    <p:extLst>
      <p:ext uri="{BB962C8B-B14F-4D97-AF65-F5344CB8AC3E}">
        <p14:creationId xmlns="" xmlns:p14="http://schemas.microsoft.com/office/powerpoint/2010/main" val="77891340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klspellman@alaska.edu" TargetMode="External"/><Relationship Id="rId3" Type="http://schemas.openxmlformats.org/officeDocument/2006/relationships/notesSlide" Target="../notesSlides/notesSlide1.xml"/><Relationship Id="rId7" Type="http://schemas.openxmlformats.org/officeDocument/2006/relationships/hyperlink" Target="mailto:ebsparrow@alaska.edu" TargetMode="Externa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9.xml"/><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23.jpeg"/><Relationship Id="rId3" Type="http://schemas.openxmlformats.org/officeDocument/2006/relationships/image" Target="../media/image9.jpeg"/><Relationship Id="rId21" Type="http://schemas.openxmlformats.org/officeDocument/2006/relationships/image" Target="../media/image25.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hyperlink" Target="https://www.linkedin.com/start/view-full-profile?_ed=0_Ng03yY7RSY7_-6fdeWX6rTlAhOWjw0kkLTo0nMUEpfGvKTGQUph6gPQhYoaC8ffe&amp;trk=public_profile_tc-view" TargetMode="External"/><Relationship Id="rId25" Type="http://schemas.openxmlformats.org/officeDocument/2006/relationships/image" Target="../media/image29.jpeg"/><Relationship Id="rId2" Type="http://schemas.openxmlformats.org/officeDocument/2006/relationships/image" Target="../media/image8.jpeg"/><Relationship Id="rId16" Type="http://schemas.openxmlformats.org/officeDocument/2006/relationships/image" Target="../media/image22.jpeg"/><Relationship Id="rId20" Type="http://schemas.openxmlformats.org/officeDocument/2006/relationships/hyperlink" Target="https://www.google.com/url?sa=i&amp;rct=j&amp;q=&amp;esrc=s&amp;source=images&amp;cd=&amp;cad=rja&amp;uact=8&amp;ved=0ahUKEwjejuzToKDTAhXJ2yYKHcITDKsQjRwIBw&amp;url=https://directory.iarc.uaf.edu/tohru-saito&amp;bvm=bv.152180690,d.ZGg&amp;psig=AFQjCNFKzLDo8y5cwmTPJZfHpUtqktvELg&amp;ust=1492132401469944" TargetMode="External"/><Relationship Id="rId1" Type="http://schemas.openxmlformats.org/officeDocument/2006/relationships/slideLayout" Target="../slideLayouts/slideLayout13.xml"/><Relationship Id="rId6" Type="http://schemas.openxmlformats.org/officeDocument/2006/relationships/image" Target="../media/image12.jpeg"/><Relationship Id="rId11" Type="http://schemas.openxmlformats.org/officeDocument/2006/relationships/image" Target="../media/image17.jpeg"/><Relationship Id="rId24" Type="http://schemas.openxmlformats.org/officeDocument/2006/relationships/image" Target="../media/image28.jpeg"/><Relationship Id="rId5" Type="http://schemas.openxmlformats.org/officeDocument/2006/relationships/image" Target="../media/image11.jpeg"/><Relationship Id="rId15" Type="http://schemas.openxmlformats.org/officeDocument/2006/relationships/image" Target="../media/image21.jpeg"/><Relationship Id="rId23" Type="http://schemas.openxmlformats.org/officeDocument/2006/relationships/image" Target="../media/image27.png"/><Relationship Id="rId10" Type="http://schemas.openxmlformats.org/officeDocument/2006/relationships/image" Target="../media/image16.jpeg"/><Relationship Id="rId19" Type="http://schemas.openxmlformats.org/officeDocument/2006/relationships/image" Target="../media/image24.pn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 Id="rId22"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38.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62600" y="5181600"/>
            <a:ext cx="3429000" cy="1477328"/>
          </a:xfrm>
          <a:prstGeom prst="rect">
            <a:avLst/>
          </a:prstGeom>
          <a:noFill/>
        </p:spPr>
        <p:txBody>
          <a:bodyPr wrap="square" rtlCol="0">
            <a:spAutoFit/>
          </a:bodyPr>
          <a:lstStyle/>
          <a:p>
            <a:r>
              <a:rPr lang="en-US" i="1" dirty="0" smtClean="0">
                <a:solidFill>
                  <a:prstClr val="black"/>
                </a:solidFill>
              </a:rPr>
              <a:t>Exploring impacts &amp; feedbacks </a:t>
            </a:r>
            <a:r>
              <a:rPr lang="en-US" i="1" dirty="0">
                <a:solidFill>
                  <a:prstClr val="black"/>
                </a:solidFill>
              </a:rPr>
              <a:t>of </a:t>
            </a:r>
            <a:r>
              <a:rPr lang="en-US" i="1" dirty="0" smtClean="0">
                <a:solidFill>
                  <a:prstClr val="black"/>
                </a:solidFill>
              </a:rPr>
              <a:t>a warming Arctic,</a:t>
            </a:r>
          </a:p>
          <a:p>
            <a:r>
              <a:rPr lang="en-US" i="1" dirty="0" smtClean="0">
                <a:solidFill>
                  <a:prstClr val="black"/>
                </a:solidFill>
              </a:rPr>
              <a:t>Engaging learners </a:t>
            </a:r>
            <a:r>
              <a:rPr lang="en-US" i="1" dirty="0">
                <a:solidFill>
                  <a:prstClr val="black"/>
                </a:solidFill>
              </a:rPr>
              <a:t>in STEM using </a:t>
            </a:r>
            <a:r>
              <a:rPr lang="en-US" i="1" dirty="0" smtClean="0">
                <a:solidFill>
                  <a:prstClr val="black"/>
                </a:solidFill>
              </a:rPr>
              <a:t>GLOBE &amp; NASA Assets</a:t>
            </a:r>
            <a:endParaRPr lang="en-US" i="1" dirty="0">
              <a:solidFill>
                <a:prstClr val="black"/>
              </a:solidFill>
            </a:endParaRPr>
          </a:p>
          <a:p>
            <a:endParaRPr lang="en-US" dirty="0">
              <a:solidFill>
                <a:prstClr val="black"/>
              </a:solidFill>
            </a:endParaRPr>
          </a:p>
        </p:txBody>
      </p:sp>
      <p:pic>
        <p:nvPicPr>
          <p:cNvPr id="6" name="Picture 2" descr="Arctic Sea Ice on Aug. 26, 2012"/>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6477000" y="1295400"/>
            <a:ext cx="970524" cy="914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7" name="Picture 4" descr="https://apimagesblog.files.wordpress.com/2015/09/ap_915906639319.jpg?w=770&amp;h=514"/>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5562600" y="1828800"/>
            <a:ext cx="1532085" cy="13716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8" name="Picture 5" descr="C:\Users\kvillano\Pictures\Project BrownDown Photos\Shageluk\IMG_1079.JPG"/>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6705600" y="2209800"/>
            <a:ext cx="1861587" cy="18408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96014" y="4636248"/>
            <a:ext cx="5266586" cy="2154436"/>
          </a:xfrm>
          <a:prstGeom prst="rect">
            <a:avLst/>
          </a:prstGeom>
        </p:spPr>
        <p:txBody>
          <a:bodyPr wrap="square">
            <a:spAutoFit/>
          </a:bodyPr>
          <a:lstStyle/>
          <a:p>
            <a:pPr marL="228600"/>
            <a:r>
              <a:rPr lang="en-US" sz="1400" b="1" dirty="0" smtClean="0">
                <a:solidFill>
                  <a:prstClr val="black"/>
                </a:solidFill>
              </a:rPr>
              <a:t>Project Partners:</a:t>
            </a:r>
          </a:p>
          <a:p>
            <a:pPr marL="228600"/>
            <a:r>
              <a:rPr lang="en-US" sz="1200" dirty="0" smtClean="0">
                <a:solidFill>
                  <a:prstClr val="black"/>
                </a:solidFill>
              </a:rPr>
              <a:t>University of Alaska Fairbanks; Association of Interior Native Educators; GLOBE </a:t>
            </a:r>
            <a:r>
              <a:rPr lang="en-US" sz="1200" dirty="0">
                <a:solidFill>
                  <a:prstClr val="black"/>
                </a:solidFill>
              </a:rPr>
              <a:t>Implementation </a:t>
            </a:r>
            <a:r>
              <a:rPr lang="en-US" sz="1200" dirty="0" smtClean="0">
                <a:solidFill>
                  <a:prstClr val="black"/>
                </a:solidFill>
              </a:rPr>
              <a:t>Office; NASA </a:t>
            </a:r>
            <a:r>
              <a:rPr lang="en-US" sz="1200" dirty="0">
                <a:solidFill>
                  <a:prstClr val="black"/>
                </a:solidFill>
              </a:rPr>
              <a:t>Langley Research Center Office of </a:t>
            </a:r>
            <a:r>
              <a:rPr lang="en-US" sz="1200" dirty="0" smtClean="0">
                <a:solidFill>
                  <a:prstClr val="black"/>
                </a:solidFill>
              </a:rPr>
              <a:t>Education; </a:t>
            </a:r>
            <a:r>
              <a:rPr lang="en-US" sz="1200" dirty="0">
                <a:solidFill>
                  <a:prstClr val="black"/>
                </a:solidFill>
              </a:rPr>
              <a:t>NASA  Goddard Space Flight Center Cryosphere </a:t>
            </a:r>
            <a:r>
              <a:rPr lang="en-US" sz="1200" dirty="0" smtClean="0">
                <a:solidFill>
                  <a:prstClr val="black"/>
                </a:solidFill>
              </a:rPr>
              <a:t>Branch; North </a:t>
            </a:r>
            <a:r>
              <a:rPr lang="en-US" sz="1200" dirty="0">
                <a:solidFill>
                  <a:prstClr val="black"/>
                </a:solidFill>
              </a:rPr>
              <a:t>Slope Borough School District and other school </a:t>
            </a:r>
            <a:r>
              <a:rPr lang="en-US" sz="1200" dirty="0" smtClean="0">
                <a:solidFill>
                  <a:prstClr val="black"/>
                </a:solidFill>
              </a:rPr>
              <a:t>districts; </a:t>
            </a:r>
            <a:r>
              <a:rPr lang="en-US" sz="1200" dirty="0" err="1" smtClean="0">
                <a:solidFill>
                  <a:prstClr val="black"/>
                </a:solidFill>
              </a:rPr>
              <a:t>Kenaitze</a:t>
            </a:r>
            <a:r>
              <a:rPr lang="en-US" sz="1200" dirty="0" smtClean="0">
                <a:solidFill>
                  <a:prstClr val="black"/>
                </a:solidFill>
              </a:rPr>
              <a:t>  </a:t>
            </a:r>
            <a:r>
              <a:rPr lang="en-US" sz="1200" dirty="0">
                <a:solidFill>
                  <a:prstClr val="black"/>
                </a:solidFill>
              </a:rPr>
              <a:t>Indian </a:t>
            </a:r>
            <a:r>
              <a:rPr lang="en-US" sz="1200" dirty="0" smtClean="0">
                <a:solidFill>
                  <a:prstClr val="black"/>
                </a:solidFill>
              </a:rPr>
              <a:t>Tribe; </a:t>
            </a:r>
            <a:r>
              <a:rPr lang="en-US" sz="1200" dirty="0" smtClean="0">
                <a:solidFill>
                  <a:prstClr val="black"/>
                </a:solidFill>
              </a:rPr>
              <a:t>Aleutians Pribilof Islands </a:t>
            </a:r>
            <a:r>
              <a:rPr lang="en-US" sz="1200" dirty="0" err="1" smtClean="0">
                <a:solidFill>
                  <a:prstClr val="black"/>
                </a:solidFill>
              </a:rPr>
              <a:t>Asso</a:t>
            </a:r>
            <a:r>
              <a:rPr lang="en-US" sz="1200" dirty="0" smtClean="0">
                <a:solidFill>
                  <a:prstClr val="black"/>
                </a:solidFill>
              </a:rPr>
              <a:t>-</a:t>
            </a:r>
          </a:p>
          <a:p>
            <a:pPr marL="228600"/>
            <a:r>
              <a:rPr lang="en-US" sz="1200" dirty="0" err="1" smtClean="0">
                <a:solidFill>
                  <a:prstClr val="black"/>
                </a:solidFill>
              </a:rPr>
              <a:t>Ciation</a:t>
            </a:r>
            <a:r>
              <a:rPr lang="en-US" sz="1200" dirty="0" smtClean="0">
                <a:solidFill>
                  <a:prstClr val="black"/>
                </a:solidFill>
              </a:rPr>
              <a:t>,</a:t>
            </a:r>
            <a:r>
              <a:rPr lang="en-US" sz="1200" dirty="0" smtClean="0">
                <a:solidFill>
                  <a:prstClr val="black"/>
                </a:solidFill>
              </a:rPr>
              <a:t> </a:t>
            </a:r>
            <a:r>
              <a:rPr lang="en-US" sz="1200" dirty="0" smtClean="0">
                <a:solidFill>
                  <a:prstClr val="black"/>
                </a:solidFill>
              </a:rPr>
              <a:t>4-H Alaska; Santa </a:t>
            </a:r>
            <a:r>
              <a:rPr lang="en-US" sz="1200" dirty="0">
                <a:solidFill>
                  <a:prstClr val="black"/>
                </a:solidFill>
              </a:rPr>
              <a:t>Ana Community </a:t>
            </a:r>
            <a:r>
              <a:rPr lang="en-US" sz="1200" dirty="0" smtClean="0">
                <a:solidFill>
                  <a:prstClr val="black"/>
                </a:solidFill>
              </a:rPr>
              <a:t>College MESA; </a:t>
            </a:r>
            <a:r>
              <a:rPr lang="en-US" sz="1200" dirty="0" err="1" smtClean="0">
                <a:solidFill>
                  <a:prstClr val="black"/>
                </a:solidFill>
              </a:rPr>
              <a:t>Goldstream</a:t>
            </a:r>
            <a:r>
              <a:rPr lang="en-US" sz="1200" dirty="0" smtClean="0">
                <a:solidFill>
                  <a:prstClr val="black"/>
                </a:solidFill>
              </a:rPr>
              <a:t> Group; NASA Science Mission Directorate Education Collective</a:t>
            </a:r>
          </a:p>
          <a:p>
            <a:pPr marL="228600"/>
            <a:endParaRPr lang="en-US" sz="1200" dirty="0" smtClean="0">
              <a:solidFill>
                <a:prstClr val="black"/>
              </a:solidFill>
            </a:endParaRPr>
          </a:p>
          <a:p>
            <a:pPr marL="228600"/>
            <a:r>
              <a:rPr lang="en-US" sz="1200" b="1" dirty="0" smtClean="0">
                <a:solidFill>
                  <a:prstClr val="black"/>
                </a:solidFill>
              </a:rPr>
              <a:t>Elena </a:t>
            </a:r>
            <a:r>
              <a:rPr lang="en-US" sz="1200" b="1" dirty="0" smtClean="0">
                <a:solidFill>
                  <a:prstClr val="black"/>
                </a:solidFill>
              </a:rPr>
              <a:t>Sparrow,</a:t>
            </a:r>
            <a:r>
              <a:rPr lang="en-US" sz="1200" dirty="0" smtClean="0">
                <a:solidFill>
                  <a:prstClr val="black"/>
                </a:solidFill>
              </a:rPr>
              <a:t> </a:t>
            </a:r>
            <a:r>
              <a:rPr lang="en-US" sz="1200" dirty="0" smtClean="0">
                <a:solidFill>
                  <a:prstClr val="black"/>
                </a:solidFill>
                <a:hlinkClick r:id="rId7"/>
              </a:rPr>
              <a:t>ebsparrow@alaska.edu</a:t>
            </a:r>
            <a:r>
              <a:rPr lang="en-US" sz="1200" dirty="0" smtClean="0">
                <a:solidFill>
                  <a:prstClr val="black"/>
                </a:solidFill>
              </a:rPr>
              <a:t> </a:t>
            </a:r>
          </a:p>
          <a:p>
            <a:pPr marL="228600"/>
            <a:r>
              <a:rPr lang="en-US" sz="1200" b="1" dirty="0" smtClean="0">
                <a:solidFill>
                  <a:prstClr val="black"/>
                </a:solidFill>
              </a:rPr>
              <a:t>Katie Spellman,</a:t>
            </a:r>
            <a:r>
              <a:rPr lang="en-US" sz="1200" dirty="0" smtClean="0">
                <a:solidFill>
                  <a:prstClr val="black"/>
                </a:solidFill>
              </a:rPr>
              <a:t> </a:t>
            </a:r>
            <a:r>
              <a:rPr lang="en-US" sz="1200" dirty="0" smtClean="0">
                <a:solidFill>
                  <a:prstClr val="black"/>
                </a:solidFill>
                <a:hlinkClick r:id="rId8"/>
              </a:rPr>
              <a:t>klspellman@alaska.edu</a:t>
            </a:r>
            <a:endParaRPr lang="en-US" sz="1200" dirty="0">
              <a:solidFill>
                <a:prstClr val="black"/>
              </a:solidFill>
            </a:endParaRPr>
          </a:p>
        </p:txBody>
      </p:sp>
    </p:spTree>
    <p:custDataLst>
      <p:tags r:id="rId1"/>
    </p:custDataLst>
    <p:extLst>
      <p:ext uri="{BB962C8B-B14F-4D97-AF65-F5344CB8AC3E}">
        <p14:creationId xmlns="" xmlns:p14="http://schemas.microsoft.com/office/powerpoint/2010/main" val="1408923279"/>
      </p:ext>
    </p:extLst>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6999" y="1693050"/>
            <a:ext cx="4164495" cy="2862322"/>
          </a:xfrm>
          <a:prstGeom prst="rect">
            <a:avLst/>
          </a:prstGeom>
        </p:spPr>
        <p:txBody>
          <a:bodyPr wrap="square">
            <a:spAutoFit/>
          </a:bodyPr>
          <a:lstStyle/>
          <a:p>
            <a:r>
              <a:rPr lang="en-US" dirty="0" smtClean="0"/>
              <a:t>Association of Interior Native Educators curriculum update and development </a:t>
            </a:r>
          </a:p>
          <a:p>
            <a:pPr marL="285750" indent="-285750">
              <a:buFont typeface="Arial" panose="020B0604020202020204" pitchFamily="34" charset="0"/>
              <a:buChar char="•"/>
            </a:pPr>
            <a:r>
              <a:rPr lang="en-US" dirty="0" smtClean="0"/>
              <a:t>Salmon</a:t>
            </a:r>
          </a:p>
          <a:p>
            <a:pPr marL="285750" indent="-285750">
              <a:buFont typeface="Arial" panose="020B0604020202020204" pitchFamily="34" charset="0"/>
              <a:buChar char="•"/>
            </a:pPr>
            <a:r>
              <a:rPr lang="en-US" dirty="0" smtClean="0"/>
              <a:t>Fish</a:t>
            </a:r>
          </a:p>
          <a:p>
            <a:pPr marL="285750" indent="-285750">
              <a:buFont typeface="Arial" panose="020B0604020202020204" pitchFamily="34" charset="0"/>
              <a:buChar char="•"/>
            </a:pPr>
            <a:r>
              <a:rPr lang="en-US" dirty="0" smtClean="0"/>
              <a:t>Berries</a:t>
            </a:r>
          </a:p>
          <a:p>
            <a:pPr marL="285750" indent="-285750">
              <a:buFont typeface="Arial" panose="020B0604020202020204" pitchFamily="34" charset="0"/>
              <a:buChar char="•"/>
            </a:pPr>
            <a:r>
              <a:rPr lang="en-US" dirty="0" smtClean="0"/>
              <a:t>Birds</a:t>
            </a:r>
          </a:p>
          <a:p>
            <a:pPr marL="285750" indent="-285750">
              <a:buFont typeface="Arial" panose="020B0604020202020204" pitchFamily="34" charset="0"/>
              <a:buChar char="•"/>
            </a:pPr>
            <a:r>
              <a:rPr lang="en-US" dirty="0" smtClean="0"/>
              <a:t>Medicinal Plants</a:t>
            </a:r>
          </a:p>
          <a:p>
            <a:pPr marL="285750" indent="-285750">
              <a:buFont typeface="Arial" panose="020B0604020202020204" pitchFamily="34" charset="0"/>
              <a:buChar char="•"/>
            </a:pPr>
            <a:endParaRPr lang="en-US" dirty="0" smtClean="0"/>
          </a:p>
          <a:p>
            <a:endParaRPr lang="en-US" dirty="0"/>
          </a:p>
        </p:txBody>
      </p:sp>
      <p:sp>
        <p:nvSpPr>
          <p:cNvPr id="5" name="Title 1"/>
          <p:cNvSpPr txBox="1">
            <a:spLocks/>
          </p:cNvSpPr>
          <p:nvPr/>
        </p:nvSpPr>
        <p:spPr>
          <a:xfrm>
            <a:off x="391885" y="881743"/>
            <a:ext cx="9056914" cy="9144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dirty="0"/>
              <a:t>Culturally Responsive Learning Units</a:t>
            </a:r>
          </a:p>
        </p:txBody>
      </p:sp>
      <p:pic>
        <p:nvPicPr>
          <p:cNvPr id="7" name="Picture 6"/>
          <p:cNvPicPr>
            <a:picLocks noChangeAspect="1"/>
          </p:cNvPicPr>
          <p:nvPr/>
        </p:nvPicPr>
        <p:blipFill rotWithShape="1">
          <a:blip r:embed="rId2" cstate="print">
            <a:extLst>
              <a:ext uri="{28A0092B-C50C-407E-A947-70E740481C1C}">
                <a14:useLocalDpi xmlns="" xmlns:a14="http://schemas.microsoft.com/office/drawing/2010/main" val="0"/>
              </a:ext>
            </a:extLst>
          </a:blip>
          <a:srcRect l="45024" t="14244" r="11401"/>
          <a:stretch/>
        </p:blipFill>
        <p:spPr>
          <a:xfrm>
            <a:off x="795130" y="1681412"/>
            <a:ext cx="3224223" cy="4758870"/>
          </a:xfrm>
          <a:prstGeom prst="rect">
            <a:avLst/>
          </a:prstGeom>
        </p:spPr>
      </p:pic>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2980"/>
          <a:stretch/>
        </p:blipFill>
        <p:spPr bwMode="auto">
          <a:xfrm>
            <a:off x="6912664" y="3925957"/>
            <a:ext cx="1828830" cy="26736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216727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2" y="-1"/>
            <a:ext cx="7447176" cy="67784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ubtitle 4"/>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24911521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1667" y="318052"/>
            <a:ext cx="8256106" cy="6192079"/>
          </a:xfrm>
          <a:prstGeom prst="rect">
            <a:avLst/>
          </a:prstGeom>
        </p:spPr>
      </p:pic>
    </p:spTree>
    <p:extLst>
      <p:ext uri="{BB962C8B-B14F-4D97-AF65-F5344CB8AC3E}">
        <p14:creationId xmlns="" xmlns:p14="http://schemas.microsoft.com/office/powerpoint/2010/main" val="773433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181" y="149087"/>
            <a:ext cx="8653112" cy="6629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15391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6984" y="268358"/>
            <a:ext cx="8628173" cy="65080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1727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2524" y="109331"/>
            <a:ext cx="8847652" cy="64724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77902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smtClean="0"/>
              <a:t>Arctic and Earth SIGNs Activities</a:t>
            </a:r>
            <a:endParaRPr lang="en-US" b="0" dirty="0"/>
          </a:p>
        </p:txBody>
      </p:sp>
      <p:sp>
        <p:nvSpPr>
          <p:cNvPr id="4" name="Text Placeholder 3"/>
          <p:cNvSpPr>
            <a:spLocks noGrp="1"/>
          </p:cNvSpPr>
          <p:nvPr>
            <p:ph type="body" sz="half" idx="2"/>
          </p:nvPr>
        </p:nvSpPr>
        <p:spPr/>
        <p:txBody>
          <a:bodyPr>
            <a:normAutofit lnSpcReduction="10000"/>
          </a:bodyPr>
          <a:lstStyle/>
          <a:p>
            <a:pPr lvl="0">
              <a:buFont typeface="Arial" pitchFamily="34" charset="0"/>
              <a:buChar char="•"/>
            </a:pPr>
            <a:r>
              <a:rPr lang="en-US" sz="1600" dirty="0" smtClean="0"/>
              <a:t> </a:t>
            </a:r>
            <a:r>
              <a:rPr lang="en-US" sz="1600" dirty="0" smtClean="0"/>
              <a:t>Curriculum Development- Modules for Climate Change Education Course for Educators </a:t>
            </a:r>
          </a:p>
          <a:p>
            <a:pPr>
              <a:buFont typeface="Arial" pitchFamily="34" charset="0"/>
              <a:buChar char="•"/>
            </a:pPr>
            <a:r>
              <a:rPr lang="en-US" sz="1600" dirty="0" smtClean="0"/>
              <a:t> Culturally Responsive Curriculum</a:t>
            </a:r>
          </a:p>
          <a:p>
            <a:pPr>
              <a:buFont typeface="Arial" pitchFamily="34" charset="0"/>
              <a:buChar char="•"/>
            </a:pPr>
            <a:r>
              <a:rPr lang="en-US" sz="1600" dirty="0" smtClean="0"/>
              <a:t> GLOBE Frost Tube Protocol</a:t>
            </a:r>
          </a:p>
          <a:p>
            <a:pPr>
              <a:buFont typeface="Arial" pitchFamily="34" charset="0"/>
              <a:buChar char="•"/>
            </a:pPr>
            <a:r>
              <a:rPr lang="en-US" sz="1600" dirty="0" smtClean="0"/>
              <a:t> Professional Development </a:t>
            </a:r>
            <a:r>
              <a:rPr lang="en-US" sz="1600" dirty="0" smtClean="0"/>
              <a:t>Workshops/Courses</a:t>
            </a:r>
          </a:p>
          <a:p>
            <a:pPr>
              <a:buFont typeface="Arial" pitchFamily="34" charset="0"/>
              <a:buChar char="•"/>
            </a:pPr>
            <a:r>
              <a:rPr lang="en-US" sz="1600" dirty="0" smtClean="0"/>
              <a:t> </a:t>
            </a:r>
            <a:r>
              <a:rPr lang="en-US" sz="1600" dirty="0" smtClean="0"/>
              <a:t>Meet a Scientist</a:t>
            </a:r>
            <a:endParaRPr lang="en-US" sz="1600" dirty="0" smtClean="0"/>
          </a:p>
          <a:p>
            <a:pPr>
              <a:buFont typeface="Arial" pitchFamily="34" charset="0"/>
              <a:buChar char="•"/>
            </a:pPr>
            <a:r>
              <a:rPr lang="en-US" sz="1600" dirty="0" smtClean="0"/>
              <a:t> Presentations at National and International Meetings</a:t>
            </a:r>
          </a:p>
          <a:p>
            <a:pPr>
              <a:buFont typeface="Arial" pitchFamily="34" charset="0"/>
              <a:buChar char="•"/>
            </a:pPr>
            <a:r>
              <a:rPr lang="en-US" sz="1600" dirty="0" smtClean="0"/>
              <a:t>GLOBE  Northwest Regional Science Student Research Symposium</a:t>
            </a:r>
          </a:p>
          <a:p>
            <a:pPr>
              <a:buFont typeface="Arial" pitchFamily="34" charset="0"/>
              <a:buChar char="•"/>
            </a:pPr>
            <a:r>
              <a:rPr lang="en-US" sz="1600" dirty="0" smtClean="0"/>
              <a:t> School Visits</a:t>
            </a:r>
          </a:p>
          <a:p>
            <a:pPr>
              <a:buFont typeface="Arial" pitchFamily="34" charset="0"/>
              <a:buChar char="•"/>
            </a:pPr>
            <a:r>
              <a:rPr lang="en-US" sz="1600" dirty="0" smtClean="0"/>
              <a:t> Outreach Events</a:t>
            </a:r>
          </a:p>
          <a:p>
            <a:pPr>
              <a:buFont typeface="Arial" pitchFamily="34" charset="0"/>
              <a:buChar char="•"/>
            </a:pPr>
            <a:endParaRPr lang="en-US" dirty="0"/>
          </a:p>
        </p:txBody>
      </p:sp>
      <p:pic>
        <p:nvPicPr>
          <p:cNvPr id="1026" name="Picture 2" descr="C:\Users\ebsparrow\Pictures\2017AESIGNsWSHP\Kwetluk Elder-impacts of climate change.jpg"/>
          <p:cNvPicPr>
            <a:picLocks noGrp="1" noChangeAspect="1" noChangeArrowheads="1"/>
          </p:cNvPicPr>
          <p:nvPr>
            <p:ph idx="1"/>
          </p:nvPr>
        </p:nvPicPr>
        <p:blipFill>
          <a:blip r:embed="rId2" cstate="print"/>
          <a:srcRect/>
          <a:stretch>
            <a:fillRect/>
          </a:stretch>
        </p:blipFill>
        <p:spPr bwMode="auto">
          <a:xfrm>
            <a:off x="3575050" y="3930031"/>
            <a:ext cx="3119808" cy="1804841"/>
          </a:xfrm>
          <a:prstGeom prst="rect">
            <a:avLst/>
          </a:prstGeom>
          <a:noFill/>
        </p:spPr>
      </p:pic>
      <p:pic>
        <p:nvPicPr>
          <p:cNvPr id="1027" name="Picture 3" descr="C:\Users\EBSPAR~1\AppData\Local\Temp\20170616_112526.jpg"/>
          <p:cNvPicPr>
            <a:picLocks noChangeAspect="1" noChangeArrowheads="1"/>
          </p:cNvPicPr>
          <p:nvPr/>
        </p:nvPicPr>
        <p:blipFill>
          <a:blip r:embed="rId3" cstate="print"/>
          <a:srcRect/>
          <a:stretch>
            <a:fillRect/>
          </a:stretch>
        </p:blipFill>
        <p:spPr bwMode="auto">
          <a:xfrm>
            <a:off x="3727172" y="1590253"/>
            <a:ext cx="2880137" cy="1620077"/>
          </a:xfrm>
          <a:prstGeom prst="rect">
            <a:avLst/>
          </a:prstGeom>
          <a:noFill/>
        </p:spPr>
      </p:pic>
      <p:pic>
        <p:nvPicPr>
          <p:cNvPr id="1028" name="Picture 4" descr="C:\Users\EBSPAR~1\AppData\Local\Temp\20170720_145334.jpg"/>
          <p:cNvPicPr>
            <a:picLocks noChangeAspect="1" noChangeArrowheads="1"/>
          </p:cNvPicPr>
          <p:nvPr/>
        </p:nvPicPr>
        <p:blipFill>
          <a:blip r:embed="rId4" cstate="print"/>
          <a:srcRect/>
          <a:stretch>
            <a:fillRect/>
          </a:stretch>
        </p:blipFill>
        <p:spPr bwMode="auto">
          <a:xfrm rot="5400000">
            <a:off x="6052928" y="2317646"/>
            <a:ext cx="3558209" cy="2001493"/>
          </a:xfrm>
          <a:prstGeom prst="rect">
            <a:avLst/>
          </a:prstGeom>
          <a:noFill/>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BSPAR~1\AppData\Local\Temp\20170701_175330.jpg"/>
          <p:cNvPicPr>
            <a:picLocks noChangeAspect="1" noChangeArrowheads="1"/>
          </p:cNvPicPr>
          <p:nvPr/>
        </p:nvPicPr>
        <p:blipFill>
          <a:blip r:embed="rId2" cstate="print"/>
          <a:srcRect/>
          <a:stretch>
            <a:fillRect/>
          </a:stretch>
        </p:blipFill>
        <p:spPr bwMode="auto">
          <a:xfrm rot="5400000">
            <a:off x="1649884" y="2141261"/>
            <a:ext cx="6649277" cy="3740218"/>
          </a:xfrm>
          <a:prstGeom prst="rect">
            <a:avLst/>
          </a:prstGeom>
          <a:noFill/>
        </p:spPr>
      </p:pic>
      <p:sp>
        <p:nvSpPr>
          <p:cNvPr id="3" name="TextBox 2"/>
          <p:cNvSpPr txBox="1"/>
          <p:nvPr/>
        </p:nvSpPr>
        <p:spPr>
          <a:xfrm>
            <a:off x="208722" y="2892284"/>
            <a:ext cx="2169184" cy="646331"/>
          </a:xfrm>
          <a:prstGeom prst="rect">
            <a:avLst/>
          </a:prstGeom>
          <a:noFill/>
        </p:spPr>
        <p:txBody>
          <a:bodyPr wrap="none" rtlCol="0">
            <a:spAutoFit/>
          </a:bodyPr>
          <a:lstStyle/>
          <a:p>
            <a:pPr algn="ctr"/>
            <a:r>
              <a:rPr lang="en-US" dirty="0" smtClean="0"/>
              <a:t>Thank You for your</a:t>
            </a:r>
          </a:p>
          <a:p>
            <a:pPr algn="ctr"/>
            <a:r>
              <a:rPr lang="en-US" dirty="0" smtClean="0"/>
              <a:t>Attention!</a:t>
            </a:r>
            <a:endParaRPr lang="en-US"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108" y="2356842"/>
            <a:ext cx="3938472" cy="1510704"/>
          </a:xfrm>
          <a:effectLst>
            <a:outerShdw blurRad="50800" dist="38100" dir="2700000" algn="tl" rotWithShape="0">
              <a:prstClr val="black">
                <a:alpha val="40000"/>
              </a:prstClr>
            </a:outerShdw>
          </a:effectLst>
        </p:spPr>
        <p:txBody>
          <a:bodyPr>
            <a:normAutofit/>
          </a:bodyPr>
          <a:lstStyle/>
          <a:p>
            <a:r>
              <a:rPr lang="en-US" dirty="0" smtClean="0"/>
              <a:t>Project Collaborators</a:t>
            </a:r>
            <a:endParaRPr lang="en-US" dirty="0"/>
          </a:p>
        </p:txBody>
      </p:sp>
      <p:pic>
        <p:nvPicPr>
          <p:cNvPr id="1026" name="Picture 2" descr="https://lh6.googleusercontent.com/1ilMhSDGVRPVP9-ID7Sq98fFTQWMsNb30AegBeggOZLsZnoisFg6o4WCh_FsyatUbd-5LGw=w170"/>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5285"/>
          <a:stretch/>
        </p:blipFill>
        <p:spPr bwMode="auto">
          <a:xfrm>
            <a:off x="1095377" y="569153"/>
            <a:ext cx="1533663" cy="1447800"/>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28" name="Picture 4" descr="https://lh5.googleusercontent.com/Cv9DOru5C5QlSmLT2mS57-VwYsxS_zF6Q4XsU1HcvKtExCtfIfPbEmBYNF0kJpyy5hh96RbvHQ=w170"/>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8175" t="12135"/>
          <a:stretch/>
        </p:blipFill>
        <p:spPr bwMode="auto">
          <a:xfrm>
            <a:off x="503454" y="3259863"/>
            <a:ext cx="1282723" cy="121536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30" name="Picture 6" descr="https://lh3.googleusercontent.com/qMgm2CUvqOgl8SkW8KiIQGZGiY4LrKUzWfnjot4sbAfqhJpYT6edJNIKM-zkdhD7WHEwjL94=w17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82378" y="2370313"/>
            <a:ext cx="1092135" cy="1040741"/>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32" name="Picture 8" descr="https://lh6.googleusercontent.com/UMEF-pAzXW2hj7KtWahuyMod_8yzZepRQObOHNEasQjQePQnzbBnuDJMQ_AERNlQm0TGFkcu=w170"/>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711" r="8781"/>
          <a:stretch/>
        </p:blipFill>
        <p:spPr bwMode="auto">
          <a:xfrm>
            <a:off x="2574513" y="1795530"/>
            <a:ext cx="1277667" cy="1239769"/>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34" name="Picture 10" descr="https://lh6.googleusercontent.com/9JudebqEbQBLmy28ztHmgWcXeq2sXKdzlhnjnC4cFIbwbPa1D9CkkAVGHIAxzjlQemExtvLgpg=w170"/>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1314" r="4945" b="1314"/>
          <a:stretch/>
        </p:blipFill>
        <p:spPr bwMode="auto">
          <a:xfrm>
            <a:off x="1827560" y="3309386"/>
            <a:ext cx="1493907" cy="1381125"/>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36" name="Picture 12" descr="https://lh6.googleusercontent.com/Sk4wa62wbECIkI6vJ_L0R-rjYy2eoIQ2BsDmHD2PIlN2qoYIhs1eMwJXEchqsvxJF0eQhZGKRQ=w170"/>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88843" y="1773720"/>
            <a:ext cx="1425033" cy="1366355"/>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38" name="Picture 14" descr="https://lh4.googleusercontent.com/XVb9EGFUhwcVdKZg6pQ0Z3e-N9jGkE_ibRxokEy1GzLwHI5n6bqwH9y-EdRubHkSnewwpklwRw=w170"/>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r="7980"/>
          <a:stretch/>
        </p:blipFill>
        <p:spPr bwMode="auto">
          <a:xfrm>
            <a:off x="7825320" y="2370313"/>
            <a:ext cx="1238526" cy="1203415"/>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40" name="Picture 16" descr="https://lh6.googleusercontent.com/ocerABXR-mEcz923zbw2huNrDid9ntyN0c06JZoL5oRgsC7eviC5X6GxJvHp9cjt1DhmId0=w170"/>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r="11714"/>
          <a:stretch/>
        </p:blipFill>
        <p:spPr bwMode="auto">
          <a:xfrm>
            <a:off x="4590428" y="4422736"/>
            <a:ext cx="1231121" cy="1197596"/>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42" name="Picture 18" descr="https://lh6.googleusercontent.com/pCGAChbeNFNOBA4MfydKla9WcU8yaQUSNU7L2JVQ_uNB_kSsI5_cVW0TDo_WoT25zuzV1Og=w170"/>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968949" y="121892"/>
            <a:ext cx="1362075" cy="1323975"/>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44" name="Picture 20" descr="https://lh4.googleusercontent.com/Jf-3ulbznzQzR8hbCtbJLracSvu2cf7yFE3rodieYYyMD1L3buyQKEdhJnBjCC0zscVawr-W=w170"/>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057068" y="4553879"/>
            <a:ext cx="1458219" cy="1552574"/>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46" name="Picture 22" descr="https://lh4.googleusercontent.com/KTP4CFMI7F2xLMCUSt2YkTRk_22j-F8ggLbQLVywl_YBhtTiAM3hFCr55S2EJzRhq1GG-mAINA=w170"/>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6315" y="4428916"/>
            <a:ext cx="1077852" cy="1128575"/>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48" name="Picture 24" descr="https://lh6.googleusercontent.com/3Wg20_9PuvVzJSYbaJNfJGDK1NIASY8ejuRCrB6q_ONa7zjf34lB_ByhwkCA4fygjkQibnWD=w170"/>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2883739" y="766623"/>
            <a:ext cx="1000125" cy="1009650"/>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50" name="Picture 26" descr="https://lh3.googleusercontent.com/dXJY1BgLfWfkRvg5QY4WLqtqQ_TebqsBWZeHvqtAEr5t0Mz8E2vngVu7rL9DnWzh54IrJV_j=w170"/>
          <p:cNvPicPr>
            <a:picLocks noChangeAspect="1" noChangeArrowheads="1"/>
          </p:cNvPicPr>
          <p:nvPr/>
        </p:nvPicPr>
        <p:blipFill rotWithShape="1">
          <a:blip r:embed="rId14" cstate="print">
            <a:extLst>
              <a:ext uri="{28A0092B-C50C-407E-A947-70E740481C1C}">
                <a14:useLocalDpi xmlns="" xmlns:a14="http://schemas.microsoft.com/office/drawing/2010/main" val="0"/>
              </a:ext>
            </a:extLst>
          </a:blip>
          <a:srcRect b="5098"/>
          <a:stretch/>
        </p:blipFill>
        <p:spPr bwMode="auto">
          <a:xfrm>
            <a:off x="2336319" y="5409610"/>
            <a:ext cx="1243724" cy="1277530"/>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52" name="Picture 28" descr="https://lh3.googleusercontent.com/U3wDYzQumhJoW4tzfmoBRUViq7wrYq2CJZpb1bWs-hhFGd29lihVipGwhNExN67B64Z9p7svWA=w170"/>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3592902" y="5233662"/>
            <a:ext cx="1429340" cy="1429340"/>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54" name="Picture 30" descr="https://lh6.googleusercontent.com/vE_ZgewwTCh0Sby5axwGcTqfDYW8ON23TASymsTwmwEYS2hbd9N_BOL4V-X-p8TlTujkA0VFJQ=w170"/>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6215545" y="726729"/>
            <a:ext cx="1343025" cy="1438275"/>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56" name="Picture 32" descr="David Overoye">
            <a:hlinkClick r:id="rId17"/>
          </p:cNvPr>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5315476" y="5456081"/>
            <a:ext cx="1184587" cy="1184587"/>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57" name="Picture 33"/>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6331025" y="4951718"/>
            <a:ext cx="1227546" cy="1339141"/>
          </a:xfrm>
          <a:prstGeom prst="ellipse">
            <a:avLst/>
          </a:prstGeom>
          <a:ln w="9525">
            <a:noFill/>
            <a:miter lim="800000"/>
            <a:headEnd/>
            <a:tailEnd/>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pic>
        <p:nvPicPr>
          <p:cNvPr id="1059" name="Picture 35" descr="Image result for tohru saito UAF">
            <a:hlinkClick r:id="rId20"/>
          </p:cNvPr>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7635096" y="4843116"/>
            <a:ext cx="1428750" cy="1428750"/>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61" name="Picture 37" descr="https://plus.google.com/_/focus/photos/public/AIbEiAIAAABDCIn5qZOUgLa3SiILdmNhcmRfcGhvdG8qKDE0ZjBiN2Q4ZWFlYjc2Zjk5M2RmMWQyYzlmYWE4YTkwMGJiZTRiZDQwARd4jvxSLoITL09x9hYWlNlbYGYh"/>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2952216" y="4199484"/>
            <a:ext cx="1151283" cy="1151283"/>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
        <p:nvSpPr>
          <p:cNvPr id="3" name="AutoShape 39" descr="Image result for brenda trefon"/>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4" name="Picture 40"/>
          <p:cNvPicPr>
            <a:picLocks noChangeAspect="1"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7445512" y="1293053"/>
            <a:ext cx="1208076" cy="1208076"/>
          </a:xfrm>
          <a:prstGeom prst="ellipse">
            <a:avLst/>
          </a:prstGeom>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sp>
        <p:nvSpPr>
          <p:cNvPr id="4" name="AutoShape 42" descr="Image result for brenda trefon"/>
          <p:cNvSpPr>
            <a:spLocks noChangeAspect="1" noChangeArrowheads="1"/>
          </p:cNvSpPr>
          <p:nvPr/>
        </p:nvSpPr>
        <p:spPr bwMode="auto">
          <a:xfrm>
            <a:off x="1524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 name="Picture 8"/>
          <p:cNvPicPr>
            <a:picLocks noChangeAspect="1" noChangeArrowheads="1"/>
          </p:cNvPicPr>
          <p:nvPr/>
        </p:nvPicPr>
        <p:blipFill rotWithShape="1">
          <a:blip r:embed="rId24" cstate="print">
            <a:extLst>
              <a:ext uri="{28A0092B-C50C-407E-A947-70E740481C1C}">
                <a14:useLocalDpi xmlns="" xmlns:a14="http://schemas.microsoft.com/office/drawing/2010/main" val="0"/>
              </a:ext>
            </a:extLst>
          </a:blip>
          <a:srcRect l="11789" r="20176"/>
          <a:stretch/>
        </p:blipFill>
        <p:spPr bwMode="auto">
          <a:xfrm>
            <a:off x="3758218" y="243210"/>
            <a:ext cx="1180800" cy="1169225"/>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28" name="Picture 16"/>
          <p:cNvPicPr>
            <a:picLocks noChangeAspect="1" noChangeArrowheads="1"/>
          </p:cNvPicPr>
          <p:nvPr/>
        </p:nvPicPr>
        <p:blipFill rotWithShape="1">
          <a:blip r:embed="rId25" cstate="print">
            <a:extLst>
              <a:ext uri="{28A0092B-C50C-407E-A947-70E740481C1C}">
                <a14:useLocalDpi xmlns="" xmlns:a14="http://schemas.microsoft.com/office/drawing/2010/main" val="0"/>
              </a:ext>
            </a:extLst>
          </a:blip>
          <a:srcRect r="35195"/>
          <a:stretch/>
        </p:blipFill>
        <p:spPr bwMode="auto">
          <a:xfrm>
            <a:off x="7414549" y="3513342"/>
            <a:ext cx="1320062" cy="1372284"/>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2666433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983" y="990601"/>
            <a:ext cx="7024744" cy="1143000"/>
          </a:xfrm>
        </p:spPr>
        <p:txBody>
          <a:bodyPr>
            <a:normAutofit/>
          </a:bodyPr>
          <a:lstStyle/>
          <a:p>
            <a:r>
              <a:rPr lang="en-US" sz="3200" b="1" dirty="0" smtClean="0"/>
              <a:t>Citizen Science Spectrum</a:t>
            </a:r>
            <a:endParaRPr lang="en-US" sz="3200" b="1" dirty="0"/>
          </a:p>
        </p:txBody>
      </p:sp>
      <p:cxnSp>
        <p:nvCxnSpPr>
          <p:cNvPr id="5" name="Straight Arrow Connector 4"/>
          <p:cNvCxnSpPr/>
          <p:nvPr/>
        </p:nvCxnSpPr>
        <p:spPr>
          <a:xfrm>
            <a:off x="4267200" y="2456765"/>
            <a:ext cx="2590800" cy="0"/>
          </a:xfrm>
          <a:prstGeom prst="straightConnector1">
            <a:avLst/>
          </a:prstGeom>
          <a:ln w="101600">
            <a:solidFill>
              <a:schemeClr val="tx2"/>
            </a:solidFill>
            <a:headEnd type="arrow"/>
            <a:tailEnd type="arrow"/>
          </a:ln>
        </p:spPr>
        <p:style>
          <a:lnRef idx="1">
            <a:schemeClr val="dk1"/>
          </a:lnRef>
          <a:fillRef idx="0">
            <a:schemeClr val="dk1"/>
          </a:fillRef>
          <a:effectRef idx="0">
            <a:schemeClr val="dk1"/>
          </a:effectRef>
          <a:fontRef idx="minor">
            <a:schemeClr val="tx1"/>
          </a:fontRef>
        </p:style>
      </p:cxnSp>
      <p:graphicFrame>
        <p:nvGraphicFramePr>
          <p:cNvPr id="10" name="Table 9"/>
          <p:cNvGraphicFramePr>
            <a:graphicFrameLocks noGrp="1"/>
          </p:cNvGraphicFramePr>
          <p:nvPr>
            <p:extLst>
              <p:ext uri="{D42A27DB-BD31-4B8C-83A1-F6EECF244321}">
                <p14:modId xmlns="" xmlns:p14="http://schemas.microsoft.com/office/powerpoint/2010/main" val="1999655646"/>
              </p:ext>
            </p:extLst>
          </p:nvPr>
        </p:nvGraphicFramePr>
        <p:xfrm>
          <a:off x="1219200" y="3230880"/>
          <a:ext cx="6934200" cy="3169920"/>
        </p:xfrm>
        <a:graphic>
          <a:graphicData uri="http://schemas.openxmlformats.org/drawingml/2006/table">
            <a:tbl>
              <a:tblPr firstRow="1" bandRow="1">
                <a:tableStyleId>{5C22544A-7EE6-4342-B048-85BDC9FD1C3A}</a:tableStyleId>
              </a:tblPr>
              <a:tblGrid>
                <a:gridCol w="1733550"/>
                <a:gridCol w="1733550"/>
                <a:gridCol w="1235403"/>
                <a:gridCol w="2231697"/>
              </a:tblGrid>
              <a:tr h="609600">
                <a:tc>
                  <a:txBody>
                    <a:bodyPr/>
                    <a:lstStyle/>
                    <a:p>
                      <a:r>
                        <a:rPr lang="en-US" b="1" dirty="0" smtClean="0">
                          <a:solidFill>
                            <a:schemeClr val="tx1"/>
                          </a:solidFill>
                        </a:rPr>
                        <a:t>Question</a:t>
                      </a:r>
                      <a:endParaRPr lang="en-US"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rPr>
                        <a:t>Researcher</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rPr>
                        <a:t>Citizens</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Methods Design</a:t>
                      </a:r>
                      <a:endParaRPr lang="en-US"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rPr>
                        <a:t>Researcher</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rPr>
                        <a:t>Citizens with researcher assist.</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Data collection</a:t>
                      </a:r>
                      <a:endParaRPr 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t>Citizens</a:t>
                      </a:r>
                      <a:endParaRPr lang="en-US"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t>Citizens</a:t>
                      </a:r>
                      <a:endParaRPr lang="en-US"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Data Analysis</a:t>
                      </a:r>
                      <a:endParaRPr 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t>Researcher</a:t>
                      </a:r>
                      <a:endParaRPr lang="en-US"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t>Researcher with citizen assist.</a:t>
                      </a:r>
                      <a:endParaRPr lang="en-US"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t>Use</a:t>
                      </a:r>
                      <a:r>
                        <a:rPr lang="en-US" b="1" baseline="0" dirty="0" smtClean="0"/>
                        <a:t> of findings</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b="0" dirty="0" smtClean="0"/>
                        <a:t>Researcher &amp; Citizens</a:t>
                      </a:r>
                      <a:endParaRPr lang="en-US" b="0" dirty="0"/>
                    </a:p>
                  </a:txBody>
                  <a:tcPr>
                    <a:lnT w="12700" cap="flat" cmpd="sng" algn="ctr">
                      <a:solidFill>
                        <a:schemeClr val="tx1"/>
                      </a:solidFill>
                      <a:prstDash val="solid"/>
                      <a:round/>
                      <a:headEnd type="none" w="med" len="med"/>
                      <a:tailEnd type="none" w="med" len="med"/>
                    </a:lnT>
                    <a:noFill/>
                  </a:tcPr>
                </a:tc>
                <a:tc>
                  <a:txBody>
                    <a:bodyPr/>
                    <a:lstStyle/>
                    <a:p>
                      <a:endParaRPr lang="en-US" dirty="0"/>
                    </a:p>
                  </a:txBody>
                  <a:tcPr>
                    <a:lnT w="12700" cap="flat" cmpd="sng" algn="ctr">
                      <a:solidFill>
                        <a:schemeClr val="tx1"/>
                      </a:solidFill>
                      <a:prstDash val="solid"/>
                      <a:round/>
                      <a:headEnd type="none" w="med" len="med"/>
                      <a:tailEnd type="none" w="med" len="med"/>
                    </a:lnT>
                    <a:noFill/>
                  </a:tcPr>
                </a:tc>
                <a:tc>
                  <a:txBody>
                    <a:bodyPr/>
                    <a:lstStyle/>
                    <a:p>
                      <a:r>
                        <a:rPr lang="en-US" b="0" dirty="0" smtClean="0"/>
                        <a:t>Citizens &amp; Researcher</a:t>
                      </a:r>
                      <a:endParaRPr lang="en-US" b="0" dirty="0"/>
                    </a:p>
                  </a:txBody>
                  <a:tcPr>
                    <a:lnT w="12700" cap="flat" cmpd="sng" algn="ctr">
                      <a:solidFill>
                        <a:schemeClr val="tx1"/>
                      </a:solidFill>
                      <a:prstDash val="solid"/>
                      <a:round/>
                      <a:headEnd type="none" w="med" len="med"/>
                      <a:tailEnd type="none" w="med" len="med"/>
                    </a:lnT>
                    <a:noFill/>
                  </a:tcPr>
                </a:tc>
              </a:tr>
            </a:tbl>
          </a:graphicData>
        </a:graphic>
      </p:graphicFrame>
      <p:sp>
        <p:nvSpPr>
          <p:cNvPr id="3" name="TextBox 2"/>
          <p:cNvSpPr txBox="1"/>
          <p:nvPr/>
        </p:nvSpPr>
        <p:spPr>
          <a:xfrm>
            <a:off x="2362200" y="2133600"/>
            <a:ext cx="1905000" cy="923330"/>
          </a:xfrm>
          <a:prstGeom prst="rect">
            <a:avLst/>
          </a:prstGeom>
          <a:noFill/>
        </p:spPr>
        <p:txBody>
          <a:bodyPr wrap="square" rtlCol="0">
            <a:spAutoFit/>
          </a:bodyPr>
          <a:lstStyle/>
          <a:p>
            <a:pPr algn="ctr"/>
            <a:r>
              <a:rPr lang="en-US" b="1" dirty="0" smtClean="0">
                <a:solidFill>
                  <a:schemeClr val="accent6">
                    <a:lumMod val="75000"/>
                  </a:schemeClr>
                </a:solidFill>
              </a:rPr>
              <a:t>Theoretical or generalizable needs</a:t>
            </a:r>
            <a:endParaRPr lang="en-US" b="1" dirty="0">
              <a:solidFill>
                <a:schemeClr val="accent6">
                  <a:lumMod val="75000"/>
                </a:schemeClr>
              </a:solidFill>
            </a:endParaRPr>
          </a:p>
        </p:txBody>
      </p:sp>
      <p:sp>
        <p:nvSpPr>
          <p:cNvPr id="4" name="Rectangle 3"/>
          <p:cNvSpPr/>
          <p:nvPr/>
        </p:nvSpPr>
        <p:spPr>
          <a:xfrm>
            <a:off x="6629400" y="2133601"/>
            <a:ext cx="1905000" cy="923330"/>
          </a:xfrm>
          <a:prstGeom prst="rect">
            <a:avLst/>
          </a:prstGeom>
        </p:spPr>
        <p:txBody>
          <a:bodyPr wrap="square">
            <a:spAutoFit/>
          </a:bodyPr>
          <a:lstStyle/>
          <a:p>
            <a:pPr algn="ctr"/>
            <a:r>
              <a:rPr lang="en-US" b="1" dirty="0" smtClean="0">
                <a:solidFill>
                  <a:schemeClr val="accent6">
                    <a:lumMod val="75000"/>
                  </a:schemeClr>
                </a:solidFill>
              </a:rPr>
              <a:t>Local community needs</a:t>
            </a:r>
            <a:endParaRPr lang="en-US" b="1" dirty="0">
              <a:solidFill>
                <a:schemeClr val="accent6">
                  <a:lumMod val="75000"/>
                </a:schemeClr>
              </a:solidFill>
            </a:endParaRPr>
          </a:p>
        </p:txBody>
      </p:sp>
    </p:spTree>
    <p:extLst>
      <p:ext uri="{BB962C8B-B14F-4D97-AF65-F5344CB8AC3E}">
        <p14:creationId xmlns="" xmlns:p14="http://schemas.microsoft.com/office/powerpoint/2010/main" val="268950547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www.nasa.gov/sites/default/files/styles/full_width_feature/public/thumbnails/image/alaska.a2015186.2220.1km.jpg?itok=g2c1W8o8"/>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8975"/>
          <a:stretch/>
        </p:blipFill>
        <p:spPr bwMode="auto">
          <a:xfrm>
            <a:off x="145474" y="556024"/>
            <a:ext cx="8817428" cy="617568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ounded Rectangle 4"/>
          <p:cNvSpPr/>
          <p:nvPr/>
        </p:nvSpPr>
        <p:spPr>
          <a:xfrm>
            <a:off x="259081" y="946570"/>
            <a:ext cx="3733800" cy="257952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48778" y="1134813"/>
            <a:ext cx="1358064" cy="523220"/>
          </a:xfrm>
          <a:prstGeom prst="rect">
            <a:avLst/>
          </a:prstGeom>
          <a:noFill/>
        </p:spPr>
        <p:txBody>
          <a:bodyPr wrap="none" rtlCol="0">
            <a:spAutoFit/>
          </a:bodyPr>
          <a:lstStyle/>
          <a:p>
            <a:r>
              <a:rPr lang="en-US" sz="2800" b="1" dirty="0" smtClean="0"/>
              <a:t>Assets</a:t>
            </a:r>
            <a:endParaRPr lang="en-US" sz="2800" b="1" dirty="0"/>
          </a:p>
        </p:txBody>
      </p:sp>
      <p:sp>
        <p:nvSpPr>
          <p:cNvPr id="7" name="TextBox 6"/>
          <p:cNvSpPr txBox="1"/>
          <p:nvPr/>
        </p:nvSpPr>
        <p:spPr>
          <a:xfrm>
            <a:off x="862367" y="1812413"/>
            <a:ext cx="2667000" cy="1200329"/>
          </a:xfrm>
          <a:prstGeom prst="rect">
            <a:avLst/>
          </a:prstGeom>
          <a:noFill/>
        </p:spPr>
        <p:txBody>
          <a:bodyPr wrap="square" rtlCol="0">
            <a:spAutoFit/>
          </a:bodyPr>
          <a:lstStyle/>
          <a:p>
            <a:r>
              <a:rPr lang="en-US" dirty="0" smtClean="0"/>
              <a:t>NASA and GLOBE data provide opportunity for climate change learning from local to global scales.  </a:t>
            </a:r>
            <a:endParaRPr lang="en-US" dirty="0"/>
          </a:p>
        </p:txBody>
      </p:sp>
      <p:sp>
        <p:nvSpPr>
          <p:cNvPr id="8" name="TextBox 7"/>
          <p:cNvSpPr txBox="1"/>
          <p:nvPr/>
        </p:nvSpPr>
        <p:spPr>
          <a:xfrm>
            <a:off x="190996" y="6316205"/>
            <a:ext cx="8416291" cy="276999"/>
          </a:xfrm>
          <a:prstGeom prst="rect">
            <a:avLst/>
          </a:prstGeom>
          <a:solidFill>
            <a:srgbClr val="EEECE1">
              <a:alpha val="85098"/>
            </a:srgbClr>
          </a:solidFill>
        </p:spPr>
        <p:txBody>
          <a:bodyPr wrap="square" rtlCol="0">
            <a:spAutoFit/>
          </a:bodyPr>
          <a:lstStyle/>
          <a:p>
            <a:r>
              <a:rPr lang="en-US" sz="1200" b="1" i="1" dirty="0" smtClean="0"/>
              <a:t>MODIS image taken by the Aqua Satellite captures smoke filled skies throughout Alaska in July 2015.</a:t>
            </a:r>
            <a:endParaRPr lang="en-US" sz="1200" b="1" i="1" dirty="0"/>
          </a:p>
        </p:txBody>
      </p:sp>
      <p:pic>
        <p:nvPicPr>
          <p:cNvPr id="9" name="Picture 5" descr="C:\Users\kvillano\Pictures\Project BrownDown Photos\Shageluk\IMG_1079.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17920" b="8152"/>
          <a:stretch/>
        </p:blipFill>
        <p:spPr bwMode="auto">
          <a:xfrm>
            <a:off x="5036719" y="1013876"/>
            <a:ext cx="3333207" cy="279740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10" name="Rectangle 9"/>
          <p:cNvSpPr/>
          <p:nvPr/>
        </p:nvSpPr>
        <p:spPr>
          <a:xfrm rot="16200000">
            <a:off x="6763006" y="4338401"/>
            <a:ext cx="4575291" cy="246221"/>
          </a:xfrm>
          <a:prstGeom prst="rect">
            <a:avLst/>
          </a:prstGeom>
        </p:spPr>
        <p:txBody>
          <a:bodyPr wrap="none">
            <a:spAutoFit/>
          </a:bodyPr>
          <a:lstStyle/>
          <a:p>
            <a:r>
              <a:rPr lang="en-US" sz="1000" dirty="0" smtClean="0"/>
              <a:t>Background- Jeff </a:t>
            </a:r>
            <a:r>
              <a:rPr lang="en-US" sz="1000" dirty="0"/>
              <a:t>Schmaltz, MODIS Rapid Response </a:t>
            </a:r>
            <a:r>
              <a:rPr lang="en-US" sz="1000" dirty="0" smtClean="0"/>
              <a:t>Team; Inset- Katie Spellman, UAF</a:t>
            </a:r>
            <a:endParaRPr lang="en-US" sz="1000" dirty="0"/>
          </a:p>
        </p:txBody>
      </p:sp>
      <p:sp>
        <p:nvSpPr>
          <p:cNvPr id="11" name="TextBox 10"/>
          <p:cNvSpPr txBox="1"/>
          <p:nvPr/>
        </p:nvSpPr>
        <p:spPr>
          <a:xfrm>
            <a:off x="5036719" y="3900687"/>
            <a:ext cx="3333207" cy="646331"/>
          </a:xfrm>
          <a:prstGeom prst="rect">
            <a:avLst/>
          </a:prstGeom>
          <a:solidFill>
            <a:srgbClr val="EEECE1">
              <a:alpha val="85098"/>
            </a:srgbClr>
          </a:solidFill>
          <a:effectLst>
            <a:outerShdw blurRad="50800" dist="38100" dir="2700000" algn="tl" rotWithShape="0">
              <a:prstClr val="black">
                <a:alpha val="40000"/>
              </a:prstClr>
            </a:outerShdw>
          </a:effectLst>
        </p:spPr>
        <p:txBody>
          <a:bodyPr wrap="square" rtlCol="0">
            <a:spAutoFit/>
          </a:bodyPr>
          <a:lstStyle/>
          <a:p>
            <a:r>
              <a:rPr lang="en-US" sz="1200" b="1" i="1" dirty="0" smtClean="0"/>
              <a:t>Shageluk village 8</a:t>
            </a:r>
            <a:r>
              <a:rPr lang="en-US" sz="1200" b="1" i="1" baseline="30000" dirty="0" smtClean="0"/>
              <a:t>th</a:t>
            </a:r>
            <a:r>
              <a:rPr lang="en-US" sz="1200" b="1" i="1" dirty="0" smtClean="0"/>
              <a:t> grader organizes data in a brush pile near the school’s GLOBE post-fire succession monitoring site.</a:t>
            </a:r>
            <a:endParaRPr lang="en-US" sz="1200" b="1" i="1" dirty="0"/>
          </a:p>
        </p:txBody>
      </p:sp>
    </p:spTree>
    <p:extLst>
      <p:ext uri="{BB962C8B-B14F-4D97-AF65-F5344CB8AC3E}">
        <p14:creationId xmlns="" xmlns:p14="http://schemas.microsoft.com/office/powerpoint/2010/main" val="250043321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6713" y="788220"/>
            <a:ext cx="4572000" cy="5539978"/>
          </a:xfrm>
          <a:prstGeom prst="rect">
            <a:avLst/>
          </a:prstGeom>
        </p:spPr>
        <p:txBody>
          <a:bodyPr>
            <a:spAutoFit/>
          </a:bodyPr>
          <a:lstStyle/>
          <a:p>
            <a:r>
              <a:rPr lang="en-US" sz="2400" b="1" dirty="0"/>
              <a:t>Arctic and Earth SIGNs Objectives</a:t>
            </a:r>
          </a:p>
          <a:p>
            <a:endParaRPr lang="en-US" dirty="0"/>
          </a:p>
          <a:p>
            <a:pPr marL="176213" indent="-176213"/>
            <a:r>
              <a:rPr lang="en-US" b="1" dirty="0" smtClean="0"/>
              <a:t>1</a:t>
            </a:r>
            <a:r>
              <a:rPr lang="en-US" b="1" dirty="0"/>
              <a:t>:</a:t>
            </a:r>
            <a:r>
              <a:rPr lang="en-US" dirty="0"/>
              <a:t> Develop a high quality climate change education program that includes NASA assets (resources and experts), citizen science, and mobile technology for formal and informal science education settings </a:t>
            </a:r>
          </a:p>
          <a:p>
            <a:pPr marL="176213" indent="-176213"/>
            <a:r>
              <a:rPr lang="en-US" b="1" dirty="0" smtClean="0"/>
              <a:t>2</a:t>
            </a:r>
            <a:r>
              <a:rPr lang="en-US" b="1" dirty="0"/>
              <a:t>:</a:t>
            </a:r>
            <a:r>
              <a:rPr lang="en-US" dirty="0"/>
              <a:t> </a:t>
            </a:r>
            <a:r>
              <a:rPr lang="en-US" dirty="0" smtClean="0"/>
              <a:t>Engage </a:t>
            </a:r>
            <a:r>
              <a:rPr lang="en-US" dirty="0"/>
              <a:t>educators </a:t>
            </a:r>
            <a:r>
              <a:rPr lang="en-US" dirty="0" smtClean="0"/>
              <a:t>and community members in learning </a:t>
            </a:r>
            <a:r>
              <a:rPr lang="en-US" dirty="0"/>
              <a:t>experiences to model best practice for </a:t>
            </a:r>
            <a:r>
              <a:rPr lang="en-US" dirty="0" smtClean="0"/>
              <a:t>inquiry-based, culturally responsive climate change science teaching </a:t>
            </a:r>
            <a:endParaRPr lang="en-US" dirty="0"/>
          </a:p>
          <a:p>
            <a:pPr marL="176213" indent="-176213"/>
            <a:r>
              <a:rPr lang="en-US" b="1" dirty="0" smtClean="0"/>
              <a:t>3: </a:t>
            </a:r>
            <a:r>
              <a:rPr lang="en-US" dirty="0" smtClean="0"/>
              <a:t>Engage </a:t>
            </a:r>
            <a:r>
              <a:rPr lang="en-US" dirty="0"/>
              <a:t>y</a:t>
            </a:r>
            <a:r>
              <a:rPr lang="en-US" dirty="0" smtClean="0"/>
              <a:t>outh, community </a:t>
            </a:r>
            <a:r>
              <a:rPr lang="en-US" dirty="0"/>
              <a:t>members and </a:t>
            </a:r>
            <a:r>
              <a:rPr lang="en-US" dirty="0" smtClean="0"/>
              <a:t>educators </a:t>
            </a:r>
            <a:r>
              <a:rPr lang="en-US" dirty="0"/>
              <a:t>in </a:t>
            </a:r>
            <a:r>
              <a:rPr lang="en-US" dirty="0" smtClean="0"/>
              <a:t>locally and globally important science where </a:t>
            </a:r>
            <a:r>
              <a:rPr lang="en-US" dirty="0"/>
              <a:t>they produce and apply new information on the impacts of a changing global climate.</a:t>
            </a:r>
          </a:p>
        </p:txBody>
      </p:sp>
      <p:pic>
        <p:nvPicPr>
          <p:cNvPr id="5" name="Content Placeholder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460194">
            <a:off x="5009632" y="433145"/>
            <a:ext cx="3774987" cy="2516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C:\Users\kvillano\Pictures\Invasive Plants Workshops\Fairbanks Course 2012\img 13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1325268">
            <a:off x="5419310" y="3110947"/>
            <a:ext cx="2631871" cy="3509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 xmlns:p14="http://schemas.microsoft.com/office/powerpoint/2010/main" val="169752249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914400"/>
          </a:xfrm>
        </p:spPr>
        <p:txBody>
          <a:bodyPr/>
          <a:lstStyle/>
          <a:p>
            <a:r>
              <a:rPr lang="en-US" dirty="0" smtClean="0"/>
              <a:t>Project Overview</a:t>
            </a:r>
            <a:endParaRPr lang="en-US" dirty="0"/>
          </a:p>
        </p:txBody>
      </p:sp>
      <p:sp>
        <p:nvSpPr>
          <p:cNvPr id="5" name="Content Placeholder 4"/>
          <p:cNvSpPr>
            <a:spLocks noGrp="1"/>
          </p:cNvSpPr>
          <p:nvPr>
            <p:ph idx="1"/>
          </p:nvPr>
        </p:nvSpPr>
        <p:spPr>
          <a:xfrm>
            <a:off x="457200" y="1828800"/>
            <a:ext cx="4648200" cy="4297363"/>
          </a:xfrm>
        </p:spPr>
        <p:txBody>
          <a:bodyPr>
            <a:normAutofit fontScale="77500" lnSpcReduction="20000"/>
          </a:bodyPr>
          <a:lstStyle/>
          <a:p>
            <a:pPr marL="0" indent="0">
              <a:buNone/>
            </a:pPr>
            <a:r>
              <a:rPr lang="en-US" b="1" dirty="0" smtClean="0"/>
              <a:t>Target Audiences</a:t>
            </a:r>
          </a:p>
          <a:p>
            <a:pPr marL="403225" indent="-228600"/>
            <a:r>
              <a:rPr lang="en-US" dirty="0" smtClean="0"/>
              <a:t>Primary audience- Educators in rural and indigenous communities and the youth they serve, including:</a:t>
            </a:r>
          </a:p>
          <a:p>
            <a:pPr marL="403225" indent="-228600">
              <a:buNone/>
            </a:pPr>
            <a:r>
              <a:rPr lang="en-US" dirty="0" smtClean="0"/>
              <a:t>      - Pre- </a:t>
            </a:r>
            <a:r>
              <a:rPr lang="en-US" dirty="0"/>
              <a:t>and in-service </a:t>
            </a:r>
            <a:r>
              <a:rPr lang="en-US" dirty="0" smtClean="0"/>
              <a:t>teachers and K-12 </a:t>
            </a:r>
          </a:p>
          <a:p>
            <a:pPr marL="403225" indent="-228600">
              <a:buNone/>
            </a:pPr>
            <a:r>
              <a:rPr lang="en-US" dirty="0"/>
              <a:t> </a:t>
            </a:r>
            <a:r>
              <a:rPr lang="en-US" dirty="0" smtClean="0"/>
              <a:t>        youth</a:t>
            </a:r>
            <a:endParaRPr lang="en-US" dirty="0"/>
          </a:p>
          <a:p>
            <a:pPr marL="403225" indent="-228600">
              <a:buNone/>
            </a:pPr>
            <a:r>
              <a:rPr lang="en-US" dirty="0" smtClean="0"/>
              <a:t>      - Informal STEM educators (4-H     </a:t>
            </a:r>
          </a:p>
          <a:p>
            <a:pPr marL="403225" indent="-228600">
              <a:buNone/>
            </a:pPr>
            <a:r>
              <a:rPr lang="en-US" dirty="0"/>
              <a:t> </a:t>
            </a:r>
            <a:r>
              <a:rPr lang="en-US" dirty="0" smtClean="0"/>
              <a:t>        leaders/others and youth</a:t>
            </a:r>
          </a:p>
          <a:p>
            <a:pPr marL="403225" indent="-228600">
              <a:buNone/>
            </a:pPr>
            <a:r>
              <a:rPr lang="en-US" dirty="0"/>
              <a:t> </a:t>
            </a:r>
            <a:r>
              <a:rPr lang="en-US" dirty="0" smtClean="0"/>
              <a:t>     - Community leaders (elders, tribal or  </a:t>
            </a:r>
          </a:p>
          <a:p>
            <a:pPr marL="403225" indent="-228600">
              <a:buNone/>
            </a:pPr>
            <a:r>
              <a:rPr lang="en-US" dirty="0"/>
              <a:t> </a:t>
            </a:r>
            <a:r>
              <a:rPr lang="en-US" dirty="0" smtClean="0"/>
              <a:t>        town council members, etc.)</a:t>
            </a:r>
          </a:p>
          <a:p>
            <a:pPr marL="403225" indent="-228600">
              <a:buNone/>
            </a:pPr>
            <a:r>
              <a:rPr lang="en-US" dirty="0"/>
              <a:t> </a:t>
            </a:r>
            <a:r>
              <a:rPr lang="en-US" dirty="0" smtClean="0"/>
              <a:t>   </a:t>
            </a:r>
          </a:p>
          <a:p>
            <a:pPr marL="403225" indent="-228600"/>
            <a:r>
              <a:rPr lang="en-US" dirty="0" smtClean="0"/>
              <a:t>Secondary audience- educators and students in other communities underserved in STEM</a:t>
            </a:r>
          </a:p>
          <a:p>
            <a:pPr>
              <a:buFont typeface="Courier New" panose="02070309020205020404" pitchFamily="49" charset="0"/>
              <a:buChar char="o"/>
            </a:pPr>
            <a:endParaRPr lang="en-US" dirty="0"/>
          </a:p>
          <a:p>
            <a:pPr marL="0" indent="0">
              <a:buNone/>
            </a:pPr>
            <a:endParaRPr lang="en-US" dirty="0"/>
          </a:p>
        </p:txBody>
      </p:sp>
      <p:pic>
        <p:nvPicPr>
          <p:cNvPr id="6" name="Picture 2" descr="C:\Users\kvillano\Pictures\Melibee photos\Outreach photos\img 150.jpg"/>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5313405" y="1066800"/>
            <a:ext cx="3311611" cy="4353370"/>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a:extLst/>
        </p:spPr>
      </p:pic>
    </p:spTree>
    <p:custDataLst>
      <p:tags r:id="rId1"/>
    </p:custDataLst>
    <p:extLst>
      <p:ext uri="{BB962C8B-B14F-4D97-AF65-F5344CB8AC3E}">
        <p14:creationId xmlns="" xmlns:p14="http://schemas.microsoft.com/office/powerpoint/2010/main" val="395822974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kvillano\Pictures\Venetie\IMG_0034.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25308" b="32732"/>
          <a:stretch/>
        </p:blipFill>
        <p:spPr bwMode="auto">
          <a:xfrm>
            <a:off x="0" y="-1"/>
            <a:ext cx="10267720" cy="693536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ontent Placeholder 4"/>
          <p:cNvSpPr>
            <a:spLocks noGrp="1"/>
          </p:cNvSpPr>
          <p:nvPr>
            <p:ph idx="1"/>
          </p:nvPr>
        </p:nvSpPr>
        <p:spPr>
          <a:xfrm>
            <a:off x="373616" y="1828799"/>
            <a:ext cx="4009542" cy="2166731"/>
          </a:xfrm>
          <a:solidFill>
            <a:srgbClr val="C3D69B">
              <a:alpha val="80000"/>
            </a:srgbClr>
          </a:solidFill>
        </p:spPr>
        <p:txBody>
          <a:bodyPr>
            <a:noAutofit/>
          </a:bodyPr>
          <a:lstStyle/>
          <a:p>
            <a:pPr marL="0" indent="0">
              <a:lnSpc>
                <a:spcPct val="100000"/>
              </a:lnSpc>
              <a:spcAft>
                <a:spcPts val="600"/>
              </a:spcAft>
              <a:buNone/>
            </a:pPr>
            <a:r>
              <a:rPr lang="en-US" sz="1200" b="1" dirty="0" smtClean="0"/>
              <a:t>Enduring </a:t>
            </a:r>
            <a:r>
              <a:rPr lang="en-US" sz="1200" b="1" dirty="0"/>
              <a:t>Understandings</a:t>
            </a:r>
            <a:r>
              <a:rPr lang="en-US" sz="1200" b="1" dirty="0" smtClean="0"/>
              <a:t>:</a:t>
            </a:r>
            <a:endParaRPr lang="en-US" sz="1200" b="1" dirty="0"/>
          </a:p>
          <a:p>
            <a:pPr marL="396875" indent="-228600">
              <a:lnSpc>
                <a:spcPct val="100000"/>
              </a:lnSpc>
              <a:spcAft>
                <a:spcPts val="600"/>
              </a:spcAft>
              <a:buFont typeface="+mj-lt"/>
              <a:buAutoNum type="arabicPeriod"/>
            </a:pPr>
            <a:r>
              <a:rPr lang="en-US" sz="1200" dirty="0" smtClean="0"/>
              <a:t>Climate </a:t>
            </a:r>
            <a:r>
              <a:rPr lang="en-US" sz="1200" dirty="0"/>
              <a:t>change influences our lives. </a:t>
            </a:r>
            <a:endParaRPr lang="en-US" sz="900" dirty="0"/>
          </a:p>
          <a:p>
            <a:pPr marL="396875" indent="-228600">
              <a:lnSpc>
                <a:spcPct val="100000"/>
              </a:lnSpc>
              <a:spcAft>
                <a:spcPts val="600"/>
              </a:spcAft>
              <a:buFont typeface="+mj-lt"/>
              <a:buAutoNum type="arabicPeriod"/>
            </a:pPr>
            <a:r>
              <a:rPr lang="en-US" sz="1200" dirty="0" smtClean="0"/>
              <a:t>Climate </a:t>
            </a:r>
            <a:r>
              <a:rPr lang="en-US" sz="1200" dirty="0"/>
              <a:t>change influences earth systems at multiple </a:t>
            </a:r>
            <a:r>
              <a:rPr lang="en-US" sz="1200" dirty="0" smtClean="0"/>
              <a:t>scales, and  we need information at different scales to understand it.</a:t>
            </a:r>
            <a:endParaRPr lang="en-US" sz="800" dirty="0"/>
          </a:p>
          <a:p>
            <a:pPr marL="396875" indent="-228600">
              <a:lnSpc>
                <a:spcPct val="100000"/>
              </a:lnSpc>
              <a:spcAft>
                <a:spcPts val="600"/>
              </a:spcAft>
              <a:buFont typeface="+mj-lt"/>
              <a:buAutoNum type="arabicPeriod"/>
            </a:pPr>
            <a:r>
              <a:rPr lang="en-US" sz="1200" dirty="0" smtClean="0"/>
              <a:t>Everyone </a:t>
            </a:r>
            <a:r>
              <a:rPr lang="en-US" sz="1200" dirty="0"/>
              <a:t>can DO science</a:t>
            </a:r>
            <a:r>
              <a:rPr lang="en-US" sz="1200" dirty="0" smtClean="0"/>
              <a:t>.</a:t>
            </a:r>
            <a:endParaRPr lang="en-US" sz="900" dirty="0"/>
          </a:p>
          <a:p>
            <a:pPr marL="396875" indent="-228600">
              <a:lnSpc>
                <a:spcPct val="100000"/>
              </a:lnSpc>
              <a:spcAft>
                <a:spcPts val="600"/>
              </a:spcAft>
              <a:buFont typeface="+mj-lt"/>
              <a:buAutoNum type="arabicPeriod"/>
            </a:pPr>
            <a:r>
              <a:rPr lang="en-US" sz="1200" dirty="0" smtClean="0"/>
              <a:t>We can </a:t>
            </a:r>
            <a:r>
              <a:rPr lang="en-US" sz="1200" dirty="0"/>
              <a:t>use </a:t>
            </a:r>
            <a:r>
              <a:rPr lang="en-US" sz="1200" dirty="0" smtClean="0"/>
              <a:t> local and traditional  knowledges and STEM to help our community </a:t>
            </a:r>
            <a:r>
              <a:rPr lang="en-US" sz="1200" dirty="0"/>
              <a:t>adapt to climate change</a:t>
            </a:r>
            <a:r>
              <a:rPr lang="en-US" sz="1200" dirty="0" smtClean="0"/>
              <a:t>.</a:t>
            </a:r>
            <a:endParaRPr lang="en-US" sz="1200" dirty="0"/>
          </a:p>
        </p:txBody>
      </p:sp>
      <p:sp>
        <p:nvSpPr>
          <p:cNvPr id="3" name="Rectangle 2"/>
          <p:cNvSpPr/>
          <p:nvPr/>
        </p:nvSpPr>
        <p:spPr>
          <a:xfrm>
            <a:off x="407504" y="493789"/>
            <a:ext cx="8816009" cy="1000274"/>
          </a:xfrm>
          <a:prstGeom prst="rect">
            <a:avLst/>
          </a:prstGeom>
          <a:solidFill>
            <a:schemeClr val="accent4">
              <a:lumMod val="60000"/>
              <a:lumOff val="40000"/>
            </a:schemeClr>
          </a:solidFill>
        </p:spPr>
        <p:txBody>
          <a:bodyPr wrap="square">
            <a:spAutoFit/>
          </a:bodyPr>
          <a:lstStyle/>
          <a:p>
            <a:pPr>
              <a:spcAft>
                <a:spcPts val="600"/>
              </a:spcAft>
            </a:pPr>
            <a:r>
              <a:rPr lang="en-US" b="1" dirty="0"/>
              <a:t>Arctic and Earth SIGNs Big Idea</a:t>
            </a:r>
            <a:r>
              <a:rPr lang="en-US" b="1" dirty="0" smtClean="0"/>
              <a:t>:</a:t>
            </a:r>
            <a:endParaRPr lang="en-US" b="1" dirty="0"/>
          </a:p>
          <a:p>
            <a:pPr>
              <a:spcAft>
                <a:spcPts val="600"/>
              </a:spcAft>
            </a:pPr>
            <a:r>
              <a:rPr lang="en-US" dirty="0"/>
              <a:t>We can make a difference on climate change </a:t>
            </a:r>
            <a:r>
              <a:rPr lang="en-US" dirty="0" smtClean="0"/>
              <a:t>issues </a:t>
            </a:r>
            <a:r>
              <a:rPr lang="en-US" dirty="0"/>
              <a:t>by listening, inquiring,  observing, </a:t>
            </a:r>
            <a:r>
              <a:rPr lang="en-US" dirty="0" smtClean="0"/>
              <a:t>and </a:t>
            </a:r>
            <a:r>
              <a:rPr lang="en-US" dirty="0"/>
              <a:t>then acting.</a:t>
            </a:r>
          </a:p>
        </p:txBody>
      </p:sp>
    </p:spTree>
    <p:custDataLst>
      <p:tags r:id="rId1"/>
    </p:custDataLst>
    <p:extLst>
      <p:ext uri="{BB962C8B-B14F-4D97-AF65-F5344CB8AC3E}">
        <p14:creationId xmlns="" xmlns:p14="http://schemas.microsoft.com/office/powerpoint/2010/main" val="157998923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p:nvPr/>
        </p:nvSpPr>
        <p:spPr>
          <a:xfrm>
            <a:off x="0" y="10550"/>
            <a:ext cx="9144000" cy="1176077"/>
          </a:xfrm>
          <a:prstGeom prst="rect">
            <a:avLst/>
          </a:prstGeom>
          <a:solidFill>
            <a:srgbClr val="D9EAD3"/>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US" sz="2790" b="0" i="0" u="none" strike="noStrike" cap="none">
                <a:solidFill>
                  <a:srgbClr val="000000"/>
                </a:solidFill>
                <a:latin typeface="Georgia"/>
                <a:ea typeface="Georgia"/>
                <a:cs typeface="Georgia"/>
                <a:sym typeface="Georgia"/>
              </a:rPr>
              <a:t>The Arctic and Earth SIGNs inquiry model </a:t>
            </a:r>
            <a:r>
              <a:rPr lang="en-US" sz="2520" b="0" i="0" u="none" strike="noStrike" cap="none">
                <a:solidFill>
                  <a:srgbClr val="000000"/>
                </a:solidFill>
                <a:latin typeface="Georgia"/>
                <a:ea typeface="Georgia"/>
                <a:cs typeface="Georgia"/>
                <a:sym typeface="Georgia"/>
              </a:rPr>
              <a:t/>
            </a:r>
            <a:br>
              <a:rPr lang="en-US" sz="2520" b="0" i="0" u="none" strike="noStrike" cap="none">
                <a:solidFill>
                  <a:srgbClr val="000000"/>
                </a:solidFill>
                <a:latin typeface="Georgia"/>
                <a:ea typeface="Georgia"/>
                <a:cs typeface="Georgia"/>
                <a:sym typeface="Georgia"/>
              </a:rPr>
            </a:br>
            <a:r>
              <a:rPr lang="en-US" sz="1800" b="0" i="0" u="none" strike="noStrike" cap="none">
                <a:solidFill>
                  <a:srgbClr val="000000"/>
                </a:solidFill>
                <a:latin typeface="Georgia"/>
                <a:ea typeface="Georgia"/>
                <a:cs typeface="Georgia"/>
                <a:sym typeface="Georgia"/>
              </a:rPr>
              <a:t>Using GLOBE, NASA, and local knowledge to make </a:t>
            </a:r>
          </a:p>
          <a:p>
            <a:pPr marL="0" marR="0" lvl="0" indent="0" algn="ctr" rtl="0">
              <a:lnSpc>
                <a:spcPct val="100000"/>
              </a:lnSpc>
              <a:spcBef>
                <a:spcPts val="0"/>
              </a:spcBef>
              <a:spcAft>
                <a:spcPts val="0"/>
              </a:spcAft>
              <a:buClr>
                <a:srgbClr val="000000"/>
              </a:buClr>
              <a:buSzPct val="25000"/>
              <a:buFont typeface="Georgia"/>
              <a:buNone/>
            </a:pPr>
            <a:r>
              <a:rPr lang="en-US" sz="1800" b="0" i="0" u="none" strike="noStrike" cap="none">
                <a:solidFill>
                  <a:srgbClr val="000000"/>
                </a:solidFill>
                <a:latin typeface="Georgia"/>
                <a:ea typeface="Georgia"/>
                <a:cs typeface="Georgia"/>
                <a:sym typeface="Georgia"/>
              </a:rPr>
              <a:t>STEM learning locally relevant and have an impact</a:t>
            </a:r>
          </a:p>
        </p:txBody>
      </p:sp>
      <p:pic>
        <p:nvPicPr>
          <p:cNvPr id="259" name="Shape 259"/>
          <p:cNvPicPr preferRelativeResize="0"/>
          <p:nvPr/>
        </p:nvPicPr>
        <p:blipFill rotWithShape="1">
          <a:blip r:embed="rId3" cstate="print">
            <a:alphaModFix/>
          </a:blip>
          <a:srcRect/>
          <a:stretch/>
        </p:blipFill>
        <p:spPr>
          <a:xfrm>
            <a:off x="2286000" y="1540733"/>
            <a:ext cx="2253300" cy="1583400"/>
          </a:xfrm>
          <a:prstGeom prst="rect">
            <a:avLst/>
          </a:prstGeom>
          <a:noFill/>
          <a:ln>
            <a:noFill/>
          </a:ln>
        </p:spPr>
      </p:pic>
      <p:sp>
        <p:nvSpPr>
          <p:cNvPr id="260" name="Shape 260"/>
          <p:cNvSpPr/>
          <p:nvPr/>
        </p:nvSpPr>
        <p:spPr>
          <a:xfrm>
            <a:off x="7375725" y="3364973"/>
            <a:ext cx="1638300" cy="1905600"/>
          </a:xfrm>
          <a:prstGeom prst="roundRect">
            <a:avLst>
              <a:gd name="adj" fmla="val 16667"/>
            </a:avLst>
          </a:prstGeom>
          <a:solidFill>
            <a:schemeClr val="bg1"/>
          </a:solidFill>
          <a:ln w="38100" cap="flat" cmpd="sng">
            <a:solidFill>
              <a:srgbClr val="4F81BD"/>
            </a:solidFill>
            <a:prstDash val="solid"/>
            <a:round/>
            <a:headEnd type="none" w="med" len="med"/>
            <a:tailEnd type="none" w="med" len="med"/>
          </a:ln>
          <a:effectLst>
            <a:outerShdw blurRad="51500" dist="25400" dir="5400000"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200" b="0" i="0" u="none" strike="noStrike" cap="none">
                <a:solidFill>
                  <a:srgbClr val="000000"/>
                </a:solidFill>
                <a:latin typeface="Times New Roman"/>
                <a:ea typeface="Times New Roman"/>
                <a:cs typeface="Times New Roman"/>
                <a:sym typeface="Times New Roman"/>
              </a:rPr>
              <a:t>Do culturally responsive activities to establish knowledge base on the topic</a:t>
            </a:r>
          </a:p>
          <a:p>
            <a:pPr marL="0" marR="0" lvl="0" indent="0" algn="ctr" rtl="0">
              <a:lnSpc>
                <a:spcPct val="100000"/>
              </a:lnSpc>
              <a:spcBef>
                <a:spcPts val="0"/>
              </a:spcBef>
              <a:spcAft>
                <a:spcPts val="0"/>
              </a:spcAft>
              <a:buClr>
                <a:srgbClr val="000000"/>
              </a:buClr>
              <a:buFont typeface="Arial"/>
              <a:buNone/>
            </a:pPr>
            <a:endParaRPr sz="6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ct val="25000"/>
              <a:buFont typeface="Times New Roman"/>
              <a:buNone/>
            </a:pPr>
            <a:r>
              <a:rPr lang="en-US" sz="1200" b="0" i="0" u="none" strike="noStrike" cap="none">
                <a:solidFill>
                  <a:srgbClr val="000000"/>
                </a:solidFill>
                <a:latin typeface="Times New Roman"/>
                <a:ea typeface="Times New Roman"/>
                <a:cs typeface="Times New Roman"/>
                <a:sym typeface="Times New Roman"/>
              </a:rPr>
              <a:t>Talk with a NASA scientist</a:t>
            </a:r>
          </a:p>
          <a:p>
            <a:pPr marL="0" marR="0" lvl="0" indent="0" algn="ctr" rtl="0">
              <a:lnSpc>
                <a:spcPct val="100000"/>
              </a:lnSpc>
              <a:spcBef>
                <a:spcPts val="0"/>
              </a:spcBef>
              <a:spcAft>
                <a:spcPts val="0"/>
              </a:spcAft>
              <a:buClr>
                <a:srgbClr val="000000"/>
              </a:buClr>
              <a:buFont typeface="Arial"/>
              <a:buNone/>
            </a:pPr>
            <a:endParaRPr sz="6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ct val="25000"/>
              <a:buFont typeface="Times New Roman"/>
              <a:buNone/>
            </a:pPr>
            <a:r>
              <a:rPr lang="en-US" sz="1200" b="0" i="0" u="none" strike="noStrike" cap="none">
                <a:solidFill>
                  <a:srgbClr val="000000"/>
                </a:solidFill>
                <a:latin typeface="Times New Roman"/>
                <a:ea typeface="Times New Roman"/>
                <a:cs typeface="Times New Roman"/>
                <a:sym typeface="Times New Roman"/>
              </a:rPr>
              <a:t>Select inquiry question</a:t>
            </a:r>
          </a:p>
        </p:txBody>
      </p:sp>
      <p:sp>
        <p:nvSpPr>
          <p:cNvPr id="261" name="Shape 261"/>
          <p:cNvSpPr/>
          <p:nvPr/>
        </p:nvSpPr>
        <p:spPr>
          <a:xfrm>
            <a:off x="5465937" y="1540733"/>
            <a:ext cx="1909798" cy="1824299"/>
          </a:xfrm>
          <a:prstGeom prst="roundRect">
            <a:avLst>
              <a:gd name="adj" fmla="val 16667"/>
            </a:avLst>
          </a:prstGeom>
          <a:ln w="28575">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200" b="0" i="0" u="none" strike="noStrike" cap="none" dirty="0">
                <a:solidFill>
                  <a:srgbClr val="000000"/>
                </a:solidFill>
                <a:latin typeface="Times New Roman"/>
                <a:ea typeface="Times New Roman"/>
                <a:cs typeface="Times New Roman"/>
                <a:sym typeface="Times New Roman"/>
              </a:rPr>
              <a:t>Discover what youth and adults know</a:t>
            </a:r>
          </a:p>
          <a:p>
            <a:pPr marL="0" marR="0" lvl="0" indent="0" algn="ctr" rtl="0">
              <a:lnSpc>
                <a:spcPct val="100000"/>
              </a:lnSpc>
              <a:spcBef>
                <a:spcPts val="0"/>
              </a:spcBef>
              <a:spcAft>
                <a:spcPts val="0"/>
              </a:spcAft>
              <a:buClr>
                <a:srgbClr val="000000"/>
              </a:buClr>
              <a:buFont typeface="Arial"/>
              <a:buNone/>
            </a:pPr>
            <a:endParaRPr sz="600" b="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ct val="25000"/>
              <a:buFont typeface="Times New Roman"/>
              <a:buNone/>
            </a:pPr>
            <a:r>
              <a:rPr lang="en-US" sz="1200" b="0" i="0" u="none" strike="noStrike" cap="none" dirty="0">
                <a:solidFill>
                  <a:srgbClr val="000000"/>
                </a:solidFill>
                <a:latin typeface="Times New Roman"/>
                <a:ea typeface="Times New Roman"/>
                <a:cs typeface="Times New Roman"/>
                <a:sym typeface="Times New Roman"/>
              </a:rPr>
              <a:t>Identify key climate change issue for community</a:t>
            </a:r>
          </a:p>
          <a:p>
            <a:pPr marL="0" marR="0" lvl="0" indent="0" algn="l" rtl="0">
              <a:lnSpc>
                <a:spcPct val="100000"/>
              </a:lnSpc>
              <a:spcBef>
                <a:spcPts val="0"/>
              </a:spcBef>
              <a:spcAft>
                <a:spcPts val="0"/>
              </a:spcAft>
              <a:buClr>
                <a:srgbClr val="000000"/>
              </a:buClr>
              <a:buFont typeface="Arial"/>
              <a:buNone/>
            </a:pPr>
            <a:endParaRPr sz="600" b="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ct val="25000"/>
              <a:buFont typeface="Times New Roman"/>
              <a:buNone/>
            </a:pPr>
            <a:r>
              <a:rPr lang="en-US" sz="1200" b="0" i="0" u="none" strike="noStrike" cap="none" dirty="0">
                <a:solidFill>
                  <a:srgbClr val="000000"/>
                </a:solidFill>
                <a:latin typeface="Times New Roman"/>
                <a:ea typeface="Times New Roman"/>
                <a:cs typeface="Times New Roman"/>
                <a:sym typeface="Times New Roman"/>
              </a:rPr>
              <a:t>Brainstorm  investigation and stewardship ideas</a:t>
            </a:r>
          </a:p>
        </p:txBody>
      </p:sp>
      <p:sp>
        <p:nvSpPr>
          <p:cNvPr id="262" name="Shape 262"/>
          <p:cNvSpPr/>
          <p:nvPr/>
        </p:nvSpPr>
        <p:spPr>
          <a:xfrm>
            <a:off x="2196666" y="5029200"/>
            <a:ext cx="1689598" cy="1589099"/>
          </a:xfrm>
          <a:prstGeom prst="roundRect">
            <a:avLst>
              <a:gd name="adj" fmla="val 16667"/>
            </a:avLst>
          </a:prstGeom>
          <a:solidFill>
            <a:schemeClr val="bg1"/>
          </a:solidFill>
          <a:ln w="38100" cap="flat" cmpd="sng">
            <a:solidFill>
              <a:srgbClr val="4F81BD"/>
            </a:solidFill>
            <a:prstDash val="solid"/>
            <a:round/>
            <a:headEnd type="none" w="med" len="med"/>
            <a:tailEnd type="none" w="med" len="med"/>
          </a:ln>
          <a:effectLst>
            <a:outerShdw blurRad="51500" dist="25400" dir="5400000"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200" b="0" i="0" u="none" strike="noStrike" cap="none">
                <a:solidFill>
                  <a:srgbClr val="000000"/>
                </a:solidFill>
                <a:latin typeface="Times New Roman"/>
                <a:ea typeface="Times New Roman"/>
                <a:cs typeface="Times New Roman"/>
                <a:sym typeface="Times New Roman"/>
              </a:rPr>
              <a:t>Make sense of research by analyzing data and reviewing information from local experts, NASA data, and existing research</a:t>
            </a:r>
          </a:p>
        </p:txBody>
      </p:sp>
      <p:sp>
        <p:nvSpPr>
          <p:cNvPr id="263" name="Shape 263"/>
          <p:cNvSpPr/>
          <p:nvPr/>
        </p:nvSpPr>
        <p:spPr>
          <a:xfrm>
            <a:off x="263262" y="3364982"/>
            <a:ext cx="1641600" cy="1529999"/>
          </a:xfrm>
          <a:prstGeom prst="roundRect">
            <a:avLst>
              <a:gd name="adj" fmla="val 16667"/>
            </a:avLst>
          </a:prstGeom>
          <a:solidFill>
            <a:schemeClr val="bg1"/>
          </a:solidFill>
          <a:ln w="38100" cap="flat" cmpd="sng">
            <a:solidFill>
              <a:srgbClr val="4F81BD"/>
            </a:solidFill>
            <a:prstDash val="solid"/>
            <a:round/>
            <a:headEnd type="none" w="med" len="med"/>
            <a:tailEnd type="none" w="med" len="med"/>
          </a:ln>
          <a:effectLst>
            <a:outerShdw blurRad="51500" dist="25400" dir="5400000"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200" b="0" i="0" u="none" strike="noStrike" cap="none">
                <a:solidFill>
                  <a:srgbClr val="000000"/>
                </a:solidFill>
                <a:latin typeface="Times New Roman"/>
                <a:ea typeface="Times New Roman"/>
                <a:cs typeface="Times New Roman"/>
                <a:sym typeface="Times New Roman"/>
              </a:rPr>
              <a:t>Design and implement stewardship project to help community address the climate change issue</a:t>
            </a:r>
          </a:p>
        </p:txBody>
      </p:sp>
      <p:sp>
        <p:nvSpPr>
          <p:cNvPr id="264" name="Shape 264"/>
          <p:cNvSpPr/>
          <p:nvPr/>
        </p:nvSpPr>
        <p:spPr>
          <a:xfrm>
            <a:off x="821724" y="2106825"/>
            <a:ext cx="1464299" cy="1066799"/>
          </a:xfrm>
          <a:prstGeom prst="bentArrow">
            <a:avLst>
              <a:gd name="adj1" fmla="val 20367"/>
              <a:gd name="adj2" fmla="val 25000"/>
              <a:gd name="adj3" fmla="val 25000"/>
              <a:gd name="adj4" fmla="val 81974"/>
            </a:avLst>
          </a:prstGeom>
          <a:solidFill>
            <a:srgbClr val="9BBB59"/>
          </a:solidFill>
          <a:ln w="19050" cap="flat" cmpd="sng">
            <a:solidFill>
              <a:srgbClr val="71884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Georgia"/>
              <a:buNone/>
            </a:pPr>
            <a:r>
              <a:rPr lang="en-US" sz="1800" b="0" i="0" u="none" strike="noStrike" cap="none">
                <a:solidFill>
                  <a:srgbClr val="000000"/>
                </a:solidFill>
                <a:latin typeface="Georgia"/>
                <a:ea typeface="Georgia"/>
                <a:cs typeface="Georgia"/>
                <a:sym typeface="Georgia"/>
              </a:rPr>
              <a:t>    </a:t>
            </a:r>
          </a:p>
          <a:p>
            <a:pPr marL="0" marR="0" lvl="0" indent="0" algn="ctr" rtl="0">
              <a:lnSpc>
                <a:spcPct val="100000"/>
              </a:lnSpc>
              <a:spcBef>
                <a:spcPts val="0"/>
              </a:spcBef>
              <a:spcAft>
                <a:spcPts val="0"/>
              </a:spcAft>
              <a:buClr>
                <a:srgbClr val="000000"/>
              </a:buClr>
              <a:buSzPct val="25000"/>
              <a:buFont typeface="Georgia"/>
              <a:buNone/>
            </a:pPr>
            <a:r>
              <a:rPr lang="en-US" sz="1800" b="0" i="0" u="none" strike="noStrike" cap="none">
                <a:solidFill>
                  <a:srgbClr val="000000"/>
                </a:solidFill>
                <a:latin typeface="Georgia"/>
                <a:ea typeface="Georgia"/>
                <a:cs typeface="Georgia"/>
                <a:sym typeface="Georgia"/>
              </a:rPr>
              <a:t>     SHARE</a:t>
            </a:r>
          </a:p>
        </p:txBody>
      </p:sp>
      <p:sp>
        <p:nvSpPr>
          <p:cNvPr id="265" name="Shape 265"/>
          <p:cNvSpPr/>
          <p:nvPr/>
        </p:nvSpPr>
        <p:spPr>
          <a:xfrm rot="-5400000">
            <a:off x="819818" y="4914407"/>
            <a:ext cx="1181100" cy="1294200"/>
          </a:xfrm>
          <a:prstGeom prst="bentArrow">
            <a:avLst>
              <a:gd name="adj1" fmla="val 19744"/>
              <a:gd name="adj2" fmla="val 27372"/>
              <a:gd name="adj3" fmla="val 25000"/>
              <a:gd name="adj4" fmla="val 87500"/>
            </a:avLst>
          </a:prstGeom>
          <a:solidFill>
            <a:srgbClr val="9BBB59"/>
          </a:solidFill>
          <a:ln w="19050" cap="flat" cmpd="sng">
            <a:solidFill>
              <a:srgbClr val="71884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000000"/>
              </a:solidFill>
              <a:latin typeface="Georgia"/>
              <a:ea typeface="Georgia"/>
              <a:cs typeface="Georgia"/>
              <a:sym typeface="Georgia"/>
            </a:endParaRPr>
          </a:p>
        </p:txBody>
      </p:sp>
      <p:sp>
        <p:nvSpPr>
          <p:cNvPr id="266" name="Shape 266"/>
          <p:cNvSpPr/>
          <p:nvPr/>
        </p:nvSpPr>
        <p:spPr>
          <a:xfrm>
            <a:off x="2057468" y="2942652"/>
            <a:ext cx="2771634" cy="988800"/>
          </a:xfrm>
          <a:prstGeom prst="roundRect">
            <a:avLst>
              <a:gd name="adj" fmla="val 16667"/>
            </a:avLst>
          </a:prstGeom>
          <a:noFill/>
          <a:ln>
            <a:noFill/>
          </a:ln>
        </p:spPr>
        <p:style>
          <a:lnRef idx="2">
            <a:schemeClr val="dk1"/>
          </a:lnRef>
          <a:fillRef idx="1">
            <a:schemeClr val="lt1"/>
          </a:fillRef>
          <a:effectRef idx="0">
            <a:schemeClr val="dk1"/>
          </a:effectRef>
          <a:fontRef idx="minor">
            <a:schemeClr val="dk1"/>
          </a:fontRef>
        </p:style>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200" b="0" i="0" u="none" strike="noStrike" cap="none" dirty="0">
                <a:solidFill>
                  <a:srgbClr val="000000"/>
                </a:solidFill>
                <a:latin typeface="Times New Roman"/>
                <a:ea typeface="Times New Roman"/>
                <a:cs typeface="Times New Roman"/>
                <a:sym typeface="Times New Roman"/>
              </a:rPr>
              <a:t>Learn from </a:t>
            </a:r>
            <a:r>
              <a:rPr lang="en-US" sz="1200" b="0" i="0" u="none" strike="noStrike" cap="none" dirty="0" smtClean="0">
                <a:solidFill>
                  <a:srgbClr val="000000"/>
                </a:solidFill>
                <a:latin typeface="Times New Roman"/>
                <a:ea typeface="Times New Roman"/>
                <a:cs typeface="Times New Roman"/>
                <a:sym typeface="Times New Roman"/>
              </a:rPr>
              <a:t>elders, long-term residents, </a:t>
            </a:r>
            <a:r>
              <a:rPr lang="en-US" sz="1200" b="0" i="0" u="none" strike="noStrike" cap="none" dirty="0">
                <a:solidFill>
                  <a:srgbClr val="000000"/>
                </a:solidFill>
                <a:latin typeface="Times New Roman"/>
                <a:ea typeface="Times New Roman"/>
                <a:cs typeface="Times New Roman"/>
                <a:sym typeface="Times New Roman"/>
              </a:rPr>
              <a:t>and scientists about </a:t>
            </a:r>
            <a:r>
              <a:rPr lang="en-US" sz="1200" b="0" i="0" u="none" strike="noStrike" cap="none" dirty="0" smtClean="0">
                <a:solidFill>
                  <a:srgbClr val="000000"/>
                </a:solidFill>
                <a:latin typeface="Times New Roman"/>
                <a:ea typeface="Times New Roman"/>
                <a:cs typeface="Times New Roman"/>
                <a:sym typeface="Times New Roman"/>
              </a:rPr>
              <a:t>signs </a:t>
            </a:r>
            <a:r>
              <a:rPr lang="en-US" sz="1200" b="0" i="0" u="none" strike="noStrike" cap="none" dirty="0">
                <a:solidFill>
                  <a:srgbClr val="000000"/>
                </a:solidFill>
                <a:latin typeface="Times New Roman"/>
                <a:ea typeface="Times New Roman"/>
                <a:cs typeface="Times New Roman"/>
                <a:sym typeface="Times New Roman"/>
              </a:rPr>
              <a:t>and impacts of climate change.</a:t>
            </a:r>
          </a:p>
        </p:txBody>
      </p:sp>
      <p:sp>
        <p:nvSpPr>
          <p:cNvPr id="267" name="Shape 267"/>
          <p:cNvSpPr txBox="1"/>
          <p:nvPr/>
        </p:nvSpPr>
        <p:spPr>
          <a:xfrm>
            <a:off x="1292250" y="5365173"/>
            <a:ext cx="904499"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US" sz="1800" b="0" i="0" u="none" strike="noStrike" cap="none">
                <a:solidFill>
                  <a:srgbClr val="000000"/>
                </a:solidFill>
                <a:latin typeface="Georgia"/>
                <a:ea typeface="Georgia"/>
                <a:cs typeface="Georgia"/>
                <a:sym typeface="Georgia"/>
              </a:rPr>
              <a:t>APPLY</a:t>
            </a:r>
          </a:p>
        </p:txBody>
      </p:sp>
      <p:sp>
        <p:nvSpPr>
          <p:cNvPr id="268" name="Shape 268"/>
          <p:cNvSpPr/>
          <p:nvPr/>
        </p:nvSpPr>
        <p:spPr>
          <a:xfrm>
            <a:off x="4799214" y="5715000"/>
            <a:ext cx="2592299" cy="1529999"/>
          </a:xfrm>
          <a:prstGeom prst="roundRect">
            <a:avLst>
              <a:gd name="adj" fmla="val 16667"/>
            </a:avLst>
          </a:prstGeom>
          <a:solidFill>
            <a:schemeClr val="bg1"/>
          </a:solidFill>
          <a:ln>
            <a:noFill/>
          </a:ln>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200" b="0" i="0" u="none" strike="noStrike" cap="none" dirty="0">
                <a:solidFill>
                  <a:srgbClr val="000000"/>
                </a:solidFill>
                <a:latin typeface="Times New Roman"/>
                <a:ea typeface="Times New Roman"/>
                <a:cs typeface="Times New Roman"/>
                <a:sym typeface="Times New Roman"/>
              </a:rPr>
              <a:t>Collaborate with a scientist &amp; community to develop and implement  GLOBE investigation</a:t>
            </a:r>
            <a:r>
              <a:rPr lang="en-US" sz="1200" b="0" i="0" u="none" strike="noStrike" cap="none" dirty="0">
                <a:solidFill>
                  <a:srgbClr val="000000"/>
                </a:solidFill>
                <a:latin typeface="Georgia"/>
                <a:ea typeface="Georgia"/>
                <a:cs typeface="Georgia"/>
                <a:sym typeface="Georgia"/>
              </a:rPr>
              <a:t> </a:t>
            </a:r>
          </a:p>
        </p:txBody>
      </p:sp>
      <p:sp>
        <p:nvSpPr>
          <p:cNvPr id="269" name="Shape 269"/>
          <p:cNvSpPr/>
          <p:nvPr/>
        </p:nvSpPr>
        <p:spPr>
          <a:xfrm rot="10800000">
            <a:off x="7239074" y="5346780"/>
            <a:ext cx="1065900" cy="988800"/>
          </a:xfrm>
          <a:prstGeom prst="bentArrow">
            <a:avLst>
              <a:gd name="adj1" fmla="val 25140"/>
              <a:gd name="adj2" fmla="val 34422"/>
              <a:gd name="adj3" fmla="val 25000"/>
              <a:gd name="adj4" fmla="val 76315"/>
            </a:avLst>
          </a:prstGeom>
          <a:solidFill>
            <a:srgbClr val="9BBB59"/>
          </a:solidFill>
          <a:ln w="19050" cap="flat" cmpd="sng">
            <a:solidFill>
              <a:srgbClr val="71884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000000"/>
              </a:solidFill>
              <a:latin typeface="Georgia"/>
              <a:ea typeface="Georgia"/>
              <a:cs typeface="Georgia"/>
              <a:sym typeface="Georgia"/>
            </a:endParaRPr>
          </a:p>
        </p:txBody>
      </p:sp>
      <p:sp>
        <p:nvSpPr>
          <p:cNvPr id="270" name="Shape 270"/>
          <p:cNvSpPr/>
          <p:nvPr/>
        </p:nvSpPr>
        <p:spPr>
          <a:xfrm>
            <a:off x="4585007" y="2106825"/>
            <a:ext cx="822900" cy="486900"/>
          </a:xfrm>
          <a:prstGeom prst="rightArrow">
            <a:avLst>
              <a:gd name="adj1" fmla="val 44925"/>
              <a:gd name="adj2" fmla="val 50000"/>
            </a:avLst>
          </a:prstGeom>
          <a:solidFill>
            <a:srgbClr val="9BBB59"/>
          </a:solidFill>
          <a:ln w="19050" cap="flat" cmpd="sng">
            <a:solidFill>
              <a:srgbClr val="71884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Georgia"/>
              <a:ea typeface="Georgia"/>
              <a:cs typeface="Georgia"/>
              <a:sym typeface="Georgia"/>
            </a:endParaRPr>
          </a:p>
        </p:txBody>
      </p:sp>
      <p:sp>
        <p:nvSpPr>
          <p:cNvPr id="271" name="Shape 271"/>
          <p:cNvSpPr/>
          <p:nvPr/>
        </p:nvSpPr>
        <p:spPr>
          <a:xfrm rot="5400000">
            <a:off x="7458300" y="2288865"/>
            <a:ext cx="1085399" cy="1066799"/>
          </a:xfrm>
          <a:prstGeom prst="bentArrow">
            <a:avLst>
              <a:gd name="adj1" fmla="val 20873"/>
              <a:gd name="adj2" fmla="val 25156"/>
              <a:gd name="adj3" fmla="val 25000"/>
              <a:gd name="adj4" fmla="val 76315"/>
            </a:avLst>
          </a:prstGeom>
          <a:solidFill>
            <a:srgbClr val="9BBB59"/>
          </a:solidFill>
          <a:ln w="19050" cap="flat" cmpd="sng">
            <a:solidFill>
              <a:srgbClr val="71884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000000"/>
              </a:solidFill>
              <a:latin typeface="Georgia"/>
              <a:ea typeface="Georgia"/>
              <a:cs typeface="Georgia"/>
              <a:sym typeface="Georgia"/>
            </a:endParaRPr>
          </a:p>
        </p:txBody>
      </p:sp>
      <p:sp>
        <p:nvSpPr>
          <p:cNvPr id="272" name="Shape 272"/>
          <p:cNvSpPr/>
          <p:nvPr/>
        </p:nvSpPr>
        <p:spPr>
          <a:xfrm rot="10800000">
            <a:off x="3962341" y="5761498"/>
            <a:ext cx="1005899" cy="486900"/>
          </a:xfrm>
          <a:prstGeom prst="rightArrow">
            <a:avLst>
              <a:gd name="adj1" fmla="val 44925"/>
              <a:gd name="adj2" fmla="val 50000"/>
            </a:avLst>
          </a:prstGeom>
          <a:solidFill>
            <a:srgbClr val="9BBB59"/>
          </a:solidFill>
          <a:ln w="19050" cap="flat" cmpd="sng">
            <a:solidFill>
              <a:srgbClr val="71884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Georgia"/>
              <a:ea typeface="Georgia"/>
              <a:cs typeface="Georgia"/>
              <a:sym typeface="Georgia"/>
            </a:endParaRPr>
          </a:p>
        </p:txBody>
      </p:sp>
      <p:sp>
        <p:nvSpPr>
          <p:cNvPr id="273" name="Shape 273"/>
          <p:cNvSpPr txBox="1"/>
          <p:nvPr/>
        </p:nvSpPr>
        <p:spPr>
          <a:xfrm>
            <a:off x="4495800" y="2590800"/>
            <a:ext cx="970199"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US" sz="1800" b="0" i="0" u="none" strike="noStrike" cap="none">
                <a:solidFill>
                  <a:srgbClr val="000000"/>
                </a:solidFill>
                <a:latin typeface="Georgia"/>
                <a:ea typeface="Georgia"/>
                <a:cs typeface="Georgia"/>
                <a:sym typeface="Georgia"/>
              </a:rPr>
              <a:t>SHARE</a:t>
            </a:r>
          </a:p>
        </p:txBody>
      </p:sp>
      <p:sp>
        <p:nvSpPr>
          <p:cNvPr id="274" name="Shape 274"/>
          <p:cNvSpPr txBox="1"/>
          <p:nvPr/>
        </p:nvSpPr>
        <p:spPr>
          <a:xfrm>
            <a:off x="7696200" y="1904740"/>
            <a:ext cx="1263600"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US" sz="1800" b="0" i="0" u="none" strike="noStrike" cap="none">
                <a:solidFill>
                  <a:srgbClr val="000000"/>
                </a:solidFill>
                <a:latin typeface="Georgia"/>
                <a:ea typeface="Georgia"/>
                <a:cs typeface="Georgia"/>
                <a:sym typeface="Georgia"/>
              </a:rPr>
              <a:t>EXPLORE</a:t>
            </a:r>
          </a:p>
        </p:txBody>
      </p:sp>
      <p:sp>
        <p:nvSpPr>
          <p:cNvPr id="275" name="Shape 275"/>
          <p:cNvSpPr txBox="1"/>
          <p:nvPr/>
        </p:nvSpPr>
        <p:spPr>
          <a:xfrm>
            <a:off x="7391400" y="6260067"/>
            <a:ext cx="1726800"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US" sz="1800" b="0" i="0" u="none" strike="noStrike" cap="none">
                <a:solidFill>
                  <a:srgbClr val="000000"/>
                </a:solidFill>
                <a:latin typeface="Georgia"/>
                <a:ea typeface="Georgia"/>
                <a:cs typeface="Georgia"/>
                <a:sym typeface="Georgia"/>
              </a:rPr>
              <a:t>EXPERIMENT</a:t>
            </a:r>
          </a:p>
        </p:txBody>
      </p:sp>
      <p:sp>
        <p:nvSpPr>
          <p:cNvPr id="276" name="Shape 276"/>
          <p:cNvSpPr txBox="1"/>
          <p:nvPr/>
        </p:nvSpPr>
        <p:spPr>
          <a:xfrm>
            <a:off x="3904430" y="5345667"/>
            <a:ext cx="1200899"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US" sz="1800" b="0" i="0" u="none" strike="noStrike" cap="none">
                <a:solidFill>
                  <a:srgbClr val="000000"/>
                </a:solidFill>
                <a:latin typeface="Georgia"/>
                <a:ea typeface="Georgia"/>
                <a:cs typeface="Georgia"/>
                <a:sym typeface="Georgia"/>
              </a:rPr>
              <a:t>EXPLAIN</a:t>
            </a:r>
          </a:p>
        </p:txBody>
      </p:sp>
      <p:pic>
        <p:nvPicPr>
          <p:cNvPr id="277" name="Shape 277"/>
          <p:cNvPicPr preferRelativeResize="0"/>
          <p:nvPr/>
        </p:nvPicPr>
        <p:blipFill rotWithShape="1">
          <a:blip r:embed="rId4" cstate="print">
            <a:alphaModFix/>
          </a:blip>
          <a:srcRect/>
          <a:stretch/>
        </p:blipFill>
        <p:spPr>
          <a:xfrm>
            <a:off x="9419975" y="3364976"/>
            <a:ext cx="1422600" cy="1066799"/>
          </a:xfrm>
          <a:prstGeom prst="rect">
            <a:avLst/>
          </a:prstGeom>
          <a:solidFill>
            <a:srgbClr val="ECECEC"/>
          </a:solidFill>
          <a:ln w="9525"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pic>
        <p:nvPicPr>
          <p:cNvPr id="278" name="Shape 278"/>
          <p:cNvPicPr preferRelativeResize="0"/>
          <p:nvPr/>
        </p:nvPicPr>
        <p:blipFill rotWithShape="1">
          <a:blip r:embed="rId5" cstate="print">
            <a:alphaModFix/>
          </a:blip>
          <a:srcRect l="6430" r="6672"/>
          <a:stretch/>
        </p:blipFill>
        <p:spPr>
          <a:xfrm>
            <a:off x="5148764" y="4388062"/>
            <a:ext cx="1909800" cy="1763999"/>
          </a:xfrm>
          <a:prstGeom prst="rect">
            <a:avLst/>
          </a:prstGeom>
          <a:solidFill>
            <a:srgbClr val="ECECEC"/>
          </a:solidFill>
          <a:ln w="9525"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Tree>
    <p:extLst>
      <p:ext uri="{BB962C8B-B14F-4D97-AF65-F5344CB8AC3E}">
        <p14:creationId xmlns="" xmlns:p14="http://schemas.microsoft.com/office/powerpoint/2010/main" val="212708510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156791" y="2411102"/>
            <a:ext cx="5208105" cy="36461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0355" y="734166"/>
            <a:ext cx="9056914" cy="914400"/>
          </a:xfrm>
        </p:spPr>
        <p:txBody>
          <a:bodyPr>
            <a:normAutofit/>
          </a:bodyPr>
          <a:lstStyle/>
          <a:p>
            <a:r>
              <a:rPr lang="en-US" dirty="0" smtClean="0"/>
              <a:t>Climate Change and My Community Course</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663" r="2663"/>
          <a:stretch/>
        </p:blipFill>
        <p:spPr bwMode="auto">
          <a:xfrm>
            <a:off x="2242607" y="1648566"/>
            <a:ext cx="2142990" cy="1525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AutoShape 4" descr="Photo: "/>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17047" y="1677375"/>
            <a:ext cx="2108702" cy="1581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30378" y="4932704"/>
            <a:ext cx="2372931" cy="1779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40497" y="1780256"/>
            <a:ext cx="2073644" cy="1200329"/>
          </a:xfrm>
          <a:prstGeom prst="rect">
            <a:avLst/>
          </a:prstGeom>
          <a:noFill/>
        </p:spPr>
        <p:txBody>
          <a:bodyPr wrap="square" rtlCol="0">
            <a:spAutoFit/>
          </a:bodyPr>
          <a:lstStyle/>
          <a:p>
            <a:r>
              <a:rPr lang="en-US" dirty="0" smtClean="0"/>
              <a:t>1. What </a:t>
            </a:r>
            <a:r>
              <a:rPr lang="en-US" dirty="0"/>
              <a:t>is my personal connection with climate </a:t>
            </a:r>
            <a:r>
              <a:rPr lang="en-US" dirty="0" smtClean="0"/>
              <a:t>change?</a:t>
            </a:r>
            <a:endParaRPr lang="en-US" dirty="0"/>
          </a:p>
        </p:txBody>
      </p:sp>
      <p:sp>
        <p:nvSpPr>
          <p:cNvPr id="8" name="Rectangle 7"/>
          <p:cNvSpPr/>
          <p:nvPr/>
        </p:nvSpPr>
        <p:spPr>
          <a:xfrm>
            <a:off x="7283726" y="1780257"/>
            <a:ext cx="1741004" cy="1200329"/>
          </a:xfrm>
          <a:prstGeom prst="rect">
            <a:avLst/>
          </a:prstGeom>
        </p:spPr>
        <p:txBody>
          <a:bodyPr wrap="square">
            <a:spAutoFit/>
          </a:bodyPr>
          <a:lstStyle/>
          <a:p>
            <a:r>
              <a:rPr lang="en-US" dirty="0" smtClean="0"/>
              <a:t>2. How </a:t>
            </a:r>
            <a:r>
              <a:rPr lang="en-US" dirty="0"/>
              <a:t>does climate change influence the Earth system?</a:t>
            </a:r>
          </a:p>
        </p:txBody>
      </p:sp>
      <p:sp>
        <p:nvSpPr>
          <p:cNvPr id="9" name="Rectangle 8"/>
          <p:cNvSpPr/>
          <p:nvPr/>
        </p:nvSpPr>
        <p:spPr>
          <a:xfrm>
            <a:off x="6281530" y="5595595"/>
            <a:ext cx="2743200" cy="923330"/>
          </a:xfrm>
          <a:prstGeom prst="rect">
            <a:avLst/>
          </a:prstGeom>
        </p:spPr>
        <p:txBody>
          <a:bodyPr wrap="square">
            <a:spAutoFit/>
          </a:bodyPr>
          <a:lstStyle/>
          <a:p>
            <a:r>
              <a:rPr lang="en-US" dirty="0" smtClean="0"/>
              <a:t>3. How </a:t>
            </a:r>
            <a:r>
              <a:rPr lang="en-US" dirty="0"/>
              <a:t>does climate change affect my community?</a:t>
            </a:r>
          </a:p>
        </p:txBody>
      </p:sp>
      <p:sp>
        <p:nvSpPr>
          <p:cNvPr id="10" name="Rectangle 9"/>
          <p:cNvSpPr/>
          <p:nvPr/>
        </p:nvSpPr>
        <p:spPr>
          <a:xfrm>
            <a:off x="698913" y="5675422"/>
            <a:ext cx="2521366" cy="923330"/>
          </a:xfrm>
          <a:prstGeom prst="rect">
            <a:avLst/>
          </a:prstGeom>
        </p:spPr>
        <p:txBody>
          <a:bodyPr wrap="square">
            <a:spAutoFit/>
          </a:bodyPr>
          <a:lstStyle/>
          <a:p>
            <a:r>
              <a:rPr lang="en-US" dirty="0" smtClean="0"/>
              <a:t>4. What </a:t>
            </a:r>
            <a:r>
              <a:rPr lang="en-US" dirty="0"/>
              <a:t>can I do about a climate change issue in my community?</a:t>
            </a:r>
          </a:p>
        </p:txBody>
      </p:sp>
      <p:pic>
        <p:nvPicPr>
          <p:cNvPr id="14" name="Picture 9"/>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3765" r="3062"/>
          <a:stretch/>
        </p:blipFill>
        <p:spPr bwMode="auto">
          <a:xfrm>
            <a:off x="446799" y="3812000"/>
            <a:ext cx="2405731" cy="1628337"/>
          </a:xfrm>
          <a:prstGeom prst="rect">
            <a:avLst/>
          </a:prstGeom>
          <a:ln w="76200">
            <a:solidFill>
              <a:schemeClr val="bg1">
                <a:lumMod val="95000"/>
              </a:schemeClr>
            </a:solidFill>
          </a:ln>
          <a:effectLst>
            <a:outerShdw blurRad="292100" dist="139700" dir="2700000" algn="tl" rotWithShape="0">
              <a:srgbClr val="333333">
                <a:alpha val="65000"/>
              </a:srgbClr>
            </a:outerShdw>
          </a:effectLst>
          <a:extLst/>
        </p:spPr>
      </p:pic>
      <p:pic>
        <p:nvPicPr>
          <p:cNvPr id="3074" name="Picture 2" descr="C:\Users\kvillano\Pictures\Invasive Plants Workshops\Fairbanks Course 2012\img 128.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7885" t="10517" r="22819" b="18829"/>
          <a:stretch/>
        </p:blipFill>
        <p:spPr bwMode="auto">
          <a:xfrm>
            <a:off x="6281530" y="3457684"/>
            <a:ext cx="2445028" cy="1869690"/>
          </a:xfrm>
          <a:prstGeom prst="rect">
            <a:avLst/>
          </a:prstGeom>
          <a:noFill/>
          <a:ln w="7620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201349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3.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25017</TotalTime>
  <Words>834</Words>
  <Application>Microsoft Office PowerPoint</Application>
  <PresentationFormat>On-screen Show (4:3)</PresentationFormat>
  <Paragraphs>109</Paragraphs>
  <Slides>17</Slides>
  <Notes>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Project Status Report</vt:lpstr>
      <vt:lpstr>Slide 1</vt:lpstr>
      <vt:lpstr>Project Collaborators</vt:lpstr>
      <vt:lpstr>Citizen Science Spectrum</vt:lpstr>
      <vt:lpstr>Slide 4</vt:lpstr>
      <vt:lpstr>Slide 5</vt:lpstr>
      <vt:lpstr>Project Overview</vt:lpstr>
      <vt:lpstr>Slide 7</vt:lpstr>
      <vt:lpstr>Slide 8</vt:lpstr>
      <vt:lpstr>Climate Change and My Community Course</vt:lpstr>
      <vt:lpstr>Slide 10</vt:lpstr>
      <vt:lpstr>Slide 11</vt:lpstr>
      <vt:lpstr>Slide 12</vt:lpstr>
      <vt:lpstr>Slide 13</vt:lpstr>
      <vt:lpstr>Slide 14</vt:lpstr>
      <vt:lpstr>Slide 15</vt:lpstr>
      <vt:lpstr>Arctic and Earth SIGNs Activities</vt:lpstr>
      <vt:lpstr>Slide 17</vt:lpstr>
    </vt:vector>
  </TitlesOfParts>
  <Company>HPES ACES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SMD Science Education  Restructuring Strategy</dc:title>
  <dc:creator>Erickson, Kristen (HQ-DA000)</dc:creator>
  <cp:lastModifiedBy>ebsparrow</cp:lastModifiedBy>
  <cp:revision>181</cp:revision>
  <cp:lastPrinted>2016-03-10T14:55:31Z</cp:lastPrinted>
  <dcterms:created xsi:type="dcterms:W3CDTF">2015-09-17T18:32:03Z</dcterms:created>
  <dcterms:modified xsi:type="dcterms:W3CDTF">2017-08-03T05:04:38Z</dcterms:modified>
</cp:coreProperties>
</file>