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725" autoAdjust="0"/>
  </p:normalViewPr>
  <p:slideViewPr>
    <p:cSldViewPr snapToGrid="0" showGuides="1">
      <p:cViewPr varScale="1">
        <p:scale>
          <a:sx n="21" d="100"/>
          <a:sy n="21" d="100"/>
        </p:scale>
        <p:origin x="2358" y="90"/>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7/26/2017</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18990" y="6656069"/>
            <a:ext cx="18920871"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18990" y="5902692"/>
            <a:ext cx="18905936"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18990" y="16837638"/>
            <a:ext cx="18910555"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20433520" y="5905974"/>
            <a:ext cx="18910562"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433520" y="6659351"/>
            <a:ext cx="18910562"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433521" y="16862141"/>
            <a:ext cx="18905366"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433520" y="17615515"/>
            <a:ext cx="18912615"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433521" y="30856006"/>
            <a:ext cx="18895902"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433521" y="31628179"/>
            <a:ext cx="18905366"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8990" y="17643858"/>
            <a:ext cx="18922504"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15"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16" name="Text Placeholder 76"/>
          <p:cNvSpPr>
            <a:spLocks noGrp="1"/>
          </p:cNvSpPr>
          <p:nvPr>
            <p:ph type="body" sz="quarter" idx="151" hasCustomPrompt="1"/>
          </p:nvPr>
        </p:nvSpPr>
        <p:spPr>
          <a:xfrm>
            <a:off x="5343525" y="3055364"/>
            <a:ext cx="29546550" cy="1697355"/>
          </a:xfrm>
          <a:prstGeom prst="rect">
            <a:avLst/>
          </a:prstGeom>
        </p:spPr>
        <p:txBody>
          <a:bodyPr anchor="t" anchorCtr="1">
            <a:normAutofit/>
          </a:bodyPr>
          <a:lstStyle>
            <a:lvl1pPr marL="0" indent="0" algn="ctr">
              <a:buFontTx/>
              <a:buNone/>
              <a:defRPr sz="8067" b="1">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17" name="Text Placeholder 76"/>
          <p:cNvSpPr>
            <a:spLocks noGrp="1"/>
          </p:cNvSpPr>
          <p:nvPr>
            <p:ph type="body" sz="quarter" idx="153" hasCustomPrompt="1"/>
          </p:nvPr>
        </p:nvSpPr>
        <p:spPr>
          <a:xfrm>
            <a:off x="5343525" y="401716"/>
            <a:ext cx="29546550" cy="2077738"/>
          </a:xfrm>
          <a:prstGeom prst="rect">
            <a:avLst/>
          </a:prstGeom>
        </p:spPr>
        <p:txBody>
          <a:bodyPr anchor="t" anchorCtr="1">
            <a:normAutofit/>
          </a:bodyPr>
          <a:lstStyle>
            <a:lvl1pPr marL="0" indent="0" algn="ctr">
              <a:buFontTx/>
              <a:buNone/>
              <a:defRPr sz="12700" b="1">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6431" y="6486480"/>
            <a:ext cx="12361043"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12940" y="5809554"/>
            <a:ext cx="12344534"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12940" y="21175777"/>
            <a:ext cx="12344534"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12940" y="20486496"/>
            <a:ext cx="12344534"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3978931" y="25224250"/>
            <a:ext cx="12325352"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3978931" y="24557026"/>
            <a:ext cx="1232535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3978931" y="6496182"/>
            <a:ext cx="12332629"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73175" y="5809554"/>
            <a:ext cx="12339845"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7040114" y="5792234"/>
            <a:ext cx="12350676"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7040114" y="6493224"/>
            <a:ext cx="12350676"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7040114" y="20391834"/>
            <a:ext cx="12350676"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7035538" y="21080789"/>
            <a:ext cx="12355254"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7040114" y="30797686"/>
            <a:ext cx="12350676"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7040150" y="31498676"/>
            <a:ext cx="12355254" cy="846363"/>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343525" y="3055364"/>
            <a:ext cx="29546550" cy="1697355"/>
          </a:xfrm>
          <a:prstGeom prst="rect">
            <a:avLst/>
          </a:prstGeom>
        </p:spPr>
        <p:txBody>
          <a:bodyPr anchor="t" anchorCtr="1">
            <a:normAutofit/>
          </a:bodyPr>
          <a:lstStyle>
            <a:lvl1pPr marL="0" indent="0" algn="ctr">
              <a:buFontTx/>
              <a:buNone/>
              <a:defRPr sz="8067" b="1">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343525" y="401716"/>
            <a:ext cx="29546550" cy="2077738"/>
          </a:xfrm>
          <a:prstGeom prst="rect">
            <a:avLst/>
          </a:prstGeom>
        </p:spPr>
        <p:txBody>
          <a:bodyPr anchor="t" anchorCtr="1">
            <a:normAutofit/>
          </a:bodyPr>
          <a:lstStyle>
            <a:lvl1pPr marL="0" indent="0" algn="ctr">
              <a:buFontTx/>
              <a:buNone/>
              <a:defRPr sz="12700" b="1">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43141" y="6495753"/>
            <a:ext cx="9218745"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59781" y="5742376"/>
            <a:ext cx="9211469" cy="748980"/>
          </a:xfrm>
          <a:prstGeom prst="rect">
            <a:avLst/>
          </a:prstGeom>
          <a:noFill/>
        </p:spPr>
        <p:txBody>
          <a:bodyPr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41682" y="17439583"/>
            <a:ext cx="9220200"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59777" y="16725450"/>
            <a:ext cx="9212924"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0621566" y="6486051"/>
            <a:ext cx="18993377"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0621567" y="5742376"/>
            <a:ext cx="18993379" cy="748980"/>
          </a:xfrm>
          <a:prstGeom prst="rect">
            <a:avLst/>
          </a:prstGeom>
          <a:noFill/>
        </p:spPr>
        <p:txBody>
          <a:bodyPr wrap="square" lIns="91436" tIns="91436" rIns="91436" bIns="91436" anchor="ctr" anchorCtr="0">
            <a:spAutoFit/>
          </a:bodyPr>
          <a:lstStyle>
            <a:lvl1pPr marL="0" indent="0" algn="ctr">
              <a:buNone/>
              <a:tabLst/>
              <a:defRPr sz="3667" b="1" u="sng" baseline="0">
                <a:solidFill>
                  <a:schemeClr val="tx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0621567" y="25865998"/>
            <a:ext cx="18993379"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0621565" y="25112624"/>
            <a:ext cx="18993379"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0066721" y="5742376"/>
            <a:ext cx="9209767"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0066721" y="6495753"/>
            <a:ext cx="9209767"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0120565" y="16799059"/>
            <a:ext cx="9150706" cy="74898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0120565" y="17552433"/>
            <a:ext cx="9142923"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0066721" y="30728861"/>
            <a:ext cx="9209767" cy="1313300"/>
          </a:xfrm>
          <a:prstGeom prst="rect">
            <a:avLst/>
          </a:prstGeom>
          <a:noFill/>
        </p:spPr>
        <p:txBody>
          <a:bodyPr wrap="square" lIns="91436" tIns="91436" rIns="91436" bIns="91436" anchor="ctr" anchorCtr="0">
            <a:spAutoFit/>
          </a:bodyPr>
          <a:lstStyle>
            <a:lvl1pPr marL="0" indent="0" algn="ctr">
              <a:buNone/>
              <a:defRPr sz="3667"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0049108" y="32040652"/>
            <a:ext cx="9214379" cy="856687"/>
          </a:xfrm>
          <a:prstGeom prst="rect">
            <a:avLst/>
          </a:prstGeom>
        </p:spPr>
        <p:txBody>
          <a:bodyPr wrap="square" lIns="228589" tIns="228589" rIns="228589" bIns="228589">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3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38" name="Text Placeholder 76"/>
          <p:cNvSpPr>
            <a:spLocks noGrp="1"/>
          </p:cNvSpPr>
          <p:nvPr>
            <p:ph type="body" sz="quarter" idx="151" hasCustomPrompt="1"/>
          </p:nvPr>
        </p:nvSpPr>
        <p:spPr>
          <a:xfrm>
            <a:off x="5343525" y="3055364"/>
            <a:ext cx="29546550" cy="1697355"/>
          </a:xfrm>
          <a:prstGeom prst="rect">
            <a:avLst/>
          </a:prstGeom>
        </p:spPr>
        <p:txBody>
          <a:bodyPr anchor="t" anchorCtr="1">
            <a:normAutofit/>
          </a:bodyPr>
          <a:lstStyle>
            <a:lvl1pPr marL="0" indent="0" algn="ctr">
              <a:buFontTx/>
              <a:buNone/>
              <a:defRPr sz="8067" b="1">
                <a:solidFill>
                  <a:schemeClr val="tx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39" name="Text Placeholder 76"/>
          <p:cNvSpPr>
            <a:spLocks noGrp="1"/>
          </p:cNvSpPr>
          <p:nvPr>
            <p:ph type="body" sz="quarter" idx="153" hasCustomPrompt="1"/>
          </p:nvPr>
        </p:nvSpPr>
        <p:spPr>
          <a:xfrm>
            <a:off x="5343525" y="401716"/>
            <a:ext cx="29546550" cy="2077738"/>
          </a:xfrm>
          <a:prstGeom prst="rect">
            <a:avLst/>
          </a:prstGeom>
        </p:spPr>
        <p:txBody>
          <a:bodyPr anchor="t" anchorCtr="1">
            <a:normAutofit/>
          </a:bodyPr>
          <a:lstStyle>
            <a:lvl1pPr marL="0" indent="0" algn="ctr">
              <a:buFontTx/>
              <a:buNone/>
              <a:defRPr sz="12700" b="1">
                <a:solidFill>
                  <a:schemeClr val="bg1"/>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3.vml"/><Relationship Id="rId7" Type="http://schemas.openxmlformats.org/officeDocument/2006/relationships/image" Target="../media/image8.png"/><Relationship Id="rId12" Type="http://schemas.openxmlformats.org/officeDocument/2006/relationships/oleObject" Target="../embeddings/oleObject11.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2813740" y="0"/>
            <a:ext cx="12345210" cy="40233600"/>
            <a:chOff x="-13978626" y="0"/>
            <a:chExt cx="13467502" cy="43891200"/>
          </a:xfrm>
        </p:grpSpPr>
        <p:sp>
          <p:nvSpPr>
            <p:cNvPr id="24" name="Rectangle 23"/>
            <p:cNvSpPr/>
            <p:nvPr/>
          </p:nvSpPr>
          <p:spPr>
            <a:xfrm>
              <a:off x="-13967561" y="0"/>
              <a:ext cx="13456437" cy="43891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3667" b="1" spc="0" dirty="0" smtClean="0">
                  <a:solidFill>
                    <a:srgbClr val="FF0000"/>
                  </a:solidFill>
                  <a:latin typeface="Trebuchet MS" pitchFamily="34" charset="0"/>
                </a:rPr>
                <a:t>(—THIS SIDEBAR DOES NOT PRINT—)</a:t>
              </a:r>
              <a:endParaRPr lang="en-US" sz="3667" b="1" spc="550"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DESIGN</a:t>
              </a:r>
              <a:r>
                <a:rPr lang="en-US" sz="4400" b="1" spc="550" baseline="0" dirty="0" smtClean="0">
                  <a:solidFill>
                    <a:schemeClr val="bg1"/>
                  </a:solidFill>
                  <a:latin typeface="Trebuchet MS" pitchFamily="34" charset="0"/>
                </a:rPr>
                <a:t> </a:t>
              </a:r>
              <a:r>
                <a:rPr lang="en-US" sz="4400" b="1" spc="550" dirty="0" smtClean="0">
                  <a:solidFill>
                    <a:schemeClr val="bg1"/>
                  </a:solidFill>
                  <a:latin typeface="Trebuchet MS" pitchFamily="34" charset="0"/>
                </a:rPr>
                <a:t>GUIDE</a:t>
              </a:r>
            </a:p>
            <a:p>
              <a:pPr algn="ctr"/>
              <a:endParaRPr lang="en-US" sz="3300" b="1" dirty="0" smtClean="0">
                <a:latin typeface="Trebuchet MS" pitchFamily="34" charset="0"/>
              </a:endParaRPr>
            </a:p>
            <a:p>
              <a:pPr defTabSz="3451961"/>
              <a:r>
                <a:rPr lang="en-US" sz="3300" i="0" dirty="0" smtClean="0">
                  <a:latin typeface="Trebuchet MS" pitchFamily="34" charset="0"/>
                </a:rPr>
                <a:t>This PowerPoint</a:t>
              </a:r>
              <a:r>
                <a:rPr lang="en-US" sz="3300" i="0" baseline="0" dirty="0" smtClean="0">
                  <a:latin typeface="Trebuchet MS" pitchFamily="34" charset="0"/>
                </a:rPr>
                <a:t> </a:t>
              </a:r>
              <a:r>
                <a:rPr lang="en-US" sz="3300" i="0" dirty="0" smtClean="0">
                  <a:latin typeface="Trebuchet MS" pitchFamily="34" charset="0"/>
                </a:rPr>
                <a:t>2007 template produces</a:t>
              </a:r>
              <a:r>
                <a:rPr lang="en-US" sz="3300" i="0" baseline="0" dirty="0" smtClean="0">
                  <a:latin typeface="Trebuchet MS" pitchFamily="34" charset="0"/>
                </a:rPr>
                <a:t> </a:t>
              </a:r>
              <a:r>
                <a:rPr lang="en-US" sz="3300" i="0" dirty="0" smtClean="0">
                  <a:latin typeface="Trebuchet MS" pitchFamily="34" charset="0"/>
                </a:rPr>
                <a:t>a 44”x44” presentation poster. </a:t>
              </a:r>
              <a:r>
                <a:rPr lang="en-US" sz="3300" dirty="0" smtClean="0">
                  <a:latin typeface="Trebuchet MS" pitchFamily="34" charset="0"/>
                </a:rPr>
                <a:t>You</a:t>
              </a:r>
              <a:r>
                <a:rPr lang="en-US" sz="3300" baseline="0" dirty="0" smtClean="0">
                  <a:latin typeface="Trebuchet MS" pitchFamily="34" charset="0"/>
                </a:rPr>
                <a:t> can u</a:t>
              </a:r>
              <a:r>
                <a:rPr lang="en-US" sz="3300" dirty="0" smtClean="0">
                  <a:latin typeface="Trebuchet MS" pitchFamily="34" charset="0"/>
                </a:rPr>
                <a:t>se</a:t>
              </a:r>
              <a:r>
                <a:rPr lang="en-US" sz="3300" baseline="0" dirty="0" smtClean="0">
                  <a:latin typeface="Trebuchet MS" pitchFamily="34" charset="0"/>
                </a:rPr>
                <a:t> it to create your research poster and </a:t>
              </a:r>
              <a:r>
                <a:rPr lang="en-US" sz="3300" dirty="0" smtClean="0">
                  <a:latin typeface="Trebuchet MS" pitchFamily="34" charset="0"/>
                </a:rPr>
                <a:t>save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451961"/>
              <a:endParaRPr lang="en-US" sz="3300" dirty="0" smtClean="0">
                <a:latin typeface="Trebuchet MS" pitchFamily="34" charset="0"/>
              </a:endParaRPr>
            </a:p>
            <a:p>
              <a:pPr defTabSz="4023597"/>
              <a:r>
                <a:rPr lang="en-US" sz="33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300" b="1" dirty="0" smtClean="0">
                  <a:solidFill>
                    <a:srgbClr val="FFC000"/>
                  </a:solidFill>
                  <a:latin typeface="Trebuchet MS" pitchFamily="34" charset="0"/>
                </a:rPr>
                <a:t>PosterPresentations.com</a:t>
              </a:r>
              <a:r>
                <a:rPr lang="en-US" sz="3300" b="1" dirty="0" smtClean="0">
                  <a:solidFill>
                    <a:schemeClr val="bg1"/>
                  </a:solidFill>
                  <a:latin typeface="Trebuchet MS" pitchFamily="34" charset="0"/>
                </a:rPr>
                <a:t> </a:t>
              </a:r>
              <a:r>
                <a:rPr lang="en-US" sz="3300" dirty="0" smtClean="0">
                  <a:solidFill>
                    <a:schemeClr val="bg1"/>
                  </a:solidFill>
                  <a:latin typeface="Trebuchet MS" pitchFamily="34" charset="0"/>
                </a:rPr>
                <a:t>and click on HELP DESK.</a:t>
              </a:r>
            </a:p>
            <a:p>
              <a:pPr defTabSz="4023597"/>
              <a:endParaRPr lang="en-US" sz="3300" dirty="0" smtClean="0">
                <a:latin typeface="Trebuchet MS" pitchFamily="34" charset="0"/>
              </a:endParaRPr>
            </a:p>
            <a:p>
              <a:pPr defTabSz="4023597"/>
              <a:r>
                <a:rPr lang="en-US" sz="3300" dirty="0" smtClean="0">
                  <a:solidFill>
                    <a:schemeClr val="bg1"/>
                  </a:solidFill>
                  <a:latin typeface="Trebuchet MS" pitchFamily="34" charset="0"/>
                </a:rPr>
                <a:t>When</a:t>
              </a:r>
              <a:r>
                <a:rPr lang="en-US" sz="3300" baseline="0" dirty="0" smtClean="0">
                  <a:solidFill>
                    <a:schemeClr val="bg1"/>
                  </a:solidFill>
                  <a:latin typeface="Trebuchet MS" pitchFamily="34" charset="0"/>
                </a:rPr>
                <a:t> you are ready to print your poster</a:t>
              </a:r>
              <a:r>
                <a:rPr lang="en-US" sz="3300" dirty="0" smtClean="0">
                  <a:solidFill>
                    <a:schemeClr val="bg1"/>
                  </a:solidFill>
                  <a:latin typeface="Trebuchet MS" pitchFamily="34" charset="0"/>
                </a:rPr>
                <a:t>,</a:t>
              </a:r>
              <a:r>
                <a:rPr lang="en-US" sz="3300" baseline="0" dirty="0" smtClean="0">
                  <a:solidFill>
                    <a:schemeClr val="bg1"/>
                  </a:solidFill>
                  <a:latin typeface="Trebuchet MS" pitchFamily="34" charset="0"/>
                </a:rPr>
                <a:t> go online to </a:t>
              </a:r>
              <a:r>
                <a:rPr lang="en-US" sz="3300" b="0" dirty="0" smtClean="0">
                  <a:solidFill>
                    <a:schemeClr val="bg1"/>
                  </a:solidFill>
                  <a:latin typeface="Trebuchet MS" pitchFamily="34" charset="0"/>
                </a:rPr>
                <a:t>PosterPresentations.com</a:t>
              </a:r>
              <a:r>
                <a:rPr lang="en-US" sz="3300" dirty="0" smtClean="0">
                  <a:solidFill>
                    <a:schemeClr val="bg1"/>
                  </a:solidFill>
                  <a:latin typeface="Trebuchet MS" pitchFamily="34" charset="0"/>
                </a:rPr>
                <a:t/>
              </a:r>
              <a:br>
                <a:rPr lang="en-US" sz="3300" dirty="0" smtClean="0">
                  <a:solidFill>
                    <a:schemeClr val="bg1"/>
                  </a:solidFill>
                  <a:latin typeface="Trebuchet MS" pitchFamily="34" charset="0"/>
                </a:rPr>
              </a:br>
              <a:endParaRPr lang="en-US" sz="3300" dirty="0" smtClean="0">
                <a:solidFill>
                  <a:schemeClr val="bg1"/>
                </a:solidFill>
                <a:latin typeface="Trebuchet MS" pitchFamily="34" charset="0"/>
              </a:endParaRPr>
            </a:p>
            <a:p>
              <a:pPr algn="l" defTabSz="3451961"/>
              <a:r>
                <a:rPr lang="en-US" sz="3300" b="0" dirty="0" smtClean="0">
                  <a:solidFill>
                    <a:schemeClr val="bg1"/>
                  </a:solidFill>
                  <a:latin typeface="Trebuchet MS" pitchFamily="34" charset="0"/>
                </a:rPr>
                <a:t>Need</a:t>
              </a:r>
              <a:r>
                <a:rPr lang="en-US" sz="3300" b="0" baseline="0" dirty="0" smtClean="0">
                  <a:solidFill>
                    <a:schemeClr val="bg1"/>
                  </a:solidFill>
                  <a:latin typeface="Trebuchet MS" pitchFamily="34" charset="0"/>
                </a:rPr>
                <a:t> assistance? Call us at </a:t>
              </a:r>
              <a:r>
                <a:rPr lang="en-US" sz="3300" b="0" dirty="0" smtClean="0">
                  <a:solidFill>
                    <a:srgbClr val="FFC000"/>
                  </a:solidFill>
                  <a:latin typeface="Trebuchet MS" pitchFamily="34" charset="0"/>
                </a:rPr>
                <a:t>1.510.649.3001</a:t>
              </a:r>
            </a:p>
            <a:p>
              <a:pPr algn="l" defTabSz="3451961"/>
              <a:endParaRPr lang="en-US" sz="4033" b="1" dirty="0" smtClean="0">
                <a:solidFill>
                  <a:srgbClr val="FFFF00"/>
                </a:solidFill>
                <a:latin typeface="Trebuchet MS" pitchFamily="34" charset="0"/>
              </a:endParaRPr>
            </a:p>
            <a:p>
              <a:pPr algn="ctr"/>
              <a:endParaRPr lang="en-US" sz="2933" b="1"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QUICK START</a:t>
              </a:r>
            </a:p>
            <a:p>
              <a:pPr algn="ctr"/>
              <a:endParaRPr lang="en-US" sz="3667"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Zoom in and out</a:t>
              </a:r>
            </a:p>
            <a:p>
              <a:pPr marL="2161063" indent="-14553" algn="l" defTabSz="780020"/>
              <a:r>
                <a:rPr lang="en-US" sz="2933"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300" b="0"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Title, Authors, and Affiliations</a:t>
              </a:r>
            </a:p>
            <a:p>
              <a:pPr algn="l"/>
              <a:r>
                <a:rPr lang="en-US" sz="2933"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933"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933" b="0" spc="0"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933" b="0" baseline="0" dirty="0" smtClean="0">
                <a:solidFill>
                  <a:schemeClr val="bg1">
                    <a:lumMod val="75000"/>
                  </a:schemeClr>
                </a:solidFill>
                <a:latin typeface="Trebuchet MS" pitchFamily="34" charset="0"/>
              </a:endParaRPr>
            </a:p>
            <a:p>
              <a:pPr algn="l"/>
              <a:r>
                <a:rPr lang="en-US" sz="3300" b="1" baseline="0" dirty="0" smtClean="0">
                  <a:solidFill>
                    <a:schemeClr val="bg1"/>
                  </a:solidFill>
                  <a:latin typeface="Trebuchet MS" pitchFamily="34" charset="0"/>
                </a:rPr>
                <a:t/>
              </a:r>
              <a:br>
                <a:rPr lang="en-US" sz="3300" b="1" baseline="0" dirty="0" smtClean="0">
                  <a:solidFill>
                    <a:schemeClr val="bg1"/>
                  </a:solidFill>
                  <a:latin typeface="Trebuchet MS" pitchFamily="34" charset="0"/>
                </a:rPr>
              </a:br>
              <a:endParaRPr lang="en-US" sz="3300" b="1" dirty="0" smtClean="0">
                <a:solidFill>
                  <a:schemeClr val="bg1"/>
                </a:solidFill>
                <a:latin typeface="Trebuchet MS" pitchFamily="34" charset="0"/>
              </a:endParaRPr>
            </a:p>
            <a:p>
              <a:pPr algn="ctr"/>
              <a:endParaRPr lang="en-US" sz="3300" b="1" dirty="0" smtClean="0">
                <a:solidFill>
                  <a:srgbClr val="FFC000"/>
                </a:solidFill>
                <a:latin typeface="Trebuchet MS" pitchFamily="34" charset="0"/>
              </a:endParaRPr>
            </a:p>
            <a:p>
              <a:pPr algn="ctr"/>
              <a:endParaRPr lang="en-US" sz="3300" b="1" dirty="0" smtClean="0">
                <a:solidFill>
                  <a:srgbClr val="FFC000"/>
                </a:solidFill>
                <a:latin typeface="Trebuchet MS" pitchFamily="34" charset="0"/>
              </a:endParaRPr>
            </a:p>
            <a:p>
              <a:pPr algn="ctr"/>
              <a:r>
                <a:rPr lang="en-US" sz="3667" b="1" dirty="0" smtClean="0">
                  <a:solidFill>
                    <a:srgbClr val="FFC000"/>
                  </a:solidFill>
                  <a:latin typeface="Trebuchet MS" pitchFamily="34" charset="0"/>
                </a:rPr>
                <a:t>Adding Logos</a:t>
              </a:r>
              <a:r>
                <a:rPr lang="en-US" sz="3667" b="1" baseline="0" dirty="0" smtClean="0">
                  <a:solidFill>
                    <a:srgbClr val="FFC000"/>
                  </a:solidFill>
                  <a:latin typeface="Trebuchet MS" pitchFamily="34" charset="0"/>
                </a:rPr>
                <a:t> / Seals</a:t>
              </a:r>
            </a:p>
            <a:p>
              <a:pPr algn="l"/>
              <a:r>
                <a:rPr lang="en-US" sz="2933"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933" b="0" spc="275"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spc="0"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See if your school’s logo is available on our free poster templates page.</a:t>
              </a:r>
            </a:p>
            <a:p>
              <a:pPr algn="l"/>
              <a:endParaRPr lang="en-US" sz="2933" b="0" baseline="0" dirty="0" smtClean="0">
                <a:latin typeface="Trebuchet MS" pitchFamily="34" charset="0"/>
              </a:endParaRPr>
            </a:p>
            <a:p>
              <a:pPr algn="ctr"/>
              <a:r>
                <a:rPr lang="en-US" sz="3667" b="1" baseline="0" dirty="0" smtClean="0">
                  <a:solidFill>
                    <a:srgbClr val="FFC000"/>
                  </a:solidFill>
                  <a:latin typeface="Trebuchet MS" pitchFamily="34" charset="0"/>
                </a:rPr>
                <a:t>Photographs / Graphics</a:t>
              </a:r>
            </a:p>
            <a:p>
              <a:pPr algn="l" defTabSz="896441"/>
              <a:r>
                <a:rPr lang="en-US" sz="2933"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933" b="0" spc="0" baseline="0" dirty="0" smtClean="0">
                  <a:solidFill>
                    <a:schemeClr val="bg1">
                      <a:lumMod val="75000"/>
                    </a:schemeClr>
                  </a:solidFill>
                  <a:latin typeface="Trebuchet MS" pitchFamily="34" charset="0"/>
                </a:rPr>
                <a:t>disproportionally.</a:t>
              </a:r>
            </a:p>
            <a:p>
              <a:pPr algn="l" defTabSz="896441"/>
              <a:endParaRPr lang="en-US" sz="2933" b="0" baseline="0" dirty="0" smtClean="0">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r>
                <a:rPr lang="en-US" sz="3667" b="1" baseline="0" dirty="0" smtClean="0">
                  <a:solidFill>
                    <a:srgbClr val="FFC000"/>
                  </a:solidFill>
                  <a:latin typeface="Trebuchet MS" pitchFamily="34" charset="0"/>
                </a:rPr>
                <a:t>Image Quality Check</a:t>
              </a:r>
            </a:p>
            <a:p>
              <a:pPr lvl="0" algn="l" defTabSz="896441"/>
              <a:r>
                <a:rPr lang="en-US" sz="2933"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300" b="0" dirty="0" smtClean="0">
                <a:latin typeface="Trebuchet MS" pitchFamily="34" charset="0"/>
              </a:endParaRPr>
            </a:p>
          </p:txBody>
        </p:sp>
        <p:cxnSp>
          <p:nvCxnSpPr>
            <p:cNvPr id="25" name="Straight Connector 24"/>
            <p:cNvCxnSpPr/>
            <p:nvPr/>
          </p:nvCxnSpPr>
          <p:spPr>
            <a:xfrm>
              <a:off x="-13978626" y="7495332"/>
              <a:ext cx="13444134" cy="40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3531152" y="13393589"/>
              <a:ext cx="1952703" cy="1469032"/>
            </a:xfrm>
            <a:prstGeom prst="rect">
              <a:avLst/>
            </a:prstGeom>
          </p:spPr>
        </p:pic>
        <p:pic>
          <p:nvPicPr>
            <p:cNvPr id="30" name="Picture 29"/>
            <p:cNvPicPr>
              <a:picLocks noChangeAspect="1"/>
            </p:cNvPicPr>
            <p:nvPr userDrawn="1"/>
          </p:nvPicPr>
          <p:blipFill>
            <a:blip r:embed="rId5"/>
            <a:stretch>
              <a:fillRect/>
            </a:stretch>
          </p:blipFill>
          <p:spPr>
            <a:xfrm>
              <a:off x="-13386522" y="20257821"/>
              <a:ext cx="12206099" cy="1287728"/>
            </a:xfrm>
            <a:prstGeom prst="rect">
              <a:avLst/>
            </a:prstGeom>
          </p:spPr>
        </p:pic>
        <p:grpSp>
          <p:nvGrpSpPr>
            <p:cNvPr id="32" name="Group 31"/>
            <p:cNvGrpSpPr/>
            <p:nvPr userDrawn="1"/>
          </p:nvGrpSpPr>
          <p:grpSpPr>
            <a:xfrm>
              <a:off x="-12090394" y="32335946"/>
              <a:ext cx="9204778" cy="2833063"/>
              <a:chOff x="-4440600" y="12356268"/>
              <a:chExt cx="3470785" cy="1064970"/>
            </a:xfrm>
          </p:grpSpPr>
          <p:grpSp>
            <p:nvGrpSpPr>
              <p:cNvPr id="46" name="Group 45"/>
              <p:cNvGrpSpPr/>
              <p:nvPr userDrawn="1"/>
            </p:nvGrpSpPr>
            <p:grpSpPr>
              <a:xfrm>
                <a:off x="-2753668" y="12400491"/>
                <a:ext cx="624431" cy="886963"/>
                <a:chOff x="-3921471" y="13037088"/>
                <a:chExt cx="779338" cy="1271013"/>
              </a:xfrm>
            </p:grpSpPr>
            <p:pic>
              <p:nvPicPr>
                <p:cNvPr id="52" name="Picture 51"/>
                <p:cNvPicPr>
                  <a:picLocks noChangeAspect="1"/>
                </p:cNvPicPr>
                <p:nvPr userDrawn="1"/>
              </p:nvPicPr>
              <p:blipFill>
                <a:blip r:embed="rId6"/>
                <a:stretch>
                  <a:fillRect/>
                </a:stretch>
              </p:blipFill>
              <p:spPr>
                <a:xfrm>
                  <a:off x="-3910934" y="13037088"/>
                  <a:ext cx="768801" cy="1090857"/>
                </a:xfrm>
                <a:prstGeom prst="rect">
                  <a:avLst/>
                </a:prstGeom>
              </p:spPr>
            </p:pic>
            <p:sp>
              <p:nvSpPr>
                <p:cNvPr id="53" name="TextBox 52"/>
                <p:cNvSpPr txBox="1"/>
                <p:nvPr userDrawn="1"/>
              </p:nvSpPr>
              <p:spPr>
                <a:xfrm>
                  <a:off x="-3921471" y="14033830"/>
                  <a:ext cx="779337" cy="274271"/>
                </a:xfrm>
                <a:prstGeom prst="rect">
                  <a:avLst/>
                </a:prstGeom>
                <a:solidFill>
                  <a:schemeClr val="accent1"/>
                </a:solidFill>
                <a:ln>
                  <a:noFill/>
                </a:ln>
              </p:spPr>
              <p:txBody>
                <a:bodyPr wrap="square" lIns="91440" tIns="91440" rIns="91440" bIns="91440" rtlCol="0">
                  <a:spAutoFit/>
                </a:bodyPr>
                <a:lstStyle/>
                <a:p>
                  <a:pPr algn="ctr"/>
                  <a:r>
                    <a:rPr lang="en-US" sz="1833" b="1" dirty="0" smtClean="0">
                      <a:solidFill>
                        <a:schemeClr val="tx1"/>
                      </a:solidFill>
                    </a:rPr>
                    <a:t>ORIGINAL</a:t>
                  </a:r>
                  <a:endParaRPr lang="en-US" sz="1833" b="1" dirty="0">
                    <a:solidFill>
                      <a:schemeClr val="tx1"/>
                    </a:solidFill>
                  </a:endParaRPr>
                </a:p>
              </p:txBody>
            </p:sp>
          </p:grpSp>
          <p:grpSp>
            <p:nvGrpSpPr>
              <p:cNvPr id="47" name="Group 46"/>
              <p:cNvGrpSpPr/>
              <p:nvPr userDrawn="1"/>
            </p:nvGrpSpPr>
            <p:grpSpPr>
              <a:xfrm>
                <a:off x="-2003333" y="12400489"/>
                <a:ext cx="1033518" cy="882700"/>
                <a:chOff x="-2880749" y="13041046"/>
                <a:chExt cx="1420279" cy="1213024"/>
              </a:xfrm>
            </p:grpSpPr>
            <p:pic>
              <p:nvPicPr>
                <p:cNvPr id="50" name="Picture 49"/>
                <p:cNvPicPr>
                  <a:picLocks noChangeAspect="1"/>
                </p:cNvPicPr>
                <p:nvPr userDrawn="1"/>
              </p:nvPicPr>
              <p:blipFill>
                <a:blip r:embed="rId6"/>
                <a:stretch>
                  <a:fillRect/>
                </a:stretch>
              </p:blipFill>
              <p:spPr>
                <a:xfrm>
                  <a:off x="-2880749" y="13041046"/>
                  <a:ext cx="1420279" cy="1029694"/>
                </a:xfrm>
                <a:prstGeom prst="rect">
                  <a:avLst/>
                </a:prstGeom>
              </p:spPr>
            </p:pic>
            <p:sp>
              <p:nvSpPr>
                <p:cNvPr id="51" name="TextBox 50"/>
                <p:cNvSpPr txBox="1"/>
                <p:nvPr userDrawn="1"/>
              </p:nvSpPr>
              <p:spPr>
                <a:xfrm>
                  <a:off x="-2880749" y="13991048"/>
                  <a:ext cx="1420279" cy="263022"/>
                </a:xfrm>
                <a:prstGeom prst="rect">
                  <a:avLst/>
                </a:prstGeom>
                <a:solidFill>
                  <a:srgbClr val="FF0000"/>
                </a:solidFill>
              </p:spPr>
              <p:txBody>
                <a:bodyPr wrap="square" lIns="457200" tIns="91440" rIns="457200" bIns="91440" rtlCol="0">
                  <a:spAutoFit/>
                </a:bodyPr>
                <a:lstStyle/>
                <a:p>
                  <a:pPr algn="ctr"/>
                  <a:r>
                    <a:rPr lang="en-US" sz="1833" b="1" dirty="0" smtClean="0">
                      <a:solidFill>
                        <a:schemeClr val="bg1"/>
                      </a:solidFill>
                    </a:rPr>
                    <a:t>DISTORTED</a:t>
                  </a:r>
                  <a:endParaRPr lang="en-US" sz="917"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40600" y="12356268"/>
                <a:ext cx="1098742" cy="847761"/>
              </a:xfrm>
              <a:prstGeom prst="rect">
                <a:avLst/>
              </a:prstGeom>
            </p:spPr>
          </p:pic>
          <p:sp>
            <p:nvSpPr>
              <p:cNvPr id="49" name="TextBox 48"/>
              <p:cNvSpPr txBox="1"/>
              <p:nvPr userDrawn="1"/>
            </p:nvSpPr>
            <p:spPr>
              <a:xfrm>
                <a:off x="-4410773" y="13116248"/>
                <a:ext cx="1035685" cy="304990"/>
              </a:xfrm>
              <a:prstGeom prst="rect">
                <a:avLst/>
              </a:prstGeom>
              <a:noFill/>
            </p:spPr>
            <p:txBody>
              <a:bodyPr wrap="square" lIns="457200" tIns="457200" rIns="457200" bIns="0" rtlCol="0">
                <a:spAutoFit/>
              </a:bodyPr>
              <a:lstStyle/>
              <a:p>
                <a:pPr algn="ctr"/>
                <a:r>
                  <a:rPr lang="en-US" sz="1833" dirty="0" smtClean="0">
                    <a:solidFill>
                      <a:schemeClr val="bg1"/>
                    </a:solidFill>
                  </a:rPr>
                  <a:t>Corner</a:t>
                </a:r>
                <a:r>
                  <a:rPr lang="en-US" sz="1833" baseline="0" dirty="0" smtClean="0">
                    <a:solidFill>
                      <a:schemeClr val="bg1"/>
                    </a:solidFill>
                  </a:rPr>
                  <a:t> handles</a:t>
                </a:r>
                <a:endParaRPr lang="en-US" sz="1833" dirty="0">
                  <a:solidFill>
                    <a:schemeClr val="bg1"/>
                  </a:solidFill>
                </a:endParaRPr>
              </a:p>
            </p:txBody>
          </p:sp>
        </p:grpSp>
        <p:grpSp>
          <p:nvGrpSpPr>
            <p:cNvPr id="37" name="Group 36"/>
            <p:cNvGrpSpPr/>
            <p:nvPr userDrawn="1"/>
          </p:nvGrpSpPr>
          <p:grpSpPr>
            <a:xfrm>
              <a:off x="-12935202" y="38908539"/>
              <a:ext cx="11328025" cy="2998418"/>
              <a:chOff x="-4742408" y="14609970"/>
              <a:chExt cx="4271383"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3915392555"/>
                  </p:ext>
                </p:extLst>
              </p:nvPr>
            </p:nvGraphicFramePr>
            <p:xfrm>
              <a:off x="-4533347" y="14609976"/>
              <a:ext cx="1828800" cy="1117600"/>
            </p:xfrm>
            <a:graphic>
              <a:graphicData uri="http://schemas.openxmlformats.org/presentationml/2006/ole">
                <mc:AlternateContent xmlns:mc="http://schemas.openxmlformats.org/markup-compatibility/2006">
                  <mc:Choice xmlns:v="urn:schemas-microsoft-com:vml" Requires="v">
                    <p:oleObj spid="_x0000_s1244" name="Image" r:id="rId8" imgW="1828571" imgH="1117460" progId="">
                      <p:embed/>
                    </p:oleObj>
                  </mc:Choice>
                  <mc:Fallback>
                    <p:oleObj name="Image" r:id="rId8" imgW="1828571" imgH="111746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460997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2137524614"/>
                  </p:ext>
                </p:extLst>
              </p:nvPr>
            </p:nvGraphicFramePr>
            <p:xfrm>
              <a:off x="-2456641" y="14613669"/>
              <a:ext cx="1828800" cy="1117600"/>
            </p:xfrm>
            <a:graphic>
              <a:graphicData uri="http://schemas.openxmlformats.org/presentationml/2006/ole">
                <mc:AlternateContent xmlns:mc="http://schemas.openxmlformats.org/markup-compatibility/2006">
                  <mc:Choice xmlns:v="urn:schemas-microsoft-com:vml" Requires="v">
                    <p:oleObj spid="_x0000_s1245" name="Image" r:id="rId10" imgW="1828571" imgH="1117460" progId="">
                      <p:embed/>
                    </p:oleObj>
                  </mc:Choice>
                  <mc:Fallback>
                    <p:oleObj name="Image" r:id="rId10" imgW="1828571" imgH="111746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4613669"/>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userDrawn="1"/>
            </p:nvSpPr>
            <p:spPr>
              <a:xfrm rot="16200000">
                <a:off x="-5235785" y="15103347"/>
                <a:ext cx="1117601" cy="130848"/>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45" name="TextBox 44"/>
              <p:cNvSpPr txBox="1"/>
              <p:nvPr userDrawn="1"/>
            </p:nvSpPr>
            <p:spPr>
              <a:xfrm rot="16200000">
                <a:off x="-1095250" y="15112874"/>
                <a:ext cx="1117601" cy="130848"/>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grpSp>
        <p:nvGrpSpPr>
          <p:cNvPr id="3" name="Group 2"/>
          <p:cNvGrpSpPr/>
          <p:nvPr userDrawn="1"/>
        </p:nvGrpSpPr>
        <p:grpSpPr>
          <a:xfrm>
            <a:off x="40702131" y="-4954"/>
            <a:ext cx="12389930" cy="40238554"/>
            <a:chOff x="44402325" y="-5404"/>
            <a:chExt cx="13516287" cy="43896604"/>
          </a:xfrm>
        </p:grpSpPr>
        <p:sp>
          <p:nvSpPr>
            <p:cNvPr id="55" name="Rectangle 54"/>
            <p:cNvSpPr/>
            <p:nvPr userDrawn="1"/>
          </p:nvSpPr>
          <p:spPr>
            <a:xfrm>
              <a:off x="44402325" y="-5404"/>
              <a:ext cx="13516287" cy="43896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550" dirty="0" smtClean="0">
                  <a:solidFill>
                    <a:schemeClr val="bg1"/>
                  </a:solidFill>
                  <a:latin typeface="Trebuchet MS" pitchFamily="34" charset="0"/>
                </a:rPr>
                <a:t>QUICK START (cont.)</a:t>
              </a:r>
            </a:p>
            <a:p>
              <a:pPr algn="ctr"/>
              <a:endParaRPr lang="en-US" sz="4033"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933"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r>
                <a:rPr lang="en-US" sz="2933"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Text</a:t>
              </a:r>
            </a:p>
            <a:p>
              <a:pPr marL="3706551" lvl="2" indent="0" algn="l" defTabSz="130974"/>
              <a:r>
                <a:rPr lang="en-US" sz="2933"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 </a:t>
              </a:r>
              <a:r>
                <a:rPr kumimoji="0" lang="en-US" sz="3667"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933" b="0" baseline="0" dirty="0" smtClean="0">
                <a:solidFill>
                  <a:schemeClr val="bg1">
                    <a:lumMod val="75000"/>
                  </a:schemeClr>
                </a:solidFill>
                <a:latin typeface="Trebuchet MS" pitchFamily="34" charset="0"/>
              </a:endParaRPr>
            </a:p>
            <a:p>
              <a:pPr marL="1391863" lvl="2"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Tables</a:t>
              </a:r>
            </a:p>
            <a:p>
              <a:pPr marL="1897661" lvl="1" indent="0" algn="l" defTabSz="104779"/>
              <a:r>
                <a:rPr lang="en-US" sz="2933" b="0" baseline="0" dirty="0" smtClean="0">
                  <a:solidFill>
                    <a:schemeClr val="bg1">
                      <a:lumMod val="75000"/>
                    </a:schemeClr>
                  </a:solidFill>
                  <a:latin typeface="Trebuchet MS" pitchFamily="34" charset="0"/>
                </a:rPr>
                <a:t>To add a table from scratch go to the INSERT menu and </a:t>
              </a:r>
              <a:br>
                <a:rPr lang="en-US" sz="2933" b="0" baseline="0" dirty="0" smtClean="0">
                  <a:solidFill>
                    <a:schemeClr val="bg1">
                      <a:lumMod val="75000"/>
                    </a:schemeClr>
                  </a:solidFill>
                  <a:latin typeface="Trebuchet MS" pitchFamily="34" charset="0"/>
                </a:rPr>
              </a:br>
              <a:r>
                <a:rPr lang="en-US" sz="2933" b="0" baseline="0" dirty="0" smtClean="0">
                  <a:solidFill>
                    <a:schemeClr val="bg1">
                      <a:lumMod val="75000"/>
                    </a:schemeClr>
                  </a:solidFill>
                  <a:latin typeface="Trebuchet MS" pitchFamily="34" charset="0"/>
                </a:rPr>
                <a:t>click on TABLE. A drop-down box will help you select rows and columns. </a:t>
              </a:r>
            </a:p>
            <a:p>
              <a:pPr marL="1941319" lvl="0" indent="0" algn="l" defTabSz="104779"/>
              <a:r>
                <a:rPr lang="en-US" sz="2933"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3667"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291549384"/>
                </p:ext>
              </p:extLst>
            </p:nvPr>
          </p:nvGraphicFramePr>
          <p:xfrm>
            <a:off x="47717694" y="4656250"/>
            <a:ext cx="6825444" cy="2521622"/>
          </p:xfrm>
          <a:graphic>
            <a:graphicData uri="http://schemas.openxmlformats.org/presentationml/2006/ole">
              <mc:AlternateContent xmlns:mc="http://schemas.openxmlformats.org/markup-compatibility/2006">
                <mc:Choice xmlns:v="urn:schemas-microsoft-com:vml" Requires="v">
                  <p:oleObj spid="_x0000_s1246" name="Image" r:id="rId12" imgW="4571429" imgH="1688889" progId="">
                    <p:embed/>
                  </p:oleObj>
                </mc:Choice>
                <mc:Fallback>
                  <p:oleObj name="Image" r:id="rId12" imgW="4571429" imgH="1688889" progId="">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17694" y="4656250"/>
                          <a:ext cx="6825444" cy="2521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804763" y="10986440"/>
              <a:ext cx="3628390" cy="1674641"/>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913105229"/>
                </p:ext>
              </p:extLst>
            </p:nvPr>
          </p:nvGraphicFramePr>
          <p:xfrm>
            <a:off x="44804763" y="17182847"/>
            <a:ext cx="1811108" cy="1212274"/>
          </p:xfrm>
          <a:graphic>
            <a:graphicData uri="http://schemas.openxmlformats.org/presentationml/2006/ole">
              <mc:AlternateContent xmlns:mc="http://schemas.openxmlformats.org/markup-compatibility/2006">
                <mc:Choice xmlns:v="urn:schemas-microsoft-com:vml" Requires="v">
                  <p:oleObj spid="_x0000_s1247" name="Image" r:id="rId15" imgW="1574603" imgH="1053968" progId="">
                    <p:embed/>
                  </p:oleObj>
                </mc:Choice>
                <mc:Fallback>
                  <p:oleObj name="Image" r:id="rId15" imgW="1574603" imgH="1053968" progId="">
                    <p:embed/>
                    <p:pic>
                      <p:nvPicPr>
                        <p:cNvPr id="0"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04763" y="17182847"/>
                          <a:ext cx="1811108" cy="1212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804763" y="39613970"/>
              <a:ext cx="12651307" cy="1546389"/>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26"/>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591997"/>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sp>
          <p:nvSpPr>
            <p:cNvPr id="60" name="TextBox 59"/>
            <p:cNvSpPr txBox="1"/>
            <p:nvPr userDrawn="1"/>
          </p:nvSpPr>
          <p:spPr>
            <a:xfrm>
              <a:off x="44804764" y="41818299"/>
              <a:ext cx="8394379" cy="1414959"/>
            </a:xfrm>
            <a:prstGeom prst="rect">
              <a:avLst/>
            </a:prstGeom>
            <a:noFill/>
          </p:spPr>
          <p:txBody>
            <a:bodyPr wrap="square" lIns="65304" tIns="32651" rIns="65304" bIns="32651" rtlCol="0">
              <a:spAutoFit/>
            </a:bodyPr>
            <a:lstStyle/>
            <a:p>
              <a:pPr marL="341313" indent="-341313">
                <a:lnSpc>
                  <a:spcPts val="2383"/>
                </a:lnSpc>
              </a:pPr>
              <a:r>
                <a:rPr lang="en-US" sz="2567" dirty="0" smtClean="0">
                  <a:solidFill>
                    <a:schemeClr val="bg1"/>
                  </a:solidFill>
                </a:rPr>
                <a:t>© 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341313"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grpSp>
      <p:sp>
        <p:nvSpPr>
          <p:cNvPr id="40" name="Rounded Rectangle 39"/>
          <p:cNvSpPr/>
          <p:nvPr userDrawn="1"/>
        </p:nvSpPr>
        <p:spPr>
          <a:xfrm>
            <a:off x="922338" y="5854700"/>
            <a:ext cx="18915062" cy="3236444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0428815" y="5854700"/>
            <a:ext cx="18915062" cy="3236444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userDrawn="1"/>
        </p:nvGrpSpPr>
        <p:grpSpPr>
          <a:xfrm>
            <a:off x="-14192" y="1382"/>
            <a:ext cx="40247792" cy="4572641"/>
            <a:chOff x="-14192" y="1382"/>
            <a:chExt cx="27451941" cy="4572641"/>
          </a:xfrm>
        </p:grpSpPr>
        <p:sp>
          <p:nvSpPr>
            <p:cNvPr id="7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3" name="Group 72"/>
          <p:cNvGrpSpPr/>
          <p:nvPr userDrawn="1"/>
        </p:nvGrpSpPr>
        <p:grpSpPr>
          <a:xfrm rot="10800000">
            <a:off x="-36601" y="38742132"/>
            <a:ext cx="40325859" cy="1502229"/>
            <a:chOff x="-14192" y="1382"/>
            <a:chExt cx="27451941" cy="4572641"/>
          </a:xfrm>
        </p:grpSpPr>
        <p:sp>
          <p:nvSpPr>
            <p:cNvPr id="7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7" name="Text Box 14"/>
          <p:cNvSpPr txBox="1">
            <a:spLocks noChangeArrowheads="1"/>
          </p:cNvSpPr>
          <p:nvPr userDrawn="1"/>
        </p:nvSpPr>
        <p:spPr bwMode="auto">
          <a:xfrm>
            <a:off x="922337" y="39493572"/>
            <a:ext cx="3088347" cy="419919"/>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smtClean="0">
                <a:solidFill>
                  <a:schemeClr val="bg1">
                    <a:lumMod val="75000"/>
                  </a:schemeClr>
                </a:solidFill>
                <a:latin typeface="Arial" charset="0"/>
              </a:rPr>
              <a:t>RESEARCH POSTER PRESENTATION </a:t>
            </a:r>
            <a:r>
              <a:rPr lang="en-US" sz="800" b="1" dirty="0">
                <a:solidFill>
                  <a:schemeClr val="bg1">
                    <a:lumMod val="75000"/>
                  </a:schemeClr>
                </a:solidFill>
                <a:latin typeface="Arial" charset="0"/>
              </a:rPr>
              <a:t>DESIGN © </a:t>
            </a:r>
            <a:r>
              <a:rPr lang="en-US" sz="800" b="1" dirty="0" smtClean="0">
                <a:solidFill>
                  <a:schemeClr val="bg1">
                    <a:lumMod val="75000"/>
                  </a:schemeClr>
                </a:solidFill>
                <a:latin typeface="Arial" charset="0"/>
              </a:rPr>
              <a:t>2015</a:t>
            </a:r>
            <a:endParaRPr lang="en-US" sz="8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userDrawn="1"/>
        </p:nvGrpSpPr>
        <p:grpSpPr>
          <a:xfrm>
            <a:off x="-12813740" y="0"/>
            <a:ext cx="12345210" cy="40233600"/>
            <a:chOff x="-13978626" y="0"/>
            <a:chExt cx="13467502" cy="43891200"/>
          </a:xfrm>
        </p:grpSpPr>
        <p:sp>
          <p:nvSpPr>
            <p:cNvPr id="38" name="Rectangle 37"/>
            <p:cNvSpPr/>
            <p:nvPr/>
          </p:nvSpPr>
          <p:spPr>
            <a:xfrm>
              <a:off x="-13967561" y="0"/>
              <a:ext cx="13456437" cy="43891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3667" b="1" spc="0" dirty="0" smtClean="0">
                  <a:solidFill>
                    <a:srgbClr val="FF0000"/>
                  </a:solidFill>
                  <a:latin typeface="Trebuchet MS" pitchFamily="34" charset="0"/>
                </a:rPr>
                <a:t>(—THIS SIDEBAR DOES NOT PRINT—)</a:t>
              </a:r>
              <a:endParaRPr lang="en-US" sz="3667" b="1" spc="550"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DESIGN</a:t>
              </a:r>
              <a:r>
                <a:rPr lang="en-US" sz="4400" b="1" spc="550" baseline="0" dirty="0" smtClean="0">
                  <a:solidFill>
                    <a:schemeClr val="bg1"/>
                  </a:solidFill>
                  <a:latin typeface="Trebuchet MS" pitchFamily="34" charset="0"/>
                </a:rPr>
                <a:t> </a:t>
              </a:r>
              <a:r>
                <a:rPr lang="en-US" sz="4400" b="1" spc="550" dirty="0" smtClean="0">
                  <a:solidFill>
                    <a:schemeClr val="bg1"/>
                  </a:solidFill>
                  <a:latin typeface="Trebuchet MS" pitchFamily="34" charset="0"/>
                </a:rPr>
                <a:t>GUIDE</a:t>
              </a:r>
            </a:p>
            <a:p>
              <a:pPr algn="ctr"/>
              <a:endParaRPr lang="en-US" sz="3300" b="1" dirty="0" smtClean="0">
                <a:latin typeface="Trebuchet MS" pitchFamily="34" charset="0"/>
              </a:endParaRPr>
            </a:p>
            <a:p>
              <a:pPr defTabSz="3451961"/>
              <a:r>
                <a:rPr lang="en-US" sz="3300" i="0" dirty="0" smtClean="0">
                  <a:latin typeface="Trebuchet MS" pitchFamily="34" charset="0"/>
                </a:rPr>
                <a:t>This PowerPoint</a:t>
              </a:r>
              <a:r>
                <a:rPr lang="en-US" sz="3300" i="0" baseline="0" dirty="0" smtClean="0">
                  <a:latin typeface="Trebuchet MS" pitchFamily="34" charset="0"/>
                </a:rPr>
                <a:t> </a:t>
              </a:r>
              <a:r>
                <a:rPr lang="en-US" sz="3300" i="0" dirty="0" smtClean="0">
                  <a:latin typeface="Trebuchet MS" pitchFamily="34" charset="0"/>
                </a:rPr>
                <a:t>2007 template produces</a:t>
              </a:r>
              <a:r>
                <a:rPr lang="en-US" sz="3300" i="0" baseline="0" dirty="0" smtClean="0">
                  <a:latin typeface="Trebuchet MS" pitchFamily="34" charset="0"/>
                </a:rPr>
                <a:t> </a:t>
              </a:r>
              <a:r>
                <a:rPr lang="en-US" sz="3300" i="0" dirty="0" smtClean="0">
                  <a:latin typeface="Trebuchet MS" pitchFamily="34" charset="0"/>
                </a:rPr>
                <a:t>a 44”x44” presentation poster. </a:t>
              </a:r>
              <a:r>
                <a:rPr lang="en-US" sz="3300" dirty="0" smtClean="0">
                  <a:latin typeface="Trebuchet MS" pitchFamily="34" charset="0"/>
                </a:rPr>
                <a:t>You</a:t>
              </a:r>
              <a:r>
                <a:rPr lang="en-US" sz="3300" baseline="0" dirty="0" smtClean="0">
                  <a:latin typeface="Trebuchet MS" pitchFamily="34" charset="0"/>
                </a:rPr>
                <a:t> can u</a:t>
              </a:r>
              <a:r>
                <a:rPr lang="en-US" sz="3300" dirty="0" smtClean="0">
                  <a:latin typeface="Trebuchet MS" pitchFamily="34" charset="0"/>
                </a:rPr>
                <a:t>se</a:t>
              </a:r>
              <a:r>
                <a:rPr lang="en-US" sz="3300" baseline="0" dirty="0" smtClean="0">
                  <a:latin typeface="Trebuchet MS" pitchFamily="34" charset="0"/>
                </a:rPr>
                <a:t> it to create your research poster and </a:t>
              </a:r>
              <a:r>
                <a:rPr lang="en-US" sz="3300" dirty="0" smtClean="0">
                  <a:latin typeface="Trebuchet MS" pitchFamily="34" charset="0"/>
                </a:rPr>
                <a:t>save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451961"/>
              <a:endParaRPr lang="en-US" sz="3300" dirty="0" smtClean="0">
                <a:latin typeface="Trebuchet MS" pitchFamily="34" charset="0"/>
              </a:endParaRPr>
            </a:p>
            <a:p>
              <a:pPr defTabSz="4023597"/>
              <a:r>
                <a:rPr lang="en-US" sz="33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300" b="1" dirty="0" smtClean="0">
                  <a:solidFill>
                    <a:srgbClr val="FFC000"/>
                  </a:solidFill>
                  <a:latin typeface="Trebuchet MS" pitchFamily="34" charset="0"/>
                </a:rPr>
                <a:t>PosterPresentations.com</a:t>
              </a:r>
              <a:r>
                <a:rPr lang="en-US" sz="3300" b="1" dirty="0" smtClean="0">
                  <a:solidFill>
                    <a:schemeClr val="bg1"/>
                  </a:solidFill>
                  <a:latin typeface="Trebuchet MS" pitchFamily="34" charset="0"/>
                </a:rPr>
                <a:t> </a:t>
              </a:r>
              <a:r>
                <a:rPr lang="en-US" sz="3300" dirty="0" smtClean="0">
                  <a:solidFill>
                    <a:schemeClr val="bg1"/>
                  </a:solidFill>
                  <a:latin typeface="Trebuchet MS" pitchFamily="34" charset="0"/>
                </a:rPr>
                <a:t>and click on HELP DESK.</a:t>
              </a:r>
            </a:p>
            <a:p>
              <a:pPr defTabSz="4023597"/>
              <a:endParaRPr lang="en-US" sz="3300" dirty="0" smtClean="0">
                <a:latin typeface="Trebuchet MS" pitchFamily="34" charset="0"/>
              </a:endParaRPr>
            </a:p>
            <a:p>
              <a:pPr defTabSz="4023597"/>
              <a:r>
                <a:rPr lang="en-US" sz="3300" dirty="0" smtClean="0">
                  <a:solidFill>
                    <a:schemeClr val="bg1"/>
                  </a:solidFill>
                  <a:latin typeface="Trebuchet MS" pitchFamily="34" charset="0"/>
                </a:rPr>
                <a:t>When</a:t>
              </a:r>
              <a:r>
                <a:rPr lang="en-US" sz="3300" baseline="0" dirty="0" smtClean="0">
                  <a:solidFill>
                    <a:schemeClr val="bg1"/>
                  </a:solidFill>
                  <a:latin typeface="Trebuchet MS" pitchFamily="34" charset="0"/>
                </a:rPr>
                <a:t> you are ready to print your poster</a:t>
              </a:r>
              <a:r>
                <a:rPr lang="en-US" sz="3300" dirty="0" smtClean="0">
                  <a:solidFill>
                    <a:schemeClr val="bg1"/>
                  </a:solidFill>
                  <a:latin typeface="Trebuchet MS" pitchFamily="34" charset="0"/>
                </a:rPr>
                <a:t>,</a:t>
              </a:r>
              <a:r>
                <a:rPr lang="en-US" sz="3300" baseline="0" dirty="0" smtClean="0">
                  <a:solidFill>
                    <a:schemeClr val="bg1"/>
                  </a:solidFill>
                  <a:latin typeface="Trebuchet MS" pitchFamily="34" charset="0"/>
                </a:rPr>
                <a:t> go online to </a:t>
              </a:r>
              <a:r>
                <a:rPr lang="en-US" sz="3300" b="0" dirty="0" smtClean="0">
                  <a:solidFill>
                    <a:schemeClr val="bg1"/>
                  </a:solidFill>
                  <a:latin typeface="Trebuchet MS" pitchFamily="34" charset="0"/>
                </a:rPr>
                <a:t>PosterPresentations.com</a:t>
              </a:r>
              <a:r>
                <a:rPr lang="en-US" sz="3300" dirty="0" smtClean="0">
                  <a:solidFill>
                    <a:schemeClr val="bg1"/>
                  </a:solidFill>
                  <a:latin typeface="Trebuchet MS" pitchFamily="34" charset="0"/>
                </a:rPr>
                <a:t/>
              </a:r>
              <a:br>
                <a:rPr lang="en-US" sz="3300" dirty="0" smtClean="0">
                  <a:solidFill>
                    <a:schemeClr val="bg1"/>
                  </a:solidFill>
                  <a:latin typeface="Trebuchet MS" pitchFamily="34" charset="0"/>
                </a:rPr>
              </a:br>
              <a:endParaRPr lang="en-US" sz="3300" dirty="0" smtClean="0">
                <a:solidFill>
                  <a:schemeClr val="bg1"/>
                </a:solidFill>
                <a:latin typeface="Trebuchet MS" pitchFamily="34" charset="0"/>
              </a:endParaRPr>
            </a:p>
            <a:p>
              <a:pPr algn="l" defTabSz="3451961"/>
              <a:r>
                <a:rPr lang="en-US" sz="3300" b="0" dirty="0" smtClean="0">
                  <a:solidFill>
                    <a:schemeClr val="bg1"/>
                  </a:solidFill>
                  <a:latin typeface="Trebuchet MS" pitchFamily="34" charset="0"/>
                </a:rPr>
                <a:t>Need</a:t>
              </a:r>
              <a:r>
                <a:rPr lang="en-US" sz="3300" b="0" baseline="0" dirty="0" smtClean="0">
                  <a:solidFill>
                    <a:schemeClr val="bg1"/>
                  </a:solidFill>
                  <a:latin typeface="Trebuchet MS" pitchFamily="34" charset="0"/>
                </a:rPr>
                <a:t> assistance? Call us at </a:t>
              </a:r>
              <a:r>
                <a:rPr lang="en-US" sz="3300" b="0" dirty="0" smtClean="0">
                  <a:solidFill>
                    <a:srgbClr val="FFC000"/>
                  </a:solidFill>
                  <a:latin typeface="Trebuchet MS" pitchFamily="34" charset="0"/>
                </a:rPr>
                <a:t>1.510.649.3001</a:t>
              </a:r>
            </a:p>
            <a:p>
              <a:pPr algn="l" defTabSz="3451961"/>
              <a:endParaRPr lang="en-US" sz="4033" b="1" dirty="0" smtClean="0">
                <a:solidFill>
                  <a:srgbClr val="FFFF00"/>
                </a:solidFill>
                <a:latin typeface="Trebuchet MS" pitchFamily="34" charset="0"/>
              </a:endParaRPr>
            </a:p>
            <a:p>
              <a:pPr algn="ctr"/>
              <a:endParaRPr lang="en-US" sz="2933" b="1"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QUICK START</a:t>
              </a:r>
            </a:p>
            <a:p>
              <a:pPr algn="ctr"/>
              <a:endParaRPr lang="en-US" sz="3667"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Zoom in and out</a:t>
              </a:r>
            </a:p>
            <a:p>
              <a:pPr marL="2161063" indent="-14553" algn="l" defTabSz="780020"/>
              <a:r>
                <a:rPr lang="en-US" sz="2933"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300" b="0"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Title, Authors, and Affiliations</a:t>
              </a:r>
            </a:p>
            <a:p>
              <a:pPr algn="l"/>
              <a:r>
                <a:rPr lang="en-US" sz="2933"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933"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933" b="0" spc="0"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933" b="0" baseline="0" dirty="0" smtClean="0">
                <a:solidFill>
                  <a:schemeClr val="bg1">
                    <a:lumMod val="75000"/>
                  </a:schemeClr>
                </a:solidFill>
                <a:latin typeface="Trebuchet MS" pitchFamily="34" charset="0"/>
              </a:endParaRPr>
            </a:p>
            <a:p>
              <a:pPr algn="l"/>
              <a:r>
                <a:rPr lang="en-US" sz="3300" b="1" baseline="0" dirty="0" smtClean="0">
                  <a:solidFill>
                    <a:schemeClr val="bg1"/>
                  </a:solidFill>
                  <a:latin typeface="Trebuchet MS" pitchFamily="34" charset="0"/>
                </a:rPr>
                <a:t/>
              </a:r>
              <a:br>
                <a:rPr lang="en-US" sz="3300" b="1" baseline="0" dirty="0" smtClean="0">
                  <a:solidFill>
                    <a:schemeClr val="bg1"/>
                  </a:solidFill>
                  <a:latin typeface="Trebuchet MS" pitchFamily="34" charset="0"/>
                </a:rPr>
              </a:br>
              <a:endParaRPr lang="en-US" sz="3300" b="1" dirty="0" smtClean="0">
                <a:solidFill>
                  <a:schemeClr val="bg1"/>
                </a:solidFill>
                <a:latin typeface="Trebuchet MS" pitchFamily="34" charset="0"/>
              </a:endParaRPr>
            </a:p>
            <a:p>
              <a:pPr algn="ctr"/>
              <a:endParaRPr lang="en-US" sz="3300" b="1" dirty="0" smtClean="0">
                <a:solidFill>
                  <a:srgbClr val="FFC000"/>
                </a:solidFill>
                <a:latin typeface="Trebuchet MS" pitchFamily="34" charset="0"/>
              </a:endParaRPr>
            </a:p>
            <a:p>
              <a:pPr algn="ctr"/>
              <a:endParaRPr lang="en-US" sz="3300" b="1" dirty="0" smtClean="0">
                <a:solidFill>
                  <a:srgbClr val="FFC000"/>
                </a:solidFill>
                <a:latin typeface="Trebuchet MS" pitchFamily="34" charset="0"/>
              </a:endParaRPr>
            </a:p>
            <a:p>
              <a:pPr algn="ctr"/>
              <a:r>
                <a:rPr lang="en-US" sz="3667" b="1" dirty="0" smtClean="0">
                  <a:solidFill>
                    <a:srgbClr val="FFC000"/>
                  </a:solidFill>
                  <a:latin typeface="Trebuchet MS" pitchFamily="34" charset="0"/>
                </a:rPr>
                <a:t>Adding Logos</a:t>
              </a:r>
              <a:r>
                <a:rPr lang="en-US" sz="3667" b="1" baseline="0" dirty="0" smtClean="0">
                  <a:solidFill>
                    <a:srgbClr val="FFC000"/>
                  </a:solidFill>
                  <a:latin typeface="Trebuchet MS" pitchFamily="34" charset="0"/>
                </a:rPr>
                <a:t> / Seals</a:t>
              </a:r>
            </a:p>
            <a:p>
              <a:pPr algn="l"/>
              <a:r>
                <a:rPr lang="en-US" sz="2933"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933" b="0" spc="275"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spc="0"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See if your school’s logo is available on our free poster templates page.</a:t>
              </a:r>
            </a:p>
            <a:p>
              <a:pPr algn="l"/>
              <a:endParaRPr lang="en-US" sz="2933" b="0" baseline="0" dirty="0" smtClean="0">
                <a:latin typeface="Trebuchet MS" pitchFamily="34" charset="0"/>
              </a:endParaRPr>
            </a:p>
            <a:p>
              <a:pPr algn="ctr"/>
              <a:r>
                <a:rPr lang="en-US" sz="3667" b="1" baseline="0" dirty="0" smtClean="0">
                  <a:solidFill>
                    <a:srgbClr val="FFC000"/>
                  </a:solidFill>
                  <a:latin typeface="Trebuchet MS" pitchFamily="34" charset="0"/>
                </a:rPr>
                <a:t>Photographs / Graphics</a:t>
              </a:r>
            </a:p>
            <a:p>
              <a:pPr algn="l" defTabSz="896441"/>
              <a:r>
                <a:rPr lang="en-US" sz="2933"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933" b="0" spc="0" baseline="0" dirty="0" smtClean="0">
                  <a:solidFill>
                    <a:schemeClr val="bg1">
                      <a:lumMod val="75000"/>
                    </a:schemeClr>
                  </a:solidFill>
                  <a:latin typeface="Trebuchet MS" pitchFamily="34" charset="0"/>
                </a:rPr>
                <a:t>disproportionally.</a:t>
              </a:r>
            </a:p>
            <a:p>
              <a:pPr algn="l" defTabSz="896441"/>
              <a:endParaRPr lang="en-US" sz="2933" b="0" baseline="0" dirty="0" smtClean="0">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r>
                <a:rPr lang="en-US" sz="3667" b="1" baseline="0" dirty="0" smtClean="0">
                  <a:solidFill>
                    <a:srgbClr val="FFC000"/>
                  </a:solidFill>
                  <a:latin typeface="Trebuchet MS" pitchFamily="34" charset="0"/>
                </a:rPr>
                <a:t>Image Quality Check</a:t>
              </a:r>
            </a:p>
            <a:p>
              <a:pPr lvl="0" algn="l" defTabSz="896441"/>
              <a:r>
                <a:rPr lang="en-US" sz="2933"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300" b="0" dirty="0" smtClean="0">
                <a:latin typeface="Trebuchet MS" pitchFamily="34" charset="0"/>
              </a:endParaRPr>
            </a:p>
          </p:txBody>
        </p:sp>
        <p:cxnSp>
          <p:nvCxnSpPr>
            <p:cNvPr id="39" name="Straight Connector 38"/>
            <p:cNvCxnSpPr/>
            <p:nvPr/>
          </p:nvCxnSpPr>
          <p:spPr>
            <a:xfrm>
              <a:off x="-13978626" y="7495332"/>
              <a:ext cx="13444134" cy="40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userDrawn="1"/>
          </p:nvPicPr>
          <p:blipFill>
            <a:blip r:embed="rId4"/>
            <a:stretch>
              <a:fillRect/>
            </a:stretch>
          </p:blipFill>
          <p:spPr>
            <a:xfrm>
              <a:off x="-13531152" y="13393589"/>
              <a:ext cx="1952703" cy="1469032"/>
            </a:xfrm>
            <a:prstGeom prst="rect">
              <a:avLst/>
            </a:prstGeom>
          </p:spPr>
        </p:pic>
        <p:pic>
          <p:nvPicPr>
            <p:cNvPr id="47" name="Picture 46"/>
            <p:cNvPicPr>
              <a:picLocks noChangeAspect="1"/>
            </p:cNvPicPr>
            <p:nvPr userDrawn="1"/>
          </p:nvPicPr>
          <p:blipFill>
            <a:blip r:embed="rId5"/>
            <a:stretch>
              <a:fillRect/>
            </a:stretch>
          </p:blipFill>
          <p:spPr>
            <a:xfrm>
              <a:off x="-13386522" y="20257821"/>
              <a:ext cx="12206099" cy="1287728"/>
            </a:xfrm>
            <a:prstGeom prst="rect">
              <a:avLst/>
            </a:prstGeom>
          </p:spPr>
        </p:pic>
        <p:grpSp>
          <p:nvGrpSpPr>
            <p:cNvPr id="48" name="Group 47"/>
            <p:cNvGrpSpPr/>
            <p:nvPr userDrawn="1"/>
          </p:nvGrpSpPr>
          <p:grpSpPr>
            <a:xfrm>
              <a:off x="-12090394" y="32335946"/>
              <a:ext cx="9204778" cy="2833063"/>
              <a:chOff x="-4440600" y="12356268"/>
              <a:chExt cx="3470785" cy="1064970"/>
            </a:xfrm>
          </p:grpSpPr>
          <p:grpSp>
            <p:nvGrpSpPr>
              <p:cNvPr id="72" name="Group 71"/>
              <p:cNvGrpSpPr/>
              <p:nvPr userDrawn="1"/>
            </p:nvGrpSpPr>
            <p:grpSpPr>
              <a:xfrm>
                <a:off x="-2753668" y="12400491"/>
                <a:ext cx="624431" cy="886963"/>
                <a:chOff x="-3921471" y="13037088"/>
                <a:chExt cx="779338" cy="1271013"/>
              </a:xfrm>
            </p:grpSpPr>
            <p:pic>
              <p:nvPicPr>
                <p:cNvPr id="78" name="Picture 77"/>
                <p:cNvPicPr>
                  <a:picLocks noChangeAspect="1"/>
                </p:cNvPicPr>
                <p:nvPr userDrawn="1"/>
              </p:nvPicPr>
              <p:blipFill>
                <a:blip r:embed="rId6"/>
                <a:stretch>
                  <a:fillRect/>
                </a:stretch>
              </p:blipFill>
              <p:spPr>
                <a:xfrm>
                  <a:off x="-3910934" y="13037088"/>
                  <a:ext cx="768801" cy="1090857"/>
                </a:xfrm>
                <a:prstGeom prst="rect">
                  <a:avLst/>
                </a:prstGeom>
              </p:spPr>
            </p:pic>
            <p:sp>
              <p:nvSpPr>
                <p:cNvPr id="79" name="TextBox 78"/>
                <p:cNvSpPr txBox="1"/>
                <p:nvPr userDrawn="1"/>
              </p:nvSpPr>
              <p:spPr>
                <a:xfrm>
                  <a:off x="-3921471" y="14033830"/>
                  <a:ext cx="779337" cy="274271"/>
                </a:xfrm>
                <a:prstGeom prst="rect">
                  <a:avLst/>
                </a:prstGeom>
                <a:solidFill>
                  <a:schemeClr val="accent1"/>
                </a:solidFill>
                <a:ln>
                  <a:noFill/>
                </a:ln>
              </p:spPr>
              <p:txBody>
                <a:bodyPr wrap="square" lIns="91440" tIns="91440" rIns="91440" bIns="91440" rtlCol="0">
                  <a:spAutoFit/>
                </a:bodyPr>
                <a:lstStyle/>
                <a:p>
                  <a:pPr algn="ctr"/>
                  <a:r>
                    <a:rPr lang="en-US" sz="1833" b="1" dirty="0" smtClean="0">
                      <a:solidFill>
                        <a:schemeClr val="tx1"/>
                      </a:solidFill>
                    </a:rPr>
                    <a:t>ORIGINAL</a:t>
                  </a:r>
                  <a:endParaRPr lang="en-US" sz="1833" b="1" dirty="0">
                    <a:solidFill>
                      <a:schemeClr val="tx1"/>
                    </a:solidFill>
                  </a:endParaRPr>
                </a:p>
              </p:txBody>
            </p:sp>
          </p:grpSp>
          <p:grpSp>
            <p:nvGrpSpPr>
              <p:cNvPr id="73" name="Group 72"/>
              <p:cNvGrpSpPr/>
              <p:nvPr userDrawn="1"/>
            </p:nvGrpSpPr>
            <p:grpSpPr>
              <a:xfrm>
                <a:off x="-2003333" y="12400489"/>
                <a:ext cx="1033518" cy="882700"/>
                <a:chOff x="-2880749" y="13041046"/>
                <a:chExt cx="1420279" cy="1213024"/>
              </a:xfrm>
            </p:grpSpPr>
            <p:pic>
              <p:nvPicPr>
                <p:cNvPr id="76" name="Picture 75"/>
                <p:cNvPicPr>
                  <a:picLocks noChangeAspect="1"/>
                </p:cNvPicPr>
                <p:nvPr userDrawn="1"/>
              </p:nvPicPr>
              <p:blipFill>
                <a:blip r:embed="rId6"/>
                <a:stretch>
                  <a:fillRect/>
                </a:stretch>
              </p:blipFill>
              <p:spPr>
                <a:xfrm>
                  <a:off x="-2880749" y="13041046"/>
                  <a:ext cx="1420279" cy="1029694"/>
                </a:xfrm>
                <a:prstGeom prst="rect">
                  <a:avLst/>
                </a:prstGeom>
              </p:spPr>
            </p:pic>
            <p:sp>
              <p:nvSpPr>
                <p:cNvPr id="77" name="TextBox 76"/>
                <p:cNvSpPr txBox="1"/>
                <p:nvPr userDrawn="1"/>
              </p:nvSpPr>
              <p:spPr>
                <a:xfrm>
                  <a:off x="-2880749" y="13991048"/>
                  <a:ext cx="1420279" cy="263022"/>
                </a:xfrm>
                <a:prstGeom prst="rect">
                  <a:avLst/>
                </a:prstGeom>
                <a:solidFill>
                  <a:srgbClr val="FF0000"/>
                </a:solidFill>
              </p:spPr>
              <p:txBody>
                <a:bodyPr wrap="square" lIns="457200" tIns="91440" rIns="457200" bIns="91440" rtlCol="0">
                  <a:spAutoFit/>
                </a:bodyPr>
                <a:lstStyle/>
                <a:p>
                  <a:pPr algn="ctr"/>
                  <a:r>
                    <a:rPr lang="en-US" sz="1833" b="1" dirty="0" smtClean="0">
                      <a:solidFill>
                        <a:schemeClr val="bg1"/>
                      </a:solidFill>
                    </a:rPr>
                    <a:t>DISTORTED</a:t>
                  </a:r>
                  <a:endParaRPr lang="en-US" sz="917" b="1" dirty="0">
                    <a:solidFill>
                      <a:schemeClr val="bg1"/>
                    </a:solidFill>
                  </a:endParaRPr>
                </a:p>
              </p:txBody>
            </p:sp>
          </p:grpSp>
          <p:pic>
            <p:nvPicPr>
              <p:cNvPr id="74" name="Picture 73"/>
              <p:cNvPicPr>
                <a:picLocks noChangeAspect="1"/>
              </p:cNvPicPr>
              <p:nvPr userDrawn="1"/>
            </p:nvPicPr>
            <p:blipFill>
              <a:blip r:embed="rId7"/>
              <a:stretch>
                <a:fillRect/>
              </a:stretch>
            </p:blipFill>
            <p:spPr>
              <a:xfrm>
                <a:off x="-4440600" y="12356268"/>
                <a:ext cx="1098742" cy="847761"/>
              </a:xfrm>
              <a:prstGeom prst="rect">
                <a:avLst/>
              </a:prstGeom>
            </p:spPr>
          </p:pic>
          <p:sp>
            <p:nvSpPr>
              <p:cNvPr id="75" name="TextBox 74"/>
              <p:cNvSpPr txBox="1"/>
              <p:nvPr userDrawn="1"/>
            </p:nvSpPr>
            <p:spPr>
              <a:xfrm>
                <a:off x="-4410773" y="13116248"/>
                <a:ext cx="1035685" cy="304990"/>
              </a:xfrm>
              <a:prstGeom prst="rect">
                <a:avLst/>
              </a:prstGeom>
              <a:noFill/>
            </p:spPr>
            <p:txBody>
              <a:bodyPr wrap="square" lIns="457200" tIns="457200" rIns="457200" bIns="0" rtlCol="0">
                <a:spAutoFit/>
              </a:bodyPr>
              <a:lstStyle/>
              <a:p>
                <a:pPr algn="ctr"/>
                <a:r>
                  <a:rPr lang="en-US" sz="1833" dirty="0" smtClean="0">
                    <a:solidFill>
                      <a:schemeClr val="bg1"/>
                    </a:solidFill>
                  </a:rPr>
                  <a:t>Corner</a:t>
                </a:r>
                <a:r>
                  <a:rPr lang="en-US" sz="1833" baseline="0" dirty="0" smtClean="0">
                    <a:solidFill>
                      <a:schemeClr val="bg1"/>
                    </a:solidFill>
                  </a:rPr>
                  <a:t> handles</a:t>
                </a:r>
                <a:endParaRPr lang="en-US" sz="1833" dirty="0">
                  <a:solidFill>
                    <a:schemeClr val="bg1"/>
                  </a:solidFill>
                </a:endParaRPr>
              </a:p>
            </p:txBody>
          </p:sp>
        </p:grpSp>
        <p:grpSp>
          <p:nvGrpSpPr>
            <p:cNvPr id="67" name="Group 66"/>
            <p:cNvGrpSpPr/>
            <p:nvPr userDrawn="1"/>
          </p:nvGrpSpPr>
          <p:grpSpPr>
            <a:xfrm>
              <a:off x="-12935202" y="38908539"/>
              <a:ext cx="11328025" cy="2998418"/>
              <a:chOff x="-4742408" y="14609970"/>
              <a:chExt cx="4271383" cy="1127128"/>
            </a:xfrm>
          </p:grpSpPr>
          <p:graphicFrame>
            <p:nvGraphicFramePr>
              <p:cNvPr id="68" name="Object 67"/>
              <p:cNvGraphicFramePr>
                <a:graphicFrameLocks noChangeAspect="1"/>
              </p:cNvGraphicFramePr>
              <p:nvPr userDrawn="1">
                <p:extLst>
                  <p:ext uri="{D42A27DB-BD31-4B8C-83A1-F6EECF244321}">
                    <p14:modId xmlns:p14="http://schemas.microsoft.com/office/powerpoint/2010/main" val="283030143"/>
                  </p:ext>
                </p:extLst>
              </p:nvPr>
            </p:nvGraphicFramePr>
            <p:xfrm>
              <a:off x="-4533347" y="14609976"/>
              <a:ext cx="1828800" cy="1117600"/>
            </p:xfrm>
            <a:graphic>
              <a:graphicData uri="http://schemas.openxmlformats.org/presentationml/2006/ole">
                <mc:AlternateContent xmlns:mc="http://schemas.openxmlformats.org/markup-compatibility/2006">
                  <mc:Choice xmlns:v="urn:schemas-microsoft-com:vml" Requires="v">
                    <p:oleObj spid="_x0000_s2268" name="Image" r:id="rId8" imgW="1828571" imgH="1117460" progId="">
                      <p:embed/>
                    </p:oleObj>
                  </mc:Choice>
                  <mc:Fallback>
                    <p:oleObj name="Image" r:id="rId8" imgW="1828571" imgH="111746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460997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68"/>
              <p:cNvGraphicFramePr>
                <a:graphicFrameLocks noChangeAspect="1"/>
              </p:cNvGraphicFramePr>
              <p:nvPr userDrawn="1">
                <p:extLst>
                  <p:ext uri="{D42A27DB-BD31-4B8C-83A1-F6EECF244321}">
                    <p14:modId xmlns:p14="http://schemas.microsoft.com/office/powerpoint/2010/main" val="155210428"/>
                  </p:ext>
                </p:extLst>
              </p:nvPr>
            </p:nvGraphicFramePr>
            <p:xfrm>
              <a:off x="-2456641" y="14613669"/>
              <a:ext cx="1828800" cy="1117600"/>
            </p:xfrm>
            <a:graphic>
              <a:graphicData uri="http://schemas.openxmlformats.org/presentationml/2006/ole">
                <mc:AlternateContent xmlns:mc="http://schemas.openxmlformats.org/markup-compatibility/2006">
                  <mc:Choice xmlns:v="urn:schemas-microsoft-com:vml" Requires="v">
                    <p:oleObj spid="_x0000_s2269" name="Image" r:id="rId10" imgW="1828571" imgH="1117460" progId="">
                      <p:embed/>
                    </p:oleObj>
                  </mc:Choice>
                  <mc:Fallback>
                    <p:oleObj name="Image" r:id="rId10" imgW="1828571" imgH="111746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4613669"/>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TextBox 69"/>
              <p:cNvSpPr txBox="1"/>
              <p:nvPr userDrawn="1"/>
            </p:nvSpPr>
            <p:spPr>
              <a:xfrm rot="16200000">
                <a:off x="-5235785" y="15103347"/>
                <a:ext cx="1117601" cy="130848"/>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71" name="TextBox 70"/>
              <p:cNvSpPr txBox="1"/>
              <p:nvPr userDrawn="1"/>
            </p:nvSpPr>
            <p:spPr>
              <a:xfrm rot="16200000">
                <a:off x="-1095250" y="15112874"/>
                <a:ext cx="1117601" cy="130848"/>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grpSp>
        <p:nvGrpSpPr>
          <p:cNvPr id="81" name="Group 80"/>
          <p:cNvGrpSpPr/>
          <p:nvPr userDrawn="1"/>
        </p:nvGrpSpPr>
        <p:grpSpPr>
          <a:xfrm>
            <a:off x="40702131" y="-4954"/>
            <a:ext cx="12389930" cy="40238554"/>
            <a:chOff x="44402324" y="-5404"/>
            <a:chExt cx="13516287" cy="43896604"/>
          </a:xfrm>
        </p:grpSpPr>
        <p:sp>
          <p:nvSpPr>
            <p:cNvPr id="82" name="Rectangle 81"/>
            <p:cNvSpPr/>
            <p:nvPr userDrawn="1"/>
          </p:nvSpPr>
          <p:spPr>
            <a:xfrm>
              <a:off x="44402324" y="-5404"/>
              <a:ext cx="13516287" cy="43896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550" dirty="0" smtClean="0">
                  <a:solidFill>
                    <a:schemeClr val="bg1"/>
                  </a:solidFill>
                  <a:latin typeface="Trebuchet MS" pitchFamily="34" charset="0"/>
                </a:rPr>
                <a:t>QUICK START (cont.)</a:t>
              </a:r>
            </a:p>
            <a:p>
              <a:pPr algn="ctr"/>
              <a:endParaRPr lang="en-US" sz="4033"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933"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r>
                <a:rPr lang="en-US" sz="2933"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Text</a:t>
              </a:r>
            </a:p>
            <a:p>
              <a:pPr marL="3706551" lvl="2" indent="0" algn="l" defTabSz="130974"/>
              <a:r>
                <a:rPr lang="en-US" sz="2933"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 </a:t>
              </a:r>
              <a:r>
                <a:rPr kumimoji="0" lang="en-US" sz="3667"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933" b="0" baseline="0" dirty="0" smtClean="0">
                <a:solidFill>
                  <a:schemeClr val="bg1">
                    <a:lumMod val="75000"/>
                  </a:schemeClr>
                </a:solidFill>
                <a:latin typeface="Trebuchet MS" pitchFamily="34" charset="0"/>
              </a:endParaRPr>
            </a:p>
            <a:p>
              <a:pPr marL="1391863" lvl="2"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Tables</a:t>
              </a:r>
            </a:p>
            <a:p>
              <a:pPr marL="1897661" lvl="1" indent="0" algn="l" defTabSz="104779"/>
              <a:r>
                <a:rPr lang="en-US" sz="2933" b="0" baseline="0" dirty="0" smtClean="0">
                  <a:solidFill>
                    <a:schemeClr val="bg1">
                      <a:lumMod val="75000"/>
                    </a:schemeClr>
                  </a:solidFill>
                  <a:latin typeface="Trebuchet MS" pitchFamily="34" charset="0"/>
                </a:rPr>
                <a:t>To add a table from scratch go to the INSERT menu and </a:t>
              </a:r>
              <a:br>
                <a:rPr lang="en-US" sz="2933" b="0" baseline="0" dirty="0" smtClean="0">
                  <a:solidFill>
                    <a:schemeClr val="bg1">
                      <a:lumMod val="75000"/>
                    </a:schemeClr>
                  </a:solidFill>
                  <a:latin typeface="Trebuchet MS" pitchFamily="34" charset="0"/>
                </a:rPr>
              </a:br>
              <a:r>
                <a:rPr lang="en-US" sz="2933" b="0" baseline="0" dirty="0" smtClean="0">
                  <a:solidFill>
                    <a:schemeClr val="bg1">
                      <a:lumMod val="75000"/>
                    </a:schemeClr>
                  </a:solidFill>
                  <a:latin typeface="Trebuchet MS" pitchFamily="34" charset="0"/>
                </a:rPr>
                <a:t>click on TABLE. A drop-down box will help you select rows and columns. </a:t>
              </a:r>
            </a:p>
            <a:p>
              <a:pPr marL="1941319" lvl="0" indent="0" algn="l" defTabSz="104779"/>
              <a:r>
                <a:rPr lang="en-US" sz="2933"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3667"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3" name="Object 82"/>
            <p:cNvGraphicFramePr>
              <a:graphicFrameLocks noChangeAspect="1"/>
            </p:cNvGraphicFramePr>
            <p:nvPr userDrawn="1">
              <p:extLst>
                <p:ext uri="{D42A27DB-BD31-4B8C-83A1-F6EECF244321}">
                  <p14:modId xmlns:p14="http://schemas.microsoft.com/office/powerpoint/2010/main" val="1689330954"/>
                </p:ext>
              </p:extLst>
            </p:nvPr>
          </p:nvGraphicFramePr>
          <p:xfrm>
            <a:off x="47717694" y="4656250"/>
            <a:ext cx="6825444" cy="2521622"/>
          </p:xfrm>
          <a:graphic>
            <a:graphicData uri="http://schemas.openxmlformats.org/presentationml/2006/ole">
              <mc:AlternateContent xmlns:mc="http://schemas.openxmlformats.org/markup-compatibility/2006">
                <mc:Choice xmlns:v="urn:schemas-microsoft-com:vml" Requires="v">
                  <p:oleObj spid="_x0000_s2270" name="Image" r:id="rId12" imgW="4571429" imgH="1688889" progId="">
                    <p:embed/>
                  </p:oleObj>
                </mc:Choice>
                <mc:Fallback>
                  <p:oleObj name="Image" r:id="rId12" imgW="4571429" imgH="1688889" progId="">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17694" y="4656250"/>
                          <a:ext cx="6825444" cy="2521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 name="Picture 83"/>
            <p:cNvPicPr>
              <a:picLocks noChangeAspect="1"/>
            </p:cNvPicPr>
            <p:nvPr userDrawn="1"/>
          </p:nvPicPr>
          <p:blipFill>
            <a:blip r:embed="rId14"/>
            <a:stretch>
              <a:fillRect/>
            </a:stretch>
          </p:blipFill>
          <p:spPr>
            <a:xfrm>
              <a:off x="44804763" y="10986440"/>
              <a:ext cx="3628390" cy="1674641"/>
            </a:xfrm>
            <a:prstGeom prst="rect">
              <a:avLst/>
            </a:prstGeom>
            <a:ln>
              <a:noFill/>
            </a:ln>
          </p:spPr>
        </p:pic>
        <p:graphicFrame>
          <p:nvGraphicFramePr>
            <p:cNvPr id="85" name="Object 84"/>
            <p:cNvGraphicFramePr>
              <a:graphicFrameLocks noChangeAspect="1"/>
            </p:cNvGraphicFramePr>
            <p:nvPr userDrawn="1">
              <p:extLst>
                <p:ext uri="{D42A27DB-BD31-4B8C-83A1-F6EECF244321}">
                  <p14:modId xmlns:p14="http://schemas.microsoft.com/office/powerpoint/2010/main" val="2945985057"/>
                </p:ext>
              </p:extLst>
            </p:nvPr>
          </p:nvGraphicFramePr>
          <p:xfrm>
            <a:off x="44804763" y="17182847"/>
            <a:ext cx="1811108" cy="1212274"/>
          </p:xfrm>
          <a:graphic>
            <a:graphicData uri="http://schemas.openxmlformats.org/presentationml/2006/ole">
              <mc:AlternateContent xmlns:mc="http://schemas.openxmlformats.org/markup-compatibility/2006">
                <mc:Choice xmlns:v="urn:schemas-microsoft-com:vml" Requires="v">
                  <p:oleObj spid="_x0000_s2271" name="Image" r:id="rId15" imgW="1574603" imgH="1053968" progId="">
                    <p:embed/>
                  </p:oleObj>
                </mc:Choice>
                <mc:Fallback>
                  <p:oleObj name="Image" r:id="rId15" imgW="1574603" imgH="1053968" progId="">
                    <p:embed/>
                    <p:pic>
                      <p:nvPicPr>
                        <p:cNvPr id="0"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04763" y="17182847"/>
                          <a:ext cx="1811108" cy="1212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6" name="Group 85"/>
            <p:cNvGrpSpPr/>
            <p:nvPr userDrawn="1"/>
          </p:nvGrpSpPr>
          <p:grpSpPr>
            <a:xfrm>
              <a:off x="44804763" y="39613970"/>
              <a:ext cx="12651307" cy="1546389"/>
              <a:chOff x="44200453" y="28362386"/>
              <a:chExt cx="9771399" cy="1090622"/>
            </a:xfrm>
          </p:grpSpPr>
          <p:sp>
            <p:nvSpPr>
              <p:cNvPr id="88" name="Rounded Rectangle 87"/>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26"/>
              </a:p>
            </p:txBody>
          </p:sp>
          <p:pic>
            <p:nvPicPr>
              <p:cNvPr id="89"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90" name="TextBox 89"/>
              <p:cNvSpPr txBox="1"/>
              <p:nvPr userDrawn="1"/>
            </p:nvSpPr>
            <p:spPr>
              <a:xfrm>
                <a:off x="45300663" y="28552305"/>
                <a:ext cx="8671189" cy="591997"/>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grpSp>
      <p:sp>
        <p:nvSpPr>
          <p:cNvPr id="40" name="TextBox 39"/>
          <p:cNvSpPr txBox="1"/>
          <p:nvPr userDrawn="1"/>
        </p:nvSpPr>
        <p:spPr>
          <a:xfrm>
            <a:off x="41071033" y="38333441"/>
            <a:ext cx="7694848" cy="1297046"/>
          </a:xfrm>
          <a:prstGeom prst="rect">
            <a:avLst/>
          </a:prstGeom>
          <a:noFill/>
        </p:spPr>
        <p:txBody>
          <a:bodyPr wrap="square" lIns="65304" tIns="32651" rIns="65304" bIns="32651" rtlCol="0">
            <a:spAutoFit/>
          </a:bodyPr>
          <a:lstStyle/>
          <a:p>
            <a:pPr marL="341313" indent="-341313">
              <a:lnSpc>
                <a:spcPts val="2383"/>
              </a:lnSpc>
            </a:pPr>
            <a:r>
              <a:rPr lang="en-US" sz="2567" dirty="0" smtClean="0">
                <a:solidFill>
                  <a:schemeClr val="bg1"/>
                </a:solidFill>
              </a:rPr>
              <a:t>© 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341313"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sp>
        <p:nvSpPr>
          <p:cNvPr id="42" name="Rounded Rectangle 41"/>
          <p:cNvSpPr/>
          <p:nvPr userDrawn="1"/>
        </p:nvSpPr>
        <p:spPr>
          <a:xfrm>
            <a:off x="922338" y="5740400"/>
            <a:ext cx="12354310" cy="326898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3972794" y="5740400"/>
            <a:ext cx="12354310" cy="326898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7023250" y="5740400"/>
            <a:ext cx="12354310" cy="326898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userDrawn="1"/>
        </p:nvGrpSpPr>
        <p:grpSpPr>
          <a:xfrm>
            <a:off x="-14192" y="1382"/>
            <a:ext cx="40247792" cy="4572641"/>
            <a:chOff x="-14192" y="1382"/>
            <a:chExt cx="27451941" cy="4572641"/>
          </a:xfrm>
        </p:grpSpPr>
        <p:sp>
          <p:nvSpPr>
            <p:cNvPr id="59"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43" name="Group 42"/>
          <p:cNvGrpSpPr/>
          <p:nvPr userDrawn="1"/>
        </p:nvGrpSpPr>
        <p:grpSpPr>
          <a:xfrm rot="10800000">
            <a:off x="-36601" y="38742132"/>
            <a:ext cx="40325859" cy="1502229"/>
            <a:chOff x="-14192" y="1382"/>
            <a:chExt cx="27451941" cy="4572641"/>
          </a:xfrm>
        </p:grpSpPr>
        <p:sp>
          <p:nvSpPr>
            <p:cNvPr id="4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2" name="Text Box 14"/>
          <p:cNvSpPr txBox="1">
            <a:spLocks noChangeArrowheads="1"/>
          </p:cNvSpPr>
          <p:nvPr userDrawn="1"/>
        </p:nvSpPr>
        <p:spPr bwMode="auto">
          <a:xfrm>
            <a:off x="922337" y="39493572"/>
            <a:ext cx="3088347" cy="419919"/>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smtClean="0">
                <a:solidFill>
                  <a:schemeClr val="bg1">
                    <a:lumMod val="75000"/>
                  </a:schemeClr>
                </a:solidFill>
                <a:latin typeface="Arial" charset="0"/>
              </a:rPr>
              <a:t>RESEARCH POSTER PRESENTATION </a:t>
            </a:r>
            <a:r>
              <a:rPr lang="en-US" sz="800" b="1" dirty="0">
                <a:solidFill>
                  <a:schemeClr val="bg1">
                    <a:lumMod val="75000"/>
                  </a:schemeClr>
                </a:solidFill>
                <a:latin typeface="Arial" charset="0"/>
              </a:rPr>
              <a:t>DESIGN © </a:t>
            </a:r>
            <a:r>
              <a:rPr lang="en-US" sz="800" b="1" dirty="0" smtClean="0">
                <a:solidFill>
                  <a:schemeClr val="bg1">
                    <a:lumMod val="75000"/>
                  </a:schemeClr>
                </a:solidFill>
                <a:latin typeface="Arial" charset="0"/>
              </a:rPr>
              <a:t>2015</a:t>
            </a:r>
            <a:endParaRPr lang="en-US" sz="8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5" name="Group 34"/>
          <p:cNvGrpSpPr/>
          <p:nvPr userDrawn="1"/>
        </p:nvGrpSpPr>
        <p:grpSpPr>
          <a:xfrm>
            <a:off x="-12813740" y="0"/>
            <a:ext cx="12345210" cy="40233600"/>
            <a:chOff x="-13978626" y="0"/>
            <a:chExt cx="13467502" cy="43891200"/>
          </a:xfrm>
        </p:grpSpPr>
        <p:sp>
          <p:nvSpPr>
            <p:cNvPr id="36" name="Rectangle 35"/>
            <p:cNvSpPr/>
            <p:nvPr/>
          </p:nvSpPr>
          <p:spPr>
            <a:xfrm>
              <a:off x="-13967561" y="0"/>
              <a:ext cx="13456437" cy="43891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3667" b="1" spc="0" dirty="0" smtClean="0">
                  <a:solidFill>
                    <a:srgbClr val="FF0000"/>
                  </a:solidFill>
                  <a:latin typeface="Trebuchet MS" pitchFamily="34" charset="0"/>
                </a:rPr>
                <a:t>(—THIS SIDEBAR DOES NOT PRINT—)</a:t>
              </a:r>
              <a:endParaRPr lang="en-US" sz="3667" b="1" spc="550"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DESIGN</a:t>
              </a:r>
              <a:r>
                <a:rPr lang="en-US" sz="4400" b="1" spc="550" baseline="0" dirty="0" smtClean="0">
                  <a:solidFill>
                    <a:schemeClr val="bg1"/>
                  </a:solidFill>
                  <a:latin typeface="Trebuchet MS" pitchFamily="34" charset="0"/>
                </a:rPr>
                <a:t> </a:t>
              </a:r>
              <a:r>
                <a:rPr lang="en-US" sz="4400" b="1" spc="550" dirty="0" smtClean="0">
                  <a:solidFill>
                    <a:schemeClr val="bg1"/>
                  </a:solidFill>
                  <a:latin typeface="Trebuchet MS" pitchFamily="34" charset="0"/>
                </a:rPr>
                <a:t>GUIDE</a:t>
              </a:r>
            </a:p>
            <a:p>
              <a:pPr algn="ctr"/>
              <a:endParaRPr lang="en-US" sz="3300" b="1" dirty="0" smtClean="0">
                <a:latin typeface="Trebuchet MS" pitchFamily="34" charset="0"/>
              </a:endParaRPr>
            </a:p>
            <a:p>
              <a:pPr defTabSz="3451961"/>
              <a:r>
                <a:rPr lang="en-US" sz="3300" i="0" dirty="0" smtClean="0">
                  <a:latin typeface="Trebuchet MS" pitchFamily="34" charset="0"/>
                </a:rPr>
                <a:t>This PowerPoint</a:t>
              </a:r>
              <a:r>
                <a:rPr lang="en-US" sz="3300" i="0" baseline="0" dirty="0" smtClean="0">
                  <a:latin typeface="Trebuchet MS" pitchFamily="34" charset="0"/>
                </a:rPr>
                <a:t> </a:t>
              </a:r>
              <a:r>
                <a:rPr lang="en-US" sz="3300" i="0" dirty="0" smtClean="0">
                  <a:latin typeface="Trebuchet MS" pitchFamily="34" charset="0"/>
                </a:rPr>
                <a:t>2007 template produces</a:t>
              </a:r>
              <a:r>
                <a:rPr lang="en-US" sz="3300" i="0" baseline="0" dirty="0" smtClean="0">
                  <a:latin typeface="Trebuchet MS" pitchFamily="34" charset="0"/>
                </a:rPr>
                <a:t> </a:t>
              </a:r>
              <a:r>
                <a:rPr lang="en-US" sz="3300" i="0" dirty="0" smtClean="0">
                  <a:latin typeface="Trebuchet MS" pitchFamily="34" charset="0"/>
                </a:rPr>
                <a:t>a 44”x44” presentation poster. </a:t>
              </a:r>
              <a:r>
                <a:rPr lang="en-US" sz="3300" dirty="0" smtClean="0">
                  <a:latin typeface="Trebuchet MS" pitchFamily="34" charset="0"/>
                </a:rPr>
                <a:t>You</a:t>
              </a:r>
              <a:r>
                <a:rPr lang="en-US" sz="3300" baseline="0" dirty="0" smtClean="0">
                  <a:latin typeface="Trebuchet MS" pitchFamily="34" charset="0"/>
                </a:rPr>
                <a:t> can u</a:t>
              </a:r>
              <a:r>
                <a:rPr lang="en-US" sz="3300" dirty="0" smtClean="0">
                  <a:latin typeface="Trebuchet MS" pitchFamily="34" charset="0"/>
                </a:rPr>
                <a:t>se</a:t>
              </a:r>
              <a:r>
                <a:rPr lang="en-US" sz="3300" baseline="0" dirty="0" smtClean="0">
                  <a:latin typeface="Trebuchet MS" pitchFamily="34" charset="0"/>
                </a:rPr>
                <a:t> it to create your research poster and </a:t>
              </a:r>
              <a:r>
                <a:rPr lang="en-US" sz="3300" dirty="0" smtClean="0">
                  <a:latin typeface="Trebuchet MS" pitchFamily="34" charset="0"/>
                </a:rPr>
                <a:t>save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451961"/>
              <a:endParaRPr lang="en-US" sz="3300" dirty="0" smtClean="0">
                <a:latin typeface="Trebuchet MS" pitchFamily="34" charset="0"/>
              </a:endParaRPr>
            </a:p>
            <a:p>
              <a:pPr defTabSz="4023597"/>
              <a:r>
                <a:rPr lang="en-US" sz="33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300" b="1" dirty="0" smtClean="0">
                  <a:solidFill>
                    <a:srgbClr val="FFC000"/>
                  </a:solidFill>
                  <a:latin typeface="Trebuchet MS" pitchFamily="34" charset="0"/>
                </a:rPr>
                <a:t>PosterPresentations.com</a:t>
              </a:r>
              <a:r>
                <a:rPr lang="en-US" sz="3300" b="1" dirty="0" smtClean="0">
                  <a:solidFill>
                    <a:schemeClr val="bg1"/>
                  </a:solidFill>
                  <a:latin typeface="Trebuchet MS" pitchFamily="34" charset="0"/>
                </a:rPr>
                <a:t> </a:t>
              </a:r>
              <a:r>
                <a:rPr lang="en-US" sz="3300" dirty="0" smtClean="0">
                  <a:solidFill>
                    <a:schemeClr val="bg1"/>
                  </a:solidFill>
                  <a:latin typeface="Trebuchet MS" pitchFamily="34" charset="0"/>
                </a:rPr>
                <a:t>and click on HELP DESK.</a:t>
              </a:r>
            </a:p>
            <a:p>
              <a:pPr defTabSz="4023597"/>
              <a:endParaRPr lang="en-US" sz="3300" dirty="0" smtClean="0">
                <a:latin typeface="Trebuchet MS" pitchFamily="34" charset="0"/>
              </a:endParaRPr>
            </a:p>
            <a:p>
              <a:pPr defTabSz="4023597"/>
              <a:r>
                <a:rPr lang="en-US" sz="3300" dirty="0" smtClean="0">
                  <a:solidFill>
                    <a:schemeClr val="bg1"/>
                  </a:solidFill>
                  <a:latin typeface="Trebuchet MS" pitchFamily="34" charset="0"/>
                </a:rPr>
                <a:t>When</a:t>
              </a:r>
              <a:r>
                <a:rPr lang="en-US" sz="3300" baseline="0" dirty="0" smtClean="0">
                  <a:solidFill>
                    <a:schemeClr val="bg1"/>
                  </a:solidFill>
                  <a:latin typeface="Trebuchet MS" pitchFamily="34" charset="0"/>
                </a:rPr>
                <a:t> you are ready to print your poster</a:t>
              </a:r>
              <a:r>
                <a:rPr lang="en-US" sz="3300" dirty="0" smtClean="0">
                  <a:solidFill>
                    <a:schemeClr val="bg1"/>
                  </a:solidFill>
                  <a:latin typeface="Trebuchet MS" pitchFamily="34" charset="0"/>
                </a:rPr>
                <a:t>,</a:t>
              </a:r>
              <a:r>
                <a:rPr lang="en-US" sz="3300" baseline="0" dirty="0" smtClean="0">
                  <a:solidFill>
                    <a:schemeClr val="bg1"/>
                  </a:solidFill>
                  <a:latin typeface="Trebuchet MS" pitchFamily="34" charset="0"/>
                </a:rPr>
                <a:t> go online to </a:t>
              </a:r>
              <a:r>
                <a:rPr lang="en-US" sz="3300" b="0" dirty="0" smtClean="0">
                  <a:solidFill>
                    <a:schemeClr val="bg1"/>
                  </a:solidFill>
                  <a:latin typeface="Trebuchet MS" pitchFamily="34" charset="0"/>
                </a:rPr>
                <a:t>PosterPresentations.com</a:t>
              </a:r>
              <a:r>
                <a:rPr lang="en-US" sz="3300" dirty="0" smtClean="0">
                  <a:solidFill>
                    <a:schemeClr val="bg1"/>
                  </a:solidFill>
                  <a:latin typeface="Trebuchet MS" pitchFamily="34" charset="0"/>
                </a:rPr>
                <a:t/>
              </a:r>
              <a:br>
                <a:rPr lang="en-US" sz="3300" dirty="0" smtClean="0">
                  <a:solidFill>
                    <a:schemeClr val="bg1"/>
                  </a:solidFill>
                  <a:latin typeface="Trebuchet MS" pitchFamily="34" charset="0"/>
                </a:rPr>
              </a:br>
              <a:endParaRPr lang="en-US" sz="3300" dirty="0" smtClean="0">
                <a:solidFill>
                  <a:schemeClr val="bg1"/>
                </a:solidFill>
                <a:latin typeface="Trebuchet MS" pitchFamily="34" charset="0"/>
              </a:endParaRPr>
            </a:p>
            <a:p>
              <a:pPr algn="l" defTabSz="3451961"/>
              <a:r>
                <a:rPr lang="en-US" sz="3300" b="0" dirty="0" smtClean="0">
                  <a:solidFill>
                    <a:schemeClr val="bg1"/>
                  </a:solidFill>
                  <a:latin typeface="Trebuchet MS" pitchFamily="34" charset="0"/>
                </a:rPr>
                <a:t>Need</a:t>
              </a:r>
              <a:r>
                <a:rPr lang="en-US" sz="3300" b="0" baseline="0" dirty="0" smtClean="0">
                  <a:solidFill>
                    <a:schemeClr val="bg1"/>
                  </a:solidFill>
                  <a:latin typeface="Trebuchet MS" pitchFamily="34" charset="0"/>
                </a:rPr>
                <a:t> assistance? Call us at </a:t>
              </a:r>
              <a:r>
                <a:rPr lang="en-US" sz="3300" b="0" dirty="0" smtClean="0">
                  <a:solidFill>
                    <a:srgbClr val="FFC000"/>
                  </a:solidFill>
                  <a:latin typeface="Trebuchet MS" pitchFamily="34" charset="0"/>
                </a:rPr>
                <a:t>1.510.649.3001</a:t>
              </a:r>
            </a:p>
            <a:p>
              <a:pPr algn="l" defTabSz="3451961"/>
              <a:endParaRPr lang="en-US" sz="4033" b="1" dirty="0" smtClean="0">
                <a:solidFill>
                  <a:srgbClr val="FFFF00"/>
                </a:solidFill>
                <a:latin typeface="Trebuchet MS" pitchFamily="34" charset="0"/>
              </a:endParaRPr>
            </a:p>
            <a:p>
              <a:pPr algn="ctr"/>
              <a:endParaRPr lang="en-US" sz="2933" b="1" dirty="0" smtClean="0">
                <a:solidFill>
                  <a:schemeClr val="bg1"/>
                </a:solidFill>
                <a:latin typeface="Trebuchet MS" pitchFamily="34" charset="0"/>
              </a:endParaRPr>
            </a:p>
            <a:p>
              <a:pPr algn="ctr"/>
              <a:r>
                <a:rPr lang="en-US" sz="4400" b="1" spc="550" dirty="0" smtClean="0">
                  <a:solidFill>
                    <a:schemeClr val="bg1"/>
                  </a:solidFill>
                  <a:latin typeface="Trebuchet MS" pitchFamily="34" charset="0"/>
                </a:rPr>
                <a:t>QUICK START</a:t>
              </a:r>
            </a:p>
            <a:p>
              <a:pPr algn="ctr"/>
              <a:endParaRPr lang="en-US" sz="3667"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Zoom in and out</a:t>
              </a:r>
            </a:p>
            <a:p>
              <a:pPr marL="2161063" indent="-14553" algn="l" defTabSz="780020"/>
              <a:r>
                <a:rPr lang="en-US" sz="2933"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300" b="0"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Title, Authors, and Affiliations</a:t>
              </a:r>
            </a:p>
            <a:p>
              <a:pPr algn="l"/>
              <a:r>
                <a:rPr lang="en-US" sz="2933"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933"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933" b="0" spc="0"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933" b="0" baseline="0" dirty="0" smtClean="0">
                <a:solidFill>
                  <a:schemeClr val="bg1">
                    <a:lumMod val="75000"/>
                  </a:schemeClr>
                </a:solidFill>
                <a:latin typeface="Trebuchet MS" pitchFamily="34" charset="0"/>
              </a:endParaRPr>
            </a:p>
            <a:p>
              <a:pPr algn="l"/>
              <a:r>
                <a:rPr lang="en-US" sz="3300" b="1" baseline="0" dirty="0" smtClean="0">
                  <a:solidFill>
                    <a:schemeClr val="bg1"/>
                  </a:solidFill>
                  <a:latin typeface="Trebuchet MS" pitchFamily="34" charset="0"/>
                </a:rPr>
                <a:t/>
              </a:r>
              <a:br>
                <a:rPr lang="en-US" sz="3300" b="1" baseline="0" dirty="0" smtClean="0">
                  <a:solidFill>
                    <a:schemeClr val="bg1"/>
                  </a:solidFill>
                  <a:latin typeface="Trebuchet MS" pitchFamily="34" charset="0"/>
                </a:rPr>
              </a:br>
              <a:endParaRPr lang="en-US" sz="3300" b="1" dirty="0" smtClean="0">
                <a:solidFill>
                  <a:schemeClr val="bg1"/>
                </a:solidFill>
                <a:latin typeface="Trebuchet MS" pitchFamily="34" charset="0"/>
              </a:endParaRPr>
            </a:p>
            <a:p>
              <a:pPr algn="ctr"/>
              <a:endParaRPr lang="en-US" sz="3300" b="1" dirty="0" smtClean="0">
                <a:solidFill>
                  <a:srgbClr val="FFC000"/>
                </a:solidFill>
                <a:latin typeface="Trebuchet MS" pitchFamily="34" charset="0"/>
              </a:endParaRPr>
            </a:p>
            <a:p>
              <a:pPr algn="ctr"/>
              <a:endParaRPr lang="en-US" sz="3300" b="1" dirty="0" smtClean="0">
                <a:solidFill>
                  <a:srgbClr val="FFC000"/>
                </a:solidFill>
                <a:latin typeface="Trebuchet MS" pitchFamily="34" charset="0"/>
              </a:endParaRPr>
            </a:p>
            <a:p>
              <a:pPr algn="ctr"/>
              <a:r>
                <a:rPr lang="en-US" sz="3667" b="1" dirty="0" smtClean="0">
                  <a:solidFill>
                    <a:srgbClr val="FFC000"/>
                  </a:solidFill>
                  <a:latin typeface="Trebuchet MS" pitchFamily="34" charset="0"/>
                </a:rPr>
                <a:t>Adding Logos</a:t>
              </a:r>
              <a:r>
                <a:rPr lang="en-US" sz="3667" b="1" baseline="0" dirty="0" smtClean="0">
                  <a:solidFill>
                    <a:srgbClr val="FFC000"/>
                  </a:solidFill>
                  <a:latin typeface="Trebuchet MS" pitchFamily="34" charset="0"/>
                </a:rPr>
                <a:t> / Seals</a:t>
              </a:r>
            </a:p>
            <a:p>
              <a:pPr algn="l"/>
              <a:r>
                <a:rPr lang="en-US" sz="2933"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933" b="0" spc="275" baseline="0" dirty="0" smtClean="0">
                <a:solidFill>
                  <a:schemeClr val="bg1">
                    <a:lumMod val="75000"/>
                  </a:schemeClr>
                </a:solidFill>
                <a:latin typeface="Trebuchet MS" pitchFamily="34" charset="0"/>
              </a:endParaRPr>
            </a:p>
            <a:p>
              <a:pPr algn="l"/>
              <a:r>
                <a:rPr lang="en-US" sz="2933" b="1" spc="275" baseline="0" dirty="0" smtClean="0">
                  <a:solidFill>
                    <a:srgbClr val="FFC000"/>
                  </a:solidFill>
                  <a:latin typeface="Trebuchet MS" pitchFamily="34" charset="0"/>
                </a:rPr>
                <a:t>TIP:</a:t>
              </a:r>
              <a:r>
                <a:rPr lang="en-US" sz="2933" b="1" spc="0" baseline="0" dirty="0" smtClean="0">
                  <a:solidFill>
                    <a:srgbClr val="FFC000"/>
                  </a:solidFill>
                  <a:latin typeface="Trebuchet MS" pitchFamily="34" charset="0"/>
                </a:rPr>
                <a:t> </a:t>
              </a:r>
              <a:r>
                <a:rPr lang="en-US" sz="2933" b="0" baseline="0" dirty="0" smtClean="0">
                  <a:solidFill>
                    <a:schemeClr val="bg1">
                      <a:lumMod val="75000"/>
                    </a:schemeClr>
                  </a:solidFill>
                  <a:latin typeface="Trebuchet MS" pitchFamily="34" charset="0"/>
                </a:rPr>
                <a:t>See if your school’s logo is available on our free poster templates page.</a:t>
              </a:r>
            </a:p>
            <a:p>
              <a:pPr algn="l"/>
              <a:endParaRPr lang="en-US" sz="2933" b="0" baseline="0" dirty="0" smtClean="0">
                <a:latin typeface="Trebuchet MS" pitchFamily="34" charset="0"/>
              </a:endParaRPr>
            </a:p>
            <a:p>
              <a:pPr algn="ctr"/>
              <a:r>
                <a:rPr lang="en-US" sz="3667" b="1" baseline="0" dirty="0" smtClean="0">
                  <a:solidFill>
                    <a:srgbClr val="FFC000"/>
                  </a:solidFill>
                  <a:latin typeface="Trebuchet MS" pitchFamily="34" charset="0"/>
                </a:rPr>
                <a:t>Photographs / Graphics</a:t>
              </a:r>
            </a:p>
            <a:p>
              <a:pPr algn="l" defTabSz="896441"/>
              <a:r>
                <a:rPr lang="en-US" sz="2933"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933" b="0" spc="0" baseline="0" dirty="0" smtClean="0">
                  <a:solidFill>
                    <a:schemeClr val="bg1">
                      <a:lumMod val="75000"/>
                    </a:schemeClr>
                  </a:solidFill>
                  <a:latin typeface="Trebuchet MS" pitchFamily="34" charset="0"/>
                </a:rPr>
                <a:t>disproportionally.</a:t>
              </a:r>
            </a:p>
            <a:p>
              <a:pPr algn="l" defTabSz="896441"/>
              <a:endParaRPr lang="en-US" sz="2933" b="0" baseline="0" dirty="0" smtClean="0">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endParaRPr lang="en-US" sz="3300" b="1" baseline="0" dirty="0" smtClean="0">
                <a:solidFill>
                  <a:srgbClr val="FFC000"/>
                </a:solidFill>
                <a:latin typeface="Trebuchet MS" pitchFamily="34" charset="0"/>
              </a:endParaRPr>
            </a:p>
            <a:p>
              <a:pPr algn="ctr"/>
              <a:r>
                <a:rPr lang="en-US" sz="3667" b="1" baseline="0" dirty="0" smtClean="0">
                  <a:solidFill>
                    <a:srgbClr val="FFC000"/>
                  </a:solidFill>
                  <a:latin typeface="Trebuchet MS" pitchFamily="34" charset="0"/>
                </a:rPr>
                <a:t>Image Quality Check</a:t>
              </a:r>
            </a:p>
            <a:p>
              <a:pPr lvl="0" algn="l" defTabSz="896441"/>
              <a:r>
                <a:rPr lang="en-US" sz="2933"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300" b="0" dirty="0" smtClean="0">
                <a:latin typeface="Trebuchet MS" pitchFamily="34" charset="0"/>
              </a:endParaRPr>
            </a:p>
          </p:txBody>
        </p:sp>
        <p:cxnSp>
          <p:nvCxnSpPr>
            <p:cNvPr id="37" name="Straight Connector 36"/>
            <p:cNvCxnSpPr/>
            <p:nvPr/>
          </p:nvCxnSpPr>
          <p:spPr>
            <a:xfrm>
              <a:off x="-13978626" y="7495332"/>
              <a:ext cx="13444134" cy="40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3531152" y="13393589"/>
              <a:ext cx="1952703" cy="1469032"/>
            </a:xfrm>
            <a:prstGeom prst="rect">
              <a:avLst/>
            </a:prstGeom>
          </p:spPr>
        </p:pic>
        <p:pic>
          <p:nvPicPr>
            <p:cNvPr id="39" name="Picture 38"/>
            <p:cNvPicPr>
              <a:picLocks noChangeAspect="1"/>
            </p:cNvPicPr>
            <p:nvPr userDrawn="1"/>
          </p:nvPicPr>
          <p:blipFill>
            <a:blip r:embed="rId5"/>
            <a:stretch>
              <a:fillRect/>
            </a:stretch>
          </p:blipFill>
          <p:spPr>
            <a:xfrm>
              <a:off x="-13386522" y="20257821"/>
              <a:ext cx="12206099" cy="1287728"/>
            </a:xfrm>
            <a:prstGeom prst="rect">
              <a:avLst/>
            </a:prstGeom>
          </p:spPr>
        </p:pic>
        <p:grpSp>
          <p:nvGrpSpPr>
            <p:cNvPr id="45" name="Group 44"/>
            <p:cNvGrpSpPr/>
            <p:nvPr userDrawn="1"/>
          </p:nvGrpSpPr>
          <p:grpSpPr>
            <a:xfrm>
              <a:off x="-12090394" y="32335946"/>
              <a:ext cx="9204778" cy="2833063"/>
              <a:chOff x="-4440600" y="12356268"/>
              <a:chExt cx="3470785" cy="1064970"/>
            </a:xfrm>
          </p:grpSpPr>
          <p:grpSp>
            <p:nvGrpSpPr>
              <p:cNvPr id="70" name="Group 69"/>
              <p:cNvGrpSpPr/>
              <p:nvPr userDrawn="1"/>
            </p:nvGrpSpPr>
            <p:grpSpPr>
              <a:xfrm>
                <a:off x="-2753668" y="12400491"/>
                <a:ext cx="624431" cy="886963"/>
                <a:chOff x="-3921471" y="13037088"/>
                <a:chExt cx="779338" cy="1271013"/>
              </a:xfrm>
            </p:grpSpPr>
            <p:pic>
              <p:nvPicPr>
                <p:cNvPr id="76" name="Picture 75"/>
                <p:cNvPicPr>
                  <a:picLocks noChangeAspect="1"/>
                </p:cNvPicPr>
                <p:nvPr userDrawn="1"/>
              </p:nvPicPr>
              <p:blipFill>
                <a:blip r:embed="rId6"/>
                <a:stretch>
                  <a:fillRect/>
                </a:stretch>
              </p:blipFill>
              <p:spPr>
                <a:xfrm>
                  <a:off x="-3910934" y="13037088"/>
                  <a:ext cx="768801" cy="1090857"/>
                </a:xfrm>
                <a:prstGeom prst="rect">
                  <a:avLst/>
                </a:prstGeom>
              </p:spPr>
            </p:pic>
            <p:sp>
              <p:nvSpPr>
                <p:cNvPr id="77" name="TextBox 76"/>
                <p:cNvSpPr txBox="1"/>
                <p:nvPr userDrawn="1"/>
              </p:nvSpPr>
              <p:spPr>
                <a:xfrm>
                  <a:off x="-3921471" y="14033830"/>
                  <a:ext cx="779337" cy="274271"/>
                </a:xfrm>
                <a:prstGeom prst="rect">
                  <a:avLst/>
                </a:prstGeom>
                <a:solidFill>
                  <a:schemeClr val="accent1"/>
                </a:solidFill>
                <a:ln>
                  <a:noFill/>
                </a:ln>
              </p:spPr>
              <p:txBody>
                <a:bodyPr wrap="square" lIns="91440" tIns="91440" rIns="91440" bIns="91440" rtlCol="0">
                  <a:spAutoFit/>
                </a:bodyPr>
                <a:lstStyle/>
                <a:p>
                  <a:pPr algn="ctr"/>
                  <a:r>
                    <a:rPr lang="en-US" sz="1833" b="1" dirty="0" smtClean="0">
                      <a:solidFill>
                        <a:schemeClr val="tx1"/>
                      </a:solidFill>
                    </a:rPr>
                    <a:t>ORIGINAL</a:t>
                  </a:r>
                  <a:endParaRPr lang="en-US" sz="1833" b="1" dirty="0">
                    <a:solidFill>
                      <a:schemeClr val="tx1"/>
                    </a:solidFill>
                  </a:endParaRPr>
                </a:p>
              </p:txBody>
            </p:sp>
          </p:grpSp>
          <p:grpSp>
            <p:nvGrpSpPr>
              <p:cNvPr id="71" name="Group 70"/>
              <p:cNvGrpSpPr/>
              <p:nvPr userDrawn="1"/>
            </p:nvGrpSpPr>
            <p:grpSpPr>
              <a:xfrm>
                <a:off x="-2003333" y="12400489"/>
                <a:ext cx="1033518" cy="882700"/>
                <a:chOff x="-2880749" y="13041046"/>
                <a:chExt cx="1420279" cy="1213024"/>
              </a:xfrm>
            </p:grpSpPr>
            <p:pic>
              <p:nvPicPr>
                <p:cNvPr id="74" name="Picture 73"/>
                <p:cNvPicPr>
                  <a:picLocks noChangeAspect="1"/>
                </p:cNvPicPr>
                <p:nvPr userDrawn="1"/>
              </p:nvPicPr>
              <p:blipFill>
                <a:blip r:embed="rId6"/>
                <a:stretch>
                  <a:fillRect/>
                </a:stretch>
              </p:blipFill>
              <p:spPr>
                <a:xfrm>
                  <a:off x="-2880749" y="13041046"/>
                  <a:ext cx="1420279" cy="1029694"/>
                </a:xfrm>
                <a:prstGeom prst="rect">
                  <a:avLst/>
                </a:prstGeom>
              </p:spPr>
            </p:pic>
            <p:sp>
              <p:nvSpPr>
                <p:cNvPr id="75" name="TextBox 74"/>
                <p:cNvSpPr txBox="1"/>
                <p:nvPr userDrawn="1"/>
              </p:nvSpPr>
              <p:spPr>
                <a:xfrm>
                  <a:off x="-2880749" y="13991048"/>
                  <a:ext cx="1420279" cy="263022"/>
                </a:xfrm>
                <a:prstGeom prst="rect">
                  <a:avLst/>
                </a:prstGeom>
                <a:solidFill>
                  <a:srgbClr val="FF0000"/>
                </a:solidFill>
              </p:spPr>
              <p:txBody>
                <a:bodyPr wrap="square" lIns="457200" tIns="91440" rIns="457200" bIns="91440" rtlCol="0">
                  <a:spAutoFit/>
                </a:bodyPr>
                <a:lstStyle/>
                <a:p>
                  <a:pPr algn="ctr"/>
                  <a:r>
                    <a:rPr lang="en-US" sz="1833" b="1" dirty="0" smtClean="0">
                      <a:solidFill>
                        <a:schemeClr val="bg1"/>
                      </a:solidFill>
                    </a:rPr>
                    <a:t>DISTORTED</a:t>
                  </a:r>
                  <a:endParaRPr lang="en-US" sz="917" b="1" dirty="0">
                    <a:solidFill>
                      <a:schemeClr val="bg1"/>
                    </a:solidFill>
                  </a:endParaRPr>
                </a:p>
              </p:txBody>
            </p:sp>
          </p:grpSp>
          <p:pic>
            <p:nvPicPr>
              <p:cNvPr id="72" name="Picture 71"/>
              <p:cNvPicPr>
                <a:picLocks noChangeAspect="1"/>
              </p:cNvPicPr>
              <p:nvPr userDrawn="1"/>
            </p:nvPicPr>
            <p:blipFill>
              <a:blip r:embed="rId7"/>
              <a:stretch>
                <a:fillRect/>
              </a:stretch>
            </p:blipFill>
            <p:spPr>
              <a:xfrm>
                <a:off x="-4440600" y="12356268"/>
                <a:ext cx="1098742" cy="847761"/>
              </a:xfrm>
              <a:prstGeom prst="rect">
                <a:avLst/>
              </a:prstGeom>
            </p:spPr>
          </p:pic>
          <p:sp>
            <p:nvSpPr>
              <p:cNvPr id="73" name="TextBox 72"/>
              <p:cNvSpPr txBox="1"/>
              <p:nvPr userDrawn="1"/>
            </p:nvSpPr>
            <p:spPr>
              <a:xfrm>
                <a:off x="-4410773" y="13116248"/>
                <a:ext cx="1035685" cy="304990"/>
              </a:xfrm>
              <a:prstGeom prst="rect">
                <a:avLst/>
              </a:prstGeom>
              <a:noFill/>
            </p:spPr>
            <p:txBody>
              <a:bodyPr wrap="square" lIns="457200" tIns="457200" rIns="457200" bIns="0" rtlCol="0">
                <a:spAutoFit/>
              </a:bodyPr>
              <a:lstStyle/>
              <a:p>
                <a:pPr algn="ctr"/>
                <a:r>
                  <a:rPr lang="en-US" sz="1833" dirty="0" smtClean="0">
                    <a:solidFill>
                      <a:schemeClr val="bg1"/>
                    </a:solidFill>
                  </a:rPr>
                  <a:t>Corner</a:t>
                </a:r>
                <a:r>
                  <a:rPr lang="en-US" sz="1833" baseline="0" dirty="0" smtClean="0">
                    <a:solidFill>
                      <a:schemeClr val="bg1"/>
                    </a:solidFill>
                  </a:rPr>
                  <a:t> handles</a:t>
                </a:r>
                <a:endParaRPr lang="en-US" sz="1833" dirty="0">
                  <a:solidFill>
                    <a:schemeClr val="bg1"/>
                  </a:solidFill>
                </a:endParaRPr>
              </a:p>
            </p:txBody>
          </p:sp>
        </p:grpSp>
        <p:grpSp>
          <p:nvGrpSpPr>
            <p:cNvPr id="46" name="Group 45"/>
            <p:cNvGrpSpPr/>
            <p:nvPr userDrawn="1"/>
          </p:nvGrpSpPr>
          <p:grpSpPr>
            <a:xfrm>
              <a:off x="-12935202" y="38908539"/>
              <a:ext cx="11328025" cy="2998418"/>
              <a:chOff x="-4742408" y="14609970"/>
              <a:chExt cx="4271383" cy="1127128"/>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83030143"/>
                  </p:ext>
                </p:extLst>
              </p:nvPr>
            </p:nvGraphicFramePr>
            <p:xfrm>
              <a:off x="-4533347" y="14609976"/>
              <a:ext cx="1828800" cy="1117600"/>
            </p:xfrm>
            <a:graphic>
              <a:graphicData uri="http://schemas.openxmlformats.org/presentationml/2006/ole">
                <mc:AlternateContent xmlns:mc="http://schemas.openxmlformats.org/markup-compatibility/2006">
                  <mc:Choice xmlns:v="urn:schemas-microsoft-com:vml" Requires="v">
                    <p:oleObj spid="_x0000_s3292" name="Image" r:id="rId8" imgW="1828571" imgH="1117460" progId="">
                      <p:embed/>
                    </p:oleObj>
                  </mc:Choice>
                  <mc:Fallback>
                    <p:oleObj name="Image" r:id="rId8" imgW="1828571" imgH="111746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460997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55210428"/>
                  </p:ext>
                </p:extLst>
              </p:nvPr>
            </p:nvGraphicFramePr>
            <p:xfrm>
              <a:off x="-2456641" y="14613669"/>
              <a:ext cx="1828800" cy="1117600"/>
            </p:xfrm>
            <a:graphic>
              <a:graphicData uri="http://schemas.openxmlformats.org/presentationml/2006/ole">
                <mc:AlternateContent xmlns:mc="http://schemas.openxmlformats.org/markup-compatibility/2006">
                  <mc:Choice xmlns:v="urn:schemas-microsoft-com:vml" Requires="v">
                    <p:oleObj spid="_x0000_s3293" name="Image" r:id="rId10" imgW="1828571" imgH="1117460" progId="">
                      <p:embed/>
                    </p:oleObj>
                  </mc:Choice>
                  <mc:Fallback>
                    <p:oleObj name="Image" r:id="rId10" imgW="1828571" imgH="111746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4613669"/>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userDrawn="1"/>
            </p:nvSpPr>
            <p:spPr>
              <a:xfrm rot="16200000">
                <a:off x="-5235785" y="15103347"/>
                <a:ext cx="1117601" cy="130848"/>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69" name="TextBox 68"/>
              <p:cNvSpPr txBox="1"/>
              <p:nvPr userDrawn="1"/>
            </p:nvSpPr>
            <p:spPr>
              <a:xfrm rot="16200000">
                <a:off x="-1095250" y="15112874"/>
                <a:ext cx="1117601" cy="130848"/>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grpSp>
        <p:nvGrpSpPr>
          <p:cNvPr id="78" name="Group 77"/>
          <p:cNvGrpSpPr/>
          <p:nvPr userDrawn="1"/>
        </p:nvGrpSpPr>
        <p:grpSpPr>
          <a:xfrm>
            <a:off x="40702131" y="-4954"/>
            <a:ext cx="12389930" cy="40238554"/>
            <a:chOff x="44402324" y="-5404"/>
            <a:chExt cx="13516287" cy="43896604"/>
          </a:xfrm>
        </p:grpSpPr>
        <p:sp>
          <p:nvSpPr>
            <p:cNvPr id="79" name="Rectangle 78"/>
            <p:cNvSpPr/>
            <p:nvPr userDrawn="1"/>
          </p:nvSpPr>
          <p:spPr>
            <a:xfrm>
              <a:off x="44402324" y="-5404"/>
              <a:ext cx="13516287" cy="43896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550" dirty="0" smtClean="0">
                  <a:solidFill>
                    <a:schemeClr val="bg1"/>
                  </a:solidFill>
                  <a:latin typeface="Trebuchet MS" pitchFamily="34" charset="0"/>
                </a:rPr>
                <a:t>QUICK START (cont.)</a:t>
              </a:r>
            </a:p>
            <a:p>
              <a:pPr algn="ctr"/>
              <a:endParaRPr lang="en-US" sz="4033" b="1" baseline="0" dirty="0" smtClean="0">
                <a:solidFill>
                  <a:schemeClr val="bg1"/>
                </a:solidFill>
                <a:latin typeface="Trebuchet MS" pitchFamily="34" charset="0"/>
              </a:endParaRPr>
            </a:p>
            <a:p>
              <a:pPr algn="ctr"/>
              <a:r>
                <a:rPr lang="en-US" sz="3667"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933"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endParaRPr lang="en-US" sz="2933" b="0" baseline="0" dirty="0" smtClean="0">
                <a:solidFill>
                  <a:schemeClr val="bg1">
                    <a:lumMod val="75000"/>
                  </a:schemeClr>
                </a:solidFill>
                <a:latin typeface="Trebuchet MS" pitchFamily="34" charset="0"/>
              </a:endParaRPr>
            </a:p>
            <a:p>
              <a:pPr marL="0" indent="0" algn="l" defTabSz="104779"/>
              <a:r>
                <a:rPr lang="en-US" sz="2933"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Text</a:t>
              </a:r>
            </a:p>
            <a:p>
              <a:pPr marL="3706551" lvl="2" indent="0" algn="l" defTabSz="130974"/>
              <a:r>
                <a:rPr lang="en-US" sz="2933"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933" b="0" baseline="0" dirty="0" smtClean="0">
                  <a:solidFill>
                    <a:schemeClr val="bg1">
                      <a:lumMod val="75000"/>
                    </a:schemeClr>
                  </a:solidFill>
                  <a:latin typeface="Trebuchet MS" pitchFamily="34" charset="0"/>
                </a:rPr>
                <a:t> </a:t>
              </a:r>
              <a:r>
                <a:rPr kumimoji="0" lang="en-US" sz="3667"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933" b="0" baseline="0" dirty="0" smtClean="0">
                <a:solidFill>
                  <a:schemeClr val="bg1">
                    <a:lumMod val="75000"/>
                  </a:schemeClr>
                </a:solidFill>
                <a:latin typeface="Trebuchet MS" pitchFamily="34" charset="0"/>
              </a:endParaRPr>
            </a:p>
            <a:p>
              <a:pPr marL="1391863" lvl="2" indent="0" algn="l" defTabSz="104779"/>
              <a:endParaRPr lang="en-US" sz="2933" b="0" baseline="0" dirty="0" smtClean="0">
                <a:solidFill>
                  <a:schemeClr val="bg1">
                    <a:lumMod val="75000"/>
                  </a:schemeClr>
                </a:solidFill>
                <a:latin typeface="Trebuchet MS" pitchFamily="34" charset="0"/>
              </a:endParaRPr>
            </a:p>
            <a:p>
              <a:pPr algn="ctr"/>
              <a:r>
                <a:rPr lang="en-US" sz="3667" b="1" baseline="0" dirty="0" smtClean="0">
                  <a:solidFill>
                    <a:srgbClr val="FFC000"/>
                  </a:solidFill>
                  <a:latin typeface="Trebuchet MS" pitchFamily="34" charset="0"/>
                </a:rPr>
                <a:t>How to add Tables</a:t>
              </a:r>
            </a:p>
            <a:p>
              <a:pPr marL="1897661" lvl="1" indent="0" algn="l" defTabSz="104779"/>
              <a:r>
                <a:rPr lang="en-US" sz="2933" b="0" baseline="0" dirty="0" smtClean="0">
                  <a:solidFill>
                    <a:schemeClr val="bg1">
                      <a:lumMod val="75000"/>
                    </a:schemeClr>
                  </a:solidFill>
                  <a:latin typeface="Trebuchet MS" pitchFamily="34" charset="0"/>
                </a:rPr>
                <a:t>To add a table from scratch go to the INSERT menu and </a:t>
              </a:r>
              <a:br>
                <a:rPr lang="en-US" sz="2933" b="0" baseline="0" dirty="0" smtClean="0">
                  <a:solidFill>
                    <a:schemeClr val="bg1">
                      <a:lumMod val="75000"/>
                    </a:schemeClr>
                  </a:solidFill>
                  <a:latin typeface="Trebuchet MS" pitchFamily="34" charset="0"/>
                </a:rPr>
              </a:br>
              <a:r>
                <a:rPr lang="en-US" sz="2933" b="0" baseline="0" dirty="0" smtClean="0">
                  <a:solidFill>
                    <a:schemeClr val="bg1">
                      <a:lumMod val="75000"/>
                    </a:schemeClr>
                  </a:solidFill>
                  <a:latin typeface="Trebuchet MS" pitchFamily="34" charset="0"/>
                </a:rPr>
                <a:t>click on TABLE. A drop-down box will help you select rows and columns. </a:t>
              </a:r>
            </a:p>
            <a:p>
              <a:pPr marL="1941319" lvl="0" indent="0" algn="l" defTabSz="104779"/>
              <a:r>
                <a:rPr lang="en-US" sz="2933"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3667"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933"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3667"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0" name="Object 79"/>
            <p:cNvGraphicFramePr>
              <a:graphicFrameLocks noChangeAspect="1"/>
            </p:cNvGraphicFramePr>
            <p:nvPr userDrawn="1">
              <p:extLst>
                <p:ext uri="{D42A27DB-BD31-4B8C-83A1-F6EECF244321}">
                  <p14:modId xmlns:p14="http://schemas.microsoft.com/office/powerpoint/2010/main" val="1689330954"/>
                </p:ext>
              </p:extLst>
            </p:nvPr>
          </p:nvGraphicFramePr>
          <p:xfrm>
            <a:off x="47717694" y="4656250"/>
            <a:ext cx="6825444" cy="2521622"/>
          </p:xfrm>
          <a:graphic>
            <a:graphicData uri="http://schemas.openxmlformats.org/presentationml/2006/ole">
              <mc:AlternateContent xmlns:mc="http://schemas.openxmlformats.org/markup-compatibility/2006">
                <mc:Choice xmlns:v="urn:schemas-microsoft-com:vml" Requires="v">
                  <p:oleObj spid="_x0000_s3294" name="Image" r:id="rId12" imgW="4571429" imgH="1688889" progId="">
                    <p:embed/>
                  </p:oleObj>
                </mc:Choice>
                <mc:Fallback>
                  <p:oleObj name="Image" r:id="rId12" imgW="4571429" imgH="1688889" progId="">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17694" y="4656250"/>
                          <a:ext cx="6825444" cy="2521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 name="Picture 80"/>
            <p:cNvPicPr>
              <a:picLocks noChangeAspect="1"/>
            </p:cNvPicPr>
            <p:nvPr userDrawn="1"/>
          </p:nvPicPr>
          <p:blipFill>
            <a:blip r:embed="rId14"/>
            <a:stretch>
              <a:fillRect/>
            </a:stretch>
          </p:blipFill>
          <p:spPr>
            <a:xfrm>
              <a:off x="44804763" y="10986440"/>
              <a:ext cx="3628390" cy="1674641"/>
            </a:xfrm>
            <a:prstGeom prst="rect">
              <a:avLst/>
            </a:prstGeom>
            <a:ln>
              <a:noFill/>
            </a:ln>
          </p:spPr>
        </p:pic>
        <p:graphicFrame>
          <p:nvGraphicFramePr>
            <p:cNvPr id="82" name="Object 81"/>
            <p:cNvGraphicFramePr>
              <a:graphicFrameLocks noChangeAspect="1"/>
            </p:cNvGraphicFramePr>
            <p:nvPr userDrawn="1">
              <p:extLst>
                <p:ext uri="{D42A27DB-BD31-4B8C-83A1-F6EECF244321}">
                  <p14:modId xmlns:p14="http://schemas.microsoft.com/office/powerpoint/2010/main" val="2945985057"/>
                </p:ext>
              </p:extLst>
            </p:nvPr>
          </p:nvGraphicFramePr>
          <p:xfrm>
            <a:off x="44804763" y="17182847"/>
            <a:ext cx="1811108" cy="1212274"/>
          </p:xfrm>
          <a:graphic>
            <a:graphicData uri="http://schemas.openxmlformats.org/presentationml/2006/ole">
              <mc:AlternateContent xmlns:mc="http://schemas.openxmlformats.org/markup-compatibility/2006">
                <mc:Choice xmlns:v="urn:schemas-microsoft-com:vml" Requires="v">
                  <p:oleObj spid="_x0000_s3295" name="Image" r:id="rId15" imgW="1574603" imgH="1053968" progId="">
                    <p:embed/>
                  </p:oleObj>
                </mc:Choice>
                <mc:Fallback>
                  <p:oleObj name="Image" r:id="rId15" imgW="1574603" imgH="1053968" progId="">
                    <p:embed/>
                    <p:pic>
                      <p:nvPicPr>
                        <p:cNvPr id="0"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04763" y="17182847"/>
                          <a:ext cx="1811108" cy="1212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3" name="Group 82"/>
            <p:cNvGrpSpPr/>
            <p:nvPr userDrawn="1"/>
          </p:nvGrpSpPr>
          <p:grpSpPr>
            <a:xfrm>
              <a:off x="44804763" y="39613970"/>
              <a:ext cx="12651307" cy="1546389"/>
              <a:chOff x="44200453" y="28362386"/>
              <a:chExt cx="9771399" cy="1090622"/>
            </a:xfrm>
          </p:grpSpPr>
          <p:sp>
            <p:nvSpPr>
              <p:cNvPr id="85" name="Rounded Rectangle 84"/>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26"/>
              </a:p>
            </p:txBody>
          </p:sp>
          <p:pic>
            <p:nvPicPr>
              <p:cNvPr id="8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87" name="TextBox 86"/>
              <p:cNvSpPr txBox="1"/>
              <p:nvPr userDrawn="1"/>
            </p:nvSpPr>
            <p:spPr>
              <a:xfrm>
                <a:off x="45300663" y="28552305"/>
                <a:ext cx="8671189" cy="591997"/>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grpSp>
      <p:sp>
        <p:nvSpPr>
          <p:cNvPr id="40" name="TextBox 39"/>
          <p:cNvSpPr txBox="1"/>
          <p:nvPr userDrawn="1"/>
        </p:nvSpPr>
        <p:spPr>
          <a:xfrm>
            <a:off x="41071033" y="38333441"/>
            <a:ext cx="7694848" cy="1297046"/>
          </a:xfrm>
          <a:prstGeom prst="rect">
            <a:avLst/>
          </a:prstGeom>
          <a:noFill/>
        </p:spPr>
        <p:txBody>
          <a:bodyPr wrap="square" lIns="65304" tIns="32651" rIns="65304" bIns="32651" rtlCol="0">
            <a:spAutoFit/>
          </a:bodyPr>
          <a:lstStyle/>
          <a:p>
            <a:pPr marL="341313" indent="-341313">
              <a:lnSpc>
                <a:spcPts val="2383"/>
              </a:lnSpc>
            </a:pPr>
            <a:r>
              <a:rPr lang="en-US" sz="2567" dirty="0" smtClean="0">
                <a:solidFill>
                  <a:schemeClr val="bg1"/>
                </a:solidFill>
              </a:rPr>
              <a:t>© 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341313"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sp>
        <p:nvSpPr>
          <p:cNvPr id="41" name="Rounded Rectangle 40"/>
          <p:cNvSpPr/>
          <p:nvPr userDrawn="1"/>
        </p:nvSpPr>
        <p:spPr>
          <a:xfrm>
            <a:off x="922338" y="5683250"/>
            <a:ext cx="38360278" cy="326898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userDrawn="1"/>
        </p:nvGrpSpPr>
        <p:grpSpPr>
          <a:xfrm>
            <a:off x="-14192" y="1382"/>
            <a:ext cx="40247792" cy="4572641"/>
            <a:chOff x="-14192" y="1382"/>
            <a:chExt cx="27451941" cy="4572641"/>
          </a:xfrm>
        </p:grpSpPr>
        <p:sp>
          <p:nvSpPr>
            <p:cNvPr id="54"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42" name="Group 41"/>
          <p:cNvGrpSpPr/>
          <p:nvPr userDrawn="1"/>
        </p:nvGrpSpPr>
        <p:grpSpPr>
          <a:xfrm rot="10800000">
            <a:off x="-36601" y="38742132"/>
            <a:ext cx="40325859" cy="1502229"/>
            <a:chOff x="-14192" y="1382"/>
            <a:chExt cx="27451941" cy="4572641"/>
          </a:xfrm>
        </p:grpSpPr>
        <p:sp>
          <p:nvSpPr>
            <p:cNvPr id="4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8" name="Text Box 14"/>
          <p:cNvSpPr txBox="1">
            <a:spLocks noChangeArrowheads="1"/>
          </p:cNvSpPr>
          <p:nvPr userDrawn="1"/>
        </p:nvSpPr>
        <p:spPr bwMode="auto">
          <a:xfrm>
            <a:off x="922337" y="39493572"/>
            <a:ext cx="3088347" cy="419919"/>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smtClean="0">
                <a:solidFill>
                  <a:schemeClr val="bg1">
                    <a:lumMod val="75000"/>
                  </a:schemeClr>
                </a:solidFill>
                <a:latin typeface="Arial" charset="0"/>
              </a:rPr>
              <a:t>RESEARCH POSTER PRESENTATION </a:t>
            </a:r>
            <a:r>
              <a:rPr lang="en-US" sz="800" b="1" dirty="0">
                <a:solidFill>
                  <a:schemeClr val="bg1">
                    <a:lumMod val="75000"/>
                  </a:schemeClr>
                </a:solidFill>
                <a:latin typeface="Arial" charset="0"/>
              </a:rPr>
              <a:t>DESIGN © </a:t>
            </a:r>
            <a:r>
              <a:rPr lang="en-US" sz="800" b="1" dirty="0" smtClean="0">
                <a:solidFill>
                  <a:schemeClr val="bg1">
                    <a:lumMod val="75000"/>
                  </a:schemeClr>
                </a:solidFill>
                <a:latin typeface="Arial" charset="0"/>
              </a:rPr>
              <a:t>2015</a:t>
            </a:r>
            <a:endParaRPr lang="en-US" sz="8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29"/>
          </p:nvPr>
        </p:nvSpPr>
        <p:spPr>
          <a:xfrm>
            <a:off x="27075387" y="33500678"/>
            <a:ext cx="12350676" cy="738656"/>
          </a:xfrm>
        </p:spPr>
        <p:txBody>
          <a:bodyPr/>
          <a:lstStyle/>
          <a:p>
            <a:r>
              <a:rPr lang="en-US" sz="3600" dirty="0" smtClean="0">
                <a:solidFill>
                  <a:schemeClr val="accent5">
                    <a:lumMod val="50000"/>
                  </a:schemeClr>
                </a:solidFill>
                <a:latin typeface="Times New Roman" pitchFamily="18" charset="0"/>
                <a:cs typeface="Times New Roman" pitchFamily="18" charset="0"/>
              </a:rPr>
              <a:t>REFERENCES</a:t>
            </a:r>
            <a:endParaRPr lang="en-US" sz="3600" dirty="0">
              <a:solidFill>
                <a:schemeClr val="accent5">
                  <a:lumMod val="50000"/>
                </a:schemeClr>
              </a:solidFill>
              <a:latin typeface="Times New Roman" pitchFamily="18" charset="0"/>
              <a:cs typeface="Times New Roman" pitchFamily="18" charset="0"/>
            </a:endParaRPr>
          </a:p>
        </p:txBody>
      </p:sp>
      <p:sp>
        <p:nvSpPr>
          <p:cNvPr id="32" name="Text Placeholder 31"/>
          <p:cNvSpPr>
            <a:spLocks noGrp="1"/>
          </p:cNvSpPr>
          <p:nvPr>
            <p:ph type="body" sz="quarter" idx="30"/>
          </p:nvPr>
        </p:nvSpPr>
        <p:spPr>
          <a:xfrm>
            <a:off x="27040114" y="33771092"/>
            <a:ext cx="12314522" cy="3502475"/>
          </a:xfrm>
        </p:spPr>
        <p:txBody>
          <a:bodyPr/>
          <a:lstStyle/>
          <a:p>
            <a:pPr>
              <a:lnSpc>
                <a:spcPct val="150000"/>
              </a:lnSpc>
              <a:spcBef>
                <a:spcPts val="0"/>
              </a:spcBef>
            </a:pPr>
            <a:r>
              <a:rPr lang="en-US" sz="1600" dirty="0" smtClean="0"/>
              <a:t>Enders, J. (2001) Measuring community awareness and preparedness for emergencies, Australian Journal of Emergency Management, 16, 52–58.</a:t>
            </a:r>
          </a:p>
          <a:p>
            <a:pPr>
              <a:spcBef>
                <a:spcPts val="0"/>
              </a:spcBef>
            </a:pPr>
            <a:r>
              <a:rPr lang="en-US" sz="1600" dirty="0"/>
              <a:t>Sampson, V., </a:t>
            </a:r>
            <a:r>
              <a:rPr lang="en-US" sz="1600" dirty="0" err="1"/>
              <a:t>Enderle</a:t>
            </a:r>
            <a:r>
              <a:rPr lang="en-US" sz="1600" dirty="0"/>
              <a:t>, P., &amp; Grooms, J. (2013). Development and initial validation of the Beliefs About Reformed Science Teaching and Learning  </a:t>
            </a:r>
            <a:r>
              <a:rPr lang="en-US" sz="1600" dirty="0" smtClean="0"/>
              <a:t>  (</a:t>
            </a:r>
            <a:r>
              <a:rPr lang="en-US" sz="1600" dirty="0"/>
              <a:t>BARSTL) Questionnaire. </a:t>
            </a:r>
            <a:r>
              <a:rPr lang="en-US" sz="1600" i="1" dirty="0"/>
              <a:t>School Science and Mathematics</a:t>
            </a:r>
            <a:r>
              <a:rPr lang="en-US" sz="1600" dirty="0"/>
              <a:t>, </a:t>
            </a:r>
            <a:r>
              <a:rPr lang="en-US" sz="1600" i="1" dirty="0"/>
              <a:t>113</a:t>
            </a:r>
            <a:r>
              <a:rPr lang="en-US" sz="1600" dirty="0"/>
              <a:t>(1), 3-15</a:t>
            </a:r>
            <a:r>
              <a:rPr lang="en-US" sz="1600" dirty="0" smtClean="0"/>
              <a:t>.</a:t>
            </a:r>
          </a:p>
          <a:p>
            <a:pPr>
              <a:spcBef>
                <a:spcPts val="0"/>
              </a:spcBef>
            </a:pPr>
            <a:r>
              <a:rPr lang="en-US" sz="1600" dirty="0"/>
              <a:t>Shulman, L. S. (1986). Those who understand: Knowledge growth in teaching. </a:t>
            </a:r>
            <a:r>
              <a:rPr lang="en-US" sz="1600" i="1" dirty="0"/>
              <a:t>Educational Researcher</a:t>
            </a:r>
            <a:r>
              <a:rPr lang="en-US" sz="1600" dirty="0"/>
              <a:t>, 15(2) 4-14. </a:t>
            </a:r>
          </a:p>
          <a:p>
            <a:pPr>
              <a:spcBef>
                <a:spcPts val="0"/>
              </a:spcBef>
            </a:pPr>
            <a:r>
              <a:rPr lang="en-US" sz="1600" dirty="0"/>
              <a:t>Shulman, L. S. (1987). Knowledge and teaching: foundation of the new reform. </a:t>
            </a:r>
            <a:r>
              <a:rPr lang="en-US" sz="1600" i="1" dirty="0"/>
              <a:t>Harvard Educational Review</a:t>
            </a:r>
            <a:r>
              <a:rPr lang="en-US" sz="1600" dirty="0"/>
              <a:t>, 57, 1-22. </a:t>
            </a:r>
          </a:p>
          <a:p>
            <a:pPr>
              <a:spcBef>
                <a:spcPts val="0"/>
              </a:spcBef>
            </a:pPr>
            <a:r>
              <a:rPr lang="en-US" sz="1600" dirty="0" err="1"/>
              <a:t>Pajares</a:t>
            </a:r>
            <a:r>
              <a:rPr lang="en-US" sz="1600" dirty="0"/>
              <a:t>, M. F. (1992). Teachers' beliefs and educational research: Cleaning up a messy construct. </a:t>
            </a:r>
            <a:r>
              <a:rPr lang="en-US" sz="1600" i="1" dirty="0"/>
              <a:t>Review of Educational Research</a:t>
            </a:r>
            <a:r>
              <a:rPr lang="en-US" sz="1600" dirty="0"/>
              <a:t>, 62(3), 307-332. </a:t>
            </a:r>
          </a:p>
          <a:p>
            <a:pPr>
              <a:spcBef>
                <a:spcPts val="0"/>
              </a:spcBef>
            </a:pPr>
            <a:r>
              <a:rPr lang="en-US" sz="1600" dirty="0"/>
              <a:t>Park, S., &amp; Oliver, J. S. (2008). Revisiting the </a:t>
            </a:r>
            <a:r>
              <a:rPr lang="en-US" sz="1600" dirty="0" smtClean="0"/>
              <a:t>conceptualization </a:t>
            </a:r>
            <a:r>
              <a:rPr lang="en-US" sz="1600" dirty="0"/>
              <a:t>of pedagogical content knowledge (PCK): PCK as a conceptual tool to understand teachers as professionals. </a:t>
            </a:r>
            <a:r>
              <a:rPr lang="en-US" sz="1600" i="1" dirty="0"/>
              <a:t>Research in Science Education</a:t>
            </a:r>
            <a:r>
              <a:rPr lang="en-US" sz="1600" dirty="0"/>
              <a:t>, </a:t>
            </a:r>
            <a:r>
              <a:rPr lang="en-US" sz="1600" i="1" dirty="0"/>
              <a:t>38</a:t>
            </a:r>
            <a:r>
              <a:rPr lang="en-US" sz="1600" dirty="0"/>
              <a:t>(3), 261-284.</a:t>
            </a:r>
          </a:p>
          <a:p>
            <a:endParaRPr lang="en-US" sz="1800" dirty="0"/>
          </a:p>
        </p:txBody>
      </p:sp>
      <p:sp>
        <p:nvSpPr>
          <p:cNvPr id="36" name="Text Placeholder 35"/>
          <p:cNvSpPr>
            <a:spLocks noGrp="1"/>
          </p:cNvSpPr>
          <p:nvPr>
            <p:ph type="body" sz="quarter" idx="10"/>
          </p:nvPr>
        </p:nvSpPr>
        <p:spPr>
          <a:xfrm>
            <a:off x="936041" y="6153312"/>
            <a:ext cx="12361043" cy="3262409"/>
          </a:xfrm>
        </p:spPr>
        <p:txBody>
          <a:bodyPr/>
          <a:lstStyle/>
          <a:p>
            <a:r>
              <a:rPr lang="en-US" sz="2600" dirty="0"/>
              <a:t>We investigated the teaching beliefs of teachers trained in </a:t>
            </a:r>
            <a:r>
              <a:rPr lang="en-US" sz="2600" dirty="0" smtClean="0"/>
              <a:t>GLOBE </a:t>
            </a:r>
            <a:r>
              <a:rPr lang="en-US" sz="2600" dirty="0"/>
              <a:t>protocols using the instrument ‘Belief about the Reformed Science Teaching and </a:t>
            </a:r>
            <a:r>
              <a:rPr lang="en-US" sz="2600" dirty="0" smtClean="0"/>
              <a:t>Learning’ (BARSTL) consisting </a:t>
            </a:r>
            <a:r>
              <a:rPr lang="en-US" sz="2600" dirty="0"/>
              <a:t>of 32 </a:t>
            </a:r>
            <a:r>
              <a:rPr lang="en-US" sz="2600" dirty="0" smtClean="0"/>
              <a:t>items, </a:t>
            </a:r>
            <a:r>
              <a:rPr lang="en-US" sz="2600" dirty="0"/>
              <a:t>and their teaching practices using a </a:t>
            </a:r>
            <a:r>
              <a:rPr lang="en-US" sz="2600" dirty="0" smtClean="0"/>
              <a:t>survey (TGTQ) </a:t>
            </a:r>
            <a:r>
              <a:rPr lang="en-US" sz="2600" dirty="0"/>
              <a:t>consisting of 7 demographic items and 18 items with both forced choice and open-ended questions. 72 GLOBE-trained teachers from all regions across the U.S. participated. 93% of the teachers were found to hold constructivist rather than traditional teaching beliefs, and 90% believed that teaching with GLOBE had impacted their students’ learning. </a:t>
            </a:r>
            <a:endParaRPr lang="en-US" sz="2600" dirty="0" smtClean="0"/>
          </a:p>
        </p:txBody>
      </p:sp>
      <p:sp>
        <p:nvSpPr>
          <p:cNvPr id="37" name="Text Placeholder 36"/>
          <p:cNvSpPr>
            <a:spLocks noGrp="1"/>
          </p:cNvSpPr>
          <p:nvPr>
            <p:ph type="body" sz="quarter" idx="11"/>
          </p:nvPr>
        </p:nvSpPr>
        <p:spPr>
          <a:xfrm>
            <a:off x="911157" y="5714271"/>
            <a:ext cx="12344534" cy="738656"/>
          </a:xfrm>
        </p:spPr>
        <p:txBody>
          <a:bodyPr/>
          <a:lstStyle/>
          <a:p>
            <a:r>
              <a:rPr lang="en-US" sz="3600" dirty="0" smtClean="0">
                <a:solidFill>
                  <a:schemeClr val="accent5">
                    <a:lumMod val="50000"/>
                  </a:schemeClr>
                </a:solidFill>
                <a:latin typeface="Times New Roman" pitchFamily="18" charset="0"/>
                <a:cs typeface="Times New Roman" pitchFamily="18" charset="0"/>
              </a:rPr>
              <a:t>ABSTRACT</a:t>
            </a:r>
            <a:endParaRPr lang="en-US" sz="3600" dirty="0">
              <a:solidFill>
                <a:schemeClr val="accent5">
                  <a:lumMod val="50000"/>
                </a:schemeClr>
              </a:solidFill>
              <a:latin typeface="Times New Roman" pitchFamily="18" charset="0"/>
              <a:cs typeface="Times New Roman" pitchFamily="18" charset="0"/>
            </a:endParaRPr>
          </a:p>
        </p:txBody>
      </p:sp>
      <p:sp>
        <p:nvSpPr>
          <p:cNvPr id="38" name="Text Placeholder 36"/>
          <p:cNvSpPr txBox="1">
            <a:spLocks noGrp="1"/>
          </p:cNvSpPr>
          <p:nvPr>
            <p:ph type="body" sz="quarter" idx="20"/>
          </p:nvPr>
        </p:nvSpPr>
        <p:spPr>
          <a:xfrm>
            <a:off x="1024338" y="11231913"/>
            <a:ext cx="12344400" cy="754045"/>
          </a:xfrm>
          <a:prstGeom prst="rect">
            <a:avLst/>
          </a:prstGeom>
          <a:noFill/>
        </p:spPr>
        <p:txBody>
          <a:bodyPr lIns="91436" tIns="91436" rIns="91436" bIns="91436" anchor="ctr" anchorCtr="0">
            <a:spAutoFit/>
          </a:bodyPr>
          <a:lstStyle/>
          <a:p>
            <a:pPr marL="0" marR="0" lvl="0" indent="0" algn="ctr" defTabSz="4388900" rtl="0" eaLnBrk="1" fontAlgn="auto" latinLnBrk="0" hangingPunct="1">
              <a:lnSpc>
                <a:spcPct val="100000"/>
              </a:lnSpc>
              <a:spcBef>
                <a:spcPct val="20000"/>
              </a:spcBef>
              <a:spcAft>
                <a:spcPts val="0"/>
              </a:spcAft>
              <a:buClrTx/>
              <a:buSzTx/>
              <a:buFont typeface="Arial" pitchFamily="34" charset="0"/>
              <a:buNone/>
              <a:tabLst/>
              <a:defRPr/>
            </a:pPr>
            <a:r>
              <a:rPr lang="en-US" sz="3600" b="1" u="sng" dirty="0" smtClean="0">
                <a:solidFill>
                  <a:schemeClr val="accent5">
                    <a:lumMod val="50000"/>
                  </a:schemeClr>
                </a:solidFill>
                <a:latin typeface="Times New Roman" pitchFamily="18" charset="0"/>
                <a:cs typeface="Times New Roman" pitchFamily="18" charset="0"/>
              </a:rPr>
              <a:t>RESPONSE FREQUENCIES OF TGTQ</a:t>
            </a:r>
            <a:endParaRPr kumimoji="0" lang="en-US" sz="3600" b="1" i="0" u="sng" strike="noStrike" kern="120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sp>
        <p:nvSpPr>
          <p:cNvPr id="57" name="Text Placeholder 42"/>
          <p:cNvSpPr txBox="1">
            <a:spLocks/>
          </p:cNvSpPr>
          <p:nvPr/>
        </p:nvSpPr>
        <p:spPr>
          <a:xfrm>
            <a:off x="27051135" y="36520909"/>
            <a:ext cx="12328634" cy="738656"/>
          </a:xfrm>
          <a:prstGeom prst="rect">
            <a:avLst/>
          </a:prstGeom>
          <a:noFill/>
        </p:spPr>
        <p:txBody>
          <a:bodyPr wrap="square" lIns="91436" tIns="91436" rIns="91436" bIns="91436" anchor="ctr" anchorCtr="0">
            <a:spAutoFit/>
          </a:bodyPr>
          <a:lstStyle/>
          <a:p>
            <a:pPr marL="0" marR="0" lvl="0" indent="0" algn="ctr" defTabSz="4023305" rtl="0" eaLnBrk="1" fontAlgn="auto" latinLnBrk="0" hangingPunct="1">
              <a:lnSpc>
                <a:spcPct val="100000"/>
              </a:lnSpc>
              <a:spcBef>
                <a:spcPct val="20000"/>
              </a:spcBef>
              <a:spcAft>
                <a:spcPts val="0"/>
              </a:spcAft>
              <a:buClrTx/>
              <a:buSzTx/>
              <a:buFont typeface="Arial" pitchFamily="34" charset="0"/>
              <a:buNone/>
              <a:tabLst/>
              <a:defRPr/>
            </a:pPr>
            <a:r>
              <a:rPr lang="en-US" sz="3600" b="1" u="sng" dirty="0" smtClean="0">
                <a:solidFill>
                  <a:schemeClr val="accent5">
                    <a:lumMod val="50000"/>
                  </a:schemeClr>
                </a:solidFill>
                <a:latin typeface="Times New Roman" pitchFamily="18" charset="0"/>
                <a:cs typeface="Times New Roman" pitchFamily="18" charset="0"/>
              </a:rPr>
              <a:t>ACKNOWLEDGEMENTS</a:t>
            </a:r>
            <a:endParaRPr kumimoji="0" lang="en-US" sz="3600" b="1" i="0" u="sng" strike="noStrike" kern="120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sp>
        <p:nvSpPr>
          <p:cNvPr id="58" name="Text Placeholder 31"/>
          <p:cNvSpPr txBox="1">
            <a:spLocks/>
          </p:cNvSpPr>
          <p:nvPr/>
        </p:nvSpPr>
        <p:spPr>
          <a:xfrm>
            <a:off x="26969687" y="37049941"/>
            <a:ext cx="12355254" cy="1569638"/>
          </a:xfrm>
          <a:prstGeom prst="rect">
            <a:avLst/>
          </a:prstGeom>
        </p:spPr>
        <p:txBody>
          <a:bodyPr wrap="square" lIns="228589" tIns="228589" rIns="228589" bIns="228589">
            <a:spAutoFit/>
          </a:bodyPr>
          <a:lstStyle/>
          <a:p>
            <a:pPr defTabSz="4023305">
              <a:spcBef>
                <a:spcPct val="20000"/>
              </a:spcBef>
            </a:pPr>
            <a:r>
              <a:rPr lang="en-US" sz="1800" dirty="0" smtClean="0">
                <a:latin typeface="Times New Roman" pitchFamily="18" charset="0"/>
                <a:cs typeface="Times New Roman" pitchFamily="18" charset="0"/>
              </a:rPr>
              <a:t>I would like to express a heartfelt thanks to my committee chairman, Dr. Sherry Herron, for helping develop the TGTQ and reaching out to the GLOBE community. I offer sincere thanks to the GLOBE partners who sent the survey to their teachers, Dorian Jenny for sending survey to teachers, Augustine </a:t>
            </a:r>
            <a:r>
              <a:rPr lang="en-US" sz="1800" dirty="0" err="1" smtClean="0">
                <a:latin typeface="Times New Roman" pitchFamily="18" charset="0"/>
                <a:cs typeface="Times New Roman" pitchFamily="18" charset="0"/>
              </a:rPr>
              <a:t>Frkuska</a:t>
            </a:r>
            <a:r>
              <a:rPr lang="en-US" sz="1800" dirty="0" smtClean="0">
                <a:latin typeface="Times New Roman" pitchFamily="18" charset="0"/>
                <a:cs typeface="Times New Roman" pitchFamily="18" charset="0"/>
              </a:rPr>
              <a:t> for sending surveys to the teachers at OLLU partnership and cadre of NASA/GLOBE, Teri </a:t>
            </a:r>
            <a:r>
              <a:rPr lang="en-US" sz="1800" dirty="0" err="1" smtClean="0">
                <a:latin typeface="Times New Roman" pitchFamily="18" charset="0"/>
                <a:cs typeface="Times New Roman" pitchFamily="18" charset="0"/>
              </a:rPr>
              <a:t>Eastburn</a:t>
            </a:r>
            <a:r>
              <a:rPr lang="en-US" sz="1800" dirty="0" smtClean="0">
                <a:latin typeface="Times New Roman" pitchFamily="18" charset="0"/>
                <a:cs typeface="Times New Roman" pitchFamily="18" charset="0"/>
              </a:rPr>
              <a:t> &amp; Julie </a:t>
            </a:r>
            <a:r>
              <a:rPr lang="en-US" sz="1800" dirty="0" err="1" smtClean="0">
                <a:latin typeface="Times New Roman" pitchFamily="18" charset="0"/>
                <a:cs typeface="Times New Roman" pitchFamily="18" charset="0"/>
              </a:rPr>
              <a:t>Malmberg</a:t>
            </a:r>
            <a:r>
              <a:rPr lang="en-US" sz="1800" dirty="0" smtClean="0">
                <a:latin typeface="Times New Roman" pitchFamily="18" charset="0"/>
                <a:cs typeface="Times New Roman" pitchFamily="18" charset="0"/>
              </a:rPr>
              <a:t> from UCAR &amp; NOAA climate stewards team for sending surveys</a:t>
            </a:r>
            <a:r>
              <a:rPr lang="en-US" sz="1800" dirty="0" smtClean="0">
                <a:solidFill>
                  <a:srgbClr val="FF0000"/>
                </a:solidFill>
                <a:latin typeface="Times New Roman" pitchFamily="18" charset="0"/>
                <a:cs typeface="Times New Roman" pitchFamily="18" charset="0"/>
              </a:rPr>
              <a:t>.</a:t>
            </a:r>
          </a:p>
        </p:txBody>
      </p:sp>
      <p:pic>
        <p:nvPicPr>
          <p:cNvPr id="59" name="Picture 4" descr="http://ocean.otr.usm.edu/~w135249/images/Univ_v_123PC.jpg"/>
          <p:cNvPicPr>
            <a:picLocks noChangeAspect="1" noChangeArrowheads="1"/>
          </p:cNvPicPr>
          <p:nvPr/>
        </p:nvPicPr>
        <p:blipFill>
          <a:blip r:embed="rId3" cstate="print"/>
          <a:srcRect/>
          <a:stretch>
            <a:fillRect/>
          </a:stretch>
        </p:blipFill>
        <p:spPr bwMode="auto">
          <a:xfrm>
            <a:off x="566113" y="412406"/>
            <a:ext cx="4375205" cy="3650797"/>
          </a:xfrm>
          <a:prstGeom prst="rect">
            <a:avLst/>
          </a:prstGeom>
          <a:ln>
            <a:noFill/>
          </a:ln>
          <a:effectLst>
            <a:outerShdw blurRad="292100" dist="139700" dir="2700000" algn="tl" rotWithShape="0">
              <a:srgbClr val="333333">
                <a:alpha val="65000"/>
              </a:srgbClr>
            </a:outerShdw>
          </a:effectLst>
        </p:spPr>
      </p:pic>
      <p:sp>
        <p:nvSpPr>
          <p:cNvPr id="60" name="Text Placeholder 51"/>
          <p:cNvSpPr>
            <a:spLocks noGrp="1"/>
          </p:cNvSpPr>
          <p:nvPr>
            <p:ph type="body" sz="quarter" idx="153"/>
          </p:nvPr>
        </p:nvSpPr>
        <p:spPr/>
        <p:txBody>
          <a:bodyPr>
            <a:noAutofit/>
          </a:bodyPr>
          <a:lstStyle/>
          <a:p>
            <a:r>
              <a:rPr lang="en-US" sz="9600" dirty="0"/>
              <a:t>A STUDY OF THE TEACHING BELIEFS OF GLOBE TEACHERS</a:t>
            </a:r>
          </a:p>
        </p:txBody>
      </p:sp>
      <p:sp>
        <p:nvSpPr>
          <p:cNvPr id="61" name="Text Placeholder 50"/>
          <p:cNvSpPr>
            <a:spLocks noGrp="1"/>
          </p:cNvSpPr>
          <p:nvPr>
            <p:ph type="body" sz="quarter" idx="151"/>
          </p:nvPr>
        </p:nvSpPr>
        <p:spPr>
          <a:xfrm>
            <a:off x="5343525" y="2611978"/>
            <a:ext cx="29546550" cy="1697355"/>
          </a:xfrm>
        </p:spPr>
        <p:txBody>
          <a:bodyPr>
            <a:normAutofit/>
          </a:bodyPr>
          <a:lstStyle/>
          <a:p>
            <a:r>
              <a:rPr lang="en-US" sz="5400" b="0" dirty="0" smtClean="0">
                <a:latin typeface="Times New Roman" pitchFamily="18" charset="0"/>
                <a:cs typeface="Times New Roman" pitchFamily="18" charset="0"/>
              </a:rPr>
              <a:t>Laila Ali and Sherry Herron, Ph.D.</a:t>
            </a:r>
          </a:p>
          <a:p>
            <a:endParaRPr lang="en-US" sz="6000" dirty="0">
              <a:solidFill>
                <a:schemeClr val="accent5">
                  <a:lumMod val="50000"/>
                </a:schemeClr>
              </a:solidFill>
            </a:endParaRPr>
          </a:p>
        </p:txBody>
      </p:sp>
      <p:sp>
        <p:nvSpPr>
          <p:cNvPr id="62" name="Text Placeholder 49"/>
          <p:cNvSpPr>
            <a:spLocks noGrp="1"/>
          </p:cNvSpPr>
          <p:nvPr>
            <p:ph type="body" sz="quarter" idx="150"/>
          </p:nvPr>
        </p:nvSpPr>
        <p:spPr>
          <a:xfrm>
            <a:off x="5343525" y="3396360"/>
            <a:ext cx="29546550" cy="1173480"/>
          </a:xfrm>
        </p:spPr>
        <p:txBody>
          <a:bodyPr>
            <a:noAutofit/>
          </a:bodyPr>
          <a:lstStyle/>
          <a:p>
            <a:r>
              <a:rPr lang="en-US" sz="4400" dirty="0" smtClean="0">
                <a:solidFill>
                  <a:schemeClr val="accent5">
                    <a:lumMod val="50000"/>
                  </a:schemeClr>
                </a:solidFill>
                <a:latin typeface="Times New Roman" pitchFamily="18" charset="0"/>
                <a:cs typeface="Times New Roman" pitchFamily="18" charset="0"/>
              </a:rPr>
              <a:t>The Center for Science &amp; Mathematics Education </a:t>
            </a:r>
          </a:p>
          <a:p>
            <a:r>
              <a:rPr lang="en-US" sz="4400" dirty="0" smtClean="0">
                <a:solidFill>
                  <a:schemeClr val="accent5">
                    <a:lumMod val="50000"/>
                  </a:schemeClr>
                </a:solidFill>
                <a:latin typeface="Times New Roman" pitchFamily="18" charset="0"/>
                <a:cs typeface="Times New Roman" pitchFamily="18" charset="0"/>
              </a:rPr>
              <a:t>College of Science &amp; Technology</a:t>
            </a:r>
            <a:endParaRPr lang="en-US" sz="4400" dirty="0">
              <a:solidFill>
                <a:schemeClr val="accent5">
                  <a:lumMod val="50000"/>
                </a:schemeClr>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6995149"/>
              </p:ext>
            </p:extLst>
          </p:nvPr>
        </p:nvGraphicFramePr>
        <p:xfrm>
          <a:off x="27089413" y="6499679"/>
          <a:ext cx="12328633" cy="27178847"/>
        </p:xfrm>
        <a:graphic>
          <a:graphicData uri="http://schemas.openxmlformats.org/drawingml/2006/table">
            <a:tbl>
              <a:tblPr firstRow="1" firstCol="1" bandRow="1">
                <a:tableStyleId>{5C22544A-7EE6-4342-B048-85BDC9FD1C3A}</a:tableStyleId>
              </a:tblPr>
              <a:tblGrid>
                <a:gridCol w="2980364"/>
                <a:gridCol w="9348269"/>
              </a:tblGrid>
              <a:tr h="245816">
                <a:tc>
                  <a:txBody>
                    <a:bodyPr/>
                    <a:lstStyle/>
                    <a:p>
                      <a:pPr marL="0" marR="0">
                        <a:spcBef>
                          <a:spcPts val="0"/>
                        </a:spcBef>
                        <a:spcAft>
                          <a:spcPts val="0"/>
                        </a:spcAft>
                      </a:pPr>
                      <a:r>
                        <a:rPr lang="en-US" sz="1900" dirty="0">
                          <a:effectLst/>
                        </a:rPr>
                        <a:t>Question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a:effectLst/>
                        </a:rPr>
                        <a:t>Responses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29079">
                <a:tc rowSpan="2">
                  <a:txBody>
                    <a:bodyPr/>
                    <a:lstStyle/>
                    <a:p>
                      <a:pPr marL="0" marR="0">
                        <a:spcBef>
                          <a:spcPts val="0"/>
                        </a:spcBef>
                        <a:spcAft>
                          <a:spcPts val="0"/>
                        </a:spcAft>
                      </a:pPr>
                      <a:r>
                        <a:rPr lang="en-US" sz="2400" dirty="0">
                          <a:effectLst/>
                        </a:rPr>
                        <a:t>1. </a:t>
                      </a:r>
                      <a:r>
                        <a:rPr lang="en-US" sz="2400" dirty="0">
                          <a:effectLst/>
                          <a:latin typeface="Times New Roman" charset="0"/>
                          <a:ea typeface="Times New Roman" charset="0"/>
                          <a:cs typeface="Times New Roman" charset="0"/>
                        </a:rPr>
                        <a:t>How do GLOBE teachers integrate GLOBE protocols and investigations into their classroom practices</a:t>
                      </a:r>
                      <a:r>
                        <a:rPr lang="en-US" sz="2200" dirty="0">
                          <a:effectLst/>
                          <a:latin typeface="Times New Roman" charset="0"/>
                          <a:ea typeface="Times New Roman" charset="0"/>
                          <a:cs typeface="Times New Roman" charset="0"/>
                        </a:rPr>
                        <a:t>?</a:t>
                      </a: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-incorporate GLOBE investigations in lesson plans.</a:t>
                      </a:r>
                    </a:p>
                    <a:p>
                      <a:pPr marL="0" marR="0">
                        <a:spcBef>
                          <a:spcPts val="0"/>
                        </a:spcBef>
                        <a:spcAft>
                          <a:spcPts val="0"/>
                        </a:spcAft>
                      </a:pPr>
                      <a:r>
                        <a:rPr lang="en-US" sz="1900" dirty="0">
                          <a:effectLst/>
                          <a:latin typeface="Times New Roman" charset="0"/>
                          <a:ea typeface="Times New Roman" charset="0"/>
                          <a:cs typeface="Times New Roman" charset="0"/>
                        </a:rPr>
                        <a:t>-demonstrate protocols in classroom </a:t>
                      </a:r>
                    </a:p>
                    <a:p>
                      <a:pPr marL="0" marR="0">
                        <a:spcBef>
                          <a:spcPts val="0"/>
                        </a:spcBef>
                        <a:spcAft>
                          <a:spcPts val="0"/>
                        </a:spcAft>
                      </a:pPr>
                      <a:r>
                        <a:rPr lang="en-US" sz="1900" dirty="0">
                          <a:effectLst/>
                          <a:latin typeface="Times New Roman" charset="0"/>
                          <a:ea typeface="Times New Roman" charset="0"/>
                          <a:cs typeface="Times New Roman" charset="0"/>
                        </a:rPr>
                        <a:t>-organize field trips for data collection </a:t>
                      </a:r>
                    </a:p>
                    <a:p>
                      <a:pPr marL="0" marR="0">
                        <a:spcBef>
                          <a:spcPts val="0"/>
                        </a:spcBef>
                        <a:spcAft>
                          <a:spcPts val="0"/>
                        </a:spcAft>
                      </a:pPr>
                      <a:r>
                        <a:rPr lang="en-US" sz="1900" dirty="0">
                          <a:effectLst/>
                          <a:latin typeface="Times New Roman" charset="0"/>
                          <a:ea typeface="Times New Roman" charset="0"/>
                          <a:cs typeface="Times New Roman" charset="0"/>
                        </a:rPr>
                        <a:t>-arrange group projects and discussions in class </a:t>
                      </a:r>
                    </a:p>
                    <a:p>
                      <a:pPr marL="0" marR="0">
                        <a:spcBef>
                          <a:spcPts val="0"/>
                        </a:spcBef>
                        <a:spcAft>
                          <a:spcPts val="0"/>
                        </a:spcAft>
                      </a:pPr>
                      <a:r>
                        <a:rPr lang="en-US" sz="1900" dirty="0">
                          <a:effectLst/>
                          <a:latin typeface="Times New Roman" charset="0"/>
                          <a:ea typeface="Times New Roman" charset="0"/>
                          <a:cs typeface="Times New Roman" charset="0"/>
                        </a:rPr>
                        <a:t>-conduct science fair and workshops</a:t>
                      </a:r>
                    </a:p>
                  </a:txBody>
                  <a:tcPr marL="68580" marR="68580" marT="0" marB="0"/>
                </a:tc>
              </a:tr>
              <a:tr h="1007950">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 integrate hydrology, atmosphere, and soil protocols into those topics.  I have the same kids all year for 5th grade general science. Our GLOBE investigations are ongoing with projects shared at conferences or virtual conferences at the end of the year.”</a:t>
                      </a:r>
                      <a:endParaRPr lang="en-US" sz="1900" dirty="0">
                        <a:effectLst/>
                        <a:latin typeface="Times New Roman" charset="0"/>
                        <a:ea typeface="Times New Roman" charset="0"/>
                        <a:cs typeface="Times New Roman" charset="0"/>
                      </a:endParaRPr>
                    </a:p>
                    <a:p>
                      <a:pPr marL="0" marR="0">
                        <a:spcBef>
                          <a:spcPts val="0"/>
                        </a:spcBef>
                        <a:spcAft>
                          <a:spcPts val="0"/>
                        </a:spcAft>
                      </a:pPr>
                      <a:r>
                        <a:rPr lang="en-US" sz="1900" dirty="0">
                          <a:effectLst/>
                          <a:latin typeface="Times New Roman" charset="0"/>
                          <a:ea typeface="Times New Roman" charset="0"/>
                          <a:cs typeface="Times New Roman" charset="0"/>
                        </a:rPr>
                        <a:t>“We set up study sites around school and take field trips to use our GLOBE protocols in different areas”. </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“We use GLOBE data collected by students or downloaded from GLOBE website for project-based curriculum teaching.”</a:t>
                      </a:r>
                      <a:endParaRPr lang="en-US" sz="1900" dirty="0">
                        <a:effectLst/>
                        <a:latin typeface="Times New Roman" charset="0"/>
                        <a:ea typeface="Times New Roman" charset="0"/>
                        <a:cs typeface="Times New Roman" charset="0"/>
                      </a:endParaRPr>
                    </a:p>
                  </a:txBody>
                  <a:tcPr marL="68580" marR="68580" marT="0" marB="0"/>
                </a:tc>
              </a:tr>
              <a:tr h="776740">
                <a:tc rowSpan="2">
                  <a:txBody>
                    <a:bodyPr/>
                    <a:lstStyle/>
                    <a:p>
                      <a:pPr marL="0" marR="0">
                        <a:spcBef>
                          <a:spcPts val="0"/>
                        </a:spcBef>
                        <a:spcAft>
                          <a:spcPts val="0"/>
                        </a:spcAft>
                      </a:pPr>
                      <a:r>
                        <a:rPr lang="en-US" sz="2400" dirty="0">
                          <a:effectLst/>
                        </a:rPr>
                        <a:t>2</a:t>
                      </a:r>
                      <a:r>
                        <a:rPr lang="en-US" sz="2400" dirty="0">
                          <a:effectLst/>
                          <a:latin typeface="Times New Roman" charset="0"/>
                          <a:ea typeface="Times New Roman" charset="0"/>
                          <a:cs typeface="Times New Roman" charset="0"/>
                        </a:rPr>
                        <a:t>. Why do teachers integrate GLOBE activities in their teaching?</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-to enhance classroom instruction and provide deeper understanding of scientific concepts.</a:t>
                      </a:r>
                    </a:p>
                    <a:p>
                      <a:pPr marL="0" marR="0">
                        <a:spcBef>
                          <a:spcPts val="0"/>
                        </a:spcBef>
                        <a:spcAft>
                          <a:spcPts val="0"/>
                        </a:spcAft>
                      </a:pPr>
                      <a:r>
                        <a:rPr lang="en-US" sz="1900" dirty="0">
                          <a:effectLst/>
                          <a:latin typeface="Times New Roman" charset="0"/>
                          <a:ea typeface="Times New Roman" charset="0"/>
                          <a:cs typeface="Times New Roman" charset="0"/>
                        </a:rPr>
                        <a:t>-to engage students in conducting scientific investigations and data collection.</a:t>
                      </a:r>
                    </a:p>
                    <a:p>
                      <a:pPr marL="0" marR="0">
                        <a:spcBef>
                          <a:spcPts val="0"/>
                        </a:spcBef>
                        <a:spcAft>
                          <a:spcPts val="0"/>
                        </a:spcAft>
                      </a:pPr>
                      <a:r>
                        <a:rPr lang="en-US" sz="1900" dirty="0">
                          <a:effectLst/>
                          <a:latin typeface="Times New Roman" charset="0"/>
                          <a:ea typeface="Times New Roman" charset="0"/>
                          <a:cs typeface="Times New Roman" charset="0"/>
                        </a:rPr>
                        <a:t>-to motivate science learning, problem-solving and critical thinking skills in students.</a:t>
                      </a:r>
                    </a:p>
                  </a:txBody>
                  <a:tcPr marL="68580" marR="68580" marT="0" marB="0"/>
                </a:tc>
              </a:tr>
              <a:tr h="1205097">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“Data collection motivates students and students seem to be better problem solvers after using GLOBE…Students develop a better understand of the world around them.  In addition, they can use their own data to learn math skills and communicate with others around the world.”</a:t>
                      </a:r>
                      <a:r>
                        <a:rPr lang="en-US" sz="1900" dirty="0">
                          <a:effectLst/>
                          <a:latin typeface="Times New Roman" charset="0"/>
                          <a:ea typeface="Times New Roman" charset="0"/>
                          <a:cs typeface="Times New Roman" charset="0"/>
                        </a:rPr>
                        <a:t> </a:t>
                      </a:r>
                    </a:p>
                    <a:p>
                      <a:pPr marL="0" marR="0">
                        <a:spcBef>
                          <a:spcPts val="0"/>
                        </a:spcBef>
                        <a:spcAft>
                          <a:spcPts val="0"/>
                        </a:spcAft>
                      </a:pPr>
                      <a:r>
                        <a:rPr lang="en-US" sz="1900" dirty="0">
                          <a:effectLst/>
                          <a:latin typeface="Times New Roman" charset="0"/>
                          <a:ea typeface="Times New Roman" charset="0"/>
                          <a:cs typeface="Times New Roman" charset="0"/>
                        </a:rPr>
                        <a:t>“GLOBE activities and protocols are more hands-on than our textbook curriculum and my district does not follow a science curriculum. We have standards but not an official curriculum, the textbook is over 20 years old.”</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 like working with real data and so do the students. It has real meaning for them.”</a:t>
                      </a:r>
                      <a:endParaRPr lang="en-US" sz="1900" dirty="0">
                        <a:effectLst/>
                        <a:latin typeface="Times New Roman" charset="0"/>
                        <a:ea typeface="Times New Roman" charset="0"/>
                        <a:cs typeface="Times New Roman" charset="0"/>
                      </a:endParaRPr>
                    </a:p>
                  </a:txBody>
                  <a:tcPr marL="68580" marR="68580" marT="0" marB="0"/>
                </a:tc>
              </a:tr>
              <a:tr h="989301">
                <a:tc rowSpan="2">
                  <a:txBody>
                    <a:bodyPr/>
                    <a:lstStyle/>
                    <a:p>
                      <a:pPr marL="0" marR="0">
                        <a:spcBef>
                          <a:spcPts val="0"/>
                        </a:spcBef>
                        <a:spcAft>
                          <a:spcPts val="0"/>
                        </a:spcAft>
                      </a:pPr>
                      <a:r>
                        <a:rPr lang="en-US" sz="2400" dirty="0">
                          <a:effectLst/>
                          <a:latin typeface="Times New Roman" charset="0"/>
                          <a:ea typeface="Times New Roman" charset="0"/>
                          <a:cs typeface="Times New Roman" charset="0"/>
                        </a:rPr>
                        <a:t>3. How do teachers implement GLOBE activities to enrich STEM education in class?</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-by incorporating GLOBE activities within weekly lessons.</a:t>
                      </a:r>
                    </a:p>
                    <a:p>
                      <a:pPr marL="0" marR="0">
                        <a:spcBef>
                          <a:spcPts val="0"/>
                        </a:spcBef>
                        <a:spcAft>
                          <a:spcPts val="0"/>
                        </a:spcAft>
                      </a:pPr>
                      <a:r>
                        <a:rPr lang="en-US" sz="1900" dirty="0">
                          <a:effectLst/>
                          <a:latin typeface="Times New Roman" charset="0"/>
                          <a:ea typeface="Times New Roman" charset="0"/>
                          <a:cs typeface="Times New Roman" charset="0"/>
                        </a:rPr>
                        <a:t>-by developing inquiry research projects and case studies that utilize GLOBE data.</a:t>
                      </a:r>
                    </a:p>
                    <a:p>
                      <a:pPr marL="0" marR="0">
                        <a:spcBef>
                          <a:spcPts val="0"/>
                        </a:spcBef>
                        <a:spcAft>
                          <a:spcPts val="0"/>
                        </a:spcAft>
                      </a:pPr>
                      <a:r>
                        <a:rPr lang="en-US" sz="1900" dirty="0">
                          <a:effectLst/>
                          <a:latin typeface="Times New Roman" charset="0"/>
                          <a:ea typeface="Times New Roman" charset="0"/>
                          <a:cs typeface="Times New Roman" charset="0"/>
                        </a:rPr>
                        <a:t>-by conducting actual field work and investigations with students using GLOBE protocols, following discussions with people in government agencies and scientists.</a:t>
                      </a:r>
                    </a:p>
                  </a:txBody>
                  <a:tcPr marL="68580" marR="68580" marT="0" marB="0"/>
                </a:tc>
              </a:tr>
              <a:tr h="783691">
                <a:tc vMerge="1">
                  <a:txBody>
                    <a:bodyPr/>
                    <a:lstStyle/>
                    <a:p>
                      <a:endParaRPr lang="en-US"/>
                    </a:p>
                  </a:txBody>
                  <a:tcPr/>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“We also bring in wildlife biologists and city officials.”</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“GLOBE activities have been featured in our school science fair for the last two years. Students have developed their own projects related to activities they have been involved with in class.”</a:t>
                      </a:r>
                      <a:endParaRPr lang="en-US" sz="1900" dirty="0">
                        <a:effectLst/>
                        <a:latin typeface="Times New Roman" charset="0"/>
                        <a:ea typeface="Times New Roman" charset="0"/>
                        <a:cs typeface="Times New Roman" charset="0"/>
                      </a:endParaRPr>
                    </a:p>
                  </a:txBody>
                  <a:tcPr marL="68580" marR="68580" marT="0" marB="0"/>
                </a:tc>
              </a:tr>
              <a:tr h="1007603">
                <a:tc rowSpan="2">
                  <a:txBody>
                    <a:bodyPr/>
                    <a:lstStyle/>
                    <a:p>
                      <a:pPr marL="0" marR="0">
                        <a:spcBef>
                          <a:spcPts val="0"/>
                        </a:spcBef>
                        <a:spcAft>
                          <a:spcPts val="0"/>
                        </a:spcAft>
                      </a:pPr>
                      <a:r>
                        <a:rPr lang="en-US" sz="2400" dirty="0">
                          <a:effectLst/>
                          <a:latin typeface="Times New Roman" charset="0"/>
                          <a:ea typeface="Times New Roman" charset="0"/>
                          <a:cs typeface="Times New Roman" charset="0"/>
                        </a:rPr>
                        <a:t>4. What types of challenges do teachers report in implementing GLOBE investigations into classroom practices? </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-More than 50% participants reported time constraints.</a:t>
                      </a:r>
                    </a:p>
                    <a:p>
                      <a:pPr marL="0" marR="0">
                        <a:spcBef>
                          <a:spcPts val="0"/>
                        </a:spcBef>
                        <a:spcAft>
                          <a:spcPts val="0"/>
                        </a:spcAft>
                      </a:pPr>
                      <a:r>
                        <a:rPr lang="en-US" sz="1900" dirty="0">
                          <a:effectLst/>
                          <a:latin typeface="Times New Roman" charset="0"/>
                          <a:ea typeface="Times New Roman" charset="0"/>
                          <a:cs typeface="Times New Roman" charset="0"/>
                        </a:rPr>
                        <a:t>-Others: lack of equipment, limited resources, fitting with curriculum, lack of administrative support, lack of GLOBE training, poor internet connectivity.</a:t>
                      </a:r>
                    </a:p>
                    <a:p>
                      <a:pPr marL="0" marR="0">
                        <a:spcBef>
                          <a:spcPts val="0"/>
                        </a:spcBef>
                        <a:spcAft>
                          <a:spcPts val="0"/>
                        </a:spcAft>
                      </a:pPr>
                      <a:r>
                        <a:rPr lang="en-US" sz="1900" dirty="0" smtClean="0">
                          <a:effectLst/>
                          <a:latin typeface="Times New Roman" charset="0"/>
                          <a:ea typeface="Times New Roman" charset="0"/>
                          <a:cs typeface="Times New Roman" charset="0"/>
                        </a:rPr>
                        <a:t>-need to </a:t>
                      </a:r>
                      <a:r>
                        <a:rPr lang="en-US" sz="1900" dirty="0">
                          <a:effectLst/>
                          <a:latin typeface="Times New Roman" charset="0"/>
                          <a:ea typeface="Times New Roman" charset="0"/>
                          <a:cs typeface="Times New Roman" charset="0"/>
                        </a:rPr>
                        <a:t>incorporate GLOBE program at university level due to lack of administrative support and unfamiliarity with other teachers.</a:t>
                      </a:r>
                    </a:p>
                  </a:txBody>
                  <a:tcPr marL="68580" marR="68580" marT="0" marB="0"/>
                </a:tc>
              </a:tr>
              <a:tr h="2033187">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“Limits on the time it takes to travel to collection sites, set up equipment, and conduct the procedures. Optimal teaching opportunities present themselves many times during field laboratories, especially with the younger students. The struggles with older students usually comes through equipment malfunction or its proper maintenance.”</a:t>
                      </a:r>
                      <a:endParaRPr lang="en-US" sz="1900" dirty="0">
                        <a:effectLst/>
                        <a:latin typeface="Times New Roman" charset="0"/>
                        <a:ea typeface="Times New Roman" charset="0"/>
                        <a:cs typeface="Times New Roman" charset="0"/>
                      </a:endParaRPr>
                    </a:p>
                    <a:p>
                      <a:pPr marL="0" marR="0">
                        <a:spcBef>
                          <a:spcPts val="0"/>
                        </a:spcBef>
                        <a:spcAft>
                          <a:spcPts val="0"/>
                        </a:spcAft>
                      </a:pPr>
                      <a:r>
                        <a:rPr lang="en-US" sz="1900" dirty="0">
                          <a:effectLst/>
                          <a:latin typeface="Times New Roman" charset="0"/>
                          <a:ea typeface="Times New Roman" charset="0"/>
                          <a:cs typeface="Times New Roman" charset="0"/>
                        </a:rPr>
                        <a:t>“The website does not always work. Sometimes very slow and can't find our data. Can't analyze what you can't find. Takes time which we don't always have. Tend to need more time to review and analyze data than to collect. There were few struggles with this beyond converting downloaded CSV files to Excel files that can be analyzed.”</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 have been frequenting changing my teaching location and assignment; it has been a struggle to remain active in GLOBE.”</a:t>
                      </a:r>
                      <a:endParaRPr lang="en-US" sz="1900" dirty="0">
                        <a:effectLst/>
                        <a:latin typeface="Times New Roman" charset="0"/>
                        <a:ea typeface="Times New Roman" charset="0"/>
                        <a:cs typeface="Times New Roman" charset="0"/>
                      </a:endParaRPr>
                    </a:p>
                    <a:p>
                      <a:pPr marL="0" marR="0">
                        <a:spcBef>
                          <a:spcPts val="0"/>
                        </a:spcBef>
                        <a:spcAft>
                          <a:spcPts val="0"/>
                        </a:spcAft>
                      </a:pPr>
                      <a:r>
                        <a:rPr lang="en-US" sz="1900" dirty="0">
                          <a:effectLst/>
                          <a:latin typeface="Times New Roman" charset="0"/>
                          <a:ea typeface="Times New Roman" charset="0"/>
                          <a:cs typeface="Times New Roman" charset="0"/>
                        </a:rPr>
                        <a:t>“It is difficult to find other schools to actually connect the students. The students would love to do projects with others students, but as a teacher, it is hard to develop a project that students can work together.”</a:t>
                      </a:r>
                    </a:p>
                  </a:txBody>
                  <a:tcPr marL="68580" marR="68580" marT="0" marB="0"/>
                </a:tc>
              </a:tr>
              <a:tr h="1194872">
                <a:tc rowSpan="2">
                  <a:txBody>
                    <a:bodyPr/>
                    <a:lstStyle/>
                    <a:p>
                      <a:pPr marL="0" marR="0">
                        <a:spcBef>
                          <a:spcPts val="0"/>
                        </a:spcBef>
                        <a:spcAft>
                          <a:spcPts val="0"/>
                        </a:spcAft>
                      </a:pPr>
                      <a:r>
                        <a:rPr lang="en-US" sz="2400" dirty="0">
                          <a:effectLst/>
                          <a:latin typeface="Times New Roman" charset="0"/>
                          <a:ea typeface="Times New Roman" charset="0"/>
                          <a:cs typeface="Times New Roman" charset="0"/>
                        </a:rPr>
                        <a:t>5. What kind of successes do teachers experience while implementing GLOBE activities?</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-the importance of data collection and scientific investigations </a:t>
                      </a:r>
                    </a:p>
                    <a:p>
                      <a:pPr marL="0" marR="0">
                        <a:spcBef>
                          <a:spcPts val="0"/>
                        </a:spcBef>
                        <a:spcAft>
                          <a:spcPts val="0"/>
                        </a:spcAft>
                      </a:pPr>
                      <a:r>
                        <a:rPr lang="en-US" sz="1900" dirty="0">
                          <a:effectLst/>
                          <a:latin typeface="Times New Roman" charset="0"/>
                          <a:ea typeface="Times New Roman" charset="0"/>
                          <a:cs typeface="Times New Roman" charset="0"/>
                        </a:rPr>
                        <a:t>-the ability to download, analyze, compare, interpret, share and predict data.</a:t>
                      </a:r>
                    </a:p>
                    <a:p>
                      <a:pPr marL="0" marR="0">
                        <a:spcBef>
                          <a:spcPts val="0"/>
                        </a:spcBef>
                        <a:spcAft>
                          <a:spcPts val="0"/>
                        </a:spcAft>
                      </a:pPr>
                      <a:r>
                        <a:rPr lang="en-US" sz="1900" dirty="0">
                          <a:effectLst/>
                          <a:latin typeface="Times New Roman" charset="0"/>
                          <a:ea typeface="Times New Roman" charset="0"/>
                          <a:cs typeface="Times New Roman" charset="0"/>
                        </a:rPr>
                        <a:t>-the capability to discuss, collaborate and present their data.</a:t>
                      </a:r>
                    </a:p>
                    <a:p>
                      <a:pPr marL="0" marR="0">
                        <a:spcBef>
                          <a:spcPts val="0"/>
                        </a:spcBef>
                        <a:spcAft>
                          <a:spcPts val="0"/>
                        </a:spcAft>
                      </a:pPr>
                      <a:r>
                        <a:rPr lang="en-US" sz="1900" dirty="0">
                          <a:effectLst/>
                          <a:latin typeface="Times New Roman" charset="0"/>
                          <a:ea typeface="Times New Roman" charset="0"/>
                          <a:cs typeface="Times New Roman" charset="0"/>
                        </a:rPr>
                        <a:t>-a better understanding of problem-solving and reasoning skills</a:t>
                      </a:r>
                    </a:p>
                    <a:p>
                      <a:pPr marL="0" marR="0">
                        <a:spcBef>
                          <a:spcPts val="0"/>
                        </a:spcBef>
                        <a:spcAft>
                          <a:spcPts val="0"/>
                        </a:spcAft>
                      </a:pPr>
                      <a:r>
                        <a:rPr lang="en-US" sz="1900" dirty="0">
                          <a:effectLst/>
                          <a:latin typeface="Times New Roman" charset="0"/>
                          <a:ea typeface="Times New Roman" charset="0"/>
                          <a:cs typeface="Times New Roman" charset="0"/>
                        </a:rPr>
                        <a:t>-a sense of accomplishment and responsibility.</a:t>
                      </a:r>
                    </a:p>
                  </a:txBody>
                  <a:tcPr marL="68580" marR="68580" marT="0" marB="0"/>
                </a:tc>
              </a:tr>
              <a:tr h="1239052">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 have had a great deal of success with implementing GLOBE activities into my classroom.  My administrators over the years have seen the awesome projects that the students have done, celebrated with the students when they have won GLOBE prizes for earth day videos, virtual research conferences, and allowed students to travel to two separate annual meetings to share their work with GLOBE.  Students have learned to think about science deeper using GLOBE.  The kids utilize technology as they connect with other schools, making videos, taking photographs, using satellite images, producing their project posters.”</a:t>
                      </a:r>
                      <a:endParaRPr lang="en-US" sz="1900" dirty="0">
                        <a:effectLst/>
                        <a:latin typeface="Times New Roman" charset="0"/>
                        <a:ea typeface="Times New Roman" charset="0"/>
                        <a:cs typeface="Times New Roman" charset="0"/>
                      </a:endParaRPr>
                    </a:p>
                  </a:txBody>
                  <a:tcPr marL="68580" marR="68580" marT="0" marB="0"/>
                </a:tc>
              </a:tr>
              <a:tr h="668730">
                <a:tc>
                  <a:txBody>
                    <a:bodyPr/>
                    <a:lstStyle/>
                    <a:p>
                      <a:pPr marL="0" marR="0">
                        <a:spcBef>
                          <a:spcPts val="0"/>
                        </a:spcBef>
                        <a:spcAft>
                          <a:spcPts val="0"/>
                        </a:spcAft>
                      </a:pPr>
                      <a:r>
                        <a:rPr lang="en-US" sz="2400" dirty="0">
                          <a:effectLst/>
                          <a:latin typeface="Times New Roman" charset="0"/>
                          <a:ea typeface="Times New Roman" charset="0"/>
                          <a:cs typeface="Times New Roman" charset="0"/>
                        </a:rPr>
                        <a:t>6. In what way has GLOBE training influenced teachers’ scientific knowledge?</a:t>
                      </a:r>
                    </a:p>
                    <a:p>
                      <a:pPr marL="0" marR="0">
                        <a:spcBef>
                          <a:spcPts val="0"/>
                        </a:spcBef>
                        <a:spcAft>
                          <a:spcPts val="0"/>
                        </a:spcAft>
                      </a:pPr>
                      <a:r>
                        <a:rPr lang="en-US" sz="2400" dirty="0">
                          <a:effectLst/>
                          <a:latin typeface="Times New Roman" charset="0"/>
                          <a:ea typeface="Times New Roman" charset="0"/>
                          <a:cs typeface="Times New Roman" charset="0"/>
                        </a:rPr>
                        <a:t> </a:t>
                      </a: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-it improved their science content knowledge.</a:t>
                      </a:r>
                    </a:p>
                    <a:p>
                      <a:pPr marL="0" marR="0">
                        <a:spcBef>
                          <a:spcPts val="0"/>
                        </a:spcBef>
                        <a:spcAft>
                          <a:spcPts val="0"/>
                        </a:spcAft>
                      </a:pPr>
                      <a:r>
                        <a:rPr lang="en-US" sz="1900" dirty="0">
                          <a:effectLst/>
                          <a:latin typeface="Times New Roman" charset="0"/>
                          <a:ea typeface="Times New Roman" charset="0"/>
                          <a:cs typeface="Times New Roman" charset="0"/>
                        </a:rPr>
                        <a:t>-it provided them with a better understanding of scientific concepts and resources.</a:t>
                      </a:r>
                    </a:p>
                  </a:txBody>
                  <a:tcPr marL="68580" marR="68580" marT="0" marB="0"/>
                </a:tc>
              </a:tr>
              <a:tr h="491631">
                <a:tc rowSpan="2">
                  <a:txBody>
                    <a:bodyPr/>
                    <a:lstStyle/>
                    <a:p>
                      <a:pPr marL="0" marR="0">
                        <a:spcBef>
                          <a:spcPts val="0"/>
                        </a:spcBef>
                        <a:spcAft>
                          <a:spcPts val="0"/>
                        </a:spcAft>
                      </a:pPr>
                      <a:r>
                        <a:rPr lang="en-US" sz="2200" dirty="0">
                          <a:effectLst/>
                          <a:latin typeface="Times New Roman" charset="0"/>
                          <a:ea typeface="Times New Roman" charset="0"/>
                          <a:cs typeface="Times New Roman" charset="0"/>
                        </a:rPr>
                        <a:t>7. How do GLOBE teachers believe GLOBE involvement in the classroom influences their students’ learning?</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-students become more independent active learners</a:t>
                      </a:r>
                    </a:p>
                    <a:p>
                      <a:pPr marL="0" marR="0">
                        <a:spcBef>
                          <a:spcPts val="0"/>
                        </a:spcBef>
                        <a:spcAft>
                          <a:spcPts val="0"/>
                        </a:spcAft>
                      </a:pPr>
                      <a:r>
                        <a:rPr lang="en-US" sz="1900" dirty="0">
                          <a:effectLst/>
                          <a:latin typeface="Times New Roman" charset="0"/>
                          <a:ea typeface="Times New Roman" charset="0"/>
                          <a:cs typeface="Times New Roman" charset="0"/>
                        </a:rPr>
                        <a:t>-they feel like real scientists </a:t>
                      </a:r>
                    </a:p>
                  </a:txBody>
                  <a:tcPr marL="68580" marR="68580" marT="0" marB="0"/>
                </a:tc>
              </a:tr>
              <a:tr h="1496787">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“Globe gives the opportunity to conduct scientific investigations by developing the accuracy of observation and clarifying good data archiving. GLOBE develops a sense of confidence toward any argumentative inquiry and investigation.”</a:t>
                      </a:r>
                      <a:endParaRPr lang="en-US" sz="1900" dirty="0">
                        <a:effectLst/>
                        <a:latin typeface="Times New Roman" charset="0"/>
                        <a:ea typeface="Times New Roman" charset="0"/>
                        <a:cs typeface="Times New Roman" charset="0"/>
                      </a:endParaRPr>
                    </a:p>
                    <a:p>
                      <a:pPr marL="0" marR="0">
                        <a:spcBef>
                          <a:spcPts val="0"/>
                        </a:spcBef>
                        <a:spcAft>
                          <a:spcPts val="0"/>
                        </a:spcAft>
                      </a:pPr>
                      <a:r>
                        <a:rPr lang="en-US" sz="1900" dirty="0">
                          <a:effectLst/>
                          <a:latin typeface="Times New Roman" charset="0"/>
                          <a:ea typeface="Times New Roman" charset="0"/>
                          <a:cs typeface="Times New Roman" charset="0"/>
                        </a:rPr>
                        <a:t>“Part of the scientific method includes data collection. Any hands-on investigations are going to help with retention of scientific concepts. There's something about "doing" science that helps students feel they, too, can be part of the scientific community.”</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“Students react favorably to the GLOBE activities because they can manipulate equipment, gather relevant data, etc. They learn to observe and think for themselves.”</a:t>
                      </a:r>
                      <a:endParaRPr lang="en-US" sz="1900" dirty="0">
                        <a:effectLst/>
                        <a:latin typeface="Times New Roman" charset="0"/>
                        <a:ea typeface="Times New Roman" charset="0"/>
                        <a:cs typeface="Times New Roman" charset="0"/>
                      </a:endParaRPr>
                    </a:p>
                  </a:txBody>
                  <a:tcPr marL="68580" marR="68580" marT="0" marB="0"/>
                </a:tc>
              </a:tr>
              <a:tr h="737447">
                <a:tc rowSpan="2">
                  <a:txBody>
                    <a:bodyPr/>
                    <a:lstStyle/>
                    <a:p>
                      <a:pPr marL="0" marR="0">
                        <a:spcBef>
                          <a:spcPts val="0"/>
                        </a:spcBef>
                        <a:spcAft>
                          <a:spcPts val="0"/>
                        </a:spcAft>
                      </a:pPr>
                      <a:r>
                        <a:rPr lang="en-US" sz="2400" dirty="0">
                          <a:effectLst/>
                          <a:latin typeface="Times New Roman" charset="0"/>
                          <a:ea typeface="Times New Roman" charset="0"/>
                          <a:cs typeface="Times New Roman" charset="0"/>
                        </a:rPr>
                        <a:t>8. How do teachers change their teaching strategies after learning GLOBE? </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-by incorporating more hands-on inquiry-based activities in their teaching. </a:t>
                      </a:r>
                    </a:p>
                    <a:p>
                      <a:pPr marL="0" marR="0">
                        <a:spcBef>
                          <a:spcPts val="0"/>
                        </a:spcBef>
                        <a:spcAft>
                          <a:spcPts val="0"/>
                        </a:spcAft>
                      </a:pPr>
                      <a:r>
                        <a:rPr lang="en-US" sz="1900" dirty="0">
                          <a:effectLst/>
                          <a:latin typeface="Times New Roman" charset="0"/>
                          <a:ea typeface="Times New Roman" charset="0"/>
                          <a:cs typeface="Times New Roman" charset="0"/>
                        </a:rPr>
                        <a:t>-by adopting more student-centered and group activities using GLOBE data and website.</a:t>
                      </a:r>
                    </a:p>
                  </a:txBody>
                  <a:tcPr marL="68580" marR="68580" marT="0" marB="0"/>
                </a:tc>
              </a:tr>
              <a:tr h="1246110">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“The training got me out of the classroom to do more experiments and data collection with the students. It was extremely thought-provoking after 30 years in the classroom.”</a:t>
                      </a:r>
                      <a:endParaRPr lang="en-US" sz="1900" dirty="0">
                        <a:effectLst/>
                        <a:latin typeface="Times New Roman" charset="0"/>
                        <a:ea typeface="Times New Roman" charset="0"/>
                        <a:cs typeface="Times New Roman" charset="0"/>
                      </a:endParaRPr>
                    </a:p>
                    <a:p>
                      <a:pPr marL="0" marR="0">
                        <a:spcBef>
                          <a:spcPts val="0"/>
                        </a:spcBef>
                        <a:spcAft>
                          <a:spcPts val="0"/>
                        </a:spcAft>
                      </a:pPr>
                      <a:r>
                        <a:rPr lang="en-US" sz="1900" dirty="0">
                          <a:effectLst/>
                          <a:latin typeface="Times New Roman" charset="0"/>
                          <a:ea typeface="Times New Roman" charset="0"/>
                          <a:cs typeface="Times New Roman" charset="0"/>
                        </a:rPr>
                        <a:t>“Students are directing their own study; I am simply their coach and definitely not the content expert. This is not a new approach to my teaching style, but I lacked the tools to do it well in science before GLOBE.”  </a:t>
                      </a:r>
                    </a:p>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“It enhanced my science teaching skills in an organized way and improved my pedagogy.”</a:t>
                      </a:r>
                      <a:endParaRPr lang="en-US" sz="1900" dirty="0">
                        <a:effectLst/>
                        <a:latin typeface="Times New Roman" charset="0"/>
                        <a:ea typeface="Times New Roman" charset="0"/>
                        <a:cs typeface="Times New Roman" charset="0"/>
                      </a:endParaRPr>
                    </a:p>
                  </a:txBody>
                  <a:tcPr marL="68580" marR="68580" marT="0" marB="0"/>
                </a:tc>
              </a:tr>
              <a:tr h="1474894">
                <a:tc rowSpan="2">
                  <a:txBody>
                    <a:bodyPr/>
                    <a:lstStyle/>
                    <a:p>
                      <a:pPr marL="0" marR="0">
                        <a:spcBef>
                          <a:spcPts val="0"/>
                        </a:spcBef>
                        <a:spcAft>
                          <a:spcPts val="0"/>
                        </a:spcAft>
                      </a:pPr>
                      <a:r>
                        <a:rPr lang="en-US" sz="2400" dirty="0" smtClean="0">
                          <a:effectLst/>
                        </a:rPr>
                        <a:t>9. Why have you stopped using GLOBE?</a:t>
                      </a:r>
                    </a:p>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900" dirty="0">
                          <a:effectLst/>
                          <a:latin typeface="Times New Roman" charset="0"/>
                          <a:ea typeface="Times New Roman" charset="0"/>
                          <a:cs typeface="Times New Roman" charset="0"/>
                        </a:rPr>
                        <a:t>-Change of teaching assignment</a:t>
                      </a:r>
                    </a:p>
                    <a:p>
                      <a:pPr marL="0" marR="0">
                        <a:spcBef>
                          <a:spcPts val="0"/>
                        </a:spcBef>
                        <a:spcAft>
                          <a:spcPts val="0"/>
                        </a:spcAft>
                      </a:pPr>
                      <a:r>
                        <a:rPr lang="en-US" sz="1900" dirty="0">
                          <a:effectLst/>
                          <a:latin typeface="Times New Roman" charset="0"/>
                          <a:ea typeface="Times New Roman" charset="0"/>
                          <a:cs typeface="Times New Roman" charset="0"/>
                        </a:rPr>
                        <a:t>-Not relevant to the teaching assignment</a:t>
                      </a:r>
                    </a:p>
                    <a:p>
                      <a:pPr marL="0" marR="0">
                        <a:spcBef>
                          <a:spcPts val="0"/>
                        </a:spcBef>
                        <a:spcAft>
                          <a:spcPts val="0"/>
                        </a:spcAft>
                      </a:pPr>
                      <a:r>
                        <a:rPr lang="en-US" sz="1900" dirty="0">
                          <a:effectLst/>
                          <a:latin typeface="Times New Roman" charset="0"/>
                          <a:ea typeface="Times New Roman" charset="0"/>
                          <a:cs typeface="Times New Roman" charset="0"/>
                        </a:rPr>
                        <a:t>-Time Limitations</a:t>
                      </a:r>
                    </a:p>
                    <a:p>
                      <a:pPr marL="0" marR="0">
                        <a:spcBef>
                          <a:spcPts val="0"/>
                        </a:spcBef>
                        <a:spcAft>
                          <a:spcPts val="0"/>
                        </a:spcAft>
                      </a:pPr>
                      <a:r>
                        <a:rPr lang="en-US" sz="1900" dirty="0">
                          <a:effectLst/>
                          <a:latin typeface="Times New Roman" charset="0"/>
                          <a:ea typeface="Times New Roman" charset="0"/>
                          <a:cs typeface="Times New Roman" charset="0"/>
                        </a:rPr>
                        <a:t>-Need more GLOBE training</a:t>
                      </a:r>
                    </a:p>
                    <a:p>
                      <a:pPr marL="0" marR="0">
                        <a:spcBef>
                          <a:spcPts val="0"/>
                        </a:spcBef>
                        <a:spcAft>
                          <a:spcPts val="0"/>
                        </a:spcAft>
                      </a:pPr>
                      <a:r>
                        <a:rPr lang="en-US" sz="1900" dirty="0">
                          <a:effectLst/>
                          <a:latin typeface="Times New Roman" charset="0"/>
                          <a:ea typeface="Times New Roman" charset="0"/>
                          <a:cs typeface="Times New Roman" charset="0"/>
                        </a:rPr>
                        <a:t>-Cost Issue</a:t>
                      </a:r>
                    </a:p>
                    <a:p>
                      <a:pPr marL="0" marR="0">
                        <a:spcBef>
                          <a:spcPts val="0"/>
                        </a:spcBef>
                        <a:spcAft>
                          <a:spcPts val="0"/>
                        </a:spcAft>
                      </a:pPr>
                      <a:r>
                        <a:rPr lang="en-US" sz="1900" dirty="0">
                          <a:effectLst/>
                          <a:latin typeface="Times New Roman" charset="0"/>
                          <a:ea typeface="Times New Roman" charset="0"/>
                          <a:cs typeface="Times New Roman" charset="0"/>
                        </a:rPr>
                        <a:t>-No funds to attend GLOBE workshops.</a:t>
                      </a:r>
                    </a:p>
                  </a:txBody>
                  <a:tcPr marL="68580" marR="68580" marT="0" marB="0"/>
                </a:tc>
              </a:tr>
              <a:tr h="491631">
                <a:tc vMerge="1">
                  <a:txBody>
                    <a:bodyPr/>
                    <a:lstStyle/>
                    <a:p>
                      <a:endParaRPr lang="en-US"/>
                    </a:p>
                  </a:txBody>
                  <a:tcPr/>
                </a:tc>
                <a:tc>
                  <a:txBody>
                    <a:bodyPr/>
                    <a:lstStyle/>
                    <a:p>
                      <a:pPr marL="0" marR="0">
                        <a:spcBef>
                          <a:spcPts val="0"/>
                        </a:spcBef>
                        <a:spcAft>
                          <a:spcPts val="0"/>
                        </a:spcAft>
                      </a:pPr>
                      <a:r>
                        <a:rPr lang="en-US" sz="1900" dirty="0">
                          <a:effectLst/>
                          <a:highlight>
                            <a:srgbClr val="C0C0C0"/>
                          </a:highlight>
                          <a:latin typeface="Times New Roman" charset="0"/>
                          <a:ea typeface="Times New Roman" charset="0"/>
                          <a:cs typeface="Times New Roman" charset="0"/>
                        </a:rPr>
                        <a:t>“I feel I need more training and exposure using the GLOBE program. Also, I am just so overwhelmed trying to get the state curriculum addressed.”</a:t>
                      </a:r>
                      <a:r>
                        <a:rPr lang="en-US" sz="1900" dirty="0">
                          <a:effectLst/>
                          <a:latin typeface="Times New Roman" charset="0"/>
                          <a:ea typeface="Times New Roman" charset="0"/>
                          <a:cs typeface="Times New Roman" charset="0"/>
                        </a:rPr>
                        <a:t> </a:t>
                      </a:r>
                    </a:p>
                  </a:txBody>
                  <a:tcPr marL="68580" marR="68580" marT="0" marB="0"/>
                </a:tc>
              </a:tr>
            </a:tbl>
          </a:graphicData>
        </a:graphic>
      </p:graphicFrame>
      <p:pic>
        <p:nvPicPr>
          <p:cNvPr id="33" name="Screen Shot 2017-07-25 at 12.52.24 PM.png"/>
          <p:cNvPicPr>
            <a:picLocks noChangeAspect="1"/>
          </p:cNvPicPr>
          <p:nvPr/>
        </p:nvPicPr>
        <p:blipFill>
          <a:blip r:embed="rId4">
            <a:extLst/>
          </a:blip>
          <a:stretch>
            <a:fillRect/>
          </a:stretch>
        </p:blipFill>
        <p:spPr>
          <a:xfrm>
            <a:off x="14500975" y="6014124"/>
            <a:ext cx="11527861" cy="21899896"/>
          </a:xfrm>
          <a:prstGeom prst="rect">
            <a:avLst/>
          </a:prstGeom>
          <a:ln w="12700" cap="flat">
            <a:noFill/>
            <a:miter lim="400000"/>
          </a:ln>
          <a:effectLst/>
        </p:spPr>
      </p:pic>
      <p:sp>
        <p:nvSpPr>
          <p:cNvPr id="6" name="Text Placeholder 5"/>
          <p:cNvSpPr>
            <a:spLocks noGrp="1"/>
          </p:cNvSpPr>
          <p:nvPr>
            <p:ph type="body" sz="quarter" idx="25"/>
          </p:nvPr>
        </p:nvSpPr>
        <p:spPr>
          <a:xfrm>
            <a:off x="27040114" y="5776236"/>
            <a:ext cx="12350676" cy="738656"/>
          </a:xfrm>
        </p:spPr>
        <p:txBody>
          <a:bodyPr/>
          <a:lstStyle/>
          <a:p>
            <a:r>
              <a:rPr lang="en-US" sz="3600" dirty="0" smtClean="0">
                <a:solidFill>
                  <a:schemeClr val="accent5">
                    <a:lumMod val="50000"/>
                  </a:schemeClr>
                </a:solidFill>
                <a:latin typeface="Times New Roman" charset="0"/>
                <a:ea typeface="Times New Roman" charset="0"/>
                <a:cs typeface="Times New Roman" charset="0"/>
              </a:rPr>
              <a:t>TGTQ OPEN-ENDED RESPONSES</a:t>
            </a:r>
            <a:endParaRPr lang="en-US" sz="3600" dirty="0">
              <a:solidFill>
                <a:schemeClr val="accent5">
                  <a:lumMod val="50000"/>
                </a:schemeClr>
              </a:solidFill>
              <a:latin typeface="Times New Roman" charset="0"/>
              <a:ea typeface="Times New Roman" charset="0"/>
              <a:cs typeface="Times New Roman" charset="0"/>
            </a:endParaRPr>
          </a:p>
        </p:txBody>
      </p:sp>
      <p:pic>
        <p:nvPicPr>
          <p:cNvPr id="4107" name="Picture 38" descr="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146" y="12811400"/>
            <a:ext cx="6290525" cy="311872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39" descr="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247" y="16512886"/>
            <a:ext cx="3752071" cy="24157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1083256" y="11984851"/>
            <a:ext cx="122138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After being trained in GLOBE, estimate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 your level of use in your classroom:</a:t>
            </a:r>
            <a:endParaRPr kumimoji="0" lang="en-US" altLang="en-US" sz="2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118372" y="15901465"/>
            <a:ext cx="37490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Have you stopped using GLOBE?</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112" name="Picture 40" descr="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2213" y="20272429"/>
            <a:ext cx="5168855" cy="3327893"/>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41" descr="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907" y="24919390"/>
            <a:ext cx="6015405" cy="34059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7"/>
          <p:cNvSpPr>
            <a:spLocks noChangeArrowheads="1"/>
          </p:cNvSpPr>
          <p:nvPr/>
        </p:nvSpPr>
        <p:spPr bwMode="auto">
          <a:xfrm>
            <a:off x="1048907" y="19373821"/>
            <a:ext cx="618881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Did you change your teaching strategies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after learning GLOBE protocols or activities?</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1291122" y="23772401"/>
            <a:ext cx="53319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How long have you been using GLOBE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activities/protocols in class?</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9"/>
          <p:cNvSpPr>
            <a:spLocks noChangeArrowheads="1"/>
          </p:cNvSpPr>
          <p:nvPr/>
        </p:nvSpPr>
        <p:spPr bwMode="auto">
          <a:xfrm>
            <a:off x="1048907" y="25214193"/>
            <a:ext cx="402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17" name="Picture 42" descr="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331" y="29406715"/>
            <a:ext cx="6003660" cy="434179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44" descr="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7033" y="29246449"/>
            <a:ext cx="4720912" cy="304058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2"/>
          <p:cNvSpPr>
            <a:spLocks noChangeArrowheads="1"/>
          </p:cNvSpPr>
          <p:nvPr/>
        </p:nvSpPr>
        <p:spPr bwMode="auto">
          <a:xfrm>
            <a:off x="1077955" y="28459551"/>
            <a:ext cx="588257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In</a:t>
            </a:r>
            <a:r>
              <a:rPr kumimoji="0" lang="en-US" altLang="en-US" sz="1400" b="1" i="0" u="none" strike="noStrike" cap="none" normalizeH="0" baseline="0" dirty="0" smtClean="0">
                <a:ln>
                  <a:noFill/>
                </a:ln>
                <a:solidFill>
                  <a:srgbClr val="4D4D4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approximately how many lessons do you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incorporate GLOBE during a course?</a:t>
            </a:r>
            <a:endParaRPr kumimoji="0" lang="en-US" altLang="en-US" sz="2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23"/>
          <p:cNvSpPr>
            <a:spLocks noChangeArrowheads="1"/>
          </p:cNvSpPr>
          <p:nvPr/>
        </p:nvSpPr>
        <p:spPr bwMode="auto">
          <a:xfrm>
            <a:off x="6846057" y="28500756"/>
            <a:ext cx="578055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4D4D4D"/>
                </a:solidFill>
                <a:latin typeface="Times New Roman" panose="02020603050405020304" pitchFamily="18" charset="0"/>
                <a:ea typeface="Calibri" panose="020F0502020204030204" pitchFamily="34" charset="0"/>
                <a:cs typeface="Times New Roman" panose="02020603050405020304" pitchFamily="18" charset="0"/>
              </a:rPr>
              <a:t>W</a:t>
            </a: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ould you like to implement more indoor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 or outdoor GLOBE activities?</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121" name="Picture 0" descr="Picture 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9734" y="24929928"/>
            <a:ext cx="6484346" cy="3529623"/>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45" descr="Picture 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056" y="12789223"/>
            <a:ext cx="3768209" cy="302228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6"/>
          <p:cNvSpPr>
            <a:spLocks noChangeArrowheads="1"/>
          </p:cNvSpPr>
          <p:nvPr/>
        </p:nvSpPr>
        <p:spPr bwMode="auto">
          <a:xfrm>
            <a:off x="6939676" y="23748250"/>
            <a:ext cx="6291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How often do you or your students enter data?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7"/>
          <p:cNvSpPr>
            <a:spLocks noChangeArrowheads="1"/>
          </p:cNvSpPr>
          <p:nvPr/>
        </p:nvSpPr>
        <p:spPr bwMode="auto">
          <a:xfrm>
            <a:off x="6680829" y="12027163"/>
            <a:ext cx="66681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Do you think that accelerated or regular students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 learn better with GLOBE investigations?</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25" name="Picture 46" descr="Picture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6057" y="20208916"/>
            <a:ext cx="5623523" cy="3240674"/>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37" descr="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227" y="33998888"/>
            <a:ext cx="10279918" cy="409717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0"/>
          <p:cNvSpPr>
            <a:spLocks noChangeArrowheads="1"/>
          </p:cNvSpPr>
          <p:nvPr/>
        </p:nvSpPr>
        <p:spPr bwMode="auto">
          <a:xfrm>
            <a:off x="7234314" y="19418308"/>
            <a:ext cx="55611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Do you plan to continue to use GLOBE?</a:t>
            </a:r>
            <a:endParaRPr kumimoji="0" lang="en-US" altLang="en-US" sz="2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31"/>
          <p:cNvSpPr>
            <a:spLocks noChangeArrowheads="1"/>
          </p:cNvSpPr>
          <p:nvPr/>
        </p:nvSpPr>
        <p:spPr bwMode="auto">
          <a:xfrm>
            <a:off x="1048907" y="33297526"/>
            <a:ext cx="43123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2400" b="1" i="0" u="none" strike="noStrike" cap="none" normalizeH="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Globe investigations trained in:</a:t>
            </a:r>
            <a:endParaRPr kumimoji="0" lang="en-US" altLang="en-US" sz="2400" b="0" i="0" u="none" strike="noStrike" cap="none" normalizeH="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34"/>
          <p:cNvSpPr>
            <a:spLocks noChangeArrowheads="1"/>
          </p:cNvSpPr>
          <p:nvPr/>
        </p:nvSpPr>
        <p:spPr bwMode="auto">
          <a:xfrm>
            <a:off x="7058549" y="15927664"/>
            <a:ext cx="579998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Do you believe that teaching with GLOBE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has influenced your students' learning?</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129" name="Picture 43" descr="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44758" y="16875462"/>
            <a:ext cx="6619875" cy="25050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5"/>
          <p:cNvSpPr>
            <a:spLocks noChangeArrowheads="1"/>
          </p:cNvSpPr>
          <p:nvPr/>
        </p:nvSpPr>
        <p:spPr bwMode="auto">
          <a:xfrm>
            <a:off x="7359056" y="16946493"/>
            <a:ext cx="402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p:cNvSpPr txBox="1"/>
          <p:nvPr/>
        </p:nvSpPr>
        <p:spPr>
          <a:xfrm>
            <a:off x="5703848" y="9210494"/>
            <a:ext cx="2544286" cy="1031051"/>
          </a:xfrm>
          <a:prstGeom prst="rect">
            <a:avLst/>
          </a:prstGeom>
          <a:noFill/>
        </p:spPr>
        <p:txBody>
          <a:bodyPr wrap="none" rtlCol="0">
            <a:spAutoFit/>
          </a:bodyPr>
          <a:lstStyle/>
          <a:p>
            <a:r>
              <a:rPr lang="en-US" sz="3600" b="1" u="sng" dirty="0" smtClean="0">
                <a:solidFill>
                  <a:schemeClr val="accent5">
                    <a:lumMod val="50000"/>
                  </a:schemeClr>
                </a:solidFill>
                <a:latin typeface="Times New Roman" pitchFamily="18" charset="0"/>
                <a:cs typeface="Times New Roman" pitchFamily="18" charset="0"/>
              </a:rPr>
              <a:t>METHODS</a:t>
            </a:r>
            <a:endParaRPr lang="en-US" sz="3600" b="1" u="sng" dirty="0">
              <a:solidFill>
                <a:schemeClr val="accent5">
                  <a:lumMod val="50000"/>
                </a:schemeClr>
              </a:solidFill>
              <a:latin typeface="Times New Roman" pitchFamily="18" charset="0"/>
              <a:cs typeface="Times New Roman"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1017845" y="9958807"/>
            <a:ext cx="11608765"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Data was collected from trained GLOBE teachers across the U.S. using Qualtrics.com. The link to the instruments was emailed to GLOBE partners who then distributed it to the teachers in their regions.</a:t>
            </a:r>
          </a:p>
        </p:txBody>
      </p:sp>
      <p:sp>
        <p:nvSpPr>
          <p:cNvPr id="5" name="TextBox 4"/>
          <p:cNvSpPr txBox="1"/>
          <p:nvPr/>
        </p:nvSpPr>
        <p:spPr>
          <a:xfrm flipH="1">
            <a:off x="14429315" y="28270200"/>
            <a:ext cx="11527861" cy="646331"/>
          </a:xfrm>
          <a:prstGeom prst="rect">
            <a:avLst/>
          </a:prstGeom>
          <a:noFill/>
        </p:spPr>
        <p:txBody>
          <a:bodyPr wrap="square" rtlCol="0">
            <a:spAutoFit/>
          </a:bodyPr>
          <a:lstStyle/>
          <a:p>
            <a:pPr algn="ctr"/>
            <a:r>
              <a:rPr lang="en-US" sz="3600" b="1" u="sng" dirty="0" smtClean="0">
                <a:solidFill>
                  <a:schemeClr val="accent5">
                    <a:lumMod val="50000"/>
                  </a:schemeClr>
                </a:solidFill>
                <a:latin typeface="Times New Roman" panose="02020603050405020304" pitchFamily="18" charset="0"/>
                <a:cs typeface="Times New Roman" panose="02020603050405020304" pitchFamily="18" charset="0"/>
              </a:rPr>
              <a:t>DISCUSSION</a:t>
            </a:r>
            <a:endParaRPr lang="en-US" sz="3600" b="1" u="sng"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429315" y="28841884"/>
            <a:ext cx="11671431" cy="9094797"/>
          </a:xfrm>
          <a:prstGeom prst="rect">
            <a:avLst/>
          </a:prstGeom>
          <a:noFill/>
        </p:spPr>
        <p:txBody>
          <a:bodyPr wrap="square" rtlCol="0">
            <a:spAutoFit/>
          </a:bodyPr>
          <a:lstStyle/>
          <a:p>
            <a:r>
              <a:rPr lang="en-US" sz="2800" dirty="0" smtClean="0">
                <a:latin typeface="Times New Roman" charset="0"/>
                <a:ea typeface="Times New Roman" charset="0"/>
                <a:cs typeface="Times New Roman" charset="0"/>
              </a:rPr>
              <a:t>The purpose of this study was </a:t>
            </a:r>
            <a:r>
              <a:rPr lang="en-US" sz="2800" dirty="0">
                <a:latin typeface="Times New Roman" charset="0"/>
                <a:ea typeface="Times New Roman" charset="0"/>
                <a:cs typeface="Times New Roman" charset="0"/>
              </a:rPr>
              <a:t>to understand teachers’ beliefs about incorporating GLOBE investigations in their </a:t>
            </a:r>
            <a:r>
              <a:rPr lang="en-US" sz="2800" dirty="0" smtClean="0">
                <a:latin typeface="Times New Roman" charset="0"/>
                <a:ea typeface="Times New Roman" charset="0"/>
                <a:cs typeface="Times New Roman" charset="0"/>
              </a:rPr>
              <a:t>classrooms. Using </a:t>
            </a:r>
            <a:r>
              <a:rPr lang="en-US" sz="2800" dirty="0">
                <a:latin typeface="Times New Roman" charset="0"/>
                <a:ea typeface="Times New Roman" charset="0"/>
                <a:cs typeface="Times New Roman" charset="0"/>
              </a:rPr>
              <a:t>the TGTQ and BARSTL together provided a</a:t>
            </a:r>
            <a:r>
              <a:rPr lang="en-US" sz="2800" dirty="0" smtClean="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complete picture of the teaching beliefs and practices of GLOBE teachers. </a:t>
            </a:r>
            <a:r>
              <a:rPr lang="en-US" sz="2800" dirty="0" smtClean="0">
                <a:latin typeface="Times New Roman" charset="0"/>
                <a:ea typeface="Times New Roman" charset="0"/>
                <a:cs typeface="Times New Roman" charset="0"/>
              </a:rPr>
              <a:t>The BARSTL scores from this study reveal that </a:t>
            </a:r>
            <a:r>
              <a:rPr lang="en-US" sz="2800" dirty="0">
                <a:latin typeface="Times New Roman" charset="0"/>
                <a:ea typeface="Times New Roman" charset="0"/>
                <a:cs typeface="Times New Roman" charset="0"/>
              </a:rPr>
              <a:t>most of the GLOBE teachers are inclined towards constructivist teaching beliefs. Results from the TGTQ highlighted the struggles and challenges teachers face during classroom practices. </a:t>
            </a:r>
            <a:endParaRPr lang="en-US" sz="2800" dirty="0" smtClean="0">
              <a:latin typeface="Times New Roman" charset="0"/>
              <a:ea typeface="Times New Roman" charset="0"/>
              <a:cs typeface="Times New Roman" charset="0"/>
            </a:endParaRPr>
          </a:p>
          <a:p>
            <a:r>
              <a:rPr lang="en-US" sz="2800" dirty="0" smtClean="0">
                <a:latin typeface="Times New Roman" charset="0"/>
                <a:ea typeface="Times New Roman" charset="0"/>
                <a:cs typeface="Times New Roman" charset="0"/>
              </a:rPr>
              <a:t>61</a:t>
            </a:r>
            <a:r>
              <a:rPr lang="en-US" sz="2800" dirty="0">
                <a:latin typeface="Times New Roman" charset="0"/>
                <a:ea typeface="Times New Roman" charset="0"/>
                <a:cs typeface="Times New Roman" charset="0"/>
              </a:rPr>
              <a:t>% of the teachers had changed their teaching strategies after learning GLOBE protocols and incorporated more hands-on inquiry-based activities in their teaching. 82% of the teachers planned to continue teaching with GLOBE activities and protocols. 90% of the teachers believed that teaching with GLOBE had influenced their students’ learning. 96% of the teachers indicated that both accelerated and regular students learn better with GLOBE investigations. One teacher said, “I believe that hands-on experience helps students develop a deeper understanding of scientific concepts”. 71% of the teachers would like to implement more outdoor GLOBE . The results from this study revealed to us that GLOBE teachers believe that GLOBE has influenced their teaching skills and improved their scientific concepts. Thus, we may conclude that GLOBE training provides teachers confidence in teaching science and classroom practices</a:t>
            </a:r>
            <a:r>
              <a:rPr lang="en-US" sz="2800" dirty="0"/>
              <a:t>.</a:t>
            </a:r>
          </a:p>
          <a:p>
            <a:endParaRPr lang="en-US" sz="2500" dirty="0">
              <a:latin typeface="Times New Roman" panose="02020603050405020304" pitchFamily="18" charset="0"/>
              <a:cs typeface="Times New Roman" panose="02020603050405020304" pitchFamily="18" charset="0"/>
            </a:endParaRPr>
          </a:p>
        </p:txBody>
      </p:sp>
      <p:pic>
        <p:nvPicPr>
          <p:cNvPr id="44" name="Picture 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067449" y="391951"/>
            <a:ext cx="3814499" cy="381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39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800</TotalTime>
  <Words>1866</Words>
  <Application>Microsoft Office PowerPoint</Application>
  <PresentationFormat>Custom</PresentationFormat>
  <Paragraphs>111</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PosterPresentations.com-48x48-Template</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Sherry Herron</cp:lastModifiedBy>
  <cp:revision>95</cp:revision>
  <dcterms:created xsi:type="dcterms:W3CDTF">2012-02-09T20:53:12Z</dcterms:created>
  <dcterms:modified xsi:type="dcterms:W3CDTF">2017-07-26T17:50:06Z</dcterms:modified>
</cp:coreProperties>
</file>