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27" r:id="rId3"/>
    <p:sldId id="306" r:id="rId4"/>
    <p:sldId id="319" r:id="rId5"/>
    <p:sldId id="320" r:id="rId6"/>
    <p:sldId id="321" r:id="rId7"/>
    <p:sldId id="322" r:id="rId8"/>
    <p:sldId id="323" r:id="rId9"/>
    <p:sldId id="328" r:id="rId10"/>
    <p:sldId id="324" r:id="rId11"/>
    <p:sldId id="325" r:id="rId12"/>
    <p:sldId id="326" r:id="rId13"/>
    <p:sldId id="31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9600"/>
    <a:srgbClr val="FFE103"/>
    <a:srgbClr val="FFFFFF"/>
    <a:srgbClr val="FFFC00"/>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722"/>
    <p:restoredTop sz="93669" autoAdjust="0"/>
  </p:normalViewPr>
  <p:slideViewPr>
    <p:cSldViewPr snapToGrid="0" snapToObjects="1">
      <p:cViewPr>
        <p:scale>
          <a:sx n="75" d="100"/>
          <a:sy n="75" d="100"/>
        </p:scale>
        <p:origin x="-1000" y="-1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2935C-FE59-224B-B194-90DB580C904E}" type="datetimeFigureOut">
              <a:rPr lang="en-US" smtClean="0"/>
              <a:pPr/>
              <a:t>8/3/17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0199F-4C43-2B48-BC24-E60C41DFB19D}" type="slidenum">
              <a:rPr lang="en-US" smtClean="0"/>
              <a:pPr/>
              <a:t>‹#›</a:t>
            </a:fld>
            <a:endParaRPr lang="en-US"/>
          </a:p>
        </p:txBody>
      </p:sp>
    </p:spTree>
    <p:extLst>
      <p:ext uri="{BB962C8B-B14F-4D97-AF65-F5344CB8AC3E}">
        <p14:creationId xmlns:p14="http://schemas.microsoft.com/office/powerpoint/2010/main" val="131961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1</a:t>
            </a:fld>
            <a:endParaRPr lang="en-US"/>
          </a:p>
        </p:txBody>
      </p:sp>
    </p:spTree>
    <p:extLst>
      <p:ext uri="{BB962C8B-B14F-4D97-AF65-F5344CB8AC3E}">
        <p14:creationId xmlns:p14="http://schemas.microsoft.com/office/powerpoint/2010/main" val="105420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Improve STEM Instruction</a:t>
            </a:r>
            <a:r>
              <a:rPr lang="en-US" sz="1200" kern="1200" dirty="0" smtClean="0">
                <a:solidFill>
                  <a:schemeClr val="tx1"/>
                </a:solidFill>
                <a:effectLst/>
                <a:latin typeface="+mn-lt"/>
                <a:ea typeface="+mn-ea"/>
                <a:cs typeface="+mn-cs"/>
              </a:rPr>
              <a:t> by creating developmentally appropriate vertically-integrated K-12 materials and activities which link NASA and GLOBE learning materials, supported by high quality professional development and ongoing support, engaging teachers from all grades (elementary, middle and high school) to work together in both program implementation and continuous improvement.</a:t>
            </a:r>
          </a:p>
          <a:p>
            <a:pPr lvl="0"/>
            <a:r>
              <a:rPr lang="en-US" sz="1200" b="1" kern="1200" dirty="0" smtClean="0">
                <a:solidFill>
                  <a:schemeClr val="tx1"/>
                </a:solidFill>
                <a:effectLst/>
                <a:latin typeface="+mn-lt"/>
                <a:ea typeface="+mn-ea"/>
                <a:cs typeface="+mn-cs"/>
              </a:rPr>
              <a:t>Increase and Sustain Youth and Public Engagement in STEM</a:t>
            </a:r>
            <a:r>
              <a:rPr lang="en-US" sz="1200" kern="1200" dirty="0" smtClean="0">
                <a:solidFill>
                  <a:schemeClr val="tx1"/>
                </a:solidFill>
                <a:effectLst/>
                <a:latin typeface="+mn-lt"/>
                <a:ea typeface="+mn-ea"/>
                <a:cs typeface="+mn-cs"/>
              </a:rPr>
              <a:t> through project activities and engagement of citizen scientists through GLOBE’s new citizen science initiative.</a:t>
            </a:r>
          </a:p>
          <a:p>
            <a:pPr lvl="0"/>
            <a:r>
              <a:rPr lang="en-US" sz="1200" b="1" kern="1200" dirty="0" smtClean="0">
                <a:solidFill>
                  <a:schemeClr val="tx1"/>
                </a:solidFill>
                <a:effectLst/>
                <a:latin typeface="+mn-lt"/>
                <a:ea typeface="+mn-ea"/>
                <a:cs typeface="+mn-cs"/>
              </a:rPr>
              <a:t>Enhance STEM Experience for Undergraduate Students</a:t>
            </a:r>
            <a:r>
              <a:rPr lang="en-US" sz="1200" kern="1200" dirty="0" smtClean="0">
                <a:solidFill>
                  <a:schemeClr val="tx1"/>
                </a:solidFill>
                <a:effectLst/>
                <a:latin typeface="+mn-lt"/>
                <a:ea typeface="+mn-ea"/>
                <a:cs typeface="+mn-cs"/>
              </a:rPr>
              <a:t>, through service learning for pre-service teachers and engineering challenges.</a:t>
            </a:r>
          </a:p>
          <a:p>
            <a:pPr lvl="0"/>
            <a:r>
              <a:rPr lang="en-US" sz="1200" b="1" kern="1200" dirty="0" smtClean="0">
                <a:solidFill>
                  <a:schemeClr val="tx1"/>
                </a:solidFill>
                <a:effectLst/>
                <a:latin typeface="+mn-lt"/>
                <a:ea typeface="+mn-ea"/>
                <a:cs typeface="+mn-cs"/>
              </a:rPr>
              <a:t>Better Serve Groups Historically Underrepresented in STEM</a:t>
            </a:r>
            <a:r>
              <a:rPr lang="en-US" sz="1200" kern="1200" dirty="0" smtClean="0">
                <a:solidFill>
                  <a:schemeClr val="tx1"/>
                </a:solidFill>
                <a:effectLst/>
                <a:latin typeface="+mn-lt"/>
                <a:ea typeface="+mn-ea"/>
                <a:cs typeface="+mn-cs"/>
              </a:rPr>
              <a:t> through serving high-need school districts (Providence, RI, Toledo, OH, Nashville, TN, Oakland, CA) and engagement of Historically Black Colleges and Universities, Tennessee State University.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C20199F-4C43-2B48-BC24-E60C41DFB19D}" type="slidenum">
              <a:rPr lang="en-US" smtClean="0"/>
              <a:pPr/>
              <a:t>3</a:t>
            </a:fld>
            <a:endParaRPr lang="en-US"/>
          </a:p>
        </p:txBody>
      </p:sp>
    </p:spTree>
    <p:extLst>
      <p:ext uri="{BB962C8B-B14F-4D97-AF65-F5344CB8AC3E}">
        <p14:creationId xmlns:p14="http://schemas.microsoft.com/office/powerpoint/2010/main" val="63496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5</a:t>
            </a:fld>
            <a:endParaRPr lang="en-US"/>
          </a:p>
        </p:txBody>
      </p:sp>
    </p:spTree>
    <p:extLst>
      <p:ext uri="{BB962C8B-B14F-4D97-AF65-F5344CB8AC3E}">
        <p14:creationId xmlns:p14="http://schemas.microsoft.com/office/powerpoint/2010/main" val="37126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6</a:t>
            </a:fld>
            <a:endParaRPr lang="en-US"/>
          </a:p>
        </p:txBody>
      </p:sp>
    </p:spTree>
    <p:extLst>
      <p:ext uri="{BB962C8B-B14F-4D97-AF65-F5344CB8AC3E}">
        <p14:creationId xmlns:p14="http://schemas.microsoft.com/office/powerpoint/2010/main" val="173896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entry App</a:t>
            </a:r>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7</a:t>
            </a:fld>
            <a:endParaRPr lang="en-US"/>
          </a:p>
        </p:txBody>
      </p:sp>
    </p:spTree>
    <p:extLst>
      <p:ext uri="{BB962C8B-B14F-4D97-AF65-F5344CB8AC3E}">
        <p14:creationId xmlns:p14="http://schemas.microsoft.com/office/powerpoint/2010/main" val="341665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Kevin’s presentation</a:t>
            </a:r>
            <a:r>
              <a:rPr lang="en-US" baseline="0" dirty="0" smtClean="0"/>
              <a:t> for NASA CAN</a:t>
            </a:r>
            <a:endParaRPr lang="en-US" dirty="0"/>
          </a:p>
        </p:txBody>
      </p:sp>
      <p:sp>
        <p:nvSpPr>
          <p:cNvPr id="4" name="Slide Number Placeholder 3"/>
          <p:cNvSpPr>
            <a:spLocks noGrp="1"/>
          </p:cNvSpPr>
          <p:nvPr>
            <p:ph type="sldNum" sz="quarter" idx="10"/>
          </p:nvPr>
        </p:nvSpPr>
        <p:spPr/>
        <p:txBody>
          <a:bodyPr/>
          <a:lstStyle/>
          <a:p>
            <a:fld id="{B2D86A28-D7F5-F24D-A2E3-F33D118CFFC5}" type="slidenum">
              <a:rPr lang="en-US" smtClean="0"/>
              <a:t>12</a:t>
            </a:fld>
            <a:endParaRPr lang="en-US"/>
          </a:p>
        </p:txBody>
      </p:sp>
    </p:spTree>
    <p:extLst>
      <p:ext uri="{BB962C8B-B14F-4D97-AF65-F5344CB8AC3E}">
        <p14:creationId xmlns:p14="http://schemas.microsoft.com/office/powerpoint/2010/main" val="181656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noFill/>
          <a:ln/>
        </p:spPr>
        <p:txBody>
          <a:bodyPr/>
          <a:lstStyle/>
          <a:p>
            <a:pPr eaLnBrk="1" hangingPunct="1"/>
            <a:endParaRPr lang="en-US">
              <a:latin typeface="Times New Roman" charset="0"/>
            </a:endParaRPr>
          </a:p>
        </p:txBody>
      </p:sp>
      <p:sp>
        <p:nvSpPr>
          <p:cNvPr id="49156" name="Slide Number Placeholder 3"/>
          <p:cNvSpPr>
            <a:spLocks noGrp="1"/>
          </p:cNvSpPr>
          <p:nvPr>
            <p:ph type="sldNum" sz="quarter" idx="5"/>
          </p:nvPr>
        </p:nvSpPr>
        <p:spPr>
          <a:noFill/>
        </p:spPr>
        <p:txBody>
          <a:bodyPr/>
          <a:lstStyle/>
          <a:p>
            <a:fld id="{1E90C8C4-8814-6043-8DF1-6B286EE289D3}" type="slidenum">
              <a:rPr lang="en-US" smtClean="0">
                <a:latin typeface="Times New Roman" charset="0"/>
              </a:rPr>
              <a:pPr/>
              <a:t>13</a:t>
            </a:fld>
            <a:endParaRPr lang="en-US" smtClean="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BA16C7-B9F0-D840-89DF-9F88A748E1E6}" type="datetimeFigureOut">
              <a:rPr lang="en-US" smtClean="0"/>
              <a:pPr/>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203236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A16C7-B9F0-D840-89DF-9F88A748E1E6}" type="datetimeFigureOut">
              <a:rPr lang="en-US" smtClean="0"/>
              <a:pPr/>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481762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A16C7-B9F0-D840-89DF-9F88A748E1E6}" type="datetimeFigureOut">
              <a:rPr lang="en-US" smtClean="0"/>
              <a:pPr/>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86514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a:lvl1pPr>
          </a:lstStyle>
          <a:p>
            <a:endParaRPr lang="en-US" dirty="0"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10382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BA16C7-B9F0-D840-89DF-9F88A748E1E6}" type="datetimeFigureOut">
              <a:rPr lang="en-US" smtClean="0"/>
              <a:pPr/>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6175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BA16C7-B9F0-D840-89DF-9F88A748E1E6}" type="datetimeFigureOut">
              <a:rPr lang="en-US" smtClean="0"/>
              <a:pPr/>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103600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BA16C7-B9F0-D840-89DF-9F88A748E1E6}" type="datetimeFigureOut">
              <a:rPr lang="en-US" smtClean="0"/>
              <a:pPr/>
              <a:t>8/3/17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1140858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A16C7-B9F0-D840-89DF-9F88A748E1E6}" type="datetimeFigureOut">
              <a:rPr lang="en-US" smtClean="0"/>
              <a:pPr/>
              <a:t>8/3/17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170021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A16C7-B9F0-D840-89DF-9F88A748E1E6}" type="datetimeFigureOut">
              <a:rPr lang="en-US" smtClean="0"/>
              <a:pPr/>
              <a:t>8/3/17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1426869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A16C7-B9F0-D840-89DF-9F88A748E1E6}" type="datetimeFigureOut">
              <a:rPr lang="en-US" smtClean="0"/>
              <a:pPr/>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111639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A16C7-B9F0-D840-89DF-9F88A748E1E6}" type="datetimeFigureOut">
              <a:rPr lang="en-US" smtClean="0"/>
              <a:pPr/>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C5E34-F8A9-F344-929E-68BE610CE9DD}" type="slidenum">
              <a:rPr lang="en-US" smtClean="0"/>
              <a:pPr/>
              <a:t>‹#›</a:t>
            </a:fld>
            <a:endParaRPr lang="en-US"/>
          </a:p>
        </p:txBody>
      </p:sp>
    </p:spTree>
    <p:extLst>
      <p:ext uri="{BB962C8B-B14F-4D97-AF65-F5344CB8AC3E}">
        <p14:creationId xmlns:p14="http://schemas.microsoft.com/office/powerpoint/2010/main" val="2131539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A16C7-B9F0-D840-89DF-9F88A748E1E6}" type="datetimeFigureOut">
              <a:rPr lang="en-US" smtClean="0"/>
              <a:pPr/>
              <a:t>8/3/17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C5E34-F8A9-F344-929E-68BE610CE9DD}" type="slidenum">
              <a:rPr lang="en-US" smtClean="0"/>
              <a:pPr/>
              <a:t>‹#›</a:t>
            </a:fld>
            <a:endParaRPr lang="en-US"/>
          </a:p>
        </p:txBody>
      </p:sp>
      <p:pic>
        <p:nvPicPr>
          <p:cNvPr id="9" name="Picture 8" descr="GLOBE_logoOfficial-_Blue.png"/>
          <p:cNvPicPr>
            <a:picLocks noChangeAspect="1"/>
          </p:cNvPicPr>
          <p:nvPr userDrawn="1"/>
        </p:nvPicPr>
        <p:blipFill>
          <a:blip r:embed="rId13"/>
          <a:stretch>
            <a:fillRect/>
          </a:stretch>
        </p:blipFill>
        <p:spPr>
          <a:xfrm>
            <a:off x="3208362" y="152118"/>
            <a:ext cx="2732047" cy="457200"/>
          </a:xfrm>
          <a:prstGeom prst="rect">
            <a:avLst/>
          </a:prstGeom>
        </p:spPr>
      </p:pic>
      <p:pic>
        <p:nvPicPr>
          <p:cNvPr id="10" name="Picture 9"/>
          <p:cNvPicPr/>
          <p:nvPr userDrawn="1"/>
        </p:nvPicPr>
        <p:blipFill>
          <a:blip r:embed="rId14">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spTree>
    <p:extLst>
      <p:ext uri="{BB962C8B-B14F-4D97-AF65-F5344CB8AC3E}">
        <p14:creationId xmlns:p14="http://schemas.microsoft.com/office/powerpoint/2010/main" val="98705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globe.gov/news-events/globe-events/virtual-conferences" TargetMode="External"/><Relationship Id="rId4" Type="http://schemas.openxmlformats.org/officeDocument/2006/relationships/hyperlink" Target="https://www.globe.gov/news-events/globe-events" TargetMode="External"/><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49.jpeg"/><Relationship Id="rId8" Type="http://schemas.openxmlformats.org/officeDocument/2006/relationships/image" Target="../media/image50.png"/><Relationship Id="rId9"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hyperlink" Target="http://www.globe.gov/web/mission-eart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jpeg"/><Relationship Id="rId9" Type="http://schemas.openxmlformats.org/officeDocument/2006/relationships/image" Target="../media/image35.tiff"/><Relationship Id="rId10"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 Id="rId3"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9952" y="968378"/>
            <a:ext cx="3804047" cy="2500313"/>
          </a:xfrm>
        </p:spPr>
        <p:txBody>
          <a:bodyPr>
            <a:noAutofit/>
          </a:bodyPr>
          <a:lstStyle/>
          <a:p>
            <a:r>
              <a:rPr lang="en-US" sz="2800" b="1" dirty="0" smtClean="0">
                <a:solidFill>
                  <a:srgbClr val="FF0000"/>
                </a:solidFill>
                <a:latin typeface="Elephant" charset="0"/>
                <a:ea typeface="Elephant" charset="0"/>
                <a:cs typeface="Elephant" charset="0"/>
              </a:rPr>
              <a:t>Mission Earth:</a:t>
            </a:r>
            <a:r>
              <a:rPr lang="en-US" sz="2800" dirty="0">
                <a:solidFill>
                  <a:srgbClr val="FF0000"/>
                </a:solidFill>
                <a:latin typeface="Elephant" charset="0"/>
                <a:ea typeface="Elephant" charset="0"/>
                <a:cs typeface="Elephant" charset="0"/>
              </a:rPr>
              <a:t/>
            </a:r>
            <a:br>
              <a:rPr lang="en-US" sz="2800" dirty="0">
                <a:solidFill>
                  <a:srgbClr val="FF0000"/>
                </a:solidFill>
                <a:latin typeface="Elephant" charset="0"/>
                <a:ea typeface="Elephant" charset="0"/>
                <a:cs typeface="Elephant" charset="0"/>
              </a:rPr>
            </a:br>
            <a:r>
              <a:rPr lang="en-US" sz="2800" b="1" dirty="0">
                <a:solidFill>
                  <a:srgbClr val="FF0000"/>
                </a:solidFill>
                <a:latin typeface="Elephant" charset="0"/>
                <a:ea typeface="Elephant" charset="0"/>
                <a:cs typeface="Elephant" charset="0"/>
              </a:rPr>
              <a:t>Fusing GLOBE with NASA Assets to Build Systemic Innovation in STEM Education</a:t>
            </a:r>
            <a:endParaRPr lang="en-US" sz="2800" dirty="0">
              <a:solidFill>
                <a:srgbClr val="FF0000"/>
              </a:solidFill>
              <a:latin typeface="Elephant" charset="0"/>
              <a:ea typeface="Elephant" charset="0"/>
              <a:cs typeface="Elephant" charset="0"/>
            </a:endParaRPr>
          </a:p>
        </p:txBody>
      </p:sp>
      <p:sp>
        <p:nvSpPr>
          <p:cNvPr id="3" name="Subtitle 2"/>
          <p:cNvSpPr>
            <a:spLocks noGrp="1"/>
          </p:cNvSpPr>
          <p:nvPr>
            <p:ph type="subTitle" idx="1"/>
          </p:nvPr>
        </p:nvSpPr>
        <p:spPr>
          <a:xfrm>
            <a:off x="5339952" y="3714750"/>
            <a:ext cx="3446860" cy="2014538"/>
          </a:xfrm>
        </p:spPr>
        <p:txBody>
          <a:bodyPr>
            <a:normAutofit/>
          </a:bodyPr>
          <a:lstStyle/>
          <a:p>
            <a:r>
              <a:rPr lang="en-US" sz="2800" dirty="0" smtClean="0"/>
              <a:t>Kevin </a:t>
            </a:r>
            <a:r>
              <a:rPr lang="en-US" sz="2800" dirty="0" err="1" smtClean="0"/>
              <a:t>Czajkowski</a:t>
            </a:r>
            <a:endParaRPr lang="en-US" sz="2800" dirty="0" smtClean="0"/>
          </a:p>
          <a:p>
            <a:r>
              <a:rPr lang="en-US" i="1" dirty="0" smtClean="0"/>
              <a:t>The University of Toledo</a:t>
            </a:r>
          </a:p>
        </p:txBody>
      </p:sp>
      <p:grpSp>
        <p:nvGrpSpPr>
          <p:cNvPr id="7" name="Group 6"/>
          <p:cNvGrpSpPr/>
          <p:nvPr/>
        </p:nvGrpSpPr>
        <p:grpSpPr>
          <a:xfrm>
            <a:off x="292100" y="968378"/>
            <a:ext cx="5047852" cy="4805878"/>
            <a:chOff x="292100" y="968378"/>
            <a:chExt cx="5047852" cy="4805878"/>
          </a:xfrm>
        </p:grpSpPr>
        <p:pic>
          <p:nvPicPr>
            <p:cNvPr id="4" name="Picture 3"/>
            <p:cNvPicPr>
              <a:picLocks noChangeAspect="1"/>
            </p:cNvPicPr>
            <p:nvPr/>
          </p:nvPicPr>
          <p:blipFill>
            <a:blip r:embed="rId3"/>
            <a:stretch>
              <a:fillRect/>
            </a:stretch>
          </p:blipFill>
          <p:spPr>
            <a:xfrm>
              <a:off x="292100" y="968378"/>
              <a:ext cx="5047852" cy="4805878"/>
            </a:xfrm>
            <a:prstGeom prst="rect">
              <a:avLst/>
            </a:prstGeom>
          </p:spPr>
        </p:pic>
        <p:pic>
          <p:nvPicPr>
            <p:cNvPr id="5" name="Picture 4" descr="nasa_logo.jpg"/>
            <p:cNvPicPr>
              <a:picLocks noChangeAspect="1"/>
            </p:cNvPicPr>
            <p:nvPr/>
          </p:nvPicPr>
          <p:blipFill>
            <a:blip r:embed="rId4"/>
            <a:stretch>
              <a:fillRect/>
            </a:stretch>
          </p:blipFill>
          <p:spPr>
            <a:xfrm>
              <a:off x="1744133" y="4612645"/>
              <a:ext cx="2396136" cy="981176"/>
            </a:xfrm>
            <a:prstGeom prst="rect">
              <a:avLst/>
            </a:prstGeom>
          </p:spPr>
        </p:pic>
        <p:sp>
          <p:nvSpPr>
            <p:cNvPr id="6" name="Rectangle 5"/>
            <p:cNvSpPr/>
            <p:nvPr/>
          </p:nvSpPr>
          <p:spPr>
            <a:xfrm>
              <a:off x="2192867" y="5593821"/>
              <a:ext cx="999066" cy="18043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72887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5561" y="3870416"/>
            <a:ext cx="1873355" cy="1804882"/>
          </a:xfrm>
          <a:prstGeom prst="rect">
            <a:avLst/>
          </a:prstGeom>
        </p:spPr>
      </p:pic>
      <p:sp>
        <p:nvSpPr>
          <p:cNvPr id="5" name="Title 1"/>
          <p:cNvSpPr>
            <a:spLocks noGrp="1"/>
          </p:cNvSpPr>
          <p:nvPr>
            <p:ph type="title"/>
          </p:nvPr>
        </p:nvSpPr>
        <p:spPr>
          <a:xfrm>
            <a:off x="0" y="74846"/>
            <a:ext cx="7471754" cy="969081"/>
          </a:xfrm>
          <a:solidFill>
            <a:schemeClr val="bg1"/>
          </a:solidFill>
        </p:spPr>
        <p:txBody>
          <a:bodyPr/>
          <a:lstStyle/>
          <a:p>
            <a:pPr algn="ctr"/>
            <a:r>
              <a:rPr lang="en-US" b="1" dirty="0" smtClean="0">
                <a:solidFill>
                  <a:srgbClr val="002060"/>
                </a:solidFill>
              </a:rPr>
              <a:t>Keep the End in Mind</a:t>
            </a:r>
            <a:endParaRPr lang="en-US" b="1" dirty="0"/>
          </a:p>
        </p:txBody>
      </p:sp>
      <p:sp>
        <p:nvSpPr>
          <p:cNvPr id="6" name="Content Placeholder 2"/>
          <p:cNvSpPr>
            <a:spLocks noGrp="1"/>
          </p:cNvSpPr>
          <p:nvPr>
            <p:ph idx="1"/>
          </p:nvPr>
        </p:nvSpPr>
        <p:spPr>
          <a:xfrm>
            <a:off x="247651" y="825501"/>
            <a:ext cx="4010744" cy="5139870"/>
          </a:xfrm>
        </p:spPr>
        <p:txBody>
          <a:bodyPr>
            <a:noAutofit/>
          </a:bodyPr>
          <a:lstStyle/>
          <a:p>
            <a:pPr marL="0" indent="0">
              <a:buNone/>
            </a:pPr>
            <a:r>
              <a:rPr lang="en-US" b="1" dirty="0" smtClean="0"/>
              <a:t>Students presenting their answers to their research questions</a:t>
            </a:r>
          </a:p>
          <a:p>
            <a:r>
              <a:rPr lang="en-US" sz="2000" dirty="0" smtClean="0"/>
              <a:t>Local Science Fairs (SATELLITES Student Conference at UT)</a:t>
            </a:r>
          </a:p>
          <a:p>
            <a:r>
              <a:rPr lang="en-US" sz="2000" dirty="0" smtClean="0"/>
              <a:t>State Science Fairs</a:t>
            </a:r>
          </a:p>
          <a:p>
            <a:pPr marL="0" indent="0">
              <a:buNone/>
            </a:pPr>
            <a:r>
              <a:rPr lang="en-US" b="1" dirty="0" smtClean="0"/>
              <a:t>GLOBE</a:t>
            </a:r>
          </a:p>
          <a:p>
            <a:pPr marL="0" indent="0">
              <a:buNone/>
            </a:pPr>
            <a:r>
              <a:rPr lang="en-US" sz="2000" b="1" dirty="0" smtClean="0"/>
              <a:t>Virtual Science </a:t>
            </a:r>
            <a:r>
              <a:rPr lang="en-US" sz="2000" b="1" dirty="0"/>
              <a:t>Symposium </a:t>
            </a:r>
          </a:p>
          <a:p>
            <a:pPr marL="0" indent="0">
              <a:buNone/>
            </a:pPr>
            <a:r>
              <a:rPr lang="en-US" sz="1600" dirty="0" smtClean="0">
                <a:hlinkClick r:id=""/>
              </a:rPr>
              <a:t>http</a:t>
            </a:r>
            <a:r>
              <a:rPr lang="en-US" sz="1600" dirty="0">
                <a:hlinkClick r:id="rId3"/>
              </a:rPr>
              <a:t>://www.globe.gov/news-events/globe-events/virtual-conferences</a:t>
            </a:r>
            <a:endParaRPr lang="en-US" sz="1600" dirty="0"/>
          </a:p>
          <a:p>
            <a:pPr marL="0" indent="0">
              <a:buNone/>
            </a:pPr>
            <a:r>
              <a:rPr lang="en-US" sz="2000" b="1" dirty="0"/>
              <a:t>Face to Face</a:t>
            </a:r>
          </a:p>
          <a:p>
            <a:r>
              <a:rPr lang="en-US" sz="2000" dirty="0" smtClean="0"/>
              <a:t>Regional </a:t>
            </a:r>
            <a:r>
              <a:rPr lang="en-US" sz="2000" dirty="0"/>
              <a:t>GLOBE Science Symposia </a:t>
            </a:r>
          </a:p>
          <a:p>
            <a:pPr marL="0" indent="0">
              <a:buNone/>
            </a:pPr>
            <a:r>
              <a:rPr lang="en-US" sz="1600" dirty="0">
                <a:hlinkClick r:id="rId4"/>
              </a:rPr>
              <a:t>https://www.globe.gov/news-events/globe-events</a:t>
            </a:r>
            <a:endParaRPr lang="en-US" sz="1600" dirty="0"/>
          </a:p>
          <a:p>
            <a:r>
              <a:rPr lang="en-US" sz="2000" dirty="0"/>
              <a:t>Annual GLOBE Meeting-July 30-Aug. 4 in New Haven, CT</a:t>
            </a:r>
          </a:p>
          <a:p>
            <a:endParaRPr lang="en-US" dirty="0" smtClean="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5164" y="1619762"/>
            <a:ext cx="1580794" cy="142638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7561" y="3933884"/>
            <a:ext cx="1736411" cy="1672943"/>
          </a:xfrm>
          <a:prstGeom prst="rect">
            <a:avLst/>
          </a:prstGeom>
        </p:spPr>
      </p:pic>
      <p:sp>
        <p:nvSpPr>
          <p:cNvPr id="10" name="TextBox 9"/>
          <p:cNvSpPr txBox="1"/>
          <p:nvPr/>
        </p:nvSpPr>
        <p:spPr>
          <a:xfrm>
            <a:off x="4258394" y="3091544"/>
            <a:ext cx="1271549" cy="369332"/>
          </a:xfrm>
          <a:prstGeom prst="rect">
            <a:avLst/>
          </a:prstGeom>
          <a:noFill/>
        </p:spPr>
        <p:txBody>
          <a:bodyPr wrap="square" rtlCol="0">
            <a:spAutoFit/>
          </a:bodyPr>
          <a:lstStyle/>
          <a:p>
            <a:pPr algn="ctr"/>
            <a:r>
              <a:rPr lang="en-US" b="1" i="1" dirty="0" smtClean="0"/>
              <a:t>SATELLITES</a:t>
            </a:r>
            <a:endParaRPr lang="en-US" b="1" i="1" dirty="0"/>
          </a:p>
        </p:txBody>
      </p:sp>
      <p:sp>
        <p:nvSpPr>
          <p:cNvPr id="11" name="TextBox 10"/>
          <p:cNvSpPr txBox="1"/>
          <p:nvPr/>
        </p:nvSpPr>
        <p:spPr>
          <a:xfrm>
            <a:off x="4822370" y="5689343"/>
            <a:ext cx="3777342" cy="369332"/>
          </a:xfrm>
          <a:prstGeom prst="rect">
            <a:avLst/>
          </a:prstGeom>
          <a:noFill/>
        </p:spPr>
        <p:txBody>
          <a:bodyPr wrap="square" rtlCol="0">
            <a:spAutoFit/>
          </a:bodyPr>
          <a:lstStyle/>
          <a:p>
            <a:pPr algn="ctr"/>
            <a:r>
              <a:rPr lang="en-US" b="1" i="1" dirty="0" smtClean="0"/>
              <a:t>GLOBE Midwest Regional Symposium </a:t>
            </a:r>
            <a:endParaRPr lang="en-US" b="1" i="1" dirty="0"/>
          </a:p>
        </p:txBody>
      </p:sp>
      <p:sp>
        <p:nvSpPr>
          <p:cNvPr id="12" name="TextBox 11"/>
          <p:cNvSpPr txBox="1"/>
          <p:nvPr/>
        </p:nvSpPr>
        <p:spPr>
          <a:xfrm>
            <a:off x="6150429" y="3149600"/>
            <a:ext cx="2844635" cy="369332"/>
          </a:xfrm>
          <a:prstGeom prst="rect">
            <a:avLst/>
          </a:prstGeom>
          <a:noFill/>
        </p:spPr>
        <p:txBody>
          <a:bodyPr wrap="square" rtlCol="0">
            <a:spAutoFit/>
          </a:bodyPr>
          <a:lstStyle/>
          <a:p>
            <a:pPr algn="ctr"/>
            <a:r>
              <a:rPr lang="en-US" b="1" i="1" dirty="0" smtClean="0"/>
              <a:t>GLOBE Annual Meeting</a:t>
            </a:r>
            <a:endParaRPr lang="en-US" b="1" i="1" dirty="0"/>
          </a:p>
        </p:txBody>
      </p:sp>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88860" y="1343564"/>
            <a:ext cx="1580310" cy="1690538"/>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05958" y="335133"/>
            <a:ext cx="1532732" cy="1851250"/>
          </a:xfrm>
          <a:prstGeom prst="rect">
            <a:avLst/>
          </a:prstGeom>
        </p:spPr>
      </p:pic>
    </p:spTree>
    <p:extLst>
      <p:ext uri="{BB962C8B-B14F-4D97-AF65-F5344CB8AC3E}">
        <p14:creationId xmlns:p14="http://schemas.microsoft.com/office/powerpoint/2010/main" val="1086532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3-07-25 at 1.58.29 PM.pn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265965" y="1380445"/>
            <a:ext cx="3515404" cy="425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65126"/>
            <a:ext cx="9144000" cy="1325563"/>
          </a:xfrm>
          <a:solidFill>
            <a:schemeClr val="bg1"/>
          </a:solidFill>
        </p:spPr>
        <p:txBody>
          <a:bodyPr/>
          <a:lstStyle/>
          <a:p>
            <a:pPr algn="ctr"/>
            <a:r>
              <a:rPr lang="en-US" b="1" dirty="0" smtClean="0">
                <a:solidFill>
                  <a:srgbClr val="002060"/>
                </a:solidFill>
              </a:rPr>
              <a:t>Connecting GLOBE to Engineering Practices</a:t>
            </a:r>
            <a:endParaRPr lang="en-US" b="1" dirty="0">
              <a:solidFill>
                <a:srgbClr val="002060"/>
              </a:solidFill>
            </a:endParaRPr>
          </a:p>
        </p:txBody>
      </p:sp>
      <p:sp>
        <p:nvSpPr>
          <p:cNvPr id="3" name="Rectangle 2"/>
          <p:cNvSpPr/>
          <p:nvPr/>
        </p:nvSpPr>
        <p:spPr>
          <a:xfrm>
            <a:off x="502105" y="2376489"/>
            <a:ext cx="4861832" cy="3395801"/>
          </a:xfrm>
          <a:prstGeom prst="rect">
            <a:avLst/>
          </a:prstGeom>
        </p:spPr>
        <p:txBody>
          <a:bodyPr wrap="square">
            <a:spAutoFit/>
          </a:bodyPr>
          <a:lstStyle/>
          <a:p>
            <a:pPr>
              <a:spcBef>
                <a:spcPts val="1400"/>
              </a:spcBef>
              <a:spcAft>
                <a:spcPts val="1400"/>
              </a:spcAft>
              <a:buFont typeface="Arial" charset="0"/>
              <a:buChar char="•"/>
            </a:pPr>
            <a:r>
              <a:rPr lang="en-US" sz="2800" dirty="0" smtClean="0">
                <a:solidFill>
                  <a:srgbClr val="000000"/>
                </a:solidFill>
              </a:rPr>
              <a:t> Using </a:t>
            </a:r>
            <a:r>
              <a:rPr lang="en-US" sz="2800" dirty="0">
                <a:solidFill>
                  <a:srgbClr val="000000"/>
                </a:solidFill>
              </a:rPr>
              <a:t>Math  &amp; Computation Thinking</a:t>
            </a:r>
          </a:p>
          <a:p>
            <a:pPr>
              <a:spcBef>
                <a:spcPts val="1400"/>
              </a:spcBef>
              <a:spcAft>
                <a:spcPts val="1400"/>
              </a:spcAft>
              <a:buFont typeface="Arial" charset="0"/>
              <a:buChar char="•"/>
            </a:pPr>
            <a:r>
              <a:rPr lang="en-US" sz="2800" dirty="0" smtClean="0">
                <a:solidFill>
                  <a:srgbClr val="000000"/>
                </a:solidFill>
              </a:rPr>
              <a:t> Planning </a:t>
            </a:r>
            <a:r>
              <a:rPr lang="en-US" sz="2800" dirty="0">
                <a:solidFill>
                  <a:srgbClr val="000000"/>
                </a:solidFill>
              </a:rPr>
              <a:t>&amp; Carrying out Investigations</a:t>
            </a:r>
          </a:p>
          <a:p>
            <a:pPr>
              <a:spcBef>
                <a:spcPts val="1400"/>
              </a:spcBef>
              <a:spcAft>
                <a:spcPts val="1400"/>
              </a:spcAft>
              <a:buFont typeface="Arial" charset="0"/>
              <a:buChar char="•"/>
            </a:pPr>
            <a:r>
              <a:rPr lang="en-US" sz="2800" dirty="0" smtClean="0">
                <a:solidFill>
                  <a:srgbClr val="000000"/>
                </a:solidFill>
              </a:rPr>
              <a:t> Obtaining</a:t>
            </a:r>
            <a:r>
              <a:rPr lang="en-US" sz="2800" dirty="0">
                <a:solidFill>
                  <a:srgbClr val="000000"/>
                </a:solidFill>
              </a:rPr>
              <a:t>, Evaluating &amp; Communicating Information</a:t>
            </a:r>
            <a:endParaRPr lang="en-US" sz="2800" b="0" i="0" dirty="0">
              <a:solidFill>
                <a:srgbClr val="000000"/>
              </a:solidFill>
              <a:effectLst/>
            </a:endParaRPr>
          </a:p>
        </p:txBody>
      </p:sp>
      <p:sp>
        <p:nvSpPr>
          <p:cNvPr id="5" name="TextBox 4"/>
          <p:cNvSpPr txBox="1"/>
          <p:nvPr/>
        </p:nvSpPr>
        <p:spPr>
          <a:xfrm>
            <a:off x="5265965" y="5649683"/>
            <a:ext cx="3515404" cy="369332"/>
          </a:xfrm>
          <a:prstGeom prst="rect">
            <a:avLst/>
          </a:prstGeom>
          <a:noFill/>
        </p:spPr>
        <p:txBody>
          <a:bodyPr wrap="square" rtlCol="0">
            <a:spAutoFit/>
          </a:bodyPr>
          <a:lstStyle/>
          <a:p>
            <a:pPr algn="ctr"/>
            <a:r>
              <a:rPr lang="en-US" dirty="0" smtClean="0"/>
              <a:t>Students using </a:t>
            </a:r>
            <a:r>
              <a:rPr lang="en-US" smtClean="0"/>
              <a:t>a clinometer</a:t>
            </a:r>
            <a:endParaRPr lang="en-US"/>
          </a:p>
        </p:txBody>
      </p:sp>
    </p:spTree>
    <p:extLst>
      <p:ext uri="{BB962C8B-B14F-4D97-AF65-F5344CB8AC3E}">
        <p14:creationId xmlns:p14="http://schemas.microsoft.com/office/powerpoint/2010/main" val="33814226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61977730"/>
              </p:ext>
            </p:extLst>
          </p:nvPr>
        </p:nvGraphicFramePr>
        <p:xfrm>
          <a:off x="390525" y="720725"/>
          <a:ext cx="8505825" cy="6137275"/>
        </p:xfrm>
        <a:graphic>
          <a:graphicData uri="http://schemas.openxmlformats.org/drawingml/2006/table">
            <a:tbl>
              <a:tblPr firstRow="1" bandRow="1">
                <a:tableStyleId>{EB9631B5-78F2-41C9-869B-9F39066F8104}</a:tableStyleId>
              </a:tblPr>
              <a:tblGrid>
                <a:gridCol w="2835275"/>
                <a:gridCol w="2835275"/>
                <a:gridCol w="2835275"/>
              </a:tblGrid>
              <a:tr h="774749">
                <a:tc>
                  <a:txBody>
                    <a:bodyPr/>
                    <a:lstStyle/>
                    <a:p>
                      <a:endParaRPr lang="en-US" dirty="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362526">
                <a:tc>
                  <a:txBody>
                    <a:bodyPr/>
                    <a:lstStyle/>
                    <a:p>
                      <a:endParaRPr lang="en-US" dirty="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marL="68580" marR="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698768"/>
            <a:ext cx="1811214" cy="1811215"/>
          </a:xfrm>
          <a:prstGeom prst="rect">
            <a:avLst/>
          </a:prstGeom>
        </p:spPr>
      </p:pic>
      <p:sp>
        <p:nvSpPr>
          <p:cNvPr id="7" name="TextBox 6"/>
          <p:cNvSpPr txBox="1"/>
          <p:nvPr/>
        </p:nvSpPr>
        <p:spPr>
          <a:xfrm>
            <a:off x="695325" y="3576516"/>
            <a:ext cx="1680785" cy="369332"/>
          </a:xfrm>
          <a:prstGeom prst="rect">
            <a:avLst/>
          </a:prstGeom>
          <a:noFill/>
        </p:spPr>
        <p:txBody>
          <a:bodyPr wrap="square" rtlCol="0">
            <a:spAutoFit/>
          </a:bodyPr>
          <a:lstStyle/>
          <a:p>
            <a:pPr algn="ctr"/>
            <a:r>
              <a:rPr lang="en-US" b="1" dirty="0" smtClean="0">
                <a:latin typeface="Arial"/>
                <a:cs typeface="Arial"/>
              </a:rPr>
              <a:t>Story Time</a:t>
            </a:r>
            <a:endParaRPr lang="en-US" b="1" dirty="0">
              <a:latin typeface="Arial"/>
              <a:cs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4290290"/>
            <a:ext cx="1785409" cy="1577111"/>
          </a:xfrm>
          <a:prstGeom prst="rect">
            <a:avLst/>
          </a:prstGeom>
        </p:spPr>
      </p:pic>
      <p:sp>
        <p:nvSpPr>
          <p:cNvPr id="9" name="TextBox 8"/>
          <p:cNvSpPr txBox="1"/>
          <p:nvPr/>
        </p:nvSpPr>
        <p:spPr>
          <a:xfrm>
            <a:off x="678653" y="5867401"/>
            <a:ext cx="1868756" cy="584776"/>
          </a:xfrm>
          <a:prstGeom prst="rect">
            <a:avLst/>
          </a:prstGeom>
          <a:noFill/>
        </p:spPr>
        <p:txBody>
          <a:bodyPr wrap="square" rtlCol="0">
            <a:spAutoFit/>
          </a:bodyPr>
          <a:lstStyle/>
          <a:p>
            <a:pPr algn="ctr"/>
            <a:r>
              <a:rPr lang="en-US" sz="1600" b="1" dirty="0">
                <a:latin typeface="Arial"/>
                <a:cs typeface="Arial"/>
              </a:rPr>
              <a:t>Assemblies</a:t>
            </a:r>
          </a:p>
          <a:p>
            <a:endParaRPr lang="en-US" sz="1600" dirty="0"/>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2157" y="1698767"/>
            <a:ext cx="1866899" cy="1659466"/>
          </a:xfrm>
          <a:prstGeom prst="rect">
            <a:avLst/>
          </a:prstGeom>
          <a:ln w="12700">
            <a:solidFill>
              <a:schemeClr val="tx1"/>
            </a:solidFill>
          </a:ln>
        </p:spPr>
      </p:pic>
      <p:sp>
        <p:nvSpPr>
          <p:cNvPr id="11" name="Rectangle 10"/>
          <p:cNvSpPr/>
          <p:nvPr/>
        </p:nvSpPr>
        <p:spPr>
          <a:xfrm>
            <a:off x="3548637" y="3402142"/>
            <a:ext cx="2281393" cy="646331"/>
          </a:xfrm>
          <a:prstGeom prst="rect">
            <a:avLst/>
          </a:prstGeom>
        </p:spPr>
        <p:txBody>
          <a:bodyPr wrap="square">
            <a:spAutoFit/>
          </a:bodyPr>
          <a:lstStyle/>
          <a:p>
            <a:pPr algn="ctr"/>
            <a:r>
              <a:rPr lang="en-US" b="1" dirty="0" smtClean="0">
                <a:latin typeface="Arial" charset="0"/>
                <a:ea typeface="Arial" charset="0"/>
                <a:cs typeface="Arial" charset="0"/>
              </a:rPr>
              <a:t>GLOBE SCIENTIST</a:t>
            </a:r>
          </a:p>
          <a:p>
            <a:pPr algn="ctr"/>
            <a:r>
              <a:rPr lang="en-US" dirty="0" smtClean="0">
                <a:latin typeface="Arial" charset="0"/>
                <a:ea typeface="Arial" charset="0"/>
                <a:cs typeface="Arial" charset="0"/>
              </a:rPr>
              <a:t>Kevin </a:t>
            </a:r>
            <a:r>
              <a:rPr lang="en-US" dirty="0" err="1" smtClean="0">
                <a:latin typeface="Arial" charset="0"/>
                <a:ea typeface="Arial" charset="0"/>
                <a:cs typeface="Arial" charset="0"/>
              </a:rPr>
              <a:t>Czajkowski</a:t>
            </a:r>
            <a:endParaRPr lang="en-US" dirty="0">
              <a:latin typeface="Arial" charset="0"/>
              <a:ea typeface="Arial" charset="0"/>
              <a:cs typeface="Arial" charset="0"/>
            </a:endParaRPr>
          </a:p>
        </p:txBody>
      </p:sp>
      <p:sp>
        <p:nvSpPr>
          <p:cNvPr id="12" name="Rectangle 11"/>
          <p:cNvSpPr/>
          <p:nvPr/>
        </p:nvSpPr>
        <p:spPr>
          <a:xfrm>
            <a:off x="3682156" y="5910459"/>
            <a:ext cx="1961069" cy="584776"/>
          </a:xfrm>
          <a:prstGeom prst="rect">
            <a:avLst/>
          </a:prstGeom>
        </p:spPr>
        <p:txBody>
          <a:bodyPr wrap="square">
            <a:spAutoFit/>
          </a:bodyPr>
          <a:lstStyle/>
          <a:p>
            <a:pPr algn="ctr"/>
            <a:r>
              <a:rPr lang="en-US" sz="1600" b="1" dirty="0" smtClean="0">
                <a:latin typeface="Arial" charset="0"/>
                <a:ea typeface="Arial" charset="0"/>
                <a:cs typeface="Arial" charset="0"/>
              </a:rPr>
              <a:t>METEOROLOGIST</a:t>
            </a:r>
          </a:p>
          <a:p>
            <a:pPr algn="ctr"/>
            <a:r>
              <a:rPr lang="en-US" sz="1600" dirty="0" smtClean="0">
                <a:latin typeface="Arial" charset="0"/>
                <a:ea typeface="Arial" charset="0"/>
                <a:cs typeface="Arial" charset="0"/>
              </a:rPr>
              <a:t>Andrew Humphrey</a:t>
            </a:r>
            <a:endParaRPr lang="en-US" sz="1600" dirty="0">
              <a:latin typeface="Arial" charset="0"/>
              <a:ea typeface="Arial" charset="0"/>
              <a:cs typeface="Arial" charset="0"/>
            </a:endParaRPr>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35441" y="4154740"/>
            <a:ext cx="1907785" cy="1695809"/>
          </a:xfrm>
          <a:prstGeom prst="rect">
            <a:avLst/>
          </a:prstGeom>
          <a:ln w="12700">
            <a:solidFill>
              <a:schemeClr val="tx1"/>
            </a:solidFill>
          </a:ln>
        </p:spPr>
      </p:pic>
      <p:sp>
        <p:nvSpPr>
          <p:cNvPr id="14" name="Rectangle 13"/>
          <p:cNvSpPr/>
          <p:nvPr/>
        </p:nvSpPr>
        <p:spPr>
          <a:xfrm>
            <a:off x="6724051" y="885825"/>
            <a:ext cx="1686524" cy="400110"/>
          </a:xfrm>
          <a:prstGeom prst="rect">
            <a:avLst/>
          </a:prstGeom>
        </p:spPr>
        <p:txBody>
          <a:bodyPr wrap="square">
            <a:spAutoFit/>
          </a:bodyPr>
          <a:lstStyle/>
          <a:p>
            <a:r>
              <a:rPr lang="en-US" sz="2000" b="1" dirty="0">
                <a:solidFill>
                  <a:srgbClr val="0000FF"/>
                </a:solidFill>
                <a:ea typeface="Lucida Bright" charset="0"/>
                <a:cs typeface="Lucida Bright" charset="0"/>
              </a:rPr>
              <a:t>Grades </a:t>
            </a:r>
            <a:r>
              <a:rPr lang="en-US" sz="2000" b="1" dirty="0" smtClean="0">
                <a:solidFill>
                  <a:srgbClr val="0000FF"/>
                </a:solidFill>
                <a:ea typeface="Lucida Bright" charset="0"/>
                <a:cs typeface="Lucida Bright" charset="0"/>
              </a:rPr>
              <a:t>9-12 </a:t>
            </a:r>
            <a:endParaRPr lang="en-US" sz="2000" b="1" dirty="0">
              <a:solidFill>
                <a:srgbClr val="0000FF"/>
              </a:solidFill>
            </a:endParaRPr>
          </a:p>
        </p:txBody>
      </p:sp>
      <p:sp>
        <p:nvSpPr>
          <p:cNvPr id="15" name="Rectangle 14"/>
          <p:cNvSpPr/>
          <p:nvPr/>
        </p:nvSpPr>
        <p:spPr>
          <a:xfrm>
            <a:off x="703576" y="885048"/>
            <a:ext cx="2024738" cy="400110"/>
          </a:xfrm>
          <a:prstGeom prst="rect">
            <a:avLst/>
          </a:prstGeom>
        </p:spPr>
        <p:txBody>
          <a:bodyPr wrap="square">
            <a:spAutoFit/>
          </a:bodyPr>
          <a:lstStyle/>
          <a:p>
            <a:r>
              <a:rPr lang="en-US" sz="2000" b="1" dirty="0">
                <a:solidFill>
                  <a:srgbClr val="0000FF"/>
                </a:solidFill>
                <a:ea typeface="Lucida Bright" charset="0"/>
                <a:cs typeface="Lucida Bright" charset="0"/>
              </a:rPr>
              <a:t>Grades </a:t>
            </a:r>
            <a:r>
              <a:rPr lang="en-US" sz="2000" b="1" dirty="0" smtClean="0">
                <a:solidFill>
                  <a:srgbClr val="0000FF"/>
                </a:solidFill>
                <a:ea typeface="Lucida Bright" charset="0"/>
                <a:cs typeface="Lucida Bright" charset="0"/>
              </a:rPr>
              <a:t>preK-5 </a:t>
            </a:r>
            <a:endParaRPr lang="en-US" sz="2000" b="1" dirty="0">
              <a:solidFill>
                <a:srgbClr val="0000FF"/>
              </a:solidFill>
            </a:endParaRPr>
          </a:p>
        </p:txBody>
      </p:sp>
      <p:sp>
        <p:nvSpPr>
          <p:cNvPr id="16" name="Rectangle 15"/>
          <p:cNvSpPr/>
          <p:nvPr/>
        </p:nvSpPr>
        <p:spPr>
          <a:xfrm>
            <a:off x="3842401" y="885047"/>
            <a:ext cx="1686524" cy="400110"/>
          </a:xfrm>
          <a:prstGeom prst="rect">
            <a:avLst/>
          </a:prstGeom>
        </p:spPr>
        <p:txBody>
          <a:bodyPr wrap="square">
            <a:spAutoFit/>
          </a:bodyPr>
          <a:lstStyle/>
          <a:p>
            <a:r>
              <a:rPr lang="en-US" sz="2000" b="1" dirty="0">
                <a:solidFill>
                  <a:srgbClr val="0000FF"/>
                </a:solidFill>
                <a:ea typeface="Lucida Bright" charset="0"/>
                <a:cs typeface="Lucida Bright" charset="0"/>
              </a:rPr>
              <a:t>Grades </a:t>
            </a:r>
            <a:r>
              <a:rPr lang="en-US" sz="2000" b="1" dirty="0" smtClean="0">
                <a:solidFill>
                  <a:srgbClr val="0000FF"/>
                </a:solidFill>
                <a:ea typeface="Lucida Bright" charset="0"/>
                <a:cs typeface="Lucida Bright" charset="0"/>
              </a:rPr>
              <a:t>6-8 </a:t>
            </a:r>
            <a:endParaRPr lang="en-US" sz="2000" b="1" dirty="0">
              <a:solidFill>
                <a:srgbClr val="0000FF"/>
              </a:solidFill>
            </a:endParaRPr>
          </a:p>
        </p:txBody>
      </p:sp>
      <p:pic>
        <p:nvPicPr>
          <p:cNvPr id="17" name="Picture 4" descr="Group Wood ENVMT50 coastal 2011 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88283" y="3341975"/>
            <a:ext cx="1764167" cy="172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Professional interview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76537" y="1698768"/>
            <a:ext cx="1358801" cy="1482199"/>
          </a:xfrm>
          <a:prstGeom prst="rect">
            <a:avLst/>
          </a:prstGeom>
        </p:spPr>
      </p:pic>
      <p:sp>
        <p:nvSpPr>
          <p:cNvPr id="19" name="TextBox 18"/>
          <p:cNvSpPr txBox="1"/>
          <p:nvPr/>
        </p:nvSpPr>
        <p:spPr>
          <a:xfrm>
            <a:off x="7595889" y="1790700"/>
            <a:ext cx="1252837" cy="1384995"/>
          </a:xfrm>
          <a:prstGeom prst="rect">
            <a:avLst/>
          </a:prstGeom>
          <a:noFill/>
        </p:spPr>
        <p:txBody>
          <a:bodyPr wrap="square" rtlCol="0">
            <a:spAutoFit/>
          </a:bodyPr>
          <a:lstStyle/>
          <a:p>
            <a:pPr>
              <a:defRPr/>
            </a:pPr>
            <a:r>
              <a:rPr lang="en-US" sz="1200" b="1" dirty="0">
                <a:latin typeface="Arial" charset="0"/>
                <a:ea typeface="Arial" charset="0"/>
                <a:cs typeface="Arial" charset="0"/>
              </a:rPr>
              <a:t>Conduct Informational </a:t>
            </a:r>
          </a:p>
          <a:p>
            <a:pPr>
              <a:defRPr/>
            </a:pPr>
            <a:r>
              <a:rPr lang="en-US" sz="1200" b="1" dirty="0">
                <a:latin typeface="Arial" charset="0"/>
                <a:ea typeface="Arial" charset="0"/>
                <a:cs typeface="Arial" charset="0"/>
              </a:rPr>
              <a:t>Interviews with </a:t>
            </a:r>
          </a:p>
          <a:p>
            <a:pPr>
              <a:defRPr/>
            </a:pPr>
            <a:r>
              <a:rPr lang="en-US" sz="1200" b="1" dirty="0">
                <a:latin typeface="Arial" charset="0"/>
                <a:ea typeface="Arial" charset="0"/>
                <a:cs typeface="Arial" charset="0"/>
              </a:rPr>
              <a:t>STEM </a:t>
            </a:r>
          </a:p>
          <a:p>
            <a:pPr>
              <a:defRPr/>
            </a:pPr>
            <a:r>
              <a:rPr lang="en-US" sz="1200" b="1" dirty="0">
                <a:latin typeface="Arial" charset="0"/>
                <a:ea typeface="Arial" charset="0"/>
                <a:cs typeface="Arial" charset="0"/>
              </a:rPr>
              <a:t>Professionals </a:t>
            </a:r>
          </a:p>
          <a:p>
            <a:endParaRPr lang="en-US" sz="1200" dirty="0"/>
          </a:p>
        </p:txBody>
      </p:sp>
      <p:sp>
        <p:nvSpPr>
          <p:cNvPr id="20" name="Rectangle 19"/>
          <p:cNvSpPr/>
          <p:nvPr/>
        </p:nvSpPr>
        <p:spPr>
          <a:xfrm>
            <a:off x="5959150" y="3971216"/>
            <a:ext cx="1280939" cy="276999"/>
          </a:xfrm>
          <a:prstGeom prst="rect">
            <a:avLst/>
          </a:prstGeom>
        </p:spPr>
        <p:txBody>
          <a:bodyPr wrap="square">
            <a:spAutoFit/>
          </a:bodyPr>
          <a:lstStyle/>
          <a:p>
            <a:pPr algn="ctr"/>
            <a:r>
              <a:rPr lang="en-US" sz="1200" b="1" dirty="0">
                <a:latin typeface="Arial" charset="0"/>
                <a:ea typeface="Arial" charset="0"/>
                <a:cs typeface="Arial" charset="0"/>
              </a:rPr>
              <a:t>I</a:t>
            </a:r>
            <a:r>
              <a:rPr lang="en-US" sz="1200" b="1" dirty="0" smtClean="0">
                <a:latin typeface="Arial" charset="0"/>
                <a:ea typeface="Arial" charset="0"/>
                <a:cs typeface="Arial" charset="0"/>
              </a:rPr>
              <a:t>nternships</a:t>
            </a:r>
            <a:endParaRPr lang="en-US" sz="1200" dirty="0">
              <a:latin typeface="Arial" charset="0"/>
              <a:ea typeface="Arial" charset="0"/>
              <a:cs typeface="Arial" charset="0"/>
            </a:endParaRPr>
          </a:p>
        </p:txBody>
      </p:sp>
      <p:pic>
        <p:nvPicPr>
          <p:cNvPr id="21" name="Picture 20" descr="IMG_155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63223" y="5232535"/>
            <a:ext cx="1569596" cy="1324254"/>
          </a:xfrm>
          <a:prstGeom prst="rect">
            <a:avLst/>
          </a:prstGeom>
        </p:spPr>
      </p:pic>
      <p:sp>
        <p:nvSpPr>
          <p:cNvPr id="22" name="Rectangle 21"/>
          <p:cNvSpPr/>
          <p:nvPr/>
        </p:nvSpPr>
        <p:spPr>
          <a:xfrm>
            <a:off x="7481617" y="5225435"/>
            <a:ext cx="1405178" cy="1015663"/>
          </a:xfrm>
          <a:prstGeom prst="rect">
            <a:avLst/>
          </a:prstGeom>
        </p:spPr>
        <p:txBody>
          <a:bodyPr wrap="square">
            <a:spAutoFit/>
          </a:bodyPr>
          <a:lstStyle/>
          <a:p>
            <a:pPr algn="ctr"/>
            <a:r>
              <a:rPr lang="en-US" sz="1200" b="1" dirty="0" smtClean="0">
                <a:latin typeface="Arial" charset="0"/>
                <a:ea typeface="Arial" charset="0"/>
                <a:cs typeface="Arial" charset="0"/>
              </a:rPr>
              <a:t>Create Professional Networks with Air Quality Representatives</a:t>
            </a:r>
            <a:endParaRPr lang="en-US" sz="1200" dirty="0">
              <a:latin typeface="Arial" charset="0"/>
              <a:ea typeface="Arial" charset="0"/>
              <a:cs typeface="Arial" charset="0"/>
            </a:endParaRPr>
          </a:p>
        </p:txBody>
      </p:sp>
      <p:sp>
        <p:nvSpPr>
          <p:cNvPr id="23" name="Title 1"/>
          <p:cNvSpPr>
            <a:spLocks noGrp="1"/>
          </p:cNvSpPr>
          <p:nvPr>
            <p:ph type="title"/>
          </p:nvPr>
        </p:nvSpPr>
        <p:spPr>
          <a:xfrm>
            <a:off x="0" y="80119"/>
            <a:ext cx="9144000" cy="593396"/>
          </a:xfrm>
          <a:solidFill>
            <a:schemeClr val="bg1"/>
          </a:solidFill>
        </p:spPr>
        <p:txBody>
          <a:bodyPr>
            <a:normAutofit fontScale="90000"/>
          </a:bodyPr>
          <a:lstStyle/>
          <a:p>
            <a:pPr algn="ctr"/>
            <a:r>
              <a:rPr lang="en-US" b="1" dirty="0" smtClean="0">
                <a:solidFill>
                  <a:srgbClr val="002060"/>
                </a:solidFill>
              </a:rPr>
              <a:t>Connecting GLOBE to Careers</a:t>
            </a:r>
            <a:endParaRPr lang="en-US" b="1" dirty="0">
              <a:solidFill>
                <a:srgbClr val="002060"/>
              </a:solidFill>
            </a:endParaRPr>
          </a:p>
        </p:txBody>
      </p:sp>
    </p:spTree>
    <p:extLst>
      <p:ext uri="{BB962C8B-B14F-4D97-AF65-F5344CB8AC3E}">
        <p14:creationId xmlns:p14="http://schemas.microsoft.com/office/powerpoint/2010/main" val="5403320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28650" y="296863"/>
            <a:ext cx="7886700" cy="1325562"/>
          </a:xfrm>
        </p:spPr>
        <p:txBody>
          <a:bodyPr/>
          <a:lstStyle/>
          <a:p>
            <a:pPr eaLnBrk="1" hangingPunct="1"/>
            <a:r>
              <a:rPr lang="en-US" b="1" i="1" smtClean="0">
                <a:latin typeface="Tahoma" charset="0"/>
                <a:ea typeface="Tahoma" charset="0"/>
                <a:cs typeface="Tahoma" charset="0"/>
              </a:rPr>
              <a:t>Thank you!</a:t>
            </a:r>
          </a:p>
        </p:txBody>
      </p:sp>
      <p:sp>
        <p:nvSpPr>
          <p:cNvPr id="48133" name="TextBox 5"/>
          <p:cNvSpPr txBox="1">
            <a:spLocks noChangeArrowheads="1"/>
          </p:cNvSpPr>
          <p:nvPr/>
        </p:nvSpPr>
        <p:spPr bwMode="auto">
          <a:xfrm>
            <a:off x="1295400" y="2743200"/>
            <a:ext cx="7075488" cy="3770313"/>
          </a:xfrm>
          <a:prstGeom prst="rect">
            <a:avLst/>
          </a:prstGeom>
          <a:noFill/>
          <a:ln w="9525">
            <a:noFill/>
            <a:miter lim="800000"/>
            <a:headEnd/>
            <a:tailEnd/>
          </a:ln>
        </p:spPr>
        <p:txBody>
          <a:bodyPr>
            <a:prstTxWarp prst="textNoShape">
              <a:avLst/>
            </a:prstTxWarp>
            <a:spAutoFit/>
          </a:bodyPr>
          <a:lstStyle/>
          <a:p>
            <a:r>
              <a:rPr lang="en-US" sz="2800" b="1" dirty="0" smtClean="0"/>
              <a:t>Kevin </a:t>
            </a:r>
            <a:r>
              <a:rPr lang="en-US" sz="2800" b="1" dirty="0"/>
              <a:t>Czajkowski</a:t>
            </a:r>
          </a:p>
          <a:p>
            <a:r>
              <a:rPr lang="en-US" sz="2800" dirty="0"/>
              <a:t>GLOBE Scientist</a:t>
            </a:r>
          </a:p>
          <a:p>
            <a:r>
              <a:rPr lang="en-US" sz="2800" dirty="0"/>
              <a:t>The University of Toledo</a:t>
            </a:r>
          </a:p>
          <a:p>
            <a:r>
              <a:rPr lang="en-US" sz="2800" dirty="0" err="1"/>
              <a:t>Kevin.czajkowski@utoledo.edu</a:t>
            </a:r>
            <a:endParaRPr lang="en-US" sz="2800" dirty="0"/>
          </a:p>
          <a:p>
            <a:endParaRPr lang="en-US" sz="2800" b="1" dirty="0"/>
          </a:p>
          <a:p>
            <a:endParaRPr lang="en-US" sz="2800" dirty="0"/>
          </a:p>
          <a:p>
            <a:pPr>
              <a:spcBef>
                <a:spcPts val="600"/>
              </a:spcBef>
              <a:spcAft>
                <a:spcPts val="600"/>
              </a:spcAft>
            </a:pPr>
            <a:r>
              <a:rPr lang="en-US" sz="2800" dirty="0"/>
              <a:t> </a:t>
            </a:r>
          </a:p>
          <a:p>
            <a:pPr>
              <a:spcBef>
                <a:spcPts val="600"/>
              </a:spcBef>
              <a:spcAft>
                <a:spcPts val="600"/>
              </a:spcAft>
              <a:buFont typeface="Arial" charset="0"/>
              <a:buChar char="•"/>
            </a:pPr>
            <a:endParaRPr lang="en-US" sz="2800" dirty="0">
              <a:latin typeface="Tahoma" charset="0"/>
              <a:ea typeface="Tahoma" charset="0"/>
              <a:cs typeface="Tahoma" charset="0"/>
            </a:endParaRPr>
          </a:p>
        </p:txBody>
      </p:sp>
      <p:pic>
        <p:nvPicPr>
          <p:cNvPr id="48134" name="Picture 7" descr="IMG_8216.JPG"/>
          <p:cNvPicPr>
            <a:picLocks noChangeAspect="1"/>
          </p:cNvPicPr>
          <p:nvPr/>
        </p:nvPicPr>
        <p:blipFill>
          <a:blip r:embed="rId3"/>
          <a:srcRect/>
          <a:stretch>
            <a:fillRect/>
          </a:stretch>
        </p:blipFill>
        <p:spPr bwMode="auto">
          <a:xfrm rot="-5400000">
            <a:off x="4404518" y="1860549"/>
            <a:ext cx="2493963" cy="1460500"/>
          </a:xfrm>
          <a:prstGeom prst="rect">
            <a:avLst/>
          </a:prstGeom>
          <a:noFill/>
          <a:ln w="9525">
            <a:noFill/>
            <a:miter lim="800000"/>
            <a:headEnd/>
            <a:tailEnd/>
          </a:ln>
        </p:spPr>
      </p:pic>
      <p:pic>
        <p:nvPicPr>
          <p:cNvPr id="48135" name="Picture 8" descr="Screen shot 2014-12-02 at 8.50.22 PM.png"/>
          <p:cNvPicPr>
            <a:picLocks noChangeAspect="1"/>
          </p:cNvPicPr>
          <p:nvPr/>
        </p:nvPicPr>
        <p:blipFill>
          <a:blip r:embed="rId4"/>
          <a:srcRect l="11667" t="2000" r="12500" b="17999"/>
          <a:stretch>
            <a:fillRect/>
          </a:stretch>
        </p:blipFill>
        <p:spPr bwMode="auto">
          <a:xfrm>
            <a:off x="6552663" y="1343817"/>
            <a:ext cx="2591337" cy="205978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2286000" y="381000"/>
            <a:ext cx="549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ＭＳ Ｐゴシック" charset="0"/>
                <a:cs typeface="ＭＳ Ｐゴシック" charset="0"/>
              </a:defRPr>
            </a:lvl1pPr>
            <a:lvl2pPr marL="37931725" indent="-37474525">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1" hangingPunct="1"/>
            <a:r>
              <a:rPr lang="en-US" sz="3600" b="1"/>
              <a:t>Play the Game: Do Science</a:t>
            </a:r>
          </a:p>
        </p:txBody>
      </p:sp>
      <p:pic>
        <p:nvPicPr>
          <p:cNvPr id="19458" name="Picture 3" descr="Screen shot 2017-07-06 at 3.27.48 PM.png"/>
          <p:cNvPicPr>
            <a:picLocks noChangeAspect="1"/>
          </p:cNvPicPr>
          <p:nvPr/>
        </p:nvPicPr>
        <p:blipFill>
          <a:blip r:embed="rId2">
            <a:extLst>
              <a:ext uri="{28A0092B-C50C-407E-A947-70E740481C1C}">
                <a14:useLocalDpi xmlns:a14="http://schemas.microsoft.com/office/drawing/2010/main" val="0"/>
              </a:ext>
            </a:extLst>
          </a:blip>
          <a:srcRect t="11485"/>
          <a:stretch>
            <a:fillRect/>
          </a:stretch>
        </p:blipFill>
        <p:spPr bwMode="auto">
          <a:xfrm>
            <a:off x="0" y="1573213"/>
            <a:ext cx="91440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5011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latin typeface="Tahoma" charset="0"/>
                <a:ea typeface="Tahoma" charset="0"/>
                <a:cs typeface="Tahoma" charset="0"/>
              </a:rPr>
              <a:t>Do GLOBE</a:t>
            </a:r>
            <a:endParaRPr lang="en-US" sz="4000" b="1" dirty="0">
              <a:latin typeface="Tahoma" charset="0"/>
              <a:ea typeface="Tahoma" charset="0"/>
              <a:cs typeface="Tahoma" charset="0"/>
            </a:endParaRPr>
          </a:p>
        </p:txBody>
      </p:sp>
      <p:pic>
        <p:nvPicPr>
          <p:cNvPr id="5" name="Picture 4" descr="https://ucarconnect.ucar.edu/sites/default/files/programs/logos/globe.png"/>
          <p:cNvPicPr/>
          <p:nvPr/>
        </p:nvPicPr>
        <p:blipFill>
          <a:blip r:embed="rId3">
            <a:extLst>
              <a:ext uri="{28A0092B-C50C-407E-A947-70E740481C1C}">
                <a14:useLocalDpi xmlns:a14="http://schemas.microsoft.com/office/drawing/2010/main" val="0"/>
              </a:ext>
            </a:extLst>
          </a:blip>
          <a:srcRect/>
          <a:stretch>
            <a:fillRect/>
          </a:stretch>
        </p:blipFill>
        <p:spPr bwMode="auto">
          <a:xfrm>
            <a:off x="6293645" y="5527198"/>
            <a:ext cx="2664619" cy="1414780"/>
          </a:xfrm>
          <a:prstGeom prst="ellipse">
            <a:avLst/>
          </a:prstGeom>
          <a:ln>
            <a:noFill/>
          </a:ln>
          <a:effectLst>
            <a:softEdge rad="112500"/>
          </a:effectLst>
        </p:spPr>
      </p:pic>
      <p:sp>
        <p:nvSpPr>
          <p:cNvPr id="8" name="TextBox 7"/>
          <p:cNvSpPr txBox="1"/>
          <p:nvPr/>
        </p:nvSpPr>
        <p:spPr>
          <a:xfrm>
            <a:off x="739380" y="1328738"/>
            <a:ext cx="7715249" cy="369332"/>
          </a:xfrm>
          <a:prstGeom prst="rect">
            <a:avLst/>
          </a:prstGeom>
          <a:noFill/>
        </p:spPr>
        <p:txBody>
          <a:bodyPr wrap="square" rtlCol="0">
            <a:spAutoFit/>
          </a:bodyPr>
          <a:lstStyle/>
          <a:p>
            <a:endParaRPr lang="en-US" dirty="0">
              <a:latin typeface="Tahoma" charset="0"/>
              <a:ea typeface="Tahoma" charset="0"/>
              <a:cs typeface="Tahoma" charset="0"/>
            </a:endParaRPr>
          </a:p>
        </p:txBody>
      </p:sp>
      <p:pic>
        <p:nvPicPr>
          <p:cNvPr id="7" name="Content Placeholder 3" descr="Danielle Hill.JPG"/>
          <p:cNvPicPr>
            <a:picLocks noChangeAspect="1"/>
          </p:cNvPicPr>
          <p:nvPr/>
        </p:nvPicPr>
        <p:blipFill>
          <a:blip r:embed="rId4">
            <a:extLst>
              <a:ext uri="{28A0092B-C50C-407E-A947-70E740481C1C}">
                <a14:useLocalDpi xmlns:a14="http://schemas.microsoft.com/office/drawing/2010/main" val="0"/>
              </a:ext>
            </a:extLst>
          </a:blip>
          <a:srcRect l="-20833" r="-20833"/>
          <a:stretch>
            <a:fillRect/>
          </a:stretch>
        </p:blipFill>
        <p:spPr>
          <a:xfrm>
            <a:off x="2323324" y="2573867"/>
            <a:ext cx="4251908" cy="2355808"/>
          </a:xfrm>
          <a:prstGeom prst="rect">
            <a:avLst/>
          </a:prstGeom>
        </p:spPr>
      </p:pic>
      <p:pic>
        <p:nvPicPr>
          <p:cNvPr id="9" name="Picture 2" descr="2015-07-20 19.11.31.jpg"/>
          <p:cNvPicPr>
            <a:picLocks noChangeAspect="1"/>
          </p:cNvPicPr>
          <p:nvPr/>
        </p:nvPicPr>
        <p:blipFill rotWithShape="1">
          <a:blip r:embed="rId5">
            <a:extLst>
              <a:ext uri="{28A0092B-C50C-407E-A947-70E740481C1C}">
                <a14:useLocalDpi xmlns:a14="http://schemas.microsoft.com/office/drawing/2010/main" val="0"/>
              </a:ext>
            </a:extLst>
          </a:blip>
          <a:srcRect t="10891" r="10049"/>
          <a:stretch/>
        </p:blipFill>
        <p:spPr bwMode="auto">
          <a:xfrm>
            <a:off x="5883929" y="3793066"/>
            <a:ext cx="3067011" cy="191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2015-06-08 13.03.29.jpg"/>
          <p:cNvPicPr>
            <a:picLocks noChangeAspect="1"/>
          </p:cNvPicPr>
          <p:nvPr/>
        </p:nvPicPr>
        <p:blipFill>
          <a:blip r:embed="rId6">
            <a:extLst>
              <a:ext uri="{28A0092B-C50C-407E-A947-70E740481C1C}">
                <a14:useLocalDpi xmlns:a14="http://schemas.microsoft.com/office/drawing/2010/main" val="0"/>
              </a:ext>
            </a:extLst>
          </a:blip>
          <a:srcRect l="14999" r="9167"/>
          <a:stretch>
            <a:fillRect/>
          </a:stretch>
        </p:blipFill>
        <p:spPr bwMode="auto">
          <a:xfrm>
            <a:off x="209939" y="1328738"/>
            <a:ext cx="2935142" cy="232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089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781400"/>
            <a:ext cx="9144000" cy="1610108"/>
          </a:xfrm>
        </p:spPr>
        <p:txBody>
          <a:bodyPr>
            <a:normAutofit/>
          </a:bodyPr>
          <a:lstStyle/>
          <a:p>
            <a:r>
              <a:rPr lang="en-US" sz="5400" b="1" dirty="0">
                <a:solidFill>
                  <a:srgbClr val="002060"/>
                </a:solidFill>
              </a:rPr>
              <a:t>MISSION EARTH: </a:t>
            </a:r>
            <a:r>
              <a:rPr lang="en-US" sz="5400" b="1" dirty="0" smtClean="0">
                <a:solidFill>
                  <a:srgbClr val="002060"/>
                </a:solidFill>
              </a:rPr>
              <a:t/>
            </a:r>
            <a:br>
              <a:rPr lang="en-US" sz="5400" b="1" dirty="0" smtClean="0">
                <a:solidFill>
                  <a:srgbClr val="002060"/>
                </a:solidFill>
              </a:rPr>
            </a:br>
            <a:r>
              <a:rPr lang="en-US" sz="5400" b="1" dirty="0" smtClean="0">
                <a:solidFill>
                  <a:srgbClr val="002060"/>
                </a:solidFill>
              </a:rPr>
              <a:t>Students </a:t>
            </a:r>
            <a:r>
              <a:rPr lang="en-US" sz="5400" b="1" dirty="0">
                <a:solidFill>
                  <a:srgbClr val="002060"/>
                </a:solidFill>
              </a:rPr>
              <a:t>working as scientists</a:t>
            </a:r>
            <a:endParaRPr lang="en-US" sz="5400" dirty="0">
              <a:solidFill>
                <a:srgbClr val="002060"/>
              </a:solidFill>
            </a:endParaRPr>
          </a:p>
        </p:txBody>
      </p:sp>
      <p:sp>
        <p:nvSpPr>
          <p:cNvPr id="3" name="Subtitle 2"/>
          <p:cNvSpPr>
            <a:spLocks noGrp="1"/>
          </p:cNvSpPr>
          <p:nvPr>
            <p:ph type="subTitle" idx="1"/>
          </p:nvPr>
        </p:nvSpPr>
        <p:spPr>
          <a:xfrm>
            <a:off x="1" y="4235116"/>
            <a:ext cx="4565984" cy="1304032"/>
          </a:xfrm>
        </p:spPr>
        <p:txBody>
          <a:bodyPr>
            <a:noAutofit/>
          </a:bodyPr>
          <a:lstStyle/>
          <a:p>
            <a:r>
              <a:rPr lang="en-US" sz="2500" dirty="0" smtClean="0">
                <a:solidFill>
                  <a:srgbClr val="FF0000"/>
                </a:solidFill>
                <a:latin typeface="+mj-lt"/>
                <a:ea typeface="Ayuthaya" charset="-34"/>
                <a:cs typeface="Ayuthaya" charset="-34"/>
              </a:rPr>
              <a:t>Kevin </a:t>
            </a:r>
            <a:r>
              <a:rPr lang="en-US" sz="2500" dirty="0" err="1" smtClean="0">
                <a:solidFill>
                  <a:srgbClr val="FF0000"/>
                </a:solidFill>
                <a:latin typeface="+mj-lt"/>
                <a:ea typeface="Ayuthaya" charset="-34"/>
                <a:cs typeface="Ayuthaya" charset="-34"/>
              </a:rPr>
              <a:t>Czajkowski</a:t>
            </a:r>
            <a:r>
              <a:rPr lang="en-US" sz="2500" dirty="0">
                <a:solidFill>
                  <a:srgbClr val="FF0000"/>
                </a:solidFill>
                <a:latin typeface="+mj-lt"/>
                <a:ea typeface="Ayuthaya" charset="-34"/>
                <a:cs typeface="Ayuthaya" charset="-34"/>
              </a:rPr>
              <a:t> </a:t>
            </a:r>
            <a:endParaRPr lang="en-US" sz="2500" dirty="0" smtClean="0">
              <a:solidFill>
                <a:srgbClr val="FF0000"/>
              </a:solidFill>
              <a:latin typeface="+mj-lt"/>
              <a:ea typeface="Ayuthaya" charset="-34"/>
              <a:cs typeface="Ayuthaya" charset="-34"/>
            </a:endParaRPr>
          </a:p>
          <a:p>
            <a:r>
              <a:rPr lang="en-US" sz="2500" dirty="0" smtClean="0">
                <a:solidFill>
                  <a:srgbClr val="FF0000"/>
                </a:solidFill>
                <a:latin typeface="+mj-lt"/>
                <a:ea typeface="Ayuthaya" charset="-34"/>
                <a:cs typeface="Ayuthaya" charset="-34"/>
              </a:rPr>
              <a:t> Janet </a:t>
            </a:r>
            <a:r>
              <a:rPr lang="en-US" sz="2500" dirty="0" err="1" smtClean="0">
                <a:solidFill>
                  <a:srgbClr val="FF0000"/>
                </a:solidFill>
                <a:latin typeface="+mj-lt"/>
                <a:ea typeface="Ayuthaya" charset="-34"/>
                <a:cs typeface="Ayuthaya" charset="-34"/>
              </a:rPr>
              <a:t>Struble</a:t>
            </a:r>
            <a:endParaRPr lang="en-US" sz="2500" dirty="0" smtClean="0">
              <a:solidFill>
                <a:srgbClr val="FF0000"/>
              </a:solidFill>
              <a:latin typeface="+mj-lt"/>
              <a:ea typeface="Ayuthaya" charset="-34"/>
              <a:cs typeface="Ayuthaya" charset="-34"/>
            </a:endParaRPr>
          </a:p>
          <a:p>
            <a:r>
              <a:rPr lang="en-US" sz="2500" i="1" dirty="0" smtClean="0">
                <a:latin typeface="+mj-lt"/>
                <a:ea typeface="Ayuthaya" charset="-34"/>
                <a:cs typeface="Ayuthaya" charset="-34"/>
              </a:rPr>
              <a:t>The University of Toledo</a:t>
            </a:r>
          </a:p>
        </p:txBody>
      </p:sp>
      <p:sp>
        <p:nvSpPr>
          <p:cNvPr id="5" name="TextBox 4"/>
          <p:cNvSpPr txBox="1"/>
          <p:nvPr/>
        </p:nvSpPr>
        <p:spPr>
          <a:xfrm>
            <a:off x="140276" y="6317672"/>
            <a:ext cx="2556165" cy="646331"/>
          </a:xfrm>
          <a:prstGeom prst="rect">
            <a:avLst/>
          </a:prstGeom>
          <a:noFill/>
        </p:spPr>
        <p:txBody>
          <a:bodyPr wrap="square" rtlCol="0">
            <a:spAutoFit/>
          </a:bodyPr>
          <a:lstStyle/>
          <a:p>
            <a:r>
              <a:rPr lang="en-US" dirty="0" err="1">
                <a:hlinkClick r:id="rId2"/>
              </a:rPr>
              <a:t>www.globe.gov</a:t>
            </a:r>
            <a:r>
              <a:rPr lang="en-US" dirty="0">
                <a:hlinkClick r:id="rId2"/>
              </a:rPr>
              <a:t>/web/mission-earth </a:t>
            </a:r>
            <a:endParaRPr lang="en-US" dirty="0"/>
          </a:p>
        </p:txBody>
      </p:sp>
      <p:sp>
        <p:nvSpPr>
          <p:cNvPr id="6" name="Subtitle 2"/>
          <p:cNvSpPr txBox="1">
            <a:spLocks/>
          </p:cNvSpPr>
          <p:nvPr/>
        </p:nvSpPr>
        <p:spPr>
          <a:xfrm>
            <a:off x="4590044" y="4098472"/>
            <a:ext cx="4565984" cy="159307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600" dirty="0">
                <a:solidFill>
                  <a:srgbClr val="FF0000"/>
                </a:solidFill>
                <a:ea typeface="Ayuthaya" charset="-34"/>
                <a:cs typeface="Ayuthaya" charset="-34"/>
              </a:rPr>
              <a:t>Tracy </a:t>
            </a:r>
            <a:r>
              <a:rPr lang="en-US" sz="3600" dirty="0" err="1">
                <a:solidFill>
                  <a:srgbClr val="FF0000"/>
                </a:solidFill>
                <a:ea typeface="Ayuthaya" charset="-34"/>
                <a:cs typeface="Ayuthaya" charset="-34"/>
              </a:rPr>
              <a:t>Ostrom</a:t>
            </a:r>
            <a:endParaRPr lang="en-US" sz="3600" dirty="0">
              <a:solidFill>
                <a:srgbClr val="FF0000"/>
              </a:solidFill>
              <a:ea typeface="Ayuthaya" charset="-34"/>
              <a:cs typeface="Ayuthaya" charset="-34"/>
            </a:endParaRPr>
          </a:p>
          <a:p>
            <a:r>
              <a:rPr lang="en-US" sz="3600" i="1" dirty="0" err="1">
                <a:ea typeface="Ayuthaya" charset="-34"/>
                <a:cs typeface="Ayuthaya" charset="-34"/>
              </a:rPr>
              <a:t>WestED</a:t>
            </a:r>
            <a:r>
              <a:rPr lang="en-US" sz="3600" i="1" dirty="0">
                <a:ea typeface="Ayuthaya" charset="-34"/>
                <a:cs typeface="Ayuthaya" charset="-34"/>
              </a:rPr>
              <a:t>/UC Berkley</a:t>
            </a:r>
          </a:p>
          <a:p>
            <a:r>
              <a:rPr lang="en-US" sz="3600" dirty="0" smtClean="0">
                <a:solidFill>
                  <a:srgbClr val="FF0000"/>
                </a:solidFill>
                <a:ea typeface="Ayuthaya" charset="-34"/>
                <a:cs typeface="Ayuthaya" charset="-34"/>
              </a:rPr>
              <a:t>David Padgett</a:t>
            </a:r>
            <a:endParaRPr lang="en-US" sz="3600" dirty="0">
              <a:solidFill>
                <a:srgbClr val="FF0000"/>
              </a:solidFill>
              <a:ea typeface="Ayuthaya" charset="-34"/>
              <a:cs typeface="Ayuthaya" charset="-34"/>
            </a:endParaRPr>
          </a:p>
          <a:p>
            <a:r>
              <a:rPr lang="en-US" sz="3600" i="1" dirty="0" smtClean="0">
                <a:ea typeface="Ayuthaya" charset="-34"/>
                <a:cs typeface="Ayuthaya" charset="-34"/>
              </a:rPr>
              <a:t>Tennessee State University</a:t>
            </a:r>
            <a:endParaRPr lang="en-US" sz="3600" i="1" dirty="0">
              <a:ea typeface="Ayuthaya" charset="-34"/>
              <a:cs typeface="Ayuthaya" charset="-34"/>
            </a:endParaRPr>
          </a:p>
          <a:p>
            <a:endParaRPr lang="en-US" sz="3000" dirty="0" smtClean="0">
              <a:latin typeface="+mj-lt"/>
              <a:ea typeface="Ayuthaya" charset="-34"/>
              <a:cs typeface="Ayuthaya" charset="-34"/>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8359" y="2760133"/>
            <a:ext cx="1910919" cy="1403411"/>
          </a:xfrm>
          <a:prstGeom prst="rect">
            <a:avLst/>
          </a:prstGeom>
        </p:spPr>
      </p:pic>
      <p:pic>
        <p:nvPicPr>
          <p:cNvPr id="8" name="Picture 10" descr="Screen Shot 2013-07-25 at 1.59.41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17509" y="3251200"/>
            <a:ext cx="1305854" cy="192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06899" y="2540000"/>
            <a:ext cx="1687797" cy="1539306"/>
          </a:xfrm>
          <a:prstGeom prst="rect">
            <a:avLst/>
          </a:prstGeom>
          <a:noFill/>
          <a:ln w="9525">
            <a:solidFill>
              <a:schemeClr val="accent1"/>
            </a:solidFill>
            <a:miter lim="800000"/>
            <a:headEnd/>
            <a:tailEnd/>
          </a:ln>
          <a:effectLst/>
        </p:spPr>
      </p:pic>
    </p:spTree>
    <p:extLst>
      <p:ext uri="{BB962C8B-B14F-4D97-AF65-F5344CB8AC3E}">
        <p14:creationId xmlns:p14="http://schemas.microsoft.com/office/powerpoint/2010/main" val="42280855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a:solidFill>
            <a:schemeClr val="bg1"/>
          </a:solidFill>
        </p:spPr>
        <p:txBody>
          <a:bodyPr>
            <a:normAutofit/>
          </a:bodyPr>
          <a:lstStyle/>
          <a:p>
            <a:pPr algn="ctr"/>
            <a:r>
              <a:rPr lang="en-US" sz="4000" b="1" dirty="0" smtClean="0">
                <a:solidFill>
                  <a:srgbClr val="002060"/>
                </a:solidFill>
              </a:rPr>
              <a:t>Connecting Teachers and Students to GLOBE and NASA</a:t>
            </a:r>
            <a:endParaRPr lang="en-US" sz="4000" b="1" dirty="0">
              <a:solidFill>
                <a:srgbClr val="002060"/>
              </a:solidFill>
            </a:endParaRP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1215" y="3304664"/>
            <a:ext cx="2320896" cy="2143636"/>
          </a:xfr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903" y="1325563"/>
            <a:ext cx="1879185" cy="1677607"/>
          </a:xfrm>
          <a:prstGeom prst="rect">
            <a:avLst/>
          </a:prstGeom>
        </p:spPr>
      </p:pic>
      <p:pic>
        <p:nvPicPr>
          <p:cNvPr id="5" name="Picture 4"/>
          <p:cNvPicPr>
            <a:picLocks noChangeAspect="1"/>
          </p:cNvPicPr>
          <p:nvPr/>
        </p:nvPicPr>
        <p:blipFill>
          <a:blip r:embed="rId5"/>
          <a:stretch>
            <a:fillRect/>
          </a:stretch>
        </p:blipFill>
        <p:spPr>
          <a:xfrm>
            <a:off x="2409145" y="1334648"/>
            <a:ext cx="1769774" cy="1656952"/>
          </a:xfrm>
          <a:prstGeom prst="rect">
            <a:avLst/>
          </a:prstGeom>
        </p:spPr>
      </p:pic>
      <p:sp>
        <p:nvSpPr>
          <p:cNvPr id="7" name="TextBox 6"/>
          <p:cNvSpPr txBox="1"/>
          <p:nvPr/>
        </p:nvSpPr>
        <p:spPr>
          <a:xfrm>
            <a:off x="2831205" y="3315997"/>
            <a:ext cx="1605328" cy="1815882"/>
          </a:xfrm>
          <a:prstGeom prst="rect">
            <a:avLst/>
          </a:prstGeom>
          <a:noFill/>
        </p:spPr>
        <p:txBody>
          <a:bodyPr wrap="square" rtlCol="0">
            <a:spAutoFit/>
          </a:bodyPr>
          <a:lstStyle/>
          <a:p>
            <a:r>
              <a:rPr lang="en-US" sz="1600" dirty="0" smtClean="0"/>
              <a:t>Navarre Elementary testing the water from the Maumee River at </a:t>
            </a:r>
            <a:r>
              <a:rPr lang="en-US" sz="1600" dirty="0" err="1" smtClean="0"/>
              <a:t>Sidecut</a:t>
            </a:r>
            <a:r>
              <a:rPr lang="en-US" sz="1600" dirty="0" smtClean="0"/>
              <a:t> </a:t>
            </a:r>
            <a:r>
              <a:rPr lang="en-US" sz="1600" dirty="0" err="1" smtClean="0"/>
              <a:t>Metropark</a:t>
            </a:r>
            <a:endParaRPr lang="en-US" sz="1600" dirty="0"/>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07983" y="3725332"/>
            <a:ext cx="1113352" cy="1824567"/>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86262" y="3725332"/>
            <a:ext cx="2443979" cy="1824567"/>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65052" y="1398747"/>
            <a:ext cx="2087061" cy="1863184"/>
          </a:xfrm>
          <a:prstGeom prst="rect">
            <a:avLst/>
          </a:prstGeom>
        </p:spPr>
      </p:pic>
      <p:sp>
        <p:nvSpPr>
          <p:cNvPr id="12" name="TextBox 11"/>
          <p:cNvSpPr txBox="1"/>
          <p:nvPr/>
        </p:nvSpPr>
        <p:spPr>
          <a:xfrm>
            <a:off x="7289242" y="1325563"/>
            <a:ext cx="1540999" cy="1292662"/>
          </a:xfrm>
          <a:prstGeom prst="rect">
            <a:avLst/>
          </a:prstGeom>
          <a:noFill/>
        </p:spPr>
        <p:txBody>
          <a:bodyPr wrap="square" rtlCol="0">
            <a:spAutoFit/>
          </a:bodyPr>
          <a:lstStyle/>
          <a:p>
            <a:r>
              <a:rPr lang="en-US" sz="1600" dirty="0" smtClean="0"/>
              <a:t>High School Students doing soil tests at </a:t>
            </a:r>
            <a:r>
              <a:rPr lang="en-US" sz="1400" dirty="0" err="1" smtClean="0"/>
              <a:t>MetSacramento</a:t>
            </a:r>
            <a:endParaRPr lang="en-US" sz="1400" dirty="0" smtClean="0"/>
          </a:p>
          <a:p>
            <a:r>
              <a:rPr lang="en-US" sz="1600" dirty="0" smtClean="0"/>
              <a:t>High School</a:t>
            </a:r>
            <a:endParaRPr lang="en-US" sz="1600" dirty="0"/>
          </a:p>
        </p:txBody>
      </p:sp>
    </p:spTree>
    <p:extLst>
      <p:ext uri="{BB962C8B-B14F-4D97-AF65-F5344CB8AC3E}">
        <p14:creationId xmlns:p14="http://schemas.microsoft.com/office/powerpoint/2010/main" val="2231535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191985"/>
          </a:xfrm>
          <a:solidFill>
            <a:schemeClr val="bg1"/>
          </a:solidFill>
        </p:spPr>
        <p:txBody>
          <a:bodyPr/>
          <a:lstStyle/>
          <a:p>
            <a:pPr algn="ctr"/>
            <a:r>
              <a:rPr lang="en-US" b="1" dirty="0" smtClean="0">
                <a:solidFill>
                  <a:srgbClr val="002060"/>
                </a:solidFill>
              </a:rPr>
              <a:t>Face to Face Teacher Training</a:t>
            </a:r>
            <a:endParaRPr lang="en-US" b="1" dirty="0">
              <a:solidFill>
                <a:srgbClr val="00206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9608" y="1196338"/>
            <a:ext cx="3000375" cy="2577629"/>
          </a:xfrm>
          <a:prstGeom prst="rect">
            <a:avLst/>
          </a:prstGeom>
        </p:spPr>
      </p:pic>
      <p:pic>
        <p:nvPicPr>
          <p:cNvPr id="4" name="Content Placeholder 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723837" y="4356749"/>
            <a:ext cx="1751774" cy="2577629"/>
          </a:xfr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949" y="1196338"/>
            <a:ext cx="1687712" cy="2577629"/>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18257" y="1191987"/>
            <a:ext cx="1690559" cy="258198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3027" y="4326650"/>
            <a:ext cx="2041019" cy="2332350"/>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7262" y="4366468"/>
            <a:ext cx="3802796" cy="1888703"/>
          </a:xfrm>
          <a:prstGeom prst="rect">
            <a:avLst/>
          </a:prstGeom>
        </p:spPr>
      </p:pic>
    </p:spTree>
    <p:extLst>
      <p:ext uri="{BB962C8B-B14F-4D97-AF65-F5344CB8AC3E}">
        <p14:creationId xmlns:p14="http://schemas.microsoft.com/office/powerpoint/2010/main" val="7643904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65126"/>
            <a:ext cx="9144000" cy="1325563"/>
          </a:xfrm>
        </p:spPr>
        <p:txBody>
          <a:bodyPr/>
          <a:lstStyle/>
          <a:p>
            <a:pPr algn="ctr"/>
            <a:r>
              <a:rPr lang="en-US" b="1" dirty="0">
                <a:solidFill>
                  <a:srgbClr val="002060"/>
                </a:solidFill>
              </a:rPr>
              <a:t>Observing </a:t>
            </a:r>
            <a:r>
              <a:rPr lang="en-US" b="1" dirty="0" smtClean="0">
                <a:solidFill>
                  <a:srgbClr val="002060"/>
                </a:solidFill>
              </a:rPr>
              <a:t>Clouds-Collecting Data</a:t>
            </a:r>
            <a:endParaRPr lang="en-US" b="1" dirty="0">
              <a:solidFill>
                <a:srgbClr val="002060"/>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 y="1104265"/>
            <a:ext cx="2960370" cy="5108089"/>
          </a:xfrm>
          <a:prstGeom prst="rect">
            <a:avLst/>
          </a:prstGeom>
        </p:spPr>
      </p:pic>
      <p:pic>
        <p:nvPicPr>
          <p:cNvPr id="9" name="Content Placeholder 8"/>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653065" y="1690689"/>
            <a:ext cx="2632075" cy="2297270"/>
          </a:xfr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9103" y="4320650"/>
            <a:ext cx="4081452" cy="1703278"/>
          </a:xfrm>
          <a:prstGeom prst="rect">
            <a:avLst/>
          </a:prstGeom>
        </p:spPr>
      </p:pic>
    </p:spTree>
    <p:extLst>
      <p:ext uri="{BB962C8B-B14F-4D97-AF65-F5344CB8AC3E}">
        <p14:creationId xmlns:p14="http://schemas.microsoft.com/office/powerpoint/2010/main" val="193769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ers/jstrubl2/Desktop/14522999_1296773960333294_4361772931766587485_n.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31793" y="3550383"/>
            <a:ext cx="1907984" cy="1631448"/>
          </a:xfrm>
          <a:prstGeom prst="rect">
            <a:avLst/>
          </a:prstGeom>
          <a:noFill/>
          <a:ln>
            <a:noFill/>
          </a:ln>
        </p:spPr>
      </p:pic>
      <p:sp>
        <p:nvSpPr>
          <p:cNvPr id="8" name="Title 1"/>
          <p:cNvSpPr>
            <a:spLocks noGrp="1"/>
          </p:cNvSpPr>
          <p:nvPr>
            <p:ph type="title"/>
          </p:nvPr>
        </p:nvSpPr>
        <p:spPr>
          <a:xfrm>
            <a:off x="628650" y="7526"/>
            <a:ext cx="7886700" cy="918783"/>
          </a:xfrm>
          <a:solidFill>
            <a:schemeClr val="bg1"/>
          </a:solidFill>
        </p:spPr>
        <p:txBody>
          <a:bodyPr/>
          <a:lstStyle/>
          <a:p>
            <a:pPr algn="ctr"/>
            <a:r>
              <a:rPr lang="en-US" b="1" dirty="0" smtClean="0">
                <a:solidFill>
                  <a:srgbClr val="002060"/>
                </a:solidFill>
              </a:rPr>
              <a:t>WE DO SCIENCE!</a:t>
            </a:r>
            <a:endParaRPr lang="en-US" b="1" dirty="0">
              <a:solidFill>
                <a:srgbClr val="002060"/>
              </a:solidFill>
            </a:endParaRPr>
          </a:p>
        </p:txBody>
      </p:sp>
      <p:pic>
        <p:nvPicPr>
          <p:cNvPr id="9" name="Picture 9" descr="MVC-007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009" y="3270356"/>
            <a:ext cx="1585983" cy="144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101002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8261" y="1187125"/>
            <a:ext cx="1871224" cy="163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52050" y="1193375"/>
            <a:ext cx="1743262" cy="1682443"/>
          </a:xfrm>
          <a:prstGeom prst="rect">
            <a:avLst/>
          </a:prstGeom>
        </p:spPr>
      </p:pic>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75824" y="1109522"/>
            <a:ext cx="1876983" cy="1878435"/>
          </a:xfrm>
          <a:prstGeom prst="rect">
            <a:avLst/>
          </a:prstGeom>
        </p:spPr>
      </p:pic>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3921" y="1117600"/>
            <a:ext cx="2171039" cy="1896508"/>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01673" y="5083724"/>
            <a:ext cx="2077223" cy="1818826"/>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28189" y="5076687"/>
            <a:ext cx="2095954" cy="1835230"/>
          </a:xfrm>
          <a:prstGeom prst="rect">
            <a:avLst/>
          </a:prstGeom>
        </p:spPr>
      </p:pic>
      <p:pic>
        <p:nvPicPr>
          <p:cNvPr id="23" name="Picture 22" descr="IMG_2596.JPG"/>
          <p:cNvPicPr>
            <a:picLocks noChangeAspect="1"/>
          </p:cNvPicPr>
          <p:nvPr/>
        </p:nvPicPr>
        <p:blipFill>
          <a:blip r:embed="rId10"/>
          <a:stretch>
            <a:fillRect/>
          </a:stretch>
        </p:blipFill>
        <p:spPr>
          <a:xfrm>
            <a:off x="6045460" y="3220572"/>
            <a:ext cx="1665602" cy="1453294"/>
          </a:xfrm>
          <a:prstGeom prst="rect">
            <a:avLst/>
          </a:prstGeom>
        </p:spPr>
      </p:pic>
    </p:spTree>
    <p:extLst>
      <p:ext uri="{BB962C8B-B14F-4D97-AF65-F5344CB8AC3E}">
        <p14:creationId xmlns:p14="http://schemas.microsoft.com/office/powerpoint/2010/main" val="170462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Integration</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0" y="1717758"/>
            <a:ext cx="6227826" cy="346384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12546" y="2404375"/>
            <a:ext cx="3082603" cy="1980303"/>
          </a:xfrm>
          <a:prstGeom prst="rect">
            <a:avLst/>
          </a:prstGeom>
        </p:spPr>
      </p:pic>
    </p:spTree>
    <p:extLst>
      <p:ext uri="{BB962C8B-B14F-4D97-AF65-F5344CB8AC3E}">
        <p14:creationId xmlns:p14="http://schemas.microsoft.com/office/powerpoint/2010/main" val="1193407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4010</TotalTime>
  <Words>410</Words>
  <Application>Microsoft Macintosh PowerPoint</Application>
  <PresentationFormat>On-screen Show (4:3)</PresentationFormat>
  <Paragraphs>78</Paragraphs>
  <Slides>13</Slides>
  <Notes>7</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Mission Earth: Fusing GLOBE with NASA Assets to Build Systemic Innovation in STEM Education</vt:lpstr>
      <vt:lpstr>PowerPoint Presentation</vt:lpstr>
      <vt:lpstr>Do GLOBE</vt:lpstr>
      <vt:lpstr>MISSION EARTH:  Students working as scientists</vt:lpstr>
      <vt:lpstr>Connecting Teachers and Students to GLOBE and NASA</vt:lpstr>
      <vt:lpstr>Face to Face Teacher Training</vt:lpstr>
      <vt:lpstr>Observing Clouds-Collecting Data</vt:lpstr>
      <vt:lpstr>WE DO SCIENCE!</vt:lpstr>
      <vt:lpstr>Vertical Integration</vt:lpstr>
      <vt:lpstr>Keep the End in Mind</vt:lpstr>
      <vt:lpstr>Connecting GLOBE to Engineering Practices</vt:lpstr>
      <vt:lpstr>Connecting GLOBE to Careers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Kevin Czajkowski</cp:lastModifiedBy>
  <cp:revision>137</cp:revision>
  <dcterms:created xsi:type="dcterms:W3CDTF">2016-07-18T19:21:59Z</dcterms:created>
  <dcterms:modified xsi:type="dcterms:W3CDTF">2017-08-03T12:57:51Z</dcterms:modified>
</cp:coreProperties>
</file>