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I think the date is August 3rd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6" name="Shape 11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TINA</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3" name="Shape 12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TINA</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3" name="Shape 13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TINA</a:t>
            </a:r>
          </a:p>
          <a:p>
            <a:pPr lvl="0">
              <a:spcBef>
                <a:spcPts val="0"/>
              </a:spcBef>
              <a:buNone/>
            </a:pPr>
            <a:r>
              <a:t/>
            </a:r>
            <a:endParaRPr/>
          </a:p>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9" name="Shape 13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Clr>
                <a:schemeClr val="dk1"/>
              </a:buClr>
              <a:buSzPct val="100000"/>
              <a:buFont typeface="Arial"/>
              <a:buNone/>
            </a:pPr>
            <a:r>
              <a:rPr lang="en"/>
              <a:t>LISA</a:t>
            </a:r>
          </a:p>
          <a:p>
            <a:pPr lvl="0">
              <a:spcBef>
                <a:spcPts val="0"/>
              </a:spcBef>
              <a:buClr>
                <a:schemeClr val="dk1"/>
              </a:buClr>
              <a:buSzPct val="100000"/>
              <a:buFont typeface="Arial"/>
              <a:buNone/>
            </a:pPr>
            <a:r>
              <a:rPr lang="en"/>
              <a:t>Each storybook typically has three companion learning activities that further explore the science content while helping students develop science and engineering practices. The materials necessary to conduct these learning activities are inexpensive and easy to find. All of the learning activities have been field tested in classrooms across the United States. </a:t>
            </a:r>
          </a:p>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5" name="Shape 14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LISA</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1" name="Shape 15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LISA</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6" name="Shape 15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LISA</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1" name="Shape 16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BECCA</a:t>
            </a:r>
          </a:p>
          <a:p>
            <a:pPr lvl="0">
              <a:spcBef>
                <a:spcPts val="0"/>
              </a:spcBef>
              <a:buNone/>
            </a:pPr>
            <a:r>
              <a:rPr lang="en"/>
              <a:t>Pass out sheets.</a:t>
            </a:r>
          </a:p>
          <a:p>
            <a:pPr lvl="0">
              <a:spcBef>
                <a:spcPts val="0"/>
              </a:spcBef>
              <a:buNone/>
            </a:pPr>
            <a:r>
              <a:t/>
            </a:r>
            <a:endParaRPr/>
          </a:p>
          <a:p>
            <a:pPr lvl="0">
              <a:spcBef>
                <a:spcPts val="0"/>
              </a:spcBef>
              <a:buNone/>
            </a:pPr>
            <a:r>
              <a:rPr lang="en"/>
              <a:t>Go outside and practice making observations.</a:t>
            </a:r>
          </a:p>
          <a:p>
            <a:pPr lvl="0">
              <a:spcBef>
                <a:spcPts val="0"/>
              </a:spcBef>
              <a:buNone/>
            </a:pPr>
            <a:r>
              <a:rPr lang="en"/>
              <a:t>Return and ask </a:t>
            </a:r>
            <a:r>
              <a:rPr lang="en"/>
              <a:t>participants</a:t>
            </a:r>
            <a:r>
              <a:rPr lang="en"/>
              <a:t> to share.  Talking points:</a:t>
            </a:r>
          </a:p>
          <a:p>
            <a:pPr indent="-298450" lvl="2" marL="1371600" rtl="0">
              <a:lnSpc>
                <a:spcPct val="115000"/>
              </a:lnSpc>
              <a:spcBef>
                <a:spcPts val="0"/>
              </a:spcBef>
              <a:buClr>
                <a:schemeClr val="dk1"/>
              </a:buClr>
              <a:buSzPct val="100000"/>
              <a:buChar char="■"/>
            </a:pPr>
            <a:r>
              <a:rPr lang="en">
                <a:solidFill>
                  <a:schemeClr val="dk1"/>
                </a:solidFill>
              </a:rPr>
              <a:t>Discussion of journaling/observations </a:t>
            </a:r>
          </a:p>
          <a:p>
            <a:pPr indent="-298450" lvl="2" marL="1371600" rtl="0">
              <a:lnSpc>
                <a:spcPct val="115000"/>
              </a:lnSpc>
              <a:spcBef>
                <a:spcPts val="0"/>
              </a:spcBef>
              <a:buClr>
                <a:schemeClr val="dk1"/>
              </a:buClr>
              <a:buSzPct val="100000"/>
              <a:buChar char="■"/>
            </a:pPr>
            <a:r>
              <a:rPr lang="en">
                <a:solidFill>
                  <a:schemeClr val="dk1"/>
                </a:solidFill>
              </a:rPr>
              <a:t>Go outside for big picture and zoomed in worksheets </a:t>
            </a:r>
          </a:p>
          <a:p>
            <a:pPr indent="-298450" lvl="2" marL="1371600" rtl="0">
              <a:lnSpc>
                <a:spcPct val="115000"/>
              </a:lnSpc>
              <a:spcBef>
                <a:spcPts val="0"/>
              </a:spcBef>
              <a:buClr>
                <a:schemeClr val="dk1"/>
              </a:buClr>
              <a:buSzPct val="100000"/>
              <a:buChar char="■"/>
            </a:pPr>
            <a:r>
              <a:rPr lang="en">
                <a:solidFill>
                  <a:schemeClr val="dk1"/>
                </a:solidFill>
              </a:rPr>
              <a:t>Sharing work</a:t>
            </a:r>
          </a:p>
          <a:p>
            <a:pPr indent="-298450" lvl="2" marL="1371600" rtl="0">
              <a:lnSpc>
                <a:spcPct val="115000"/>
              </a:lnSpc>
              <a:spcBef>
                <a:spcPts val="0"/>
              </a:spcBef>
              <a:buClr>
                <a:schemeClr val="dk1"/>
              </a:buClr>
              <a:buSzPct val="100000"/>
              <a:buChar char="■"/>
            </a:pPr>
            <a:r>
              <a:rPr lang="en">
                <a:solidFill>
                  <a:schemeClr val="dk1"/>
                </a:solidFill>
              </a:rPr>
              <a:t>Summary discussion (refer back to science inquiry, NGSS, cross curricular connections)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9" name="Shape 169"/>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98450" lvl="1" marL="914400" rtl="0">
              <a:lnSpc>
                <a:spcPct val="115000"/>
              </a:lnSpc>
              <a:spcBef>
                <a:spcPts val="0"/>
              </a:spcBef>
              <a:buClr>
                <a:schemeClr val="dk1"/>
              </a:buClr>
              <a:buSzPct val="100000"/>
              <a:buChar char="○"/>
            </a:pPr>
            <a:r>
              <a:rPr lang="en">
                <a:solidFill>
                  <a:schemeClr val="dk1"/>
                </a:solidFill>
              </a:rPr>
              <a:t>Next steps</a:t>
            </a:r>
          </a:p>
          <a:p>
            <a:pPr indent="-298450" lvl="1" marL="914400" rtl="0">
              <a:lnSpc>
                <a:spcPct val="115000"/>
              </a:lnSpc>
              <a:spcBef>
                <a:spcPts val="0"/>
              </a:spcBef>
              <a:buClr>
                <a:schemeClr val="dk1"/>
              </a:buClr>
              <a:buSzPct val="100000"/>
              <a:buChar char="○"/>
            </a:pPr>
            <a:r>
              <a:rPr lang="en">
                <a:solidFill>
                  <a:schemeClr val="dk1"/>
                </a:solidFill>
              </a:rPr>
              <a:t>Q&amp;A</a:t>
            </a:r>
          </a:p>
          <a:p>
            <a:pPr indent="-228600" lvl="1" marL="914400" rtl="0">
              <a:lnSpc>
                <a:spcPct val="115000"/>
              </a:lnSpc>
              <a:spcBef>
                <a:spcPts val="0"/>
              </a:spcBef>
              <a:buClr>
                <a:schemeClr val="dk1"/>
              </a:buClr>
              <a:buChar char="○"/>
            </a:pPr>
            <a:r>
              <a:rPr lang="en">
                <a:solidFill>
                  <a:schemeClr val="dk1"/>
                </a:solidFill>
              </a:rPr>
              <a:t>What do participants think we should do for next steps? (products, training, other)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 name="Shape 5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BECCA</a:t>
            </a:r>
          </a:p>
          <a:p>
            <a:pPr lvl="0" rtl="0">
              <a:spcBef>
                <a:spcPts val="0"/>
              </a:spcBef>
              <a:buNone/>
            </a:pPr>
            <a:r>
              <a:rPr lang="en"/>
              <a:t>After developing 2 new storybooks over the last couple years - we’ve shifted focus to implementation resources for Elementary GLOBE</a:t>
            </a:r>
          </a:p>
          <a:p>
            <a:pPr lvl="0">
              <a:spcBef>
                <a:spcPts val="0"/>
              </a:spcBef>
              <a:buNone/>
            </a:pPr>
            <a:r>
              <a:rPr lang="en"/>
              <a:t>Process of development: input from GLOBE partners, worked with literacy specialists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2" name="Shape 7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BECCA</a:t>
            </a:r>
          </a:p>
          <a:p>
            <a:pPr lvl="0" rtl="0">
              <a:spcBef>
                <a:spcPts val="0"/>
              </a:spcBef>
              <a:buNone/>
            </a:pPr>
            <a:r>
              <a:rPr lang="en"/>
              <a:t>What platforms available for ebooks? (add to chart or tell)</a:t>
            </a:r>
          </a:p>
          <a:p>
            <a:pPr lvl="0">
              <a:spcBef>
                <a:spcPts val="0"/>
              </a:spcBef>
              <a:buNone/>
            </a:pPr>
            <a:r>
              <a:rPr lang="en"/>
              <a:t>Photo of the ipad</a:t>
            </a:r>
          </a:p>
          <a:p>
            <a:pPr lvl="0">
              <a:spcBef>
                <a:spcPts val="0"/>
              </a:spcBef>
              <a:buNone/>
            </a:pPr>
            <a:r>
              <a:t/>
            </a:r>
            <a:endParaRPr/>
          </a:p>
          <a:p>
            <a:pPr lvl="0">
              <a:spcBef>
                <a:spcPts val="0"/>
              </a:spcBef>
              <a:buNone/>
            </a:pPr>
            <a:r>
              <a:t/>
            </a:r>
            <a:endParaRPr/>
          </a:p>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0" name="Shape 8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BECCA</a:t>
            </a:r>
          </a:p>
          <a:p>
            <a:pPr lvl="0" rtl="0">
              <a:spcBef>
                <a:spcPts val="0"/>
              </a:spcBef>
              <a:buNone/>
            </a:pPr>
            <a:r>
              <a:rPr lang="en"/>
              <a:t>Let’s take 15 minutes to review one of the storybooks.  The Climate storybook is the newest in the series and was just released last year.</a:t>
            </a:r>
          </a:p>
          <a:p>
            <a:pPr lvl="0" rtl="0">
              <a:spcBef>
                <a:spcPts val="0"/>
              </a:spcBef>
              <a:buNone/>
            </a:pPr>
            <a:r>
              <a:t/>
            </a:r>
            <a:endParaRPr/>
          </a:p>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8" name="Shape 8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Clr>
                <a:schemeClr val="dk1"/>
              </a:buClr>
              <a:buSzPct val="100000"/>
              <a:buFont typeface="Arial"/>
              <a:buNone/>
            </a:pPr>
            <a:r>
              <a:rPr lang="en"/>
              <a:t>LISA</a:t>
            </a:r>
          </a:p>
          <a:p>
            <a:pPr lvl="0">
              <a:spcBef>
                <a:spcPts val="0"/>
              </a:spcBef>
              <a:buClr>
                <a:schemeClr val="dk1"/>
              </a:buClr>
              <a:buSzPct val="100000"/>
              <a:buFont typeface="Arial"/>
              <a:buNone/>
            </a:pPr>
            <a:r>
              <a:rPr lang="en"/>
              <a:t>The Elementary GLOBE storybooks and learning activities can help students develop both receptive vocabulary (words that they can understand when read or heard) and expressive vocabulary (words that they can use themselves). At the primary level it is appropriate to read the books out loud to students, taking the time to discuss the new vocabulary words in a context that makes them understandable. Based on recommendations from Elementary GLOBE field testers, certain higher-level vocabulary words were included to stretch the vocabulary provided, helping students learn the meaning of words that enrich their scientific knowledge. The illustrations in Elementary GLOBE storybooks help students visualize new information being presented through colorful depictions of the GLOBE Kids doing science. </a:t>
            </a:r>
          </a:p>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LISA</a:t>
            </a:r>
          </a:p>
          <a:p>
            <a:pPr lvl="0">
              <a:spcBef>
                <a:spcPts val="0"/>
              </a:spcBef>
              <a:buNone/>
            </a:pPr>
            <a:r>
              <a:rPr lang="en"/>
              <a:t>Ask - will anyone share an example of how they have used a word wall (or anchor wall) with </a:t>
            </a:r>
            <a:r>
              <a:rPr lang="en"/>
              <a:t>students</a:t>
            </a:r>
            <a:r>
              <a:rPr lang="en"/>
              <a:t>?</a:t>
            </a:r>
          </a:p>
          <a:p>
            <a:pPr lvl="0">
              <a:spcBef>
                <a:spcPts val="0"/>
              </a:spcBef>
              <a:buNone/>
            </a:pPr>
            <a:r>
              <a:t/>
            </a:r>
            <a:endParaRPr/>
          </a:p>
          <a:p>
            <a:pPr lvl="0">
              <a:spcBef>
                <a:spcPts val="0"/>
              </a:spcBef>
              <a:buNone/>
            </a:pPr>
            <a:r>
              <a:rPr lang="en"/>
              <a:t>Ok - let’s practice. Think about the Climate storybook you just read.  Go ahead and put those words on post its and develop a word wall with your group.</a:t>
            </a:r>
          </a:p>
          <a:p>
            <a:pPr lvl="0">
              <a:spcBef>
                <a:spcPts val="0"/>
              </a:spcBef>
              <a:buNone/>
            </a:pPr>
            <a:r>
              <a:t/>
            </a:r>
            <a:endParaRPr/>
          </a:p>
          <a:p>
            <a:pPr lvl="0">
              <a:spcBef>
                <a:spcPts val="0"/>
              </a:spcBef>
              <a:buNone/>
            </a:pPr>
            <a:r>
              <a:rPr lang="en"/>
              <a:t>After sharing examples discuss:</a:t>
            </a:r>
          </a:p>
          <a:p>
            <a:pPr indent="-298450" lvl="2" marL="1371600" rtl="0">
              <a:lnSpc>
                <a:spcPct val="115000"/>
              </a:lnSpc>
              <a:spcBef>
                <a:spcPts val="0"/>
              </a:spcBef>
              <a:buClr>
                <a:schemeClr val="dk1"/>
              </a:buClr>
              <a:buSzPct val="100000"/>
              <a:buChar char="■"/>
            </a:pPr>
            <a:r>
              <a:rPr lang="en">
                <a:solidFill>
                  <a:schemeClr val="dk1"/>
                </a:solidFill>
              </a:rPr>
              <a:t>with post-it notes, after reading portion of a book</a:t>
            </a:r>
          </a:p>
          <a:p>
            <a:pPr indent="-298450" lvl="2" marL="1371600" rtl="0">
              <a:lnSpc>
                <a:spcPct val="115000"/>
              </a:lnSpc>
              <a:spcBef>
                <a:spcPts val="0"/>
              </a:spcBef>
              <a:buClr>
                <a:schemeClr val="dk1"/>
              </a:buClr>
              <a:buSzPct val="100000"/>
              <a:buChar char="■"/>
            </a:pPr>
            <a:r>
              <a:rPr lang="en">
                <a:solidFill>
                  <a:schemeClr val="dk1"/>
                </a:solidFill>
              </a:rPr>
              <a:t>Adding pictures to the word wall</a:t>
            </a:r>
          </a:p>
          <a:p>
            <a:pPr indent="0" lvl="0" marL="0" rtl="0">
              <a:lnSpc>
                <a:spcPct val="115000"/>
              </a:lnSpc>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1" name="Shape 10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LISA</a:t>
            </a:r>
          </a:p>
          <a:p>
            <a:pPr lvl="0" rtl="0">
              <a:lnSpc>
                <a:spcPct val="115000"/>
              </a:lnSpc>
              <a:spcBef>
                <a:spcPts val="0"/>
              </a:spcBef>
              <a:spcAft>
                <a:spcPts val="1600"/>
              </a:spcAft>
              <a:buNone/>
            </a:pPr>
            <a:r>
              <a:rPr lang="en">
                <a:solidFill>
                  <a:schemeClr val="dk1"/>
                </a:solidFill>
              </a:rPr>
              <a:t>Review the words on the chart, provide a description, explanation, or example of each  terms and have students use their science journal to describe the meaning of the terms in their own words and pictures.</a:t>
            </a:r>
            <a:r>
              <a:rPr b="1" lang="en" sz="1900">
                <a:solidFill>
                  <a:srgbClr val="2B2B2B"/>
                </a:solidFill>
              </a:rPr>
              <a:t> </a:t>
            </a:r>
            <a:r>
              <a:rPr lang="en">
                <a:solidFill>
                  <a:schemeClr val="dk1"/>
                </a:solidFill>
              </a:rPr>
              <a:t>Encourage students to refer to this word wall when they read the storybooks.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9" name="Shape 10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LISA</a:t>
            </a:r>
          </a:p>
          <a:p>
            <a:pPr lvl="0">
              <a:spcBef>
                <a:spcPts val="0"/>
              </a:spcBef>
              <a:buClr>
                <a:schemeClr val="dk1"/>
              </a:buClr>
              <a:buSzPct val="100000"/>
              <a:buFont typeface="Arial"/>
              <a:buNone/>
            </a:pPr>
            <a:r>
              <a:rPr b="1" lang="en">
                <a:solidFill>
                  <a:schemeClr val="dk1"/>
                </a:solidFill>
              </a:rPr>
              <a:t>Tableau</a:t>
            </a:r>
            <a:r>
              <a:rPr lang="en">
                <a:solidFill>
                  <a:schemeClr val="dk1"/>
                </a:solidFill>
              </a:rPr>
              <a:t> is the theatrical technique in which </a:t>
            </a:r>
            <a:r>
              <a:rPr b="1" lang="en">
                <a:solidFill>
                  <a:schemeClr val="dk1"/>
                </a:solidFill>
              </a:rPr>
              <a:t>actors</a:t>
            </a:r>
            <a:r>
              <a:rPr lang="en">
                <a:solidFill>
                  <a:schemeClr val="dk1"/>
                </a:solidFill>
              </a:rPr>
              <a:t> freeze in poses that create a picture of one important moment in the play. The same idea is used in education to help students create a mental image of a vocabulary word. </a:t>
            </a:r>
          </a:p>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buChar char="●"/>
              <a:defRPr/>
            </a:lvl1pPr>
            <a:lvl2pPr lvl="1" algn="ctr">
              <a:spcBef>
                <a:spcPts val="0"/>
              </a:spcBef>
              <a:buChar char="○"/>
              <a:defRPr/>
            </a:lvl2pPr>
            <a:lvl3pPr lvl="2" algn="ctr">
              <a:spcBef>
                <a:spcPts val="0"/>
              </a:spcBef>
              <a:buChar char="■"/>
              <a:defRPr/>
            </a:lvl3pPr>
            <a:lvl4pPr lvl="3" algn="ctr">
              <a:spcBef>
                <a:spcPts val="0"/>
              </a:spcBef>
              <a:buChar char="●"/>
              <a:defRPr/>
            </a:lvl4pPr>
            <a:lvl5pPr lvl="4" algn="ctr">
              <a:spcBef>
                <a:spcPts val="0"/>
              </a:spcBef>
              <a:buChar char="○"/>
              <a:defRPr/>
            </a:lvl5pPr>
            <a:lvl6pPr lvl="5" algn="ctr">
              <a:spcBef>
                <a:spcPts val="0"/>
              </a:spcBef>
              <a:buChar char="■"/>
              <a:defRPr/>
            </a:lvl6pPr>
            <a:lvl7pPr lvl="6" algn="ctr">
              <a:spcBef>
                <a:spcPts val="0"/>
              </a:spcBef>
              <a:buChar char="●"/>
              <a:defRPr/>
            </a:lvl7pPr>
            <a:lvl8pPr lvl="7" algn="ctr">
              <a:spcBef>
                <a:spcPts val="0"/>
              </a:spcBef>
              <a:buChar char="○"/>
              <a:defRPr/>
            </a:lvl8pPr>
            <a:lvl9pPr lvl="8" algn="ctr">
              <a:spcBef>
                <a:spcPts val="0"/>
              </a:spcBef>
              <a:buChar char="■"/>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buChar char="●"/>
              <a:defRPr/>
            </a:lvl1pPr>
            <a:lvl2pPr lvl="1">
              <a:spcBef>
                <a:spcPts val="0"/>
              </a:spcBef>
              <a:buChar char="○"/>
              <a:defRPr/>
            </a:lvl2pPr>
            <a:lvl3pPr lvl="2">
              <a:spcBef>
                <a:spcPts val="0"/>
              </a:spcBef>
              <a:buChar char="■"/>
              <a:defRPr/>
            </a:lvl3pPr>
            <a:lvl4pPr lvl="3">
              <a:spcBef>
                <a:spcPts val="0"/>
              </a:spcBef>
              <a:buChar char="●"/>
              <a:defRPr/>
            </a:lvl4pPr>
            <a:lvl5pPr lvl="4">
              <a:spcBef>
                <a:spcPts val="0"/>
              </a:spcBef>
              <a:buChar char="○"/>
              <a:defRPr/>
            </a:lvl5pPr>
            <a:lvl6pPr lvl="5">
              <a:spcBef>
                <a:spcPts val="0"/>
              </a:spcBef>
              <a:buChar char="■"/>
              <a:defRPr/>
            </a:lvl6pPr>
            <a:lvl7pPr lvl="6">
              <a:spcBef>
                <a:spcPts val="0"/>
              </a:spcBef>
              <a:buChar char="●"/>
              <a:defRPr/>
            </a:lvl7pPr>
            <a:lvl8pPr lvl="7">
              <a:spcBef>
                <a:spcPts val="0"/>
              </a:spcBef>
              <a:buChar char="○"/>
              <a:defRPr/>
            </a:lvl8pPr>
            <a:lvl9pPr lvl="8">
              <a:spcBef>
                <a:spcPts val="0"/>
              </a:spcBef>
              <a:buChar char="■"/>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buChar char="●"/>
              <a:defRPr sz="1400"/>
            </a:lvl1pPr>
            <a:lvl2pPr lvl="1">
              <a:spcBef>
                <a:spcPts val="0"/>
              </a:spcBef>
              <a:buSzPct val="100000"/>
              <a:buChar char="○"/>
              <a:defRPr sz="1200"/>
            </a:lvl2pPr>
            <a:lvl3pPr lvl="2">
              <a:spcBef>
                <a:spcPts val="0"/>
              </a:spcBef>
              <a:buSzPct val="100000"/>
              <a:buChar char="■"/>
              <a:defRPr sz="1200"/>
            </a:lvl3pPr>
            <a:lvl4pPr lvl="3">
              <a:spcBef>
                <a:spcPts val="0"/>
              </a:spcBef>
              <a:buSzPct val="100000"/>
              <a:buChar char="●"/>
              <a:defRPr sz="1200"/>
            </a:lvl4pPr>
            <a:lvl5pPr lvl="4">
              <a:spcBef>
                <a:spcPts val="0"/>
              </a:spcBef>
              <a:buSzPct val="100000"/>
              <a:buChar char="○"/>
              <a:defRPr sz="1200"/>
            </a:lvl5pPr>
            <a:lvl6pPr lvl="5">
              <a:spcBef>
                <a:spcPts val="0"/>
              </a:spcBef>
              <a:buSzPct val="100000"/>
              <a:buChar char="■"/>
              <a:defRPr sz="1200"/>
            </a:lvl6pPr>
            <a:lvl7pPr lvl="6">
              <a:spcBef>
                <a:spcPts val="0"/>
              </a:spcBef>
              <a:buSzPct val="100000"/>
              <a:buChar char="●"/>
              <a:defRPr sz="1200"/>
            </a:lvl7pPr>
            <a:lvl8pPr lvl="7">
              <a:spcBef>
                <a:spcPts val="0"/>
              </a:spcBef>
              <a:buSzPct val="100000"/>
              <a:buChar char="○"/>
              <a:defRPr sz="1200"/>
            </a:lvl8pPr>
            <a:lvl9pPr lvl="8">
              <a:spcBef>
                <a:spcPts val="0"/>
              </a:spcBef>
              <a:buSzPct val="1000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buChar char="●"/>
              <a:defRPr sz="1400"/>
            </a:lvl1pPr>
            <a:lvl2pPr lvl="1">
              <a:spcBef>
                <a:spcPts val="0"/>
              </a:spcBef>
              <a:buSzPct val="100000"/>
              <a:buChar char="○"/>
              <a:defRPr sz="1200"/>
            </a:lvl2pPr>
            <a:lvl3pPr lvl="2">
              <a:spcBef>
                <a:spcPts val="0"/>
              </a:spcBef>
              <a:buSzPct val="100000"/>
              <a:buChar char="■"/>
              <a:defRPr sz="1200"/>
            </a:lvl3pPr>
            <a:lvl4pPr lvl="3">
              <a:spcBef>
                <a:spcPts val="0"/>
              </a:spcBef>
              <a:buSzPct val="100000"/>
              <a:buChar char="●"/>
              <a:defRPr sz="1200"/>
            </a:lvl4pPr>
            <a:lvl5pPr lvl="4">
              <a:spcBef>
                <a:spcPts val="0"/>
              </a:spcBef>
              <a:buSzPct val="100000"/>
              <a:buChar char="○"/>
              <a:defRPr sz="1200"/>
            </a:lvl5pPr>
            <a:lvl6pPr lvl="5">
              <a:spcBef>
                <a:spcPts val="0"/>
              </a:spcBef>
              <a:buSzPct val="100000"/>
              <a:buChar char="■"/>
              <a:defRPr sz="1200"/>
            </a:lvl6pPr>
            <a:lvl7pPr lvl="6">
              <a:spcBef>
                <a:spcPts val="0"/>
              </a:spcBef>
              <a:buSzPct val="100000"/>
              <a:buChar char="●"/>
              <a:defRPr sz="1200"/>
            </a:lvl7pPr>
            <a:lvl8pPr lvl="7">
              <a:spcBef>
                <a:spcPts val="0"/>
              </a:spcBef>
              <a:buSzPct val="100000"/>
              <a:buChar char="○"/>
              <a:defRPr sz="1200"/>
            </a:lvl8pPr>
            <a:lvl9pPr lvl="8">
              <a:spcBef>
                <a:spcPts val="0"/>
              </a:spcBef>
              <a:buSzPct val="100000"/>
              <a:buChar char="■"/>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buChar char="●"/>
              <a:defRPr sz="1200"/>
            </a:lvl1pPr>
            <a:lvl2pPr lvl="1">
              <a:spcBef>
                <a:spcPts val="0"/>
              </a:spcBef>
              <a:buSzPct val="100000"/>
              <a:buChar char="○"/>
              <a:defRPr sz="1200"/>
            </a:lvl2pPr>
            <a:lvl3pPr lvl="2">
              <a:spcBef>
                <a:spcPts val="0"/>
              </a:spcBef>
              <a:buSzPct val="100000"/>
              <a:buChar char="■"/>
              <a:defRPr sz="1200"/>
            </a:lvl3pPr>
            <a:lvl4pPr lvl="3">
              <a:spcBef>
                <a:spcPts val="0"/>
              </a:spcBef>
              <a:buSzPct val="100000"/>
              <a:buChar char="●"/>
              <a:defRPr sz="1200"/>
            </a:lvl4pPr>
            <a:lvl5pPr lvl="4">
              <a:spcBef>
                <a:spcPts val="0"/>
              </a:spcBef>
              <a:buSzPct val="100000"/>
              <a:buChar char="○"/>
              <a:defRPr sz="1200"/>
            </a:lvl5pPr>
            <a:lvl6pPr lvl="5">
              <a:spcBef>
                <a:spcPts val="0"/>
              </a:spcBef>
              <a:buSzPct val="100000"/>
              <a:buChar char="■"/>
              <a:defRPr sz="1200"/>
            </a:lvl6pPr>
            <a:lvl7pPr lvl="6">
              <a:spcBef>
                <a:spcPts val="0"/>
              </a:spcBef>
              <a:buSzPct val="100000"/>
              <a:buChar char="●"/>
              <a:defRPr sz="1200"/>
            </a:lvl7pPr>
            <a:lvl8pPr lvl="7">
              <a:spcBef>
                <a:spcPts val="0"/>
              </a:spcBef>
              <a:buSzPct val="100000"/>
              <a:buChar char="○"/>
              <a:defRPr sz="1200"/>
            </a:lvl8pPr>
            <a:lvl9pPr lvl="8">
              <a:spcBef>
                <a:spcPts val="0"/>
              </a:spcBef>
              <a:buSzPct val="100000"/>
              <a:buChar char="■"/>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tIns="91425"/>
          <a:lstStyle>
            <a:lvl1pPr lvl="0">
              <a:spcBef>
                <a:spcPts val="0"/>
              </a:spcBef>
              <a:buChar char="●"/>
              <a:defRPr/>
            </a:lvl1pPr>
            <a:lvl2pPr lvl="1">
              <a:spcBef>
                <a:spcPts val="0"/>
              </a:spcBef>
              <a:buChar char="○"/>
              <a:defRPr/>
            </a:lvl2pPr>
            <a:lvl3pPr lvl="2">
              <a:spcBef>
                <a:spcPts val="0"/>
              </a:spcBef>
              <a:buChar char="■"/>
              <a:defRPr/>
            </a:lvl3pPr>
            <a:lvl4pPr lvl="3">
              <a:spcBef>
                <a:spcPts val="0"/>
              </a:spcBef>
              <a:buChar char="●"/>
              <a:defRPr/>
            </a:lvl4pPr>
            <a:lvl5pPr lvl="4">
              <a:spcBef>
                <a:spcPts val="0"/>
              </a:spcBef>
              <a:buChar char="○"/>
              <a:defRPr/>
            </a:lvl5pPr>
            <a:lvl6pPr lvl="5">
              <a:spcBef>
                <a:spcPts val="0"/>
              </a:spcBef>
              <a:buChar char="■"/>
              <a:defRPr/>
            </a:lvl6pPr>
            <a:lvl7pPr lvl="6">
              <a:spcBef>
                <a:spcPts val="0"/>
              </a:spcBef>
              <a:buChar char="●"/>
              <a:defRPr/>
            </a:lvl7pPr>
            <a:lvl8pPr lvl="7">
              <a:spcBef>
                <a:spcPts val="0"/>
              </a:spcBef>
              <a:buChar char="○"/>
              <a:defRPr/>
            </a:lvl8pPr>
            <a:lvl9pPr lvl="8">
              <a:spcBef>
                <a:spcPts val="0"/>
              </a:spcBef>
              <a:buChar char="■"/>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Char char="●"/>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Char char="●"/>
              <a:defRPr sz="1800">
                <a:solidFill>
                  <a:schemeClr val="dk2"/>
                </a:solidFill>
              </a:defRPr>
            </a:lvl1pPr>
            <a:lvl2pPr lvl="1">
              <a:lnSpc>
                <a:spcPct val="115000"/>
              </a:lnSpc>
              <a:spcBef>
                <a:spcPts val="0"/>
              </a:spcBef>
              <a:spcAft>
                <a:spcPts val="1600"/>
              </a:spcAft>
              <a:buClr>
                <a:schemeClr val="dk2"/>
              </a:buClr>
              <a:buChar char="○"/>
              <a:defRPr>
                <a:solidFill>
                  <a:schemeClr val="dk2"/>
                </a:solidFill>
              </a:defRPr>
            </a:lvl2pPr>
            <a:lvl3pPr lvl="2">
              <a:lnSpc>
                <a:spcPct val="115000"/>
              </a:lnSpc>
              <a:spcBef>
                <a:spcPts val="0"/>
              </a:spcBef>
              <a:spcAft>
                <a:spcPts val="1600"/>
              </a:spcAft>
              <a:buClr>
                <a:schemeClr val="dk2"/>
              </a:buClr>
              <a:buChar char="■"/>
              <a:defRPr>
                <a:solidFill>
                  <a:schemeClr val="dk2"/>
                </a:solidFill>
              </a:defRPr>
            </a:lvl3pPr>
            <a:lvl4pPr lvl="3">
              <a:lnSpc>
                <a:spcPct val="115000"/>
              </a:lnSpc>
              <a:spcBef>
                <a:spcPts val="0"/>
              </a:spcBef>
              <a:spcAft>
                <a:spcPts val="1600"/>
              </a:spcAft>
              <a:buClr>
                <a:schemeClr val="dk2"/>
              </a:buClr>
              <a:buChar char="●"/>
              <a:defRPr>
                <a:solidFill>
                  <a:schemeClr val="dk2"/>
                </a:solidFill>
              </a:defRPr>
            </a:lvl4pPr>
            <a:lvl5pPr lvl="4">
              <a:lnSpc>
                <a:spcPct val="115000"/>
              </a:lnSpc>
              <a:spcBef>
                <a:spcPts val="0"/>
              </a:spcBef>
              <a:spcAft>
                <a:spcPts val="1600"/>
              </a:spcAft>
              <a:buClr>
                <a:schemeClr val="dk2"/>
              </a:buClr>
              <a:buChar char="○"/>
              <a:defRPr>
                <a:solidFill>
                  <a:schemeClr val="dk2"/>
                </a:solidFill>
              </a:defRPr>
            </a:lvl5pPr>
            <a:lvl6pPr lvl="5">
              <a:lnSpc>
                <a:spcPct val="115000"/>
              </a:lnSpc>
              <a:spcBef>
                <a:spcPts val="0"/>
              </a:spcBef>
              <a:spcAft>
                <a:spcPts val="1600"/>
              </a:spcAft>
              <a:buClr>
                <a:schemeClr val="dk2"/>
              </a:buClr>
              <a:buChar char="■"/>
              <a:defRPr>
                <a:solidFill>
                  <a:schemeClr val="dk2"/>
                </a:solidFill>
              </a:defRPr>
            </a:lvl6pPr>
            <a:lvl7pPr lvl="6">
              <a:lnSpc>
                <a:spcPct val="115000"/>
              </a:lnSpc>
              <a:spcBef>
                <a:spcPts val="0"/>
              </a:spcBef>
              <a:spcAft>
                <a:spcPts val="1600"/>
              </a:spcAft>
              <a:buClr>
                <a:schemeClr val="dk2"/>
              </a:buClr>
              <a:buChar char="●"/>
              <a:defRPr>
                <a:solidFill>
                  <a:schemeClr val="dk2"/>
                </a:solidFill>
              </a:defRPr>
            </a:lvl7pPr>
            <a:lvl8pPr lvl="7">
              <a:lnSpc>
                <a:spcPct val="115000"/>
              </a:lnSpc>
              <a:spcBef>
                <a:spcPts val="0"/>
              </a:spcBef>
              <a:spcAft>
                <a:spcPts val="1600"/>
              </a:spcAft>
              <a:buClr>
                <a:schemeClr val="dk2"/>
              </a:buClr>
              <a:buChar char="○"/>
              <a:defRPr>
                <a:solidFill>
                  <a:schemeClr val="dk2"/>
                </a:solidFill>
              </a:defRPr>
            </a:lvl8pPr>
            <a:lvl9pPr lvl="8">
              <a:lnSpc>
                <a:spcPct val="115000"/>
              </a:lnSpc>
              <a:spcBef>
                <a:spcPts val="0"/>
              </a:spcBef>
              <a:spcAft>
                <a:spcPts val="1600"/>
              </a:spcAft>
              <a:buClr>
                <a:schemeClr val="dk2"/>
              </a:buClr>
              <a:buChar cha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5.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9.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www.globe.gov/documents/348830/350902/ElementaryGLOBE_SeasonsActivity1_en.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3.jpg"/><Relationship Id="rId5"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D4E5F5"/>
            </a:gs>
            <a:gs pos="100000">
              <a:srgbClr val="70A4D5"/>
            </a:gs>
          </a:gsLst>
          <a:lin ang="5400012" scaled="0"/>
        </a:gradFill>
      </p:bgPr>
    </p:bg>
    <p:spTree>
      <p:nvGrpSpPr>
        <p:cNvPr id="53" name="Shape 53"/>
        <p:cNvGrpSpPr/>
        <p:nvPr/>
      </p:nvGrpSpPr>
      <p:grpSpPr>
        <a:xfrm>
          <a:off x="0" y="0"/>
          <a:ext cx="0" cy="0"/>
          <a:chOff x="0" y="0"/>
          <a:chExt cx="0" cy="0"/>
        </a:xfrm>
      </p:grpSpPr>
      <p:sp>
        <p:nvSpPr>
          <p:cNvPr id="54" name="Shape 54"/>
          <p:cNvSpPr txBox="1"/>
          <p:nvPr>
            <p:ph idx="1" type="subTitle"/>
          </p:nvPr>
        </p:nvSpPr>
        <p:spPr>
          <a:xfrm>
            <a:off x="343100" y="1884325"/>
            <a:ext cx="8520600" cy="792600"/>
          </a:xfrm>
          <a:prstGeom prst="rect">
            <a:avLst/>
          </a:prstGeom>
        </p:spPr>
        <p:txBody>
          <a:bodyPr anchorCtr="0" anchor="t" bIns="91425" lIns="91425" rIns="91425" tIns="91425">
            <a:noAutofit/>
          </a:bodyPr>
          <a:lstStyle/>
          <a:p>
            <a:pPr lvl="0">
              <a:spcBef>
                <a:spcPts val="0"/>
              </a:spcBef>
              <a:buNone/>
            </a:pPr>
            <a:r>
              <a:rPr b="1" lang="en">
                <a:solidFill>
                  <a:srgbClr val="1C4587"/>
                </a:solidFill>
              </a:rPr>
              <a:t>21st GLOBE Annual Meeting</a:t>
            </a:r>
          </a:p>
          <a:p>
            <a:pPr lvl="0" rtl="0">
              <a:spcBef>
                <a:spcPts val="0"/>
              </a:spcBef>
              <a:buNone/>
            </a:pPr>
            <a:r>
              <a:rPr b="1" lang="en">
                <a:solidFill>
                  <a:srgbClr val="1C4587"/>
                </a:solidFill>
              </a:rPr>
              <a:t>Thursday, August 3, 2017</a:t>
            </a:r>
          </a:p>
          <a:p>
            <a:pPr lvl="0" rtl="0">
              <a:lnSpc>
                <a:spcPct val="80000"/>
              </a:lnSpc>
              <a:spcBef>
                <a:spcPts val="600"/>
              </a:spcBef>
              <a:buClr>
                <a:srgbClr val="C3260C"/>
              </a:buClr>
              <a:buSzPct val="25000"/>
              <a:buFont typeface="Georgia"/>
              <a:buNone/>
            </a:pPr>
            <a:r>
              <a:rPr b="1" lang="en" sz="2220">
                <a:solidFill>
                  <a:srgbClr val="1C4587"/>
                </a:solidFill>
              </a:rPr>
              <a:t>Lisa Gardiner</a:t>
            </a:r>
            <a:r>
              <a:rPr b="1" baseline="30000" lang="en" sz="2220">
                <a:solidFill>
                  <a:srgbClr val="1C4587"/>
                </a:solidFill>
              </a:rPr>
              <a:t>1</a:t>
            </a:r>
            <a:r>
              <a:rPr b="1" lang="en" sz="2220">
                <a:solidFill>
                  <a:srgbClr val="1C4587"/>
                </a:solidFill>
              </a:rPr>
              <a:t>, Becca Hatheway</a:t>
            </a:r>
            <a:r>
              <a:rPr b="1" baseline="30000" lang="en" sz="2220">
                <a:solidFill>
                  <a:srgbClr val="1C4587"/>
                </a:solidFill>
              </a:rPr>
              <a:t>1</a:t>
            </a:r>
            <a:r>
              <a:rPr b="1" lang="en" sz="2220">
                <a:solidFill>
                  <a:srgbClr val="1C4587"/>
                </a:solidFill>
              </a:rPr>
              <a:t>, Jessica Taylor</a:t>
            </a:r>
            <a:r>
              <a:rPr b="1" baseline="30000" lang="en" sz="2220">
                <a:solidFill>
                  <a:srgbClr val="1C4587"/>
                </a:solidFill>
              </a:rPr>
              <a:t>2 </a:t>
            </a:r>
            <a:r>
              <a:rPr b="1" lang="en" sz="2220">
                <a:solidFill>
                  <a:srgbClr val="1C4587"/>
                </a:solidFill>
              </a:rPr>
              <a:t>, Tina Harte</a:t>
            </a:r>
            <a:r>
              <a:rPr b="1" baseline="30000" lang="en" sz="2220">
                <a:solidFill>
                  <a:srgbClr val="1C4587"/>
                </a:solidFill>
              </a:rPr>
              <a:t>3</a:t>
            </a:r>
          </a:p>
          <a:p>
            <a:pPr lvl="0" rtl="0">
              <a:lnSpc>
                <a:spcPct val="80000"/>
              </a:lnSpc>
              <a:spcBef>
                <a:spcPts val="600"/>
              </a:spcBef>
              <a:buClr>
                <a:srgbClr val="C3260C"/>
              </a:buClr>
              <a:buSzPct val="25000"/>
              <a:buFont typeface="Georgia"/>
              <a:buNone/>
            </a:pPr>
            <a:r>
              <a:t/>
            </a:r>
            <a:endParaRPr b="1" sz="1850">
              <a:solidFill>
                <a:srgbClr val="1C4587"/>
              </a:solidFill>
              <a:latin typeface="Trebuchet MS"/>
              <a:ea typeface="Trebuchet MS"/>
              <a:cs typeface="Trebuchet MS"/>
              <a:sym typeface="Trebuchet MS"/>
            </a:endParaRPr>
          </a:p>
          <a:p>
            <a:pPr lvl="0" rtl="0" algn="l">
              <a:lnSpc>
                <a:spcPct val="80000"/>
              </a:lnSpc>
              <a:spcBef>
                <a:spcPts val="670"/>
              </a:spcBef>
              <a:buClr>
                <a:srgbClr val="C3260C"/>
              </a:buClr>
              <a:buSzPct val="25000"/>
              <a:buFont typeface="Georgia"/>
              <a:buNone/>
            </a:pPr>
            <a:r>
              <a:rPr baseline="30000" i="1" lang="en" sz="1200">
                <a:solidFill>
                  <a:srgbClr val="1C4587"/>
                </a:solidFill>
              </a:rPr>
              <a:t>1</a:t>
            </a:r>
            <a:r>
              <a:rPr i="1" lang="en" sz="1200">
                <a:solidFill>
                  <a:srgbClr val="1C4587"/>
                </a:solidFill>
              </a:rPr>
              <a:t>University Corporation for Atmospheric Research, Boulder, CO </a:t>
            </a:r>
          </a:p>
          <a:p>
            <a:pPr lvl="0" rtl="0" algn="l">
              <a:lnSpc>
                <a:spcPct val="80000"/>
              </a:lnSpc>
              <a:spcBef>
                <a:spcPts val="670"/>
              </a:spcBef>
              <a:buClr>
                <a:srgbClr val="C3260C"/>
              </a:buClr>
              <a:buSzPct val="25000"/>
              <a:buFont typeface="Georgia"/>
              <a:buNone/>
            </a:pPr>
            <a:r>
              <a:rPr baseline="30000" i="1" lang="en" sz="1200">
                <a:solidFill>
                  <a:srgbClr val="1C4587"/>
                </a:solidFill>
              </a:rPr>
              <a:t>2</a:t>
            </a:r>
            <a:r>
              <a:rPr i="1" lang="en" sz="1200">
                <a:solidFill>
                  <a:srgbClr val="1C4587"/>
                </a:solidFill>
              </a:rPr>
              <a:t>NASA Langley Research Center, Hampton, VA</a:t>
            </a:r>
          </a:p>
          <a:p>
            <a:pPr lvl="0" rtl="0" algn="l">
              <a:lnSpc>
                <a:spcPct val="80000"/>
              </a:lnSpc>
              <a:spcBef>
                <a:spcPts val="670"/>
              </a:spcBef>
              <a:buClr>
                <a:srgbClr val="C3260C"/>
              </a:buClr>
              <a:buSzPct val="25000"/>
              <a:buFont typeface="Georgia"/>
              <a:buNone/>
            </a:pPr>
            <a:r>
              <a:rPr baseline="30000" i="1" lang="en" sz="1200">
                <a:solidFill>
                  <a:srgbClr val="1C4587"/>
                </a:solidFill>
              </a:rPr>
              <a:t>3</a:t>
            </a:r>
            <a:r>
              <a:rPr i="1" lang="en" sz="1200">
                <a:solidFill>
                  <a:srgbClr val="1C4587"/>
                </a:solidFill>
              </a:rPr>
              <a:t>Science Systems Applications, Inc for NASA Langley Research Center, Hampton, VA</a:t>
            </a:r>
          </a:p>
        </p:txBody>
      </p:sp>
      <p:pic>
        <p:nvPicPr>
          <p:cNvPr id="55" name="Shape 55"/>
          <p:cNvPicPr preferRelativeResize="0"/>
          <p:nvPr/>
        </p:nvPicPr>
        <p:blipFill>
          <a:blip r:embed="rId3">
            <a:alphaModFix/>
          </a:blip>
          <a:stretch>
            <a:fillRect/>
          </a:stretch>
        </p:blipFill>
        <p:spPr>
          <a:xfrm>
            <a:off x="311700" y="362950"/>
            <a:ext cx="8420074" cy="11200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Shape 118"/>
          <p:cNvSpPr txBox="1"/>
          <p:nvPr>
            <p:ph type="title"/>
          </p:nvPr>
        </p:nvSpPr>
        <p:spPr>
          <a:xfrm>
            <a:off x="311700" y="366250"/>
            <a:ext cx="7106700" cy="572700"/>
          </a:xfrm>
          <a:prstGeom prst="rect">
            <a:avLst/>
          </a:prstGeom>
        </p:spPr>
        <p:txBody>
          <a:bodyPr anchorCtr="0" anchor="t" bIns="91425" lIns="91425" rIns="91425" tIns="91425">
            <a:noAutofit/>
          </a:bodyPr>
          <a:lstStyle/>
          <a:p>
            <a:pPr lvl="0">
              <a:spcBef>
                <a:spcPts val="0"/>
              </a:spcBef>
              <a:buNone/>
            </a:pPr>
            <a:r>
              <a:rPr lang="en"/>
              <a:t>A  Three Dimensional Learning Experience:</a:t>
            </a:r>
          </a:p>
        </p:txBody>
      </p:sp>
      <p:sp>
        <p:nvSpPr>
          <p:cNvPr id="119" name="Shape 119"/>
          <p:cNvSpPr txBox="1"/>
          <p:nvPr>
            <p:ph idx="1" type="body"/>
          </p:nvPr>
        </p:nvSpPr>
        <p:spPr>
          <a:xfrm>
            <a:off x="311700" y="1080900"/>
            <a:ext cx="7106700" cy="3416400"/>
          </a:xfrm>
          <a:prstGeom prst="rect">
            <a:avLst/>
          </a:prstGeom>
        </p:spPr>
        <p:txBody>
          <a:bodyPr anchorCtr="0" anchor="t" bIns="91425" lIns="91425" rIns="91425" tIns="91425">
            <a:noAutofit/>
          </a:bodyPr>
          <a:lstStyle/>
          <a:p>
            <a:pPr indent="-228600" lvl="0" marL="457200">
              <a:spcBef>
                <a:spcPts val="0"/>
              </a:spcBef>
            </a:pPr>
            <a:r>
              <a:rPr lang="en"/>
              <a:t>To be proficient in science students must engage in learning experiences that foster the development of three dimensional learning. </a:t>
            </a:r>
          </a:p>
          <a:p>
            <a:pPr indent="-228600" lvl="0" marL="457200" rtl="0">
              <a:spcBef>
                <a:spcPts val="0"/>
              </a:spcBef>
            </a:pPr>
            <a:r>
              <a:rPr lang="en"/>
              <a:t>This can be accomplished by providing them with </a:t>
            </a:r>
            <a:r>
              <a:rPr b="1" lang="en"/>
              <a:t>the “practice” of doing science</a:t>
            </a:r>
            <a:r>
              <a:rPr lang="en"/>
              <a:t>, the opportunity to </a:t>
            </a:r>
            <a:r>
              <a:rPr b="1" lang="en"/>
              <a:t>make “connections” by linking concepts </a:t>
            </a:r>
            <a:r>
              <a:rPr lang="en"/>
              <a:t>across the sciences, and providing them with experiences through which they can make </a:t>
            </a:r>
            <a:r>
              <a:rPr b="1" lang="en"/>
              <a:t>“applications” of what they are learning</a:t>
            </a:r>
            <a:r>
              <a:rPr lang="en"/>
              <a:t> whereby </a:t>
            </a:r>
            <a:r>
              <a:rPr lang="en"/>
              <a:t>increasing</a:t>
            </a:r>
            <a:r>
              <a:rPr lang="en"/>
              <a:t> the depth of their scientific understanding. </a:t>
            </a:r>
          </a:p>
          <a:p>
            <a:pPr indent="-228600" lvl="0" marL="457200">
              <a:spcBef>
                <a:spcPts val="0"/>
              </a:spcBef>
            </a:pPr>
            <a:r>
              <a:rPr lang="en"/>
              <a:t>The framework for</a:t>
            </a:r>
            <a:r>
              <a:rPr b="1" lang="en"/>
              <a:t> </a:t>
            </a:r>
            <a:r>
              <a:rPr b="1" lang="en"/>
              <a:t>“Scientific Literacy”: </a:t>
            </a:r>
            <a:r>
              <a:rPr lang="en"/>
              <a:t>Dimension 1-Science Practices, Dimension 2-Crosscutting Concepts, and Dimension 3-Disciplinary Core Ideas. </a:t>
            </a:r>
          </a:p>
        </p:txBody>
      </p:sp>
      <p:pic>
        <p:nvPicPr>
          <p:cNvPr descr="NGSS 3D .jpg" id="120" name="Shape 120"/>
          <p:cNvPicPr preferRelativeResize="0"/>
          <p:nvPr/>
        </p:nvPicPr>
        <p:blipFill>
          <a:blip r:embed="rId3">
            <a:alphaModFix/>
          </a:blip>
          <a:stretch>
            <a:fillRect/>
          </a:stretch>
        </p:blipFill>
        <p:spPr>
          <a:xfrm>
            <a:off x="7418400" y="451049"/>
            <a:ext cx="1494975" cy="15682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Shape 125"/>
          <p:cNvSpPr txBox="1"/>
          <p:nvPr>
            <p:ph type="title"/>
          </p:nvPr>
        </p:nvSpPr>
        <p:spPr>
          <a:xfrm>
            <a:off x="283050" y="101300"/>
            <a:ext cx="8520600" cy="572700"/>
          </a:xfrm>
          <a:prstGeom prst="rect">
            <a:avLst/>
          </a:prstGeom>
        </p:spPr>
        <p:txBody>
          <a:bodyPr anchorCtr="0" anchor="t" bIns="91425" lIns="91425" rIns="91425" tIns="91425">
            <a:noAutofit/>
          </a:bodyPr>
          <a:lstStyle/>
          <a:p>
            <a:pPr lvl="0">
              <a:spcBef>
                <a:spcPts val="0"/>
              </a:spcBef>
              <a:buNone/>
            </a:pPr>
            <a:r>
              <a:rPr lang="en" sz="2400"/>
              <a:t>Weather Adds Up to Climate Activity from the 3D Perspective</a:t>
            </a:r>
          </a:p>
        </p:txBody>
      </p:sp>
      <p:pic>
        <p:nvPicPr>
          <p:cNvPr id="126" name="Shape 126"/>
          <p:cNvPicPr preferRelativeResize="0"/>
          <p:nvPr/>
        </p:nvPicPr>
        <p:blipFill>
          <a:blip r:embed="rId3">
            <a:alphaModFix/>
          </a:blip>
          <a:stretch>
            <a:fillRect/>
          </a:stretch>
        </p:blipFill>
        <p:spPr>
          <a:xfrm>
            <a:off x="331250" y="572862"/>
            <a:ext cx="3435199" cy="4528176"/>
          </a:xfrm>
          <a:prstGeom prst="rect">
            <a:avLst/>
          </a:prstGeom>
          <a:noFill/>
          <a:ln>
            <a:noFill/>
          </a:ln>
        </p:spPr>
      </p:pic>
      <p:sp>
        <p:nvSpPr>
          <p:cNvPr id="127" name="Shape 127"/>
          <p:cNvSpPr txBox="1"/>
          <p:nvPr/>
        </p:nvSpPr>
        <p:spPr>
          <a:xfrm>
            <a:off x="508400" y="2478450"/>
            <a:ext cx="2212500" cy="1374900"/>
          </a:xfrm>
          <a:prstGeom prst="rect">
            <a:avLst/>
          </a:prstGeom>
          <a:noFill/>
          <a:ln cap="flat" cmpd="sng" w="19050">
            <a:solidFill>
              <a:srgbClr val="FF0000"/>
            </a:solidFill>
            <a:prstDash val="solid"/>
            <a:round/>
            <a:headEnd len="med" w="med" type="none"/>
            <a:tailEnd len="med" w="med" type="none"/>
          </a:ln>
        </p:spPr>
        <p:txBody>
          <a:bodyPr anchorCtr="0" anchor="t" bIns="91425" lIns="91425" rIns="91425" tIns="91425">
            <a:noAutofit/>
          </a:bodyPr>
          <a:lstStyle/>
          <a:p>
            <a:pPr lvl="0">
              <a:spcBef>
                <a:spcPts val="0"/>
              </a:spcBef>
              <a:buNone/>
            </a:pPr>
            <a:r>
              <a:t/>
            </a:r>
            <a:endParaRPr/>
          </a:p>
        </p:txBody>
      </p:sp>
      <p:pic>
        <p:nvPicPr>
          <p:cNvPr id="128" name="Shape 128"/>
          <p:cNvPicPr preferRelativeResize="0"/>
          <p:nvPr/>
        </p:nvPicPr>
        <p:blipFill>
          <a:blip r:embed="rId4">
            <a:alphaModFix/>
          </a:blip>
          <a:stretch>
            <a:fillRect/>
          </a:stretch>
        </p:blipFill>
        <p:spPr>
          <a:xfrm>
            <a:off x="4138799" y="1340288"/>
            <a:ext cx="4007875" cy="2462925"/>
          </a:xfrm>
          <a:prstGeom prst="rect">
            <a:avLst/>
          </a:prstGeom>
          <a:noFill/>
          <a:ln>
            <a:noFill/>
          </a:ln>
        </p:spPr>
      </p:pic>
      <p:sp>
        <p:nvSpPr>
          <p:cNvPr id="129" name="Shape 129"/>
          <p:cNvSpPr txBox="1"/>
          <p:nvPr/>
        </p:nvSpPr>
        <p:spPr>
          <a:xfrm>
            <a:off x="4246175" y="2392937"/>
            <a:ext cx="2943000" cy="888000"/>
          </a:xfrm>
          <a:prstGeom prst="rect">
            <a:avLst/>
          </a:prstGeom>
          <a:noFill/>
          <a:ln cap="flat" cmpd="sng" w="19050">
            <a:solidFill>
              <a:srgbClr val="FF0000"/>
            </a:solidFill>
            <a:prstDash val="solid"/>
            <a:round/>
            <a:headEnd len="med" w="med" type="none"/>
            <a:tailEnd len="med" w="med" type="none"/>
          </a:ln>
        </p:spPr>
        <p:txBody>
          <a:bodyPr anchorCtr="0" anchor="t" bIns="91425" lIns="91425" rIns="91425" tIns="91425">
            <a:noAutofit/>
          </a:bodyPr>
          <a:lstStyle/>
          <a:p>
            <a:pPr lvl="0">
              <a:spcBef>
                <a:spcPts val="0"/>
              </a:spcBef>
              <a:buNone/>
            </a:pPr>
            <a:r>
              <a:t/>
            </a:r>
            <a:endParaRPr/>
          </a:p>
        </p:txBody>
      </p:sp>
      <p:cxnSp>
        <p:nvCxnSpPr>
          <p:cNvPr id="130" name="Shape 130"/>
          <p:cNvCxnSpPr>
            <a:stCxn id="127" idx="3"/>
            <a:endCxn id="129" idx="1"/>
          </p:cNvCxnSpPr>
          <p:nvPr/>
        </p:nvCxnSpPr>
        <p:spPr>
          <a:xfrm flipH="1" rot="10800000">
            <a:off x="2720900" y="2836800"/>
            <a:ext cx="1525200" cy="329100"/>
          </a:xfrm>
          <a:prstGeom prst="straightConnector1">
            <a:avLst/>
          </a:prstGeom>
          <a:noFill/>
          <a:ln cap="flat" cmpd="sng" w="19050">
            <a:solidFill>
              <a:srgbClr val="FF0000"/>
            </a:solidFill>
            <a:prstDash val="solid"/>
            <a:round/>
            <a:headEnd len="lg" w="lg" type="none"/>
            <a:tailEnd len="lg" w="lg"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Shape 135"/>
          <p:cNvSpPr txBox="1"/>
          <p:nvPr>
            <p:ph type="title"/>
          </p:nvPr>
        </p:nvSpPr>
        <p:spPr>
          <a:xfrm>
            <a:off x="311700" y="71075"/>
            <a:ext cx="8520600" cy="572700"/>
          </a:xfrm>
          <a:prstGeom prst="rect">
            <a:avLst/>
          </a:prstGeom>
        </p:spPr>
        <p:txBody>
          <a:bodyPr anchorCtr="0" anchor="t" bIns="91425" lIns="91425" rIns="91425" tIns="91425">
            <a:noAutofit/>
          </a:bodyPr>
          <a:lstStyle/>
          <a:p>
            <a:pPr lvl="0">
              <a:spcBef>
                <a:spcPts val="0"/>
              </a:spcBef>
              <a:buNone/>
            </a:pPr>
            <a:r>
              <a:rPr lang="en"/>
              <a:t>NGSS and Science Inquiry</a:t>
            </a:r>
          </a:p>
        </p:txBody>
      </p:sp>
      <p:sp>
        <p:nvSpPr>
          <p:cNvPr id="136" name="Shape 136"/>
          <p:cNvSpPr txBox="1"/>
          <p:nvPr>
            <p:ph idx="1" type="body"/>
          </p:nvPr>
        </p:nvSpPr>
        <p:spPr>
          <a:xfrm>
            <a:off x="311700" y="610275"/>
            <a:ext cx="8520600" cy="3859500"/>
          </a:xfrm>
          <a:prstGeom prst="rect">
            <a:avLst/>
          </a:prstGeom>
        </p:spPr>
        <p:txBody>
          <a:bodyPr anchorCtr="0" anchor="t" bIns="91425" lIns="91425" rIns="91425" tIns="91425">
            <a:noAutofit/>
          </a:bodyPr>
          <a:lstStyle/>
          <a:p>
            <a:pPr lvl="0" rtl="0">
              <a:spcBef>
                <a:spcPts val="0"/>
              </a:spcBef>
              <a:spcAft>
                <a:spcPts val="0"/>
              </a:spcAft>
              <a:buNone/>
            </a:pPr>
            <a:r>
              <a:rPr b="1" lang="en" sz="1200">
                <a:solidFill>
                  <a:srgbClr val="000000"/>
                </a:solidFill>
              </a:rPr>
              <a:t>NGSS Science Practices: Examples from Elementary GLOBE Storybooks</a:t>
            </a:r>
          </a:p>
          <a:p>
            <a:pPr lvl="0" rtl="0">
              <a:lnSpc>
                <a:spcPct val="100000"/>
              </a:lnSpc>
              <a:spcBef>
                <a:spcPts val="0"/>
              </a:spcBef>
              <a:spcAft>
                <a:spcPts val="0"/>
              </a:spcAft>
              <a:buNone/>
            </a:pPr>
            <a:r>
              <a:rPr b="1" lang="en" sz="1100">
                <a:solidFill>
                  <a:srgbClr val="000000"/>
                </a:solidFill>
              </a:rPr>
              <a:t>Asking questions</a:t>
            </a:r>
          </a:p>
          <a:p>
            <a:pPr lvl="0" rtl="0">
              <a:lnSpc>
                <a:spcPct val="100000"/>
              </a:lnSpc>
              <a:spcBef>
                <a:spcPts val="0"/>
              </a:spcBef>
              <a:spcAft>
                <a:spcPts val="0"/>
              </a:spcAft>
              <a:buNone/>
            </a:pPr>
            <a:r>
              <a:rPr lang="en" sz="1100">
                <a:solidFill>
                  <a:srgbClr val="000000"/>
                </a:solidFill>
              </a:rPr>
              <a:t>In</a:t>
            </a:r>
            <a:r>
              <a:rPr i="1" lang="en" sz="1100">
                <a:solidFill>
                  <a:srgbClr val="000000"/>
                </a:solidFill>
              </a:rPr>
              <a:t> What’s Up in the Atmosphere: Exploring Colors in the Sky</a:t>
            </a:r>
            <a:r>
              <a:rPr lang="en" sz="1100">
                <a:solidFill>
                  <a:srgbClr val="000000"/>
                </a:solidFill>
              </a:rPr>
              <a:t>, the kids discover that sometimes a cloudless sky looks white and other times it looks blue. Anita gushes to Ms. Patel, “Now we have a scientific question and we need your help!”</a:t>
            </a:r>
          </a:p>
          <a:p>
            <a:pPr lvl="0" rtl="0">
              <a:lnSpc>
                <a:spcPct val="100000"/>
              </a:lnSpc>
              <a:spcBef>
                <a:spcPts val="0"/>
              </a:spcBef>
              <a:spcAft>
                <a:spcPts val="0"/>
              </a:spcAft>
              <a:buNone/>
            </a:pPr>
            <a:r>
              <a:rPr b="1" lang="en" sz="1100">
                <a:solidFill>
                  <a:srgbClr val="000000"/>
                </a:solidFill>
              </a:rPr>
              <a:t>Developing and using models</a:t>
            </a:r>
          </a:p>
          <a:p>
            <a:pPr lvl="0" rtl="0">
              <a:lnSpc>
                <a:spcPct val="100000"/>
              </a:lnSpc>
              <a:spcBef>
                <a:spcPts val="0"/>
              </a:spcBef>
              <a:spcAft>
                <a:spcPts val="0"/>
              </a:spcAft>
              <a:buNone/>
            </a:pPr>
            <a:r>
              <a:rPr lang="en" sz="1100">
                <a:solidFill>
                  <a:srgbClr val="000000"/>
                </a:solidFill>
              </a:rPr>
              <a:t>In </a:t>
            </a:r>
            <a:r>
              <a:rPr i="1" lang="en" sz="1100">
                <a:solidFill>
                  <a:srgbClr val="000000"/>
                </a:solidFill>
              </a:rPr>
              <a:t>What in the World is Happening to Our Climate?</a:t>
            </a:r>
            <a:r>
              <a:rPr lang="en" sz="1100">
                <a:solidFill>
                  <a:srgbClr val="000000"/>
                </a:solidFill>
              </a:rPr>
              <a:t>, the kids refer to a model that they made in class to explore how ice melting in water (like sea ice) doesn’t raise sea level while ice melting above the water does raise sea level.</a:t>
            </a:r>
          </a:p>
          <a:p>
            <a:pPr lvl="0" rtl="0">
              <a:lnSpc>
                <a:spcPct val="100000"/>
              </a:lnSpc>
              <a:spcBef>
                <a:spcPts val="0"/>
              </a:spcBef>
              <a:spcAft>
                <a:spcPts val="0"/>
              </a:spcAft>
              <a:buNone/>
            </a:pPr>
            <a:r>
              <a:rPr b="1" lang="en" sz="1100">
                <a:solidFill>
                  <a:srgbClr val="000000"/>
                </a:solidFill>
              </a:rPr>
              <a:t>Planning and carrying out investigations</a:t>
            </a:r>
          </a:p>
          <a:p>
            <a:pPr lvl="0" rtl="0">
              <a:lnSpc>
                <a:spcPct val="100000"/>
              </a:lnSpc>
              <a:spcBef>
                <a:spcPts val="0"/>
              </a:spcBef>
              <a:spcAft>
                <a:spcPts val="0"/>
              </a:spcAft>
              <a:buNone/>
            </a:pPr>
            <a:r>
              <a:rPr lang="en" sz="1100">
                <a:solidFill>
                  <a:srgbClr val="000000"/>
                </a:solidFill>
              </a:rPr>
              <a:t>In </a:t>
            </a:r>
            <a:r>
              <a:rPr i="1" lang="en" sz="1100">
                <a:solidFill>
                  <a:srgbClr val="000000"/>
                </a:solidFill>
              </a:rPr>
              <a:t>Discoveries at Willow Creek</a:t>
            </a:r>
            <a:r>
              <a:rPr lang="en" sz="1100">
                <a:solidFill>
                  <a:srgbClr val="000000"/>
                </a:solidFill>
              </a:rPr>
              <a:t>, the kids notice that the creek looks much different during their spring field trip than it did in the fall. They investigate, comparing their observations from the fall with observations from the spring.</a:t>
            </a:r>
          </a:p>
          <a:p>
            <a:pPr lvl="0" rtl="0">
              <a:lnSpc>
                <a:spcPct val="100000"/>
              </a:lnSpc>
              <a:spcBef>
                <a:spcPts val="0"/>
              </a:spcBef>
              <a:spcAft>
                <a:spcPts val="0"/>
              </a:spcAft>
              <a:buNone/>
            </a:pPr>
            <a:r>
              <a:rPr b="1" lang="en" sz="1100">
                <a:solidFill>
                  <a:srgbClr val="000000"/>
                </a:solidFill>
              </a:rPr>
              <a:t>Analyzing and interpreting data</a:t>
            </a:r>
          </a:p>
          <a:p>
            <a:pPr lvl="0" rtl="0">
              <a:lnSpc>
                <a:spcPct val="100000"/>
              </a:lnSpc>
              <a:spcBef>
                <a:spcPts val="0"/>
              </a:spcBef>
              <a:spcAft>
                <a:spcPts val="0"/>
              </a:spcAft>
              <a:buNone/>
            </a:pPr>
            <a:r>
              <a:rPr lang="en" sz="1100">
                <a:solidFill>
                  <a:srgbClr val="000000"/>
                </a:solidFill>
              </a:rPr>
              <a:t>In </a:t>
            </a:r>
            <a:r>
              <a:rPr i="1" lang="en" sz="1100">
                <a:solidFill>
                  <a:srgbClr val="000000"/>
                </a:solidFill>
              </a:rPr>
              <a:t>The Scoop on Soils</a:t>
            </a:r>
            <a:r>
              <a:rPr lang="en" sz="1100">
                <a:solidFill>
                  <a:srgbClr val="000000"/>
                </a:solidFill>
              </a:rPr>
              <a:t>, Simon makes a chart to compare observations of the soil (such as color, structure, roots and critters) from the three holes that Scoop the dog dug in different environments.</a:t>
            </a:r>
          </a:p>
          <a:p>
            <a:pPr lvl="0" rtl="0">
              <a:lnSpc>
                <a:spcPct val="100000"/>
              </a:lnSpc>
              <a:spcBef>
                <a:spcPts val="0"/>
              </a:spcBef>
              <a:spcAft>
                <a:spcPts val="0"/>
              </a:spcAft>
              <a:buNone/>
            </a:pPr>
            <a:r>
              <a:rPr b="1" lang="en" sz="1100">
                <a:solidFill>
                  <a:srgbClr val="000000"/>
                </a:solidFill>
              </a:rPr>
              <a:t>Using mathematics and computational thinking</a:t>
            </a:r>
          </a:p>
          <a:p>
            <a:pPr lvl="0" rtl="0">
              <a:lnSpc>
                <a:spcPct val="100000"/>
              </a:lnSpc>
              <a:spcBef>
                <a:spcPts val="0"/>
              </a:spcBef>
              <a:spcAft>
                <a:spcPts val="0"/>
              </a:spcAft>
              <a:buNone/>
            </a:pPr>
            <a:r>
              <a:rPr lang="en" sz="1100">
                <a:solidFill>
                  <a:srgbClr val="000000"/>
                </a:solidFill>
              </a:rPr>
              <a:t>In </a:t>
            </a:r>
            <a:r>
              <a:rPr i="1" lang="en" sz="1100">
                <a:solidFill>
                  <a:srgbClr val="000000"/>
                </a:solidFill>
              </a:rPr>
              <a:t>Discoveries at Willow Creek</a:t>
            </a:r>
            <a:r>
              <a:rPr lang="en" sz="1100">
                <a:solidFill>
                  <a:srgbClr val="000000"/>
                </a:solidFill>
              </a:rPr>
              <a:t>, the kids make quantitative measurements to describe the creek. They take the water temperature and measure the time it takes a stick to travel downstream in a segment of the creek.</a:t>
            </a:r>
          </a:p>
          <a:p>
            <a:pPr lvl="0" rtl="0">
              <a:lnSpc>
                <a:spcPct val="100000"/>
              </a:lnSpc>
              <a:spcBef>
                <a:spcPts val="0"/>
              </a:spcBef>
              <a:spcAft>
                <a:spcPts val="0"/>
              </a:spcAft>
              <a:buNone/>
            </a:pPr>
            <a:r>
              <a:rPr b="1" lang="en" sz="1100">
                <a:solidFill>
                  <a:srgbClr val="000000"/>
                </a:solidFill>
              </a:rPr>
              <a:t>Constructing explanations</a:t>
            </a:r>
          </a:p>
          <a:p>
            <a:pPr lvl="0" rtl="0">
              <a:lnSpc>
                <a:spcPct val="100000"/>
              </a:lnSpc>
              <a:spcBef>
                <a:spcPts val="0"/>
              </a:spcBef>
              <a:spcAft>
                <a:spcPts val="0"/>
              </a:spcAft>
              <a:buNone/>
            </a:pPr>
            <a:r>
              <a:rPr lang="en" sz="1100">
                <a:solidFill>
                  <a:srgbClr val="000000"/>
                </a:solidFill>
              </a:rPr>
              <a:t>In </a:t>
            </a:r>
            <a:r>
              <a:rPr i="1" lang="en" sz="1100">
                <a:solidFill>
                  <a:srgbClr val="000000"/>
                </a:solidFill>
              </a:rPr>
              <a:t>The Mystery of the Missing Hummingbirds</a:t>
            </a:r>
            <a:r>
              <a:rPr lang="en" sz="1100">
                <a:solidFill>
                  <a:srgbClr val="000000"/>
                </a:solidFill>
              </a:rPr>
              <a:t>, the kids look at charts of their observations and explain that the hummingbirds could stay in their location only at times of the year when they had enough food and shelter.</a:t>
            </a:r>
          </a:p>
          <a:p>
            <a:pPr lvl="0" rtl="0">
              <a:lnSpc>
                <a:spcPct val="100000"/>
              </a:lnSpc>
              <a:spcBef>
                <a:spcPts val="0"/>
              </a:spcBef>
              <a:spcAft>
                <a:spcPts val="0"/>
              </a:spcAft>
              <a:buNone/>
            </a:pPr>
            <a:r>
              <a:rPr b="1" lang="en" sz="1100">
                <a:solidFill>
                  <a:srgbClr val="000000"/>
                </a:solidFill>
              </a:rPr>
              <a:t>Engaging in argument from evidence</a:t>
            </a:r>
          </a:p>
          <a:p>
            <a:pPr lvl="0" rtl="0">
              <a:lnSpc>
                <a:spcPct val="100000"/>
              </a:lnSpc>
              <a:spcBef>
                <a:spcPts val="0"/>
              </a:spcBef>
              <a:spcAft>
                <a:spcPts val="0"/>
              </a:spcAft>
              <a:buNone/>
            </a:pPr>
            <a:r>
              <a:rPr lang="en" sz="1100">
                <a:solidFill>
                  <a:srgbClr val="000000"/>
                </a:solidFill>
              </a:rPr>
              <a:t>In </a:t>
            </a:r>
            <a:r>
              <a:rPr i="1" lang="en" sz="1100">
                <a:solidFill>
                  <a:srgbClr val="000000"/>
                </a:solidFill>
              </a:rPr>
              <a:t>All About Earth: Our World on Stage</a:t>
            </a:r>
            <a:r>
              <a:rPr lang="en" sz="1100">
                <a:solidFill>
                  <a:srgbClr val="000000"/>
                </a:solidFill>
              </a:rPr>
              <a:t>, during the class play the kids each make a case for why their part of the Earth is most important and how it’s connected in the Earth system.</a:t>
            </a:r>
          </a:p>
          <a:p>
            <a:pPr lvl="0" rtl="0">
              <a:lnSpc>
                <a:spcPct val="100000"/>
              </a:lnSpc>
              <a:spcBef>
                <a:spcPts val="0"/>
              </a:spcBef>
              <a:spcAft>
                <a:spcPts val="0"/>
              </a:spcAft>
              <a:buNone/>
            </a:pPr>
            <a:r>
              <a:rPr b="1" lang="en" sz="1100">
                <a:solidFill>
                  <a:srgbClr val="000000"/>
                </a:solidFill>
              </a:rPr>
              <a:t>Obtaining, evaluating, and communicating information</a:t>
            </a:r>
          </a:p>
          <a:p>
            <a:pPr lvl="0" rtl="0">
              <a:lnSpc>
                <a:spcPct val="100000"/>
              </a:lnSpc>
              <a:spcBef>
                <a:spcPts val="0"/>
              </a:spcBef>
              <a:spcAft>
                <a:spcPts val="0"/>
              </a:spcAft>
              <a:buNone/>
            </a:pPr>
            <a:r>
              <a:rPr lang="en" sz="1100">
                <a:solidFill>
                  <a:srgbClr val="000000"/>
                </a:solidFill>
              </a:rPr>
              <a:t>In </a:t>
            </a:r>
            <a:r>
              <a:rPr i="1" lang="en" sz="1100">
                <a:solidFill>
                  <a:srgbClr val="000000"/>
                </a:solidFill>
              </a:rPr>
              <a:t>What in the World is Happening to Our Climate?, </a:t>
            </a:r>
            <a:r>
              <a:rPr lang="en" sz="1100">
                <a:solidFill>
                  <a:srgbClr val="000000"/>
                </a:solidFill>
              </a:rPr>
              <a:t>kids attending the virtual science fair where they present what they’ve learned about climate change and how to stop it and obtain information from other students about climate solutions.</a:t>
            </a:r>
          </a:p>
          <a:p>
            <a:pPr lvl="0">
              <a:spcBef>
                <a:spcPts val="0"/>
              </a:spcBef>
              <a:buNone/>
            </a:pPr>
            <a:r>
              <a:t/>
            </a:r>
            <a:endParaRPr sz="11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Shape 141"/>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Hands-On Learning Activities</a:t>
            </a:r>
          </a:p>
        </p:txBody>
      </p:sp>
      <p:sp>
        <p:nvSpPr>
          <p:cNvPr id="142" name="Shape 142"/>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lnSpc>
                <a:spcPct val="100000"/>
              </a:lnSpc>
              <a:spcBef>
                <a:spcPts val="0"/>
              </a:spcBef>
              <a:spcAft>
                <a:spcPts val="0"/>
              </a:spcAft>
              <a:buClr>
                <a:schemeClr val="dk1"/>
              </a:buClr>
            </a:pPr>
            <a:r>
              <a:rPr lang="en">
                <a:solidFill>
                  <a:schemeClr val="dk1"/>
                </a:solidFill>
              </a:rPr>
              <a:t>Each storybook typically has three companion learning activities that further explore the science content while helping students develop science and engineering practices. </a:t>
            </a:r>
          </a:p>
          <a:p>
            <a:pPr indent="-228600" lvl="0" marL="457200" rtl="0">
              <a:lnSpc>
                <a:spcPct val="100000"/>
              </a:lnSpc>
              <a:spcBef>
                <a:spcPts val="0"/>
              </a:spcBef>
              <a:spcAft>
                <a:spcPts val="0"/>
              </a:spcAft>
              <a:buClr>
                <a:schemeClr val="dk1"/>
              </a:buClr>
            </a:pPr>
            <a:r>
              <a:rPr lang="en">
                <a:solidFill>
                  <a:schemeClr val="dk1"/>
                </a:solidFill>
              </a:rPr>
              <a:t>The materials necessary to conduct these learning activities are inexpensive and easy to find. </a:t>
            </a:r>
          </a:p>
          <a:p>
            <a:pPr indent="-228600" lvl="0" marL="457200" rtl="0">
              <a:lnSpc>
                <a:spcPct val="100000"/>
              </a:lnSpc>
              <a:spcBef>
                <a:spcPts val="0"/>
              </a:spcBef>
              <a:spcAft>
                <a:spcPts val="0"/>
              </a:spcAft>
              <a:buClr>
                <a:schemeClr val="dk1"/>
              </a:buClr>
            </a:pPr>
            <a:r>
              <a:rPr lang="en">
                <a:solidFill>
                  <a:schemeClr val="dk1"/>
                </a:solidFill>
              </a:rPr>
              <a:t>All of the learning activities have been field tested in classrooms across the United States. </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Shape 147"/>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Alignment of Hands-on Learning Activities to Education Standards </a:t>
            </a:r>
          </a:p>
        </p:txBody>
      </p:sp>
      <p:sp>
        <p:nvSpPr>
          <p:cNvPr id="148" name="Shape 148"/>
          <p:cNvSpPr txBox="1"/>
          <p:nvPr>
            <p:ph idx="1" type="body"/>
          </p:nvPr>
        </p:nvSpPr>
        <p:spPr>
          <a:xfrm>
            <a:off x="311700" y="1576200"/>
            <a:ext cx="8520600" cy="2969100"/>
          </a:xfrm>
          <a:prstGeom prst="rect">
            <a:avLst/>
          </a:prstGeom>
        </p:spPr>
        <p:txBody>
          <a:bodyPr anchorCtr="0" anchor="t" bIns="91425" lIns="91425" rIns="91425" tIns="91425">
            <a:noAutofit/>
          </a:bodyPr>
          <a:lstStyle/>
          <a:p>
            <a:pPr indent="-228600" lvl="0" marL="457200" rtl="0">
              <a:spcBef>
                <a:spcPts val="0"/>
              </a:spcBef>
              <a:spcAft>
                <a:spcPts val="0"/>
              </a:spcAft>
              <a:buClr>
                <a:schemeClr val="dk1"/>
              </a:buClr>
            </a:pPr>
            <a:r>
              <a:rPr lang="en">
                <a:solidFill>
                  <a:schemeClr val="dk1"/>
                </a:solidFill>
              </a:rPr>
              <a:t>The revised Teacher Implementation Guide has updated NGSS, Common Core, and Geography standards and information about science inquiry and examples of interdisciplinary connections.</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pic>
        <p:nvPicPr>
          <p:cNvPr id="153" name="Shape 153"/>
          <p:cNvPicPr preferRelativeResize="0"/>
          <p:nvPr/>
        </p:nvPicPr>
        <p:blipFill>
          <a:blip r:embed="rId3">
            <a:alphaModFix/>
          </a:blip>
          <a:stretch>
            <a:fillRect/>
          </a:stretch>
        </p:blipFill>
        <p:spPr>
          <a:xfrm rot="5400000">
            <a:off x="928722" y="-644647"/>
            <a:ext cx="4929898" cy="6449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pic>
        <p:nvPicPr>
          <p:cNvPr id="158" name="Shape 158"/>
          <p:cNvPicPr preferRelativeResize="0"/>
          <p:nvPr/>
        </p:nvPicPr>
        <p:blipFill>
          <a:blip r:embed="rId3">
            <a:alphaModFix/>
          </a:blip>
          <a:stretch>
            <a:fillRect/>
          </a:stretch>
        </p:blipFill>
        <p:spPr>
          <a:xfrm rot="5400000">
            <a:off x="1005672" y="-688898"/>
            <a:ext cx="4857449" cy="65208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Shape 163"/>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164" name="Shape 164"/>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165" name="Shape 165"/>
          <p:cNvPicPr preferRelativeResize="0"/>
          <p:nvPr/>
        </p:nvPicPr>
        <p:blipFill>
          <a:blip r:embed="rId3">
            <a:alphaModFix/>
          </a:blip>
          <a:stretch>
            <a:fillRect/>
          </a:stretch>
        </p:blipFill>
        <p:spPr>
          <a:xfrm>
            <a:off x="147925" y="114300"/>
            <a:ext cx="4138315" cy="4914899"/>
          </a:xfrm>
          <a:prstGeom prst="rect">
            <a:avLst/>
          </a:prstGeom>
          <a:noFill/>
          <a:ln>
            <a:noFill/>
          </a:ln>
        </p:spPr>
      </p:pic>
      <p:pic>
        <p:nvPicPr>
          <p:cNvPr id="166" name="Shape 166"/>
          <p:cNvPicPr preferRelativeResize="0"/>
          <p:nvPr/>
        </p:nvPicPr>
        <p:blipFill>
          <a:blip r:embed="rId4">
            <a:alphaModFix/>
          </a:blip>
          <a:stretch>
            <a:fillRect/>
          </a:stretch>
        </p:blipFill>
        <p:spPr>
          <a:xfrm>
            <a:off x="4500575" y="152400"/>
            <a:ext cx="4451075" cy="48387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Shape 171"/>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Summary and next steps</a:t>
            </a:r>
          </a:p>
        </p:txBody>
      </p:sp>
      <p:sp>
        <p:nvSpPr>
          <p:cNvPr id="172" name="Shape 172"/>
          <p:cNvSpPr txBox="1"/>
          <p:nvPr>
            <p:ph idx="1" type="body"/>
          </p:nvPr>
        </p:nvSpPr>
        <p:spPr>
          <a:xfrm>
            <a:off x="311700" y="1152475"/>
            <a:ext cx="3914700" cy="3416400"/>
          </a:xfrm>
          <a:prstGeom prst="rect">
            <a:avLst/>
          </a:prstGeom>
          <a:ln cap="flat" cmpd="sng" w="9525">
            <a:solidFill>
              <a:srgbClr val="000000"/>
            </a:solidFill>
            <a:prstDash val="solid"/>
            <a:round/>
            <a:headEnd len="med" w="med" type="none"/>
            <a:tailEnd len="med" w="med" type="none"/>
          </a:ln>
        </p:spPr>
        <p:txBody>
          <a:bodyPr anchorCtr="0" anchor="t" bIns="91425" lIns="91425" rIns="91425" tIns="91425">
            <a:noAutofit/>
          </a:bodyPr>
          <a:lstStyle/>
          <a:p>
            <a:pPr lvl="0">
              <a:spcBef>
                <a:spcPts val="0"/>
              </a:spcBef>
              <a:buNone/>
            </a:pPr>
            <a:r>
              <a:rPr lang="en">
                <a:solidFill>
                  <a:schemeClr val="dk1"/>
                </a:solidFill>
              </a:rPr>
              <a:t>In Progress:</a:t>
            </a:r>
          </a:p>
          <a:p>
            <a:pPr indent="-228600" lvl="0" marL="457200" rtl="0">
              <a:spcBef>
                <a:spcPts val="0"/>
              </a:spcBef>
              <a:buClr>
                <a:schemeClr val="dk1"/>
              </a:buClr>
            </a:pPr>
            <a:r>
              <a:rPr lang="en">
                <a:solidFill>
                  <a:schemeClr val="dk1"/>
                </a:solidFill>
              </a:rPr>
              <a:t>Updates to activities from original five modules</a:t>
            </a:r>
          </a:p>
          <a:p>
            <a:pPr indent="-228600" lvl="0" marL="457200" rtl="0">
              <a:spcBef>
                <a:spcPts val="0"/>
              </a:spcBef>
              <a:buClr>
                <a:schemeClr val="dk1"/>
              </a:buClr>
            </a:pPr>
            <a:r>
              <a:rPr lang="en">
                <a:solidFill>
                  <a:schemeClr val="dk1"/>
                </a:solidFill>
              </a:rPr>
              <a:t>Spanish translations of eBooks, </a:t>
            </a:r>
            <a:r>
              <a:rPr lang="en">
                <a:solidFill>
                  <a:schemeClr val="dk1"/>
                </a:solidFill>
              </a:rPr>
              <a:t>Teacher Implementation Guide, </a:t>
            </a:r>
            <a:r>
              <a:rPr lang="en">
                <a:solidFill>
                  <a:schemeClr val="dk1"/>
                </a:solidFill>
              </a:rPr>
              <a:t>climate module, air quality module, and updates to original books/activities</a:t>
            </a:r>
          </a:p>
          <a:p>
            <a:pPr indent="-228600" lvl="0" marL="457200">
              <a:spcBef>
                <a:spcPts val="0"/>
              </a:spcBef>
              <a:buClr>
                <a:schemeClr val="dk1"/>
              </a:buClr>
            </a:pPr>
            <a:r>
              <a:rPr lang="en">
                <a:solidFill>
                  <a:schemeClr val="dk1"/>
                </a:solidFill>
              </a:rPr>
              <a:t>Coloring sheets</a:t>
            </a:r>
          </a:p>
        </p:txBody>
      </p:sp>
      <p:sp>
        <p:nvSpPr>
          <p:cNvPr id="173" name="Shape 173"/>
          <p:cNvSpPr txBox="1"/>
          <p:nvPr>
            <p:ph idx="1" type="body"/>
          </p:nvPr>
        </p:nvSpPr>
        <p:spPr>
          <a:xfrm>
            <a:off x="4578900" y="1152475"/>
            <a:ext cx="3914700" cy="3416400"/>
          </a:xfrm>
          <a:prstGeom prst="rect">
            <a:avLst/>
          </a:prstGeom>
          <a:ln cap="flat" cmpd="sng" w="9525">
            <a:solidFill>
              <a:srgbClr val="000000"/>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en" sz="2400">
                <a:solidFill>
                  <a:schemeClr val="dk1"/>
                </a:solidFill>
              </a:rPr>
              <a:t>Discussion question</a:t>
            </a:r>
            <a:r>
              <a:rPr lang="en" sz="2400">
                <a:solidFill>
                  <a:schemeClr val="dk1"/>
                </a:solidFill>
              </a:rPr>
              <a:t>: </a:t>
            </a:r>
          </a:p>
          <a:p>
            <a:pPr lvl="0" rtl="0">
              <a:spcBef>
                <a:spcPts val="0"/>
              </a:spcBef>
              <a:buNone/>
            </a:pPr>
            <a:r>
              <a:rPr lang="en" sz="2400">
                <a:solidFill>
                  <a:schemeClr val="dk1"/>
                </a:solidFill>
              </a:rPr>
              <a:t>What should we consider working on next? This could include new products, training, supporting resources, etc.</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Shape 6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Session Agenda</a:t>
            </a:r>
          </a:p>
        </p:txBody>
      </p:sp>
      <p:sp>
        <p:nvSpPr>
          <p:cNvPr id="61" name="Shape 61"/>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spcAft>
                <a:spcPts val="0"/>
              </a:spcAft>
              <a:buClr>
                <a:schemeClr val="dk1"/>
              </a:buClr>
              <a:buChar char="●"/>
            </a:pPr>
            <a:r>
              <a:rPr lang="en">
                <a:solidFill>
                  <a:schemeClr val="dk1"/>
                </a:solidFill>
              </a:rPr>
              <a:t>What’s New with Elementary GLOBE</a:t>
            </a:r>
          </a:p>
          <a:p>
            <a:pPr indent="-228600" lvl="0" marL="457200" rtl="0">
              <a:spcBef>
                <a:spcPts val="0"/>
              </a:spcBef>
              <a:spcAft>
                <a:spcPts val="0"/>
              </a:spcAft>
              <a:buClr>
                <a:schemeClr val="dk1"/>
              </a:buClr>
              <a:buChar char="●"/>
            </a:pPr>
            <a:r>
              <a:rPr lang="en">
                <a:solidFill>
                  <a:schemeClr val="dk1"/>
                </a:solidFill>
              </a:rPr>
              <a:t>eBook Example (What in the World is Happening to our Climate?)</a:t>
            </a:r>
          </a:p>
          <a:p>
            <a:pPr indent="-228600" lvl="0" marL="457200" rtl="0">
              <a:spcBef>
                <a:spcPts val="0"/>
              </a:spcBef>
              <a:spcAft>
                <a:spcPts val="0"/>
              </a:spcAft>
              <a:buClr>
                <a:schemeClr val="dk1"/>
              </a:buClr>
              <a:buChar char="●"/>
            </a:pPr>
            <a:r>
              <a:rPr lang="en">
                <a:solidFill>
                  <a:schemeClr val="dk1"/>
                </a:solidFill>
              </a:rPr>
              <a:t>Hands-on Practice with Teacher Implementation Guide</a:t>
            </a:r>
          </a:p>
          <a:p>
            <a:pPr indent="-342900" lvl="1" marL="914400" rtl="0">
              <a:spcBef>
                <a:spcPts val="0"/>
              </a:spcBef>
              <a:spcAft>
                <a:spcPts val="0"/>
              </a:spcAft>
              <a:buClr>
                <a:schemeClr val="dk1"/>
              </a:buClr>
              <a:buSzPct val="100000"/>
              <a:buChar char="○"/>
            </a:pPr>
            <a:r>
              <a:rPr lang="en" sz="1800">
                <a:solidFill>
                  <a:schemeClr val="dk1"/>
                </a:solidFill>
              </a:rPr>
              <a:t>Vocabulary Development: Instructional Read-aloud</a:t>
            </a:r>
          </a:p>
          <a:p>
            <a:pPr indent="-342900" lvl="1" marL="914400" rtl="0">
              <a:spcBef>
                <a:spcPts val="0"/>
              </a:spcBef>
              <a:spcAft>
                <a:spcPts val="0"/>
              </a:spcAft>
              <a:buClr>
                <a:schemeClr val="dk1"/>
              </a:buClr>
              <a:buSzPct val="100000"/>
              <a:buChar char="○"/>
            </a:pPr>
            <a:r>
              <a:rPr lang="en" sz="1800">
                <a:solidFill>
                  <a:schemeClr val="dk1"/>
                </a:solidFill>
              </a:rPr>
              <a:t>Vocabulary Development: Word Wall Activity</a:t>
            </a:r>
          </a:p>
          <a:p>
            <a:pPr indent="-342900" lvl="1" marL="914400" rtl="0">
              <a:spcBef>
                <a:spcPts val="0"/>
              </a:spcBef>
              <a:spcAft>
                <a:spcPts val="0"/>
              </a:spcAft>
              <a:buClr>
                <a:schemeClr val="dk1"/>
              </a:buClr>
              <a:buSzPct val="100000"/>
              <a:buChar char="○"/>
            </a:pPr>
            <a:r>
              <a:rPr lang="en" sz="1800">
                <a:solidFill>
                  <a:schemeClr val="dk1"/>
                </a:solidFill>
              </a:rPr>
              <a:t>3D EG Science Literacy</a:t>
            </a:r>
          </a:p>
          <a:p>
            <a:pPr indent="-342900" lvl="1" marL="914400" rtl="0">
              <a:spcBef>
                <a:spcPts val="0"/>
              </a:spcBef>
              <a:spcAft>
                <a:spcPts val="0"/>
              </a:spcAft>
              <a:buClr>
                <a:schemeClr val="dk1"/>
              </a:buClr>
              <a:buSzPct val="100000"/>
              <a:buChar char="○"/>
            </a:pPr>
            <a:r>
              <a:rPr lang="en" sz="1800">
                <a:solidFill>
                  <a:schemeClr val="dk1"/>
                </a:solidFill>
              </a:rPr>
              <a:t>Learning Activity Example (</a:t>
            </a:r>
            <a:r>
              <a:rPr lang="en" sz="1800" u="sng">
                <a:solidFill>
                  <a:srgbClr val="1155CC"/>
                </a:solidFill>
                <a:hlinkClick r:id="rId3"/>
              </a:rPr>
              <a:t>All Year Long</a:t>
            </a:r>
            <a:r>
              <a:rPr lang="en" sz="1800">
                <a:solidFill>
                  <a:schemeClr val="dk1"/>
                </a:solidFill>
              </a:rPr>
              <a:t>)</a:t>
            </a:r>
          </a:p>
          <a:p>
            <a:pPr indent="-228600" lvl="0" marL="457200" rtl="0">
              <a:spcBef>
                <a:spcPts val="0"/>
              </a:spcBef>
              <a:spcAft>
                <a:spcPts val="0"/>
              </a:spcAft>
              <a:buClr>
                <a:schemeClr val="dk1"/>
              </a:buClr>
              <a:buChar char="●"/>
            </a:pPr>
            <a:r>
              <a:rPr lang="en">
                <a:solidFill>
                  <a:schemeClr val="dk1"/>
                </a:solidFill>
              </a:rPr>
              <a:t>Wrap-up </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Shape 6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What’s New with Elementary GLOBE</a:t>
            </a:r>
          </a:p>
        </p:txBody>
      </p:sp>
      <p:sp>
        <p:nvSpPr>
          <p:cNvPr id="67" name="Shape 67"/>
          <p:cNvSpPr txBox="1"/>
          <p:nvPr>
            <p:ph idx="1" type="body"/>
          </p:nvPr>
        </p:nvSpPr>
        <p:spPr>
          <a:xfrm>
            <a:off x="311700" y="1152475"/>
            <a:ext cx="3803100" cy="1426500"/>
          </a:xfrm>
          <a:prstGeom prst="rect">
            <a:avLst/>
          </a:prstGeom>
          <a:ln>
            <a:noFill/>
          </a:ln>
        </p:spPr>
        <p:txBody>
          <a:bodyPr anchorCtr="0" anchor="t" bIns="91425" lIns="91425" rIns="91425" tIns="91425">
            <a:noAutofit/>
          </a:bodyPr>
          <a:lstStyle/>
          <a:p>
            <a:pPr indent="-228600" lvl="0" marL="457200">
              <a:spcBef>
                <a:spcPts val="0"/>
              </a:spcBef>
              <a:buClr>
                <a:srgbClr val="000000"/>
              </a:buClr>
            </a:pPr>
            <a:r>
              <a:rPr lang="en">
                <a:solidFill>
                  <a:srgbClr val="000000"/>
                </a:solidFill>
              </a:rPr>
              <a:t>Teacher Implementation Guide</a:t>
            </a:r>
          </a:p>
          <a:p>
            <a:pPr indent="-228600" lvl="0" marL="457200" rtl="0">
              <a:spcBef>
                <a:spcPts val="0"/>
              </a:spcBef>
              <a:buClr>
                <a:srgbClr val="000000"/>
              </a:buClr>
            </a:pPr>
            <a:r>
              <a:rPr lang="en">
                <a:solidFill>
                  <a:srgbClr val="000000"/>
                </a:solidFill>
              </a:rPr>
              <a:t>eBooks</a:t>
            </a:r>
          </a:p>
          <a:p>
            <a:pPr indent="-228600" lvl="0" marL="457200" rtl="0">
              <a:spcBef>
                <a:spcPts val="0"/>
              </a:spcBef>
              <a:buClr>
                <a:srgbClr val="000000"/>
              </a:buClr>
            </a:pPr>
            <a:r>
              <a:rPr lang="en">
                <a:solidFill>
                  <a:srgbClr val="000000"/>
                </a:solidFill>
              </a:rPr>
              <a:t>Minor updates to original five books</a:t>
            </a:r>
          </a:p>
        </p:txBody>
      </p:sp>
      <p:pic>
        <p:nvPicPr>
          <p:cNvPr descr="Screen Shot 2017-07-31 at 11.05.47 AM.png" id="68" name="Shape 68"/>
          <p:cNvPicPr preferRelativeResize="0"/>
          <p:nvPr/>
        </p:nvPicPr>
        <p:blipFill>
          <a:blip r:embed="rId3">
            <a:alphaModFix/>
          </a:blip>
          <a:stretch>
            <a:fillRect/>
          </a:stretch>
        </p:blipFill>
        <p:spPr>
          <a:xfrm>
            <a:off x="5196675" y="1152475"/>
            <a:ext cx="2973961" cy="3820975"/>
          </a:xfrm>
          <a:prstGeom prst="rect">
            <a:avLst/>
          </a:prstGeom>
          <a:noFill/>
          <a:ln>
            <a:noFill/>
          </a:ln>
        </p:spPr>
      </p:pic>
      <p:pic>
        <p:nvPicPr>
          <p:cNvPr descr="Screen Shot 2017-07-31 at 11.07.37 AM.png" id="69" name="Shape 69"/>
          <p:cNvPicPr preferRelativeResize="0"/>
          <p:nvPr/>
        </p:nvPicPr>
        <p:blipFill>
          <a:blip r:embed="rId4">
            <a:alphaModFix/>
          </a:blip>
          <a:stretch>
            <a:fillRect/>
          </a:stretch>
        </p:blipFill>
        <p:spPr>
          <a:xfrm>
            <a:off x="1383274" y="2579000"/>
            <a:ext cx="3036324" cy="20896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Shape 74"/>
          <p:cNvSpPr txBox="1"/>
          <p:nvPr>
            <p:ph type="title"/>
          </p:nvPr>
        </p:nvSpPr>
        <p:spPr>
          <a:xfrm>
            <a:off x="1583650" y="445025"/>
            <a:ext cx="7248600" cy="572700"/>
          </a:xfrm>
          <a:prstGeom prst="rect">
            <a:avLst/>
          </a:prstGeom>
        </p:spPr>
        <p:txBody>
          <a:bodyPr anchorCtr="0" anchor="t" bIns="91425" lIns="91425" rIns="91425" tIns="91425">
            <a:noAutofit/>
          </a:bodyPr>
          <a:lstStyle/>
          <a:p>
            <a:pPr lvl="0">
              <a:spcBef>
                <a:spcPts val="0"/>
              </a:spcBef>
              <a:buNone/>
            </a:pPr>
            <a:r>
              <a:rPr lang="en"/>
              <a:t>Elementary GLOBE eBooks</a:t>
            </a:r>
          </a:p>
        </p:txBody>
      </p:sp>
      <p:pic>
        <p:nvPicPr>
          <p:cNvPr id="75" name="Shape 75"/>
          <p:cNvPicPr preferRelativeResize="0"/>
          <p:nvPr/>
        </p:nvPicPr>
        <p:blipFill>
          <a:blip r:embed="rId3">
            <a:alphaModFix/>
          </a:blip>
          <a:stretch>
            <a:fillRect/>
          </a:stretch>
        </p:blipFill>
        <p:spPr>
          <a:xfrm rot="-495029">
            <a:off x="154873" y="188237"/>
            <a:ext cx="1357855" cy="1086277"/>
          </a:xfrm>
          <a:prstGeom prst="rect">
            <a:avLst/>
          </a:prstGeom>
          <a:noFill/>
          <a:ln>
            <a:noFill/>
          </a:ln>
        </p:spPr>
      </p:pic>
      <p:pic>
        <p:nvPicPr>
          <p:cNvPr descr="Screen Shot 2017-08-02 at 9.13.38 PM.png" id="76" name="Shape 76"/>
          <p:cNvPicPr preferRelativeResize="0"/>
          <p:nvPr/>
        </p:nvPicPr>
        <p:blipFill>
          <a:blip r:embed="rId4">
            <a:alphaModFix/>
          </a:blip>
          <a:stretch>
            <a:fillRect/>
          </a:stretch>
        </p:blipFill>
        <p:spPr>
          <a:xfrm>
            <a:off x="4869899" y="1157750"/>
            <a:ext cx="4063576" cy="3820975"/>
          </a:xfrm>
          <a:prstGeom prst="rect">
            <a:avLst/>
          </a:prstGeom>
          <a:noFill/>
          <a:ln>
            <a:noFill/>
          </a:ln>
        </p:spPr>
      </p:pic>
      <p:pic>
        <p:nvPicPr>
          <p:cNvPr descr="IMG_3997.jpg" id="77" name="Shape 77"/>
          <p:cNvPicPr preferRelativeResize="0"/>
          <p:nvPr/>
        </p:nvPicPr>
        <p:blipFill rotWithShape="1">
          <a:blip r:embed="rId5">
            <a:alphaModFix/>
          </a:blip>
          <a:srcRect b="1737" l="0" r="2075" t="4865"/>
          <a:stretch/>
        </p:blipFill>
        <p:spPr>
          <a:xfrm>
            <a:off x="228600" y="1456975"/>
            <a:ext cx="4470553" cy="31976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Shape 82"/>
          <p:cNvSpPr txBox="1"/>
          <p:nvPr>
            <p:ph type="title"/>
          </p:nvPr>
        </p:nvSpPr>
        <p:spPr>
          <a:xfrm>
            <a:off x="1583650" y="445025"/>
            <a:ext cx="7248600" cy="572700"/>
          </a:xfrm>
          <a:prstGeom prst="rect">
            <a:avLst/>
          </a:prstGeom>
        </p:spPr>
        <p:txBody>
          <a:bodyPr anchorCtr="0" anchor="t" bIns="91425" lIns="91425" rIns="91425" tIns="91425">
            <a:noAutofit/>
          </a:bodyPr>
          <a:lstStyle/>
          <a:p>
            <a:pPr lvl="0" rtl="0">
              <a:spcBef>
                <a:spcPts val="0"/>
              </a:spcBef>
              <a:buNone/>
            </a:pPr>
            <a:r>
              <a:rPr lang="en"/>
              <a:t>Elementary GLOBE eBooks</a:t>
            </a:r>
          </a:p>
        </p:txBody>
      </p:sp>
      <p:pic>
        <p:nvPicPr>
          <p:cNvPr id="83" name="Shape 83"/>
          <p:cNvPicPr preferRelativeResize="0"/>
          <p:nvPr/>
        </p:nvPicPr>
        <p:blipFill>
          <a:blip r:embed="rId3">
            <a:alphaModFix/>
          </a:blip>
          <a:stretch>
            <a:fillRect/>
          </a:stretch>
        </p:blipFill>
        <p:spPr>
          <a:xfrm rot="-495029">
            <a:off x="154873" y="188237"/>
            <a:ext cx="1357855" cy="1086277"/>
          </a:xfrm>
          <a:prstGeom prst="rect">
            <a:avLst/>
          </a:prstGeom>
          <a:noFill/>
          <a:ln>
            <a:noFill/>
          </a:ln>
        </p:spPr>
      </p:pic>
      <p:pic>
        <p:nvPicPr>
          <p:cNvPr descr="EGclimate_FINAL-1.jpg" id="84" name="Shape 84"/>
          <p:cNvPicPr preferRelativeResize="0"/>
          <p:nvPr/>
        </p:nvPicPr>
        <p:blipFill rotWithShape="1">
          <a:blip r:embed="rId4">
            <a:alphaModFix/>
          </a:blip>
          <a:srcRect b="0" l="0" r="0" t="0"/>
          <a:stretch/>
        </p:blipFill>
        <p:spPr>
          <a:xfrm>
            <a:off x="686523" y="1436200"/>
            <a:ext cx="2639999" cy="3416400"/>
          </a:xfrm>
          <a:prstGeom prst="rect">
            <a:avLst/>
          </a:prstGeom>
          <a:noFill/>
          <a:ln cap="flat" cmpd="sng" w="9525">
            <a:solidFill>
              <a:srgbClr val="000000"/>
            </a:solidFill>
            <a:prstDash val="solid"/>
            <a:miter/>
            <a:headEnd len="med" w="med" type="none"/>
            <a:tailEnd len="med" w="med" type="none"/>
          </a:ln>
        </p:spPr>
      </p:pic>
      <p:pic>
        <p:nvPicPr>
          <p:cNvPr descr="IMG_3993.jpg" id="85" name="Shape 85"/>
          <p:cNvPicPr preferRelativeResize="0"/>
          <p:nvPr/>
        </p:nvPicPr>
        <p:blipFill rotWithShape="1">
          <a:blip r:embed="rId5">
            <a:alphaModFix/>
          </a:blip>
          <a:srcRect b="3473" l="7953" r="2280" t="12837"/>
          <a:stretch/>
        </p:blipFill>
        <p:spPr>
          <a:xfrm>
            <a:off x="3884098" y="1545574"/>
            <a:ext cx="4573378" cy="31976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Shape 90"/>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Vocabulary</a:t>
            </a:r>
            <a:r>
              <a:rPr lang="en"/>
              <a:t> Development: Instructional Read Aloud </a:t>
            </a:r>
          </a:p>
        </p:txBody>
      </p:sp>
      <p:sp>
        <p:nvSpPr>
          <p:cNvPr id="91" name="Shape 91"/>
          <p:cNvSpPr txBox="1"/>
          <p:nvPr>
            <p:ph idx="1" type="body"/>
          </p:nvPr>
        </p:nvSpPr>
        <p:spPr>
          <a:xfrm>
            <a:off x="311700" y="1152475"/>
            <a:ext cx="8520600" cy="3859500"/>
          </a:xfrm>
          <a:prstGeom prst="rect">
            <a:avLst/>
          </a:prstGeom>
        </p:spPr>
        <p:txBody>
          <a:bodyPr anchorCtr="0" anchor="t" bIns="91425" lIns="91425" rIns="91425" tIns="91425">
            <a:noAutofit/>
          </a:bodyPr>
          <a:lstStyle/>
          <a:p>
            <a:pPr indent="-228600" lvl="0" marL="457200" rtl="0">
              <a:spcBef>
                <a:spcPts val="0"/>
              </a:spcBef>
              <a:buClr>
                <a:schemeClr val="dk1"/>
              </a:buClr>
              <a:buAutoNum type="arabicPeriod"/>
            </a:pPr>
            <a:r>
              <a:rPr lang="en">
                <a:solidFill>
                  <a:schemeClr val="dk1"/>
                </a:solidFill>
              </a:rPr>
              <a:t>Pre-read the book and note vocabulary chosen for instruction.</a:t>
            </a:r>
          </a:p>
          <a:p>
            <a:pPr indent="-228600" lvl="0" marL="457200" rtl="0">
              <a:spcBef>
                <a:spcPts val="0"/>
              </a:spcBef>
              <a:buClr>
                <a:schemeClr val="dk1"/>
              </a:buClr>
              <a:buAutoNum type="arabicPeriod"/>
            </a:pPr>
            <a:r>
              <a:rPr lang="en">
                <a:solidFill>
                  <a:schemeClr val="dk1"/>
                </a:solidFill>
              </a:rPr>
              <a:t>Determine the big idea(s) to emphasize for deeper meaning.</a:t>
            </a:r>
          </a:p>
          <a:p>
            <a:pPr indent="-228600" lvl="0" marL="457200" rtl="0">
              <a:spcBef>
                <a:spcPts val="0"/>
              </a:spcBef>
              <a:buClr>
                <a:schemeClr val="dk1"/>
              </a:buClr>
              <a:buAutoNum type="arabicPeriod"/>
            </a:pPr>
            <a:r>
              <a:rPr lang="en">
                <a:solidFill>
                  <a:schemeClr val="dk1"/>
                </a:solidFill>
              </a:rPr>
              <a:t>Select illustrations for more observation time to enhance the understanding.</a:t>
            </a:r>
          </a:p>
          <a:p>
            <a:pPr indent="-228600" lvl="0" marL="457200" rtl="0">
              <a:spcBef>
                <a:spcPts val="0"/>
              </a:spcBef>
              <a:buClr>
                <a:schemeClr val="dk1"/>
              </a:buClr>
              <a:buAutoNum type="arabicPeriod"/>
            </a:pPr>
            <a:r>
              <a:rPr lang="en">
                <a:solidFill>
                  <a:schemeClr val="dk1"/>
                </a:solidFill>
              </a:rPr>
              <a:t>Develop open-ended questions that will support the big ideas.</a:t>
            </a:r>
          </a:p>
          <a:p>
            <a:pPr indent="-228600" lvl="0" marL="457200" rtl="0">
              <a:spcBef>
                <a:spcPts val="0"/>
              </a:spcBef>
              <a:buClr>
                <a:schemeClr val="dk1"/>
              </a:buClr>
              <a:buAutoNum type="arabicPeriod"/>
            </a:pPr>
            <a:r>
              <a:rPr lang="en">
                <a:solidFill>
                  <a:schemeClr val="dk1"/>
                </a:solidFill>
              </a:rPr>
              <a:t>Decide when to engage students in “turn and talks” to support discussion.</a:t>
            </a:r>
          </a:p>
          <a:p>
            <a:pPr indent="-228600" lvl="0" marL="457200" rtl="0">
              <a:spcBef>
                <a:spcPts val="0"/>
              </a:spcBef>
              <a:buClr>
                <a:schemeClr val="dk1"/>
              </a:buClr>
              <a:buAutoNum type="arabicPeriod"/>
            </a:pPr>
            <a:r>
              <a:rPr lang="en">
                <a:solidFill>
                  <a:schemeClr val="dk1"/>
                </a:solidFill>
              </a:rPr>
              <a:t>Model your thoughts. For example, using sentences that begin: </a:t>
            </a:r>
            <a:r>
              <a:rPr i="1" lang="en">
                <a:solidFill>
                  <a:schemeClr val="dk1"/>
                </a:solidFill>
              </a:rPr>
              <a:t>“This part reminds me of when…”  “I noticed that….”  “I was wondering...”</a:t>
            </a:r>
          </a:p>
          <a:p>
            <a:pPr indent="-228600" lvl="0" marL="457200" rtl="0">
              <a:spcBef>
                <a:spcPts val="0"/>
              </a:spcBef>
              <a:buClr>
                <a:schemeClr val="dk1"/>
              </a:buClr>
              <a:buAutoNum type="arabicPeriod"/>
            </a:pPr>
            <a:r>
              <a:rPr lang="en">
                <a:solidFill>
                  <a:schemeClr val="dk1"/>
                </a:solidFill>
              </a:rPr>
              <a:t>After reading the story, support deeper understanding of the  big ideas by doing the learning activities.</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Shape 9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Vocabulary Development: Word Walls</a:t>
            </a:r>
          </a:p>
        </p:txBody>
      </p:sp>
      <p:sp>
        <p:nvSpPr>
          <p:cNvPr id="97" name="Shape 97"/>
          <p:cNvSpPr txBox="1"/>
          <p:nvPr>
            <p:ph idx="1" type="body"/>
          </p:nvPr>
        </p:nvSpPr>
        <p:spPr>
          <a:xfrm>
            <a:off x="311700" y="1152475"/>
            <a:ext cx="3338400" cy="3825000"/>
          </a:xfrm>
          <a:prstGeom prst="rect">
            <a:avLst/>
          </a:prstGeom>
        </p:spPr>
        <p:txBody>
          <a:bodyPr anchorCtr="0" anchor="t" bIns="91425" lIns="91425" rIns="91425" tIns="91425">
            <a:noAutofit/>
          </a:bodyPr>
          <a:lstStyle/>
          <a:p>
            <a:pPr lvl="0">
              <a:spcBef>
                <a:spcPts val="0"/>
              </a:spcBef>
              <a:buNone/>
            </a:pPr>
            <a:r>
              <a:rPr lang="en">
                <a:solidFill>
                  <a:schemeClr val="dk1"/>
                </a:solidFill>
              </a:rPr>
              <a:t>List key vocabulary words from the climate book on sticky notes (one word per note).</a:t>
            </a:r>
          </a:p>
          <a:p>
            <a:pPr lvl="0">
              <a:spcBef>
                <a:spcPts val="0"/>
              </a:spcBef>
              <a:buNone/>
            </a:pPr>
            <a:r>
              <a:rPr lang="en">
                <a:solidFill>
                  <a:schemeClr val="dk1"/>
                </a:solidFill>
              </a:rPr>
              <a:t>Add a picture that describes each word.</a:t>
            </a:r>
          </a:p>
          <a:p>
            <a:pPr lvl="0">
              <a:spcBef>
                <a:spcPts val="0"/>
              </a:spcBef>
              <a:buNone/>
            </a:pPr>
            <a:r>
              <a:rPr lang="en">
                <a:solidFill>
                  <a:schemeClr val="dk1"/>
                </a:solidFill>
              </a:rPr>
              <a:t>Add a student-friendly definition.</a:t>
            </a:r>
          </a:p>
          <a:p>
            <a:pPr lvl="0">
              <a:spcBef>
                <a:spcPts val="0"/>
              </a:spcBef>
              <a:buClr>
                <a:schemeClr val="dk1"/>
              </a:buClr>
              <a:buSzPct val="61111"/>
              <a:buFont typeface="Arial"/>
              <a:buNone/>
            </a:pPr>
            <a:r>
              <a:rPr lang="en">
                <a:solidFill>
                  <a:schemeClr val="dk1"/>
                </a:solidFill>
              </a:rPr>
              <a:t>Put your sticky notes on the chart paper.</a:t>
            </a:r>
          </a:p>
        </p:txBody>
      </p:sp>
      <p:pic>
        <p:nvPicPr>
          <p:cNvPr descr="IMG_8668.JPG" id="98" name="Shape 98"/>
          <p:cNvPicPr preferRelativeResize="0"/>
          <p:nvPr/>
        </p:nvPicPr>
        <p:blipFill rotWithShape="1">
          <a:blip r:embed="rId3">
            <a:alphaModFix/>
          </a:blip>
          <a:srcRect b="0" l="5806" r="10039" t="20735"/>
          <a:stretch/>
        </p:blipFill>
        <p:spPr>
          <a:xfrm>
            <a:off x="3899099" y="1152475"/>
            <a:ext cx="4933201" cy="33607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Shape 103"/>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Vocabulary Development: Word Walls</a:t>
            </a:r>
          </a:p>
        </p:txBody>
      </p:sp>
      <p:pic>
        <p:nvPicPr>
          <p:cNvPr id="104" name="Shape 104"/>
          <p:cNvPicPr preferRelativeResize="0"/>
          <p:nvPr/>
        </p:nvPicPr>
        <p:blipFill rotWithShape="1">
          <a:blip r:embed="rId3">
            <a:alphaModFix/>
          </a:blip>
          <a:srcRect b="4802" l="0" r="0" t="9749"/>
          <a:stretch/>
        </p:blipFill>
        <p:spPr>
          <a:xfrm>
            <a:off x="381000" y="1017725"/>
            <a:ext cx="6226895" cy="3990423"/>
          </a:xfrm>
          <a:prstGeom prst="rect">
            <a:avLst/>
          </a:prstGeom>
          <a:noFill/>
          <a:ln>
            <a:noFill/>
          </a:ln>
        </p:spPr>
      </p:pic>
      <p:sp>
        <p:nvSpPr>
          <p:cNvPr id="105" name="Shape 105"/>
          <p:cNvSpPr txBox="1"/>
          <p:nvPr/>
        </p:nvSpPr>
        <p:spPr>
          <a:xfrm>
            <a:off x="6767775" y="3673925"/>
            <a:ext cx="1972200" cy="986100"/>
          </a:xfrm>
          <a:prstGeom prst="rect">
            <a:avLst/>
          </a:prstGeom>
          <a:noFill/>
          <a:ln>
            <a:noFill/>
          </a:ln>
        </p:spPr>
        <p:txBody>
          <a:bodyPr anchorCtr="0" anchor="t" bIns="91425" lIns="91425" rIns="91425" tIns="91425">
            <a:noAutofit/>
          </a:bodyPr>
          <a:lstStyle/>
          <a:p>
            <a:pPr lvl="0">
              <a:spcBef>
                <a:spcPts val="0"/>
              </a:spcBef>
              <a:buNone/>
            </a:pPr>
            <a:r>
              <a:rPr lang="en"/>
              <a:t>Third grade teacher Erin Koenig introduces a word wall to her students. </a:t>
            </a:r>
          </a:p>
        </p:txBody>
      </p:sp>
      <p:sp>
        <p:nvSpPr>
          <p:cNvPr id="106" name="Shape 106"/>
          <p:cNvSpPr txBox="1"/>
          <p:nvPr/>
        </p:nvSpPr>
        <p:spPr>
          <a:xfrm>
            <a:off x="6980475" y="1121525"/>
            <a:ext cx="1972200" cy="2243100"/>
          </a:xfrm>
          <a:prstGeom prst="rect">
            <a:avLst/>
          </a:prstGeom>
          <a:noFill/>
          <a:ln>
            <a:noFill/>
          </a:ln>
        </p:spPr>
        <p:txBody>
          <a:bodyPr anchorCtr="0" anchor="t" bIns="91425" lIns="91425" rIns="91425" tIns="91425">
            <a:noAutofit/>
          </a:bodyPr>
          <a:lstStyle/>
          <a:p>
            <a:pPr lvl="0" rtl="0">
              <a:lnSpc>
                <a:spcPct val="115000"/>
              </a:lnSpc>
              <a:spcBef>
                <a:spcPts val="0"/>
              </a:spcBef>
              <a:spcAft>
                <a:spcPts val="1600"/>
              </a:spcAft>
              <a:buClr>
                <a:schemeClr val="dk1"/>
              </a:buClr>
              <a:buFont typeface="Arial"/>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Shape 111"/>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Vocabulary Development: Acting Freeze (Tableau)</a:t>
            </a:r>
          </a:p>
        </p:txBody>
      </p:sp>
      <p:sp>
        <p:nvSpPr>
          <p:cNvPr id="112" name="Shape 112"/>
          <p:cNvSpPr txBox="1"/>
          <p:nvPr>
            <p:ph idx="1" type="body"/>
          </p:nvPr>
        </p:nvSpPr>
        <p:spPr>
          <a:xfrm>
            <a:off x="311700" y="1152475"/>
            <a:ext cx="4251600" cy="3825000"/>
          </a:xfrm>
          <a:prstGeom prst="rect">
            <a:avLst/>
          </a:prstGeom>
        </p:spPr>
        <p:txBody>
          <a:bodyPr anchorCtr="0" anchor="t" bIns="91425" lIns="91425" rIns="91425" tIns="91425">
            <a:noAutofit/>
          </a:bodyPr>
          <a:lstStyle/>
          <a:p>
            <a:pPr lvl="0">
              <a:spcBef>
                <a:spcPts val="0"/>
              </a:spcBef>
              <a:buNone/>
            </a:pPr>
            <a:r>
              <a:rPr lang="en">
                <a:solidFill>
                  <a:schemeClr val="dk1"/>
                </a:solidFill>
              </a:rPr>
              <a:t>Have students create a freeze (also called a tableau) to act out a vocabulary term.</a:t>
            </a:r>
          </a:p>
          <a:p>
            <a:pPr lvl="0">
              <a:spcBef>
                <a:spcPts val="0"/>
              </a:spcBef>
              <a:buNone/>
            </a:pPr>
            <a:r>
              <a:rPr lang="en">
                <a:solidFill>
                  <a:schemeClr val="dk1"/>
                </a:solidFill>
              </a:rPr>
              <a:t>This helps students create a mental image of the word.</a:t>
            </a:r>
          </a:p>
          <a:p>
            <a:pPr lvl="0" rtl="0">
              <a:spcBef>
                <a:spcPts val="0"/>
              </a:spcBef>
              <a:buNone/>
            </a:pPr>
            <a:r>
              <a:rPr lang="en">
                <a:solidFill>
                  <a:schemeClr val="dk1"/>
                </a:solidFill>
              </a:rPr>
              <a:t>For example, the students in the picture at the right are in a freeze to acts out the term </a:t>
            </a:r>
            <a:r>
              <a:rPr b="1" lang="en">
                <a:solidFill>
                  <a:schemeClr val="dk1"/>
                </a:solidFill>
              </a:rPr>
              <a:t>greenhouse effect</a:t>
            </a:r>
            <a:r>
              <a:rPr lang="en">
                <a:solidFill>
                  <a:schemeClr val="dk1"/>
                </a:solidFill>
              </a:rPr>
              <a:t>.</a:t>
            </a:r>
          </a:p>
        </p:txBody>
      </p:sp>
      <p:pic>
        <p:nvPicPr>
          <p:cNvPr id="113" name="Shape 113"/>
          <p:cNvPicPr preferRelativeResize="0"/>
          <p:nvPr/>
        </p:nvPicPr>
        <p:blipFill>
          <a:blip r:embed="rId3">
            <a:alphaModFix/>
          </a:blip>
          <a:stretch>
            <a:fillRect/>
          </a:stretch>
        </p:blipFill>
        <p:spPr>
          <a:xfrm>
            <a:off x="4943350" y="1154487"/>
            <a:ext cx="2865732" cy="382097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