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4" r:id="rId1"/>
  </p:sldMasterIdLst>
  <p:notesMasterIdLst>
    <p:notesMasterId r:id="rId43"/>
  </p:notesMasterIdLst>
  <p:handoutMasterIdLst>
    <p:handoutMasterId r:id="rId44"/>
  </p:handoutMasterIdLst>
  <p:sldIdLst>
    <p:sldId id="412" r:id="rId2"/>
    <p:sldId id="496" r:id="rId3"/>
    <p:sldId id="497" r:id="rId4"/>
    <p:sldId id="498" r:id="rId5"/>
    <p:sldId id="499" r:id="rId6"/>
    <p:sldId id="463" r:id="rId7"/>
    <p:sldId id="464" r:id="rId8"/>
    <p:sldId id="465" r:id="rId9"/>
    <p:sldId id="466" r:id="rId10"/>
    <p:sldId id="479" r:id="rId11"/>
    <p:sldId id="467" r:id="rId12"/>
    <p:sldId id="471" r:id="rId13"/>
    <p:sldId id="468" r:id="rId14"/>
    <p:sldId id="472" r:id="rId15"/>
    <p:sldId id="473" r:id="rId16"/>
    <p:sldId id="474" r:id="rId17"/>
    <p:sldId id="478" r:id="rId18"/>
    <p:sldId id="475" r:id="rId19"/>
    <p:sldId id="469" r:id="rId20"/>
    <p:sldId id="470" r:id="rId21"/>
    <p:sldId id="415" r:id="rId22"/>
    <p:sldId id="511" r:id="rId23"/>
    <p:sldId id="480" r:id="rId24"/>
    <p:sldId id="477" r:id="rId25"/>
    <p:sldId id="481" r:id="rId26"/>
    <p:sldId id="505" r:id="rId27"/>
    <p:sldId id="506" r:id="rId28"/>
    <p:sldId id="500" r:id="rId29"/>
    <p:sldId id="483" r:id="rId30"/>
    <p:sldId id="419" r:id="rId31"/>
    <p:sldId id="484" r:id="rId32"/>
    <p:sldId id="492" r:id="rId33"/>
    <p:sldId id="494" r:id="rId34"/>
    <p:sldId id="493" r:id="rId35"/>
    <p:sldId id="487" r:id="rId36"/>
    <p:sldId id="490" r:id="rId37"/>
    <p:sldId id="509" r:id="rId38"/>
    <p:sldId id="510" r:id="rId39"/>
    <p:sldId id="507" r:id="rId40"/>
    <p:sldId id="485" r:id="rId41"/>
    <p:sldId id="491" r:id="rId42"/>
  </p:sldIdLst>
  <p:sldSz cx="9144000" cy="6858000" type="screen4x3"/>
  <p:notesSz cx="6858000" cy="91440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99FF"/>
    <a:srgbClr val="000000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72" autoAdjust="0"/>
    <p:restoredTop sz="94640" autoAdjust="0"/>
  </p:normalViewPr>
  <p:slideViewPr>
    <p:cSldViewPr>
      <p:cViewPr varScale="1">
        <p:scale>
          <a:sx n="74" d="100"/>
          <a:sy n="74" d="100"/>
        </p:scale>
        <p:origin x="-76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54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onstatin\Sonstiges\Schule\Globe\BIO-SOS\Tabellen%20BIO-SOS_2014_Mrozik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onstatin\Sonstiges\Schule\Globe\BIO-SOS\Tabellen%20BIO-SOS_2014_Mrozik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onstatin\Sonstiges\Schule\Globe\BIO-SOS\Tabellen%20BIO-SOS_2014_Mrozik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G:\Ozon_201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de-DE"/>
  <c:chart>
    <c:plotArea>
      <c:layout>
        <c:manualLayout>
          <c:layoutTarget val="inner"/>
          <c:xMode val="edge"/>
          <c:yMode val="edge"/>
          <c:x val="6.0877296587926524E-2"/>
          <c:y val="6.5289442986293383E-2"/>
          <c:w val="0.71948916107708749"/>
          <c:h val="0.78783200679210719"/>
        </c:manualLayout>
      </c:layout>
      <c:lineChart>
        <c:grouping val="standard"/>
        <c:ser>
          <c:idx val="0"/>
          <c:order val="0"/>
          <c:tx>
            <c:strRef>
              <c:f>Sprosslänge!$A$7</c:f>
              <c:strCache>
                <c:ptCount val="1"/>
                <c:pt idx="0">
                  <c:v>Durchschnitt Rochester</c:v>
                </c:pt>
              </c:strCache>
            </c:strRef>
          </c:tx>
          <c:marker>
            <c:symbol val="none"/>
          </c:marker>
          <c:cat>
            <c:strRef>
              <c:f>Sprosslänge!$C$2:$F$2</c:f>
              <c:strCache>
                <c:ptCount val="4"/>
                <c:pt idx="0">
                  <c:v>Spross-länge (cm) 15.5.14</c:v>
                </c:pt>
                <c:pt idx="1">
                  <c:v>Spross-länge (cm) 22.5.14</c:v>
                </c:pt>
                <c:pt idx="2">
                  <c:v>Spross-länge (cm) 5.6.14</c:v>
                </c:pt>
                <c:pt idx="3">
                  <c:v>Spross-länge (cm) 12.6.14</c:v>
                </c:pt>
              </c:strCache>
            </c:strRef>
          </c:cat>
          <c:val>
            <c:numRef>
              <c:f>Sprosslänge!$C$7:$F$7</c:f>
              <c:numCache>
                <c:formatCode>General</c:formatCode>
                <c:ptCount val="4"/>
                <c:pt idx="0">
                  <c:v>38.75</c:v>
                </c:pt>
                <c:pt idx="1">
                  <c:v>49</c:v>
                </c:pt>
                <c:pt idx="2">
                  <c:v>61</c:v>
                </c:pt>
                <c:pt idx="3">
                  <c:v>75.75</c:v>
                </c:pt>
              </c:numCache>
            </c:numRef>
          </c:val>
        </c:ser>
        <c:ser>
          <c:idx val="1"/>
          <c:order val="1"/>
          <c:tx>
            <c:strRef>
              <c:f>Sprosslänge!$A$14</c:f>
              <c:strCache>
                <c:ptCount val="1"/>
                <c:pt idx="0">
                  <c:v>Durchschnitt Loenen</c:v>
                </c:pt>
              </c:strCache>
            </c:strRef>
          </c:tx>
          <c:marker>
            <c:symbol val="none"/>
          </c:marker>
          <c:cat>
            <c:strRef>
              <c:f>Sprosslänge!$C$2:$F$2</c:f>
              <c:strCache>
                <c:ptCount val="4"/>
                <c:pt idx="0">
                  <c:v>Spross-länge (cm) 15.5.14</c:v>
                </c:pt>
                <c:pt idx="1">
                  <c:v>Spross-länge (cm) 22.5.14</c:v>
                </c:pt>
                <c:pt idx="2">
                  <c:v>Spross-länge (cm) 5.6.14</c:v>
                </c:pt>
                <c:pt idx="3">
                  <c:v>Spross-länge (cm) 12.6.14</c:v>
                </c:pt>
              </c:strCache>
            </c:strRef>
          </c:cat>
          <c:val>
            <c:numRef>
              <c:f>Sprosslänge!$C$14:$F$14</c:f>
              <c:numCache>
                <c:formatCode>General</c:formatCode>
                <c:ptCount val="4"/>
                <c:pt idx="0">
                  <c:v>37.75</c:v>
                </c:pt>
                <c:pt idx="1">
                  <c:v>47</c:v>
                </c:pt>
                <c:pt idx="2">
                  <c:v>59.5</c:v>
                </c:pt>
                <c:pt idx="3">
                  <c:v>75.25</c:v>
                </c:pt>
              </c:numCache>
            </c:numRef>
          </c:val>
        </c:ser>
        <c:marker val="1"/>
        <c:axId val="55650560"/>
        <c:axId val="55664640"/>
      </c:lineChart>
      <c:catAx>
        <c:axId val="55650560"/>
        <c:scaling>
          <c:orientation val="minMax"/>
        </c:scaling>
        <c:axPos val="b"/>
        <c:tickLblPos val="nextTo"/>
        <c:crossAx val="55664640"/>
        <c:crosses val="autoZero"/>
        <c:auto val="1"/>
        <c:lblAlgn val="ctr"/>
        <c:lblOffset val="100"/>
      </c:catAx>
      <c:valAx>
        <c:axId val="55664640"/>
        <c:scaling>
          <c:orientation val="minMax"/>
        </c:scaling>
        <c:axPos val="l"/>
        <c:majorGridlines/>
        <c:numFmt formatCode="General" sourceLinked="1"/>
        <c:tickLblPos val="nextTo"/>
        <c:crossAx val="55650560"/>
        <c:crosses val="autoZero"/>
        <c:crossBetween val="between"/>
      </c:valAx>
    </c:plotArea>
    <c:legend>
      <c:legendPos val="r"/>
      <c:layout/>
    </c:legend>
    <c:plotVisOnly val="1"/>
    <c:dispBlanksAs val="gap"/>
  </c:chart>
  <c:spPr>
    <a:solidFill>
      <a:srgbClr val="FFFFFF"/>
    </a:solidFill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de-DE"/>
  <c:chart>
    <c:plotArea>
      <c:layout>
        <c:manualLayout>
          <c:layoutTarget val="inner"/>
          <c:xMode val="edge"/>
          <c:yMode val="edge"/>
          <c:x val="3.3137173642768351E-2"/>
          <c:y val="4.8060741966086444E-2"/>
          <c:w val="0.74914352811161766"/>
          <c:h val="0.89475690890904691"/>
        </c:manualLayout>
      </c:layout>
      <c:lineChart>
        <c:grouping val="standard"/>
        <c:ser>
          <c:idx val="0"/>
          <c:order val="0"/>
          <c:tx>
            <c:strRef>
              <c:f>Sprossdicke!$A$7</c:f>
              <c:strCache>
                <c:ptCount val="1"/>
                <c:pt idx="0">
                  <c:v>Durchschnitt Rochester</c:v>
                </c:pt>
              </c:strCache>
            </c:strRef>
          </c:tx>
          <c:marker>
            <c:symbol val="none"/>
          </c:marker>
          <c:cat>
            <c:strRef>
              <c:f>Sprossdicke!$C$2:$F$2</c:f>
              <c:strCache>
                <c:ptCount val="4"/>
                <c:pt idx="0">
                  <c:v>Spross-dicke (mm) 15.5.14</c:v>
                </c:pt>
                <c:pt idx="1">
                  <c:v>Spross-dicke (mm) 22.5.14</c:v>
                </c:pt>
                <c:pt idx="2">
                  <c:v>Spross-dicke (mm) 5.6.14</c:v>
                </c:pt>
                <c:pt idx="3">
                  <c:v>Spross-dicke (mm) 12.6.14</c:v>
                </c:pt>
              </c:strCache>
            </c:strRef>
          </c:cat>
          <c:val>
            <c:numRef>
              <c:f>Sprossdicke!$C$7:$F$7</c:f>
              <c:numCache>
                <c:formatCode>General</c:formatCode>
                <c:ptCount val="4"/>
                <c:pt idx="0">
                  <c:v>4.7424999999999997</c:v>
                </c:pt>
                <c:pt idx="1">
                  <c:v>4.7474999999999996</c:v>
                </c:pt>
                <c:pt idx="2">
                  <c:v>5.4875000000000007</c:v>
                </c:pt>
                <c:pt idx="3">
                  <c:v>6.3249999999999877</c:v>
                </c:pt>
              </c:numCache>
            </c:numRef>
          </c:val>
        </c:ser>
        <c:ser>
          <c:idx val="1"/>
          <c:order val="1"/>
          <c:tx>
            <c:strRef>
              <c:f>Sprossdicke!$A$14</c:f>
              <c:strCache>
                <c:ptCount val="1"/>
                <c:pt idx="0">
                  <c:v>Durchschnitt Loenen</c:v>
                </c:pt>
              </c:strCache>
            </c:strRef>
          </c:tx>
          <c:marker>
            <c:symbol val="none"/>
          </c:marker>
          <c:val>
            <c:numRef>
              <c:f>Sprossdicke!$C$14:$F$14</c:f>
              <c:numCache>
                <c:formatCode>General</c:formatCode>
                <c:ptCount val="4"/>
                <c:pt idx="0">
                  <c:v>4.0824999999999996</c:v>
                </c:pt>
                <c:pt idx="1">
                  <c:v>4.1400000000000006</c:v>
                </c:pt>
                <c:pt idx="2">
                  <c:v>5.7974999999999985</c:v>
                </c:pt>
                <c:pt idx="3">
                  <c:v>6.6424999999999965</c:v>
                </c:pt>
              </c:numCache>
            </c:numRef>
          </c:val>
        </c:ser>
        <c:marker val="1"/>
        <c:axId val="55706368"/>
        <c:axId val="55707904"/>
      </c:lineChart>
      <c:catAx>
        <c:axId val="55706368"/>
        <c:scaling>
          <c:orientation val="minMax"/>
        </c:scaling>
        <c:axPos val="b"/>
        <c:tickLblPos val="nextTo"/>
        <c:crossAx val="55707904"/>
        <c:crosses val="autoZero"/>
        <c:auto val="1"/>
        <c:lblAlgn val="ctr"/>
        <c:lblOffset val="100"/>
      </c:catAx>
      <c:valAx>
        <c:axId val="55707904"/>
        <c:scaling>
          <c:orientation val="minMax"/>
        </c:scaling>
        <c:axPos val="l"/>
        <c:majorGridlines/>
        <c:numFmt formatCode="General" sourceLinked="1"/>
        <c:tickLblPos val="nextTo"/>
        <c:crossAx val="55706368"/>
        <c:crosses val="autoZero"/>
        <c:crossBetween val="between"/>
      </c:valAx>
    </c:plotArea>
    <c:legend>
      <c:legendPos val="r"/>
      <c:layout/>
    </c:legend>
    <c:plotVisOnly val="1"/>
    <c:dispBlanksAs val="gap"/>
  </c:chart>
  <c:spPr>
    <a:solidFill>
      <a:srgbClr val="FFFFFF"/>
    </a:solidFill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de-DE"/>
  <c:chart>
    <c:plotArea>
      <c:layout/>
      <c:lineChart>
        <c:grouping val="standard"/>
        <c:ser>
          <c:idx val="0"/>
          <c:order val="0"/>
          <c:tx>
            <c:strRef>
              <c:f>Blattanzahl!$A$7</c:f>
              <c:strCache>
                <c:ptCount val="1"/>
                <c:pt idx="0">
                  <c:v>Durchschnitt Rochester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cat>
            <c:strRef>
              <c:f>Blattanzahl!$C$2:$F$2</c:f>
              <c:strCache>
                <c:ptCount val="4"/>
                <c:pt idx="0">
                  <c:v>Anzahl Blätter total 15.5.14</c:v>
                </c:pt>
                <c:pt idx="1">
                  <c:v>Anzahl Blätter total 22.5.14</c:v>
                </c:pt>
                <c:pt idx="2">
                  <c:v>Anzahl Blätter total 5.6.14</c:v>
                </c:pt>
                <c:pt idx="3">
                  <c:v>Anzahl Blätter total 12.6.14</c:v>
                </c:pt>
              </c:strCache>
            </c:strRef>
          </c:cat>
          <c:val>
            <c:numRef>
              <c:f>Blattanzahl!$C$7:$F$7</c:f>
              <c:numCache>
                <c:formatCode>General</c:formatCode>
                <c:ptCount val="4"/>
                <c:pt idx="0">
                  <c:v>16</c:v>
                </c:pt>
                <c:pt idx="1">
                  <c:v>18.25</c:v>
                </c:pt>
                <c:pt idx="2">
                  <c:v>20</c:v>
                </c:pt>
                <c:pt idx="3">
                  <c:v>24.25</c:v>
                </c:pt>
              </c:numCache>
            </c:numRef>
          </c:val>
        </c:ser>
        <c:ser>
          <c:idx val="1"/>
          <c:order val="1"/>
          <c:tx>
            <c:strRef>
              <c:f>Blattanzahl!$A$14</c:f>
              <c:strCache>
                <c:ptCount val="1"/>
                <c:pt idx="0">
                  <c:v>Durchschnitt Loenen</c:v>
                </c:pt>
              </c:strCache>
            </c:strRef>
          </c:tx>
          <c:marker>
            <c:symbol val="none"/>
          </c:marker>
          <c:cat>
            <c:strRef>
              <c:f>Blattanzahl!$C$2:$F$2</c:f>
              <c:strCache>
                <c:ptCount val="4"/>
                <c:pt idx="0">
                  <c:v>Anzahl Blätter total 15.5.14</c:v>
                </c:pt>
                <c:pt idx="1">
                  <c:v>Anzahl Blätter total 22.5.14</c:v>
                </c:pt>
                <c:pt idx="2">
                  <c:v>Anzahl Blätter total 5.6.14</c:v>
                </c:pt>
                <c:pt idx="3">
                  <c:v>Anzahl Blätter total 12.6.14</c:v>
                </c:pt>
              </c:strCache>
            </c:strRef>
          </c:cat>
          <c:val>
            <c:numRef>
              <c:f>Blattanzahl!$C$14:$F$14</c:f>
              <c:numCache>
                <c:formatCode>General</c:formatCode>
                <c:ptCount val="4"/>
                <c:pt idx="0">
                  <c:v>21.5</c:v>
                </c:pt>
                <c:pt idx="1">
                  <c:v>23.75</c:v>
                </c:pt>
                <c:pt idx="2">
                  <c:v>27.5</c:v>
                </c:pt>
                <c:pt idx="3">
                  <c:v>33.75</c:v>
                </c:pt>
              </c:numCache>
            </c:numRef>
          </c:val>
        </c:ser>
        <c:marker val="1"/>
        <c:axId val="55737344"/>
        <c:axId val="55763712"/>
      </c:lineChart>
      <c:catAx>
        <c:axId val="55737344"/>
        <c:scaling>
          <c:orientation val="minMax"/>
        </c:scaling>
        <c:axPos val="b"/>
        <c:tickLblPos val="nextTo"/>
        <c:crossAx val="55763712"/>
        <c:crosses val="autoZero"/>
        <c:auto val="1"/>
        <c:lblAlgn val="ctr"/>
        <c:lblOffset val="100"/>
      </c:catAx>
      <c:valAx>
        <c:axId val="55763712"/>
        <c:scaling>
          <c:orientation val="minMax"/>
        </c:scaling>
        <c:axPos val="l"/>
        <c:majorGridlines/>
        <c:numFmt formatCode="General" sourceLinked="1"/>
        <c:tickLblPos val="nextTo"/>
        <c:crossAx val="55737344"/>
        <c:crosses val="autoZero"/>
        <c:crossBetween val="between"/>
      </c:valAx>
    </c:plotArea>
    <c:legend>
      <c:legendPos val="r"/>
      <c:layout/>
    </c:legend>
    <c:plotVisOnly val="1"/>
    <c:dispBlanksAs val="gap"/>
  </c:chart>
  <c:spPr>
    <a:solidFill>
      <a:schemeClr val="bg1"/>
    </a:solidFill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de-DE"/>
  <c:chart>
    <c:title>
      <c:tx>
        <c:rich>
          <a:bodyPr/>
          <a:lstStyle/>
          <a:p>
            <a:pPr>
              <a:defRPr/>
            </a:pPr>
            <a:r>
              <a:rPr lang="en-US" dirty="0" err="1"/>
              <a:t>Ozon</a:t>
            </a:r>
            <a:r>
              <a:rPr lang="en-US" dirty="0"/>
              <a:t> in µg/m³ </a:t>
            </a:r>
            <a:r>
              <a:rPr lang="en-US" dirty="0" smtClean="0"/>
              <a:t>near</a:t>
            </a:r>
            <a:r>
              <a:rPr lang="en-US" baseline="0" dirty="0" smtClean="0"/>
              <a:t> bottom</a:t>
            </a:r>
            <a:r>
              <a:rPr lang="en-US" dirty="0" smtClean="0"/>
              <a:t> at </a:t>
            </a:r>
            <a:r>
              <a:rPr lang="en-US" dirty="0"/>
              <a:t>7.6.2014</a:t>
            </a:r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v>Do-Eving</c:v>
          </c:tx>
          <c:marker>
            <c:symbol val="none"/>
          </c:marker>
          <c:cat>
            <c:numRef>
              <c:f>Tabelle1!$D$3:$D$26</c:f>
              <c:numCache>
                <c:formatCode>h:mm</c:formatCode>
                <c:ptCount val="24"/>
                <c:pt idx="0">
                  <c:v>4.1666666666666671E-2</c:v>
                </c:pt>
                <c:pt idx="1">
                  <c:v>8.3333333333333356E-2</c:v>
                </c:pt>
                <c:pt idx="2">
                  <c:v>0.125</c:v>
                </c:pt>
                <c:pt idx="3">
                  <c:v>0.16666666666666669</c:v>
                </c:pt>
                <c:pt idx="4">
                  <c:v>0.20833333333333368</c:v>
                </c:pt>
                <c:pt idx="5">
                  <c:v>0.25</c:v>
                </c:pt>
                <c:pt idx="6">
                  <c:v>0.29166666666666741</c:v>
                </c:pt>
                <c:pt idx="7">
                  <c:v>0.33333333333333331</c:v>
                </c:pt>
                <c:pt idx="8">
                  <c:v>0.37500000000000056</c:v>
                </c:pt>
                <c:pt idx="9">
                  <c:v>0.41666666666666741</c:v>
                </c:pt>
                <c:pt idx="10">
                  <c:v>0.45833333333333326</c:v>
                </c:pt>
                <c:pt idx="11">
                  <c:v>0.5</c:v>
                </c:pt>
                <c:pt idx="12">
                  <c:v>0.54166666666666652</c:v>
                </c:pt>
                <c:pt idx="13">
                  <c:v>0.58333333333333348</c:v>
                </c:pt>
                <c:pt idx="14">
                  <c:v>0.62500000000000122</c:v>
                </c:pt>
                <c:pt idx="15">
                  <c:v>0.66666666666666663</c:v>
                </c:pt>
                <c:pt idx="16">
                  <c:v>0.7083333333333337</c:v>
                </c:pt>
                <c:pt idx="17">
                  <c:v>0.75000000000000122</c:v>
                </c:pt>
                <c:pt idx="18">
                  <c:v>0.79166666666666652</c:v>
                </c:pt>
                <c:pt idx="19">
                  <c:v>0.8333333333333337</c:v>
                </c:pt>
                <c:pt idx="20">
                  <c:v>0.87500000000000122</c:v>
                </c:pt>
                <c:pt idx="21">
                  <c:v>0.91666666666666652</c:v>
                </c:pt>
                <c:pt idx="22">
                  <c:v>0.9583333333333337</c:v>
                </c:pt>
                <c:pt idx="23" formatCode="[h]:mm:ss">
                  <c:v>1</c:v>
                </c:pt>
              </c:numCache>
            </c:numRef>
          </c:cat>
          <c:val>
            <c:numRef>
              <c:f>Tabelle1!$E$3:$E$26</c:f>
              <c:numCache>
                <c:formatCode>General</c:formatCode>
                <c:ptCount val="24"/>
                <c:pt idx="0">
                  <c:v>9</c:v>
                </c:pt>
                <c:pt idx="1">
                  <c:v>9</c:v>
                </c:pt>
                <c:pt idx="2">
                  <c:v>6</c:v>
                </c:pt>
                <c:pt idx="3">
                  <c:v>2</c:v>
                </c:pt>
                <c:pt idx="4">
                  <c:v>2</c:v>
                </c:pt>
                <c:pt idx="5">
                  <c:v>5</c:v>
                </c:pt>
                <c:pt idx="6">
                  <c:v>13</c:v>
                </c:pt>
                <c:pt idx="7">
                  <c:v>30</c:v>
                </c:pt>
                <c:pt idx="8">
                  <c:v>68</c:v>
                </c:pt>
                <c:pt idx="9">
                  <c:v>116</c:v>
                </c:pt>
                <c:pt idx="10">
                  <c:v>132</c:v>
                </c:pt>
                <c:pt idx="11">
                  <c:v>134</c:v>
                </c:pt>
                <c:pt idx="12">
                  <c:v>130</c:v>
                </c:pt>
                <c:pt idx="13">
                  <c:v>131</c:v>
                </c:pt>
                <c:pt idx="14">
                  <c:v>128</c:v>
                </c:pt>
                <c:pt idx="15">
                  <c:v>130</c:v>
                </c:pt>
                <c:pt idx="16">
                  <c:v>134</c:v>
                </c:pt>
                <c:pt idx="17">
                  <c:v>125</c:v>
                </c:pt>
                <c:pt idx="18">
                  <c:v>124</c:v>
                </c:pt>
                <c:pt idx="19">
                  <c:v>117</c:v>
                </c:pt>
                <c:pt idx="20">
                  <c:v>98</c:v>
                </c:pt>
                <c:pt idx="21">
                  <c:v>72</c:v>
                </c:pt>
                <c:pt idx="22">
                  <c:v>43</c:v>
                </c:pt>
              </c:numCache>
            </c:numRef>
          </c:val>
        </c:ser>
        <c:ser>
          <c:idx val="1"/>
          <c:order val="1"/>
          <c:tx>
            <c:v>Schwerte</c:v>
          </c:tx>
          <c:marker>
            <c:symbol val="none"/>
          </c:marker>
          <c:val>
            <c:numRef>
              <c:f>Tabelle1!$G$3:$G$26</c:f>
              <c:numCache>
                <c:formatCode>General</c:formatCode>
                <c:ptCount val="24"/>
                <c:pt idx="0">
                  <c:v>23</c:v>
                </c:pt>
                <c:pt idx="1">
                  <c:v>11</c:v>
                </c:pt>
                <c:pt idx="2">
                  <c:v>6</c:v>
                </c:pt>
                <c:pt idx="3">
                  <c:v>2</c:v>
                </c:pt>
                <c:pt idx="4">
                  <c:v>2</c:v>
                </c:pt>
                <c:pt idx="5">
                  <c:v>5</c:v>
                </c:pt>
                <c:pt idx="6">
                  <c:v>14</c:v>
                </c:pt>
                <c:pt idx="7">
                  <c:v>29</c:v>
                </c:pt>
                <c:pt idx="8">
                  <c:v>66</c:v>
                </c:pt>
                <c:pt idx="9">
                  <c:v>108</c:v>
                </c:pt>
                <c:pt idx="10">
                  <c:v>130</c:v>
                </c:pt>
                <c:pt idx="11">
                  <c:v>131</c:v>
                </c:pt>
                <c:pt idx="12">
                  <c:v>127</c:v>
                </c:pt>
                <c:pt idx="13">
                  <c:v>128</c:v>
                </c:pt>
                <c:pt idx="14">
                  <c:v>127</c:v>
                </c:pt>
                <c:pt idx="15">
                  <c:v>126</c:v>
                </c:pt>
                <c:pt idx="16">
                  <c:v>128</c:v>
                </c:pt>
                <c:pt idx="17">
                  <c:v>123</c:v>
                </c:pt>
                <c:pt idx="18">
                  <c:v>117</c:v>
                </c:pt>
                <c:pt idx="19">
                  <c:v>104</c:v>
                </c:pt>
                <c:pt idx="20">
                  <c:v>73</c:v>
                </c:pt>
                <c:pt idx="22">
                  <c:v>2</c:v>
                </c:pt>
              </c:numCache>
            </c:numRef>
          </c:val>
        </c:ser>
        <c:marker val="1"/>
        <c:axId val="89928064"/>
        <c:axId val="89930368"/>
      </c:lineChart>
      <c:catAx>
        <c:axId val="89928064"/>
        <c:scaling>
          <c:orientation val="minMax"/>
        </c:scaling>
        <c:axPos val="b"/>
        <c:numFmt formatCode="h:mm" sourceLinked="1"/>
        <c:tickLblPos val="nextTo"/>
        <c:crossAx val="89930368"/>
        <c:crosses val="autoZero"/>
        <c:auto val="1"/>
        <c:lblAlgn val="ctr"/>
        <c:lblOffset val="100"/>
      </c:catAx>
      <c:valAx>
        <c:axId val="89930368"/>
        <c:scaling>
          <c:orientation val="minMax"/>
        </c:scaling>
        <c:axPos val="l"/>
        <c:majorGridlines/>
        <c:numFmt formatCode="General" sourceLinked="1"/>
        <c:tickLblPos val="nextTo"/>
        <c:crossAx val="89928064"/>
        <c:crosses val="autoZero"/>
        <c:crossBetween val="between"/>
      </c:valAx>
    </c:plotArea>
    <c:legend>
      <c:legendPos val="r"/>
      <c:layout/>
    </c:legend>
    <c:plotVisOnly val="1"/>
    <c:dispBlanksAs val="gap"/>
  </c:chart>
  <c:spPr>
    <a:solidFill>
      <a:srgbClr val="FFFFFF"/>
    </a:solidFill>
  </c:sp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B8302789-FC21-4615-8466-B09A65948731}" type="datetimeFigureOut">
              <a:rPr lang="de-DE"/>
              <a:pPr>
                <a:defRPr/>
              </a:pPr>
              <a:t>31.07.2017</a:t>
            </a:fld>
            <a:endParaRPr lang="de-DE"/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23D427C6-A7F9-4FC2-B8A7-4DD1385BCE7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83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05F0E05-EFCF-4DEA-9703-BE51B686404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B77CB0E-C133-43E3-996E-24ABF51B5B3D}" type="slidenum">
              <a:rPr lang="de-DE" altLang="de-DE" sz="1200"/>
              <a:pPr algn="r"/>
              <a:t>1</a:t>
            </a:fld>
            <a:endParaRPr lang="de-DE" altLang="de-DE" sz="120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5F0E05-EFCF-4DEA-9703-BE51B6864049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5F0E05-EFCF-4DEA-9703-BE51B6864049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5F0E05-EFCF-4DEA-9703-BE51B6864049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5F0E05-EFCF-4DEA-9703-BE51B6864049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5F0E05-EFCF-4DEA-9703-BE51B6864049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5F0E05-EFCF-4DEA-9703-BE51B6864049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E554CB-4F68-4660-8D87-C2E6383065D6}" type="slidenum">
              <a:rPr lang="de-DE"/>
              <a:pPr/>
              <a:t>35</a:t>
            </a:fld>
            <a:endParaRPr lang="de-DE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8A0681-1CAB-4807-AB80-CA5BC4A724A1}" type="slidenum">
              <a:rPr lang="de-DE"/>
              <a:pPr/>
              <a:t>36</a:t>
            </a:fld>
            <a:endParaRPr lang="de-DE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B3D7B-09E0-4B3F-A579-F5789962EDD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C49CB-3B5B-408E-981B-6D456D379D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0D2AD-AB5B-4088-9303-591D7D295FD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C08EC8E-7A2C-4C60-9019-CBEB58DAE421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05D4A-0641-4FF7-AF2D-8E6E730B323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570C7-2986-48E4-A159-6505BF9594D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A637A-FD44-4D66-83D4-4188A158A4B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E5D33-6E55-4678-B59C-919168E02F0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44238-DF50-4EF3-97AA-0392AA2AD1F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08D18-A14F-4867-B3D9-E0CBDEE7997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6346F-80EF-44F2-B227-3346FA46670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15D96-500E-4014-9003-86210CE79DC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accent2"/>
            </a:gs>
            <a:gs pos="5000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001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888" y="188913"/>
            <a:ext cx="2843212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GlobeKinderkugel1"/>
          <p:cNvPicPr>
            <a:picLocks noChangeAspect="1" noChangeArrowheads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611188" y="908050"/>
            <a:ext cx="7345362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ext Box 4"/>
          <p:cNvSpPr txBox="1">
            <a:spLocks noChangeArrowheads="1"/>
          </p:cNvSpPr>
          <p:nvPr userDrawn="1"/>
        </p:nvSpPr>
        <p:spPr bwMode="auto">
          <a:xfrm>
            <a:off x="1547813" y="260350"/>
            <a:ext cx="3889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de-DE" sz="2400" b="1" smtClean="0"/>
              <a:t>– Umwelt und Zukunft</a:t>
            </a:r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3DA43F3-4301-4BEC-A98E-FCBCFCCD6CD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2054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 altLang="de-DE" smtClean="0"/>
          </a:p>
        </p:txBody>
      </p:sp>
      <p:sp>
        <p:nvSpPr>
          <p:cNvPr id="2055" name="Rectangle 7"/>
          <p:cNvSpPr>
            <a:spLocks noChangeArrowheads="1"/>
          </p:cNvSpPr>
          <p:nvPr userDrawn="1"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 altLang="de-DE" smtClean="0"/>
          </a:p>
        </p:txBody>
      </p:sp>
      <p:sp>
        <p:nvSpPr>
          <p:cNvPr id="2056" name="Text Box 8"/>
          <p:cNvSpPr txBox="1">
            <a:spLocks noChangeArrowheads="1"/>
          </p:cNvSpPr>
          <p:nvPr userDrawn="1"/>
        </p:nvSpPr>
        <p:spPr bwMode="auto">
          <a:xfrm>
            <a:off x="107950" y="188913"/>
            <a:ext cx="15843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2800" smtClean="0">
                <a:solidFill>
                  <a:srgbClr val="00CC00"/>
                </a:solidFill>
                <a:latin typeface="Georgia" pitchFamily="18" charset="0"/>
              </a:rPr>
              <a:t>GL</a:t>
            </a:r>
            <a:r>
              <a:rPr lang="de-DE" sz="2800" b="1" smtClean="0">
                <a:solidFill>
                  <a:srgbClr val="00CC00"/>
                </a:solidFill>
                <a:latin typeface="Georgia" pitchFamily="18" charset="0"/>
              </a:rPr>
              <a:t>    </a:t>
            </a:r>
            <a:r>
              <a:rPr lang="de-DE" sz="2800" smtClean="0">
                <a:solidFill>
                  <a:srgbClr val="00CC00"/>
                </a:solidFill>
                <a:latin typeface="Georgia" pitchFamily="18" charset="0"/>
              </a:rPr>
              <a:t>BE</a:t>
            </a:r>
          </a:p>
        </p:txBody>
      </p:sp>
      <p:pic>
        <p:nvPicPr>
          <p:cNvPr id="2057" name="Picture 9" descr="Globe1"/>
          <p:cNvPicPr>
            <a:picLocks noChangeAspect="1" noChangeArrowheads="1"/>
          </p:cNvPicPr>
          <p:nvPr userDrawn="1"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260350"/>
            <a:ext cx="4318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9.jpe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5.jpeg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liennummernplatzhalter 1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8AAA27C-E378-4C05-92DE-4376474955AA}" type="slidenum">
              <a:rPr lang="de-DE" altLang="de-DE" sz="1400"/>
              <a:pPr algn="r"/>
              <a:t>1</a:t>
            </a:fld>
            <a:endParaRPr lang="de-DE" altLang="de-DE" sz="1400"/>
          </a:p>
        </p:txBody>
      </p:sp>
      <p:pic>
        <p:nvPicPr>
          <p:cNvPr id="135171" name="Picture 3" descr="GlobeKinderkugel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981075"/>
            <a:ext cx="7272337" cy="581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251520" y="69269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GLOBE</a:t>
            </a:r>
            <a:r>
              <a:rPr lang="de-DE" dirty="0" smtClean="0">
                <a:solidFill>
                  <a:srgbClr val="FF0000"/>
                </a:solidFill>
              </a:rPr>
              <a:t> – Environment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Future</a:t>
            </a:r>
            <a:endParaRPr lang="de-DE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5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MindGlobe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3196" y="1124744"/>
            <a:ext cx="9227196" cy="542370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79512" y="62068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GLOBE</a:t>
            </a:r>
            <a:r>
              <a:rPr lang="de-DE" dirty="0" smtClean="0">
                <a:solidFill>
                  <a:srgbClr val="FF0000"/>
                </a:solidFill>
              </a:rPr>
              <a:t> – Environment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Future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79512" y="5877272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FF0000"/>
                </a:solidFill>
              </a:rPr>
              <a:t>Mind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map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about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the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working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group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at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our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school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since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beginning</a:t>
            </a:r>
            <a:endParaRPr lang="de-DE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IMGP1222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052736"/>
            <a:ext cx="6144683" cy="4608512"/>
          </a:xfrm>
          <a:prstGeom prst="rect">
            <a:avLst/>
          </a:prstGeom>
        </p:spPr>
      </p:pic>
      <p:pic>
        <p:nvPicPr>
          <p:cNvPr id="4" name="Grafik 3" descr="Globe-Schu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7457" y="1052736"/>
            <a:ext cx="4996543" cy="6858000"/>
          </a:xfrm>
          <a:prstGeom prst="rect">
            <a:avLst/>
          </a:prstGeom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52736"/>
            <a:ext cx="4211960" cy="595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fik 6" descr="IMGP42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980728"/>
            <a:ext cx="8388424" cy="6291318"/>
          </a:xfrm>
          <a:prstGeom prst="rect">
            <a:avLst/>
          </a:prstGeom>
        </p:spPr>
      </p:pic>
      <p:pic>
        <p:nvPicPr>
          <p:cNvPr id="8" name="Grafik 7" descr="IMGP43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1019" y="1052736"/>
            <a:ext cx="8832981" cy="6624736"/>
          </a:xfrm>
          <a:prstGeom prst="rect">
            <a:avLst/>
          </a:prstGeom>
        </p:spPr>
      </p:pic>
      <p:pic>
        <p:nvPicPr>
          <p:cNvPr id="10" name="Grafik 9" descr="IMGP431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544" y="1025352"/>
            <a:ext cx="7776864" cy="5832648"/>
          </a:xfrm>
          <a:prstGeom prst="rect">
            <a:avLst/>
          </a:prstGeom>
        </p:spPr>
      </p:pic>
      <p:pic>
        <p:nvPicPr>
          <p:cNvPr id="12" name="Grafik 11" descr="IMGP436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5575" y="980728"/>
            <a:ext cx="8448939" cy="6336704"/>
          </a:xfrm>
          <a:prstGeom prst="rect">
            <a:avLst/>
          </a:prstGeom>
        </p:spPr>
      </p:pic>
      <p:pic>
        <p:nvPicPr>
          <p:cNvPr id="14" name="Grafik 13" descr="JD500007a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5536" y="1052736"/>
            <a:ext cx="8448939" cy="6336704"/>
          </a:xfrm>
          <a:prstGeom prst="rect">
            <a:avLst/>
          </a:prstGeom>
        </p:spPr>
      </p:pic>
      <p:pic>
        <p:nvPicPr>
          <p:cNvPr id="18" name="Grafik 17" descr="P104076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1520" y="908720"/>
            <a:ext cx="8892480" cy="6669360"/>
          </a:xfrm>
          <a:prstGeom prst="rect">
            <a:avLst/>
          </a:prstGeom>
        </p:spPr>
      </p:pic>
      <p:pic>
        <p:nvPicPr>
          <p:cNvPr id="19" name="Grafik 18" descr="P104078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1520" y="980728"/>
            <a:ext cx="8640961" cy="6480721"/>
          </a:xfrm>
          <a:prstGeom prst="rect">
            <a:avLst/>
          </a:prstGeom>
        </p:spPr>
      </p:pic>
      <p:pic>
        <p:nvPicPr>
          <p:cNvPr id="20" name="Grafik 19" descr="P1040772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11019" y="980728"/>
            <a:ext cx="8832981" cy="6624736"/>
          </a:xfrm>
          <a:prstGeom prst="rect">
            <a:avLst/>
          </a:prstGeom>
        </p:spPr>
      </p:pic>
      <p:pic>
        <p:nvPicPr>
          <p:cNvPr id="21" name="Grafik 20" descr="P1040803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07029" y="1052736"/>
            <a:ext cx="8736971" cy="6552728"/>
          </a:xfrm>
          <a:prstGeom prst="rect">
            <a:avLst/>
          </a:prstGeom>
        </p:spPr>
      </p:pic>
      <p:pic>
        <p:nvPicPr>
          <p:cNvPr id="22" name="Grafik 21" descr="P1040790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95536" y="1124744"/>
            <a:ext cx="8064896" cy="6048672"/>
          </a:xfrm>
          <a:prstGeom prst="rect">
            <a:avLst/>
          </a:prstGeom>
        </p:spPr>
      </p:pic>
      <p:pic>
        <p:nvPicPr>
          <p:cNvPr id="23" name="Picture 17" descr="IMGP3083a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71600" y="1052736"/>
            <a:ext cx="7882116" cy="59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0" descr="050608_GLOBE__8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67544" y="1106116"/>
            <a:ext cx="7668344" cy="575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feld 16"/>
          <p:cNvSpPr txBox="1"/>
          <p:nvPr/>
        </p:nvSpPr>
        <p:spPr>
          <a:xfrm>
            <a:off x="0" y="54868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GLOBE</a:t>
            </a:r>
            <a:r>
              <a:rPr lang="de-DE" dirty="0" smtClean="0">
                <a:solidFill>
                  <a:srgbClr val="FF0000"/>
                </a:solidFill>
              </a:rPr>
              <a:t> – Environment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Future</a:t>
            </a: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835150" y="0"/>
            <a:ext cx="5832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/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5325" y="0"/>
            <a:ext cx="5214938" cy="6858000"/>
          </a:xfrm>
          <a:prstGeom prst="rect">
            <a:avLst/>
          </a:prstGeom>
          <a:noFill/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179512" y="1052736"/>
            <a:ext cx="2447925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 dirty="0">
                <a:solidFill>
                  <a:srgbClr val="FF0000"/>
                </a:solidFill>
                <a:latin typeface="Garamond" pitchFamily="18" charset="0"/>
              </a:rPr>
              <a:t>2007</a:t>
            </a:r>
          </a:p>
          <a:p>
            <a:pPr>
              <a:spcBef>
                <a:spcPct val="50000"/>
              </a:spcBef>
            </a:pPr>
            <a:r>
              <a:rPr lang="de-DE" sz="2000" b="1" dirty="0">
                <a:solidFill>
                  <a:srgbClr val="FF0000"/>
                </a:solidFill>
                <a:latin typeface="Garamond" pitchFamily="18" charset="0"/>
              </a:rPr>
              <a:t>27 GPM </a:t>
            </a:r>
            <a:r>
              <a:rPr lang="de-DE" sz="2000" b="1" dirty="0" smtClean="0">
                <a:solidFill>
                  <a:srgbClr val="FF0000"/>
                </a:solidFill>
                <a:latin typeface="Garamond" pitchFamily="18" charset="0"/>
              </a:rPr>
              <a:t>Schools in Germany</a:t>
            </a:r>
            <a:endParaRPr lang="de-DE" sz="2000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 flipH="1" flipV="1">
            <a:off x="3419475" y="2997200"/>
            <a:ext cx="360363" cy="360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3708400" y="3141663"/>
            <a:ext cx="86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b="1"/>
              <a:t>Unna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6" grpId="0" animBg="1"/>
      <p:bldP spid="225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Wetterfrosch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08720"/>
            <a:ext cx="8333853" cy="5681473"/>
          </a:xfrm>
          <a:prstGeom prst="rect">
            <a:avLst/>
          </a:prstGeom>
        </p:spPr>
      </p:pic>
      <p:pic>
        <p:nvPicPr>
          <p:cNvPr id="3" name="Grafik 2" descr="Wetterfrosc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5208" y="1052736"/>
            <a:ext cx="8277645" cy="5472608"/>
          </a:xfrm>
          <a:prstGeom prst="rect">
            <a:avLst/>
          </a:prstGeom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692696"/>
            <a:ext cx="4568458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611188" y="620713"/>
            <a:ext cx="3743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/>
          </a:p>
        </p:txBody>
      </p:sp>
      <p:pic>
        <p:nvPicPr>
          <p:cNvPr id="7174" name="Picture 6" descr="Phän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2332037" cy="5761038"/>
          </a:xfrm>
          <a:prstGeom prst="rect">
            <a:avLst/>
          </a:prstGeom>
          <a:noFill/>
        </p:spPr>
      </p:pic>
      <p:pic>
        <p:nvPicPr>
          <p:cNvPr id="7176" name="Picture 8" descr="Phä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052736"/>
            <a:ext cx="2217737" cy="5588000"/>
          </a:xfrm>
          <a:prstGeom prst="rect">
            <a:avLst/>
          </a:prstGeom>
          <a:noFill/>
        </p:spPr>
      </p:pic>
      <p:pic>
        <p:nvPicPr>
          <p:cNvPr id="7178" name="Picture 10" descr="Phän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268760"/>
            <a:ext cx="2679700" cy="4581525"/>
          </a:xfrm>
          <a:prstGeom prst="rect">
            <a:avLst/>
          </a:prstGeom>
          <a:noFill/>
        </p:spPr>
      </p:pic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3131840" y="6021288"/>
            <a:ext cx="295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 smtClean="0">
                <a:solidFill>
                  <a:srgbClr val="FF0000"/>
                </a:solidFill>
              </a:rPr>
              <a:t>The </a:t>
            </a:r>
            <a:r>
              <a:rPr lang="de-DE" b="1" dirty="0">
                <a:solidFill>
                  <a:srgbClr val="FF0000"/>
                </a:solidFill>
              </a:rPr>
              <a:t>8 </a:t>
            </a:r>
            <a:r>
              <a:rPr lang="de-DE" b="1" dirty="0" err="1" smtClean="0">
                <a:solidFill>
                  <a:srgbClr val="FF0000"/>
                </a:solidFill>
              </a:rPr>
              <a:t>plants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of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the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Phenological</a:t>
            </a:r>
            <a:r>
              <a:rPr lang="de-DE" b="1" dirty="0" smtClean="0">
                <a:solidFill>
                  <a:srgbClr val="FF0000"/>
                </a:solidFill>
              </a:rPr>
              <a:t> Garden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79512" y="54868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smtClean="0">
                <a:solidFill>
                  <a:srgbClr val="FF0000"/>
                </a:solidFill>
              </a:rPr>
              <a:t>GLOBE</a:t>
            </a:r>
            <a:r>
              <a:rPr lang="de-DE" smtClean="0">
                <a:solidFill>
                  <a:srgbClr val="FF0000"/>
                </a:solidFill>
              </a:rPr>
              <a:t> – Environment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Future</a:t>
            </a: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JD500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836712"/>
            <a:ext cx="7742306" cy="5805264"/>
          </a:xfrm>
          <a:prstGeom prst="rect">
            <a:avLst/>
          </a:prstGeom>
          <a:noFill/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2771775" y="6021388"/>
            <a:ext cx="4176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 dirty="0">
                <a:solidFill>
                  <a:srgbClr val="FF0000"/>
                </a:solidFill>
              </a:rPr>
              <a:t>Forsythie </a:t>
            </a:r>
            <a:r>
              <a:rPr lang="de-DE" sz="2000" b="1" dirty="0" smtClean="0">
                <a:solidFill>
                  <a:srgbClr val="FF0000"/>
                </a:solidFill>
              </a:rPr>
              <a:t>in March</a:t>
            </a:r>
            <a:endParaRPr lang="de-DE" sz="2000" b="1" dirty="0">
              <a:solidFill>
                <a:srgbClr val="FF0000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95536" y="548680"/>
            <a:ext cx="3736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GLOBE</a:t>
            </a:r>
            <a:r>
              <a:rPr lang="de-DE" dirty="0" smtClean="0">
                <a:solidFill>
                  <a:srgbClr val="FF0000"/>
                </a:solidFill>
              </a:rPr>
              <a:t> – Environment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Future</a:t>
            </a:r>
            <a:endParaRPr lang="de-DE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WordArt 4"/>
          <p:cNvSpPr>
            <a:spLocks noChangeArrowheads="1" noChangeShapeType="1" noTextEdit="1"/>
          </p:cNvSpPr>
          <p:nvPr/>
        </p:nvSpPr>
        <p:spPr bwMode="auto">
          <a:xfrm>
            <a:off x="899592" y="6283325"/>
            <a:ext cx="7058025" cy="574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de-DE" sz="3600" kern="10" spc="720" dirty="0" smtClean="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Survey </a:t>
            </a:r>
            <a:r>
              <a:rPr lang="de-DE" sz="3600" kern="10" spc="720" dirty="0" err="1" smtClean="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and</a:t>
            </a:r>
            <a:r>
              <a:rPr lang="de-DE" sz="3600" kern="10" spc="720" dirty="0" smtClean="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de-DE" sz="3600" kern="10" spc="720" dirty="0" err="1" smtClean="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map</a:t>
            </a:r>
            <a:r>
              <a:rPr lang="de-DE" sz="3600" kern="10" spc="720" dirty="0" smtClean="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de-DE" sz="3600" kern="10" spc="720" dirty="0" err="1" smtClean="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of</a:t>
            </a:r>
            <a:r>
              <a:rPr lang="de-DE" sz="3600" kern="10" spc="720" dirty="0" smtClean="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de-DE" sz="3600" kern="10" spc="720" dirty="0" err="1" smtClean="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tree</a:t>
            </a:r>
            <a:r>
              <a:rPr lang="de-DE" sz="3600" kern="10" spc="720" dirty="0" smtClean="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 </a:t>
            </a:r>
            <a:r>
              <a:rPr lang="de-DE" sz="3600" kern="10" spc="720" dirty="0" err="1" smtClean="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register</a:t>
            </a:r>
            <a:r>
              <a:rPr lang="de-DE" sz="3600" kern="10" spc="720" dirty="0" smtClean="0">
                <a:ln w="952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Arial Black"/>
              </a:rPr>
              <a:t> </a:t>
            </a:r>
            <a:endParaRPr lang="de-DE" sz="3600" kern="10" spc="720" dirty="0">
              <a:ln w="9525">
                <a:solidFill>
                  <a:srgbClr val="0066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9011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836712"/>
            <a:ext cx="7224125" cy="541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feld 3"/>
          <p:cNvSpPr txBox="1"/>
          <p:nvPr/>
        </p:nvSpPr>
        <p:spPr>
          <a:xfrm>
            <a:off x="0" y="620688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GLOBE</a:t>
            </a:r>
            <a:r>
              <a:rPr lang="de-DE" dirty="0" smtClean="0">
                <a:solidFill>
                  <a:srgbClr val="FF0000"/>
                </a:solidFill>
              </a:rPr>
              <a:t> – Environment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Future</a:t>
            </a: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/>
        </p:nvSpPr>
        <p:spPr bwMode="auto">
          <a:xfrm>
            <a:off x="363538" y="215900"/>
            <a:ext cx="8780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pic>
        <p:nvPicPr>
          <p:cNvPr id="105475" name="Picture 3" descr="C:\Dokumente und Einstellungen\Sonja\Eigene Dateien\A_Schule\Globe\Bewerbung 2006\Kongress06\Vorträge\Schulhof1-4 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0"/>
            <a:ext cx="6646863" cy="6858000"/>
          </a:xfrm>
          <a:prstGeom prst="rect">
            <a:avLst/>
          </a:prstGeom>
          <a:noFill/>
        </p:spPr>
      </p:pic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5670550" y="3163888"/>
            <a:ext cx="3473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graphicFrame>
        <p:nvGraphicFramePr>
          <p:cNvPr id="105477" name="Object 5"/>
          <p:cNvGraphicFramePr>
            <a:graphicFrameLocks noChangeAspect="1"/>
          </p:cNvGraphicFramePr>
          <p:nvPr/>
        </p:nvGraphicFramePr>
        <p:xfrm>
          <a:off x="4895850" y="3867150"/>
          <a:ext cx="4248150" cy="2990850"/>
        </p:xfrm>
        <a:graphic>
          <a:graphicData uri="http://schemas.openxmlformats.org/presentationml/2006/ole">
            <p:oleObj spid="_x0000_s60418" name="Diagramm" r:id="rId4" imgW="6095951" imgH="4067100" progId="MSGraph.Chart.8">
              <p:embed followColorScheme="full"/>
            </p:oleObj>
          </a:graphicData>
        </a:graphic>
      </p:graphicFrame>
      <p:sp>
        <p:nvSpPr>
          <p:cNvPr id="105478" name="Text Box 6"/>
          <p:cNvSpPr txBox="1">
            <a:spLocks noChangeArrowheads="1"/>
          </p:cNvSpPr>
          <p:nvPr/>
        </p:nvSpPr>
        <p:spPr bwMode="auto">
          <a:xfrm>
            <a:off x="2403475" y="2460625"/>
            <a:ext cx="1792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pic>
        <p:nvPicPr>
          <p:cNvPr id="105479" name="Picture 7" descr="C:\Dokumente und Einstellungen\Sonja\Eigene Dateien\A_Schule\LogoSchu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9938" y="2398713"/>
            <a:ext cx="2332037" cy="512762"/>
          </a:xfrm>
          <a:prstGeom prst="rect">
            <a:avLst/>
          </a:prstGeom>
          <a:noFill/>
        </p:spPr>
      </p:pic>
      <p:sp>
        <p:nvSpPr>
          <p:cNvPr id="105480" name="Text Box 8"/>
          <p:cNvSpPr txBox="1">
            <a:spLocks noChangeArrowheads="1"/>
          </p:cNvSpPr>
          <p:nvPr/>
        </p:nvSpPr>
        <p:spPr bwMode="auto">
          <a:xfrm>
            <a:off x="4206875" y="747713"/>
            <a:ext cx="10779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FFFF"/>
                </a:solidFill>
                <a:latin typeface="Times New Roman" pitchFamily="18" charset="0"/>
              </a:rPr>
              <a:t>Südhof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05481" name="Text Box 9"/>
          <p:cNvSpPr txBox="1">
            <a:spLocks noChangeArrowheads="1"/>
          </p:cNvSpPr>
          <p:nvPr/>
        </p:nvSpPr>
        <p:spPr bwMode="auto">
          <a:xfrm>
            <a:off x="1781175" y="1065213"/>
            <a:ext cx="8270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CC66FF"/>
                </a:solidFill>
                <a:latin typeface="Times New Roman" pitchFamily="18" charset="0"/>
              </a:rPr>
              <a:t>Nordhof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05482" name="Text Box 10"/>
          <p:cNvSpPr txBox="1">
            <a:spLocks noChangeArrowheads="1"/>
          </p:cNvSpPr>
          <p:nvPr/>
        </p:nvSpPr>
        <p:spPr bwMode="auto">
          <a:xfrm>
            <a:off x="1223963" y="2992438"/>
            <a:ext cx="8969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Eingang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1327150" y="5441950"/>
            <a:ext cx="1393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Turnhallen</a:t>
            </a: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IMG_06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00563" cy="3376613"/>
          </a:xfrm>
          <a:prstGeom prst="rect">
            <a:avLst/>
          </a:prstGeom>
          <a:noFill/>
        </p:spPr>
      </p:pic>
      <p:pic>
        <p:nvPicPr>
          <p:cNvPr id="77829" name="Picture 5" descr="IMG_06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502150" cy="3376613"/>
          </a:xfrm>
          <a:prstGeom prst="rect">
            <a:avLst/>
          </a:prstGeom>
          <a:noFill/>
        </p:spPr>
      </p:pic>
      <p:pic>
        <p:nvPicPr>
          <p:cNvPr id="77831" name="Picture 7" descr="IMG_059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3500438"/>
            <a:ext cx="4392613" cy="3295650"/>
          </a:xfrm>
          <a:prstGeom prst="rect">
            <a:avLst/>
          </a:prstGeom>
          <a:gradFill rotWithShape="1">
            <a:gsLst>
              <a:gs pos="0">
                <a:srgbClr val="F8F8F8"/>
              </a:gs>
              <a:gs pos="100000">
                <a:schemeClr val="folHlink"/>
              </a:gs>
            </a:gsLst>
            <a:lin ang="5400000" scaled="1"/>
          </a:gradFill>
        </p:spPr>
      </p:pic>
      <p:sp>
        <p:nvSpPr>
          <p:cNvPr id="77837" name="Rectangle 13"/>
          <p:cNvSpPr>
            <a:spLocks noChangeArrowheads="1"/>
          </p:cNvSpPr>
          <p:nvPr/>
        </p:nvSpPr>
        <p:spPr bwMode="auto">
          <a:xfrm>
            <a:off x="2339975" y="3500438"/>
            <a:ext cx="2160588" cy="865187"/>
          </a:xfrm>
          <a:prstGeom prst="rect">
            <a:avLst/>
          </a:prstGeom>
          <a:gradFill rotWithShape="1">
            <a:gsLst>
              <a:gs pos="0">
                <a:schemeClr val="bg2">
                  <a:alpha val="80000"/>
                </a:schemeClr>
              </a:gs>
              <a:gs pos="100000">
                <a:schemeClr val="bg2">
                  <a:gamma/>
                  <a:shade val="46275"/>
                  <a:invGamma/>
                  <a:alpha val="83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7833" name="Text Box 9"/>
          <p:cNvSpPr txBox="1">
            <a:spLocks noChangeArrowheads="1"/>
          </p:cNvSpPr>
          <p:nvPr/>
        </p:nvSpPr>
        <p:spPr bwMode="auto">
          <a:xfrm>
            <a:off x="2408328" y="3573463"/>
            <a:ext cx="20826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g</a:t>
            </a:r>
            <a:r>
              <a:rPr lang="de-DE" dirty="0" err="1" smtClean="0">
                <a:solidFill>
                  <a:schemeClr val="bg1"/>
                </a:solidFill>
              </a:rPr>
              <a:t>eotriangle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for</a:t>
            </a:r>
            <a:endParaRPr lang="de-DE" dirty="0">
              <a:solidFill>
                <a:schemeClr val="bg1"/>
              </a:solidFill>
            </a:endParaRPr>
          </a:p>
          <a:p>
            <a:r>
              <a:rPr lang="de-DE" dirty="0" err="1" smtClean="0">
                <a:solidFill>
                  <a:schemeClr val="bg1"/>
                </a:solidFill>
              </a:rPr>
              <a:t>h</a:t>
            </a:r>
            <a:r>
              <a:rPr lang="de-DE" dirty="0" err="1" smtClean="0">
                <a:solidFill>
                  <a:schemeClr val="bg1"/>
                </a:solidFill>
              </a:rPr>
              <a:t>eight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determining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7838" name="Rectangle 14"/>
          <p:cNvSpPr>
            <a:spLocks noChangeArrowheads="1"/>
          </p:cNvSpPr>
          <p:nvPr/>
        </p:nvSpPr>
        <p:spPr bwMode="auto">
          <a:xfrm>
            <a:off x="2123728" y="2492896"/>
            <a:ext cx="2376835" cy="865188"/>
          </a:xfrm>
          <a:prstGeom prst="rect">
            <a:avLst/>
          </a:prstGeom>
          <a:gradFill rotWithShape="1">
            <a:gsLst>
              <a:gs pos="0">
                <a:schemeClr val="bg2">
                  <a:alpha val="80000"/>
                </a:schemeClr>
              </a:gs>
              <a:gs pos="100000">
                <a:schemeClr val="bg2">
                  <a:gamma/>
                  <a:shade val="46275"/>
                  <a:invGamma/>
                  <a:alpha val="83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endParaRPr lang="de-DE" dirty="0"/>
          </a:p>
        </p:txBody>
      </p:sp>
      <p:sp>
        <p:nvSpPr>
          <p:cNvPr id="77839" name="Rectangle 15"/>
          <p:cNvSpPr>
            <a:spLocks noChangeArrowheads="1"/>
          </p:cNvSpPr>
          <p:nvPr/>
        </p:nvSpPr>
        <p:spPr bwMode="auto">
          <a:xfrm>
            <a:off x="4572000" y="2492375"/>
            <a:ext cx="2233613" cy="865188"/>
          </a:xfrm>
          <a:prstGeom prst="rect">
            <a:avLst/>
          </a:prstGeom>
          <a:gradFill rotWithShape="1">
            <a:gsLst>
              <a:gs pos="0">
                <a:schemeClr val="bg2">
                  <a:alpha val="80000"/>
                </a:schemeClr>
              </a:gs>
              <a:gs pos="100000">
                <a:schemeClr val="bg2">
                  <a:gamma/>
                  <a:shade val="46275"/>
                  <a:invGamma/>
                  <a:alpha val="83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2123728" y="2564904"/>
            <a:ext cx="248016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 dirty="0" err="1" smtClean="0">
                <a:solidFill>
                  <a:schemeClr val="bg1"/>
                </a:solidFill>
              </a:rPr>
              <a:t>tape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measure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for</a:t>
            </a:r>
            <a:endParaRPr lang="de-DE" sz="2000" dirty="0">
              <a:solidFill>
                <a:schemeClr val="bg1"/>
              </a:solidFill>
            </a:endParaRPr>
          </a:p>
          <a:p>
            <a:r>
              <a:rPr lang="de-DE" sz="2000" dirty="0" err="1" smtClean="0">
                <a:solidFill>
                  <a:schemeClr val="bg1"/>
                </a:solidFill>
              </a:rPr>
              <a:t>l</a:t>
            </a:r>
            <a:r>
              <a:rPr lang="de-DE" sz="2000" dirty="0" err="1" smtClean="0">
                <a:solidFill>
                  <a:schemeClr val="bg1"/>
                </a:solidFill>
              </a:rPr>
              <a:t>ocation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determining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77840" name="Text Box 16"/>
          <p:cNvSpPr txBox="1">
            <a:spLocks noChangeArrowheads="1"/>
          </p:cNvSpPr>
          <p:nvPr/>
        </p:nvSpPr>
        <p:spPr bwMode="auto">
          <a:xfrm>
            <a:off x="4578287" y="2565400"/>
            <a:ext cx="227818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 dirty="0" err="1" smtClean="0">
                <a:solidFill>
                  <a:schemeClr val="bg1"/>
                </a:solidFill>
              </a:rPr>
              <a:t>t</a:t>
            </a:r>
            <a:r>
              <a:rPr lang="de-DE" sz="2000" dirty="0" err="1" smtClean="0">
                <a:solidFill>
                  <a:schemeClr val="bg1"/>
                </a:solidFill>
              </a:rPr>
              <a:t>ape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measure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for</a:t>
            </a:r>
            <a:endParaRPr lang="de-DE" sz="2000" dirty="0">
              <a:solidFill>
                <a:schemeClr val="bg1"/>
              </a:solidFill>
            </a:endParaRPr>
          </a:p>
          <a:p>
            <a:r>
              <a:rPr lang="de-DE" sz="2000" dirty="0" err="1" smtClean="0">
                <a:solidFill>
                  <a:schemeClr val="bg1"/>
                </a:solidFill>
              </a:rPr>
              <a:t>s</a:t>
            </a:r>
            <a:r>
              <a:rPr lang="de-DE" sz="2000" dirty="0" err="1" smtClean="0">
                <a:solidFill>
                  <a:schemeClr val="bg1"/>
                </a:solidFill>
              </a:rPr>
              <a:t>ize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measurement</a:t>
            </a:r>
            <a:endParaRPr lang="de-DE" sz="2000" dirty="0">
              <a:solidFill>
                <a:schemeClr val="bg1"/>
              </a:solidFill>
            </a:endParaRPr>
          </a:p>
        </p:txBody>
      </p:sp>
      <p:pic>
        <p:nvPicPr>
          <p:cNvPr id="77842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500438"/>
            <a:ext cx="4392613" cy="32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7835" name="Rectangle 11"/>
          <p:cNvSpPr>
            <a:spLocks noChangeArrowheads="1"/>
          </p:cNvSpPr>
          <p:nvPr/>
        </p:nvSpPr>
        <p:spPr bwMode="auto">
          <a:xfrm>
            <a:off x="4572000" y="3500438"/>
            <a:ext cx="2308225" cy="865187"/>
          </a:xfrm>
          <a:prstGeom prst="rect">
            <a:avLst/>
          </a:prstGeom>
          <a:gradFill rotWithShape="1">
            <a:gsLst>
              <a:gs pos="0">
                <a:schemeClr val="bg2">
                  <a:alpha val="80000"/>
                </a:schemeClr>
              </a:gs>
              <a:gs pos="100000">
                <a:schemeClr val="bg2">
                  <a:gamma/>
                  <a:shade val="46275"/>
                  <a:invGamma/>
                  <a:alpha val="83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4553511" y="3573463"/>
            <a:ext cx="23134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F8F8F8"/>
                </a:solidFill>
              </a:rPr>
              <a:t> </a:t>
            </a:r>
            <a:r>
              <a:rPr lang="de-DE" dirty="0" smtClean="0">
                <a:solidFill>
                  <a:srgbClr val="F8F8F8"/>
                </a:solidFill>
              </a:rPr>
              <a:t>GPS-</a:t>
            </a:r>
            <a:r>
              <a:rPr lang="de-DE" dirty="0" err="1" smtClean="0">
                <a:solidFill>
                  <a:srgbClr val="F8F8F8"/>
                </a:solidFill>
              </a:rPr>
              <a:t>equipment</a:t>
            </a:r>
            <a:r>
              <a:rPr lang="de-DE" dirty="0" smtClean="0">
                <a:solidFill>
                  <a:srgbClr val="F8F8F8"/>
                </a:solidFill>
              </a:rPr>
              <a:t> </a:t>
            </a:r>
            <a:r>
              <a:rPr lang="de-DE" dirty="0" err="1" smtClean="0">
                <a:solidFill>
                  <a:srgbClr val="F8F8F8"/>
                </a:solidFill>
              </a:rPr>
              <a:t>for</a:t>
            </a:r>
            <a:endParaRPr lang="de-DE" dirty="0">
              <a:solidFill>
                <a:srgbClr val="F8F8F8"/>
              </a:solidFill>
            </a:endParaRPr>
          </a:p>
          <a:p>
            <a:r>
              <a:rPr lang="de-DE" dirty="0">
                <a:solidFill>
                  <a:srgbClr val="F8F8F8"/>
                </a:solidFill>
              </a:rPr>
              <a:t> </a:t>
            </a:r>
            <a:r>
              <a:rPr lang="de-DE" dirty="0" err="1" smtClean="0">
                <a:solidFill>
                  <a:srgbClr val="F8F8F8"/>
                </a:solidFill>
              </a:rPr>
              <a:t>p</a:t>
            </a:r>
            <a:r>
              <a:rPr lang="de-DE" dirty="0" err="1" smtClean="0">
                <a:solidFill>
                  <a:srgbClr val="F8F8F8"/>
                </a:solidFill>
              </a:rPr>
              <a:t>osition</a:t>
            </a:r>
            <a:r>
              <a:rPr lang="de-DE" dirty="0" smtClean="0">
                <a:solidFill>
                  <a:srgbClr val="F8F8F8"/>
                </a:solidFill>
              </a:rPr>
              <a:t> </a:t>
            </a:r>
            <a:r>
              <a:rPr lang="de-DE" dirty="0" err="1" smtClean="0">
                <a:solidFill>
                  <a:srgbClr val="F8F8F8"/>
                </a:solidFill>
              </a:rPr>
              <a:t>determining</a:t>
            </a:r>
            <a:endParaRPr lang="de-DE" dirty="0">
              <a:solidFill>
                <a:srgbClr val="F8F8F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7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7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7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7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77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7" grpId="0" animBg="1"/>
      <p:bldP spid="77833" grpId="0"/>
      <p:bldP spid="77838" grpId="0" animBg="1"/>
      <p:bldP spid="77839" grpId="0" animBg="1"/>
      <p:bldP spid="77830" grpId="0"/>
      <p:bldP spid="77840" grpId="0"/>
      <p:bldP spid="77835" grpId="0" animBg="1"/>
      <p:bldP spid="778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PC Daten\A_Schule\Globe\2011\Globe-Bilder\P1020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980728"/>
            <a:ext cx="4211960" cy="5616520"/>
          </a:xfrm>
          <a:prstGeom prst="rect">
            <a:avLst/>
          </a:prstGeom>
          <a:noFill/>
        </p:spPr>
      </p:pic>
      <p:pic>
        <p:nvPicPr>
          <p:cNvPr id="3" name="Picture 3" descr="E:\PC Daten\A_Schule\Globe\2011\Globe-Bilder\P10209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4860237" cy="3644807"/>
          </a:xfrm>
          <a:prstGeom prst="rect">
            <a:avLst/>
          </a:prstGeom>
          <a:noFill/>
        </p:spPr>
      </p:pic>
      <p:pic>
        <p:nvPicPr>
          <p:cNvPr id="6" name="Picture 4" descr="E:\PC Daten\A_Schule\Globe\2011\Globe-Bilder\P10209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5019" y="3401616"/>
            <a:ext cx="4608981" cy="3456384"/>
          </a:xfrm>
          <a:prstGeom prst="rect">
            <a:avLst/>
          </a:prstGeom>
          <a:noFill/>
        </p:spPr>
      </p:pic>
      <p:pic>
        <p:nvPicPr>
          <p:cNvPr id="7" name="Picture 6" descr="F:\PC Daten\A_Schule\Globe\2011\Globe-Bilder\P10208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37351"/>
            <a:ext cx="4427984" cy="3320649"/>
          </a:xfrm>
          <a:prstGeom prst="rect">
            <a:avLst/>
          </a:prstGeom>
          <a:noFill/>
        </p:spPr>
      </p:pic>
      <p:sp>
        <p:nvSpPr>
          <p:cNvPr id="8" name="Textfeld 7"/>
          <p:cNvSpPr txBox="1"/>
          <p:nvPr/>
        </p:nvSpPr>
        <p:spPr>
          <a:xfrm>
            <a:off x="0" y="548680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GLOBE</a:t>
            </a:r>
            <a:r>
              <a:rPr lang="de-DE" dirty="0" smtClean="0">
                <a:solidFill>
                  <a:srgbClr val="FF0000"/>
                </a:solidFill>
              </a:rPr>
              <a:t> – Environment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Future</a:t>
            </a: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620688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GLOBE</a:t>
            </a:r>
            <a:r>
              <a:rPr lang="de-DE" dirty="0" smtClean="0">
                <a:solidFill>
                  <a:srgbClr val="FF0000"/>
                </a:solidFill>
              </a:rPr>
              <a:t> – Environment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Future</a:t>
            </a:r>
          </a:p>
          <a:p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395536" y="1124744"/>
            <a:ext cx="8748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cxnSp>
        <p:nvCxnSpPr>
          <p:cNvPr id="13" name="Gerade Verbindung mit Pfeil 12"/>
          <p:cNvCxnSpPr/>
          <p:nvPr/>
        </p:nvCxnSpPr>
        <p:spPr>
          <a:xfrm flipH="1" flipV="1">
            <a:off x="4572000" y="2420888"/>
            <a:ext cx="288032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323528" y="1124744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113668" name="Picture 4" descr="Bildergebnis für Weltkar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1124744"/>
            <a:ext cx="9818976" cy="5328592"/>
          </a:xfrm>
          <a:prstGeom prst="rect">
            <a:avLst/>
          </a:prstGeom>
          <a:noFill/>
        </p:spPr>
      </p:pic>
      <p:pic>
        <p:nvPicPr>
          <p:cNvPr id="113670" name="Picture 6" descr="Bildergebnis für europakarte mit städt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5770" y="1124744"/>
            <a:ext cx="5573988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3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P10505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751520" y="1597360"/>
            <a:ext cx="6012160" cy="4509120"/>
          </a:xfrm>
          <a:prstGeom prst="rect">
            <a:avLst/>
          </a:prstGeom>
        </p:spPr>
      </p:pic>
      <p:pic>
        <p:nvPicPr>
          <p:cNvPr id="4" name="Grafik 3" descr="P10505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641981" y="1622715"/>
            <a:ext cx="6288021" cy="4716016"/>
          </a:xfrm>
          <a:prstGeom prst="rect">
            <a:avLst/>
          </a:prstGeom>
        </p:spPr>
      </p:pic>
      <p:pic>
        <p:nvPicPr>
          <p:cNvPr id="5" name="Grafik 4" descr="P10505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571" y="980728"/>
            <a:ext cx="8293429" cy="6220072"/>
          </a:xfrm>
          <a:prstGeom prst="rect">
            <a:avLst/>
          </a:prstGeom>
        </p:spPr>
      </p:pic>
      <p:pic>
        <p:nvPicPr>
          <p:cNvPr id="7" name="Grafik 6" descr="P10403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5696" y="836712"/>
            <a:ext cx="4659982" cy="6213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liennummernplatzhalter 1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7F420BA1-B052-4F69-AE88-0F7A60C823A9}" type="slidenum">
              <a:rPr lang="de-DE" altLang="de-DE" sz="1400"/>
              <a:pPr algn="r"/>
              <a:t>21</a:t>
            </a:fld>
            <a:endParaRPr lang="de-DE" altLang="de-DE" sz="1400"/>
          </a:p>
        </p:txBody>
      </p:sp>
      <p:grpSp>
        <p:nvGrpSpPr>
          <p:cNvPr id="45063" name="Group 37"/>
          <p:cNvGrpSpPr>
            <a:grpSpLocks/>
          </p:cNvGrpSpPr>
          <p:nvPr/>
        </p:nvGrpSpPr>
        <p:grpSpPr bwMode="auto">
          <a:xfrm>
            <a:off x="1908175" y="1773238"/>
            <a:ext cx="4960938" cy="4699000"/>
            <a:chOff x="1204" y="876"/>
            <a:chExt cx="3125" cy="2960"/>
          </a:xfrm>
        </p:grpSpPr>
        <p:grpSp>
          <p:nvGrpSpPr>
            <p:cNvPr id="45064" name="Group 36"/>
            <p:cNvGrpSpPr>
              <a:grpSpLocks/>
            </p:cNvGrpSpPr>
            <p:nvPr/>
          </p:nvGrpSpPr>
          <p:grpSpPr bwMode="auto">
            <a:xfrm>
              <a:off x="1204" y="876"/>
              <a:ext cx="1667" cy="1674"/>
              <a:chOff x="1204" y="876"/>
              <a:chExt cx="1667" cy="1674"/>
            </a:xfrm>
          </p:grpSpPr>
          <p:sp>
            <p:nvSpPr>
              <p:cNvPr id="45074" name="Oval 25"/>
              <p:cNvSpPr>
                <a:spLocks noChangeArrowheads="1"/>
              </p:cNvSpPr>
              <p:nvPr/>
            </p:nvSpPr>
            <p:spPr bwMode="auto">
              <a:xfrm>
                <a:off x="1204" y="876"/>
                <a:ext cx="1667" cy="1674"/>
              </a:xfrm>
              <a:prstGeom prst="ellipse">
                <a:avLst/>
              </a:prstGeom>
              <a:noFill/>
              <a:ln w="38100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/>
                <a:endParaRPr lang="de-DE" altLang="de-DE"/>
              </a:p>
            </p:txBody>
          </p:sp>
          <p:sp>
            <p:nvSpPr>
              <p:cNvPr id="45075" name="Text Box 26"/>
              <p:cNvSpPr txBox="1">
                <a:spLocks noChangeArrowheads="1"/>
              </p:cNvSpPr>
              <p:nvPr/>
            </p:nvSpPr>
            <p:spPr bwMode="auto">
              <a:xfrm>
                <a:off x="1249" y="1329"/>
                <a:ext cx="795" cy="5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r>
                  <a:rPr lang="de-DE" altLang="de-DE" sz="2000" b="1" dirty="0" err="1" smtClean="0">
                    <a:solidFill>
                      <a:srgbClr val="FFCC00"/>
                    </a:solidFill>
                    <a:latin typeface="Arial Black" pitchFamily="32" charset="0"/>
                  </a:rPr>
                  <a:t>Atmos-phere</a:t>
                </a:r>
                <a:endParaRPr lang="de-DE" altLang="de-DE" dirty="0"/>
              </a:p>
            </p:txBody>
          </p:sp>
        </p:grpSp>
        <p:grpSp>
          <p:nvGrpSpPr>
            <p:cNvPr id="45065" name="Group 27"/>
            <p:cNvGrpSpPr>
              <a:grpSpLocks/>
            </p:cNvGrpSpPr>
            <p:nvPr/>
          </p:nvGrpSpPr>
          <p:grpSpPr bwMode="auto">
            <a:xfrm>
              <a:off x="2624" y="890"/>
              <a:ext cx="1705" cy="1674"/>
              <a:chOff x="5442" y="3752"/>
              <a:chExt cx="4137" cy="4120"/>
            </a:xfrm>
          </p:grpSpPr>
          <p:sp>
            <p:nvSpPr>
              <p:cNvPr id="45072" name="Oval 28"/>
              <p:cNvSpPr>
                <a:spLocks noChangeArrowheads="1"/>
              </p:cNvSpPr>
              <p:nvPr/>
            </p:nvSpPr>
            <p:spPr bwMode="auto">
              <a:xfrm>
                <a:off x="5442" y="3752"/>
                <a:ext cx="4045" cy="4120"/>
              </a:xfrm>
              <a:prstGeom prst="ellips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/>
                <a:endParaRPr lang="de-DE" altLang="de-DE"/>
              </a:p>
            </p:txBody>
          </p:sp>
          <p:sp>
            <p:nvSpPr>
              <p:cNvPr id="45073" name="Text Box 29"/>
              <p:cNvSpPr txBox="1">
                <a:spLocks noChangeArrowheads="1"/>
              </p:cNvSpPr>
              <p:nvPr/>
            </p:nvSpPr>
            <p:spPr bwMode="auto">
              <a:xfrm>
                <a:off x="7499" y="4722"/>
                <a:ext cx="2080" cy="14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r>
                  <a:rPr lang="de-DE" altLang="de-DE" sz="2000" b="1" dirty="0" err="1" smtClean="0">
                    <a:solidFill>
                      <a:srgbClr val="3366FF"/>
                    </a:solidFill>
                    <a:latin typeface="Arial Black" pitchFamily="32" charset="0"/>
                  </a:rPr>
                  <a:t>Hydros-phäre</a:t>
                </a:r>
                <a:endParaRPr lang="de-DE" altLang="de-DE" dirty="0"/>
              </a:p>
            </p:txBody>
          </p:sp>
        </p:grpSp>
        <p:grpSp>
          <p:nvGrpSpPr>
            <p:cNvPr id="45066" name="Group 30"/>
            <p:cNvGrpSpPr>
              <a:grpSpLocks/>
            </p:cNvGrpSpPr>
            <p:nvPr/>
          </p:nvGrpSpPr>
          <p:grpSpPr bwMode="auto">
            <a:xfrm>
              <a:off x="1920" y="2162"/>
              <a:ext cx="1667" cy="1674"/>
              <a:chOff x="3734" y="6884"/>
              <a:chExt cx="4045" cy="4120"/>
            </a:xfrm>
          </p:grpSpPr>
          <p:sp>
            <p:nvSpPr>
              <p:cNvPr id="45070" name="Oval 31"/>
              <p:cNvSpPr>
                <a:spLocks noChangeArrowheads="1"/>
              </p:cNvSpPr>
              <p:nvPr/>
            </p:nvSpPr>
            <p:spPr bwMode="auto">
              <a:xfrm>
                <a:off x="3734" y="6884"/>
                <a:ext cx="4045" cy="4120"/>
              </a:xfrm>
              <a:prstGeom prst="ellipse">
                <a:avLst/>
              </a:prstGeom>
              <a:noFill/>
              <a:ln w="3810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/>
                <a:endParaRPr lang="de-DE" altLang="de-DE"/>
              </a:p>
            </p:txBody>
          </p:sp>
          <p:sp>
            <p:nvSpPr>
              <p:cNvPr id="45071" name="Text Box 32"/>
              <p:cNvSpPr txBox="1">
                <a:spLocks noChangeArrowheads="1"/>
              </p:cNvSpPr>
              <p:nvPr/>
            </p:nvSpPr>
            <p:spPr bwMode="auto">
              <a:xfrm>
                <a:off x="4307" y="9523"/>
                <a:ext cx="3318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r>
                  <a:rPr lang="de-DE" altLang="de-DE" sz="2000" b="1" dirty="0" err="1" smtClean="0">
                    <a:solidFill>
                      <a:srgbClr val="993300"/>
                    </a:solidFill>
                    <a:latin typeface="Arial Black" pitchFamily="32" charset="0"/>
                  </a:rPr>
                  <a:t>Lithosphere</a:t>
                </a:r>
                <a:r>
                  <a:rPr lang="de-DE" altLang="de-DE" sz="2000" b="1" dirty="0" smtClean="0">
                    <a:solidFill>
                      <a:srgbClr val="993300"/>
                    </a:solidFill>
                    <a:latin typeface="Arial Black" pitchFamily="32" charset="0"/>
                  </a:rPr>
                  <a:t>  </a:t>
                </a:r>
                <a:endParaRPr lang="de-DE" altLang="de-DE" dirty="0"/>
              </a:p>
            </p:txBody>
          </p:sp>
        </p:grpSp>
        <p:grpSp>
          <p:nvGrpSpPr>
            <p:cNvPr id="45067" name="Group 33"/>
            <p:cNvGrpSpPr>
              <a:grpSpLocks/>
            </p:cNvGrpSpPr>
            <p:nvPr/>
          </p:nvGrpSpPr>
          <p:grpSpPr bwMode="auto">
            <a:xfrm>
              <a:off x="1915" y="1283"/>
              <a:ext cx="1667" cy="1674"/>
              <a:chOff x="3721" y="4719"/>
              <a:chExt cx="4045" cy="4120"/>
            </a:xfrm>
          </p:grpSpPr>
          <p:sp>
            <p:nvSpPr>
              <p:cNvPr id="45068" name="Oval 34"/>
              <p:cNvSpPr>
                <a:spLocks noChangeArrowheads="1"/>
              </p:cNvSpPr>
              <p:nvPr/>
            </p:nvSpPr>
            <p:spPr bwMode="auto">
              <a:xfrm>
                <a:off x="3721" y="4719"/>
                <a:ext cx="4045" cy="4120"/>
              </a:xfrm>
              <a:prstGeom prst="ellipse">
                <a:avLst/>
              </a:prstGeom>
              <a:noFill/>
              <a:ln w="38100">
                <a:solidFill>
                  <a:srgbClr val="3399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/>
                <a:endParaRPr lang="de-DE" altLang="de-DE"/>
              </a:p>
            </p:txBody>
          </p:sp>
          <p:sp>
            <p:nvSpPr>
              <p:cNvPr id="45069" name="Text Box 35"/>
              <p:cNvSpPr txBox="1">
                <a:spLocks noChangeArrowheads="1"/>
              </p:cNvSpPr>
              <p:nvPr/>
            </p:nvSpPr>
            <p:spPr bwMode="auto">
              <a:xfrm>
                <a:off x="4506" y="7867"/>
                <a:ext cx="2505" cy="7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r>
                  <a:rPr lang="it-IT" altLang="de-DE" sz="2000" b="1" dirty="0" err="1" smtClean="0">
                    <a:solidFill>
                      <a:srgbClr val="339966"/>
                    </a:solidFill>
                    <a:latin typeface="Arial Black" pitchFamily="32" charset="0"/>
                  </a:rPr>
                  <a:t>Biosphere</a:t>
                </a:r>
                <a:endParaRPr lang="de-DE" altLang="de-DE" dirty="0"/>
              </a:p>
            </p:txBody>
          </p:sp>
        </p:grpSp>
      </p:grpSp>
      <p:sp>
        <p:nvSpPr>
          <p:cNvPr id="20" name="Textfeld 19"/>
          <p:cNvSpPr txBox="1"/>
          <p:nvPr/>
        </p:nvSpPr>
        <p:spPr>
          <a:xfrm>
            <a:off x="0" y="620688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GLOBE – Environment </a:t>
            </a:r>
            <a:r>
              <a:rPr lang="de-DE" b="1" dirty="0" err="1" smtClean="0">
                <a:solidFill>
                  <a:srgbClr val="FF0000"/>
                </a:solidFill>
              </a:rPr>
              <a:t>and</a:t>
            </a:r>
            <a:r>
              <a:rPr lang="de-DE" b="1" dirty="0" smtClean="0">
                <a:solidFill>
                  <a:srgbClr val="FF0000"/>
                </a:solidFill>
              </a:rPr>
              <a:t> Future</a:t>
            </a:r>
            <a:endParaRPr lang="de-DE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nummernplatzhalter 1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161865D4-97F9-44CE-91A3-94C4CE675CAC}" type="slidenum">
              <a:rPr lang="de-DE" altLang="de-DE" sz="1400"/>
              <a:pPr algn="r"/>
              <a:t>22</a:t>
            </a:fld>
            <a:endParaRPr lang="de-DE" altLang="de-DE" sz="1400"/>
          </a:p>
        </p:txBody>
      </p:sp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827088" y="2276475"/>
            <a:ext cx="7848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3600" b="1" dirty="0" err="1" smtClean="0">
                <a:solidFill>
                  <a:srgbClr val="4D4D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Exkursions</a:t>
            </a:r>
            <a:r>
              <a:rPr lang="de-DE" sz="3600" b="1" dirty="0" smtClean="0">
                <a:solidFill>
                  <a:srgbClr val="4D4D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sz="3600" b="1" dirty="0">
                <a:solidFill>
                  <a:srgbClr val="4D4D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und </a:t>
            </a:r>
            <a:r>
              <a:rPr lang="de-DE" sz="3600" b="1" dirty="0" err="1" smtClean="0">
                <a:solidFill>
                  <a:srgbClr val="4D4D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Laboratorytests</a:t>
            </a:r>
            <a:endParaRPr lang="de-DE" b="1" dirty="0">
              <a:solidFill>
                <a:srgbClr val="4D4D4D"/>
              </a:solidFill>
              <a:latin typeface="Garamond" pitchFamily="18" charset="0"/>
            </a:endParaRPr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611560" y="1556792"/>
            <a:ext cx="7776864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2400" b="1" dirty="0" err="1" smtClean="0">
                <a:solidFill>
                  <a:srgbClr val="4D4D4D"/>
                </a:solidFill>
                <a:latin typeface="Garamond" pitchFamily="18" charset="0"/>
              </a:rPr>
              <a:t>p</a:t>
            </a:r>
            <a:r>
              <a:rPr lang="de-DE" altLang="de-DE" sz="2400" b="1" dirty="0" err="1" smtClean="0">
                <a:solidFill>
                  <a:srgbClr val="4D4D4D"/>
                </a:solidFill>
                <a:latin typeface="Garamond" pitchFamily="18" charset="0"/>
              </a:rPr>
              <a:t>lanning</a:t>
            </a:r>
            <a:r>
              <a:rPr lang="de-DE" altLang="de-DE" sz="2400" b="1" dirty="0" smtClean="0">
                <a:solidFill>
                  <a:srgbClr val="4D4D4D"/>
                </a:solidFill>
                <a:latin typeface="Garamond" pitchFamily="18" charset="0"/>
              </a:rPr>
              <a:t> </a:t>
            </a:r>
            <a:r>
              <a:rPr lang="de-DE" altLang="de-DE" sz="2400" b="1" dirty="0" err="1" smtClean="0">
                <a:solidFill>
                  <a:srgbClr val="4D4D4D"/>
                </a:solidFill>
                <a:latin typeface="Garamond" pitchFamily="18" charset="0"/>
              </a:rPr>
              <a:t>and</a:t>
            </a:r>
            <a:r>
              <a:rPr lang="de-DE" altLang="de-DE" sz="2400" b="1" dirty="0" smtClean="0">
                <a:solidFill>
                  <a:srgbClr val="4D4D4D"/>
                </a:solidFill>
                <a:latin typeface="Garamond" pitchFamily="18" charset="0"/>
              </a:rPr>
              <a:t> </a:t>
            </a:r>
            <a:r>
              <a:rPr lang="de-DE" altLang="de-DE" sz="2400" b="1" dirty="0" err="1" smtClean="0">
                <a:solidFill>
                  <a:srgbClr val="4D4D4D"/>
                </a:solidFill>
                <a:latin typeface="Garamond" pitchFamily="18" charset="0"/>
              </a:rPr>
              <a:t>developing</a:t>
            </a:r>
            <a:r>
              <a:rPr lang="de-DE" altLang="de-DE" sz="2400" b="1" dirty="0" smtClean="0">
                <a:solidFill>
                  <a:srgbClr val="4D4D4D"/>
                </a:solidFill>
                <a:latin typeface="Garamond" pitchFamily="18" charset="0"/>
              </a:rPr>
              <a:t> </a:t>
            </a:r>
            <a:r>
              <a:rPr lang="de-DE" altLang="de-DE" sz="2400" b="1" dirty="0">
                <a:solidFill>
                  <a:srgbClr val="4D4D4D"/>
                </a:solidFill>
                <a:latin typeface="Garamond" pitchFamily="18" charset="0"/>
              </a:rPr>
              <a:t>– </a:t>
            </a:r>
            <a:r>
              <a:rPr lang="de-DE" altLang="de-DE" sz="2400" b="1" dirty="0" err="1" smtClean="0">
                <a:solidFill>
                  <a:srgbClr val="4D4D4D"/>
                </a:solidFill>
                <a:latin typeface="Garamond" pitchFamily="18" charset="0"/>
              </a:rPr>
              <a:t>analysing</a:t>
            </a:r>
            <a:r>
              <a:rPr lang="de-DE" altLang="de-DE" sz="2400" b="1" dirty="0" smtClean="0">
                <a:solidFill>
                  <a:srgbClr val="4D4D4D"/>
                </a:solidFill>
                <a:latin typeface="Garamond" pitchFamily="18" charset="0"/>
              </a:rPr>
              <a:t> </a:t>
            </a:r>
            <a:r>
              <a:rPr lang="de-DE" altLang="de-DE" sz="2400" b="1" dirty="0" err="1" smtClean="0">
                <a:solidFill>
                  <a:srgbClr val="4D4D4D"/>
                </a:solidFill>
                <a:latin typeface="Garamond" pitchFamily="18" charset="0"/>
              </a:rPr>
              <a:t>and</a:t>
            </a:r>
            <a:r>
              <a:rPr lang="de-DE" altLang="de-DE" sz="2400" b="1" dirty="0" smtClean="0">
                <a:solidFill>
                  <a:srgbClr val="4D4D4D"/>
                </a:solidFill>
                <a:latin typeface="Garamond" pitchFamily="18" charset="0"/>
              </a:rPr>
              <a:t> </a:t>
            </a:r>
            <a:r>
              <a:rPr lang="de-DE" altLang="de-DE" sz="2400" b="1" dirty="0" err="1" smtClean="0">
                <a:solidFill>
                  <a:srgbClr val="4D4D4D"/>
                </a:solidFill>
                <a:latin typeface="Garamond" pitchFamily="18" charset="0"/>
              </a:rPr>
              <a:t>experimenting</a:t>
            </a:r>
            <a:r>
              <a:rPr lang="de-DE" altLang="de-DE" sz="2400" b="1" dirty="0" smtClean="0">
                <a:solidFill>
                  <a:srgbClr val="4D4D4D"/>
                </a:solidFill>
                <a:latin typeface="Garamond" pitchFamily="18" charset="0"/>
              </a:rPr>
              <a:t> –</a:t>
            </a:r>
            <a:br>
              <a:rPr lang="de-DE" altLang="de-DE" sz="2400" b="1" dirty="0" smtClean="0">
                <a:solidFill>
                  <a:srgbClr val="4D4D4D"/>
                </a:solidFill>
                <a:latin typeface="Garamond" pitchFamily="18" charset="0"/>
              </a:rPr>
            </a:br>
            <a:r>
              <a:rPr lang="de-DE" altLang="de-DE" sz="2400" b="1" dirty="0" smtClean="0">
                <a:solidFill>
                  <a:srgbClr val="4D4D4D"/>
                </a:solidFill>
                <a:latin typeface="Garamond" pitchFamily="18" charset="0"/>
              </a:rPr>
              <a:t> </a:t>
            </a:r>
            <a:r>
              <a:rPr lang="de-DE" altLang="de-DE" sz="2400" b="1" dirty="0" err="1" smtClean="0">
                <a:solidFill>
                  <a:srgbClr val="4D4D4D"/>
                </a:solidFill>
                <a:latin typeface="Garamond" pitchFamily="18" charset="0"/>
              </a:rPr>
              <a:t>identifying</a:t>
            </a:r>
            <a:r>
              <a:rPr lang="de-DE" altLang="de-DE" sz="2400" b="1" dirty="0" smtClean="0">
                <a:solidFill>
                  <a:srgbClr val="4D4D4D"/>
                </a:solidFill>
                <a:latin typeface="Garamond" pitchFamily="18" charset="0"/>
              </a:rPr>
              <a:t> </a:t>
            </a:r>
            <a:r>
              <a:rPr lang="de-DE" altLang="de-DE" sz="2400" b="1" dirty="0" err="1" smtClean="0">
                <a:solidFill>
                  <a:srgbClr val="4D4D4D"/>
                </a:solidFill>
                <a:latin typeface="Garamond" pitchFamily="18" charset="0"/>
              </a:rPr>
              <a:t>solutions</a:t>
            </a:r>
            <a:r>
              <a:rPr lang="de-DE" altLang="de-DE" sz="2400" b="1" dirty="0" smtClean="0">
                <a:solidFill>
                  <a:srgbClr val="4D4D4D"/>
                </a:solidFill>
                <a:latin typeface="Garamond" pitchFamily="18" charset="0"/>
              </a:rPr>
              <a:t> </a:t>
            </a:r>
            <a:r>
              <a:rPr lang="de-DE" altLang="de-DE" sz="2400" b="1" dirty="0" err="1" smtClean="0">
                <a:solidFill>
                  <a:srgbClr val="4D4D4D"/>
                </a:solidFill>
                <a:latin typeface="Garamond" pitchFamily="18" charset="0"/>
              </a:rPr>
              <a:t>and</a:t>
            </a:r>
            <a:r>
              <a:rPr lang="de-DE" altLang="de-DE" sz="2400" b="1" dirty="0" smtClean="0">
                <a:solidFill>
                  <a:srgbClr val="4D4D4D"/>
                </a:solidFill>
                <a:latin typeface="Garamond" pitchFamily="18" charset="0"/>
              </a:rPr>
              <a:t> </a:t>
            </a:r>
            <a:r>
              <a:rPr lang="de-DE" altLang="de-DE" sz="2400" b="1" dirty="0" err="1" smtClean="0">
                <a:solidFill>
                  <a:srgbClr val="4D4D4D"/>
                </a:solidFill>
                <a:latin typeface="Garamond" pitchFamily="18" charset="0"/>
              </a:rPr>
              <a:t>presenting</a:t>
            </a:r>
            <a:endParaRPr lang="de-DE" altLang="de-DE" sz="2400" b="1" dirty="0">
              <a:solidFill>
                <a:srgbClr val="4D4D4D"/>
              </a:solidFill>
              <a:latin typeface="Garamond" pitchFamily="18" charset="0"/>
            </a:endParaRPr>
          </a:p>
          <a:p>
            <a:pPr algn="l">
              <a:spcBef>
                <a:spcPct val="50000"/>
              </a:spcBef>
            </a:pPr>
            <a:endParaRPr lang="de-DE" altLang="de-DE" dirty="0">
              <a:latin typeface="Garamond" pitchFamily="18" charset="0"/>
            </a:endParaRPr>
          </a:p>
        </p:txBody>
      </p:sp>
      <p:pic>
        <p:nvPicPr>
          <p:cNvPr id="136199" name="Picture 7" descr="PIC00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5050" y="3429000"/>
            <a:ext cx="42846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1" name="Picture 9" descr="027_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0138"/>
            <a:ext cx="4824413" cy="32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5" name="Picture 13" descr="JD5000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413" y="3416300"/>
            <a:ext cx="45720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395536" y="620688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smtClean="0">
                <a:solidFill>
                  <a:srgbClr val="FF0000"/>
                </a:solidFill>
              </a:rPr>
              <a:t>GLOBE – Environment </a:t>
            </a:r>
            <a:r>
              <a:rPr lang="de-DE" b="1" dirty="0" err="1" smtClean="0">
                <a:solidFill>
                  <a:srgbClr val="FF0000"/>
                </a:solidFill>
              </a:rPr>
              <a:t>and</a:t>
            </a:r>
            <a:r>
              <a:rPr lang="de-DE" b="1" dirty="0" smtClean="0">
                <a:solidFill>
                  <a:srgbClr val="FF0000"/>
                </a:solidFill>
              </a:rPr>
              <a:t> Future</a:t>
            </a: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6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6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6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/>
      <p:bldP spid="13619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066800" y="457200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295400" y="685800"/>
            <a:ext cx="563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/>
          </a:p>
        </p:txBody>
      </p:sp>
      <p:pic>
        <p:nvPicPr>
          <p:cNvPr id="4100" name="Picture 4" descr="C:\Dokumente und Einstellungen\Sonja\Eigene Dateien\Globe\Wasser\Karte Un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300663" cy="6858000"/>
          </a:xfrm>
          <a:prstGeom prst="rect">
            <a:avLst/>
          </a:prstGeom>
          <a:noFill/>
        </p:spPr>
      </p:pic>
      <p:cxnSp>
        <p:nvCxnSpPr>
          <p:cNvPr id="6" name="Gerade Verbindung mit Pfeil 5"/>
          <p:cNvCxnSpPr/>
          <p:nvPr/>
        </p:nvCxnSpPr>
        <p:spPr>
          <a:xfrm>
            <a:off x="1331640" y="2348880"/>
            <a:ext cx="1368152" cy="648072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251520" y="177281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Emscher</a:t>
            </a:r>
            <a:endParaRPr lang="de-DE" b="1" dirty="0">
              <a:solidFill>
                <a:srgbClr val="FF0000"/>
              </a:solidFill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5652120" y="3861048"/>
            <a:ext cx="2304256" cy="1080120"/>
          </a:xfrm>
          <a:prstGeom prst="straightConnector1">
            <a:avLst/>
          </a:prstGeom>
          <a:ln w="158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4427984" y="4293096"/>
            <a:ext cx="3456384" cy="648072"/>
          </a:xfrm>
          <a:prstGeom prst="straightConnector1">
            <a:avLst/>
          </a:prstGeom>
          <a:ln w="158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7740352" y="4797152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Ruhr</a:t>
            </a:r>
            <a:endParaRPr lang="de-DE" b="1" dirty="0">
              <a:solidFill>
                <a:srgbClr val="FF0000"/>
              </a:solidFill>
            </a:endParaRPr>
          </a:p>
        </p:txBody>
      </p:sp>
      <p:cxnSp>
        <p:nvCxnSpPr>
          <p:cNvPr id="18" name="Gerade Verbindung mit Pfeil 17"/>
          <p:cNvCxnSpPr/>
          <p:nvPr/>
        </p:nvCxnSpPr>
        <p:spPr>
          <a:xfrm>
            <a:off x="5580112" y="836712"/>
            <a:ext cx="2088232" cy="576064"/>
          </a:xfrm>
          <a:prstGeom prst="straightConnector1">
            <a:avLst/>
          </a:prstGeom>
          <a:ln w="15875" cmpd="sng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7524328" y="126876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EBG</a:t>
            </a:r>
            <a:endParaRPr lang="de-DE" b="1" dirty="0"/>
          </a:p>
        </p:txBody>
      </p:sp>
      <p:cxnSp>
        <p:nvCxnSpPr>
          <p:cNvPr id="21" name="Gerade Verbindung mit Pfeil 20"/>
          <p:cNvCxnSpPr/>
          <p:nvPr/>
        </p:nvCxnSpPr>
        <p:spPr>
          <a:xfrm>
            <a:off x="5364088" y="1772816"/>
            <a:ext cx="2232248" cy="648072"/>
          </a:xfrm>
          <a:prstGeom prst="straightConnector1">
            <a:avLst/>
          </a:prstGeom>
          <a:ln w="158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7380312" y="1988840"/>
            <a:ext cx="140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FF0000"/>
                </a:solidFill>
              </a:rPr>
              <a:t>Kortelbach</a:t>
            </a:r>
            <a:endParaRPr lang="de-DE" dirty="0">
              <a:solidFill>
                <a:srgbClr val="FF0000"/>
              </a:solidFill>
            </a:endParaRPr>
          </a:p>
        </p:txBody>
      </p:sp>
      <p:cxnSp>
        <p:nvCxnSpPr>
          <p:cNvPr id="24" name="Gerade Verbindung mit Pfeil 23"/>
          <p:cNvCxnSpPr/>
          <p:nvPr/>
        </p:nvCxnSpPr>
        <p:spPr>
          <a:xfrm flipH="1" flipV="1">
            <a:off x="4427984" y="2348880"/>
            <a:ext cx="3096344" cy="1008112"/>
          </a:xfrm>
          <a:prstGeom prst="straightConnector1">
            <a:avLst/>
          </a:prstGeom>
          <a:ln w="158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7380312" y="314096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FF0000"/>
                </a:solidFill>
              </a:rPr>
              <a:t>Liedbach</a:t>
            </a:r>
            <a:endParaRPr lang="de-DE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SchuleS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01622"/>
            <a:ext cx="4427984" cy="5756378"/>
          </a:xfrm>
          <a:prstGeom prst="rect">
            <a:avLst/>
          </a:prstGeom>
        </p:spPr>
      </p:pic>
      <p:pic>
        <p:nvPicPr>
          <p:cNvPr id="3" name="Grafik 2" descr="IMGP02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1512" y="1001349"/>
            <a:ext cx="4392488" cy="5856651"/>
          </a:xfrm>
          <a:prstGeom prst="rect">
            <a:avLst/>
          </a:prstGeom>
        </p:spPr>
      </p:pic>
      <p:pic>
        <p:nvPicPr>
          <p:cNvPr id="4" name="Grafik 3" descr="IM0000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980728"/>
            <a:ext cx="4407954" cy="5877272"/>
          </a:xfrm>
          <a:prstGeom prst="rect">
            <a:avLst/>
          </a:prstGeom>
        </p:spPr>
      </p:pic>
      <p:pic>
        <p:nvPicPr>
          <p:cNvPr id="5" name="Grafik 4" descr="IMGP1446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7518" y="1124743"/>
            <a:ext cx="7440826" cy="5580619"/>
          </a:xfrm>
          <a:prstGeom prst="rect">
            <a:avLst/>
          </a:prstGeom>
        </p:spPr>
      </p:pic>
      <p:pic>
        <p:nvPicPr>
          <p:cNvPr id="6" name="Grafik 5" descr="IMGP1454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79712" y="1001349"/>
            <a:ext cx="4392488" cy="5856651"/>
          </a:xfrm>
          <a:prstGeom prst="rect">
            <a:avLst/>
          </a:prstGeom>
        </p:spPr>
      </p:pic>
      <p:pic>
        <p:nvPicPr>
          <p:cNvPr id="7" name="Grafik 6" descr="Fruchtstan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3568" y="1044798"/>
            <a:ext cx="4104456" cy="5813202"/>
          </a:xfrm>
          <a:prstGeom prst="rect">
            <a:avLst/>
          </a:prstGeom>
        </p:spPr>
      </p:pic>
      <p:pic>
        <p:nvPicPr>
          <p:cNvPr id="8" name="Grafik 7" descr="Birkensame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32041" y="1484784"/>
            <a:ext cx="4226504" cy="521123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0" y="54868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smtClean="0">
                <a:solidFill>
                  <a:srgbClr val="FF0000"/>
                </a:solidFill>
              </a:rPr>
              <a:t>GLOBE</a:t>
            </a:r>
            <a:r>
              <a:rPr lang="de-DE" smtClean="0">
                <a:solidFill>
                  <a:srgbClr val="FF0000"/>
                </a:solidFill>
              </a:rPr>
              <a:t> – Environment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Future</a:t>
            </a: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Gu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890718"/>
            <a:ext cx="8172400" cy="6129300"/>
          </a:xfrm>
          <a:prstGeom prst="rect">
            <a:avLst/>
          </a:prstGeom>
        </p:spPr>
      </p:pic>
      <p:pic>
        <p:nvPicPr>
          <p:cNvPr id="3" name="Grafik 2" descr="Kongressbericht2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908720"/>
            <a:ext cx="5581003" cy="6597352"/>
          </a:xfrm>
          <a:prstGeom prst="rect">
            <a:avLst/>
          </a:prstGeom>
        </p:spPr>
      </p:pic>
      <p:pic>
        <p:nvPicPr>
          <p:cNvPr id="4" name="Grafik 3" descr="Kaugummi Nicol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919350"/>
            <a:ext cx="8064896" cy="5794638"/>
          </a:xfrm>
          <a:prstGeom prst="rect">
            <a:avLst/>
          </a:prstGeom>
        </p:spPr>
      </p:pic>
      <p:pic>
        <p:nvPicPr>
          <p:cNvPr id="5" name="Grafik 4" descr="Kaugummi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980728"/>
            <a:ext cx="8542404" cy="5267505"/>
          </a:xfrm>
          <a:prstGeom prst="rect">
            <a:avLst/>
          </a:prstGeom>
        </p:spPr>
      </p:pic>
      <p:pic>
        <p:nvPicPr>
          <p:cNvPr id="6" name="Grafik 5" descr="Kaugummi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911099"/>
            <a:ext cx="8524674" cy="5946901"/>
          </a:xfrm>
          <a:prstGeom prst="rect">
            <a:avLst/>
          </a:prstGeom>
        </p:spPr>
      </p:pic>
      <p:pic>
        <p:nvPicPr>
          <p:cNvPr id="7" name="Grafik 6" descr="Kaugummi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9552" y="914631"/>
            <a:ext cx="8028384" cy="594336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79512" y="548680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GLOBE</a:t>
            </a:r>
            <a:r>
              <a:rPr lang="de-DE" dirty="0" smtClean="0">
                <a:solidFill>
                  <a:srgbClr val="FF0000"/>
                </a:solidFill>
              </a:rPr>
              <a:t> – Environment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Future</a:t>
            </a: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620688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GLOBE</a:t>
            </a:r>
            <a:r>
              <a:rPr lang="de-DE" dirty="0" smtClean="0">
                <a:solidFill>
                  <a:srgbClr val="FF0000"/>
                </a:solidFill>
              </a:rPr>
              <a:t> – Environment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Future</a:t>
            </a:r>
          </a:p>
          <a:p>
            <a:endParaRPr lang="de-DE" dirty="0"/>
          </a:p>
        </p:txBody>
      </p:sp>
      <p:pic>
        <p:nvPicPr>
          <p:cNvPr id="11776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5" y="1124744"/>
            <a:ext cx="9138475" cy="552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llipse 14"/>
          <p:cNvSpPr/>
          <p:nvPr/>
        </p:nvSpPr>
        <p:spPr>
          <a:xfrm>
            <a:off x="6300192" y="2420888"/>
            <a:ext cx="2520280" cy="2016224"/>
          </a:xfrm>
          <a:prstGeom prst="ellipse">
            <a:avLst/>
          </a:prstGeom>
          <a:noFill/>
          <a:ln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79512" y="620688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smtClean="0">
                <a:solidFill>
                  <a:srgbClr val="FF0000"/>
                </a:solidFill>
              </a:rPr>
              <a:t>GLOBE</a:t>
            </a:r>
            <a:r>
              <a:rPr lang="de-DE" smtClean="0">
                <a:solidFill>
                  <a:srgbClr val="FF0000"/>
                </a:solidFill>
              </a:rPr>
              <a:t> – Environment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Future</a:t>
            </a:r>
          </a:p>
          <a:p>
            <a:endParaRPr lang="de-DE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0"/>
            <a:ext cx="4960987" cy="700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5785" y="-171400"/>
            <a:ext cx="9734160" cy="7272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066800" y="457200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295400" y="685800"/>
            <a:ext cx="563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/>
          </a:p>
        </p:txBody>
      </p:sp>
      <p:pic>
        <p:nvPicPr>
          <p:cNvPr id="4100" name="Picture 4" descr="C:\Dokumente und Einstellungen\Sonja\Eigene Dateien\Globe\Wasser\Karte Un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300663" cy="6858000"/>
          </a:xfrm>
          <a:prstGeom prst="rect">
            <a:avLst/>
          </a:prstGeom>
          <a:noFill/>
        </p:spPr>
      </p:pic>
      <p:cxnSp>
        <p:nvCxnSpPr>
          <p:cNvPr id="6" name="Gerade Verbindung mit Pfeil 5"/>
          <p:cNvCxnSpPr/>
          <p:nvPr/>
        </p:nvCxnSpPr>
        <p:spPr>
          <a:xfrm>
            <a:off x="1331640" y="2348880"/>
            <a:ext cx="1368152" cy="648072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251520" y="177281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Emscher</a:t>
            </a:r>
            <a:endParaRPr lang="de-DE" b="1" dirty="0">
              <a:solidFill>
                <a:srgbClr val="FF0000"/>
              </a:solidFill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5652120" y="3861048"/>
            <a:ext cx="2304256" cy="1080120"/>
          </a:xfrm>
          <a:prstGeom prst="straightConnector1">
            <a:avLst/>
          </a:prstGeom>
          <a:ln w="158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4427984" y="4293096"/>
            <a:ext cx="3456384" cy="648072"/>
          </a:xfrm>
          <a:prstGeom prst="straightConnector1">
            <a:avLst/>
          </a:prstGeom>
          <a:ln w="158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7740352" y="4797152"/>
            <a:ext cx="118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Ruhr</a:t>
            </a:r>
            <a:endParaRPr lang="de-DE" b="1" dirty="0">
              <a:solidFill>
                <a:srgbClr val="FF0000"/>
              </a:solidFill>
            </a:endParaRPr>
          </a:p>
        </p:txBody>
      </p:sp>
      <p:cxnSp>
        <p:nvCxnSpPr>
          <p:cNvPr id="18" name="Gerade Verbindung mit Pfeil 17"/>
          <p:cNvCxnSpPr/>
          <p:nvPr/>
        </p:nvCxnSpPr>
        <p:spPr>
          <a:xfrm>
            <a:off x="5580112" y="836712"/>
            <a:ext cx="2088232" cy="576064"/>
          </a:xfrm>
          <a:prstGeom prst="straightConnector1">
            <a:avLst/>
          </a:prstGeom>
          <a:ln w="15875" cmpd="sng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7524328" y="126876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EBG</a:t>
            </a:r>
            <a:endParaRPr lang="de-DE" b="1" dirty="0"/>
          </a:p>
        </p:txBody>
      </p:sp>
      <p:cxnSp>
        <p:nvCxnSpPr>
          <p:cNvPr id="21" name="Gerade Verbindung mit Pfeil 20"/>
          <p:cNvCxnSpPr/>
          <p:nvPr/>
        </p:nvCxnSpPr>
        <p:spPr>
          <a:xfrm>
            <a:off x="5364088" y="1772816"/>
            <a:ext cx="2232248" cy="648072"/>
          </a:xfrm>
          <a:prstGeom prst="straightConnector1">
            <a:avLst/>
          </a:prstGeom>
          <a:ln w="158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7380312" y="1988840"/>
            <a:ext cx="140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FF0000"/>
                </a:solidFill>
              </a:rPr>
              <a:t>Kortelbach</a:t>
            </a:r>
            <a:endParaRPr lang="de-DE" dirty="0">
              <a:solidFill>
                <a:srgbClr val="FF0000"/>
              </a:solidFill>
            </a:endParaRPr>
          </a:p>
        </p:txBody>
      </p:sp>
      <p:cxnSp>
        <p:nvCxnSpPr>
          <p:cNvPr id="24" name="Gerade Verbindung mit Pfeil 23"/>
          <p:cNvCxnSpPr/>
          <p:nvPr/>
        </p:nvCxnSpPr>
        <p:spPr>
          <a:xfrm flipH="1" flipV="1">
            <a:off x="4427984" y="2348880"/>
            <a:ext cx="3096344" cy="1008112"/>
          </a:xfrm>
          <a:prstGeom prst="straightConnector1">
            <a:avLst/>
          </a:prstGeom>
          <a:ln w="158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7380312" y="314096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FF0000"/>
                </a:solidFill>
              </a:rPr>
              <a:t>Liedbach</a:t>
            </a:r>
            <a:endParaRPr lang="de-DE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deuts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0"/>
            <a:ext cx="5400675" cy="6858000"/>
          </a:xfrm>
          <a:prstGeom prst="rect">
            <a:avLst/>
          </a:prstGeom>
          <a:noFill/>
        </p:spPr>
      </p:pic>
      <p:sp>
        <p:nvSpPr>
          <p:cNvPr id="71683" name="Oval 3"/>
          <p:cNvSpPr>
            <a:spLocks noChangeArrowheads="1"/>
          </p:cNvSpPr>
          <p:nvPr/>
        </p:nvSpPr>
        <p:spPr bwMode="auto">
          <a:xfrm>
            <a:off x="3563938" y="3357563"/>
            <a:ext cx="73025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1684" name="Line 4"/>
          <p:cNvSpPr>
            <a:spLocks noChangeShapeType="1"/>
          </p:cNvSpPr>
          <p:nvPr/>
        </p:nvSpPr>
        <p:spPr bwMode="auto">
          <a:xfrm flipH="1" flipV="1">
            <a:off x="3635375" y="3500438"/>
            <a:ext cx="142875" cy="431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1692275" y="1773238"/>
            <a:ext cx="2951163" cy="345598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animBg="1"/>
      <p:bldP spid="71684" grpId="0" animBg="1"/>
      <p:bldP spid="7168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nummernplatzhalter 1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10CDD83-16FA-4573-A5A7-AC6CF41256D8}" type="slidenum">
              <a:rPr lang="de-DE" altLang="de-DE" sz="1400"/>
              <a:pPr algn="r"/>
              <a:t>30</a:t>
            </a:fld>
            <a:endParaRPr lang="de-DE" altLang="de-DE" sz="1400"/>
          </a:p>
        </p:txBody>
      </p:sp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827088" y="2276475"/>
            <a:ext cx="78486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de-DE" sz="2400" b="1" dirty="0">
                <a:solidFill>
                  <a:srgbClr val="4D4D4D"/>
                </a:solidFill>
                <a:latin typeface="Garamond" pitchFamily="18" charset="0"/>
              </a:rPr>
              <a:t/>
            </a:r>
            <a:br>
              <a:rPr lang="de-DE" sz="2400" b="1" dirty="0">
                <a:solidFill>
                  <a:srgbClr val="4D4D4D"/>
                </a:solidFill>
                <a:latin typeface="Garamond" pitchFamily="18" charset="0"/>
              </a:rPr>
            </a:br>
            <a:endParaRPr lang="de-DE" b="1" dirty="0">
              <a:solidFill>
                <a:srgbClr val="4D4D4D"/>
              </a:solidFill>
              <a:latin typeface="Garamond" pitchFamily="18" charset="0"/>
            </a:endParaRPr>
          </a:p>
        </p:txBody>
      </p:sp>
      <p:pic>
        <p:nvPicPr>
          <p:cNvPr id="136199" name="Picture 7" descr="PIC00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42846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1" descr="DSCN0665[1]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1947" y="3068960"/>
            <a:ext cx="5052053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1" descr="DSCN0656[1].JPG"/>
          <p:cNvPicPr>
            <a:picLocks noGrp="1" noChangeAspect="1"/>
          </p:cNvPicPr>
          <p:nvPr isPhoto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105472"/>
            <a:ext cx="633670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Grafik 1" descr="DSCN0671[1].JPG"/>
          <p:cNvPicPr>
            <a:picLocks noGrp="1" noChangeAspect="1"/>
          </p:cNvPicPr>
          <p:nvPr isPhoto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692696"/>
            <a:ext cx="4751766" cy="633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Grafik 1" descr="P1040460.JPG"/>
          <p:cNvPicPr>
            <a:picLocks noGrp="1" noChangeAspect="1"/>
          </p:cNvPicPr>
          <p:nvPr isPhoto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980728"/>
            <a:ext cx="7836363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7" descr="Bild033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584" y="1052736"/>
            <a:ext cx="7739509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251520" y="548680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GLOBE</a:t>
            </a:r>
            <a:r>
              <a:rPr lang="de-DE" dirty="0" smtClean="0">
                <a:solidFill>
                  <a:srgbClr val="FF0000"/>
                </a:solidFill>
              </a:rPr>
              <a:t> – Environment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Future</a:t>
            </a:r>
          </a:p>
          <a:p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6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IO-SOS und Klimaflag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836712"/>
            <a:ext cx="4896544" cy="775749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9512" y="112474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BIO-SOS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79512" y="1772816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Bio</a:t>
            </a:r>
            <a:r>
              <a:rPr lang="de-DE" dirty="0" smtClean="0"/>
              <a:t>logical </a:t>
            </a:r>
            <a:r>
              <a:rPr lang="de-DE" dirty="0" err="1" smtClean="0">
                <a:solidFill>
                  <a:srgbClr val="FF0000"/>
                </a:solidFill>
              </a:rPr>
              <a:t>s</a:t>
            </a:r>
            <a:r>
              <a:rPr lang="de-DE" dirty="0" err="1" smtClean="0"/>
              <a:t>tandard</a:t>
            </a:r>
            <a:r>
              <a:rPr lang="de-DE" dirty="0" smtClean="0"/>
              <a:t> </a:t>
            </a:r>
            <a:r>
              <a:rPr lang="de-DE" dirty="0" err="1" smtClean="0"/>
              <a:t>method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warning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FF0000"/>
                </a:solidFill>
              </a:rPr>
              <a:t>o</a:t>
            </a:r>
            <a:r>
              <a:rPr lang="de-DE" dirty="0" err="1" smtClean="0"/>
              <a:t>zone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FF0000"/>
                </a:solidFill>
              </a:rPr>
              <a:t>s</a:t>
            </a:r>
            <a:r>
              <a:rPr lang="de-DE" dirty="0" err="1" smtClean="0"/>
              <a:t>ulfur</a:t>
            </a:r>
            <a:r>
              <a:rPr lang="de-DE" dirty="0" smtClean="0"/>
              <a:t> </a:t>
            </a:r>
            <a:r>
              <a:rPr lang="de-DE" dirty="0" err="1" smtClean="0"/>
              <a:t>dioxide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0" y="54868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GLOBE</a:t>
            </a:r>
            <a:r>
              <a:rPr lang="de-DE" dirty="0" smtClean="0">
                <a:solidFill>
                  <a:srgbClr val="FF0000"/>
                </a:solidFill>
              </a:rPr>
              <a:t> – Environment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Future</a:t>
            </a: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734659" y="1715387"/>
            <a:ext cx="5877273" cy="440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6944" r="18056"/>
          <a:stretch>
            <a:fillRect/>
          </a:stretch>
        </p:blipFill>
        <p:spPr bwMode="auto">
          <a:xfrm rot="5400000">
            <a:off x="3895324" y="1609325"/>
            <a:ext cx="5661246" cy="483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feld 5"/>
          <p:cNvSpPr txBox="1"/>
          <p:nvPr/>
        </p:nvSpPr>
        <p:spPr>
          <a:xfrm>
            <a:off x="0" y="54868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GLOBE</a:t>
            </a:r>
            <a:r>
              <a:rPr lang="de-DE" dirty="0" smtClean="0">
                <a:solidFill>
                  <a:srgbClr val="FF0000"/>
                </a:solidFill>
              </a:rPr>
              <a:t> – Environment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Future</a:t>
            </a: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JD5000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8010"/>
            <a:ext cx="4499992" cy="5999989"/>
          </a:xfrm>
          <a:prstGeom prst="rect">
            <a:avLst/>
          </a:prstGeom>
        </p:spPr>
      </p:pic>
      <p:pic>
        <p:nvPicPr>
          <p:cNvPr id="4" name="Grafik 3" descr="JD500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858011"/>
            <a:ext cx="4499992" cy="5999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OSTafel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7731"/>
            <a:ext cx="4499992" cy="5440721"/>
          </a:xfrm>
          <a:prstGeom prst="rect">
            <a:avLst/>
          </a:prstGeom>
          <a:noFill/>
        </p:spPr>
      </p:pic>
      <p:pic>
        <p:nvPicPr>
          <p:cNvPr id="3" name="Picture 4" descr="SOSTafel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3" y="1196752"/>
            <a:ext cx="4644008" cy="5485486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179512" y="54868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GLOBE</a:t>
            </a:r>
            <a:r>
              <a:rPr lang="de-DE" dirty="0" smtClean="0">
                <a:solidFill>
                  <a:srgbClr val="FF0000"/>
                </a:solidFill>
              </a:rPr>
              <a:t> – Environment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Future</a:t>
            </a: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28326980"/>
              </p:ext>
            </p:extLst>
          </p:nvPr>
        </p:nvGraphicFramePr>
        <p:xfrm>
          <a:off x="0" y="1052736"/>
          <a:ext cx="9144000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0" y="620688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GLOBE</a:t>
            </a:r>
            <a:r>
              <a:rPr lang="de-DE" dirty="0" smtClean="0">
                <a:solidFill>
                  <a:srgbClr val="FF0000"/>
                </a:solidFill>
              </a:rPr>
              <a:t> – Environment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Future</a:t>
            </a:r>
          </a:p>
          <a:p>
            <a:endParaRPr lang="de-DE" dirty="0"/>
          </a:p>
        </p:txBody>
      </p:sp>
      <p:pic>
        <p:nvPicPr>
          <p:cNvPr id="7" name="Picture 4" descr="IMG_0805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2105472"/>
            <a:ext cx="1405800" cy="475252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3"/>
          <p:cNvGraphicFramePr>
            <a:graphicFrameLocks/>
          </p:cNvGraphicFramePr>
          <p:nvPr/>
        </p:nvGraphicFramePr>
        <p:xfrm>
          <a:off x="0" y="1412776"/>
          <a:ext cx="9085253" cy="4441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4" descr="DSCI027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897188"/>
            <a:ext cx="2501900" cy="3960812"/>
          </a:xfrm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>
          <a:xfrm>
            <a:off x="0" y="62068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GLOBE</a:t>
            </a:r>
            <a:r>
              <a:rPr lang="de-DE" dirty="0" smtClean="0">
                <a:solidFill>
                  <a:srgbClr val="FF0000"/>
                </a:solidFill>
              </a:rPr>
              <a:t> – Environment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Future</a:t>
            </a:r>
          </a:p>
          <a:p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Inhaltsplatzhalter 7"/>
          <p:cNvGraphicFramePr>
            <a:graphicFrameLocks/>
          </p:cNvGraphicFramePr>
          <p:nvPr/>
        </p:nvGraphicFramePr>
        <p:xfrm>
          <a:off x="0" y="1412776"/>
          <a:ext cx="9144000" cy="445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Grafik 3" descr="DSCN0791 Blatt20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3969060"/>
            <a:ext cx="3851920" cy="288894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79512" y="548680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GLOBE</a:t>
            </a:r>
            <a:r>
              <a:rPr lang="de-DE" dirty="0" smtClean="0">
                <a:solidFill>
                  <a:srgbClr val="FF0000"/>
                </a:solidFill>
              </a:rPr>
              <a:t> – Environment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Future</a:t>
            </a: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Inhaltsplatzhalter 4"/>
          <p:cNvGraphicFramePr>
            <a:graphicFrameLocks/>
          </p:cNvGraphicFramePr>
          <p:nvPr/>
        </p:nvGraphicFramePr>
        <p:xfrm>
          <a:off x="0" y="1340768"/>
          <a:ext cx="9144000" cy="474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467544" y="548680"/>
            <a:ext cx="3736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GLOBE</a:t>
            </a:r>
            <a:r>
              <a:rPr lang="de-DE" dirty="0" smtClean="0">
                <a:solidFill>
                  <a:srgbClr val="FF0000"/>
                </a:solidFill>
              </a:rPr>
              <a:t> – Environment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Future</a:t>
            </a:r>
          </a:p>
        </p:txBody>
      </p:sp>
      <p:pic>
        <p:nvPicPr>
          <p:cNvPr id="5" name="Grafik 4" descr="DSCN06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7740352" cy="5805264"/>
          </a:xfrm>
          <a:prstGeom prst="rect">
            <a:avLst/>
          </a:prstGeom>
        </p:spPr>
      </p:pic>
      <p:pic>
        <p:nvPicPr>
          <p:cNvPr id="6" name="Grafik 5" descr="DSCN06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Grafik 7" descr="DSCN0717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Grafik 9" descr="DSCN0714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Grafik 12" descr="DSCN0773 Blatt4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Grafik 13" descr="DSCN0786 Blatt15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Grafik 14" descr="DSCN0810 Blatt39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Grafik 15" descr="DSCN0813 Blatt42a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0"/>
            <a:ext cx="5143500" cy="6858000"/>
          </a:xfrm>
          <a:prstGeom prst="rect">
            <a:avLst/>
          </a:prstGeom>
        </p:spPr>
      </p:pic>
      <p:pic>
        <p:nvPicPr>
          <p:cNvPr id="17" name="Grafik 16" descr="DSCN0721a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779912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Deutschland hal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0"/>
            <a:ext cx="5446713" cy="6858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2707" name="Oval 3"/>
          <p:cNvSpPr>
            <a:spLocks noChangeArrowheads="1"/>
          </p:cNvSpPr>
          <p:nvPr/>
        </p:nvSpPr>
        <p:spPr bwMode="auto">
          <a:xfrm>
            <a:off x="4427538" y="3284538"/>
            <a:ext cx="73025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2708" name="Line 4"/>
          <p:cNvSpPr>
            <a:spLocks noChangeShapeType="1"/>
          </p:cNvSpPr>
          <p:nvPr/>
        </p:nvSpPr>
        <p:spPr bwMode="auto">
          <a:xfrm flipH="1" flipV="1">
            <a:off x="4500563" y="3429000"/>
            <a:ext cx="142875" cy="431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4140200" y="2997200"/>
            <a:ext cx="647700" cy="5032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animBg="1"/>
      <p:bldP spid="72708" grpId="0" animBg="1"/>
      <p:bldP spid="7270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io-SOS Sep 09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59" y="908720"/>
            <a:ext cx="8112901" cy="608467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548680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GLOBE</a:t>
            </a:r>
            <a:r>
              <a:rPr lang="de-DE" dirty="0" smtClean="0">
                <a:solidFill>
                  <a:srgbClr val="FF0000"/>
                </a:solidFill>
              </a:rPr>
              <a:t> – Environment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Future</a:t>
            </a: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115616" y="2924944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 smtClean="0">
                <a:solidFill>
                  <a:srgbClr val="FF0000"/>
                </a:solidFill>
              </a:rPr>
              <a:t>Thank</a:t>
            </a:r>
            <a:r>
              <a:rPr lang="de-DE" sz="3200" b="1" dirty="0" smtClean="0">
                <a:solidFill>
                  <a:srgbClr val="FF0000"/>
                </a:solidFill>
              </a:rPr>
              <a:t>  </a:t>
            </a:r>
            <a:r>
              <a:rPr lang="de-DE" sz="3200" b="1" dirty="0" err="1" smtClean="0">
                <a:solidFill>
                  <a:srgbClr val="FF0000"/>
                </a:solidFill>
              </a:rPr>
              <a:t>you</a:t>
            </a:r>
            <a:r>
              <a:rPr lang="de-DE" sz="3200" b="1" dirty="0" smtClean="0">
                <a:solidFill>
                  <a:srgbClr val="FF0000"/>
                </a:solidFill>
              </a:rPr>
              <a:t> </a:t>
            </a:r>
            <a:r>
              <a:rPr lang="de-DE" sz="3200" b="1" dirty="0" err="1" smtClean="0">
                <a:solidFill>
                  <a:srgbClr val="FF0000"/>
                </a:solidFill>
              </a:rPr>
              <a:t>for</a:t>
            </a:r>
            <a:r>
              <a:rPr lang="de-DE" sz="3200" b="1" dirty="0" smtClean="0">
                <a:solidFill>
                  <a:srgbClr val="FF0000"/>
                </a:solidFill>
              </a:rPr>
              <a:t> </a:t>
            </a:r>
            <a:r>
              <a:rPr lang="de-DE" sz="3200" b="1" dirty="0" err="1" smtClean="0">
                <a:solidFill>
                  <a:srgbClr val="FF0000"/>
                </a:solidFill>
              </a:rPr>
              <a:t>your</a:t>
            </a:r>
            <a:r>
              <a:rPr lang="de-DE" sz="3200" b="1" dirty="0" smtClean="0">
                <a:solidFill>
                  <a:srgbClr val="FF0000"/>
                </a:solidFill>
              </a:rPr>
              <a:t> </a:t>
            </a:r>
            <a:r>
              <a:rPr lang="de-DE" sz="3200" b="1" dirty="0" err="1" smtClean="0">
                <a:solidFill>
                  <a:srgbClr val="FF0000"/>
                </a:solidFill>
              </a:rPr>
              <a:t>attention</a:t>
            </a:r>
            <a:r>
              <a:rPr lang="de-DE" sz="3200" b="1" dirty="0" smtClean="0">
                <a:solidFill>
                  <a:srgbClr val="FF0000"/>
                </a:solidFill>
              </a:rPr>
              <a:t>!</a:t>
            </a:r>
            <a:endParaRPr lang="de-DE" sz="3200" b="1" dirty="0">
              <a:solidFill>
                <a:srgbClr val="FF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0" y="548680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GLOBE</a:t>
            </a:r>
            <a:r>
              <a:rPr lang="de-DE" dirty="0" smtClean="0">
                <a:solidFill>
                  <a:srgbClr val="FF0000"/>
                </a:solidFill>
              </a:rPr>
              <a:t> – Environment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Future</a:t>
            </a: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3" name="Picture 7" descr="dorm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5925" y="0"/>
            <a:ext cx="5478463" cy="6858000"/>
          </a:xfrm>
          <a:prstGeom prst="rect">
            <a:avLst/>
          </a:prstGeom>
          <a:noFill/>
        </p:spPr>
      </p:pic>
      <p:sp>
        <p:nvSpPr>
          <p:cNvPr id="75779" name="Oval 3"/>
          <p:cNvSpPr>
            <a:spLocks noChangeArrowheads="1"/>
          </p:cNvSpPr>
          <p:nvPr/>
        </p:nvSpPr>
        <p:spPr bwMode="auto">
          <a:xfrm>
            <a:off x="5004048" y="5301208"/>
            <a:ext cx="73025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75780" name="Line 4"/>
          <p:cNvSpPr>
            <a:spLocks noChangeShapeType="1"/>
          </p:cNvSpPr>
          <p:nvPr/>
        </p:nvSpPr>
        <p:spPr bwMode="auto">
          <a:xfrm flipH="1" flipV="1">
            <a:off x="5076056" y="5445224"/>
            <a:ext cx="142875" cy="431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3132138" y="3789363"/>
            <a:ext cx="2663825" cy="26638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animBg="1"/>
      <p:bldP spid="75780" grpId="0" animBg="1"/>
      <p:bldP spid="7578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5000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331640" y="1700808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732240" y="407707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7200900" y="3717032"/>
            <a:ext cx="194310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de-DE" u="sng" dirty="0" err="1" smtClean="0">
                <a:latin typeface="Calibri" pitchFamily="34" charset="0"/>
                <a:cs typeface="Arial" pitchFamily="34" charset="0"/>
              </a:rPr>
              <a:t>C</a:t>
            </a:r>
            <a:r>
              <a:rPr kumimoji="0" lang="de-DE" sz="18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oordinates</a:t>
            </a:r>
            <a:r>
              <a:rPr kumimoji="0" lang="de-DE" sz="18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Longitude</a:t>
            </a:r>
            <a:r>
              <a: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: 7° 41 E   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de-DE" dirty="0" err="1" smtClean="0">
                <a:latin typeface="Calibri" pitchFamily="34" charset="0"/>
                <a:cs typeface="Arial" pitchFamily="34" charset="0"/>
              </a:rPr>
              <a:t>Latitude</a:t>
            </a:r>
            <a:r>
              <a: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:  51° 38 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Height:   115 m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Grafik 7" descr="image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925" y="1916831"/>
            <a:ext cx="6561331" cy="4460177"/>
          </a:xfrm>
          <a:prstGeom prst="rect">
            <a:avLst/>
          </a:prstGeom>
        </p:spPr>
      </p:pic>
      <p:pic>
        <p:nvPicPr>
          <p:cNvPr id="11" name="Picture 12" descr="Türmchenbi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51520" y="1412776"/>
            <a:ext cx="6887930" cy="516667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79512" y="620688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GLOBE</a:t>
            </a:r>
            <a:r>
              <a:rPr lang="de-DE" dirty="0" smtClean="0">
                <a:solidFill>
                  <a:srgbClr val="FF0000"/>
                </a:solidFill>
              </a:rPr>
              <a:t> – Environment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Future</a:t>
            </a:r>
            <a:endParaRPr lang="de-DE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5000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67544" y="1124744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611560" y="1556792"/>
            <a:ext cx="83164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AutoNum type="alphaUcPeriod"/>
            </a:pPr>
            <a:r>
              <a:rPr lang="de-DE" sz="2400" b="1" dirty="0" smtClean="0"/>
              <a:t>GLOBE Start </a:t>
            </a:r>
            <a:r>
              <a:rPr lang="de-DE" sz="2400" b="1" dirty="0" err="1" smtClean="0"/>
              <a:t>at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the</a:t>
            </a:r>
            <a:r>
              <a:rPr lang="de-DE" sz="2400" b="1" dirty="0" smtClean="0"/>
              <a:t> EBG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	- Historical </a:t>
            </a:r>
            <a:r>
              <a:rPr lang="de-DE" sz="2400" dirty="0" err="1" smtClean="0"/>
              <a:t>overview</a:t>
            </a:r>
            <a:r>
              <a:rPr lang="de-DE" sz="2400" dirty="0" smtClean="0"/>
              <a:t> </a:t>
            </a:r>
            <a:r>
              <a:rPr lang="de-DE" sz="2400" dirty="0" err="1" smtClean="0"/>
              <a:t>since</a:t>
            </a:r>
            <a:r>
              <a:rPr lang="de-DE" sz="2400" dirty="0" smtClean="0"/>
              <a:t> 11/2000</a:t>
            </a:r>
            <a:br>
              <a:rPr lang="de-DE" sz="2400" dirty="0" smtClean="0"/>
            </a:br>
            <a:r>
              <a:rPr lang="de-DE" sz="2400" dirty="0" smtClean="0"/>
              <a:t>	- </a:t>
            </a:r>
            <a:r>
              <a:rPr lang="de-DE" sz="2400" dirty="0" err="1" smtClean="0"/>
              <a:t>It</a:t>
            </a:r>
            <a:r>
              <a:rPr lang="de-DE" sz="2400" dirty="0" smtClean="0"/>
              <a:t> </a:t>
            </a:r>
            <a:r>
              <a:rPr lang="de-DE" sz="2400" dirty="0" err="1" smtClean="0"/>
              <a:t>began</a:t>
            </a:r>
            <a:r>
              <a:rPr lang="de-DE" sz="2400" dirty="0" smtClean="0"/>
              <a:t> </a:t>
            </a:r>
            <a:r>
              <a:rPr lang="de-DE" sz="2400" dirty="0" err="1" smtClean="0"/>
              <a:t>as</a:t>
            </a:r>
            <a:r>
              <a:rPr lang="de-DE" sz="2400" dirty="0" smtClean="0"/>
              <a:t> a </a:t>
            </a:r>
            <a:r>
              <a:rPr lang="de-DE" sz="2400" dirty="0" err="1" smtClean="0"/>
              <a:t>voluntary</a:t>
            </a:r>
            <a:r>
              <a:rPr lang="de-DE" sz="2400" dirty="0" smtClean="0"/>
              <a:t> </a:t>
            </a:r>
            <a:r>
              <a:rPr lang="de-DE" sz="2400" dirty="0" err="1" smtClean="0"/>
              <a:t>student</a:t>
            </a:r>
            <a:r>
              <a:rPr lang="de-DE" sz="2400" dirty="0" smtClean="0"/>
              <a:t> </a:t>
            </a:r>
            <a:r>
              <a:rPr lang="de-DE" sz="2400" dirty="0" err="1" smtClean="0"/>
              <a:t>working</a:t>
            </a:r>
            <a:r>
              <a:rPr lang="de-DE" sz="2400" dirty="0" smtClean="0"/>
              <a:t> </a:t>
            </a:r>
            <a:r>
              <a:rPr lang="de-DE" sz="2400" dirty="0" err="1" smtClean="0"/>
              <a:t>group</a:t>
            </a:r>
            <a:r>
              <a:rPr lang="de-DE" sz="2400" dirty="0" smtClean="0"/>
              <a:t> (AG)</a:t>
            </a:r>
            <a:br>
              <a:rPr lang="de-DE" sz="2400" dirty="0" smtClean="0"/>
            </a:br>
            <a:endParaRPr lang="de-DE" sz="2400" dirty="0" smtClean="0"/>
          </a:p>
          <a:p>
            <a:pPr marL="342900" indent="-342900" algn="l">
              <a:buAutoNum type="alphaUcPeriod" startAt="2"/>
            </a:pPr>
            <a:r>
              <a:rPr lang="de-DE" sz="2400" b="1" dirty="0" smtClean="0"/>
              <a:t>GLOBE </a:t>
            </a:r>
            <a:r>
              <a:rPr lang="de-DE" sz="2400" b="1" dirty="0" err="1" smtClean="0"/>
              <a:t>as</a:t>
            </a:r>
            <a:r>
              <a:rPr lang="de-DE" sz="2400" b="1" dirty="0" smtClean="0"/>
              <a:t> a </a:t>
            </a:r>
            <a:r>
              <a:rPr lang="de-DE" sz="2400" b="1" dirty="0" err="1" smtClean="0"/>
              <a:t>subject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	- „GLOBE – Environment </a:t>
            </a:r>
            <a:r>
              <a:rPr lang="de-DE" sz="2400" dirty="0" err="1" smtClean="0"/>
              <a:t>and</a:t>
            </a:r>
            <a:r>
              <a:rPr lang="de-DE" sz="2400" dirty="0" smtClean="0"/>
              <a:t> Future“ in </a:t>
            </a:r>
            <a:r>
              <a:rPr lang="de-DE" sz="2400" dirty="0" err="1" smtClean="0"/>
              <a:t>elective</a:t>
            </a:r>
            <a:r>
              <a:rPr lang="de-DE" sz="2400" dirty="0" smtClean="0"/>
              <a:t> 	  </a:t>
            </a:r>
            <a:r>
              <a:rPr lang="de-DE" sz="2400" dirty="0" err="1" smtClean="0"/>
              <a:t>subjects</a:t>
            </a:r>
            <a:r>
              <a:rPr lang="de-DE" sz="2400" dirty="0" smtClean="0"/>
              <a:t> II in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school</a:t>
            </a:r>
            <a:r>
              <a:rPr lang="de-DE" sz="2400" dirty="0" smtClean="0"/>
              <a:t> </a:t>
            </a:r>
            <a:r>
              <a:rPr lang="de-DE" sz="2400" dirty="0" err="1" smtClean="0"/>
              <a:t>year</a:t>
            </a:r>
            <a:r>
              <a:rPr lang="de-DE" sz="2400" dirty="0" smtClean="0"/>
              <a:t> 2008/2009</a:t>
            </a:r>
            <a:br>
              <a:rPr lang="de-DE" sz="2400" dirty="0" smtClean="0"/>
            </a:br>
            <a:endParaRPr lang="de-DE" sz="2400" dirty="0" smtClean="0"/>
          </a:p>
          <a:p>
            <a:pPr marL="342900" indent="-342900" algn="l"/>
            <a:r>
              <a:rPr lang="de-DE" sz="2400" b="1" dirty="0" smtClean="0"/>
              <a:t>C.   Teaching </a:t>
            </a:r>
            <a:r>
              <a:rPr lang="de-DE" sz="2400" b="1" dirty="0" err="1" smtClean="0"/>
              <a:t>projects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	- </a:t>
            </a:r>
            <a:r>
              <a:rPr lang="de-DE" sz="2400" dirty="0" err="1" smtClean="0"/>
              <a:t>Birch-phenology</a:t>
            </a:r>
            <a:r>
              <a:rPr lang="de-DE" sz="2400" dirty="0" smtClean="0"/>
              <a:t> </a:t>
            </a:r>
            <a:r>
              <a:rPr lang="de-DE" sz="2400" dirty="0" err="1" smtClean="0"/>
              <a:t>project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	- </a:t>
            </a:r>
            <a:r>
              <a:rPr lang="de-DE" sz="2400" dirty="0" err="1" smtClean="0"/>
              <a:t>water</a:t>
            </a:r>
            <a:r>
              <a:rPr lang="de-DE" sz="2400" dirty="0" smtClean="0"/>
              <a:t> </a:t>
            </a:r>
            <a:r>
              <a:rPr lang="de-DE" sz="2400" dirty="0" err="1" smtClean="0"/>
              <a:t>surveys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	- BIO-SOS</a:t>
            </a:r>
            <a:endParaRPr lang="de-DE" sz="2400" dirty="0"/>
          </a:p>
        </p:txBody>
      </p:sp>
      <p:sp>
        <p:nvSpPr>
          <p:cNvPr id="4" name="Textfeld 3"/>
          <p:cNvSpPr txBox="1"/>
          <p:nvPr/>
        </p:nvSpPr>
        <p:spPr>
          <a:xfrm>
            <a:off x="0" y="62068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GLOBE</a:t>
            </a:r>
            <a:r>
              <a:rPr lang="de-DE" dirty="0" smtClean="0">
                <a:solidFill>
                  <a:srgbClr val="FF0000"/>
                </a:solidFill>
              </a:rPr>
              <a:t> – Environment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Future</a:t>
            </a:r>
          </a:p>
          <a:p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gabe und Wetterst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34647" y="764704"/>
            <a:ext cx="4309353" cy="7095114"/>
          </a:xfrm>
          <a:prstGeom prst="rect">
            <a:avLst/>
          </a:prstGeom>
        </p:spPr>
      </p:pic>
      <p:pic>
        <p:nvPicPr>
          <p:cNvPr id="57346" name="Picture 2" descr="BILD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5456406" cy="816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 descr="BILD3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764704"/>
            <a:ext cx="6569075" cy="673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4" descr="BILD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08720"/>
            <a:ext cx="8354179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Grafik 13" descr="Messtea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980728"/>
            <a:ext cx="8172400" cy="6286461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2771800" y="5301208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/>
              <a:t>Our</a:t>
            </a:r>
            <a:r>
              <a:rPr lang="de-DE" sz="2400" dirty="0" smtClean="0"/>
              <a:t> </a:t>
            </a:r>
            <a:r>
              <a:rPr lang="de-DE" sz="2400" dirty="0" err="1" smtClean="0"/>
              <a:t>Messteam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astonished</a:t>
            </a:r>
            <a:r>
              <a:rPr lang="de-DE" sz="2400" dirty="0" smtClean="0"/>
              <a:t> </a:t>
            </a:r>
            <a:r>
              <a:rPr lang="de-DE" sz="2400" dirty="0" err="1" smtClean="0"/>
              <a:t>about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frozen</a:t>
            </a:r>
            <a:r>
              <a:rPr lang="de-DE" sz="2400" dirty="0" smtClean="0"/>
              <a:t> rain </a:t>
            </a:r>
            <a:r>
              <a:rPr lang="de-DE" sz="2400" dirty="0" err="1" smtClean="0"/>
              <a:t>gauge</a:t>
            </a:r>
            <a:r>
              <a:rPr lang="de-DE" sz="2400" dirty="0" smtClean="0"/>
              <a:t>!</a:t>
            </a:r>
            <a:endParaRPr lang="de-DE" sz="2400" dirty="0"/>
          </a:p>
        </p:txBody>
      </p:sp>
      <p:sp>
        <p:nvSpPr>
          <p:cNvPr id="8" name="Textfeld 7"/>
          <p:cNvSpPr txBox="1"/>
          <p:nvPr/>
        </p:nvSpPr>
        <p:spPr>
          <a:xfrm>
            <a:off x="179512" y="548680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GLOBE</a:t>
            </a:r>
            <a:r>
              <a:rPr lang="de-DE" dirty="0" smtClean="0">
                <a:solidFill>
                  <a:srgbClr val="FF0000"/>
                </a:solidFill>
              </a:rPr>
              <a:t> – Environment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Future</a:t>
            </a: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Schulprogramm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71257"/>
            <a:ext cx="4427984" cy="6086743"/>
          </a:xfrm>
          <a:prstGeom prst="rect">
            <a:avLst/>
          </a:prstGeom>
        </p:spPr>
      </p:pic>
      <p:pic>
        <p:nvPicPr>
          <p:cNvPr id="3" name="Grafik 2" descr="Schulprogramm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300" y="908720"/>
            <a:ext cx="8343700" cy="609329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283968" y="6165304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Environmental </a:t>
            </a:r>
            <a:r>
              <a:rPr lang="de-DE" sz="2400" b="1" dirty="0" err="1" smtClean="0">
                <a:solidFill>
                  <a:srgbClr val="FF0000"/>
                </a:solidFill>
              </a:rPr>
              <a:t>education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27584" y="105273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0099"/>
                </a:solidFill>
              </a:rPr>
              <a:t>School Flyer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0" y="548680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GLOBE</a:t>
            </a:r>
            <a:r>
              <a:rPr lang="de-DE" dirty="0" smtClean="0">
                <a:solidFill>
                  <a:srgbClr val="FF0000"/>
                </a:solidFill>
              </a:rPr>
              <a:t> – Environment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Future</a:t>
            </a: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Telesto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297</Words>
  <Application>Microsoft Office PowerPoint</Application>
  <PresentationFormat>Bildschirmpräsentation (4:3)</PresentationFormat>
  <Paragraphs>91</Paragraphs>
  <Slides>41</Slides>
  <Notes>9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41</vt:i4>
      </vt:variant>
    </vt:vector>
  </HeadingPairs>
  <TitlesOfParts>
    <vt:vector size="43" baseType="lpstr">
      <vt:lpstr>Standarddesign</vt:lpstr>
      <vt:lpstr>Diagramm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  <vt:lpstr>Folie 35</vt:lpstr>
      <vt:lpstr>Folie 36</vt:lpstr>
      <vt:lpstr>Folie 37</vt:lpstr>
      <vt:lpstr>Folie 38</vt:lpstr>
      <vt:lpstr>Folie 39</vt:lpstr>
      <vt:lpstr>Folie 40</vt:lpstr>
      <vt:lpstr>Folie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Burkhard Lau</dc:creator>
  <cp:lastModifiedBy>Sonja</cp:lastModifiedBy>
  <cp:revision>239</cp:revision>
  <dcterms:created xsi:type="dcterms:W3CDTF">2005-04-26T16:49:36Z</dcterms:created>
  <dcterms:modified xsi:type="dcterms:W3CDTF">2017-08-01T06:04:02Z</dcterms:modified>
</cp:coreProperties>
</file>