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notesMasterIdLst>
    <p:notesMasterId r:id="rId29"/>
  </p:notesMasterIdLst>
  <p:sldIdLst>
    <p:sldId id="256" r:id="rId3"/>
    <p:sldId id="257" r:id="rId4"/>
    <p:sldId id="258" r:id="rId5"/>
    <p:sldId id="259" r:id="rId6"/>
    <p:sldId id="260" r:id="rId7"/>
    <p:sldId id="279" r:id="rId8"/>
    <p:sldId id="280" r:id="rId9"/>
    <p:sldId id="283" r:id="rId10"/>
    <p:sldId id="281" r:id="rId11"/>
    <p:sldId id="286" r:id="rId12"/>
    <p:sldId id="287" r:id="rId13"/>
    <p:sldId id="282" r:id="rId14"/>
    <p:sldId id="288" r:id="rId15"/>
    <p:sldId id="293" r:id="rId16"/>
    <p:sldId id="285" r:id="rId17"/>
    <p:sldId id="294" r:id="rId18"/>
    <p:sldId id="271" r:id="rId19"/>
    <p:sldId id="295" r:id="rId20"/>
    <p:sldId id="272" r:id="rId21"/>
    <p:sldId id="274" r:id="rId22"/>
    <p:sldId id="275" r:id="rId23"/>
    <p:sldId id="276" r:id="rId24"/>
    <p:sldId id="277" r:id="rId25"/>
    <p:sldId id="290" r:id="rId26"/>
    <p:sldId id="291" r:id="rId27"/>
    <p:sldId id="29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006600"/>
    <a:srgbClr val="008000"/>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4" d="100"/>
          <a:sy n="84" d="100"/>
        </p:scale>
        <p:origin x="65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E81F7-1AA0-4E8B-BB50-6853BD183CD5}" type="datetimeFigureOut">
              <a:rPr lang="en-US" smtClean="0"/>
              <a:t>7/27/2017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C0E5F-6505-4A70-AF97-D6CB57EE59A3}" type="slidenum">
              <a:rPr lang="en-US" smtClean="0"/>
              <a:t>‹#›</a:t>
            </a:fld>
            <a:endParaRPr lang="en-US"/>
          </a:p>
        </p:txBody>
      </p:sp>
    </p:spTree>
    <p:extLst>
      <p:ext uri="{BB962C8B-B14F-4D97-AF65-F5344CB8AC3E}">
        <p14:creationId xmlns:p14="http://schemas.microsoft.com/office/powerpoint/2010/main" val="267878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Eco-Schools is</a:t>
            </a:r>
            <a:r>
              <a:rPr lang="en-US" baseline="0" dirty="0" smtClean="0"/>
              <a:t> a program of the Foundation for Environmental Education, (FEE). </a:t>
            </a:r>
            <a:r>
              <a:rPr lang="en-US" dirty="0" smtClean="0"/>
              <a:t>The Foundation for Environmental Education is partnered by some of the world's foremost organizations in the fields of education and the environment. These illustrious partners include UNESCO, the UNEP, UNWTO, ISESCO, YMP and Earth Charter.</a:t>
            </a:r>
          </a:p>
          <a:p>
            <a:r>
              <a:rPr lang="en-US" dirty="0" smtClean="0"/>
              <a:t>Recognized by UNESCO as a world-leader within the fields of Environmental Education and Education for Sustainable Development, our strength comes from our members who share our convictions and execute our programs with great efficiency on a daily basis. Hand-picked by FEE for their dedication  and outstanding ability, it is these local organizations who make FEE the community-focused entity that it is today.</a:t>
            </a:r>
          </a:p>
          <a:p>
            <a:endParaRPr lang="en-US" dirty="0"/>
          </a:p>
        </p:txBody>
      </p:sp>
      <p:sp>
        <p:nvSpPr>
          <p:cNvPr id="4" name="Slide Number Placeholder 3"/>
          <p:cNvSpPr>
            <a:spLocks noGrp="1"/>
          </p:cNvSpPr>
          <p:nvPr>
            <p:ph type="sldNum" sz="quarter" idx="10"/>
          </p:nvPr>
        </p:nvSpPr>
        <p:spPr/>
        <p:txBody>
          <a:bodyPr/>
          <a:lstStyle/>
          <a:p>
            <a:fld id="{7A9C0E5F-6505-4A70-AF97-D6CB57EE59A3}" type="slidenum">
              <a:rPr lang="en-US" smtClean="0"/>
              <a:t>1</a:t>
            </a:fld>
            <a:endParaRPr lang="en-US"/>
          </a:p>
        </p:txBody>
      </p:sp>
    </p:spTree>
    <p:extLst>
      <p:ext uri="{BB962C8B-B14F-4D97-AF65-F5344CB8AC3E}">
        <p14:creationId xmlns:p14="http://schemas.microsoft.com/office/powerpoint/2010/main" val="552007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a:t>
            </a:r>
            <a:r>
              <a:rPr lang="en-US" baseline="0" dirty="0" smtClean="0"/>
              <a:t> your hypotheses</a:t>
            </a:r>
            <a:endParaRPr lang="en-US" dirty="0"/>
          </a:p>
        </p:txBody>
      </p:sp>
      <p:sp>
        <p:nvSpPr>
          <p:cNvPr id="4" name="Slide Number Placeholder 3"/>
          <p:cNvSpPr>
            <a:spLocks noGrp="1"/>
          </p:cNvSpPr>
          <p:nvPr>
            <p:ph type="sldNum" sz="quarter" idx="10"/>
          </p:nvPr>
        </p:nvSpPr>
        <p:spPr/>
        <p:txBody>
          <a:bodyPr/>
          <a:lstStyle/>
          <a:p>
            <a:fld id="{7A9C0E5F-6505-4A70-AF97-D6CB57EE59A3}" type="slidenum">
              <a:rPr lang="en-US" smtClean="0"/>
              <a:t>16</a:t>
            </a:fld>
            <a:endParaRPr lang="en-US"/>
          </a:p>
        </p:txBody>
      </p:sp>
    </p:spTree>
    <p:extLst>
      <p:ext uri="{BB962C8B-B14F-4D97-AF65-F5344CB8AC3E}">
        <p14:creationId xmlns:p14="http://schemas.microsoft.com/office/powerpoint/2010/main" val="188598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we</a:t>
            </a:r>
            <a:r>
              <a:rPr lang="en-US" baseline="0" dirty="0" smtClean="0"/>
              <a:t> want to find out? Past attempts at gardens had failed.  </a:t>
            </a:r>
            <a:r>
              <a:rPr lang="en-US" baseline="0" smtClean="0"/>
              <a:t>Why?</a:t>
            </a:r>
            <a:endParaRPr lang="en-US" dirty="0"/>
          </a:p>
        </p:txBody>
      </p:sp>
      <p:sp>
        <p:nvSpPr>
          <p:cNvPr id="4" name="Slide Number Placeholder 3"/>
          <p:cNvSpPr>
            <a:spLocks noGrp="1"/>
          </p:cNvSpPr>
          <p:nvPr>
            <p:ph type="sldNum" sz="quarter" idx="10"/>
          </p:nvPr>
        </p:nvSpPr>
        <p:spPr/>
        <p:txBody>
          <a:bodyPr/>
          <a:lstStyle/>
          <a:p>
            <a:fld id="{7A9C0E5F-6505-4A70-AF97-D6CB57EE59A3}" type="slidenum">
              <a:rPr lang="en-US" smtClean="0"/>
              <a:t>17</a:t>
            </a:fld>
            <a:endParaRPr lang="en-US"/>
          </a:p>
        </p:txBody>
      </p:sp>
    </p:spTree>
    <p:extLst>
      <p:ext uri="{BB962C8B-B14F-4D97-AF65-F5344CB8AC3E}">
        <p14:creationId xmlns:p14="http://schemas.microsoft.com/office/powerpoint/2010/main" val="1195431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 acidic</a:t>
            </a:r>
            <a:endParaRPr lang="en-US" dirty="0"/>
          </a:p>
        </p:txBody>
      </p:sp>
      <p:sp>
        <p:nvSpPr>
          <p:cNvPr id="4" name="Slide Number Placeholder 3"/>
          <p:cNvSpPr>
            <a:spLocks noGrp="1"/>
          </p:cNvSpPr>
          <p:nvPr>
            <p:ph type="sldNum" sz="quarter" idx="10"/>
          </p:nvPr>
        </p:nvSpPr>
        <p:spPr/>
        <p:txBody>
          <a:bodyPr/>
          <a:lstStyle/>
          <a:p>
            <a:fld id="{7A9C0E5F-6505-4A70-AF97-D6CB57EE59A3}" type="slidenum">
              <a:rPr lang="en-US" smtClean="0"/>
              <a:t>18</a:t>
            </a:fld>
            <a:endParaRPr lang="en-US"/>
          </a:p>
        </p:txBody>
      </p:sp>
    </p:spTree>
    <p:extLst>
      <p:ext uri="{BB962C8B-B14F-4D97-AF65-F5344CB8AC3E}">
        <p14:creationId xmlns:p14="http://schemas.microsoft.com/office/powerpoint/2010/main" val="3769508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GLOBE provides the scientific data and basis for sustainability practices to be integrated into schools</a:t>
            </a:r>
            <a:endParaRPr lang="en-US" dirty="0"/>
          </a:p>
        </p:txBody>
      </p:sp>
      <p:sp>
        <p:nvSpPr>
          <p:cNvPr id="4" name="Slide Number Placeholder 3"/>
          <p:cNvSpPr>
            <a:spLocks noGrp="1"/>
          </p:cNvSpPr>
          <p:nvPr>
            <p:ph type="sldNum" sz="quarter" idx="10"/>
          </p:nvPr>
        </p:nvSpPr>
        <p:spPr/>
        <p:txBody>
          <a:bodyPr/>
          <a:lstStyle/>
          <a:p>
            <a:fld id="{B583C3B2-725C-BE40-A115-5676FB40C358}" type="slidenum">
              <a:rPr lang="en-US" smtClean="0"/>
              <a:t>20</a:t>
            </a:fld>
            <a:endParaRPr lang="en-US" dirty="0"/>
          </a:p>
        </p:txBody>
      </p:sp>
    </p:spTree>
    <p:extLst>
      <p:ext uri="{BB962C8B-B14F-4D97-AF65-F5344CB8AC3E}">
        <p14:creationId xmlns:p14="http://schemas.microsoft.com/office/powerpoint/2010/main" val="2114866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Eco-Schools encourages young people to engage with</a:t>
            </a:r>
            <a:r>
              <a:rPr lang="en-US" baseline="0" dirty="0" smtClean="0"/>
              <a:t> and utilize the natural world, actively working to protect the environment. It starts with a classroom, a grade level, a student, a parent or an entire district, the goal being to achieve whole school sustainability (a culture shift). Youth experience a sense of achievement at being able to drive the environmental management of their school. </a:t>
            </a:r>
          </a:p>
          <a:p>
            <a:r>
              <a:rPr lang="en-US" baseline="0" dirty="0" smtClean="0"/>
              <a:t>Currently in 64 countries, in 49K schools reaching 15M students a year.</a:t>
            </a:r>
            <a:endParaRPr lang="en-US" dirty="0"/>
          </a:p>
        </p:txBody>
      </p:sp>
      <p:sp>
        <p:nvSpPr>
          <p:cNvPr id="4" name="Slide Number Placeholder 3"/>
          <p:cNvSpPr>
            <a:spLocks noGrp="1"/>
          </p:cNvSpPr>
          <p:nvPr>
            <p:ph type="sldNum" sz="quarter" idx="10"/>
          </p:nvPr>
        </p:nvSpPr>
        <p:spPr/>
        <p:txBody>
          <a:bodyPr/>
          <a:lstStyle/>
          <a:p>
            <a:fld id="{7A9C0E5F-6505-4A70-AF97-D6CB57EE59A3}" type="slidenum">
              <a:rPr lang="en-US" smtClean="0"/>
              <a:t>2</a:t>
            </a:fld>
            <a:endParaRPr lang="en-US"/>
          </a:p>
        </p:txBody>
      </p:sp>
    </p:spTree>
    <p:extLst>
      <p:ext uri="{BB962C8B-B14F-4D97-AF65-F5344CB8AC3E}">
        <p14:creationId xmlns:p14="http://schemas.microsoft.com/office/powerpoint/2010/main" val="393819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of three main pieces of the Eco-Schools program. This framework is universal. All countries</a:t>
            </a:r>
            <a:r>
              <a:rPr lang="en-US" baseline="0" dirty="0" smtClean="0"/>
              <a:t> follow this framework as each school, driven by student-led eco-action teams, develops a plan to become more sustainable.</a:t>
            </a:r>
            <a:endParaRPr lang="en-US" dirty="0"/>
          </a:p>
        </p:txBody>
      </p:sp>
      <p:sp>
        <p:nvSpPr>
          <p:cNvPr id="4" name="Slide Number Placeholder 3"/>
          <p:cNvSpPr>
            <a:spLocks noGrp="1"/>
          </p:cNvSpPr>
          <p:nvPr>
            <p:ph type="sldNum" sz="quarter" idx="10"/>
          </p:nvPr>
        </p:nvSpPr>
        <p:spPr/>
        <p:txBody>
          <a:bodyPr/>
          <a:lstStyle/>
          <a:p>
            <a:fld id="{7A9C0E5F-6505-4A70-AF97-D6CB57EE59A3}" type="slidenum">
              <a:rPr lang="en-US" smtClean="0"/>
              <a:t>3</a:t>
            </a:fld>
            <a:endParaRPr lang="en-US"/>
          </a:p>
        </p:txBody>
      </p:sp>
    </p:spTree>
    <p:extLst>
      <p:ext uri="{BB962C8B-B14F-4D97-AF65-F5344CB8AC3E}">
        <p14:creationId xmlns:p14="http://schemas.microsoft.com/office/powerpoint/2010/main" val="209622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Eco-Action team</a:t>
            </a:r>
            <a:r>
              <a:rPr lang="en-US" baseline="0" dirty="0" smtClean="0"/>
              <a:t> will determine either by known need or environmental review which pathways to complete within a specific timeframe. </a:t>
            </a:r>
          </a:p>
          <a:p>
            <a:r>
              <a:rPr lang="en-US" baseline="0" dirty="0" smtClean="0"/>
              <a:t>Examples – 1 per semester, 1 theme throughout the entire year etc.</a:t>
            </a:r>
          </a:p>
          <a:p>
            <a:r>
              <a:rPr lang="en-US" baseline="0" dirty="0" smtClean="0"/>
              <a:t>Healthy Living addresses nutrition and exercise for the whole school community, not just students, when we eat better and exercise student and staff absenteeism goes down.</a:t>
            </a:r>
          </a:p>
          <a:p>
            <a:r>
              <a:rPr lang="en-US" baseline="0" dirty="0" smtClean="0"/>
              <a:t>Healthy Schools addresses toxics inside and immediately surrounding the school, both indoor and outdoor air quality, IPM, cleaning products, etc.</a:t>
            </a:r>
          </a:p>
          <a:p>
            <a:r>
              <a:rPr lang="en-US" baseline="0" dirty="0" smtClean="0"/>
              <a:t>LEAF- Learning About Forests (even urban forests)</a:t>
            </a:r>
          </a:p>
          <a:p>
            <a:r>
              <a:rPr lang="en-US" baseline="0" dirty="0" smtClean="0"/>
              <a:t>Water focuses on conservation with in the school building </a:t>
            </a:r>
          </a:p>
          <a:p>
            <a:r>
              <a:rPr lang="en-US" baseline="0" dirty="0" smtClean="0"/>
              <a:t>WOW stands for watersheds, oceans and wetlands</a:t>
            </a:r>
            <a:endParaRPr lang="en-US" dirty="0"/>
          </a:p>
        </p:txBody>
      </p:sp>
      <p:sp>
        <p:nvSpPr>
          <p:cNvPr id="4" name="Slide Number Placeholder 3"/>
          <p:cNvSpPr>
            <a:spLocks noGrp="1"/>
          </p:cNvSpPr>
          <p:nvPr>
            <p:ph type="sldNum" sz="quarter" idx="10"/>
          </p:nvPr>
        </p:nvSpPr>
        <p:spPr/>
        <p:txBody>
          <a:bodyPr/>
          <a:lstStyle/>
          <a:p>
            <a:fld id="{7A9C0E5F-6505-4A70-AF97-D6CB57EE59A3}" type="slidenum">
              <a:rPr lang="en-US" smtClean="0"/>
              <a:t>4</a:t>
            </a:fld>
            <a:endParaRPr lang="en-US"/>
          </a:p>
        </p:txBody>
      </p:sp>
    </p:spTree>
    <p:extLst>
      <p:ext uri="{BB962C8B-B14F-4D97-AF65-F5344CB8AC3E}">
        <p14:creationId xmlns:p14="http://schemas.microsoft.com/office/powerpoint/2010/main" val="1224884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applying for awards is optional it</a:t>
            </a:r>
            <a:r>
              <a:rPr lang="en-US" baseline="0" dirty="0" smtClean="0"/>
              <a:t> is a great way to track progress and set goals. We are currently working to develop a district level dashboard so districts can aggregate their data for reporting, community communications and grant opportunities.</a:t>
            </a:r>
          </a:p>
          <a:p>
            <a:r>
              <a:rPr lang="en-US" dirty="0" smtClean="0"/>
              <a:t>3-tiered</a:t>
            </a:r>
            <a:r>
              <a:rPr lang="en-US" baseline="0" dirty="0" smtClean="0"/>
              <a:t> awards system using a points-based scale</a:t>
            </a:r>
          </a:p>
          <a:p>
            <a:r>
              <a:rPr lang="en-US" baseline="0" dirty="0" smtClean="0"/>
              <a:t>100 points – the school has successfully gone through the seven step framework, meeting the criteria and addressing 1 pathway.</a:t>
            </a:r>
          </a:p>
          <a:p>
            <a:r>
              <a:rPr lang="en-US" baseline="0" dirty="0" smtClean="0"/>
              <a:t>200 points – the school has successfully completed the seven step framework, meeting the criteria and addressing 1 new or additional pathway, still maintaining or continuing to improve upon their work for the bronze award</a:t>
            </a:r>
          </a:p>
          <a:p>
            <a:r>
              <a:rPr lang="en-US" baseline="0" dirty="0" smtClean="0"/>
              <a:t>300 – same as above, but one of the three pathway that have been addressed must be energy.</a:t>
            </a:r>
            <a:endParaRPr lang="en-US" dirty="0"/>
          </a:p>
        </p:txBody>
      </p:sp>
      <p:sp>
        <p:nvSpPr>
          <p:cNvPr id="4" name="Slide Number Placeholder 3"/>
          <p:cNvSpPr>
            <a:spLocks noGrp="1"/>
          </p:cNvSpPr>
          <p:nvPr>
            <p:ph type="sldNum" sz="quarter" idx="10"/>
          </p:nvPr>
        </p:nvSpPr>
        <p:spPr/>
        <p:txBody>
          <a:bodyPr/>
          <a:lstStyle/>
          <a:p>
            <a:fld id="{7A9C0E5F-6505-4A70-AF97-D6CB57EE59A3}" type="slidenum">
              <a:rPr lang="en-US" smtClean="0"/>
              <a:t>5</a:t>
            </a:fld>
            <a:endParaRPr lang="en-US"/>
          </a:p>
        </p:txBody>
      </p:sp>
    </p:spTree>
    <p:extLst>
      <p:ext uri="{BB962C8B-B14F-4D97-AF65-F5344CB8AC3E}">
        <p14:creationId xmlns:p14="http://schemas.microsoft.com/office/powerpoint/2010/main" val="1872877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 student achievement across the curriculum with a focus on student research in environmental and Earth system science</a:t>
            </a:r>
          </a:p>
          <a:p>
            <a:r>
              <a:rPr lang="en-US" sz="1800" b="1" dirty="0" smtClean="0">
                <a:solidFill>
                  <a:schemeClr val="bg1"/>
                </a:solidFill>
                <a:latin typeface="Arial Narrow" panose="020B0606020202030204" pitchFamily="34" charset="0"/>
              </a:rPr>
              <a:t>ENVIRONMENTAL LITERACY</a:t>
            </a:r>
          </a:p>
          <a:p>
            <a:pPr>
              <a:lnSpc>
                <a:spcPts val="2400"/>
              </a:lnSpc>
            </a:pPr>
            <a:r>
              <a:rPr lang="en-US" sz="1200" dirty="0" smtClean="0">
                <a:solidFill>
                  <a:schemeClr val="bg1"/>
                </a:solidFill>
                <a:latin typeface="Arial" panose="020B0604020202020204" pitchFamily="34" charset="0"/>
                <a:cs typeface="Arial" panose="020B0604020202020204" pitchFamily="34" charset="0"/>
              </a:rPr>
              <a:t>The ultimate goal of these efforts is to ensure that all students are provided the opportunity to develop the knowledge, intellectual skills, attitudes, experiences and motivation to make and act upon responsible environmental decisions as individuals and as members of their community while developing the critical tools necessary to succeed in a 21</a:t>
            </a:r>
            <a:r>
              <a:rPr lang="en-US" sz="1200" baseline="30000" dirty="0" smtClean="0">
                <a:solidFill>
                  <a:schemeClr val="bg1"/>
                </a:solidFill>
                <a:latin typeface="Arial" panose="020B0604020202020204" pitchFamily="34" charset="0"/>
                <a:cs typeface="Arial" panose="020B0604020202020204" pitchFamily="34" charset="0"/>
              </a:rPr>
              <a:t>st</a:t>
            </a:r>
            <a:r>
              <a:rPr lang="en-US" sz="1200" dirty="0" smtClean="0">
                <a:solidFill>
                  <a:schemeClr val="bg1"/>
                </a:solidFill>
                <a:latin typeface="Arial" panose="020B0604020202020204" pitchFamily="34" charset="0"/>
                <a:cs typeface="Arial" panose="020B0604020202020204" pitchFamily="34" charset="0"/>
              </a:rPr>
              <a:t> century workforce.</a:t>
            </a:r>
          </a:p>
          <a:p>
            <a:endParaRPr lang="en-US" dirty="0" smtClean="0"/>
          </a:p>
          <a:p>
            <a:endParaRPr lang="en-US" dirty="0" smtClean="0"/>
          </a:p>
          <a:p>
            <a:r>
              <a:rPr lang="en-US" dirty="0" smtClean="0"/>
              <a:t>Enhance awareness and support activities of individuals throughout</a:t>
            </a:r>
            <a:r>
              <a:rPr lang="cs-CZ" dirty="0" smtClean="0"/>
              <a:t> </a:t>
            </a:r>
            <a:r>
              <a:rPr lang="en-US" dirty="0" smtClean="0"/>
              <a:t>the world to benefit the environment</a:t>
            </a:r>
          </a:p>
          <a:p>
            <a:endParaRPr lang="en-US" dirty="0" smtClean="0"/>
          </a:p>
          <a:p>
            <a:r>
              <a:rPr lang="en-US" dirty="0" smtClean="0"/>
              <a:t>Contribute to scientific understanding of Earth as a system</a:t>
            </a:r>
          </a:p>
          <a:p>
            <a:endParaRPr lang="en-US" dirty="0" smtClean="0"/>
          </a:p>
          <a:p>
            <a:r>
              <a:rPr lang="en-US" dirty="0" smtClean="0"/>
              <a:t>Connect and inspire the next generation of global scientists and other STEM professionals</a:t>
            </a:r>
          </a:p>
          <a:p>
            <a:endParaRPr lang="en-US" dirty="0" smtClean="0"/>
          </a:p>
        </p:txBody>
      </p:sp>
      <p:sp>
        <p:nvSpPr>
          <p:cNvPr id="4" name="Slide Number Placeholder 3"/>
          <p:cNvSpPr>
            <a:spLocks noGrp="1"/>
          </p:cNvSpPr>
          <p:nvPr>
            <p:ph type="sldNum" sz="quarter" idx="10"/>
          </p:nvPr>
        </p:nvSpPr>
        <p:spPr/>
        <p:txBody>
          <a:bodyPr/>
          <a:lstStyle/>
          <a:p>
            <a:fld id="{7A9C0E5F-6505-4A70-AF97-D6CB57EE59A3}" type="slidenum">
              <a:rPr lang="en-US" smtClean="0"/>
              <a:t>6</a:t>
            </a:fld>
            <a:endParaRPr lang="en-US"/>
          </a:p>
        </p:txBody>
      </p:sp>
    </p:spTree>
    <p:extLst>
      <p:ext uri="{BB962C8B-B14F-4D97-AF65-F5344CB8AC3E}">
        <p14:creationId xmlns:p14="http://schemas.microsoft.com/office/powerpoint/2010/main" val="202666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 student achievement across the curriculum with a focus on student research in environmental and Earth system science</a:t>
            </a:r>
          </a:p>
          <a:p>
            <a:r>
              <a:rPr lang="en-US" sz="1800" b="1" dirty="0" smtClean="0">
                <a:solidFill>
                  <a:schemeClr val="bg1"/>
                </a:solidFill>
                <a:latin typeface="Arial Narrow" panose="020B0606020202030204" pitchFamily="34" charset="0"/>
              </a:rPr>
              <a:t>ENVIRONMENTAL LITERACY</a:t>
            </a:r>
          </a:p>
          <a:p>
            <a:pPr>
              <a:lnSpc>
                <a:spcPts val="2400"/>
              </a:lnSpc>
            </a:pPr>
            <a:r>
              <a:rPr lang="en-US" sz="1200" dirty="0" smtClean="0">
                <a:solidFill>
                  <a:schemeClr val="bg1"/>
                </a:solidFill>
                <a:latin typeface="Arial" panose="020B0604020202020204" pitchFamily="34" charset="0"/>
                <a:cs typeface="Arial" panose="020B0604020202020204" pitchFamily="34" charset="0"/>
              </a:rPr>
              <a:t>The ultimate goal of these efforts is to ensure that all students are provided the opportunity to develop the knowledge, intellectual skills, attitudes, experiences and motivation to make and act upon responsible environmental decisions as individuals and as members of their community while developing the critical tools necessary to succeed in a 21</a:t>
            </a:r>
            <a:r>
              <a:rPr lang="en-US" sz="1200" baseline="30000" dirty="0" smtClean="0">
                <a:solidFill>
                  <a:schemeClr val="bg1"/>
                </a:solidFill>
                <a:latin typeface="Arial" panose="020B0604020202020204" pitchFamily="34" charset="0"/>
                <a:cs typeface="Arial" panose="020B0604020202020204" pitchFamily="34" charset="0"/>
              </a:rPr>
              <a:t>st</a:t>
            </a:r>
            <a:r>
              <a:rPr lang="en-US" sz="1200" dirty="0" smtClean="0">
                <a:solidFill>
                  <a:schemeClr val="bg1"/>
                </a:solidFill>
                <a:latin typeface="Arial" panose="020B0604020202020204" pitchFamily="34" charset="0"/>
                <a:cs typeface="Arial" panose="020B0604020202020204" pitchFamily="34" charset="0"/>
              </a:rPr>
              <a:t> century workforce.</a:t>
            </a:r>
          </a:p>
          <a:p>
            <a:endParaRPr lang="en-US" dirty="0" smtClean="0"/>
          </a:p>
          <a:p>
            <a:endParaRPr lang="en-US" dirty="0" smtClean="0"/>
          </a:p>
          <a:p>
            <a:r>
              <a:rPr lang="en-US" dirty="0" smtClean="0"/>
              <a:t>Enhance awareness and support activities of individuals throughout</a:t>
            </a:r>
            <a:r>
              <a:rPr lang="cs-CZ" dirty="0" smtClean="0"/>
              <a:t> </a:t>
            </a:r>
            <a:r>
              <a:rPr lang="en-US" dirty="0" smtClean="0"/>
              <a:t>the world to benefit the environment</a:t>
            </a:r>
          </a:p>
          <a:p>
            <a:endParaRPr lang="en-US" dirty="0" smtClean="0"/>
          </a:p>
          <a:p>
            <a:r>
              <a:rPr lang="en-US" dirty="0" smtClean="0"/>
              <a:t>Contribute to scientific understanding of Earth as a system</a:t>
            </a:r>
          </a:p>
          <a:p>
            <a:endParaRPr lang="en-US" dirty="0" smtClean="0"/>
          </a:p>
          <a:p>
            <a:r>
              <a:rPr lang="en-US" dirty="0" smtClean="0"/>
              <a:t>Connect and inspire the next generation of global scientists and other STEM professionals</a:t>
            </a:r>
          </a:p>
          <a:p>
            <a:endParaRPr lang="en-US" dirty="0" smtClean="0"/>
          </a:p>
          <a:p>
            <a:pPr marL="285750" indent="-285750">
              <a:buFont typeface="Arial"/>
              <a:buChar char="•"/>
            </a:pPr>
            <a:r>
              <a:rPr lang="cs-CZ" dirty="0" smtClean="0">
                <a:latin typeface="Arial" panose="020B0604020202020204" pitchFamily="34" charset="0"/>
                <a:cs typeface="Arial" panose="020B0604020202020204" pitchFamily="34" charset="0"/>
              </a:rPr>
              <a:t>Protocols</a:t>
            </a:r>
          </a:p>
          <a:p>
            <a:pPr marL="285750" indent="-285750">
              <a:buFont typeface="Arial"/>
              <a:buChar char="•"/>
            </a:pPr>
            <a:r>
              <a:rPr lang="cs-CZ" dirty="0" smtClean="0">
                <a:latin typeface="Arial" panose="020B0604020202020204" pitchFamily="34" charset="0"/>
                <a:cs typeface="Arial" panose="020B0604020202020204" pitchFamily="34" charset="0"/>
              </a:rPr>
              <a:t>Ground-based measurement campaigns (very often matching the satellite campaigns)</a:t>
            </a:r>
          </a:p>
          <a:p>
            <a:pPr marL="285750" indent="-285750">
              <a:buFont typeface="Arial"/>
              <a:buChar char="•"/>
            </a:pPr>
            <a:r>
              <a:rPr lang="cs-CZ" dirty="0" smtClean="0">
                <a:latin typeface="Arial" panose="020B0604020202020204" pitchFamily="34" charset="0"/>
                <a:cs typeface="Arial" panose="020B0604020202020204" pitchFamily="34" charset="0"/>
              </a:rPr>
              <a:t>Inquiry-based student research projects</a:t>
            </a:r>
          </a:p>
          <a:p>
            <a:pPr marL="285750" indent="-285750">
              <a:buFont typeface="Arial"/>
              <a:buChar char="•"/>
            </a:pPr>
            <a:r>
              <a:rPr lang="cs-CZ" dirty="0" smtClean="0">
                <a:latin typeface="Arial" panose="020B0604020202020204" pitchFamily="34" charset="0"/>
                <a:cs typeface="Arial" panose="020B0604020202020204" pitchFamily="34" charset="0"/>
              </a:rPr>
              <a:t>Collaborative projects</a:t>
            </a:r>
          </a:p>
          <a:p>
            <a:endParaRPr lang="cs-CZ" dirty="0" smtClean="0">
              <a:latin typeface="Arial" panose="020B0604020202020204" pitchFamily="34" charset="0"/>
              <a:cs typeface="Arial" panose="020B0604020202020204" pitchFamily="34" charset="0"/>
            </a:endParaRPr>
          </a:p>
          <a:p>
            <a:r>
              <a:rPr lang="cs-CZ" dirty="0" smtClean="0">
                <a:latin typeface="Arial" panose="020B0604020202020204" pitchFamily="34" charset="0"/>
                <a:cs typeface="Arial" panose="020B0604020202020204" pitchFamily="34" charset="0"/>
              </a:rPr>
              <a:t>Workshops</a:t>
            </a:r>
          </a:p>
          <a:p>
            <a:r>
              <a:rPr lang="cs-CZ" dirty="0" smtClean="0">
                <a:latin typeface="Arial" panose="020B0604020202020204" pitchFamily="34" charset="0"/>
                <a:cs typeface="Arial" panose="020B0604020202020204" pitchFamily="34" charset="0"/>
              </a:rPr>
              <a:t>E-trainings</a:t>
            </a:r>
          </a:p>
          <a:p>
            <a:r>
              <a:rPr lang="cs-CZ" dirty="0" smtClean="0">
                <a:latin typeface="Arial" panose="020B0604020202020204" pitchFamily="34" charset="0"/>
                <a:cs typeface="Arial" panose="020B0604020202020204" pitchFamily="34" charset="0"/>
              </a:rPr>
              <a:t>Teachers Guide</a:t>
            </a:r>
          </a:p>
          <a:p>
            <a:r>
              <a:rPr lang="cs-CZ" dirty="0" smtClean="0">
                <a:latin typeface="Arial" panose="020B0604020202020204" pitchFamily="34" charset="0"/>
                <a:cs typeface="Arial" panose="020B0604020202020204" pitchFamily="34" charset="0"/>
              </a:rPr>
              <a:t>Webinars</a:t>
            </a:r>
          </a:p>
          <a:p>
            <a:r>
              <a:rPr lang="cs-CZ" dirty="0" smtClean="0">
                <a:latin typeface="Arial" panose="020B0604020202020204" pitchFamily="34" charset="0"/>
                <a:cs typeface="Arial" panose="020B0604020202020204" pitchFamily="34" charset="0"/>
              </a:rPr>
              <a:t>Blogs</a:t>
            </a:r>
          </a:p>
          <a:p>
            <a:r>
              <a:rPr lang="cs-CZ" dirty="0" smtClean="0">
                <a:latin typeface="Arial" panose="020B0604020202020204" pitchFamily="34" charset="0"/>
                <a:cs typeface="Arial" panose="020B0604020202020204" pitchFamily="34" charset="0"/>
              </a:rPr>
              <a:t>Student Conferences</a:t>
            </a:r>
          </a:p>
          <a:p>
            <a:r>
              <a:rPr lang="cs-CZ" dirty="0" smtClean="0">
                <a:latin typeface="Arial" panose="020B0604020202020204" pitchFamily="34" charset="0"/>
                <a:cs typeface="Arial" panose="020B0604020202020204" pitchFamily="34" charset="0"/>
              </a:rPr>
              <a:t>Elementary GLOBE Storybooks</a:t>
            </a:r>
          </a:p>
          <a:p>
            <a:r>
              <a:rPr lang="cs-CZ" dirty="0" smtClean="0">
                <a:latin typeface="Arial" panose="020B0604020202020204" pitchFamily="34" charset="0"/>
                <a:cs typeface="Arial" panose="020B0604020202020204" pitchFamily="34" charset="0"/>
              </a:rPr>
              <a:t>Data Visualization system</a:t>
            </a:r>
          </a:p>
          <a:p>
            <a:r>
              <a:rPr lang="cs-CZ" dirty="0" smtClean="0">
                <a:latin typeface="Arial" panose="020B0604020202020204" pitchFamily="34" charset="0"/>
                <a:cs typeface="Arial" panose="020B0604020202020204" pitchFamily="34" charset="0"/>
              </a:rPr>
              <a:t>Advanced Data Analysis Tool</a:t>
            </a:r>
          </a:p>
          <a:p>
            <a:r>
              <a:rPr lang="cs-CZ" dirty="0" smtClean="0">
                <a:latin typeface="Arial" panose="020B0604020202020204" pitchFamily="34" charset="0"/>
                <a:cs typeface="Arial" panose="020B0604020202020204" pitchFamily="34" charset="0"/>
              </a:rPr>
              <a:t>Apps</a:t>
            </a:r>
          </a:p>
          <a:p>
            <a:r>
              <a:rPr lang="cs-CZ" dirty="0" smtClean="0">
                <a:latin typeface="Arial" panose="020B0604020202020204" pitchFamily="34" charset="0"/>
                <a:cs typeface="Arial" panose="020B0604020202020204" pitchFamily="34" charset="0"/>
              </a:rPr>
              <a:t>Learning activities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A9C0E5F-6505-4A70-AF97-D6CB57EE59A3}" type="slidenum">
              <a:rPr lang="en-US" smtClean="0"/>
              <a:t>7</a:t>
            </a:fld>
            <a:endParaRPr lang="en-US"/>
          </a:p>
        </p:txBody>
      </p:sp>
    </p:spTree>
    <p:extLst>
      <p:ext uri="{BB962C8B-B14F-4D97-AF65-F5344CB8AC3E}">
        <p14:creationId xmlns:p14="http://schemas.microsoft.com/office/powerpoint/2010/main" val="2789394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C0E5F-6505-4A70-AF97-D6CB57EE59A3}" type="slidenum">
              <a:rPr lang="en-US" smtClean="0"/>
              <a:t>12</a:t>
            </a:fld>
            <a:endParaRPr lang="en-US"/>
          </a:p>
        </p:txBody>
      </p:sp>
    </p:spTree>
    <p:extLst>
      <p:ext uri="{BB962C8B-B14F-4D97-AF65-F5344CB8AC3E}">
        <p14:creationId xmlns:p14="http://schemas.microsoft.com/office/powerpoint/2010/main" val="3685274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shows hotspots of carbon dioxide over northern Australia, southern Africa and eastern Brazil.</a:t>
            </a:r>
          </a:p>
          <a:p>
            <a:r>
              <a:rPr lang="en-US" dirty="0" smtClean="0"/>
              <a:t>These carbon spikes could be explained by agricultural fires and land clearing — practices that are widespread during spring in the Southern Hemisphere, OCO-2 scientists said.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A9C0E5F-6505-4A70-AF97-D6CB57EE59A3}" type="slidenum">
              <a:rPr lang="en-US" smtClean="0"/>
              <a:t>13</a:t>
            </a:fld>
            <a:endParaRPr lang="en-US"/>
          </a:p>
        </p:txBody>
      </p:sp>
    </p:spTree>
    <p:extLst>
      <p:ext uri="{BB962C8B-B14F-4D97-AF65-F5344CB8AC3E}">
        <p14:creationId xmlns:p14="http://schemas.microsoft.com/office/powerpoint/2010/main" val="1915667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890DA1-4DDD-4C6D-BC0D-9EEF5347ED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1826961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890DA1-4DDD-4C6D-BC0D-9EEF5347ED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159291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890DA1-4DDD-4C6D-BC0D-9EEF5347ED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1257528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890DA1-4DDD-4C6D-BC0D-9EEF5347ED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4084770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890DA1-4DDD-4C6D-BC0D-9EEF5347ED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2314806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890DA1-4DDD-4C6D-BC0D-9EEF5347ED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3812655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890DA1-4DDD-4C6D-BC0D-9EEF5347ED75}"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881174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890DA1-4DDD-4C6D-BC0D-9EEF5347ED75}" type="datetimeFigureOut">
              <a:rPr lang="en-US" smtClean="0"/>
              <a:t>7/27/2017</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2611027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890DA1-4DDD-4C6D-BC0D-9EEF5347ED75}" type="datetimeFigureOut">
              <a:rPr lang="en-US" smtClean="0"/>
              <a:t>7/27/2017</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429938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90DA1-4DDD-4C6D-BC0D-9EEF5347ED75}" type="datetimeFigureOut">
              <a:rPr lang="en-US" smtClean="0"/>
              <a:t>7/27/2017</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47937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890DA1-4DDD-4C6D-BC0D-9EEF5347ED75}"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1871651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890DA1-4DDD-4C6D-BC0D-9EEF5347ED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4007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890DA1-4DDD-4C6D-BC0D-9EEF5347ED75}"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3288577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890DA1-4DDD-4C6D-BC0D-9EEF5347ED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1227023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890DA1-4DDD-4C6D-BC0D-9EEF5347ED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5E946F-3AB9-4A1B-B370-E12DD9B3EB6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93835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D890DA1-4DDD-4C6D-BC0D-9EEF5347ED75}"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2513316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D890DA1-4DDD-4C6D-BC0D-9EEF5347ED75}"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5E946F-3AB9-4A1B-B370-E12DD9B3EB6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3525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D890DA1-4DDD-4C6D-BC0D-9EEF5347ED75}"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555833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890DA1-4DDD-4C6D-BC0D-9EEF5347ED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214818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890DA1-4DDD-4C6D-BC0D-9EEF5347ED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4242647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890DA1-4DDD-4C6D-BC0D-9EEF5347ED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837959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890DA1-4DDD-4C6D-BC0D-9EEF5347ED75}"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232882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890DA1-4DDD-4C6D-BC0D-9EEF5347ED75}" type="datetimeFigureOut">
              <a:rPr lang="en-US" smtClean="0"/>
              <a:t>7/27/2017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426839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890DA1-4DDD-4C6D-BC0D-9EEF5347ED75}" type="datetimeFigureOut">
              <a:rPr lang="en-US" smtClean="0"/>
              <a:t>7/27/2017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119549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90DA1-4DDD-4C6D-BC0D-9EEF5347ED75}" type="datetimeFigureOut">
              <a:rPr lang="en-US" smtClean="0"/>
              <a:t>7/27/2017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583341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890DA1-4DDD-4C6D-BC0D-9EEF5347ED75}"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8862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890DA1-4DDD-4C6D-BC0D-9EEF5347ED75}"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E946F-3AB9-4A1B-B370-E12DD9B3EB66}" type="slidenum">
              <a:rPr lang="en-US" smtClean="0"/>
              <a:t>‹#›</a:t>
            </a:fld>
            <a:endParaRPr lang="en-US"/>
          </a:p>
        </p:txBody>
      </p:sp>
    </p:spTree>
    <p:extLst>
      <p:ext uri="{BB962C8B-B14F-4D97-AF65-F5344CB8AC3E}">
        <p14:creationId xmlns:p14="http://schemas.microsoft.com/office/powerpoint/2010/main" val="3927209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90DA1-4DDD-4C6D-BC0D-9EEF5347ED75}" type="datetimeFigureOut">
              <a:rPr lang="en-US" smtClean="0"/>
              <a:t>7/27/2017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E946F-3AB9-4A1B-B370-E12DD9B3EB66}" type="slidenum">
              <a:rPr lang="en-US" smtClean="0"/>
              <a:t>‹#›</a:t>
            </a:fld>
            <a:endParaRPr lang="en-US"/>
          </a:p>
        </p:txBody>
      </p:sp>
    </p:spTree>
    <p:extLst>
      <p:ext uri="{BB962C8B-B14F-4D97-AF65-F5344CB8AC3E}">
        <p14:creationId xmlns:p14="http://schemas.microsoft.com/office/powerpoint/2010/main" val="11915061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D890DA1-4DDD-4C6D-BC0D-9EEF5347ED75}" type="datetimeFigureOut">
              <a:rPr lang="en-US" smtClean="0"/>
              <a:t>7/27/2017</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5E946F-3AB9-4A1B-B370-E12DD9B3EB66}" type="slidenum">
              <a:rPr lang="en-US" smtClean="0"/>
              <a:t>‹#›</a:t>
            </a:fld>
            <a:endParaRPr lang="en-US"/>
          </a:p>
        </p:txBody>
      </p:sp>
    </p:spTree>
    <p:extLst>
      <p:ext uri="{BB962C8B-B14F-4D97-AF65-F5344CB8AC3E}">
        <p14:creationId xmlns:p14="http://schemas.microsoft.com/office/powerpoint/2010/main" val="189086783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144000" y="0"/>
            <a:ext cx="3048000" cy="6858000"/>
          </a:xfrm>
          <a:prstGeom prst="rect">
            <a:avLst/>
          </a:prstGeom>
          <a:solidFill>
            <a:schemeClr val="bg1"/>
          </a:solidFill>
        </p:spPr>
        <p:txBody>
          <a:bodyPr wrap="square" rtlCol="0">
            <a:spAutoFit/>
          </a:bodyPr>
          <a:lstStyle/>
          <a:p>
            <a:endParaRPr lang="en-US" dirty="0"/>
          </a:p>
        </p:txBody>
      </p:sp>
      <p:grpSp>
        <p:nvGrpSpPr>
          <p:cNvPr id="15" name="Group 14"/>
          <p:cNvGrpSpPr/>
          <p:nvPr/>
        </p:nvGrpSpPr>
        <p:grpSpPr>
          <a:xfrm>
            <a:off x="9094380" y="8755"/>
            <a:ext cx="2991290" cy="1215867"/>
            <a:chOff x="9094380" y="8755"/>
            <a:chExt cx="2991290" cy="1215867"/>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380" y="8755"/>
              <a:ext cx="1573619" cy="121586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5408" y="153807"/>
              <a:ext cx="1460262" cy="909450"/>
            </a:xfrm>
            <a:prstGeom prst="rect">
              <a:avLst/>
            </a:prstGeom>
          </p:spPr>
        </p:pic>
        <p:cxnSp>
          <p:nvCxnSpPr>
            <p:cNvPr id="9" name="Straight Connector 8"/>
            <p:cNvCxnSpPr/>
            <p:nvPr/>
          </p:nvCxnSpPr>
          <p:spPr>
            <a:xfrm>
              <a:off x="10536864" y="106326"/>
              <a:ext cx="0" cy="1020726"/>
            </a:xfrm>
            <a:prstGeom prst="line">
              <a:avLst/>
            </a:prstGeom>
          </p:spPr>
          <p:style>
            <a:lnRef idx="1">
              <a:schemeClr val="dk1"/>
            </a:lnRef>
            <a:fillRef idx="0">
              <a:schemeClr val="dk1"/>
            </a:fillRef>
            <a:effectRef idx="0">
              <a:schemeClr val="dk1"/>
            </a:effectRef>
            <a:fontRef idx="minor">
              <a:schemeClr val="tx1"/>
            </a:fontRef>
          </p:style>
        </p:cxnSp>
      </p:grpSp>
      <p:sp>
        <p:nvSpPr>
          <p:cNvPr id="10" name="TextBox 9"/>
          <p:cNvSpPr txBox="1"/>
          <p:nvPr/>
        </p:nvSpPr>
        <p:spPr>
          <a:xfrm>
            <a:off x="9319503" y="1233377"/>
            <a:ext cx="2835344" cy="2285241"/>
          </a:xfrm>
          <a:prstGeom prst="rect">
            <a:avLst/>
          </a:prstGeom>
          <a:noFill/>
        </p:spPr>
        <p:txBody>
          <a:bodyPr wrap="square" rtlCol="0">
            <a:spAutoFit/>
          </a:bodyPr>
          <a:lstStyle/>
          <a:p>
            <a:endParaRPr lang="en-US" dirty="0" smtClean="0"/>
          </a:p>
          <a:p>
            <a:endParaRPr lang="en-US" dirty="0"/>
          </a:p>
          <a:p>
            <a:endParaRPr lang="en-US" dirty="0" smtClean="0"/>
          </a:p>
          <a:p>
            <a:r>
              <a:rPr lang="en-US" dirty="0" smtClean="0"/>
              <a:t>Kim Martinez, M.Ed.</a:t>
            </a:r>
          </a:p>
          <a:p>
            <a:r>
              <a:rPr lang="en-US" dirty="0" smtClean="0"/>
              <a:t>National Wildlife Federation</a:t>
            </a:r>
          </a:p>
          <a:p>
            <a:r>
              <a:rPr lang="en-US" sz="1200" dirty="0" smtClean="0"/>
              <a:t>Senior Director, K-12 Education</a:t>
            </a:r>
          </a:p>
          <a:p>
            <a:r>
              <a:rPr lang="en-US" sz="1200" dirty="0" smtClean="0"/>
              <a:t>Eco-Schools USA National Operator</a:t>
            </a:r>
          </a:p>
          <a:p>
            <a:endParaRPr lang="en-US" sz="1050" dirty="0">
              <a:solidFill>
                <a:schemeClr val="bg1"/>
              </a:solidFill>
            </a:endParaRPr>
          </a:p>
          <a:p>
            <a:endParaRPr lang="en-US" dirty="0" smtClean="0">
              <a:solidFill>
                <a:schemeClr val="bg1"/>
              </a:solidFill>
            </a:endParaRPr>
          </a:p>
        </p:txBody>
      </p:sp>
      <p:sp>
        <p:nvSpPr>
          <p:cNvPr id="12" name="TextBox 11"/>
          <p:cNvSpPr txBox="1"/>
          <p:nvPr/>
        </p:nvSpPr>
        <p:spPr>
          <a:xfrm>
            <a:off x="0" y="4657060"/>
            <a:ext cx="9144000" cy="1573619"/>
          </a:xfrm>
          <a:prstGeom prst="rect">
            <a:avLst/>
          </a:prstGeom>
          <a:solidFill>
            <a:schemeClr val="accent1">
              <a:lumMod val="60000"/>
              <a:lumOff val="40000"/>
              <a:alpha val="60000"/>
            </a:schemeClr>
          </a:solidFill>
        </p:spPr>
        <p:txBody>
          <a:bodyPr wrap="square" rtlCol="0">
            <a:spAutoFit/>
          </a:bodyPr>
          <a:lstStyle/>
          <a:p>
            <a:endParaRPr lang="en-US" dirty="0"/>
          </a:p>
        </p:txBody>
      </p:sp>
      <p:sp>
        <p:nvSpPr>
          <p:cNvPr id="14" name="TextBox 13"/>
          <p:cNvSpPr txBox="1"/>
          <p:nvPr/>
        </p:nvSpPr>
        <p:spPr>
          <a:xfrm>
            <a:off x="154379" y="4702629"/>
            <a:ext cx="8835242" cy="1600438"/>
          </a:xfrm>
          <a:prstGeom prst="rect">
            <a:avLst/>
          </a:prstGeom>
          <a:noFill/>
        </p:spPr>
        <p:txBody>
          <a:bodyPr wrap="square" rtlCol="0">
            <a:spAutoFit/>
          </a:bodyPr>
          <a:lstStyle/>
          <a:p>
            <a:r>
              <a:rPr lang="en-US" sz="4400" b="1" dirty="0" smtClean="0">
                <a:solidFill>
                  <a:schemeClr val="accent5">
                    <a:lumMod val="50000"/>
                  </a:schemeClr>
                </a:solidFill>
                <a:latin typeface="Adobe Caslon Pro Bold" panose="0205070206050A020403" pitchFamily="18" charset="0"/>
              </a:rPr>
              <a:t>National Wildlife Federation</a:t>
            </a:r>
          </a:p>
          <a:p>
            <a:r>
              <a:rPr lang="en-US" sz="5400" b="1" dirty="0" smtClean="0">
                <a:solidFill>
                  <a:schemeClr val="accent5">
                    <a:lumMod val="50000"/>
                  </a:schemeClr>
                </a:solidFill>
                <a:latin typeface="Arial Black" panose="020B0A04020102020204" pitchFamily="34" charset="0"/>
                <a:cs typeface="Arial" panose="020B0604020202020204" pitchFamily="34" charset="0"/>
              </a:rPr>
              <a:t>Eco-Schools USA</a:t>
            </a:r>
            <a:endParaRPr lang="en-US" sz="5400" b="1" dirty="0">
              <a:solidFill>
                <a:srgbClr val="990000"/>
              </a:solidFill>
              <a:latin typeface="Arial Black" panose="020B0A04020102020204" pitchFamily="34" charset="0"/>
              <a:cs typeface="Aharoni" panose="02010803020104030203" pitchFamily="2" charset="-79"/>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379" y="3671977"/>
            <a:ext cx="2507499" cy="1197435"/>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3797" y="4869412"/>
            <a:ext cx="1863222" cy="1797950"/>
          </a:xfrm>
          <a:prstGeom prst="rect">
            <a:avLst/>
          </a:prstGeom>
        </p:spPr>
      </p:pic>
    </p:spTree>
    <p:extLst>
      <p:ext uri="{BB962C8B-B14F-4D97-AF65-F5344CB8AC3E}">
        <p14:creationId xmlns:p14="http://schemas.microsoft.com/office/powerpoint/2010/main" val="225514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43225" y="-1704975"/>
            <a:ext cx="18288000" cy="10287000"/>
          </a:xfrm>
          <a:prstGeom prst="rect">
            <a:avLst/>
          </a:prstGeom>
        </p:spPr>
      </p:pic>
    </p:spTree>
    <p:extLst>
      <p:ext uri="{BB962C8B-B14F-4D97-AF65-F5344CB8AC3E}">
        <p14:creationId xmlns:p14="http://schemas.microsoft.com/office/powerpoint/2010/main" val="19318094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51522"/>
            <a:ext cx="10506075" cy="7009522"/>
          </a:xfrm>
          <a:prstGeom prst="rect">
            <a:avLst/>
          </a:prstGeom>
        </p:spPr>
      </p:pic>
    </p:spTree>
    <p:extLst>
      <p:ext uri="{BB962C8B-B14F-4D97-AF65-F5344CB8AC3E}">
        <p14:creationId xmlns:p14="http://schemas.microsoft.com/office/powerpoint/2010/main" val="3825313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6" y="446088"/>
            <a:ext cx="6267450" cy="976312"/>
          </a:xfrm>
        </p:spPr>
        <p:txBody>
          <a:bodyPr>
            <a:normAutofit/>
          </a:bodyPr>
          <a:lstStyle/>
          <a:p>
            <a:r>
              <a:rPr lang="en-US" sz="4400" b="1" dirty="0" smtClean="0">
                <a:latin typeface="Arial Narrow" panose="020B0606020202030204" pitchFamily="34" charset="0"/>
              </a:rPr>
              <a:t>Indoor Air Quality</a:t>
            </a:r>
            <a:endParaRPr lang="en-US" sz="4400" b="1" dirty="0">
              <a:latin typeface="Arial Narrow" panose="020B0606020202030204" pitchFamily="34" charset="0"/>
            </a:endParaRPr>
          </a:p>
        </p:txBody>
      </p:sp>
      <p:sp>
        <p:nvSpPr>
          <p:cNvPr id="13" name="Text Placeholder 12"/>
          <p:cNvSpPr>
            <a:spLocks noGrp="1"/>
          </p:cNvSpPr>
          <p:nvPr>
            <p:ph type="body" sz="half" idx="2"/>
          </p:nvPr>
        </p:nvSpPr>
        <p:spPr>
          <a:xfrm>
            <a:off x="1438275" y="1493837"/>
            <a:ext cx="6572251" cy="4954588"/>
          </a:xfrm>
        </p:spPr>
        <p:txBody>
          <a:bodyPr>
            <a:normAutofit/>
          </a:bodyPr>
          <a:lstStyle/>
          <a:p>
            <a:r>
              <a:rPr lang="en-US" sz="2800" dirty="0" smtClean="0">
                <a:latin typeface="Arial Narrow" panose="020B0606020202030204" pitchFamily="34" charset="0"/>
              </a:rPr>
              <a:t>Pose questions</a:t>
            </a:r>
          </a:p>
          <a:p>
            <a:r>
              <a:rPr lang="en-US" sz="2800" dirty="0" smtClean="0">
                <a:latin typeface="Arial Narrow" panose="020B0606020202030204" pitchFamily="34" charset="0"/>
              </a:rPr>
              <a:t>Develop </a:t>
            </a:r>
            <a:r>
              <a:rPr lang="en-US" sz="2800" dirty="0">
                <a:latin typeface="Arial Narrow" panose="020B0606020202030204" pitchFamily="34" charset="0"/>
              </a:rPr>
              <a:t>hypothesis</a:t>
            </a:r>
          </a:p>
          <a:p>
            <a:r>
              <a:rPr lang="en-US" sz="2800" dirty="0">
                <a:latin typeface="Arial Narrow" panose="020B0606020202030204" pitchFamily="34" charset="0"/>
              </a:rPr>
              <a:t>Plan investigation</a:t>
            </a:r>
          </a:p>
          <a:p>
            <a:r>
              <a:rPr lang="en-US" sz="2800" dirty="0">
                <a:latin typeface="Arial Narrow" panose="020B0606020202030204" pitchFamily="34" charset="0"/>
              </a:rPr>
              <a:t>Conduct experiments &amp; perform observations using GLOBE protocols</a:t>
            </a:r>
          </a:p>
          <a:p>
            <a:r>
              <a:rPr lang="en-US" sz="2800" dirty="0">
                <a:latin typeface="Arial Narrow" panose="020B0606020202030204" pitchFamily="34" charset="0"/>
              </a:rPr>
              <a:t>Analyze data</a:t>
            </a:r>
          </a:p>
          <a:p>
            <a:r>
              <a:rPr lang="en-US" sz="2800" dirty="0">
                <a:latin typeface="Arial Narrow" panose="020B0606020202030204" pitchFamily="34" charset="0"/>
              </a:rPr>
              <a:t>Return to hypothesis</a:t>
            </a:r>
          </a:p>
          <a:p>
            <a:r>
              <a:rPr lang="en-US" sz="2800" dirty="0">
                <a:latin typeface="Arial Narrow" panose="020B0606020202030204" pitchFamily="34" charset="0"/>
              </a:rPr>
              <a:t>Present and connect findings</a:t>
            </a:r>
          </a:p>
          <a:p>
            <a:endParaRPr lang="en-US" sz="2800" dirty="0">
              <a:latin typeface="Arial" panose="020B0604020202020204" pitchFamily="34" charset="0"/>
              <a:cs typeface="Arial" panose="020B0604020202020204" pitchFamily="34" charset="0"/>
            </a:endParaRPr>
          </a:p>
        </p:txBody>
      </p:sp>
      <p:pic>
        <p:nvPicPr>
          <p:cNvPr id="14"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42325" y="1629965"/>
            <a:ext cx="3397299" cy="4314031"/>
          </a:xfrm>
        </p:spPr>
      </p:pic>
    </p:spTree>
    <p:extLst>
      <p:ext uri="{BB962C8B-B14F-4D97-AF65-F5344CB8AC3E}">
        <p14:creationId xmlns:p14="http://schemas.microsoft.com/office/powerpoint/2010/main" val="2629681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5250" y="0"/>
            <a:ext cx="12018372" cy="6762750"/>
          </a:xfrm>
        </p:spPr>
      </p:pic>
    </p:spTree>
    <p:extLst>
      <p:ext uri="{BB962C8B-B14F-4D97-AF65-F5344CB8AC3E}">
        <p14:creationId xmlns:p14="http://schemas.microsoft.com/office/powerpoint/2010/main" val="14476079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2175" y="2565003"/>
            <a:ext cx="5888824" cy="3918744"/>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72" y="605631"/>
            <a:ext cx="5673703" cy="3918744"/>
          </a:xfrm>
          <a:prstGeom prst="rect">
            <a:avLst/>
          </a:prstGeom>
        </p:spPr>
      </p:pic>
    </p:spTree>
    <p:extLst>
      <p:ext uri="{BB962C8B-B14F-4D97-AF65-F5344CB8AC3E}">
        <p14:creationId xmlns:p14="http://schemas.microsoft.com/office/powerpoint/2010/main" val="413247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1" y="624110"/>
            <a:ext cx="9713912" cy="709390"/>
          </a:xfrm>
        </p:spPr>
        <p:txBody>
          <a:bodyPr>
            <a:normAutofit fontScale="90000"/>
          </a:bodyPr>
          <a:lstStyle/>
          <a:p>
            <a:r>
              <a:rPr lang="en-US" sz="4900" b="1" dirty="0" smtClean="0">
                <a:latin typeface="Arial Narrow" panose="020B0606020202030204" pitchFamily="34" charset="0"/>
              </a:rPr>
              <a:t>Schoolyard Habitat</a:t>
            </a:r>
            <a:endParaRPr lang="en-US" sz="4400" b="1" dirty="0">
              <a:latin typeface="Arial Narrow" panose="020B060602020203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139" y="0"/>
            <a:ext cx="4614861" cy="6858000"/>
          </a:xfrm>
        </p:spPr>
      </p:pic>
      <p:sp>
        <p:nvSpPr>
          <p:cNvPr id="6" name="Rectangle 5"/>
          <p:cNvSpPr/>
          <p:nvPr/>
        </p:nvSpPr>
        <p:spPr>
          <a:xfrm>
            <a:off x="1905000" y="1447800"/>
            <a:ext cx="7343776" cy="5279439"/>
          </a:xfrm>
          <a:prstGeom prst="rect">
            <a:avLst/>
          </a:prstGeom>
        </p:spPr>
        <p:txBody>
          <a:bodyPr wrap="square">
            <a:spAutoFit/>
          </a:bodyPr>
          <a:lstStyle/>
          <a:p>
            <a:r>
              <a:rPr lang="en-US" sz="2400" dirty="0">
                <a:latin typeface="Arial Narrow" panose="020B0606020202030204" pitchFamily="34" charset="0"/>
              </a:rPr>
              <a:t>Pose </a:t>
            </a:r>
            <a:r>
              <a:rPr lang="en-US" sz="2400" dirty="0" smtClean="0">
                <a:latin typeface="Arial Narrow" panose="020B0606020202030204" pitchFamily="34" charset="0"/>
              </a:rPr>
              <a:t>questions</a:t>
            </a:r>
          </a:p>
          <a:p>
            <a:endParaRPr lang="en-US" sz="2400" dirty="0">
              <a:latin typeface="Arial Narrow" panose="020B0606020202030204" pitchFamily="34" charset="0"/>
            </a:endParaRPr>
          </a:p>
          <a:p>
            <a:r>
              <a:rPr lang="en-US" sz="2400" dirty="0">
                <a:latin typeface="Arial Narrow" panose="020B0606020202030204" pitchFamily="34" charset="0"/>
              </a:rPr>
              <a:t>Develop </a:t>
            </a:r>
            <a:r>
              <a:rPr lang="en-US" sz="2400" dirty="0" smtClean="0">
                <a:latin typeface="Arial Narrow" panose="020B0606020202030204" pitchFamily="34" charset="0"/>
              </a:rPr>
              <a:t>hypothesis</a:t>
            </a:r>
          </a:p>
          <a:p>
            <a:endParaRPr lang="en-US" sz="2400" dirty="0">
              <a:latin typeface="Arial Narrow" panose="020B0606020202030204" pitchFamily="34" charset="0"/>
            </a:endParaRPr>
          </a:p>
          <a:p>
            <a:r>
              <a:rPr lang="en-US" sz="2400" dirty="0">
                <a:latin typeface="Arial Narrow" panose="020B0606020202030204" pitchFamily="34" charset="0"/>
              </a:rPr>
              <a:t>Plan </a:t>
            </a:r>
            <a:r>
              <a:rPr lang="en-US" sz="2400" dirty="0" smtClean="0">
                <a:latin typeface="Arial Narrow" panose="020B0606020202030204" pitchFamily="34" charset="0"/>
              </a:rPr>
              <a:t>investigation</a:t>
            </a:r>
          </a:p>
          <a:p>
            <a:endParaRPr lang="en-US" sz="2400" dirty="0">
              <a:latin typeface="Arial Narrow" panose="020B0606020202030204" pitchFamily="34" charset="0"/>
            </a:endParaRPr>
          </a:p>
          <a:p>
            <a:r>
              <a:rPr lang="en-US" sz="2400" dirty="0">
                <a:latin typeface="Arial Narrow" panose="020B0606020202030204" pitchFamily="34" charset="0"/>
              </a:rPr>
              <a:t>Conduct experiments &amp; perform observations </a:t>
            </a:r>
            <a:endParaRPr lang="en-US" sz="2400" dirty="0" smtClean="0">
              <a:latin typeface="Arial Narrow" panose="020B0606020202030204" pitchFamily="34" charset="0"/>
            </a:endParaRPr>
          </a:p>
          <a:p>
            <a:r>
              <a:rPr lang="en-US" sz="2400" dirty="0" smtClean="0">
                <a:latin typeface="Arial Narrow" panose="020B0606020202030204" pitchFamily="34" charset="0"/>
              </a:rPr>
              <a:t>using GLOBE protocols</a:t>
            </a:r>
          </a:p>
          <a:p>
            <a:endParaRPr lang="en-US" sz="2400" dirty="0">
              <a:latin typeface="Arial Narrow" panose="020B0606020202030204" pitchFamily="34" charset="0"/>
            </a:endParaRPr>
          </a:p>
          <a:p>
            <a:r>
              <a:rPr lang="en-US" sz="2400" dirty="0">
                <a:latin typeface="Arial Narrow" panose="020B0606020202030204" pitchFamily="34" charset="0"/>
              </a:rPr>
              <a:t>Analyze </a:t>
            </a:r>
            <a:r>
              <a:rPr lang="en-US" sz="2400" dirty="0" smtClean="0">
                <a:latin typeface="Arial Narrow" panose="020B0606020202030204" pitchFamily="34" charset="0"/>
              </a:rPr>
              <a:t>data</a:t>
            </a:r>
          </a:p>
          <a:p>
            <a:endParaRPr lang="en-US" sz="2400" dirty="0">
              <a:latin typeface="Arial Narrow" panose="020B0606020202030204" pitchFamily="34" charset="0"/>
            </a:endParaRPr>
          </a:p>
          <a:p>
            <a:r>
              <a:rPr lang="en-US" sz="2400" dirty="0">
                <a:latin typeface="Arial Narrow" panose="020B0606020202030204" pitchFamily="34" charset="0"/>
              </a:rPr>
              <a:t>Return to </a:t>
            </a:r>
            <a:r>
              <a:rPr lang="en-US" sz="2400" dirty="0" smtClean="0">
                <a:latin typeface="Arial Narrow" panose="020B0606020202030204" pitchFamily="34" charset="0"/>
              </a:rPr>
              <a:t>hypothesis</a:t>
            </a:r>
          </a:p>
          <a:p>
            <a:endParaRPr lang="en-US" sz="2400" dirty="0">
              <a:latin typeface="Arial Narrow" panose="020B0606020202030204" pitchFamily="34" charset="0"/>
            </a:endParaRPr>
          </a:p>
          <a:p>
            <a:r>
              <a:rPr lang="en-US" sz="2400" dirty="0">
                <a:latin typeface="Arial Narrow" panose="020B0606020202030204" pitchFamily="34" charset="0"/>
              </a:rPr>
              <a:t>Present and connect findings</a:t>
            </a:r>
          </a:p>
        </p:txBody>
      </p:sp>
    </p:spTree>
    <p:extLst>
      <p:ext uri="{BB962C8B-B14F-4D97-AF65-F5344CB8AC3E}">
        <p14:creationId xmlns:p14="http://schemas.microsoft.com/office/powerpoint/2010/main" val="6250832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1" y="624110"/>
            <a:ext cx="9599612" cy="1280890"/>
          </a:xfrm>
        </p:spPr>
        <p:txBody>
          <a:bodyPr>
            <a:normAutofit/>
          </a:bodyPr>
          <a:lstStyle/>
          <a:p>
            <a:r>
              <a:rPr lang="en-US" sz="4400" dirty="0" smtClean="0">
                <a:latin typeface="Arial Narrow" panose="020B0606020202030204" pitchFamily="34" charset="0"/>
              </a:rPr>
              <a:t>Probing Question</a:t>
            </a:r>
            <a:endParaRPr lang="en-US" sz="4400" dirty="0">
              <a:latin typeface="Arial Narrow" panose="020B0606020202030204" pitchFamily="34" charset="0"/>
            </a:endParaRPr>
          </a:p>
        </p:txBody>
      </p:sp>
      <p:sp>
        <p:nvSpPr>
          <p:cNvPr id="3" name="Content Placeholder 2"/>
          <p:cNvSpPr>
            <a:spLocks noGrp="1"/>
          </p:cNvSpPr>
          <p:nvPr>
            <p:ph idx="1"/>
          </p:nvPr>
        </p:nvSpPr>
        <p:spPr>
          <a:xfrm>
            <a:off x="800100" y="2143125"/>
            <a:ext cx="10782300" cy="3777622"/>
          </a:xfrm>
        </p:spPr>
        <p:txBody>
          <a:bodyPr>
            <a:normAutofit/>
          </a:bodyPr>
          <a:lstStyle/>
          <a:p>
            <a:r>
              <a:rPr lang="en-US" sz="4000" dirty="0" smtClean="0">
                <a:latin typeface="Arial Narrow" panose="020B0606020202030204" pitchFamily="34" charset="0"/>
              </a:rPr>
              <a:t>How does healthy soil impact schoolyard biodiversity?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312" y="3323907"/>
            <a:ext cx="3833813" cy="2834965"/>
          </a:xfrm>
          <a:prstGeom prst="rect">
            <a:avLst/>
          </a:prstGeom>
        </p:spPr>
      </p:pic>
    </p:spTree>
    <p:extLst>
      <p:ext uri="{BB962C8B-B14F-4D97-AF65-F5344CB8AC3E}">
        <p14:creationId xmlns:p14="http://schemas.microsoft.com/office/powerpoint/2010/main" val="2015700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RC before looking nort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41299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1" y="624110"/>
            <a:ext cx="9637712" cy="1280890"/>
          </a:xfrm>
        </p:spPr>
        <p:txBody>
          <a:bodyPr>
            <a:normAutofit/>
          </a:bodyPr>
          <a:lstStyle/>
          <a:p>
            <a:r>
              <a:rPr lang="en-US" sz="5400" dirty="0" smtClean="0">
                <a:latin typeface="Arial Narrow" panose="020B0606020202030204" pitchFamily="34" charset="0"/>
              </a:rPr>
              <a:t>What do you want to find out?</a:t>
            </a:r>
            <a:endParaRPr lang="en-US" sz="5400" dirty="0">
              <a:latin typeface="Arial Narrow" panose="020B0606020202030204" pitchFamily="34" charset="0"/>
            </a:endParaRPr>
          </a:p>
        </p:txBody>
      </p:sp>
      <p:sp>
        <p:nvSpPr>
          <p:cNvPr id="3" name="Content Placeholder 2"/>
          <p:cNvSpPr>
            <a:spLocks noGrp="1"/>
          </p:cNvSpPr>
          <p:nvPr>
            <p:ph idx="1"/>
          </p:nvPr>
        </p:nvSpPr>
        <p:spPr>
          <a:xfrm>
            <a:off x="1866901" y="1762125"/>
            <a:ext cx="9637711" cy="4149097"/>
          </a:xfrm>
        </p:spPr>
        <p:txBody>
          <a:bodyPr>
            <a:normAutofit fontScale="92500" lnSpcReduction="20000"/>
          </a:bodyPr>
          <a:lstStyle/>
          <a:p>
            <a:pPr marL="0" indent="0">
              <a:buNone/>
            </a:pPr>
            <a:r>
              <a:rPr lang="en-US" sz="4800" dirty="0" smtClean="0">
                <a:latin typeface="Arial Narrow" panose="020B0606020202030204" pitchFamily="34" charset="0"/>
              </a:rPr>
              <a:t>Soil fertility</a:t>
            </a:r>
          </a:p>
          <a:p>
            <a:pPr marL="0" indent="0">
              <a:buNone/>
            </a:pPr>
            <a:r>
              <a:rPr lang="en-US" sz="4800" dirty="0" smtClean="0">
                <a:latin typeface="Arial Narrow" panose="020B0606020202030204" pitchFamily="34" charset="0"/>
              </a:rPr>
              <a:t>Soil pH</a:t>
            </a:r>
          </a:p>
          <a:p>
            <a:pPr marL="0" indent="0">
              <a:buNone/>
            </a:pPr>
            <a:r>
              <a:rPr lang="en-US" sz="4800" dirty="0" smtClean="0">
                <a:latin typeface="Arial Narrow" panose="020B0606020202030204" pitchFamily="34" charset="0"/>
              </a:rPr>
              <a:t>Soil moisture</a:t>
            </a:r>
          </a:p>
          <a:p>
            <a:pPr marL="0" indent="0">
              <a:buNone/>
            </a:pPr>
            <a:r>
              <a:rPr lang="en-US" sz="4800" dirty="0" smtClean="0">
                <a:latin typeface="Arial Narrow" panose="020B0606020202030204" pitchFamily="34" charset="0"/>
              </a:rPr>
              <a:t>Soil infiltration</a:t>
            </a:r>
          </a:p>
          <a:p>
            <a:pPr marL="0" indent="0">
              <a:buNone/>
            </a:pPr>
            <a:r>
              <a:rPr lang="en-US" sz="4800" dirty="0" smtClean="0">
                <a:latin typeface="Arial Narrow" panose="020B0606020202030204" pitchFamily="34" charset="0"/>
              </a:rPr>
              <a:t>Soil temperature</a:t>
            </a:r>
          </a:p>
          <a:p>
            <a:pPr marL="0" indent="0">
              <a:buNone/>
            </a:pPr>
            <a:r>
              <a:rPr lang="en-US" sz="4800" dirty="0" smtClean="0">
                <a:latin typeface="Arial Narrow" panose="020B0606020202030204" pitchFamily="34" charset="0"/>
              </a:rPr>
              <a:t>Soil characterization</a:t>
            </a:r>
            <a:endParaRPr lang="en-US" sz="4400" dirty="0">
              <a:latin typeface="Arial Narrow" panose="020B0606020202030204" pitchFamily="34" charset="0"/>
            </a:endParaRPr>
          </a:p>
        </p:txBody>
      </p:sp>
    </p:spTree>
    <p:extLst>
      <p:ext uri="{BB962C8B-B14F-4D97-AF65-F5344CB8AC3E}">
        <p14:creationId xmlns:p14="http://schemas.microsoft.com/office/powerpoint/2010/main" val="3210917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NWF certified schoolyard habitat sit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05365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grpSp>
        <p:nvGrpSpPr>
          <p:cNvPr id="4" name="Group 3"/>
          <p:cNvGrpSpPr/>
          <p:nvPr/>
        </p:nvGrpSpPr>
        <p:grpSpPr>
          <a:xfrm>
            <a:off x="-42532" y="5642133"/>
            <a:ext cx="2991290" cy="1215867"/>
            <a:chOff x="9094380" y="8755"/>
            <a:chExt cx="2991290" cy="121586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380" y="8755"/>
              <a:ext cx="1573619" cy="12158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5408" y="153807"/>
              <a:ext cx="1460262" cy="909450"/>
            </a:xfrm>
            <a:prstGeom prst="rect">
              <a:avLst/>
            </a:prstGeom>
          </p:spPr>
        </p:pic>
        <p:cxnSp>
          <p:nvCxnSpPr>
            <p:cNvPr id="7" name="Straight Connector 6"/>
            <p:cNvCxnSpPr/>
            <p:nvPr/>
          </p:nvCxnSpPr>
          <p:spPr>
            <a:xfrm>
              <a:off x="10536864" y="106326"/>
              <a:ext cx="0" cy="1020726"/>
            </a:xfrm>
            <a:prstGeom prst="line">
              <a:avLst/>
            </a:prstGeom>
          </p:spPr>
          <p:style>
            <a:lnRef idx="1">
              <a:schemeClr val="dk1"/>
            </a:lnRef>
            <a:fillRef idx="0">
              <a:schemeClr val="dk1"/>
            </a:fillRef>
            <a:effectRef idx="0">
              <a:schemeClr val="dk1"/>
            </a:effectRef>
            <a:fontRef idx="minor">
              <a:schemeClr val="tx1"/>
            </a:fontRef>
          </p:style>
        </p:cxnSp>
      </p:grpSp>
      <p:sp>
        <p:nvSpPr>
          <p:cNvPr id="8" name="TextBox 7"/>
          <p:cNvSpPr txBox="1"/>
          <p:nvPr/>
        </p:nvSpPr>
        <p:spPr>
          <a:xfrm>
            <a:off x="7087" y="266826"/>
            <a:ext cx="3048000" cy="2092881"/>
          </a:xfrm>
          <a:prstGeom prst="rect">
            <a:avLst/>
          </a:prstGeom>
          <a:noFill/>
        </p:spPr>
        <p:txBody>
          <a:bodyPr wrap="square" rtlCol="0">
            <a:spAutoFit/>
          </a:bodyPr>
          <a:lstStyle/>
          <a:p>
            <a:pPr algn="ctr"/>
            <a:r>
              <a:rPr lang="en-US" sz="2800" dirty="0" smtClean="0">
                <a:latin typeface="Aharoni" panose="02010803020104030203" pitchFamily="2" charset="-79"/>
                <a:cs typeface="Aharoni" panose="02010803020104030203" pitchFamily="2" charset="-79"/>
              </a:rPr>
              <a:t>Largest and oldest green schools program in the world</a:t>
            </a:r>
            <a:endParaRPr lang="en-US" sz="2800" dirty="0">
              <a:latin typeface="Aharoni" panose="02010803020104030203" pitchFamily="2" charset="-79"/>
              <a:cs typeface="Aharoni" panose="02010803020104030203" pitchFamily="2" charset="-79"/>
            </a:endParaRPr>
          </a:p>
          <a:p>
            <a:endParaRPr lang="en-US" dirty="0"/>
          </a:p>
        </p:txBody>
      </p:sp>
      <p:sp>
        <p:nvSpPr>
          <p:cNvPr id="9" name="Oval 8"/>
          <p:cNvSpPr/>
          <p:nvPr/>
        </p:nvSpPr>
        <p:spPr>
          <a:xfrm>
            <a:off x="248094" y="2332019"/>
            <a:ext cx="1275907" cy="120147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7582" y="2548037"/>
            <a:ext cx="956929" cy="769441"/>
          </a:xfrm>
          <a:prstGeom prst="rect">
            <a:avLst/>
          </a:prstGeom>
          <a:noFill/>
        </p:spPr>
        <p:txBody>
          <a:bodyPr wrap="square" rtlCol="0">
            <a:spAutoFit/>
          </a:bodyPr>
          <a:lstStyle/>
          <a:p>
            <a:pPr algn="ctr"/>
            <a:r>
              <a:rPr lang="en-US" sz="4400" dirty="0" smtClean="0">
                <a:solidFill>
                  <a:schemeClr val="bg1"/>
                </a:solidFill>
                <a:latin typeface="Cooper Black" panose="0208090404030B020404" pitchFamily="18" charset="0"/>
              </a:rPr>
              <a:t>64</a:t>
            </a:r>
            <a:endParaRPr lang="en-US" sz="4400" dirty="0">
              <a:solidFill>
                <a:schemeClr val="bg1"/>
              </a:solidFill>
              <a:latin typeface="Cooper Black" panose="0208090404030B020404" pitchFamily="18" charset="0"/>
            </a:endParaRPr>
          </a:p>
        </p:txBody>
      </p:sp>
      <p:sp>
        <p:nvSpPr>
          <p:cNvPr id="11" name="Oval 10"/>
          <p:cNvSpPr/>
          <p:nvPr/>
        </p:nvSpPr>
        <p:spPr>
          <a:xfrm>
            <a:off x="1523999" y="3077810"/>
            <a:ext cx="1275907" cy="120147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23999" y="3293828"/>
            <a:ext cx="1275907" cy="707886"/>
          </a:xfrm>
          <a:prstGeom prst="rect">
            <a:avLst/>
          </a:prstGeom>
          <a:noFill/>
        </p:spPr>
        <p:txBody>
          <a:bodyPr wrap="square" rtlCol="0">
            <a:spAutoFit/>
          </a:bodyPr>
          <a:lstStyle/>
          <a:p>
            <a:pPr algn="ctr"/>
            <a:r>
              <a:rPr lang="en-US" sz="4000" dirty="0" smtClean="0">
                <a:solidFill>
                  <a:schemeClr val="bg1"/>
                </a:solidFill>
                <a:latin typeface="Cooper Black" panose="0208090404030B020404" pitchFamily="18" charset="0"/>
              </a:rPr>
              <a:t>49K</a:t>
            </a:r>
            <a:endParaRPr lang="en-US" sz="4000" dirty="0">
              <a:solidFill>
                <a:schemeClr val="bg1"/>
              </a:solidFill>
              <a:latin typeface="Cooper Black" panose="0208090404030B020404" pitchFamily="18" charset="0"/>
            </a:endParaRPr>
          </a:p>
        </p:txBody>
      </p:sp>
      <p:sp>
        <p:nvSpPr>
          <p:cNvPr id="13" name="Oval 12"/>
          <p:cNvSpPr/>
          <p:nvPr/>
        </p:nvSpPr>
        <p:spPr>
          <a:xfrm>
            <a:off x="513188" y="4145178"/>
            <a:ext cx="1275907" cy="120147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3188" y="4361196"/>
            <a:ext cx="1275907" cy="707886"/>
          </a:xfrm>
          <a:prstGeom prst="rect">
            <a:avLst/>
          </a:prstGeom>
          <a:noFill/>
        </p:spPr>
        <p:txBody>
          <a:bodyPr wrap="square" rtlCol="0">
            <a:spAutoFit/>
          </a:bodyPr>
          <a:lstStyle/>
          <a:p>
            <a:pPr algn="ctr"/>
            <a:r>
              <a:rPr lang="en-US" sz="4000" dirty="0" smtClean="0">
                <a:solidFill>
                  <a:schemeClr val="bg1"/>
                </a:solidFill>
                <a:latin typeface="Cooper Black" panose="0208090404030B020404" pitchFamily="18" charset="0"/>
              </a:rPr>
              <a:t>15M</a:t>
            </a:r>
            <a:endParaRPr lang="en-US" sz="40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3154742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326" y="228600"/>
            <a:ext cx="9666286" cy="1676400"/>
          </a:xfrm>
        </p:spPr>
        <p:txBody>
          <a:bodyPr/>
          <a:lstStyle/>
          <a:p>
            <a:r>
              <a:rPr lang="en-US" dirty="0" smtClean="0">
                <a:latin typeface="+mn-lt"/>
              </a:rPr>
              <a:t>Eco-Schools and </a:t>
            </a:r>
            <a:br>
              <a:rPr lang="en-US" dirty="0" smtClean="0">
                <a:latin typeface="+mn-lt"/>
              </a:rPr>
            </a:br>
            <a:r>
              <a:rPr lang="en-US" dirty="0" smtClean="0">
                <a:latin typeface="+mn-lt"/>
              </a:rPr>
              <a:t>The GLOBE Program</a:t>
            </a:r>
            <a:endParaRPr lang="en-US" dirty="0">
              <a:latin typeface="+mn-lt"/>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5283" y="1792169"/>
            <a:ext cx="2928079" cy="2196059"/>
          </a:xfrm>
          <a:prstGeom prst="rect">
            <a:avLst/>
          </a:prstGeom>
        </p:spPr>
      </p:pic>
      <p:cxnSp>
        <p:nvCxnSpPr>
          <p:cNvPr id="6" name="Straight Arrow Connector 5"/>
          <p:cNvCxnSpPr/>
          <p:nvPr/>
        </p:nvCxnSpPr>
        <p:spPr>
          <a:xfrm>
            <a:off x="5181600" y="3747540"/>
            <a:ext cx="1980888" cy="1172980"/>
          </a:xfrm>
          <a:prstGeom prst="straightConnector1">
            <a:avLst/>
          </a:prstGeom>
          <a:ln w="101600" cmpd="sng">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4809344" y="4166517"/>
            <a:ext cx="2033664" cy="1147567"/>
          </a:xfrm>
          <a:prstGeom prst="straightConnector1">
            <a:avLst/>
          </a:prstGeom>
          <a:ln w="101600" cmpd="sng">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81200" y="4116339"/>
            <a:ext cx="4189751" cy="2308324"/>
          </a:xfrm>
          <a:prstGeom prst="rect">
            <a:avLst/>
          </a:prstGeom>
          <a:noFill/>
        </p:spPr>
        <p:txBody>
          <a:bodyPr wrap="square" rtlCol="0">
            <a:spAutoFit/>
          </a:bodyPr>
          <a:lstStyle/>
          <a:p>
            <a:r>
              <a:rPr lang="en-US" b="1" dirty="0"/>
              <a:t>The GLOBE Program</a:t>
            </a:r>
          </a:p>
          <a:p>
            <a:pPr marL="285750" indent="-285750">
              <a:buFont typeface="Arial" panose="020B0604020202020204" pitchFamily="34" charset="0"/>
              <a:buChar char="•"/>
            </a:pPr>
            <a:r>
              <a:rPr lang="en-US" dirty="0"/>
              <a:t>Suite of scientific protocols</a:t>
            </a:r>
          </a:p>
          <a:p>
            <a:pPr marL="285750" indent="-285750">
              <a:buFont typeface="Arial" panose="020B0604020202020204" pitchFamily="34" charset="0"/>
              <a:buChar char="•"/>
            </a:pPr>
            <a:r>
              <a:rPr lang="en-US" dirty="0"/>
              <a:t>Earth systems thinking</a:t>
            </a:r>
          </a:p>
          <a:p>
            <a:pPr marL="285750" indent="-285750">
              <a:buFont typeface="Arial" panose="020B0604020202020204" pitchFamily="34" charset="0"/>
              <a:buChar char="•"/>
            </a:pPr>
            <a:r>
              <a:rPr lang="en-US" dirty="0"/>
              <a:t>Citizen science</a:t>
            </a:r>
          </a:p>
          <a:p>
            <a:pPr marL="285750" indent="-285750">
              <a:buFont typeface="Arial" panose="020B0604020202020204" pitchFamily="34" charset="0"/>
              <a:buChar char="•"/>
            </a:pPr>
            <a:r>
              <a:rPr lang="en-US" dirty="0"/>
              <a:t>Application of real-world science tools, skills and practices</a:t>
            </a:r>
          </a:p>
          <a:p>
            <a:endParaRPr lang="en-US" dirty="0"/>
          </a:p>
          <a:p>
            <a:endParaRPr lang="en-US" dirty="0"/>
          </a:p>
        </p:txBody>
      </p:sp>
      <p:sp>
        <p:nvSpPr>
          <p:cNvPr id="10" name="TextBox 9"/>
          <p:cNvSpPr txBox="1"/>
          <p:nvPr/>
        </p:nvSpPr>
        <p:spPr>
          <a:xfrm>
            <a:off x="5518880" y="1792169"/>
            <a:ext cx="4691921" cy="2862322"/>
          </a:xfrm>
          <a:prstGeom prst="rect">
            <a:avLst/>
          </a:prstGeom>
          <a:noFill/>
        </p:spPr>
        <p:txBody>
          <a:bodyPr wrap="square" rtlCol="0">
            <a:spAutoFit/>
          </a:bodyPr>
          <a:lstStyle/>
          <a:p>
            <a:r>
              <a:rPr lang="en-US" b="1" dirty="0" smtClean="0"/>
              <a:t>Eco-Schools </a:t>
            </a:r>
            <a:endParaRPr lang="en-US" b="1" dirty="0"/>
          </a:p>
          <a:p>
            <a:pPr marL="285750" indent="-285750">
              <a:buFont typeface="Arial" panose="020B0604020202020204" pitchFamily="34" charset="0"/>
              <a:buChar char="•"/>
            </a:pPr>
            <a:r>
              <a:rPr lang="en-US" dirty="0"/>
              <a:t>Framework for the integration of sustainable principles and practices</a:t>
            </a:r>
          </a:p>
          <a:p>
            <a:pPr marL="285750" indent="-285750">
              <a:buFont typeface="Arial" panose="020B0604020202020204" pitchFamily="34" charset="0"/>
              <a:buChar char="•"/>
            </a:pPr>
            <a:r>
              <a:rPr lang="en-US" dirty="0"/>
              <a:t>Student driven </a:t>
            </a:r>
          </a:p>
          <a:p>
            <a:pPr marL="285750" indent="-285750">
              <a:buFont typeface="Arial" panose="020B0604020202020204" pitchFamily="34" charset="0"/>
              <a:buChar char="•"/>
            </a:pPr>
            <a:r>
              <a:rPr lang="en-US" dirty="0"/>
              <a:t>Local and global, real-world action-based solutions</a:t>
            </a:r>
          </a:p>
          <a:p>
            <a:pPr marL="285750" indent="-285750">
              <a:buFont typeface="Arial" panose="020B0604020202020204" pitchFamily="34" charset="0"/>
              <a:buChar char="•"/>
            </a:pPr>
            <a:r>
              <a:rPr lang="en-US" dirty="0"/>
              <a:t>Environment-based integrated STEM education</a:t>
            </a:r>
          </a:p>
          <a:p>
            <a:pPr marL="285750" indent="-285750">
              <a:buFont typeface="Arial" panose="020B0604020202020204" pitchFamily="34" charset="0"/>
              <a:buChar char="•"/>
            </a:pPr>
            <a:endParaRPr lang="en-US" dirty="0"/>
          </a:p>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8526" y="4304382"/>
            <a:ext cx="3275597" cy="2553617"/>
          </a:xfrm>
          <a:prstGeom prst="rect">
            <a:avLst/>
          </a:prstGeom>
        </p:spPr>
      </p:pic>
    </p:spTree>
    <p:extLst>
      <p:ext uri="{BB962C8B-B14F-4D97-AF65-F5344CB8AC3E}">
        <p14:creationId xmlns:p14="http://schemas.microsoft.com/office/powerpoint/2010/main" val="2556154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Program Alignments</a:t>
            </a:r>
            <a:br>
              <a:rPr lang="en-US" dirty="0" smtClean="0">
                <a:latin typeface="+mn-lt"/>
              </a:rPr>
            </a:br>
            <a:r>
              <a:rPr lang="en-US" sz="2800" dirty="0">
                <a:latin typeface="+mn-lt"/>
              </a:rPr>
              <a:t>Seven Step Framework &amp; Protocol Investigations</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1084" y="1732169"/>
            <a:ext cx="6447723" cy="4895819"/>
          </a:xfrm>
          <a:prstGeom prst="rect">
            <a:avLst/>
          </a:prstGeom>
        </p:spPr>
      </p:pic>
    </p:spTree>
    <p:extLst>
      <p:ext uri="{BB962C8B-B14F-4D97-AF65-F5344CB8AC3E}">
        <p14:creationId xmlns:p14="http://schemas.microsoft.com/office/powerpoint/2010/main" val="1554058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Program Alignments</a:t>
            </a:r>
            <a:br>
              <a:rPr lang="en-US" dirty="0" smtClean="0">
                <a:latin typeface="+mn-lt"/>
              </a:rPr>
            </a:br>
            <a:r>
              <a:rPr lang="en-US" sz="2800" dirty="0">
                <a:latin typeface="+mn-lt"/>
              </a:rPr>
              <a:t>Pathways to Sustainability &amp; Protocol Investigations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5659" y="1766797"/>
            <a:ext cx="6580683" cy="4986271"/>
          </a:xfrm>
          <a:prstGeom prst="rect">
            <a:avLst/>
          </a:prstGeom>
        </p:spPr>
      </p:pic>
    </p:spTree>
    <p:extLst>
      <p:ext uri="{BB962C8B-B14F-4D97-AF65-F5344CB8AC3E}">
        <p14:creationId xmlns:p14="http://schemas.microsoft.com/office/powerpoint/2010/main" val="1940577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6332" y="914401"/>
            <a:ext cx="4210568" cy="4557012"/>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3725" y="914401"/>
            <a:ext cx="3926961" cy="4557012"/>
          </a:xfrm>
          <a:prstGeom prst="rect">
            <a:avLst/>
          </a:prstGeom>
        </p:spPr>
      </p:pic>
      <p:sp>
        <p:nvSpPr>
          <p:cNvPr id="7" name="TextBox 6"/>
          <p:cNvSpPr txBox="1"/>
          <p:nvPr/>
        </p:nvSpPr>
        <p:spPr>
          <a:xfrm>
            <a:off x="2333470" y="5516386"/>
            <a:ext cx="7794885" cy="461665"/>
          </a:xfrm>
          <a:prstGeom prst="rect">
            <a:avLst/>
          </a:prstGeom>
          <a:noFill/>
        </p:spPr>
        <p:txBody>
          <a:bodyPr wrap="square" rtlCol="0">
            <a:spAutoFit/>
          </a:bodyPr>
          <a:lstStyle/>
          <a:p>
            <a:pPr algn="ctr"/>
            <a:r>
              <a:rPr lang="en-US" sz="2400" dirty="0">
                <a:solidFill>
                  <a:srgbClr val="00B050"/>
                </a:solidFill>
              </a:rPr>
              <a:t>http://www.nwf.org/Eco-Schools-USA/GLOBE.aspx</a:t>
            </a:r>
          </a:p>
        </p:txBody>
      </p:sp>
    </p:spTree>
    <p:extLst>
      <p:ext uri="{BB962C8B-B14F-4D97-AF65-F5344CB8AC3E}">
        <p14:creationId xmlns:p14="http://schemas.microsoft.com/office/powerpoint/2010/main" val="455805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0" y="-1714500"/>
            <a:ext cx="18288000" cy="10287000"/>
          </a:xfrm>
          <a:prstGeom prst="rect">
            <a:avLst/>
          </a:prstGeom>
        </p:spPr>
      </p:pic>
    </p:spTree>
    <p:extLst>
      <p:ext uri="{BB962C8B-B14F-4D97-AF65-F5344CB8AC3E}">
        <p14:creationId xmlns:p14="http://schemas.microsoft.com/office/powerpoint/2010/main" val="4853747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1714500"/>
            <a:ext cx="18288000" cy="10287000"/>
          </a:xfrm>
          <a:prstGeom prst="rect">
            <a:avLst/>
          </a:prstGeom>
        </p:spPr>
      </p:pic>
    </p:spTree>
    <p:extLst>
      <p:ext uri="{BB962C8B-B14F-4D97-AF65-F5344CB8AC3E}">
        <p14:creationId xmlns:p14="http://schemas.microsoft.com/office/powerpoint/2010/main" val="4278669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1590676"/>
            <a:ext cx="8915399" cy="1904999"/>
          </a:xfrm>
        </p:spPr>
        <p:txBody>
          <a:bodyPr/>
          <a:lstStyle/>
          <a:p>
            <a:r>
              <a:rPr lang="en-US" dirty="0" smtClean="0">
                <a:latin typeface="Arial Narrow" panose="020B0606020202030204" pitchFamily="34" charset="0"/>
              </a:rPr>
              <a:t>Thank You!</a:t>
            </a:r>
            <a:endParaRPr lang="en-US" dirty="0">
              <a:latin typeface="Arial Narrow" panose="020B0606020202030204" pitchFamily="34" charset="0"/>
            </a:endParaRPr>
          </a:p>
        </p:txBody>
      </p:sp>
      <p:sp>
        <p:nvSpPr>
          <p:cNvPr id="3" name="Subtitle 2"/>
          <p:cNvSpPr>
            <a:spLocks noGrp="1"/>
          </p:cNvSpPr>
          <p:nvPr>
            <p:ph type="subTitle" idx="1"/>
          </p:nvPr>
        </p:nvSpPr>
        <p:spPr>
          <a:xfrm>
            <a:off x="2503488" y="3701054"/>
            <a:ext cx="8915399" cy="1899646"/>
          </a:xfrm>
        </p:spPr>
        <p:txBody>
          <a:bodyPr>
            <a:normAutofit/>
          </a:bodyPr>
          <a:lstStyle/>
          <a:p>
            <a:r>
              <a:rPr lang="en-US" sz="3200" dirty="0" smtClean="0">
                <a:latin typeface="Arial Narrow" panose="020B0606020202030204" pitchFamily="34" charset="0"/>
              </a:rPr>
              <a:t>Kim Martinez</a:t>
            </a:r>
          </a:p>
          <a:p>
            <a:r>
              <a:rPr lang="en-US" sz="3200" dirty="0" smtClean="0">
                <a:latin typeface="Arial Narrow" panose="020B0606020202030204" pitchFamily="34" charset="0"/>
              </a:rPr>
              <a:t>Senior Director of K-12 Education Programs</a:t>
            </a:r>
          </a:p>
          <a:p>
            <a:r>
              <a:rPr lang="en-US" sz="3200" dirty="0" smtClean="0">
                <a:latin typeface="Arial Narrow" panose="020B0606020202030204" pitchFamily="34" charset="0"/>
              </a:rPr>
              <a:t>National Wildlife Federation</a:t>
            </a:r>
          </a:p>
          <a:p>
            <a:endParaRPr lang="en-US" sz="3200" dirty="0" smtClean="0">
              <a:latin typeface="Arial Narrow" panose="020B0606020202030204" pitchFamily="34" charset="0"/>
            </a:endParaRPr>
          </a:p>
          <a:p>
            <a:endParaRPr lang="en-US" sz="3200" dirty="0">
              <a:latin typeface="Arial Narrow" panose="020B0606020202030204" pitchFamily="34" charset="0"/>
            </a:endParaRPr>
          </a:p>
        </p:txBody>
      </p:sp>
    </p:spTree>
    <p:extLst>
      <p:ext uri="{BB962C8B-B14F-4D97-AF65-F5344CB8AC3E}">
        <p14:creationId xmlns:p14="http://schemas.microsoft.com/office/powerpoint/2010/main" val="739994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241475" cy="6858000"/>
          </a:xfrm>
          <a:prstGeom prst="rect">
            <a:avLst/>
          </a:prstGeom>
        </p:spPr>
      </p:pic>
      <p:grpSp>
        <p:nvGrpSpPr>
          <p:cNvPr id="4" name="Group 3"/>
          <p:cNvGrpSpPr/>
          <p:nvPr/>
        </p:nvGrpSpPr>
        <p:grpSpPr>
          <a:xfrm>
            <a:off x="8755381" y="5642133"/>
            <a:ext cx="2991290" cy="1215867"/>
            <a:chOff x="9094380" y="8755"/>
            <a:chExt cx="2991290" cy="121586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380" y="8755"/>
              <a:ext cx="1573619" cy="12158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5408" y="153807"/>
              <a:ext cx="1460262" cy="909450"/>
            </a:xfrm>
            <a:prstGeom prst="rect">
              <a:avLst/>
            </a:prstGeom>
          </p:spPr>
        </p:pic>
        <p:cxnSp>
          <p:nvCxnSpPr>
            <p:cNvPr id="7" name="Straight Connector 6"/>
            <p:cNvCxnSpPr/>
            <p:nvPr/>
          </p:nvCxnSpPr>
          <p:spPr>
            <a:xfrm>
              <a:off x="10536864" y="106326"/>
              <a:ext cx="0" cy="1020726"/>
            </a:xfrm>
            <a:prstGeom prst="line">
              <a:avLst/>
            </a:prstGeom>
          </p:spPr>
          <p:style>
            <a:lnRef idx="1">
              <a:schemeClr val="dk1"/>
            </a:lnRef>
            <a:fillRef idx="0">
              <a:schemeClr val="dk1"/>
            </a:fillRef>
            <a:effectRef idx="0">
              <a:schemeClr val="dk1"/>
            </a:effectRef>
            <a:fontRef idx="minor">
              <a:schemeClr val="tx1"/>
            </a:fontRef>
          </p:style>
        </p:cxnSp>
      </p:grpSp>
      <p:sp>
        <p:nvSpPr>
          <p:cNvPr id="3" name="TextBox 2"/>
          <p:cNvSpPr txBox="1"/>
          <p:nvPr/>
        </p:nvSpPr>
        <p:spPr>
          <a:xfrm>
            <a:off x="8241475" y="603356"/>
            <a:ext cx="3950525" cy="4770537"/>
          </a:xfrm>
          <a:prstGeom prst="rect">
            <a:avLst/>
          </a:prstGeom>
          <a:noFill/>
        </p:spPr>
        <p:txBody>
          <a:bodyPr wrap="square" rtlCol="0">
            <a:spAutoFit/>
          </a:bodyPr>
          <a:lstStyle/>
          <a:p>
            <a:pPr algn="ctr"/>
            <a:r>
              <a:rPr lang="en-US" sz="2400" dirty="0" smtClean="0">
                <a:solidFill>
                  <a:srgbClr val="0070C0"/>
                </a:solidFill>
                <a:latin typeface="Cooper Black" panose="0208090404030B020404" pitchFamily="18" charset="0"/>
              </a:rPr>
              <a:t>7 STEP FRAMEWORK</a:t>
            </a:r>
          </a:p>
          <a:p>
            <a:endParaRPr lang="en-US" sz="2000" b="1" dirty="0"/>
          </a:p>
          <a:p>
            <a:r>
              <a:rPr lang="en-US" sz="2000" b="1" dirty="0" smtClean="0">
                <a:solidFill>
                  <a:srgbClr val="0070C0"/>
                </a:solidFill>
              </a:rPr>
              <a:t>ESTABLISH</a:t>
            </a:r>
            <a:r>
              <a:rPr lang="en-US" sz="2000" dirty="0" smtClean="0">
                <a:solidFill>
                  <a:srgbClr val="0070C0"/>
                </a:solidFill>
              </a:rPr>
              <a:t> </a:t>
            </a:r>
            <a:r>
              <a:rPr lang="en-US" sz="1600" dirty="0" smtClean="0">
                <a:solidFill>
                  <a:srgbClr val="0070C0"/>
                </a:solidFill>
              </a:rPr>
              <a:t>an eco-action team</a:t>
            </a:r>
          </a:p>
          <a:p>
            <a:endParaRPr lang="en-US" sz="2000" dirty="0">
              <a:solidFill>
                <a:srgbClr val="0070C0"/>
              </a:solidFill>
            </a:endParaRPr>
          </a:p>
          <a:p>
            <a:r>
              <a:rPr lang="en-US" sz="2000" b="1" dirty="0" smtClean="0">
                <a:solidFill>
                  <a:srgbClr val="0070C0"/>
                </a:solidFill>
              </a:rPr>
              <a:t>CONDUCT</a:t>
            </a:r>
            <a:r>
              <a:rPr lang="en-US" sz="2000" dirty="0" smtClean="0">
                <a:solidFill>
                  <a:srgbClr val="0070C0"/>
                </a:solidFill>
              </a:rPr>
              <a:t> </a:t>
            </a:r>
            <a:r>
              <a:rPr lang="en-US" sz="1600" dirty="0" smtClean="0">
                <a:solidFill>
                  <a:srgbClr val="0070C0"/>
                </a:solidFill>
              </a:rPr>
              <a:t>an environmental audit</a:t>
            </a:r>
            <a:endParaRPr lang="en-US" sz="2000" dirty="0" smtClean="0">
              <a:solidFill>
                <a:srgbClr val="0070C0"/>
              </a:solidFill>
            </a:endParaRPr>
          </a:p>
          <a:p>
            <a:endParaRPr lang="en-US" sz="2000" dirty="0">
              <a:solidFill>
                <a:srgbClr val="0070C0"/>
              </a:solidFill>
            </a:endParaRPr>
          </a:p>
          <a:p>
            <a:r>
              <a:rPr lang="en-US" sz="2000" b="1" dirty="0" smtClean="0">
                <a:solidFill>
                  <a:srgbClr val="0070C0"/>
                </a:solidFill>
              </a:rPr>
              <a:t>DEVELOP</a:t>
            </a:r>
            <a:r>
              <a:rPr lang="en-US" sz="2000" dirty="0" smtClean="0">
                <a:solidFill>
                  <a:srgbClr val="0070C0"/>
                </a:solidFill>
              </a:rPr>
              <a:t> </a:t>
            </a:r>
            <a:r>
              <a:rPr lang="en-US" sz="1600" dirty="0" smtClean="0">
                <a:solidFill>
                  <a:srgbClr val="0070C0"/>
                </a:solidFill>
              </a:rPr>
              <a:t>an eco-action plan</a:t>
            </a:r>
          </a:p>
          <a:p>
            <a:endParaRPr lang="en-US" sz="2000" dirty="0">
              <a:solidFill>
                <a:srgbClr val="0070C0"/>
              </a:solidFill>
            </a:endParaRPr>
          </a:p>
          <a:p>
            <a:r>
              <a:rPr lang="en-US" sz="2000" b="1" dirty="0" smtClean="0">
                <a:solidFill>
                  <a:srgbClr val="0070C0"/>
                </a:solidFill>
              </a:rPr>
              <a:t>MONITOR &amp; EVALUATE </a:t>
            </a:r>
            <a:r>
              <a:rPr lang="en-US" sz="1600" dirty="0" smtClean="0">
                <a:solidFill>
                  <a:srgbClr val="0070C0"/>
                </a:solidFill>
              </a:rPr>
              <a:t>progress</a:t>
            </a:r>
          </a:p>
          <a:p>
            <a:endParaRPr lang="en-US" sz="2000" dirty="0">
              <a:solidFill>
                <a:srgbClr val="0070C0"/>
              </a:solidFill>
            </a:endParaRPr>
          </a:p>
          <a:p>
            <a:r>
              <a:rPr lang="en-US" sz="2000" b="1" dirty="0" smtClean="0">
                <a:solidFill>
                  <a:srgbClr val="0070C0"/>
                </a:solidFill>
              </a:rPr>
              <a:t>CONNECT</a:t>
            </a:r>
            <a:r>
              <a:rPr lang="en-US" sz="2000" dirty="0" smtClean="0">
                <a:solidFill>
                  <a:srgbClr val="0070C0"/>
                </a:solidFill>
              </a:rPr>
              <a:t> </a:t>
            </a:r>
            <a:r>
              <a:rPr lang="en-US" sz="1600" dirty="0" smtClean="0">
                <a:solidFill>
                  <a:srgbClr val="0070C0"/>
                </a:solidFill>
              </a:rPr>
              <a:t>to curriculum</a:t>
            </a:r>
          </a:p>
          <a:p>
            <a:endParaRPr lang="en-US" sz="2000" dirty="0">
              <a:solidFill>
                <a:srgbClr val="0070C0"/>
              </a:solidFill>
            </a:endParaRPr>
          </a:p>
          <a:p>
            <a:r>
              <a:rPr lang="en-US" sz="2000" b="1" dirty="0" smtClean="0">
                <a:solidFill>
                  <a:srgbClr val="0070C0"/>
                </a:solidFill>
              </a:rPr>
              <a:t>ENGAGE</a:t>
            </a:r>
            <a:r>
              <a:rPr lang="en-US" sz="2000" dirty="0" smtClean="0">
                <a:solidFill>
                  <a:srgbClr val="0070C0"/>
                </a:solidFill>
              </a:rPr>
              <a:t> </a:t>
            </a:r>
            <a:r>
              <a:rPr lang="en-US" sz="1600" dirty="0" smtClean="0">
                <a:solidFill>
                  <a:srgbClr val="0070C0"/>
                </a:solidFill>
              </a:rPr>
              <a:t>the whole school and community</a:t>
            </a:r>
          </a:p>
          <a:p>
            <a:endParaRPr lang="en-US" sz="2000" dirty="0">
              <a:solidFill>
                <a:srgbClr val="0070C0"/>
              </a:solidFill>
            </a:endParaRPr>
          </a:p>
          <a:p>
            <a:r>
              <a:rPr lang="en-US" sz="2000" b="1" dirty="0" smtClean="0">
                <a:solidFill>
                  <a:srgbClr val="0070C0"/>
                </a:solidFill>
              </a:rPr>
              <a:t>CREATE</a:t>
            </a:r>
            <a:r>
              <a:rPr lang="en-US" sz="2000" dirty="0" smtClean="0">
                <a:solidFill>
                  <a:srgbClr val="0070C0"/>
                </a:solidFill>
              </a:rPr>
              <a:t> </a:t>
            </a:r>
            <a:r>
              <a:rPr lang="en-US" sz="1600" dirty="0" smtClean="0">
                <a:solidFill>
                  <a:srgbClr val="0070C0"/>
                </a:solidFill>
              </a:rPr>
              <a:t>an eco-code</a:t>
            </a:r>
          </a:p>
        </p:txBody>
      </p:sp>
    </p:spTree>
    <p:extLst>
      <p:ext uri="{BB962C8B-B14F-4D97-AF65-F5344CB8AC3E}">
        <p14:creationId xmlns:p14="http://schemas.microsoft.com/office/powerpoint/2010/main" val="1716189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532" y="5642133"/>
            <a:ext cx="2991290" cy="1215867"/>
            <a:chOff x="9094380" y="8755"/>
            <a:chExt cx="2991290" cy="1215867"/>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4380" y="8755"/>
              <a:ext cx="1573619" cy="12158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5408" y="153807"/>
              <a:ext cx="1460262" cy="909450"/>
            </a:xfrm>
            <a:prstGeom prst="rect">
              <a:avLst/>
            </a:prstGeom>
          </p:spPr>
        </p:pic>
        <p:cxnSp>
          <p:nvCxnSpPr>
            <p:cNvPr id="7" name="Straight Connector 6"/>
            <p:cNvCxnSpPr/>
            <p:nvPr/>
          </p:nvCxnSpPr>
          <p:spPr>
            <a:xfrm>
              <a:off x="10536864" y="106326"/>
              <a:ext cx="0" cy="1020726"/>
            </a:xfrm>
            <a:prstGeom prst="line">
              <a:avLst/>
            </a:prstGeom>
          </p:spPr>
          <p:style>
            <a:lnRef idx="1">
              <a:schemeClr val="dk1"/>
            </a:lnRef>
            <a:fillRef idx="0">
              <a:schemeClr val="dk1"/>
            </a:fillRef>
            <a:effectRef idx="0">
              <a:schemeClr val="dk1"/>
            </a:effectRef>
            <a:fontRef idx="minor">
              <a:schemeClr val="tx1"/>
            </a:fontRef>
          </p:style>
        </p:cxnSp>
      </p:grpSp>
      <p:sp>
        <p:nvSpPr>
          <p:cNvPr id="8" name="TextBox 7"/>
          <p:cNvSpPr txBox="1"/>
          <p:nvPr/>
        </p:nvSpPr>
        <p:spPr>
          <a:xfrm>
            <a:off x="-1" y="110478"/>
            <a:ext cx="4282290" cy="5509200"/>
          </a:xfrm>
          <a:prstGeom prst="rect">
            <a:avLst/>
          </a:prstGeom>
          <a:noFill/>
        </p:spPr>
        <p:txBody>
          <a:bodyPr wrap="square" rtlCol="0">
            <a:spAutoFit/>
          </a:bodyPr>
          <a:lstStyle/>
          <a:p>
            <a:pPr algn="ctr"/>
            <a:r>
              <a:rPr lang="en-US" sz="2400" dirty="0" smtClean="0">
                <a:solidFill>
                  <a:schemeClr val="accent6">
                    <a:lumMod val="50000"/>
                  </a:schemeClr>
                </a:solidFill>
                <a:latin typeface="Cooper Black" panose="0208090404030B020404" pitchFamily="18" charset="0"/>
                <a:cs typeface="Aharoni" panose="02010803020104030203" pitchFamily="2" charset="-79"/>
              </a:rPr>
              <a:t>12 PATHWAYS TO SUSTAINABILITY</a:t>
            </a:r>
            <a:endParaRPr lang="en-US" dirty="0" smtClean="0">
              <a:solidFill>
                <a:schemeClr val="accent6">
                  <a:lumMod val="50000"/>
                </a:schemeClr>
              </a:solidFill>
            </a:endParaRPr>
          </a:p>
          <a:p>
            <a:pPr algn="ctr"/>
            <a:endParaRPr lang="en-US" sz="2400" dirty="0">
              <a:solidFill>
                <a:schemeClr val="accent6">
                  <a:lumMod val="50000"/>
                </a:schemeClr>
              </a:solidFill>
              <a:latin typeface="Cooper Black" panose="0208090404030B020404" pitchFamily="18" charset="0"/>
              <a:cs typeface="Aharoni" panose="02010803020104030203" pitchFamily="2" charset="-79"/>
            </a:endParaRPr>
          </a:p>
          <a:p>
            <a:pPr>
              <a:lnSpc>
                <a:spcPts val="2800"/>
              </a:lnSpc>
            </a:pPr>
            <a:r>
              <a:rPr lang="en-US" dirty="0" smtClean="0">
                <a:solidFill>
                  <a:schemeClr val="accent6">
                    <a:lumMod val="50000"/>
                  </a:schemeClr>
                </a:solidFill>
                <a:latin typeface="Arial" panose="020B0604020202020204" pitchFamily="34" charset="0"/>
                <a:cs typeface="Arial" panose="020B0604020202020204" pitchFamily="34" charset="0"/>
              </a:rPr>
              <a:t>BIODIVERSITY</a:t>
            </a:r>
          </a:p>
          <a:p>
            <a:pPr>
              <a:lnSpc>
                <a:spcPts val="2800"/>
              </a:lnSpc>
            </a:pPr>
            <a:r>
              <a:rPr lang="en-US" dirty="0" smtClean="0">
                <a:solidFill>
                  <a:schemeClr val="accent6">
                    <a:lumMod val="50000"/>
                  </a:schemeClr>
                </a:solidFill>
                <a:latin typeface="Arial" panose="020B0604020202020204" pitchFamily="34" charset="0"/>
                <a:cs typeface="Arial" panose="020B0604020202020204" pitchFamily="34" charset="0"/>
              </a:rPr>
              <a:t>CLIMATE CHANGE</a:t>
            </a:r>
          </a:p>
          <a:p>
            <a:pPr>
              <a:lnSpc>
                <a:spcPts val="2800"/>
              </a:lnSpc>
            </a:pPr>
            <a:r>
              <a:rPr lang="en-US" dirty="0" smtClean="0">
                <a:solidFill>
                  <a:schemeClr val="accent6">
                    <a:lumMod val="50000"/>
                  </a:schemeClr>
                </a:solidFill>
                <a:latin typeface="Arial" panose="020B0604020202020204" pitchFamily="34" charset="0"/>
                <a:cs typeface="Arial" panose="020B0604020202020204" pitchFamily="34" charset="0"/>
              </a:rPr>
              <a:t>CONSUMPTION &amp; WASTE</a:t>
            </a:r>
          </a:p>
          <a:p>
            <a:pPr>
              <a:lnSpc>
                <a:spcPts val="2800"/>
              </a:lnSpc>
            </a:pPr>
            <a:r>
              <a:rPr lang="en-US" dirty="0" smtClean="0">
                <a:solidFill>
                  <a:schemeClr val="accent6">
                    <a:lumMod val="50000"/>
                  </a:schemeClr>
                </a:solidFill>
                <a:latin typeface="Arial" panose="020B0604020202020204" pitchFamily="34" charset="0"/>
                <a:cs typeface="Arial" panose="020B0604020202020204" pitchFamily="34" charset="0"/>
              </a:rPr>
              <a:t>ENERGY</a:t>
            </a:r>
          </a:p>
          <a:p>
            <a:pPr>
              <a:lnSpc>
                <a:spcPts val="2800"/>
              </a:lnSpc>
            </a:pPr>
            <a:r>
              <a:rPr lang="en-US" dirty="0" smtClean="0">
                <a:solidFill>
                  <a:schemeClr val="accent6">
                    <a:lumMod val="50000"/>
                  </a:schemeClr>
                </a:solidFill>
                <a:latin typeface="Arial" panose="020B0604020202020204" pitchFamily="34" charset="0"/>
                <a:cs typeface="Arial" panose="020B0604020202020204" pitchFamily="34" charset="0"/>
              </a:rPr>
              <a:t>HEALTHY LIVING</a:t>
            </a:r>
          </a:p>
          <a:p>
            <a:pPr>
              <a:lnSpc>
                <a:spcPts val="2800"/>
              </a:lnSpc>
            </a:pPr>
            <a:r>
              <a:rPr lang="en-US" dirty="0" smtClean="0">
                <a:solidFill>
                  <a:schemeClr val="accent6">
                    <a:lumMod val="50000"/>
                  </a:schemeClr>
                </a:solidFill>
                <a:latin typeface="Arial" panose="020B0604020202020204" pitchFamily="34" charset="0"/>
                <a:cs typeface="Arial" panose="020B0604020202020204" pitchFamily="34" charset="0"/>
              </a:rPr>
              <a:t>HEALTHY SCHOOLS</a:t>
            </a:r>
          </a:p>
          <a:p>
            <a:pPr>
              <a:lnSpc>
                <a:spcPts val="2800"/>
              </a:lnSpc>
            </a:pPr>
            <a:r>
              <a:rPr lang="en-US" dirty="0" smtClean="0">
                <a:solidFill>
                  <a:schemeClr val="accent6">
                    <a:lumMod val="50000"/>
                  </a:schemeClr>
                </a:solidFill>
                <a:latin typeface="Arial" panose="020B0604020202020204" pitchFamily="34" charset="0"/>
                <a:cs typeface="Arial" panose="020B0604020202020204" pitchFamily="34" charset="0"/>
              </a:rPr>
              <a:t>LEARNING ABOUT FORESTS</a:t>
            </a:r>
          </a:p>
          <a:p>
            <a:pPr>
              <a:lnSpc>
                <a:spcPts val="2800"/>
              </a:lnSpc>
            </a:pPr>
            <a:r>
              <a:rPr lang="en-US" dirty="0" smtClean="0">
                <a:solidFill>
                  <a:schemeClr val="accent6">
                    <a:lumMod val="50000"/>
                  </a:schemeClr>
                </a:solidFill>
                <a:latin typeface="Arial" panose="020B0604020202020204" pitchFamily="34" charset="0"/>
                <a:cs typeface="Arial" panose="020B0604020202020204" pitchFamily="34" charset="0"/>
              </a:rPr>
              <a:t>SCHOOLYARD HABITATS</a:t>
            </a:r>
          </a:p>
          <a:p>
            <a:pPr>
              <a:lnSpc>
                <a:spcPts val="2800"/>
              </a:lnSpc>
            </a:pPr>
            <a:r>
              <a:rPr lang="en-US" dirty="0" smtClean="0">
                <a:solidFill>
                  <a:schemeClr val="accent6">
                    <a:lumMod val="50000"/>
                  </a:schemeClr>
                </a:solidFill>
                <a:latin typeface="Arial" panose="020B0604020202020204" pitchFamily="34" charset="0"/>
                <a:cs typeface="Arial" panose="020B0604020202020204" pitchFamily="34" charset="0"/>
              </a:rPr>
              <a:t>SUSTAINABLE FOOD</a:t>
            </a:r>
          </a:p>
          <a:p>
            <a:pPr>
              <a:lnSpc>
                <a:spcPts val="2800"/>
              </a:lnSpc>
            </a:pPr>
            <a:r>
              <a:rPr lang="en-US" dirty="0" smtClean="0">
                <a:solidFill>
                  <a:schemeClr val="accent6">
                    <a:lumMod val="50000"/>
                  </a:schemeClr>
                </a:solidFill>
                <a:latin typeface="Arial" panose="020B0604020202020204" pitchFamily="34" charset="0"/>
                <a:cs typeface="Arial" panose="020B0604020202020204" pitchFamily="34" charset="0"/>
              </a:rPr>
              <a:t>TRANSPORTATION</a:t>
            </a:r>
          </a:p>
          <a:p>
            <a:pPr>
              <a:lnSpc>
                <a:spcPts val="2800"/>
              </a:lnSpc>
            </a:pPr>
            <a:r>
              <a:rPr lang="en-US" dirty="0" smtClean="0">
                <a:solidFill>
                  <a:schemeClr val="accent6">
                    <a:lumMod val="50000"/>
                  </a:schemeClr>
                </a:solidFill>
                <a:latin typeface="Arial" panose="020B0604020202020204" pitchFamily="34" charset="0"/>
                <a:cs typeface="Arial" panose="020B0604020202020204" pitchFamily="34" charset="0"/>
              </a:rPr>
              <a:t>WATER </a:t>
            </a:r>
          </a:p>
          <a:p>
            <a:pPr>
              <a:lnSpc>
                <a:spcPts val="2800"/>
              </a:lnSpc>
            </a:pPr>
            <a:r>
              <a:rPr lang="en-US" dirty="0" smtClean="0">
                <a:solidFill>
                  <a:schemeClr val="accent6">
                    <a:lumMod val="50000"/>
                  </a:schemeClr>
                </a:solidFill>
                <a:latin typeface="Arial" panose="020B0604020202020204" pitchFamily="34" charset="0"/>
                <a:cs typeface="Arial" panose="020B0604020202020204" pitchFamily="34" charset="0"/>
              </a:rPr>
              <a:t>WATERSHEDS, OCEANS, WETLANDS</a:t>
            </a:r>
            <a:endParaRPr lang="en-US" dirty="0">
              <a:solidFill>
                <a:schemeClr val="accent6">
                  <a:lumMod val="50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0832" y="809625"/>
            <a:ext cx="7096361" cy="5322270"/>
          </a:xfrm>
          <a:prstGeom prst="rect">
            <a:avLst/>
          </a:prstGeom>
        </p:spPr>
      </p:pic>
    </p:spTree>
    <p:extLst>
      <p:ext uri="{BB962C8B-B14F-4D97-AF65-F5344CB8AC3E}">
        <p14:creationId xmlns:p14="http://schemas.microsoft.com/office/powerpoint/2010/main" val="36315580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34" r="7198"/>
          <a:stretch/>
        </p:blipFill>
        <p:spPr>
          <a:xfrm>
            <a:off x="0" y="0"/>
            <a:ext cx="9155289" cy="6858000"/>
          </a:xfrm>
          <a:prstGeom prst="rect">
            <a:avLst/>
          </a:prstGeom>
        </p:spPr>
      </p:pic>
      <p:grpSp>
        <p:nvGrpSpPr>
          <p:cNvPr id="4" name="Group 3"/>
          <p:cNvGrpSpPr/>
          <p:nvPr/>
        </p:nvGrpSpPr>
        <p:grpSpPr>
          <a:xfrm>
            <a:off x="9060181" y="5642133"/>
            <a:ext cx="2991290" cy="1215867"/>
            <a:chOff x="9094380" y="8755"/>
            <a:chExt cx="2991290" cy="121586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380" y="8755"/>
              <a:ext cx="1573619" cy="12158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5408" y="153807"/>
              <a:ext cx="1460262" cy="909450"/>
            </a:xfrm>
            <a:prstGeom prst="rect">
              <a:avLst/>
            </a:prstGeom>
          </p:spPr>
        </p:pic>
        <p:cxnSp>
          <p:nvCxnSpPr>
            <p:cNvPr id="7" name="Straight Connector 6"/>
            <p:cNvCxnSpPr/>
            <p:nvPr/>
          </p:nvCxnSpPr>
          <p:spPr>
            <a:xfrm>
              <a:off x="10536864" y="106326"/>
              <a:ext cx="0" cy="1020726"/>
            </a:xfrm>
            <a:prstGeom prst="line">
              <a:avLst/>
            </a:prstGeom>
          </p:spPr>
          <p:style>
            <a:lnRef idx="1">
              <a:schemeClr val="dk1"/>
            </a:lnRef>
            <a:fillRef idx="0">
              <a:schemeClr val="dk1"/>
            </a:fillRef>
            <a:effectRef idx="0">
              <a:schemeClr val="dk1"/>
            </a:effectRef>
            <a:fontRef idx="minor">
              <a:schemeClr val="tx1"/>
            </a:fontRef>
          </p:style>
        </p:cxnSp>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8159" y="3946242"/>
            <a:ext cx="1331534" cy="133153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1637" y="218149"/>
            <a:ext cx="1881435" cy="2067967"/>
          </a:xfrm>
          <a:prstGeom prst="rect">
            <a:avLst/>
          </a:prstGeom>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08159" y="2542481"/>
            <a:ext cx="1355092" cy="1331235"/>
          </a:xfrm>
          <a:prstGeom prst="rect">
            <a:avLst/>
          </a:prstGeom>
        </p:spPr>
      </p:pic>
      <p:sp>
        <p:nvSpPr>
          <p:cNvPr id="13" name="Up Arrow 12"/>
          <p:cNvSpPr/>
          <p:nvPr/>
        </p:nvSpPr>
        <p:spPr>
          <a:xfrm>
            <a:off x="9461236" y="2196246"/>
            <a:ext cx="940976" cy="2929321"/>
          </a:xfrm>
          <a:prstGeom prst="up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5" name="TextBox 14"/>
          <p:cNvSpPr txBox="1"/>
          <p:nvPr/>
        </p:nvSpPr>
        <p:spPr>
          <a:xfrm>
            <a:off x="9385813" y="4427343"/>
            <a:ext cx="1214707" cy="369332"/>
          </a:xfrm>
          <a:prstGeom prst="rect">
            <a:avLst/>
          </a:prstGeom>
          <a:noFill/>
        </p:spPr>
        <p:txBody>
          <a:bodyPr wrap="square" rtlCol="0">
            <a:spAutoFit/>
          </a:bodyPr>
          <a:lstStyle/>
          <a:p>
            <a:r>
              <a:rPr lang="en-US" dirty="0" smtClean="0"/>
              <a:t>100 points</a:t>
            </a:r>
            <a:endParaRPr lang="en-US" dirty="0"/>
          </a:p>
        </p:txBody>
      </p:sp>
      <p:sp>
        <p:nvSpPr>
          <p:cNvPr id="16" name="TextBox 15"/>
          <p:cNvSpPr txBox="1"/>
          <p:nvPr/>
        </p:nvSpPr>
        <p:spPr>
          <a:xfrm>
            <a:off x="9376501" y="3028292"/>
            <a:ext cx="1214707" cy="369332"/>
          </a:xfrm>
          <a:prstGeom prst="rect">
            <a:avLst/>
          </a:prstGeom>
          <a:noFill/>
        </p:spPr>
        <p:txBody>
          <a:bodyPr wrap="square" rtlCol="0">
            <a:spAutoFit/>
          </a:bodyPr>
          <a:lstStyle/>
          <a:p>
            <a:r>
              <a:rPr lang="en-US" dirty="0"/>
              <a:t>2</a:t>
            </a:r>
            <a:r>
              <a:rPr lang="en-US" dirty="0" smtClean="0"/>
              <a:t>00 points</a:t>
            </a:r>
            <a:endParaRPr lang="en-US" dirty="0"/>
          </a:p>
        </p:txBody>
      </p:sp>
      <p:sp>
        <p:nvSpPr>
          <p:cNvPr id="17" name="TextBox 16"/>
          <p:cNvSpPr txBox="1"/>
          <p:nvPr/>
        </p:nvSpPr>
        <p:spPr>
          <a:xfrm>
            <a:off x="9221623" y="1182870"/>
            <a:ext cx="1214707" cy="369332"/>
          </a:xfrm>
          <a:prstGeom prst="rect">
            <a:avLst/>
          </a:prstGeom>
          <a:noFill/>
        </p:spPr>
        <p:txBody>
          <a:bodyPr wrap="square" rtlCol="0">
            <a:spAutoFit/>
          </a:bodyPr>
          <a:lstStyle/>
          <a:p>
            <a:r>
              <a:rPr lang="en-US" dirty="0"/>
              <a:t>3</a:t>
            </a:r>
            <a:r>
              <a:rPr lang="en-US" dirty="0" smtClean="0"/>
              <a:t>00 points</a:t>
            </a:r>
            <a:endParaRPr lang="en-US" dirty="0"/>
          </a:p>
        </p:txBody>
      </p:sp>
    </p:spTree>
    <p:extLst>
      <p:ext uri="{BB962C8B-B14F-4D97-AF65-F5344CB8AC3E}">
        <p14:creationId xmlns:p14="http://schemas.microsoft.com/office/powerpoint/2010/main" val="6725902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14711" y="5642133"/>
            <a:ext cx="2991290" cy="1215867"/>
            <a:chOff x="9094380" y="8755"/>
            <a:chExt cx="2991290" cy="121586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4380" y="8755"/>
              <a:ext cx="1573619" cy="121586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5408" y="153807"/>
              <a:ext cx="1460262" cy="909450"/>
            </a:xfrm>
            <a:prstGeom prst="rect">
              <a:avLst/>
            </a:prstGeom>
          </p:spPr>
        </p:pic>
        <p:cxnSp>
          <p:nvCxnSpPr>
            <p:cNvPr id="5" name="Straight Connector 4"/>
            <p:cNvCxnSpPr/>
            <p:nvPr/>
          </p:nvCxnSpPr>
          <p:spPr>
            <a:xfrm>
              <a:off x="10536864" y="106326"/>
              <a:ext cx="0" cy="1020726"/>
            </a:xfrm>
            <a:prstGeom prst="line">
              <a:avLst/>
            </a:prstGeom>
          </p:spPr>
          <p:style>
            <a:lnRef idx="1">
              <a:schemeClr val="dk1"/>
            </a:lnRef>
            <a:fillRef idx="0">
              <a:schemeClr val="dk1"/>
            </a:fillRef>
            <a:effectRef idx="0">
              <a:schemeClr val="dk1"/>
            </a:effectRef>
            <a:fontRef idx="minor">
              <a:schemeClr val="tx1"/>
            </a:fontRef>
          </p:style>
        </p:cxn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212708" cy="6909531"/>
          </a:xfrm>
          <a:prstGeom prst="rect">
            <a:avLst/>
          </a:prstGeom>
        </p:spPr>
      </p:pic>
      <p:sp>
        <p:nvSpPr>
          <p:cNvPr id="11" name="Rectangle 10"/>
          <p:cNvSpPr/>
          <p:nvPr/>
        </p:nvSpPr>
        <p:spPr>
          <a:xfrm>
            <a:off x="0" y="11886"/>
            <a:ext cx="9212708" cy="1686296"/>
          </a:xfrm>
          <a:prstGeom prst="rect">
            <a:avLst/>
          </a:prstGeom>
          <a:solidFill>
            <a:srgbClr val="00B0F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0" y="-39645"/>
            <a:ext cx="9212708" cy="1384995"/>
          </a:xfrm>
          <a:prstGeom prst="rect">
            <a:avLst/>
          </a:prstGeom>
          <a:noFill/>
          <a:ln>
            <a:noFill/>
          </a:ln>
        </p:spPr>
        <p:txBody>
          <a:bodyPr wrap="square" rtlCol="0">
            <a:spAutoFit/>
          </a:bodyPr>
          <a:lstStyle/>
          <a:p>
            <a:r>
              <a:rPr lang="en-US" sz="2800" b="1" dirty="0" smtClean="0">
                <a:solidFill>
                  <a:schemeClr val="bg1"/>
                </a:solidFill>
                <a:latin typeface="Arial Narrow" panose="020B0606020202030204" pitchFamily="34" charset="0"/>
              </a:rPr>
              <a:t>THE GLOBE PROGRAM</a:t>
            </a:r>
          </a:p>
          <a:p>
            <a:r>
              <a:rPr lang="en-US" sz="2800" b="1" dirty="0" smtClean="0">
                <a:solidFill>
                  <a:schemeClr val="bg1"/>
                </a:solidFill>
                <a:latin typeface="Arial Narrow" panose="020B0606020202030204" pitchFamily="34" charset="0"/>
                <a:cs typeface="Arial" panose="020B0604020202020204" pitchFamily="34" charset="0"/>
              </a:rPr>
              <a:t>Global Learning and Observations to Benefit the Environment</a:t>
            </a:r>
            <a:endParaRPr lang="en-US" sz="2800" b="1" dirty="0">
              <a:solidFill>
                <a:schemeClr val="bg1"/>
              </a:solidFill>
              <a:latin typeface="Arial Narrow" panose="020B0606020202030204" pitchFamily="34" charset="0"/>
              <a:cs typeface="Arial" panose="020B0604020202020204" pitchFamily="34" charset="0"/>
            </a:endParaRPr>
          </a:p>
          <a:p>
            <a:r>
              <a:rPr lang="en-US" sz="2800" b="1" dirty="0" smtClean="0">
                <a:solidFill>
                  <a:schemeClr val="bg1"/>
                </a:solidFill>
                <a:latin typeface="Arial Narrow" panose="020B0606020202030204" pitchFamily="34" charset="0"/>
                <a:cs typeface="Arial" panose="020B0604020202020204" pitchFamily="34" charset="0"/>
              </a:rPr>
              <a:t>Investigation-Based Science Education</a:t>
            </a:r>
            <a:endParaRPr lang="en-US"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7964" t="8292" r="14703" b="11988"/>
          <a:stretch/>
        </p:blipFill>
        <p:spPr>
          <a:xfrm>
            <a:off x="9479711" y="166261"/>
            <a:ext cx="2417238" cy="286195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2768" y="3305824"/>
            <a:ext cx="2091123" cy="1605890"/>
          </a:xfrm>
          <a:prstGeom prst="rect">
            <a:avLst/>
          </a:prstGeom>
        </p:spPr>
      </p:pic>
    </p:spTree>
    <p:extLst>
      <p:ext uri="{BB962C8B-B14F-4D97-AF65-F5344CB8AC3E}">
        <p14:creationId xmlns:p14="http://schemas.microsoft.com/office/powerpoint/2010/main" val="1483403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14711" y="5642133"/>
            <a:ext cx="2991290" cy="1215867"/>
            <a:chOff x="9094380" y="8755"/>
            <a:chExt cx="2991290" cy="121586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4380" y="8755"/>
              <a:ext cx="1573619" cy="121586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5408" y="153807"/>
              <a:ext cx="1460262" cy="909450"/>
            </a:xfrm>
            <a:prstGeom prst="rect">
              <a:avLst/>
            </a:prstGeom>
          </p:spPr>
        </p:pic>
        <p:cxnSp>
          <p:nvCxnSpPr>
            <p:cNvPr id="5" name="Straight Connector 4"/>
            <p:cNvCxnSpPr/>
            <p:nvPr/>
          </p:nvCxnSpPr>
          <p:spPr>
            <a:xfrm>
              <a:off x="10536864" y="106326"/>
              <a:ext cx="0" cy="1020726"/>
            </a:xfrm>
            <a:prstGeom prst="line">
              <a:avLst/>
            </a:prstGeom>
          </p:spPr>
          <p:style>
            <a:lnRef idx="1">
              <a:schemeClr val="dk1"/>
            </a:lnRef>
            <a:fillRef idx="0">
              <a:schemeClr val="dk1"/>
            </a:fillRef>
            <a:effectRef idx="0">
              <a:schemeClr val="dk1"/>
            </a:effectRef>
            <a:fontRef idx="minor">
              <a:schemeClr val="tx1"/>
            </a:fontRef>
          </p:style>
        </p:cxnSp>
      </p:grpSp>
      <p:sp>
        <p:nvSpPr>
          <p:cNvPr id="11" name="Rectangle 10"/>
          <p:cNvSpPr/>
          <p:nvPr/>
        </p:nvSpPr>
        <p:spPr>
          <a:xfrm>
            <a:off x="0" y="11886"/>
            <a:ext cx="9212708" cy="1686296"/>
          </a:xfrm>
          <a:prstGeom prst="rect">
            <a:avLst/>
          </a:prstGeom>
          <a:solidFill>
            <a:srgbClr val="00B0F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964" t="8292" r="14703" b="11988"/>
          <a:stretch/>
        </p:blipFill>
        <p:spPr>
          <a:xfrm>
            <a:off x="9479711" y="166261"/>
            <a:ext cx="2417238" cy="286195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2768" y="3305824"/>
            <a:ext cx="2091123" cy="1605890"/>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saturation sat="75000"/>
                    </a14:imgEffect>
                  </a14:imgLayer>
                </a14:imgProps>
              </a:ext>
              <a:ext uri="{28A0092B-C50C-407E-A947-70E740481C1C}">
                <a14:useLocalDpi xmlns:a14="http://schemas.microsoft.com/office/drawing/2010/main" val="0"/>
              </a:ext>
            </a:extLst>
          </a:blip>
          <a:stretch>
            <a:fillRect/>
          </a:stretch>
        </p:blipFill>
        <p:spPr>
          <a:xfrm>
            <a:off x="-15359" y="11886"/>
            <a:ext cx="9179069" cy="6875560"/>
          </a:xfrm>
          <a:prstGeom prst="rect">
            <a:avLst/>
          </a:prstGeom>
          <a:noFill/>
          <a:ln>
            <a:noFill/>
          </a:ln>
        </p:spPr>
      </p:pic>
      <p:sp>
        <p:nvSpPr>
          <p:cNvPr id="7" name="Rectangle 6"/>
          <p:cNvSpPr/>
          <p:nvPr/>
        </p:nvSpPr>
        <p:spPr>
          <a:xfrm>
            <a:off x="135802" y="1569612"/>
            <a:ext cx="9092265" cy="646331"/>
          </a:xfrm>
          <a:prstGeom prst="rect">
            <a:avLst/>
          </a:prstGeom>
        </p:spPr>
        <p:txBody>
          <a:bodyPr wrap="square">
            <a:spAutoFit/>
          </a:bodyPr>
          <a:lstStyle/>
          <a:p>
            <a:endParaRPr lang="en-US" dirty="0"/>
          </a:p>
          <a:p>
            <a:pPr marL="285750" indent="-285750">
              <a:buFont typeface="Arial"/>
              <a:buChar char="•"/>
            </a:pPr>
            <a:endParaRPr lang="cs-CZ" dirty="0">
              <a:latin typeface="Arial" panose="020B0604020202020204" pitchFamily="34" charset="0"/>
              <a:cs typeface="Arial" panose="020B0604020202020204" pitchFamily="34" charset="0"/>
            </a:endParaRPr>
          </a:p>
        </p:txBody>
      </p:sp>
      <p:sp>
        <p:nvSpPr>
          <p:cNvPr id="9" name="TextBox 8"/>
          <p:cNvSpPr txBox="1"/>
          <p:nvPr/>
        </p:nvSpPr>
        <p:spPr>
          <a:xfrm>
            <a:off x="0" y="11886"/>
            <a:ext cx="9179069" cy="1938992"/>
          </a:xfrm>
          <a:prstGeom prst="rect">
            <a:avLst/>
          </a:prstGeom>
          <a:solidFill>
            <a:srgbClr val="00B0F0">
              <a:alpha val="44000"/>
            </a:srgbClr>
          </a:solidFill>
        </p:spPr>
        <p:txBody>
          <a:bodyPr wrap="square" rtlCol="0">
            <a:spAutoFit/>
          </a:bodyPr>
          <a:lstStyle/>
          <a:p>
            <a:r>
              <a:rPr lang="en-US" sz="2400" b="1" dirty="0" smtClean="0">
                <a:solidFill>
                  <a:schemeClr val="bg1"/>
                </a:solidFill>
                <a:latin typeface="Arial Narrow" panose="020B0606020202030204" pitchFamily="34" charset="0"/>
              </a:rPr>
              <a:t> </a:t>
            </a:r>
            <a:r>
              <a:rPr lang="en-US" sz="3600" b="1" dirty="0" smtClean="0">
                <a:solidFill>
                  <a:schemeClr val="bg1"/>
                </a:solidFill>
                <a:latin typeface="Arial Narrow" panose="020B0606020202030204" pitchFamily="34" charset="0"/>
              </a:rPr>
              <a:t>DO GLOBE</a:t>
            </a:r>
          </a:p>
          <a:p>
            <a:r>
              <a:rPr lang="en-US" sz="3600" b="1" dirty="0" smtClean="0">
                <a:solidFill>
                  <a:schemeClr val="bg1"/>
                </a:solidFill>
                <a:latin typeface="Arial Narrow" panose="020B0606020202030204" pitchFamily="34" charset="0"/>
              </a:rPr>
              <a:t>“Excite student curiosity”</a:t>
            </a:r>
          </a:p>
          <a:p>
            <a:endParaRPr lang="en-US" sz="2400" b="1" dirty="0">
              <a:solidFill>
                <a:schemeClr val="bg1"/>
              </a:solidFill>
              <a:latin typeface="Arial Narrow" panose="020B0606020202030204" pitchFamily="34" charset="0"/>
            </a:endParaRPr>
          </a:p>
          <a:p>
            <a:endParaRPr lang="en-US" sz="2400" b="1" dirty="0" smtClean="0">
              <a:solidFill>
                <a:schemeClr val="bg1"/>
              </a:solidFill>
              <a:latin typeface="Arial Narrow" panose="020B0606020202030204" pitchFamily="34" charset="0"/>
            </a:endParaRPr>
          </a:p>
        </p:txBody>
      </p:sp>
    </p:spTree>
    <p:extLst>
      <p:ext uri="{BB962C8B-B14F-4D97-AF65-F5344CB8AC3E}">
        <p14:creationId xmlns:p14="http://schemas.microsoft.com/office/powerpoint/2010/main" val="34053852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125" y="624110"/>
            <a:ext cx="9742487" cy="1280890"/>
          </a:xfrm>
        </p:spPr>
        <p:txBody>
          <a:bodyPr/>
          <a:lstStyle/>
          <a:p>
            <a:r>
              <a:rPr lang="en-US" b="1" dirty="0" smtClean="0">
                <a:latin typeface="Arial Narrow" panose="020B0606020202030204" pitchFamily="34" charset="0"/>
              </a:rPr>
              <a:t>Investigation Based Science Education</a:t>
            </a:r>
            <a:endParaRPr lang="en-US" b="1" dirty="0">
              <a:latin typeface="Arial Narrow" panose="020B0606020202030204" pitchFamily="34" charset="0"/>
            </a:endParaRPr>
          </a:p>
        </p:txBody>
      </p:sp>
      <p:sp>
        <p:nvSpPr>
          <p:cNvPr id="3" name="Content Placeholder 2"/>
          <p:cNvSpPr>
            <a:spLocks noGrp="1"/>
          </p:cNvSpPr>
          <p:nvPr>
            <p:ph idx="1"/>
          </p:nvPr>
        </p:nvSpPr>
        <p:spPr>
          <a:xfrm>
            <a:off x="1855787" y="1533525"/>
            <a:ext cx="8915400" cy="4724400"/>
          </a:xfrm>
        </p:spPr>
        <p:txBody>
          <a:bodyPr>
            <a:noAutofit/>
          </a:bodyPr>
          <a:lstStyle/>
          <a:p>
            <a:r>
              <a:rPr lang="en-US" sz="3200" dirty="0" smtClean="0">
                <a:latin typeface="Arial Narrow" panose="020B0606020202030204" pitchFamily="34" charset="0"/>
              </a:rPr>
              <a:t>Pose questions</a:t>
            </a:r>
          </a:p>
          <a:p>
            <a:r>
              <a:rPr lang="en-US" sz="3200" dirty="0" smtClean="0">
                <a:latin typeface="Arial Narrow" panose="020B0606020202030204" pitchFamily="34" charset="0"/>
              </a:rPr>
              <a:t>Develop hypothesis</a:t>
            </a:r>
          </a:p>
          <a:p>
            <a:r>
              <a:rPr lang="en-US" sz="3200" dirty="0" smtClean="0">
                <a:latin typeface="Arial Narrow" panose="020B0606020202030204" pitchFamily="34" charset="0"/>
              </a:rPr>
              <a:t>Plan investigation</a:t>
            </a:r>
          </a:p>
          <a:p>
            <a:r>
              <a:rPr lang="en-US" sz="3200" dirty="0" smtClean="0">
                <a:latin typeface="Arial Narrow" panose="020B0606020202030204" pitchFamily="34" charset="0"/>
              </a:rPr>
              <a:t>Conduct experiments &amp; perform observations using GLOBE protocols</a:t>
            </a:r>
          </a:p>
          <a:p>
            <a:r>
              <a:rPr lang="en-US" sz="3200" dirty="0" smtClean="0">
                <a:latin typeface="Arial Narrow" panose="020B0606020202030204" pitchFamily="34" charset="0"/>
              </a:rPr>
              <a:t>Analyze data</a:t>
            </a:r>
          </a:p>
          <a:p>
            <a:r>
              <a:rPr lang="en-US" sz="3200" dirty="0" smtClean="0">
                <a:latin typeface="Arial Narrow" panose="020B0606020202030204" pitchFamily="34" charset="0"/>
              </a:rPr>
              <a:t>Return to hypothesis</a:t>
            </a:r>
          </a:p>
          <a:p>
            <a:r>
              <a:rPr lang="en-US" sz="3200" dirty="0" smtClean="0">
                <a:latin typeface="Arial Narrow" panose="020B0606020202030204" pitchFamily="34" charset="0"/>
              </a:rPr>
              <a:t>Present and connect findings</a:t>
            </a:r>
            <a:endParaRPr lang="en-US" sz="3200" dirty="0">
              <a:latin typeface="Arial Narrow" panose="020B0606020202030204" pitchFamily="34" charset="0"/>
            </a:endParaRPr>
          </a:p>
        </p:txBody>
      </p:sp>
    </p:spTree>
    <p:extLst>
      <p:ext uri="{BB962C8B-B14F-4D97-AF65-F5344CB8AC3E}">
        <p14:creationId xmlns:p14="http://schemas.microsoft.com/office/powerpoint/2010/main" val="3634627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66925" y="624110"/>
            <a:ext cx="9437687" cy="1280890"/>
          </a:xfrm>
        </p:spPr>
        <p:txBody>
          <a:bodyPr>
            <a:normAutofit/>
          </a:bodyPr>
          <a:lstStyle/>
          <a:p>
            <a:r>
              <a:rPr lang="en-US" sz="4400" b="1" dirty="0" smtClean="0">
                <a:latin typeface="Arial Narrow" panose="020B0606020202030204" pitchFamily="34" charset="0"/>
              </a:rPr>
              <a:t>Urban Heat</a:t>
            </a:r>
            <a:endParaRPr lang="en-US" sz="4400" b="1" dirty="0">
              <a:latin typeface="Arial Narrow" panose="020B0606020202030204" pitchFamily="34" charset="0"/>
            </a:endParaRPr>
          </a:p>
        </p:txBody>
      </p:sp>
      <p:sp>
        <p:nvSpPr>
          <p:cNvPr id="3" name="Content Placeholder 2"/>
          <p:cNvSpPr>
            <a:spLocks noGrp="1"/>
          </p:cNvSpPr>
          <p:nvPr>
            <p:ph idx="1"/>
          </p:nvPr>
        </p:nvSpPr>
        <p:spPr>
          <a:xfrm>
            <a:off x="2066925" y="1362075"/>
            <a:ext cx="9437687" cy="4549147"/>
          </a:xfrm>
        </p:spPr>
        <p:txBody>
          <a:bodyPr/>
          <a:lstStyle/>
          <a:p>
            <a:r>
              <a:rPr lang="en-US" sz="2800" dirty="0" smtClean="0">
                <a:latin typeface="Arial Narrow" panose="020B0606020202030204" pitchFamily="34" charset="0"/>
                <a:cs typeface="Arial" panose="020B0604020202020204" pitchFamily="34" charset="0"/>
              </a:rPr>
              <a:t>Biosphere (Phenology and Land Cover)</a:t>
            </a:r>
          </a:p>
          <a:p>
            <a:r>
              <a:rPr lang="en-US" sz="2800" dirty="0" smtClean="0">
                <a:latin typeface="Arial Narrow" panose="020B0606020202030204" pitchFamily="34" charset="0"/>
                <a:cs typeface="Arial" panose="020B0604020202020204" pitchFamily="34" charset="0"/>
              </a:rPr>
              <a:t>Surface temperature</a:t>
            </a:r>
          </a:p>
          <a:p>
            <a:r>
              <a:rPr lang="en-US" sz="2800" dirty="0" smtClean="0">
                <a:latin typeface="Arial Narrow" panose="020B0606020202030204" pitchFamily="34" charset="0"/>
                <a:cs typeface="Arial" panose="020B0604020202020204" pitchFamily="34" charset="0"/>
              </a:rPr>
              <a:t>Land cover</a:t>
            </a:r>
          </a:p>
          <a:p>
            <a:pPr marL="0" indent="0">
              <a:buNone/>
            </a:pPr>
            <a:endParaRPr lang="en-US" dirty="0"/>
          </a:p>
          <a:p>
            <a:pPr marL="0" indent="0">
              <a:buNone/>
            </a:pPr>
            <a:endParaRPr lang="en-US" dirty="0" smtClean="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8650" y="0"/>
            <a:ext cx="3943350" cy="39433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279" y="2529110"/>
            <a:ext cx="3691371" cy="3558483"/>
          </a:xfrm>
          <a:prstGeom prst="rect">
            <a:avLst/>
          </a:prstGeom>
        </p:spPr>
      </p:pic>
    </p:spTree>
    <p:extLst>
      <p:ext uri="{BB962C8B-B14F-4D97-AF65-F5344CB8AC3E}">
        <p14:creationId xmlns:p14="http://schemas.microsoft.com/office/powerpoint/2010/main" val="1329225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540</TotalTime>
  <Words>1088</Words>
  <Application>Microsoft Office PowerPoint</Application>
  <PresentationFormat>Widescreen</PresentationFormat>
  <Paragraphs>186</Paragraphs>
  <Slides>26</Slides>
  <Notes>13</Notes>
  <HiddenSlides>8</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Adobe Caslon Pro Bold</vt:lpstr>
      <vt:lpstr>Aharoni</vt:lpstr>
      <vt:lpstr>Arial</vt:lpstr>
      <vt:lpstr>Arial Black</vt:lpstr>
      <vt:lpstr>Arial Narrow</vt:lpstr>
      <vt:lpstr>Calibri</vt:lpstr>
      <vt:lpstr>Calibri Light</vt:lpstr>
      <vt:lpstr>Century Gothic</vt:lpstr>
      <vt:lpstr>Cooper Black</vt:lpstr>
      <vt:lpstr>Wingdings 3</vt:lpstr>
      <vt:lpstr>Office Theme</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Investigation Based Science Education</vt:lpstr>
      <vt:lpstr>Urban Heat</vt:lpstr>
      <vt:lpstr>PowerPoint Presentation</vt:lpstr>
      <vt:lpstr>PowerPoint Presentation</vt:lpstr>
      <vt:lpstr>Indoor Air Quality</vt:lpstr>
      <vt:lpstr>PowerPoint Presentation</vt:lpstr>
      <vt:lpstr>PowerPoint Presentation</vt:lpstr>
      <vt:lpstr>Schoolyard Habitat</vt:lpstr>
      <vt:lpstr>Probing Question</vt:lpstr>
      <vt:lpstr>PowerPoint Presentation</vt:lpstr>
      <vt:lpstr>What do you want to find out?</vt:lpstr>
      <vt:lpstr>PowerPoint Presentation</vt:lpstr>
      <vt:lpstr>Eco-Schools and  The GLOBE Program</vt:lpstr>
      <vt:lpstr>Program Alignments Seven Step Framework &amp; Protocol Investigations</vt:lpstr>
      <vt:lpstr>Program Alignments Pathways to Sustainability &amp; Protocol Investigations</vt:lpstr>
      <vt:lpstr>PowerPoint Presentation</vt:lpstr>
      <vt:lpstr>PowerPoint Presentation</vt:lpstr>
      <vt:lpstr>PowerPoint Presentation</vt:lpstr>
      <vt:lpstr>Thank You!</vt:lpstr>
    </vt:vector>
  </TitlesOfParts>
  <Company>National Wildlife Federation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Hammonds</dc:creator>
  <cp:lastModifiedBy>Kim Martinez</cp:lastModifiedBy>
  <cp:revision>49</cp:revision>
  <dcterms:created xsi:type="dcterms:W3CDTF">2017-05-08T22:53:22Z</dcterms:created>
  <dcterms:modified xsi:type="dcterms:W3CDTF">2017-07-27T21:58:12Z</dcterms:modified>
</cp:coreProperties>
</file>