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tiff" ContentType="image/tiff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  <p:sldMasterId id="2147483670" r:id="rId3"/>
    <p:sldMasterId id="2147483660" r:id="rId4"/>
  </p:sldMasterIdLst>
  <p:handoutMasterIdLst>
    <p:handoutMasterId r:id="rId25"/>
  </p:handoutMasterIdLst>
  <p:sldIdLst>
    <p:sldId id="256" r:id="rId5"/>
    <p:sldId id="258" r:id="rId6"/>
    <p:sldId id="257" r:id="rId7"/>
    <p:sldId id="265" r:id="rId8"/>
    <p:sldId id="259" r:id="rId9"/>
    <p:sldId id="266" r:id="rId10"/>
    <p:sldId id="267" r:id="rId11"/>
    <p:sldId id="268" r:id="rId12"/>
    <p:sldId id="260" r:id="rId13"/>
    <p:sldId id="271" r:id="rId14"/>
    <p:sldId id="272" r:id="rId15"/>
    <p:sldId id="273" r:id="rId16"/>
    <p:sldId id="282" r:id="rId17"/>
    <p:sldId id="274" r:id="rId18"/>
    <p:sldId id="283" r:id="rId19"/>
    <p:sldId id="279" r:id="rId20"/>
    <p:sldId id="280" r:id="rId21"/>
    <p:sldId id="281" r:id="rId22"/>
    <p:sldId id="277" r:id="rId23"/>
    <p:sldId id="278" r:id="rId2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79" autoAdjust="0"/>
    <p:restoredTop sz="94630" autoAdjust="0"/>
  </p:normalViewPr>
  <p:slideViewPr>
    <p:cSldViewPr snapToGrid="0" snapToObjects="1" showGuides="1">
      <p:cViewPr>
        <p:scale>
          <a:sx n="100" d="100"/>
          <a:sy n="100" d="100"/>
        </p:scale>
        <p:origin x="-52" y="15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732AF-99B1-4563-B2C0-A3862CA4791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1BF0A128-0788-4EA9-951E-BBEF90613A7C}">
      <dgm:prSet phldrT="[Teksts]" custT="1"/>
      <dgm:spPr/>
      <dgm:t>
        <a:bodyPr lIns="0"/>
        <a:lstStyle/>
        <a:p>
          <a:pPr>
            <a:lnSpc>
              <a:spcPct val="100000"/>
            </a:lnSpc>
          </a:pPr>
          <a:r>
            <a:rPr lang="en-GB" sz="14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Ambassador of the USA </a:t>
          </a:r>
          <a:r>
            <a:rPr lang="en-GB" sz="1400" b="0" i="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 Pekala participates in learning activities on rift in the River </a:t>
          </a:r>
          <a:r>
            <a:rPr lang="en-GB" sz="1400" b="0" i="0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Gauja</a:t>
          </a:r>
          <a:endParaRPr lang="en-GB" sz="14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2E925-7B02-44FB-A947-A747473380BF}" type="parTrans" cxnId="{3BAD4FF7-2C89-4EC7-BC3D-002FBF0D2ED4}">
      <dgm:prSet/>
      <dgm:spPr/>
      <dgm:t>
        <a:bodyPr/>
        <a:lstStyle/>
        <a:p>
          <a:endParaRPr lang="lv-LV"/>
        </a:p>
      </dgm:t>
    </dgm:pt>
    <dgm:pt modelId="{8FE654D9-2ED2-4150-9668-4D411BBB48C5}" type="sibTrans" cxnId="{3BAD4FF7-2C89-4EC7-BC3D-002FBF0D2ED4}">
      <dgm:prSet/>
      <dgm:spPr/>
      <dgm:t>
        <a:bodyPr/>
        <a:lstStyle/>
        <a:p>
          <a:endParaRPr lang="lv-LV"/>
        </a:p>
      </dgm:t>
    </dgm:pt>
    <dgm:pt modelId="{EE32AC8D-6F28-4056-94BB-36533BBEC4F8}" type="pres">
      <dgm:prSet presAssocID="{FFA732AF-99B1-4563-B2C0-A3862CA47915}" presName="Name0" presStyleCnt="0">
        <dgm:presLayoutVars>
          <dgm:chMax/>
          <dgm:chPref/>
          <dgm:dir/>
          <dgm:animLvl val="lvl"/>
        </dgm:presLayoutVars>
      </dgm:prSet>
      <dgm:spPr/>
    </dgm:pt>
    <dgm:pt modelId="{A4F567E6-D65A-4FBD-B56A-1FE17E8BAF0B}" type="pres">
      <dgm:prSet presAssocID="{1BF0A128-0788-4EA9-951E-BBEF90613A7C}" presName="composite" presStyleCnt="0"/>
      <dgm:spPr/>
    </dgm:pt>
    <dgm:pt modelId="{415D0DD4-DE0A-4CDF-B32B-ED8AFA6C270C}" type="pres">
      <dgm:prSet presAssocID="{1BF0A128-0788-4EA9-951E-BBEF90613A7C}" presName="ParentAccentShape" presStyleLbl="trBgShp" presStyleIdx="0" presStyleCnt="1"/>
      <dgm:spPr/>
    </dgm:pt>
    <dgm:pt modelId="{20CAADDC-B1B9-45E9-9FC7-2A12487D410E}" type="pres">
      <dgm:prSet presAssocID="{1BF0A128-0788-4EA9-951E-BBEF90613A7C}" presName="ParentText" presStyleLbl="revTx" presStyleIdx="0" presStyleCnt="2" custScaleX="244658" custScaleY="615720" custLinFactY="295679" custLinFactNeighborX="-10850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6AE4AD-3CA5-417B-A4A0-E0E148967A5B}" type="pres">
      <dgm:prSet presAssocID="{1BF0A128-0788-4EA9-951E-BBEF90613A7C}" presName="ChildText" presStyleLbl="revTx" presStyleIdx="1" presStyleCnt="2">
        <dgm:presLayoutVars>
          <dgm:chMax val="0"/>
          <dgm:chPref val="0"/>
        </dgm:presLayoutVars>
      </dgm:prSet>
      <dgm:spPr/>
    </dgm:pt>
    <dgm:pt modelId="{D6D9F5ED-8ABC-4E89-9886-DEE19427ADD5}" type="pres">
      <dgm:prSet presAssocID="{1BF0A128-0788-4EA9-951E-BBEF90613A7C}" presName="ChildAccentShape" presStyleLbl="trBgShp" presStyleIdx="0" presStyleCnt="1"/>
      <dgm:spPr/>
    </dgm:pt>
    <dgm:pt modelId="{8D6EC5B1-DDDA-4E9D-B8BA-6A9FF40108C6}" type="pres">
      <dgm:prSet presAssocID="{1BF0A128-0788-4EA9-951E-BBEF90613A7C}" presName="Image" presStyleLbl="alignImgPlace1" presStyleIdx="0" presStyleCnt="1" custScaleX="240957" custScaleY="270757" custLinFactY="-1241" custLinFactNeighborX="-8587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xmlns="" id="0" name="" descr="Ambassador of USA Mark Pekala participates in learning activities on rift in the River Gauja.">
            <a:extLst>
              <a:ext uri="{FF2B5EF4-FFF2-40B4-BE49-F238E27FC236}">
                <a16:creationId xmlns:a16="http://schemas.microsoft.com/office/drawing/2014/main" id="{1F00505E-6E30-461D-B47D-A290CC33B9F9}"/>
              </a:ext>
            </a:extLst>
          </dgm14:cNvPr>
        </a:ext>
      </dgm:extLst>
    </dgm:pt>
  </dgm:ptLst>
  <dgm:cxnLst>
    <dgm:cxn modelId="{3BAD4FF7-2C89-4EC7-BC3D-002FBF0D2ED4}" srcId="{FFA732AF-99B1-4563-B2C0-A3862CA47915}" destId="{1BF0A128-0788-4EA9-951E-BBEF90613A7C}" srcOrd="0" destOrd="0" parTransId="{C522E925-7B02-44FB-A947-A747473380BF}" sibTransId="{8FE654D9-2ED2-4150-9668-4D411BBB48C5}"/>
    <dgm:cxn modelId="{9774C07F-C542-4254-9ED3-6250B74F378D}" type="presOf" srcId="{FFA732AF-99B1-4563-B2C0-A3862CA47915}" destId="{EE32AC8D-6F28-4056-94BB-36533BBEC4F8}" srcOrd="0" destOrd="0" presId="urn:microsoft.com/office/officeart/2009/3/layout/SnapshotPictureList"/>
    <dgm:cxn modelId="{A482C064-17AD-4B87-957A-EB5C1042A390}" type="presOf" srcId="{1BF0A128-0788-4EA9-951E-BBEF90613A7C}" destId="{20CAADDC-B1B9-45E9-9FC7-2A12487D410E}" srcOrd="0" destOrd="0" presId="urn:microsoft.com/office/officeart/2009/3/layout/SnapshotPictureList"/>
    <dgm:cxn modelId="{E4594F2B-76DA-4A01-9E58-95311935FF77}" type="presParOf" srcId="{EE32AC8D-6F28-4056-94BB-36533BBEC4F8}" destId="{A4F567E6-D65A-4FBD-B56A-1FE17E8BAF0B}" srcOrd="0" destOrd="0" presId="urn:microsoft.com/office/officeart/2009/3/layout/SnapshotPictureList"/>
    <dgm:cxn modelId="{B2ACAC9E-4351-4709-8E32-68A8D67A0DEF}" type="presParOf" srcId="{A4F567E6-D65A-4FBD-B56A-1FE17E8BAF0B}" destId="{415D0DD4-DE0A-4CDF-B32B-ED8AFA6C270C}" srcOrd="0" destOrd="0" presId="urn:microsoft.com/office/officeart/2009/3/layout/SnapshotPictureList"/>
    <dgm:cxn modelId="{A457592B-79B3-40FD-B726-9B4AFB3B0902}" type="presParOf" srcId="{A4F567E6-D65A-4FBD-B56A-1FE17E8BAF0B}" destId="{20CAADDC-B1B9-45E9-9FC7-2A12487D410E}" srcOrd="1" destOrd="0" presId="urn:microsoft.com/office/officeart/2009/3/layout/SnapshotPictureList"/>
    <dgm:cxn modelId="{280EE0F4-A045-415F-A403-04704079F0B4}" type="presParOf" srcId="{A4F567E6-D65A-4FBD-B56A-1FE17E8BAF0B}" destId="{B66AE4AD-3CA5-417B-A4A0-E0E148967A5B}" srcOrd="2" destOrd="0" presId="urn:microsoft.com/office/officeart/2009/3/layout/SnapshotPictureList"/>
    <dgm:cxn modelId="{0EF5F8D1-A737-4955-8D35-CD3E84EE3D35}" type="presParOf" srcId="{A4F567E6-D65A-4FBD-B56A-1FE17E8BAF0B}" destId="{D6D9F5ED-8ABC-4E89-9886-DEE19427ADD5}" srcOrd="3" destOrd="0" presId="urn:microsoft.com/office/officeart/2009/3/layout/SnapshotPictureList"/>
    <dgm:cxn modelId="{0DD67735-C9F5-4852-AD8C-790BFC2AD43A}" type="presParOf" srcId="{A4F567E6-D65A-4FBD-B56A-1FE17E8BAF0B}" destId="{8D6EC5B1-DDDA-4E9D-B8BA-6A9FF40108C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0861E-2507-4A55-B54F-AF3BBB37F599}" type="datetimeFigureOut">
              <a:rPr lang="cs-CZ" smtClean="0"/>
              <a:pPr/>
              <a:t>02.08.2017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3D646-4354-48A7-8602-FDDD235F75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4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25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4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87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8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0496" y="3151187"/>
            <a:ext cx="43219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3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88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DA5E-1310-0649-87A8-33FC504AB03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3D3-D3AB-494D-92C6-F26B4DB8C3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09580" y="1011210"/>
            <a:ext cx="4277220" cy="511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084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2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63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4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Calibri"/>
              </a:rPr>
              <a:t>      #GLOBE21</a:t>
            </a:r>
            <a:endParaRPr lang="en-US" sz="1400" i="1" baseline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8F30-4F03-1343-BBC0-6983C3E285B8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eft_glob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9" name="Picture 8" descr="GLOBE_logoOfficial-_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+mn-lt"/>
              </a:rPr>
              <a:t> 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166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2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DA5E-1310-0649-87A8-33FC504AB03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53D3-D3AB-494D-92C6-F26B4DB8C3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LOBE_logoOfficial-_Blu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7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92A-AEC4-A047-817E-4CDE1175D34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smtClean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web/europe-and-eurasia" TargetMode="External"/><Relationship Id="rId2" Type="http://schemas.openxmlformats.org/officeDocument/2006/relationships/hyperlink" Target="mailto:europe@globe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IK013JSH0&amp;t=13s" TargetMode="External"/><Relationship Id="rId2" Type="http://schemas.openxmlformats.org/officeDocument/2006/relationships/hyperlink" Target="https://www.globe.gov/web/poland/news/newsdetail/14028/20th-globe-games-in-the-czech-republic?backURL=https://www.globe.gov:443/web/poland/news?p_p_id=commonnewsportlet_WAR_globegovcmsportlet_INSTANCE_7fAT&amp;p_p_lifecycle=0&amp;p_p_state%25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lobe.gov/web/poland/news/newsdetail/14028/globe-conference-in-croatia?backURL=https://www.globe.gov:443/web/poland/news?p_p_id=commonnewsportlet_WAR_globegovcmsportlet_INSTANCE_7fAT&amp;p_p_lifecycle=0&amp;p_p_state=normal&amp;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lobe.gov/web/poland/news/newsdetail/14028/globe-games-in-poland-celebration-of-20th-anniversary-of-globe-poland?backURL=https://www.globe.gov:443/web/poland/news?p_p_id=commonnewsportlet_WAR_globegovcmsportlet_INSTANCE_7fAT%252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lobe.gov/web/poland/news/newsdetail/14028/the-annual-meeting-of-international-projects-in-israel?backURL=https://www.globe.gov:443/web/poland/news?p_p_id=commonnewsportlet_WAR_globegovcmsportlet_INSTANCE_7fAT&amp;p_p_lifecycle%25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web/poland/news/newsdetail/14028/annual-globe-meeting-in-bad-lippspringe-germany?backURL=https://www.globe.gov:443/web/poland/news?p_p_id=commonnewsportlet_WAR_globegovcmsportlet_INSTANCE_7fAT&amp;p_p_lifecycle=0&amp;p" TargetMode="External"/><Relationship Id="rId2" Type="http://schemas.openxmlformats.org/officeDocument/2006/relationships/hyperlink" Target="https://www.globe.gov/web/poland/news/newsdetail/14028/globe-trot-air-expedition-in-france?backURL=https://www.globe.gov:443/web/poland/news?p_p_id=commonnewsportlet_WAR_globegovcmsportlet_INSTANCE_7fAT&amp;p_p_lifecycle=0&amp;p_p_state=n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facebook.com/GlobeLatvija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lobe.gov/news-events/globe-stars/starsdetail/globe/globe-estonia-celebrates-20-years?backURL=https://www.globe.gov:443/news-events/globe-stars?p_p_id=commonstarsportlet_WAR_globegovcmsportlet_INSTANCE_Z0Bz&amp;p_p_lifecycle=0%252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1206500"/>
            <a:ext cx="7772400" cy="1470025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2"/>
                </a:solidFill>
              </a:rPr>
              <a:t>GLOBE </a:t>
            </a:r>
            <a:r>
              <a:rPr lang="cs-CZ" sz="4000" b="1" dirty="0" err="1" smtClean="0">
                <a:solidFill>
                  <a:schemeClr val="tx2"/>
                </a:solidFill>
              </a:rPr>
              <a:t>Learning</a:t>
            </a:r>
            <a:r>
              <a:rPr lang="cs-CZ" sz="4000" b="1" dirty="0" smtClean="0">
                <a:solidFill>
                  <a:schemeClr val="tx2"/>
                </a:solidFill>
              </a:rPr>
              <a:t> </a:t>
            </a:r>
            <a:r>
              <a:rPr lang="cs-CZ" sz="4000" b="1" dirty="0" err="1" smtClean="0">
                <a:solidFill>
                  <a:schemeClr val="tx2"/>
                </a:solidFill>
              </a:rPr>
              <a:t>Expeditions</a:t>
            </a:r>
            <a:r>
              <a:rPr lang="cs-CZ" sz="4000" b="1" dirty="0" smtClean="0">
                <a:solidFill>
                  <a:schemeClr val="tx2"/>
                </a:solidFill>
              </a:rPr>
              <a:t> </a:t>
            </a:r>
            <a:br>
              <a:rPr lang="cs-CZ" sz="4000" b="1" dirty="0" smtClean="0">
                <a:solidFill>
                  <a:schemeClr val="tx2"/>
                </a:solidFill>
              </a:rPr>
            </a:br>
            <a:r>
              <a:rPr lang="cs-CZ" sz="4000" b="1" dirty="0" smtClean="0">
                <a:solidFill>
                  <a:schemeClr val="tx2"/>
                </a:solidFill>
              </a:rPr>
              <a:t>in </a:t>
            </a:r>
            <a:r>
              <a:rPr lang="cs-CZ" sz="4000" b="1" dirty="0" err="1" smtClean="0">
                <a:solidFill>
                  <a:schemeClr val="tx2"/>
                </a:solidFill>
              </a:rPr>
              <a:t>the</a:t>
            </a:r>
            <a:r>
              <a:rPr lang="cs-CZ" sz="4000" b="1" dirty="0" smtClean="0">
                <a:solidFill>
                  <a:schemeClr val="tx2"/>
                </a:solidFill>
              </a:rPr>
              <a:t> Region Europe and Eurasia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409950"/>
            <a:ext cx="8464550" cy="24130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Dana </a:t>
            </a:r>
            <a:r>
              <a:rPr lang="en-US" sz="1800" b="1" dirty="0" err="1" smtClean="0">
                <a:solidFill>
                  <a:schemeClr val="tx2"/>
                </a:solidFill>
              </a:rPr>
              <a:t>Votapkova</a:t>
            </a:r>
            <a:endParaRPr lang="cs-CZ" sz="1800" b="1" dirty="0" smtClean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Europe and Eurasia Region Coordination Office</a:t>
            </a:r>
            <a:r>
              <a:rPr lang="cs-CZ" sz="1800" b="1" dirty="0" smtClean="0">
                <a:solidFill>
                  <a:schemeClr val="tx2"/>
                </a:solidFill>
              </a:rPr>
              <a:t/>
            </a:r>
            <a:br>
              <a:rPr lang="cs-CZ" sz="1800" b="1" dirty="0" smtClean="0">
                <a:solidFill>
                  <a:schemeClr val="tx2"/>
                </a:solidFill>
              </a:rPr>
            </a:br>
            <a:r>
              <a:rPr lang="cs-CZ" sz="1800" b="1" dirty="0" smtClean="0">
                <a:solidFill>
                  <a:schemeClr val="tx2"/>
                </a:solidFill>
                <a:hlinkClick r:id="rId2"/>
              </a:rPr>
              <a:t>europe@globe.</a:t>
            </a:r>
            <a:r>
              <a:rPr lang="cs-CZ" sz="1800" b="1" dirty="0" err="1" smtClean="0">
                <a:solidFill>
                  <a:schemeClr val="tx2"/>
                </a:solidFill>
                <a:hlinkClick r:id="rId2"/>
              </a:rPr>
              <a:t>gov</a:t>
            </a:r>
            <a:r>
              <a:rPr lang="cs-CZ" sz="1800" b="1" dirty="0" smtClean="0">
                <a:solidFill>
                  <a:schemeClr val="tx2"/>
                </a:solidFill>
              </a:rPr>
              <a:t/>
            </a:r>
            <a:br>
              <a:rPr lang="cs-CZ" sz="1800" b="1" dirty="0" smtClean="0">
                <a:solidFill>
                  <a:schemeClr val="tx2"/>
                </a:solidFill>
              </a:rPr>
            </a:br>
            <a:r>
              <a:rPr lang="cs-CZ" sz="1800" b="1" dirty="0" smtClean="0">
                <a:solidFill>
                  <a:schemeClr val="tx2"/>
                </a:solidFill>
                <a:hlinkClick r:id="rId3"/>
              </a:rPr>
              <a:t>www.globe.</a:t>
            </a:r>
            <a:r>
              <a:rPr lang="cs-CZ" sz="1800" b="1" dirty="0" err="1" smtClean="0">
                <a:solidFill>
                  <a:schemeClr val="tx2"/>
                </a:solidFill>
                <a:hlinkClick r:id="rId3"/>
              </a:rPr>
              <a:t>gov</a:t>
            </a:r>
            <a:r>
              <a:rPr lang="cs-CZ" sz="1800" b="1" dirty="0" smtClean="0">
                <a:solidFill>
                  <a:schemeClr val="tx2"/>
                </a:solidFill>
                <a:hlinkClick r:id="rId3"/>
              </a:rPr>
              <a:t>/web/europe-and-eurasia</a:t>
            </a:r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2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GLOBE </a:t>
            </a:r>
            <a:r>
              <a:rPr lang="cs-CZ" sz="1800" b="1" dirty="0" err="1" smtClean="0">
                <a:solidFill>
                  <a:schemeClr val="tx2"/>
                </a:solidFill>
              </a:rPr>
              <a:t>Annual</a:t>
            </a:r>
            <a:r>
              <a:rPr lang="cs-CZ" sz="1800" b="1" dirty="0" smtClean="0">
                <a:solidFill>
                  <a:schemeClr val="tx2"/>
                </a:solidFill>
              </a:rPr>
              <a:t> Meeting, New </a:t>
            </a:r>
            <a:r>
              <a:rPr lang="cs-CZ" sz="1800" b="1" dirty="0" err="1" smtClean="0">
                <a:solidFill>
                  <a:schemeClr val="tx2"/>
                </a:solidFill>
              </a:rPr>
              <a:t>Haven</a:t>
            </a:r>
            <a:r>
              <a:rPr lang="cs-CZ" sz="1800" b="1" dirty="0" smtClean="0">
                <a:solidFill>
                  <a:schemeClr val="tx2"/>
                </a:solidFill>
              </a:rPr>
              <a:t>, </a:t>
            </a:r>
            <a:r>
              <a:rPr lang="cs-CZ" sz="1800" b="1" dirty="0" err="1" smtClean="0">
                <a:solidFill>
                  <a:schemeClr val="tx2"/>
                </a:solidFill>
              </a:rPr>
              <a:t>Connectitut</a:t>
            </a:r>
            <a:r>
              <a:rPr lang="cs-CZ" sz="1800" b="1" dirty="0" smtClean="0">
                <a:solidFill>
                  <a:schemeClr val="tx2"/>
                </a:solidFill>
              </a:rPr>
              <a:t>, 30 </a:t>
            </a:r>
            <a:r>
              <a:rPr lang="cs-CZ" sz="1800" b="1" dirty="0" err="1" smtClean="0">
                <a:solidFill>
                  <a:schemeClr val="tx2"/>
                </a:solidFill>
              </a:rPr>
              <a:t>July</a:t>
            </a:r>
            <a:r>
              <a:rPr lang="cs-CZ" sz="1800" b="1" dirty="0" smtClean="0">
                <a:solidFill>
                  <a:schemeClr val="tx2"/>
                </a:solidFill>
              </a:rPr>
              <a:t>- 03 August 2017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8778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GLOBE </a:t>
            </a:r>
            <a:r>
              <a:rPr lang="cs-CZ" sz="3600" b="1" dirty="0" err="1" smtClean="0">
                <a:solidFill>
                  <a:schemeClr val="tx2"/>
                </a:solidFill>
              </a:rPr>
              <a:t>Games</a:t>
            </a:r>
            <a:r>
              <a:rPr lang="cs-CZ" sz="3600" b="1" dirty="0" smtClean="0">
                <a:solidFill>
                  <a:schemeClr val="tx2"/>
                </a:solidFill>
              </a:rPr>
              <a:t> in </a:t>
            </a:r>
            <a:r>
              <a:rPr lang="cs-CZ" sz="3600" b="1" dirty="0" err="1" smtClean="0">
                <a:solidFill>
                  <a:schemeClr val="tx2"/>
                </a:solidFill>
              </a:rPr>
              <a:t>the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Czech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Republic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3050" y="1600200"/>
            <a:ext cx="422275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260 participants – Czech Republic, Belgium and Slovakia – </a:t>
            </a:r>
            <a:r>
              <a:rPr lang="en-US" sz="1900" b="1" dirty="0" smtClean="0">
                <a:solidFill>
                  <a:schemeClr val="tx2"/>
                </a:solidFill>
              </a:rPr>
              <a:t>participants from abroad are invited every year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Organized by TEREZA </a:t>
            </a:r>
            <a:r>
              <a:rPr lang="cs-CZ" sz="1900" dirty="0" err="1" smtClean="0">
                <a:solidFill>
                  <a:schemeClr val="tx2"/>
                </a:solidFill>
              </a:rPr>
              <a:t>Educational</a:t>
            </a:r>
            <a:r>
              <a:rPr lang="cs-CZ" sz="1900" dirty="0" smtClean="0">
                <a:solidFill>
                  <a:schemeClr val="tx2"/>
                </a:solidFill>
              </a:rPr>
              <a:t> Center </a:t>
            </a:r>
            <a:r>
              <a:rPr lang="en-US" sz="1900" dirty="0" smtClean="0">
                <a:solidFill>
                  <a:schemeClr val="tx2"/>
                </a:solidFill>
              </a:rPr>
              <a:t>(CC)</a:t>
            </a:r>
            <a:r>
              <a:rPr lang="cs-CZ" sz="1900" dirty="0" smtClean="0">
                <a:solidFill>
                  <a:schemeClr val="tx2"/>
                </a:solidFill>
              </a:rPr>
              <a:t> and </a:t>
            </a:r>
            <a:r>
              <a:rPr lang="cs-CZ" sz="1900" b="1" dirty="0" smtClean="0">
                <a:solidFill>
                  <a:schemeClr val="tx2"/>
                </a:solidFill>
              </a:rPr>
              <a:t>h</a:t>
            </a:r>
            <a:r>
              <a:rPr lang="en-US" sz="1900" b="1" dirty="0" err="1" smtClean="0">
                <a:solidFill>
                  <a:schemeClr val="tx2"/>
                </a:solidFill>
              </a:rPr>
              <a:t>osted</a:t>
            </a:r>
            <a:r>
              <a:rPr lang="en-US" sz="1900" b="1" dirty="0" smtClean="0">
                <a:solidFill>
                  <a:schemeClr val="tx2"/>
                </a:solidFill>
              </a:rPr>
              <a:t> by active GLOBE school</a:t>
            </a:r>
            <a:endParaRPr lang="en-US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Volunteers – scientists and Alumni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Chargé </a:t>
            </a:r>
            <a:r>
              <a:rPr lang="en-US" sz="1900" dirty="0" err="1" smtClean="0">
                <a:solidFill>
                  <a:schemeClr val="tx2"/>
                </a:solidFill>
              </a:rPr>
              <a:t>d'Affairs</a:t>
            </a:r>
            <a:r>
              <a:rPr lang="en-US" sz="1900" dirty="0" smtClean="0">
                <a:solidFill>
                  <a:schemeClr val="tx2"/>
                </a:solidFill>
              </a:rPr>
              <a:t> of the U.S. Embassy attended the event</a:t>
            </a:r>
            <a:endParaRPr lang="cs-CZ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900" b="1" dirty="0" smtClean="0">
                <a:solidFill>
                  <a:schemeClr val="tx2"/>
                </a:solidFill>
              </a:rPr>
              <a:t>GG </a:t>
            </a:r>
            <a:r>
              <a:rPr lang="cs-CZ" sz="1900" b="1" dirty="0" err="1" smtClean="0">
                <a:solidFill>
                  <a:schemeClr val="tx2"/>
                </a:solidFill>
              </a:rPr>
              <a:t>Guide</a:t>
            </a:r>
            <a:r>
              <a:rPr lang="cs-CZ" sz="1900" b="1" dirty="0" smtClean="0">
                <a:solidFill>
                  <a:schemeClr val="tx2"/>
                </a:solidFill>
              </a:rPr>
              <a:t> (</a:t>
            </a:r>
            <a:r>
              <a:rPr lang="cs-CZ" sz="1900" b="1" dirty="0" err="1" smtClean="0">
                <a:solidFill>
                  <a:schemeClr val="tx2"/>
                </a:solidFill>
              </a:rPr>
              <a:t>tutorial</a:t>
            </a:r>
            <a:r>
              <a:rPr lang="cs-CZ" sz="1900" b="1" dirty="0" smtClean="0">
                <a:solidFill>
                  <a:schemeClr val="tx2"/>
                </a:solidFill>
              </a:rPr>
              <a:t>) </a:t>
            </a:r>
            <a:r>
              <a:rPr lang="cs-CZ" sz="1900" b="1" dirty="0" err="1" smtClean="0">
                <a:solidFill>
                  <a:schemeClr val="tx2"/>
                </a:solidFill>
              </a:rPr>
              <a:t>is</a:t>
            </a:r>
            <a:r>
              <a:rPr lang="cs-CZ" sz="1900" b="1" dirty="0" smtClean="0">
                <a:solidFill>
                  <a:schemeClr val="tx2"/>
                </a:solidFill>
              </a:rPr>
              <a:t> </a:t>
            </a:r>
            <a:r>
              <a:rPr lang="cs-CZ" sz="1900" b="1" dirty="0" err="1" smtClean="0">
                <a:solidFill>
                  <a:schemeClr val="tx2"/>
                </a:solidFill>
              </a:rPr>
              <a:t>available</a:t>
            </a:r>
            <a:r>
              <a:rPr lang="cs-CZ" sz="1900" b="1" dirty="0" smtClean="0">
                <a:solidFill>
                  <a:schemeClr val="tx2"/>
                </a:solidFill>
              </a:rPr>
              <a:t> in </a:t>
            </a:r>
            <a:r>
              <a:rPr lang="cs-CZ" sz="1900" b="1" dirty="0" err="1" smtClean="0">
                <a:solidFill>
                  <a:schemeClr val="tx2"/>
                </a:solidFill>
              </a:rPr>
              <a:t>English</a:t>
            </a:r>
            <a:endParaRPr lang="en-US" sz="19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  <a:hlinkClick r:id="rId2"/>
              </a:rPr>
              <a:t>Read more at </a:t>
            </a:r>
            <a:r>
              <a:rPr lang="en-US" sz="1900" dirty="0" smtClean="0">
                <a:solidFill>
                  <a:schemeClr val="tx2"/>
                </a:solidFill>
                <a:hlinkClick r:id="rId2"/>
              </a:rPr>
              <a:t>globe.gov</a:t>
            </a:r>
            <a:endParaRPr lang="cs-CZ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900" dirty="0" err="1" smtClean="0">
                <a:solidFill>
                  <a:schemeClr val="tx2"/>
                </a:solidFill>
                <a:hlinkClick r:id="rId3"/>
              </a:rPr>
              <a:t>Watch</a:t>
            </a:r>
            <a:r>
              <a:rPr lang="cs-CZ" sz="1900" dirty="0" smtClean="0">
                <a:solidFill>
                  <a:schemeClr val="tx2"/>
                </a:solidFill>
                <a:hlinkClick r:id="rId3"/>
              </a:rPr>
              <a:t> video </a:t>
            </a:r>
            <a:r>
              <a:rPr lang="cs-CZ" sz="1900" dirty="0" err="1" smtClean="0">
                <a:solidFill>
                  <a:schemeClr val="tx2"/>
                </a:solidFill>
                <a:hlinkClick r:id="rId3"/>
              </a:rPr>
              <a:t>here</a:t>
            </a:r>
            <a:endParaRPr lang="cs-CZ" sz="19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1900" dirty="0" smtClean="0">
              <a:solidFill>
                <a:schemeClr val="tx2"/>
              </a:solidFill>
            </a:endParaRPr>
          </a:p>
        </p:txBody>
      </p:sp>
      <p:pic>
        <p:nvPicPr>
          <p:cNvPr id="9" name="Zástupný symbol pro obsah 8" descr="_DSC600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16200000">
            <a:off x="4648200" y="2525723"/>
            <a:ext cx="4038600" cy="2674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9794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GLOBE </a:t>
            </a:r>
            <a:r>
              <a:rPr lang="cs-CZ" sz="3600" b="1" dirty="0" err="1" smtClean="0">
                <a:solidFill>
                  <a:schemeClr val="tx2"/>
                </a:solidFill>
              </a:rPr>
              <a:t>Conference</a:t>
            </a:r>
            <a:r>
              <a:rPr lang="cs-CZ" sz="3600" b="1" dirty="0" smtClean="0">
                <a:solidFill>
                  <a:schemeClr val="tx2"/>
                </a:solidFill>
              </a:rPr>
              <a:t> in </a:t>
            </a:r>
            <a:r>
              <a:rPr lang="cs-CZ" sz="3600" b="1" dirty="0" err="1" smtClean="0">
                <a:solidFill>
                  <a:schemeClr val="tx2"/>
                </a:solidFill>
              </a:rPr>
              <a:t>Croatia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Organized and hosted by the Education and Teacher Training Agency (CC)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20</a:t>
            </a:r>
            <a:r>
              <a:rPr lang="en-US" sz="1900" baseline="30000" dirty="0" smtClean="0">
                <a:solidFill>
                  <a:schemeClr val="tx2"/>
                </a:solidFill>
              </a:rPr>
              <a:t>th</a:t>
            </a:r>
            <a:r>
              <a:rPr lang="en-US" sz="1900" dirty="0" smtClean="0">
                <a:solidFill>
                  <a:schemeClr val="tx2"/>
                </a:solidFill>
              </a:rPr>
              <a:t> anniversary of the event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40 schools (3 students + teacher)</a:t>
            </a:r>
          </a:p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tx2"/>
                </a:solidFill>
              </a:rPr>
              <a:t>Student GLOBE projects (IBSE) – each school gets the mentorship of a scientists or expert</a:t>
            </a:r>
          </a:p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tx2"/>
                </a:solidFill>
              </a:rPr>
              <a:t>Over the past few years the quality of research projects increased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  <a:hlinkClick r:id="rId2"/>
              </a:rPr>
              <a:t>Read more at globe.gov</a:t>
            </a:r>
            <a:endParaRPr lang="en-US" sz="1900" dirty="0" smtClean="0">
              <a:solidFill>
                <a:schemeClr val="tx2"/>
              </a:solidFill>
            </a:endParaRPr>
          </a:p>
          <a:p>
            <a:endParaRPr lang="en-US" sz="1900" dirty="0" smtClean="0">
              <a:solidFill>
                <a:schemeClr val="tx2"/>
              </a:solidFill>
            </a:endParaRPr>
          </a:p>
        </p:txBody>
      </p:sp>
      <p:pic>
        <p:nvPicPr>
          <p:cNvPr id="5" name="Zástupný symbol pro obsah 4" descr="during competition on site with practical task 1_Croatia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542077"/>
            <a:ext cx="4038600" cy="2642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7850"/>
            <a:ext cx="8229600" cy="8397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GLOBE </a:t>
            </a:r>
            <a:r>
              <a:rPr lang="cs-CZ" sz="3600" b="1" dirty="0" err="1" smtClean="0">
                <a:solidFill>
                  <a:schemeClr val="tx2"/>
                </a:solidFill>
              </a:rPr>
              <a:t>Games</a:t>
            </a:r>
            <a:r>
              <a:rPr lang="cs-CZ" sz="3600" b="1" dirty="0" smtClean="0">
                <a:solidFill>
                  <a:schemeClr val="tx2"/>
                </a:solidFill>
              </a:rPr>
              <a:t> in </a:t>
            </a:r>
            <a:r>
              <a:rPr lang="cs-CZ" sz="3600" b="1" dirty="0" err="1" smtClean="0">
                <a:solidFill>
                  <a:schemeClr val="tx2"/>
                </a:solidFill>
              </a:rPr>
              <a:t>Poland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</a:rPr>
              <a:t>20th anniversary of GLOBE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</a:rPr>
              <a:t>120 participants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</a:rPr>
              <a:t>Supported by US Embassy and sponsors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Special guest </a:t>
            </a:r>
            <a:r>
              <a:rPr lang="en-US" sz="2100" dirty="0" smtClean="0">
                <a:solidFill>
                  <a:schemeClr val="tx2"/>
                </a:solidFill>
              </a:rPr>
              <a:t>Brian Campbell from NASA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40 research stations supported by almost 30 scientists, experts, volunteers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  <a:hlinkClick r:id="rId2"/>
              </a:rPr>
              <a:t>Read more at globe.gov</a:t>
            </a:r>
            <a:endParaRPr lang="en-US" sz="2100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5" name="Zástupný symbol pro obsah 4" descr="polsk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99717" y="1600200"/>
            <a:ext cx="31355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915988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tx2"/>
                </a:solidFill>
              </a:rPr>
              <a:t>Annual</a:t>
            </a:r>
            <a:r>
              <a:rPr lang="cs-CZ" sz="3600" b="1" dirty="0" smtClean="0">
                <a:solidFill>
                  <a:schemeClr val="tx2"/>
                </a:solidFill>
              </a:rPr>
              <a:t> Meeting in </a:t>
            </a:r>
            <a:r>
              <a:rPr lang="cs-CZ" sz="3600" b="1" dirty="0" err="1" smtClean="0">
                <a:solidFill>
                  <a:schemeClr val="tx2"/>
                </a:solidFill>
              </a:rPr>
              <a:t>Israel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2100" y="1600200"/>
            <a:ext cx="42037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28 GLOBE schools were rewarded in various categories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150 students + </a:t>
            </a:r>
            <a:r>
              <a:rPr lang="en-US" b="1" dirty="0" smtClean="0">
                <a:solidFill>
                  <a:schemeClr val="tx2"/>
                </a:solidFill>
              </a:rPr>
              <a:t>school directors and inspectors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US Embassy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Presentations of GLOBE projects + music and dance performance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TV channel broadcasted a report during a main national news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hlinkClick r:id="rId2"/>
              </a:rPr>
              <a:t>Read more at globe.gov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5" name="Zástupný symbol pro obsah 4" descr="ביס אל פארוק גאבל מוכאבר ירושלים ביום הזכייה מקום שני בסרטון ובחקר המדעי ברמה הבינלאומית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5175" y="1752600"/>
            <a:ext cx="4283075" cy="3212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9794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France and </a:t>
            </a:r>
            <a:r>
              <a:rPr lang="cs-CZ" sz="3600" b="1" dirty="0" err="1" smtClean="0">
                <a:solidFill>
                  <a:schemeClr val="tx2"/>
                </a:solidFill>
              </a:rPr>
              <a:t>Germany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100" b="1" dirty="0" smtClean="0">
                <a:solidFill>
                  <a:schemeClr val="tx2"/>
                </a:solidFill>
              </a:rPr>
              <a:t>France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</a:rPr>
              <a:t>140 participants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Connected to Air quality and Aerosol campaign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  <a:hlinkClick r:id="rId2"/>
              </a:rPr>
              <a:t>Watch movie </a:t>
            </a:r>
            <a:r>
              <a:rPr lang="en-US" sz="2100" dirty="0" smtClean="0">
                <a:solidFill>
                  <a:schemeClr val="tx2"/>
                </a:solidFill>
                <a:hlinkClick r:id="rId2"/>
              </a:rPr>
              <a:t>and read more at globe.gov</a:t>
            </a:r>
            <a:endParaRPr lang="cs-CZ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1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2100" b="1" dirty="0" err="1" smtClean="0">
                <a:solidFill>
                  <a:schemeClr val="tx2"/>
                </a:solidFill>
              </a:rPr>
              <a:t>Germany</a:t>
            </a:r>
            <a:endParaRPr lang="cs-CZ" sz="21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</a:rPr>
              <a:t>7 schools participated</a:t>
            </a:r>
            <a:endParaRPr lang="cs-CZ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</a:rPr>
              <a:t>Organized by GLOBE Germany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Student presentation + outdoor activities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2"/>
                </a:solidFill>
                <a:hlinkClick r:id="rId3"/>
              </a:rPr>
              <a:t>Read more at globe.gov</a:t>
            </a: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21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100" dirty="0" smtClean="0">
              <a:solidFill>
                <a:schemeClr val="tx2"/>
              </a:solidFill>
            </a:endParaRPr>
          </a:p>
        </p:txBody>
      </p:sp>
      <p:pic>
        <p:nvPicPr>
          <p:cNvPr id="5" name="Zástupný symbol pro obsah 4" descr="Das Schrottteam_u_Germany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130800" y="1382373"/>
            <a:ext cx="3365500" cy="4565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0">
            <a:extLst>
              <a:ext uri="{FF2B5EF4-FFF2-40B4-BE49-F238E27FC236}">
                <a16:creationId xmlns:a16="http://schemas.microsoft.com/office/drawing/2014/main" xmlns="" id="{63EC6A36-FA9E-4C65-8BE3-92EF9E6A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454"/>
            <a:ext cx="8229600" cy="79418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 in </a:t>
            </a:r>
            <a:r>
              <a:rPr lang="cs-CZ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Latvia</a:t>
            </a:r>
            <a:endParaRPr lang="lv-LV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Satura vietturis 1">
            <a:extLst>
              <a:ext uri="{FF2B5EF4-FFF2-40B4-BE49-F238E27FC236}">
                <a16:creationId xmlns:a16="http://schemas.microsoft.com/office/drawing/2014/main" xmlns="" id="{35063044-543F-4D65-9519-C71738C41B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04065910"/>
              </p:ext>
            </p:extLst>
          </p:nvPr>
        </p:nvGraphicFramePr>
        <p:xfrm>
          <a:off x="296141" y="1936750"/>
          <a:ext cx="369165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atura vietturis 11">
            <a:extLst>
              <a:ext uri="{FF2B5EF4-FFF2-40B4-BE49-F238E27FC236}">
                <a16:creationId xmlns:a16="http://schemas.microsoft.com/office/drawing/2014/main" xmlns="" id="{738255D4-C74A-48FE-B2D0-823C8E57A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3700" y="1835150"/>
            <a:ext cx="4774045" cy="32356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lv-LV" sz="2100" dirty="0" err="1">
                <a:solidFill>
                  <a:schemeClr val="tx2"/>
                </a:solidFill>
              </a:rPr>
              <a:t>Frequently</a:t>
            </a:r>
            <a:r>
              <a:rPr lang="en-GB" sz="2100" dirty="0">
                <a:solidFill>
                  <a:schemeClr val="tx2"/>
                </a:solidFill>
              </a:rPr>
              <a:t> visited by ambassador or other representatives of the </a:t>
            </a:r>
            <a:r>
              <a:rPr lang="lv-LV" sz="2100" dirty="0">
                <a:solidFill>
                  <a:schemeClr val="tx2"/>
                </a:solidFill>
              </a:rPr>
              <a:t>US </a:t>
            </a:r>
            <a:r>
              <a:rPr lang="en-GB" sz="2100" dirty="0" smtClean="0">
                <a:solidFill>
                  <a:schemeClr val="tx2"/>
                </a:solidFill>
              </a:rPr>
              <a:t>Embassy</a:t>
            </a:r>
            <a:endParaRPr lang="cs-CZ" sz="21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100" dirty="0" smtClean="0">
                <a:solidFill>
                  <a:schemeClr val="tx2"/>
                </a:solidFill>
              </a:rPr>
              <a:t>GLOBE protocols</a:t>
            </a:r>
            <a:endParaRPr lang="cs-CZ" sz="21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100" dirty="0" smtClean="0">
                <a:solidFill>
                  <a:schemeClr val="tx2"/>
                </a:solidFill>
              </a:rPr>
              <a:t>Meeting with environmental experts</a:t>
            </a:r>
            <a:endParaRPr lang="cs-CZ" sz="21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endParaRPr lang="cs-CZ" sz="21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endParaRPr lang="cs-CZ" sz="21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https://www.facebook.com/GlobeLatvija/</a:t>
            </a:r>
            <a:endParaRPr lang="lv-LV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91B3D7-B8F0-452C-BA1A-39FF672348F9}"/>
              </a:ext>
            </a:extLst>
          </p:cNvPr>
          <p:cNvSpPr txBox="1"/>
          <p:nvPr/>
        </p:nvSpPr>
        <p:spPr>
          <a:xfrm>
            <a:off x="5268192" y="623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63095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/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/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Benefits of GLE/GG/Student conferences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9700" y="1333500"/>
            <a:ext cx="4476750" cy="4792663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Meeting and interconnection </a:t>
            </a:r>
            <a:r>
              <a:rPr lang="en-GB" sz="4900" dirty="0" smtClean="0">
                <a:solidFill>
                  <a:schemeClr val="tx2"/>
                </a:solidFill>
              </a:rPr>
              <a:t>of GLOBE community (</a:t>
            </a:r>
            <a:r>
              <a:rPr lang="en-GB" sz="4900" b="1" dirty="0" smtClean="0">
                <a:solidFill>
                  <a:schemeClr val="tx2"/>
                </a:solidFill>
              </a:rPr>
              <a:t>meet face to face </a:t>
            </a:r>
            <a:r>
              <a:rPr lang="en-GB" sz="4900" dirty="0" smtClean="0">
                <a:solidFill>
                  <a:schemeClr val="tx2"/>
                </a:solidFill>
              </a:rPr>
              <a:t>– students, teachers, scientists, CCs)</a:t>
            </a:r>
            <a:endParaRPr lang="cs-CZ" sz="49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Sharing of the year´s work and personal experience</a:t>
            </a:r>
            <a:endParaRPr lang="cs-CZ" sz="4900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Motivation</a:t>
            </a:r>
            <a:r>
              <a:rPr lang="en-GB" sz="4900" dirty="0" smtClean="0">
                <a:solidFill>
                  <a:schemeClr val="tx2"/>
                </a:solidFill>
              </a:rPr>
              <a:t> of students and teachers to enjoy the work at GLOBE and do it well</a:t>
            </a:r>
            <a:endParaRPr lang="cs-CZ" sz="49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Inspiration </a:t>
            </a:r>
            <a:r>
              <a:rPr lang="en-GB" sz="4900" dirty="0" smtClean="0">
                <a:solidFill>
                  <a:schemeClr val="tx2"/>
                </a:solidFill>
              </a:rPr>
              <a:t>– trying of new things, inspiration by sharing</a:t>
            </a:r>
            <a:endParaRPr lang="cs-CZ" sz="49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Collaboration</a:t>
            </a:r>
            <a:r>
              <a:rPr lang="en-GB" sz="4900" dirty="0" smtClean="0">
                <a:solidFill>
                  <a:schemeClr val="tx2"/>
                </a:solidFill>
              </a:rPr>
              <a:t> (teachers, students, scientist)</a:t>
            </a:r>
            <a:endParaRPr lang="cs-CZ" sz="49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Promotion of GLOBE idea  </a:t>
            </a:r>
            <a:r>
              <a:rPr lang="en-GB" sz="4900" dirty="0" smtClean="0">
                <a:solidFill>
                  <a:schemeClr val="tx2"/>
                </a:solidFill>
              </a:rPr>
              <a:t>- What GLOBE is about, , what it means to do GLOBE</a:t>
            </a:r>
            <a:r>
              <a:rPr lang="cs-CZ" sz="4900" dirty="0" smtClean="0">
                <a:solidFill>
                  <a:schemeClr val="tx2"/>
                </a:solidFill>
              </a:rPr>
              <a:t>?</a:t>
            </a: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Promotion of activities of participating schools</a:t>
            </a:r>
            <a:endParaRPr lang="cs-CZ" sz="4900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900" b="1" dirty="0" smtClean="0">
                <a:solidFill>
                  <a:schemeClr val="tx2"/>
                </a:solidFill>
              </a:rPr>
              <a:t>Meet scientists </a:t>
            </a:r>
            <a:r>
              <a:rPr lang="en-US" sz="4900" dirty="0" smtClean="0">
                <a:solidFill>
                  <a:schemeClr val="tx2"/>
                </a:solidFill>
              </a:rPr>
              <a:t>– scientist meet students</a:t>
            </a:r>
            <a:r>
              <a:rPr lang="cs-CZ" sz="4900" dirty="0" smtClean="0">
                <a:solidFill>
                  <a:schemeClr val="tx2"/>
                </a:solidFill>
              </a:rPr>
              <a:t> and </a:t>
            </a:r>
            <a:r>
              <a:rPr lang="en-US" sz="4900" dirty="0" smtClean="0">
                <a:solidFill>
                  <a:schemeClr val="tx2"/>
                </a:solidFill>
              </a:rPr>
              <a:t> see GLOBE in practice </a:t>
            </a:r>
            <a:endParaRPr lang="cs-CZ" sz="49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900" dirty="0" smtClean="0">
                <a:solidFill>
                  <a:schemeClr val="tx2"/>
                </a:solidFill>
              </a:rPr>
              <a:t>Cooperate with </a:t>
            </a:r>
            <a:r>
              <a:rPr lang="en-US" sz="4900" b="1" dirty="0" smtClean="0">
                <a:solidFill>
                  <a:schemeClr val="tx2"/>
                </a:solidFill>
              </a:rPr>
              <a:t>GLOBE Alumni</a:t>
            </a:r>
            <a:endParaRPr lang="cs-CZ" sz="4900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dirty="0" smtClean="0">
                <a:solidFill>
                  <a:schemeClr val="tx2"/>
                </a:solidFill>
              </a:rPr>
              <a:t>Celebration</a:t>
            </a:r>
            <a:endParaRPr lang="cs-CZ" sz="49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Attractive for media</a:t>
            </a:r>
            <a:endParaRPr lang="cs-CZ" sz="4900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4900" b="1" dirty="0" smtClean="0">
                <a:solidFill>
                  <a:schemeClr val="tx2"/>
                </a:solidFill>
              </a:rPr>
              <a:t>Opportunity to invite guests </a:t>
            </a:r>
            <a:r>
              <a:rPr lang="en-GB" sz="4900" dirty="0" smtClean="0">
                <a:solidFill>
                  <a:schemeClr val="tx2"/>
                </a:solidFill>
              </a:rPr>
              <a:t>– US Embassy, donors, scientist</a:t>
            </a:r>
            <a:endParaRPr lang="cs-CZ" sz="4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4" descr="thumb_Estonia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35629" y="2051050"/>
            <a:ext cx="4293877" cy="2865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8778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How RCO can support GLE/GG/Student conference?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2"/>
                </a:solidFill>
              </a:rPr>
              <a:t>Promote events </a:t>
            </a:r>
            <a:r>
              <a:rPr lang="en-US" sz="2500" dirty="0" smtClean="0">
                <a:solidFill>
                  <a:schemeClr val="tx2"/>
                </a:solidFill>
              </a:rPr>
              <a:t>and invite community (News, e-mails to CCs)</a:t>
            </a:r>
            <a:endParaRPr lang="cs-CZ" sz="25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2"/>
                </a:solidFill>
              </a:rPr>
              <a:t>Provide guidance if required</a:t>
            </a:r>
            <a:endParaRPr lang="cs-CZ" sz="25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2"/>
                </a:solidFill>
              </a:rPr>
              <a:t>Support by a visit to the event </a:t>
            </a:r>
            <a:r>
              <a:rPr lang="en-US" sz="2500" dirty="0" smtClean="0">
                <a:solidFill>
                  <a:schemeClr val="tx2"/>
                </a:solidFill>
              </a:rPr>
              <a:t>(help at the study sites, work with teachers, prepare activities for students..¨</a:t>
            </a:r>
            <a:endParaRPr lang="cs-CZ" sz="2500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2"/>
                </a:solidFill>
              </a:rPr>
              <a:t>Support by </a:t>
            </a:r>
            <a:r>
              <a:rPr lang="en-US" sz="2500" b="1" dirty="0" err="1" smtClean="0">
                <a:solidFill>
                  <a:schemeClr val="tx2"/>
                </a:solidFill>
              </a:rPr>
              <a:t>skype</a:t>
            </a:r>
            <a:r>
              <a:rPr lang="en-US" sz="2500" b="1" dirty="0" smtClean="0">
                <a:solidFill>
                  <a:schemeClr val="tx2"/>
                </a:solidFill>
              </a:rPr>
              <a:t> in</a:t>
            </a:r>
            <a:endParaRPr lang="cs-CZ" sz="2500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2"/>
                </a:solidFill>
              </a:rPr>
              <a:t>Report on events</a:t>
            </a:r>
            <a:r>
              <a:rPr lang="en-US" sz="2500" dirty="0" smtClean="0">
                <a:solidFill>
                  <a:schemeClr val="tx2"/>
                </a:solidFill>
              </a:rPr>
              <a:t> together with CC </a:t>
            </a:r>
            <a:endParaRPr lang="cs-CZ" sz="250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cs-CZ" sz="2500" dirty="0" smtClean="0">
                <a:solidFill>
                  <a:schemeClr val="tx2"/>
                </a:solidFill>
              </a:rPr>
              <a:t>	</a:t>
            </a:r>
            <a:r>
              <a:rPr lang="en-US" sz="2500" dirty="0" smtClean="0">
                <a:solidFill>
                  <a:schemeClr val="tx2"/>
                </a:solidFill>
              </a:rPr>
              <a:t>(web, info to CCs by e-mail etc.)</a:t>
            </a:r>
            <a:endParaRPr lang="cs-CZ" sz="25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cs-CZ" sz="25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5" name="Zástupný symbol pro obsah 4" descr="IMG_058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199" y="2330450"/>
            <a:ext cx="4318397" cy="2878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5461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/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Meet the organizers</a:t>
            </a:r>
            <a:r>
              <a:rPr lang="cs-CZ" sz="3600" b="1" dirty="0" smtClean="0">
                <a:solidFill>
                  <a:schemeClr val="tx2"/>
                </a:solidFill>
              </a:rPr>
              <a:t> !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65100" y="1428750"/>
            <a:ext cx="41783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Croatia</a:t>
            </a:r>
            <a:r>
              <a:rPr lang="en-US" sz="2100" dirty="0" smtClean="0">
                <a:solidFill>
                  <a:schemeClr val="tx2"/>
                </a:solidFill>
              </a:rPr>
              <a:t> – </a:t>
            </a:r>
            <a:r>
              <a:rPr lang="en-US" sz="2100" b="1" dirty="0" smtClean="0">
                <a:solidFill>
                  <a:schemeClr val="tx2"/>
                </a:solidFill>
              </a:rPr>
              <a:t>Diana</a:t>
            </a:r>
            <a:r>
              <a:rPr lang="en-US" sz="2100" dirty="0" smtClean="0">
                <a:solidFill>
                  <a:schemeClr val="tx2"/>
                </a:solidFill>
              </a:rPr>
              <a:t> Garasic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Czech Republic </a:t>
            </a:r>
            <a:r>
              <a:rPr lang="en-US" sz="2100" dirty="0" smtClean="0">
                <a:solidFill>
                  <a:schemeClr val="tx2"/>
                </a:solidFill>
              </a:rPr>
              <a:t>– </a:t>
            </a:r>
            <a:r>
              <a:rPr lang="en-US" sz="2100" b="1" dirty="0" smtClean="0">
                <a:solidFill>
                  <a:schemeClr val="tx2"/>
                </a:solidFill>
              </a:rPr>
              <a:t>Dana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err="1" smtClean="0">
                <a:solidFill>
                  <a:schemeClr val="tx2"/>
                </a:solidFill>
              </a:rPr>
              <a:t>Votapkova</a:t>
            </a:r>
            <a:r>
              <a:rPr lang="cs-CZ" sz="2100" dirty="0" smtClean="0">
                <a:solidFill>
                  <a:schemeClr val="tx2"/>
                </a:solidFill>
              </a:rPr>
              <a:t> (RCO)</a:t>
            </a: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Estonia</a:t>
            </a:r>
            <a:r>
              <a:rPr lang="en-US" sz="2100" dirty="0" smtClean="0">
                <a:solidFill>
                  <a:schemeClr val="tx2"/>
                </a:solidFill>
              </a:rPr>
              <a:t> – </a:t>
            </a:r>
            <a:r>
              <a:rPr lang="en-US" sz="2100" b="1" dirty="0" smtClean="0">
                <a:solidFill>
                  <a:schemeClr val="tx2"/>
                </a:solidFill>
              </a:rPr>
              <a:t>Laura</a:t>
            </a:r>
            <a:r>
              <a:rPr lang="en-US" sz="2100" dirty="0" smtClean="0">
                <a:solidFill>
                  <a:schemeClr val="tx2"/>
                </a:solidFill>
              </a:rPr>
              <a:t> Altin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France</a:t>
            </a:r>
            <a:r>
              <a:rPr lang="en-US" sz="2100" dirty="0" smtClean="0">
                <a:solidFill>
                  <a:schemeClr val="tx2"/>
                </a:solidFill>
              </a:rPr>
              <a:t> – </a:t>
            </a:r>
            <a:r>
              <a:rPr lang="en-US" sz="2100" b="1" dirty="0" smtClean="0">
                <a:solidFill>
                  <a:schemeClr val="tx2"/>
                </a:solidFill>
              </a:rPr>
              <a:t>Danielle</a:t>
            </a:r>
            <a:r>
              <a:rPr lang="cs-CZ" sz="2100" dirty="0" smtClean="0">
                <a:solidFill>
                  <a:schemeClr val="tx2"/>
                </a:solidFill>
              </a:rPr>
              <a:t> DeStaerke</a:t>
            </a: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Germany</a:t>
            </a:r>
            <a:r>
              <a:rPr lang="en-US" sz="2100" dirty="0" smtClean="0">
                <a:solidFill>
                  <a:schemeClr val="tx2"/>
                </a:solidFill>
              </a:rPr>
              <a:t> – </a:t>
            </a:r>
            <a:r>
              <a:rPr lang="en-US" sz="2100" b="1" dirty="0" smtClean="0">
                <a:solidFill>
                  <a:schemeClr val="tx2"/>
                </a:solidFill>
              </a:rPr>
              <a:t>Anna</a:t>
            </a:r>
            <a:r>
              <a:rPr lang="cs-CZ" sz="2100" dirty="0" smtClean="0">
                <a:solidFill>
                  <a:schemeClr val="tx2"/>
                </a:solidFill>
              </a:rPr>
              <a:t> </a:t>
            </a:r>
            <a:r>
              <a:rPr lang="cs-CZ" sz="2100" dirty="0" err="1" smtClean="0">
                <a:solidFill>
                  <a:schemeClr val="tx2"/>
                </a:solidFill>
              </a:rPr>
              <a:t>Heyne</a:t>
            </a:r>
            <a:r>
              <a:rPr lang="cs-CZ" sz="2100" dirty="0" smtClean="0">
                <a:solidFill>
                  <a:schemeClr val="tx2"/>
                </a:solidFill>
              </a:rPr>
              <a:t>-</a:t>
            </a:r>
            <a:r>
              <a:rPr lang="cs-CZ" sz="2100" dirty="0" err="1" smtClean="0">
                <a:solidFill>
                  <a:schemeClr val="tx2"/>
                </a:solidFill>
              </a:rPr>
              <a:t>Mudrich</a:t>
            </a: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Israel </a:t>
            </a:r>
            <a:r>
              <a:rPr lang="en-US" sz="2100" dirty="0" smtClean="0">
                <a:solidFill>
                  <a:schemeClr val="tx2"/>
                </a:solidFill>
              </a:rPr>
              <a:t>– </a:t>
            </a:r>
            <a:r>
              <a:rPr lang="en-US" sz="2100" b="1" dirty="0" err="1" smtClean="0">
                <a:solidFill>
                  <a:schemeClr val="tx2"/>
                </a:solidFill>
              </a:rPr>
              <a:t>Farid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cs-CZ" sz="2100" dirty="0" err="1" smtClean="0">
                <a:solidFill>
                  <a:schemeClr val="tx2"/>
                </a:solidFill>
              </a:rPr>
              <a:t>Hamdan</a:t>
            </a: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2"/>
                </a:solidFill>
              </a:rPr>
              <a:t>Poland</a:t>
            </a:r>
            <a:r>
              <a:rPr lang="en-US" sz="2100" dirty="0" smtClean="0">
                <a:solidFill>
                  <a:schemeClr val="tx2"/>
                </a:solidFill>
              </a:rPr>
              <a:t> – </a:t>
            </a:r>
            <a:r>
              <a:rPr lang="en-US" sz="2100" b="1" dirty="0" smtClean="0">
                <a:solidFill>
                  <a:schemeClr val="tx2"/>
                </a:solidFill>
              </a:rPr>
              <a:t>Ella</a:t>
            </a:r>
            <a:r>
              <a:rPr lang="cs-CZ" sz="2100" dirty="0" smtClean="0">
                <a:solidFill>
                  <a:schemeClr val="tx2"/>
                </a:solidFill>
              </a:rPr>
              <a:t> </a:t>
            </a:r>
            <a:r>
              <a:rPr lang="cs-CZ" sz="2100" dirty="0" err="1" smtClean="0">
                <a:solidFill>
                  <a:schemeClr val="tx2"/>
                </a:solidFill>
              </a:rPr>
              <a:t>Wołoszyńska</a:t>
            </a:r>
            <a:r>
              <a:rPr lang="cs-CZ" sz="2100" dirty="0" smtClean="0">
                <a:solidFill>
                  <a:schemeClr val="tx2"/>
                </a:solidFill>
              </a:rPr>
              <a:t>-</a:t>
            </a:r>
            <a:r>
              <a:rPr lang="cs-CZ" sz="2100" dirty="0" err="1" smtClean="0">
                <a:solidFill>
                  <a:schemeClr val="tx2"/>
                </a:solidFill>
              </a:rPr>
              <a:t>Wiśniewska</a:t>
            </a:r>
            <a:endParaRPr lang="en-US" sz="2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100" b="1" dirty="0" err="1" smtClean="0">
                <a:solidFill>
                  <a:schemeClr val="tx2"/>
                </a:solidFill>
              </a:rPr>
              <a:t>Latvi</a:t>
            </a:r>
            <a:r>
              <a:rPr lang="cs-CZ" sz="2100" b="1" dirty="0" smtClean="0">
                <a:solidFill>
                  <a:schemeClr val="tx2"/>
                </a:solidFill>
              </a:rPr>
              <a:t>a</a:t>
            </a:r>
            <a:r>
              <a:rPr lang="en-US" sz="2100" dirty="0" smtClean="0">
                <a:solidFill>
                  <a:schemeClr val="tx2"/>
                </a:solidFill>
              </a:rPr>
              <a:t> – </a:t>
            </a:r>
            <a:r>
              <a:rPr lang="en-US" sz="2100" b="1" dirty="0" err="1" smtClean="0">
                <a:solidFill>
                  <a:schemeClr val="tx2"/>
                </a:solidFill>
              </a:rPr>
              <a:t>Krisj</a:t>
            </a:r>
            <a:r>
              <a:rPr lang="cs-CZ" sz="2100" b="1" dirty="0" smtClean="0">
                <a:solidFill>
                  <a:schemeClr val="tx2"/>
                </a:solidFill>
              </a:rPr>
              <a:t>a</a:t>
            </a:r>
            <a:r>
              <a:rPr lang="en-US" sz="2100" b="1" dirty="0" err="1" smtClean="0">
                <a:solidFill>
                  <a:schemeClr val="tx2"/>
                </a:solidFill>
              </a:rPr>
              <a:t>nis</a:t>
            </a:r>
            <a:r>
              <a:rPr lang="cs-CZ" sz="2100" b="1" dirty="0" smtClean="0">
                <a:solidFill>
                  <a:schemeClr val="tx2"/>
                </a:solidFill>
              </a:rPr>
              <a:t> </a:t>
            </a:r>
            <a:r>
              <a:rPr lang="cs-CZ" sz="2100" dirty="0" err="1" smtClean="0">
                <a:solidFill>
                  <a:schemeClr val="tx2"/>
                </a:solidFill>
              </a:rPr>
              <a:t>Liepins</a:t>
            </a:r>
            <a:endParaRPr lang="en-US" sz="2100" dirty="0" smtClean="0">
              <a:solidFill>
                <a:schemeClr val="tx2"/>
              </a:solidFill>
            </a:endParaRPr>
          </a:p>
        </p:txBody>
      </p:sp>
      <p:pic>
        <p:nvPicPr>
          <p:cNvPr id="7" name="Zástupný symbol pro obsah 6" descr="DSC_0133_válcování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597150"/>
            <a:ext cx="4314586" cy="2379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858838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tx2"/>
                </a:solidFill>
              </a:rPr>
              <a:t>How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we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call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them</a:t>
            </a:r>
            <a:r>
              <a:rPr lang="cs-CZ" sz="3600" b="1" dirty="0" smtClean="0">
                <a:solidFill>
                  <a:schemeClr val="tx2"/>
                </a:solidFill>
              </a:rPr>
              <a:t>?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Europe and Eurasia region is rich in different types of student events that are usually called 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</a:rPr>
              <a:t>GLOBE Games (GG)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</a:rPr>
              <a:t>GLOBE Learning Expeditions (GLE)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</a:rPr>
              <a:t>Student GLOBE Conferences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</a:rPr>
              <a:t>GLOBE Meetings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</a:rPr>
              <a:t>Annual Meeting Ceremony</a:t>
            </a:r>
          </a:p>
          <a:p>
            <a:pPr lvl="0">
              <a:buFont typeface="Wingdings" pitchFamily="2" charset="2"/>
              <a:buChar char="Ø"/>
            </a:pPr>
            <a:endParaRPr lang="cs-CZ" sz="1800" b="1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5" name="Zástupný symbol pro obsah 4" descr="GG_2007_sobota 08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158845" y="1506538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22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Thank you!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We look forward to meet you a</a:t>
            </a:r>
            <a:r>
              <a:rPr lang="cs-CZ" sz="2800" b="1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 some of </a:t>
            </a:r>
            <a:r>
              <a:rPr lang="cs-CZ" sz="2800" b="1" dirty="0" err="1" smtClean="0">
                <a:solidFill>
                  <a:schemeClr val="tx2"/>
                </a:solidFill>
              </a:rPr>
              <a:t>the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GLE, GG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</a:rPr>
              <a:t>or</a:t>
            </a:r>
            <a:r>
              <a:rPr lang="en-US" sz="2800" b="1" dirty="0" smtClean="0">
                <a:solidFill>
                  <a:schemeClr val="tx2"/>
                </a:solidFill>
              </a:rPr>
              <a:t> Student Conference next year!</a:t>
            </a:r>
          </a:p>
        </p:txBody>
      </p:sp>
      <p:pic>
        <p:nvPicPr>
          <p:cNvPr id="7" name="Zástupný symbol pro obsah 6" descr="Czech_GG_group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2390" y="2190750"/>
            <a:ext cx="6402419" cy="364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70485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In </a:t>
            </a:r>
            <a:r>
              <a:rPr lang="cs-CZ" sz="3600" b="1" dirty="0" err="1" smtClean="0">
                <a:solidFill>
                  <a:schemeClr val="tx2"/>
                </a:solidFill>
              </a:rPr>
              <a:t>which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countries</a:t>
            </a:r>
            <a:r>
              <a:rPr lang="cs-CZ" sz="3600" b="1" dirty="0" smtClean="0">
                <a:solidFill>
                  <a:schemeClr val="tx2"/>
                </a:solidFill>
              </a:rPr>
              <a:t> are </a:t>
            </a:r>
            <a:r>
              <a:rPr lang="cs-CZ" sz="3600" b="1" dirty="0" err="1" smtClean="0">
                <a:solidFill>
                  <a:schemeClr val="tx2"/>
                </a:solidFill>
              </a:rPr>
              <a:t>held</a:t>
            </a:r>
            <a:r>
              <a:rPr lang="cs-CZ" sz="3600" b="1" dirty="0" smtClean="0">
                <a:solidFill>
                  <a:schemeClr val="tx2"/>
                </a:solidFill>
              </a:rPr>
              <a:t>?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4" name="Zástupný symbol pro obsah 3" descr="Map of GLOBE Europ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7199" y="1417638"/>
            <a:ext cx="5200451" cy="4221321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486400" y="1417638"/>
            <a:ext cx="3409950" cy="47085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1997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</a:rPr>
              <a:t>The first GG was organized in the Czech Republic before international GLE in Finland.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</a:rPr>
              <a:t>The first Student Conference was held in Croatia.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</a:rPr>
              <a:t>Since that time the idea spread to many countries.</a:t>
            </a:r>
          </a:p>
          <a:p>
            <a:pPr>
              <a:buNone/>
            </a:pPr>
            <a:endParaRPr lang="cs-CZ" sz="1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R</a:t>
            </a:r>
            <a:r>
              <a:rPr lang="en-US" sz="1800" b="1" dirty="0" err="1" smtClean="0">
                <a:solidFill>
                  <a:schemeClr val="tx2"/>
                </a:solidFill>
              </a:rPr>
              <a:t>egularly</a:t>
            </a:r>
            <a:r>
              <a:rPr lang="cs-CZ" sz="1800" b="1" dirty="0" smtClean="0">
                <a:solidFill>
                  <a:schemeClr val="tx2"/>
                </a:solidFill>
              </a:rPr>
              <a:t> o</a:t>
            </a:r>
            <a:r>
              <a:rPr lang="en-US" sz="1800" b="1" dirty="0" err="1" smtClean="0">
                <a:solidFill>
                  <a:schemeClr val="tx2"/>
                </a:solidFill>
              </a:rPr>
              <a:t>rganize</a:t>
            </a:r>
            <a:r>
              <a:rPr lang="cs-CZ" sz="1800" b="1" dirty="0" smtClean="0">
                <a:solidFill>
                  <a:schemeClr val="tx2"/>
                </a:solidFill>
              </a:rPr>
              <a:t>d:</a:t>
            </a:r>
            <a:endParaRPr lang="cs-CZ" b="1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Croatia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Czech </a:t>
            </a:r>
            <a:r>
              <a:rPr lang="cs-CZ" sz="1800" dirty="0" smtClean="0">
                <a:solidFill>
                  <a:schemeClr val="tx2"/>
                </a:solidFill>
              </a:rPr>
              <a:t>R</a:t>
            </a:r>
            <a:r>
              <a:rPr lang="en-US" sz="1800" dirty="0" err="1" smtClean="0">
                <a:solidFill>
                  <a:schemeClr val="tx2"/>
                </a:solidFill>
              </a:rPr>
              <a:t>epublic</a:t>
            </a:r>
            <a:r>
              <a:rPr lang="en-US" sz="1800" dirty="0" smtClean="0">
                <a:solidFill>
                  <a:schemeClr val="tx2"/>
                </a:solidFill>
              </a:rPr>
              <a:t>, Estonia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France</a:t>
            </a:r>
            <a:r>
              <a:rPr lang="cs-CZ" sz="1800" dirty="0" smtClean="0">
                <a:solidFill>
                  <a:schemeClr val="tx2"/>
                </a:solidFill>
              </a:rPr>
              <a:t>,</a:t>
            </a:r>
            <a:r>
              <a:rPr lang="en-US" sz="1800" dirty="0" smtClean="0">
                <a:solidFill>
                  <a:schemeClr val="tx2"/>
                </a:solidFill>
              </a:rPr>
              <a:t> Israel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Latvia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Poland,</a:t>
            </a:r>
            <a:r>
              <a:rPr lang="cs-CZ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Ukraine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Started this year</a:t>
            </a:r>
          </a:p>
          <a:p>
            <a:pPr marL="342900" lvl="1" indent="-34290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Germany 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r>
              <a:rPr lang="cs-CZ" sz="1800" b="1" dirty="0" err="1" smtClean="0">
                <a:solidFill>
                  <a:schemeClr val="tx2"/>
                </a:solidFill>
              </a:rPr>
              <a:t>Actively</a:t>
            </a:r>
            <a:r>
              <a:rPr lang="cs-CZ" sz="1800" b="1" dirty="0" smtClean="0">
                <a:solidFill>
                  <a:schemeClr val="tx2"/>
                </a:solidFill>
              </a:rPr>
              <a:t> o</a:t>
            </a:r>
            <a:r>
              <a:rPr lang="en-US" sz="1800" b="1" dirty="0" err="1" smtClean="0">
                <a:solidFill>
                  <a:schemeClr val="tx2"/>
                </a:solidFill>
              </a:rPr>
              <a:t>rganized</a:t>
            </a:r>
            <a:r>
              <a:rPr lang="en-US" sz="1800" b="1" dirty="0" smtClean="0">
                <a:solidFill>
                  <a:schemeClr val="tx2"/>
                </a:solidFill>
              </a:rPr>
              <a:t> some years ago</a:t>
            </a:r>
          </a:p>
          <a:p>
            <a:pPr marL="342900" lvl="1" indent="-34290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Norway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69850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tx2"/>
                </a:solidFill>
              </a:rPr>
              <a:t>International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events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4" name="Zástupný symbol pro obsah 3" descr="Map of GLOBE Europ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7199" y="1417638"/>
            <a:ext cx="5200451" cy="4221321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486400" y="1417638"/>
            <a:ext cx="3365500" cy="470852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R</a:t>
            </a:r>
            <a:r>
              <a:rPr lang="en-US" sz="1800" dirty="0" err="1" smtClean="0">
                <a:solidFill>
                  <a:schemeClr val="tx2"/>
                </a:solidFill>
              </a:rPr>
              <a:t>egularly</a:t>
            </a:r>
            <a:r>
              <a:rPr lang="cs-CZ" sz="1800" dirty="0" smtClean="0">
                <a:solidFill>
                  <a:schemeClr val="tx2"/>
                </a:solidFill>
              </a:rPr>
              <a:t> o</a:t>
            </a:r>
            <a:r>
              <a:rPr lang="en-US" sz="1800" dirty="0" err="1" smtClean="0">
                <a:solidFill>
                  <a:schemeClr val="tx2"/>
                </a:solidFill>
              </a:rPr>
              <a:t>rganize</a:t>
            </a:r>
            <a:r>
              <a:rPr lang="cs-CZ" sz="1800" dirty="0" smtClean="0">
                <a:solidFill>
                  <a:schemeClr val="tx2"/>
                </a:solidFill>
              </a:rPr>
              <a:t>d:</a:t>
            </a:r>
            <a:endParaRPr lang="cs-CZ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Croatia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Czech </a:t>
            </a:r>
            <a:r>
              <a:rPr lang="cs-CZ" sz="1800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err="1" smtClean="0">
                <a:solidFill>
                  <a:srgbClr val="FF0000"/>
                </a:solidFill>
              </a:rPr>
              <a:t>epublic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Estonia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France</a:t>
            </a:r>
            <a:r>
              <a:rPr lang="cs-CZ" sz="1800" dirty="0" smtClean="0">
                <a:solidFill>
                  <a:schemeClr val="tx2"/>
                </a:solidFill>
              </a:rPr>
              <a:t>,</a:t>
            </a:r>
            <a:r>
              <a:rPr lang="en-US" sz="1800" dirty="0" smtClean="0">
                <a:solidFill>
                  <a:schemeClr val="tx2"/>
                </a:solidFill>
              </a:rPr>
              <a:t> Israel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Latvia</a:t>
            </a:r>
            <a:r>
              <a:rPr lang="cs-CZ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Poland,</a:t>
            </a:r>
            <a:r>
              <a:rPr lang="cs-CZ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Ukraine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Started this year</a:t>
            </a:r>
          </a:p>
          <a:p>
            <a:pPr marL="342900" lvl="1" indent="-34290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Germany 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endParaRPr lang="cs-CZ" sz="1800" dirty="0" smtClean="0">
              <a:solidFill>
                <a:schemeClr val="tx2"/>
              </a:solidFill>
            </a:endParaRPr>
          </a:p>
          <a:p>
            <a:pPr marL="342900" lvl="1" indent="-342900">
              <a:buNone/>
            </a:pPr>
            <a:r>
              <a:rPr lang="cs-CZ" sz="1800" dirty="0" err="1" smtClean="0">
                <a:solidFill>
                  <a:schemeClr val="tx2"/>
                </a:solidFill>
              </a:rPr>
              <a:t>Actively</a:t>
            </a:r>
            <a:r>
              <a:rPr lang="cs-CZ" sz="1800" dirty="0" smtClean="0">
                <a:solidFill>
                  <a:schemeClr val="tx2"/>
                </a:solidFill>
              </a:rPr>
              <a:t> o</a:t>
            </a:r>
            <a:r>
              <a:rPr lang="en-US" sz="1800" dirty="0" err="1" smtClean="0">
                <a:solidFill>
                  <a:schemeClr val="tx2"/>
                </a:solidFill>
              </a:rPr>
              <a:t>rganized</a:t>
            </a:r>
            <a:r>
              <a:rPr lang="en-US" sz="1800" dirty="0" smtClean="0">
                <a:solidFill>
                  <a:schemeClr val="tx2"/>
                </a:solidFill>
              </a:rPr>
              <a:t> some years ago</a:t>
            </a:r>
          </a:p>
          <a:p>
            <a:pPr marL="342900" lvl="1" indent="-34290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Norway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GLOBE </a:t>
            </a:r>
            <a:r>
              <a:rPr lang="cs-CZ" sz="3600" b="1" dirty="0" err="1" smtClean="0">
                <a:solidFill>
                  <a:schemeClr val="tx2"/>
                </a:solidFill>
              </a:rPr>
              <a:t>Learning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Expeditions</a:t>
            </a:r>
            <a:r>
              <a:rPr lang="cs-CZ" sz="3600" b="1" dirty="0" smtClean="0">
                <a:solidFill>
                  <a:schemeClr val="tx2"/>
                </a:solidFill>
              </a:rPr>
              <a:t> and </a:t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>GLOBE </a:t>
            </a:r>
            <a:r>
              <a:rPr lang="cs-CZ" sz="3600" b="1" dirty="0" err="1" smtClean="0">
                <a:solidFill>
                  <a:schemeClr val="tx2"/>
                </a:solidFill>
              </a:rPr>
              <a:t>Games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9400" y="1790700"/>
            <a:ext cx="4216400" cy="43354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meeting of teachers and students,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the </a:t>
            </a:r>
            <a:r>
              <a:rPr lang="en-GB" sz="2400" b="1" dirty="0" smtClean="0">
                <a:solidFill>
                  <a:schemeClr val="tx2"/>
                </a:solidFill>
              </a:rPr>
              <a:t>annual culmination of the GLOBE </a:t>
            </a:r>
            <a:r>
              <a:rPr lang="cs-CZ" sz="2400" b="1" dirty="0" smtClean="0">
                <a:solidFill>
                  <a:schemeClr val="tx2"/>
                </a:solidFill>
              </a:rPr>
              <a:t>P</a:t>
            </a:r>
            <a:r>
              <a:rPr lang="en-GB" sz="2400" b="1" dirty="0" err="1" smtClean="0">
                <a:solidFill>
                  <a:schemeClr val="tx2"/>
                </a:solidFill>
              </a:rPr>
              <a:t>rogram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2"/>
                </a:solidFill>
              </a:rPr>
              <a:t>u</a:t>
            </a:r>
            <a:r>
              <a:rPr lang="en-US" sz="2400" dirty="0" err="1" smtClean="0">
                <a:solidFill>
                  <a:schemeClr val="tx2"/>
                </a:solidFill>
              </a:rPr>
              <a:t>sually</a:t>
            </a:r>
            <a:r>
              <a:rPr lang="en-US" sz="2400" dirty="0" smtClean="0">
                <a:solidFill>
                  <a:schemeClr val="tx2"/>
                </a:solidFill>
              </a:rPr>
              <a:t> 2 – 4 days long</a:t>
            </a:r>
          </a:p>
          <a:p>
            <a:pPr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Student conference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Field Day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Festival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for</a:t>
            </a:r>
            <a:r>
              <a:rPr lang="cs-CZ" sz="2400" b="1" dirty="0" smtClean="0">
                <a:solidFill>
                  <a:schemeClr val="tx2"/>
                </a:solidFill>
              </a:rPr>
              <a:t> public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 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7" name="Zástupný symbol pro obsah 6" descr="GG 2008 17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0" y="2362200"/>
            <a:ext cx="4679440" cy="3116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89693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Student </a:t>
            </a:r>
            <a:r>
              <a:rPr lang="cs-CZ" sz="3600" b="1" dirty="0" err="1" smtClean="0">
                <a:solidFill>
                  <a:schemeClr val="tx2"/>
                </a:solidFill>
              </a:rPr>
              <a:t>Conference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350" y="1804447"/>
            <a:ext cx="4235450" cy="34597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student </a:t>
            </a:r>
            <a:r>
              <a:rPr lang="en-US" sz="1900" b="1" dirty="0" smtClean="0">
                <a:solidFill>
                  <a:schemeClr val="tx2"/>
                </a:solidFill>
              </a:rPr>
              <a:t>present outcomes of their GLOBE research projects </a:t>
            </a:r>
            <a:r>
              <a:rPr lang="en-US" sz="1900" dirty="0" smtClean="0">
                <a:solidFill>
                  <a:schemeClr val="tx2"/>
                </a:solidFill>
              </a:rPr>
              <a:t>to the peers and expert </a:t>
            </a:r>
            <a:r>
              <a:rPr lang="en-US" sz="1900" dirty="0" err="1" smtClean="0">
                <a:solidFill>
                  <a:schemeClr val="tx2"/>
                </a:solidFill>
              </a:rPr>
              <a:t>comitee</a:t>
            </a:r>
            <a:endParaRPr lang="en-US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tx2"/>
                </a:solidFill>
              </a:rPr>
              <a:t>receive feedback </a:t>
            </a:r>
            <a:r>
              <a:rPr lang="en-US" sz="1900" dirty="0" smtClean="0">
                <a:solidFill>
                  <a:schemeClr val="tx2"/>
                </a:solidFill>
              </a:rPr>
              <a:t>from </a:t>
            </a:r>
            <a:r>
              <a:rPr lang="en-US" sz="1900" dirty="0" err="1" smtClean="0">
                <a:solidFill>
                  <a:schemeClr val="tx2"/>
                </a:solidFill>
              </a:rPr>
              <a:t>audiance</a:t>
            </a:r>
            <a:r>
              <a:rPr lang="en-US" sz="1900" dirty="0" smtClean="0">
                <a:solidFill>
                  <a:schemeClr val="tx2"/>
                </a:solidFill>
              </a:rPr>
              <a:t> and expert </a:t>
            </a:r>
            <a:r>
              <a:rPr lang="en-US" sz="1900" dirty="0" err="1" smtClean="0">
                <a:solidFill>
                  <a:schemeClr val="tx2"/>
                </a:solidFill>
              </a:rPr>
              <a:t>comitee</a:t>
            </a:r>
            <a:endParaRPr lang="en-US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students  are encourage to </a:t>
            </a:r>
            <a:r>
              <a:rPr lang="en-US" sz="1900" b="1" dirty="0" smtClean="0">
                <a:solidFill>
                  <a:schemeClr val="tx2"/>
                </a:solidFill>
              </a:rPr>
              <a:t>use rubrics</a:t>
            </a:r>
            <a:r>
              <a:rPr lang="en-US" sz="1900" dirty="0" smtClean="0">
                <a:solidFill>
                  <a:schemeClr val="tx2"/>
                </a:solidFill>
              </a:rPr>
              <a:t> when creating their projects</a:t>
            </a:r>
          </a:p>
          <a:p>
            <a:pPr>
              <a:buNone/>
            </a:pPr>
            <a:endParaRPr lang="en-US" sz="1900" dirty="0" smtClean="0">
              <a:solidFill>
                <a:schemeClr val="tx2"/>
              </a:solidFill>
            </a:endParaRPr>
          </a:p>
          <a:p>
            <a:endParaRPr lang="cs-CZ" sz="1900" dirty="0" smtClean="0">
              <a:solidFill>
                <a:schemeClr val="tx2"/>
              </a:solidFill>
            </a:endParaRPr>
          </a:p>
          <a:p>
            <a:endParaRPr lang="cs-CZ" sz="1900" dirty="0" smtClean="0">
              <a:solidFill>
                <a:schemeClr val="tx2"/>
              </a:solidFill>
            </a:endParaRPr>
          </a:p>
        </p:txBody>
      </p:sp>
      <p:pic>
        <p:nvPicPr>
          <p:cNvPr id="7" name="Zástupný symbol pro obsah 6" descr="DSC009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68800" y="1804447"/>
            <a:ext cx="4635500" cy="3151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6100"/>
            <a:ext cx="8229600" cy="69215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tx2"/>
                </a:solidFill>
              </a:rPr>
              <a:t>Field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Day</a:t>
            </a:r>
            <a:endParaRPr lang="cs-CZ" sz="3600" b="1" dirty="0" smtClean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7650" y="1847850"/>
            <a:ext cx="4070350" cy="42783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tx2"/>
                </a:solidFill>
              </a:rPr>
              <a:t>students spend at least 1 day in </a:t>
            </a:r>
            <a:endParaRPr lang="cs-CZ" sz="19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1900" b="1" dirty="0" smtClean="0">
                <a:solidFill>
                  <a:schemeClr val="tx2"/>
                </a:solidFill>
              </a:rPr>
              <a:t>	</a:t>
            </a:r>
            <a:r>
              <a:rPr lang="en-US" sz="1900" b="1" dirty="0" smtClean="0">
                <a:solidFill>
                  <a:schemeClr val="tx2"/>
                </a:solidFill>
              </a:rPr>
              <a:t>a field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Student teams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solve challenging tasks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explore and research various questions straight in the nature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cooperate in the teams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meet scientists</a:t>
            </a:r>
          </a:p>
        </p:txBody>
      </p:sp>
      <p:pic>
        <p:nvPicPr>
          <p:cNvPr id="5" name="Zástupný symbol pro obsah 4" descr="IMG_056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18000" y="1993900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838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Festival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31950"/>
            <a:ext cx="4191000" cy="449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tx2"/>
                </a:solidFill>
              </a:rPr>
              <a:t>Promotion of the GLOBE Program </a:t>
            </a:r>
            <a:endParaRPr lang="cs-CZ" sz="19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1900" b="1" dirty="0" smtClean="0">
                <a:solidFill>
                  <a:schemeClr val="tx2"/>
                </a:solidFill>
              </a:rPr>
              <a:t>	</a:t>
            </a:r>
            <a:r>
              <a:rPr lang="en-US" sz="1900" b="1" dirty="0" smtClean="0">
                <a:solidFill>
                  <a:schemeClr val="tx2"/>
                </a:solidFill>
              </a:rPr>
              <a:t>to public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Students prepare learning activities to present GLOBE Program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Accompanied by culture program</a:t>
            </a:r>
            <a:endParaRPr lang="cs-CZ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900" dirty="0" err="1" smtClean="0">
                <a:solidFill>
                  <a:schemeClr val="tx2"/>
                </a:solidFill>
              </a:rPr>
              <a:t>Rolling</a:t>
            </a:r>
            <a:r>
              <a:rPr lang="cs-CZ" sz="1900" dirty="0" smtClean="0">
                <a:solidFill>
                  <a:schemeClr val="tx2"/>
                </a:solidFill>
              </a:rPr>
              <a:t> </a:t>
            </a:r>
            <a:r>
              <a:rPr lang="cs-CZ" sz="1900" dirty="0" err="1" smtClean="0">
                <a:solidFill>
                  <a:schemeClr val="tx2"/>
                </a:solidFill>
              </a:rPr>
              <a:t>of</a:t>
            </a:r>
            <a:r>
              <a:rPr lang="cs-CZ" sz="1900" dirty="0" smtClean="0">
                <a:solidFill>
                  <a:schemeClr val="tx2"/>
                </a:solidFill>
              </a:rPr>
              <a:t> Globe and </a:t>
            </a:r>
            <a:r>
              <a:rPr lang="cs-CZ" sz="1900" dirty="0" err="1" smtClean="0">
                <a:solidFill>
                  <a:schemeClr val="tx2"/>
                </a:solidFill>
              </a:rPr>
              <a:t>parade</a:t>
            </a:r>
            <a:r>
              <a:rPr lang="cs-CZ" sz="1900" dirty="0" smtClean="0">
                <a:solidFill>
                  <a:schemeClr val="tx2"/>
                </a:solidFill>
              </a:rPr>
              <a:t> </a:t>
            </a:r>
            <a:r>
              <a:rPr lang="cs-CZ" sz="1900" dirty="0" err="1" smtClean="0">
                <a:solidFill>
                  <a:schemeClr val="tx2"/>
                </a:solidFill>
              </a:rPr>
              <a:t>of</a:t>
            </a:r>
            <a:r>
              <a:rPr lang="cs-CZ" sz="1900" dirty="0" smtClean="0">
                <a:solidFill>
                  <a:schemeClr val="tx2"/>
                </a:solidFill>
              </a:rPr>
              <a:t> </a:t>
            </a:r>
            <a:r>
              <a:rPr lang="cs-CZ" sz="1900" dirty="0" err="1" smtClean="0">
                <a:solidFill>
                  <a:schemeClr val="tx2"/>
                </a:solidFill>
              </a:rPr>
              <a:t>participants</a:t>
            </a:r>
            <a:endParaRPr lang="cs-CZ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sz="1900" dirty="0" smtClean="0">
              <a:solidFill>
                <a:schemeClr val="tx2"/>
              </a:solidFill>
            </a:endParaRPr>
          </a:p>
        </p:txBody>
      </p:sp>
      <p:pic>
        <p:nvPicPr>
          <p:cNvPr id="11" name="Zástupný symbol pro obsah 10" descr="IMG_067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495800" y="1983581"/>
            <a:ext cx="4476750" cy="298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863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GLE in </a:t>
            </a:r>
            <a:r>
              <a:rPr lang="cs-CZ" sz="3600" b="1" dirty="0" err="1" smtClean="0">
                <a:solidFill>
                  <a:schemeClr val="tx2"/>
                </a:solidFill>
              </a:rPr>
              <a:t>Estonia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92250"/>
            <a:ext cx="4038600" cy="46339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Usually during summer holidays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2016 – celebration of 20 years of GLOBE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130 participants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</a:rPr>
              <a:t>US Ambassador greeted the </a:t>
            </a:r>
            <a:r>
              <a:rPr lang="en-US" sz="1900" dirty="0" err="1" smtClean="0">
                <a:solidFill>
                  <a:schemeClr val="tx2"/>
                </a:solidFill>
              </a:rPr>
              <a:t>participnats</a:t>
            </a:r>
            <a:endParaRPr lang="en-US" sz="1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tx2"/>
                </a:solidFill>
              </a:rPr>
              <a:t>Cooperation of CC, former CCs, scientists and Alumni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/>
                </a:solidFill>
                <a:hlinkClick r:id="rId2"/>
              </a:rPr>
              <a:t>Read more at globe.gov</a:t>
            </a:r>
            <a:endParaRPr lang="en-US" sz="19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4" descr="thumb1IMWB4BH_Estonia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57571" y="1600200"/>
            <a:ext cx="30198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725</Words>
  <Application>Microsoft Office PowerPoint</Application>
  <PresentationFormat>Předvádění na obrazovce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Map background</vt:lpstr>
      <vt:lpstr>2_Custom Design</vt:lpstr>
      <vt:lpstr>1_Custom Design</vt:lpstr>
      <vt:lpstr>Custom Design</vt:lpstr>
      <vt:lpstr>GLOBE Learning Expeditions  in the Region Europe and Eurasia </vt:lpstr>
      <vt:lpstr>How we call them?</vt:lpstr>
      <vt:lpstr>In which countries are held?</vt:lpstr>
      <vt:lpstr>International events</vt:lpstr>
      <vt:lpstr>GLOBE Learning Expeditions and  GLOBE Games</vt:lpstr>
      <vt:lpstr>Student Conference</vt:lpstr>
      <vt:lpstr>Field Day</vt:lpstr>
      <vt:lpstr>Festival </vt:lpstr>
      <vt:lpstr>GLE in Estonia</vt:lpstr>
      <vt:lpstr>GLOBE Games in the Czech Republic</vt:lpstr>
      <vt:lpstr>GLOBE Conference in Croatia</vt:lpstr>
      <vt:lpstr>GLOBE Games in Poland</vt:lpstr>
      <vt:lpstr>Annual Meeting in Israel</vt:lpstr>
      <vt:lpstr>France and Germany</vt:lpstr>
      <vt:lpstr>GLE in Latvia</vt:lpstr>
      <vt:lpstr>  Benefits of GLE/GG/Student conferences  </vt:lpstr>
      <vt:lpstr>How RCO can support GLE/GG/Student conference?</vt:lpstr>
      <vt:lpstr>Snímek 18</vt:lpstr>
      <vt:lpstr> Meet the organizers !  </vt:lpstr>
      <vt:lpstr>Thank you! We look forward to meet you at some of the GLE, GG or Student Conference next year!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Dana Votápková</cp:lastModifiedBy>
  <cp:revision>106</cp:revision>
  <cp:lastPrinted>2015-11-10T16:21:58Z</cp:lastPrinted>
  <dcterms:created xsi:type="dcterms:W3CDTF">2015-11-10T16:16:01Z</dcterms:created>
  <dcterms:modified xsi:type="dcterms:W3CDTF">2017-08-02T20:05:24Z</dcterms:modified>
</cp:coreProperties>
</file>