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9"/>
  </p:notesMasterIdLst>
  <p:sldIdLst>
    <p:sldId id="392" r:id="rId2"/>
    <p:sldId id="393" r:id="rId3"/>
    <p:sldId id="394" r:id="rId4"/>
    <p:sldId id="395" r:id="rId5"/>
    <p:sldId id="396" r:id="rId6"/>
    <p:sldId id="397" r:id="rId7"/>
    <p:sldId id="398" r:id="rId8"/>
    <p:sldId id="399" r:id="rId9"/>
    <p:sldId id="400" r:id="rId10"/>
    <p:sldId id="401" r:id="rId11"/>
    <p:sldId id="402" r:id="rId12"/>
    <p:sldId id="403" r:id="rId13"/>
    <p:sldId id="404" r:id="rId14"/>
    <p:sldId id="405" r:id="rId15"/>
    <p:sldId id="406" r:id="rId16"/>
    <p:sldId id="407" r:id="rId17"/>
    <p:sldId id="40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AB2"/>
    <a:srgbClr val="00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3"/>
    <p:restoredTop sz="88354" autoAdjust="0"/>
  </p:normalViewPr>
  <p:slideViewPr>
    <p:cSldViewPr snapToGrid="0" snapToObjects="1">
      <p:cViewPr>
        <p:scale>
          <a:sx n="84" d="100"/>
          <a:sy n="84" d="100"/>
        </p:scale>
        <p:origin x="-992" y="-112"/>
      </p:cViewPr>
      <p:guideLst>
        <p:guide orient="horz" pos="2160"/>
        <p:guide pos="2880"/>
      </p:guideLst>
    </p:cSldViewPr>
  </p:slideViewPr>
  <p:outlineViewPr>
    <p:cViewPr>
      <p:scale>
        <a:sx n="33" d="100"/>
        <a:sy n="33" d="100"/>
      </p:scale>
      <p:origin x="0" y="-4131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image" Target="../media/image26.png"/><Relationship Id="rId2"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image" Target="../media/image31.png"/><Relationship Id="rId2"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image" Target="../media/image37.png"/><Relationship Id="rId2" Type="http://schemas.openxmlformats.org/officeDocument/2006/relationships/image" Target="../media/image38.pn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image" Target="../media/image43.png"/><Relationship Id="rId2" Type="http://schemas.openxmlformats.org/officeDocument/2006/relationships/image" Target="../media/image44.png"/></Relationships>
</file>

<file path=ppt/diagrams/_rels/data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image" Target="../media/image48.png"/><Relationship Id="rId2" Type="http://schemas.openxmlformats.org/officeDocument/2006/relationships/image" Target="../media/image49.png"/></Relationships>
</file>

<file path=ppt/diagrams/_rels/data6.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s>
</file>

<file path=ppt/diagrams/_rels/data7.x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image" Target="../media/image26.png"/><Relationship Id="rId2"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image" Target="../media/image31.png"/><Relationship Id="rId2"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image" Target="../media/image37.png"/><Relationship Id="rId2"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image" Target="../media/image43.png"/><Relationship Id="rId2"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image" Target="../media/image48.png"/><Relationship Id="rId2" Type="http://schemas.openxmlformats.org/officeDocument/2006/relationships/image" Target="../media/image4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s>
</file>

<file path=ppt/diagrams/_rels/drawing7.x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2DC8B-650F-E841-AEE3-433895F78FB8}"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9F46F74C-7CA4-FF42-B7AC-B311F44CAD52}">
      <dgm:prSet phldrT="[Text]" custT="1"/>
      <dgm:spPr>
        <a:solidFill>
          <a:schemeClr val="accent1">
            <a:tint val="50000"/>
            <a:hueOff val="0"/>
            <a:satOff val="0"/>
            <a:lumOff val="0"/>
            <a:alpha val="70000"/>
          </a:schemeClr>
        </a:solidFill>
      </dgm:spPr>
      <dgm:t>
        <a:bodyPr/>
        <a:lstStyle/>
        <a:p>
          <a:r>
            <a:rPr lang="en-US" sz="1200" b="1" dirty="0" err="1" smtClean="0">
              <a:solidFill>
                <a:srgbClr val="000000"/>
              </a:solidFill>
              <a:latin typeface="Century Gothic"/>
              <a:cs typeface="Century Gothic"/>
            </a:rPr>
            <a:t>Monash</a:t>
          </a:r>
          <a:r>
            <a:rPr lang="en-US" sz="1200" b="1" dirty="0" smtClean="0">
              <a:solidFill>
                <a:srgbClr val="000000"/>
              </a:solidFill>
              <a:latin typeface="Century Gothic"/>
              <a:cs typeface="Century Gothic"/>
            </a:rPr>
            <a:t> University</a:t>
          </a:r>
        </a:p>
        <a:p>
          <a:r>
            <a:rPr lang="en-US" sz="900" b="1" dirty="0" smtClean="0">
              <a:solidFill>
                <a:srgbClr val="000000"/>
              </a:solidFill>
              <a:latin typeface="Century Gothic"/>
              <a:cs typeface="Century Gothic"/>
              <a:sym typeface="Symbol" pitchFamily="18" charset="2"/>
            </a:rPr>
            <a:t>Scaled deployment of Wolbachia-infected Mosquitoes to block disease transmission </a:t>
          </a:r>
        </a:p>
        <a:p>
          <a:r>
            <a:rPr lang="en-US" sz="900" b="1" dirty="0" smtClean="0">
              <a:solidFill>
                <a:srgbClr val="000000"/>
              </a:solidFill>
              <a:latin typeface="Century Gothic"/>
              <a:cs typeface="Century Gothic"/>
              <a:sym typeface="Symbol" pitchFamily="18" charset="2"/>
            </a:rPr>
            <a:t>(Colombia)</a:t>
          </a:r>
          <a:endParaRPr lang="en-US" sz="900" b="1" dirty="0">
            <a:solidFill>
              <a:srgbClr val="000000"/>
            </a:solidFill>
            <a:latin typeface="Century Gothic"/>
            <a:cs typeface="Century Gothic"/>
          </a:endParaRPr>
        </a:p>
      </dgm:t>
    </dgm:pt>
    <dgm:pt modelId="{71EDEA1F-89D3-6E48-B534-90E3A6816AAB}" type="parTrans" cxnId="{6984514F-A124-7D48-BDF8-7CA4A431ADD2}">
      <dgm:prSet/>
      <dgm:spPr/>
      <dgm:t>
        <a:bodyPr/>
        <a:lstStyle/>
        <a:p>
          <a:endParaRPr lang="en-US"/>
        </a:p>
      </dgm:t>
    </dgm:pt>
    <dgm:pt modelId="{3CB5265F-F59E-6444-B79B-5ED0E298A91B}" type="sibTrans" cxnId="{6984514F-A124-7D48-BDF8-7CA4A431ADD2}">
      <dgm:prSet/>
      <dgm:spPr/>
      <dgm:t>
        <a:bodyPr/>
        <a:lstStyle/>
        <a:p>
          <a:endParaRPr lang="en-US"/>
        </a:p>
      </dgm:t>
    </dgm:pt>
    <dgm:pt modelId="{983C19E9-E6E0-9A43-BE58-93F573CF4938}">
      <dgm:prSet phldrT="[Text]" custT="1"/>
      <dgm:spPr>
        <a:solidFill>
          <a:schemeClr val="accent1">
            <a:tint val="50000"/>
            <a:hueOff val="0"/>
            <a:satOff val="0"/>
            <a:lumOff val="0"/>
            <a:alpha val="70000"/>
          </a:schemeClr>
        </a:solidFill>
      </dgm:spPr>
      <dgm:t>
        <a:bodyPr/>
        <a:lstStyle/>
        <a:p>
          <a:r>
            <a:rPr lang="en-US" sz="1200" b="1" dirty="0" smtClean="0">
              <a:solidFill>
                <a:srgbClr val="000000"/>
              </a:solidFill>
              <a:latin typeface="Century Gothic"/>
              <a:cs typeface="Century Gothic"/>
            </a:rPr>
            <a:t>Michigan State University</a:t>
          </a:r>
        </a:p>
        <a:p>
          <a:r>
            <a:rPr lang="en-US" sz="900" b="1" dirty="0" smtClean="0">
              <a:solidFill>
                <a:srgbClr val="000000"/>
              </a:solidFill>
              <a:latin typeface="Century Gothic"/>
              <a:cs typeface="Century Gothic"/>
              <a:sym typeface="Symbol" pitchFamily="18" charset="2"/>
            </a:rPr>
            <a:t>Wolbachia-infected mosquitoes to suppress  Population </a:t>
          </a:r>
          <a:r>
            <a:rPr lang="en-US" sz="900" b="1" i="1" dirty="0" smtClean="0">
              <a:solidFill>
                <a:srgbClr val="000000"/>
              </a:solidFill>
              <a:latin typeface="Century Gothic"/>
              <a:cs typeface="Century Gothic"/>
              <a:sym typeface="Symbol" pitchFamily="18" charset="2"/>
            </a:rPr>
            <a:t>and</a:t>
          </a:r>
          <a:r>
            <a:rPr lang="en-US" sz="900" b="1" dirty="0" smtClean="0">
              <a:solidFill>
                <a:srgbClr val="000000"/>
              </a:solidFill>
              <a:latin typeface="Century Gothic"/>
              <a:cs typeface="Century Gothic"/>
              <a:sym typeface="Symbol" pitchFamily="18" charset="2"/>
            </a:rPr>
            <a:t> block disease </a:t>
          </a:r>
        </a:p>
        <a:p>
          <a:r>
            <a:rPr lang="en-US" sz="900" b="1" dirty="0" smtClean="0">
              <a:solidFill>
                <a:srgbClr val="000000"/>
              </a:solidFill>
              <a:latin typeface="Century Gothic"/>
              <a:cs typeface="Century Gothic"/>
              <a:sym typeface="Symbol" pitchFamily="18" charset="2"/>
            </a:rPr>
            <a:t>(Mexico)</a:t>
          </a:r>
          <a:endParaRPr lang="en-US" sz="900" b="1" dirty="0">
            <a:solidFill>
              <a:srgbClr val="000000"/>
            </a:solidFill>
            <a:latin typeface="Century Gothic"/>
            <a:cs typeface="Century Gothic"/>
          </a:endParaRPr>
        </a:p>
      </dgm:t>
    </dgm:pt>
    <dgm:pt modelId="{78CCD986-EBDA-7640-85E5-AA874662A023}" type="parTrans" cxnId="{5DEA9B43-852D-D84F-8330-6475A5D5771E}">
      <dgm:prSet/>
      <dgm:spPr/>
      <dgm:t>
        <a:bodyPr/>
        <a:lstStyle/>
        <a:p>
          <a:endParaRPr lang="en-US"/>
        </a:p>
      </dgm:t>
    </dgm:pt>
    <dgm:pt modelId="{5F9D6E8D-BB12-9742-9107-7471DCEA6644}" type="sibTrans" cxnId="{5DEA9B43-852D-D84F-8330-6475A5D5771E}">
      <dgm:prSet/>
      <dgm:spPr/>
      <dgm:t>
        <a:bodyPr/>
        <a:lstStyle/>
        <a:p>
          <a:endParaRPr lang="en-US"/>
        </a:p>
      </dgm:t>
    </dgm:pt>
    <dgm:pt modelId="{CBDA60B4-5D6F-0243-AA65-FCEDF08AA8B5}">
      <dgm:prSet phldrT="[Text]" custT="1"/>
      <dgm:spPr>
        <a:solidFill>
          <a:schemeClr val="accent1">
            <a:tint val="50000"/>
            <a:hueOff val="0"/>
            <a:satOff val="0"/>
            <a:lumOff val="0"/>
            <a:alpha val="69000"/>
          </a:schemeClr>
        </a:solidFill>
      </dgm:spPr>
      <dgm:t>
        <a:bodyPr/>
        <a:lstStyle/>
        <a:p>
          <a:r>
            <a:rPr lang="en-US" sz="1200" b="1" dirty="0" smtClean="0">
              <a:solidFill>
                <a:srgbClr val="000000"/>
              </a:solidFill>
              <a:latin typeface="Century Gothic"/>
              <a:cs typeface="Century Gothic"/>
            </a:rPr>
            <a:t>Trustees of Indiana University</a:t>
          </a:r>
        </a:p>
        <a:p>
          <a:r>
            <a:rPr lang="en-US" sz="900" b="1" dirty="0" smtClean="0">
              <a:solidFill>
                <a:srgbClr val="000000"/>
              </a:solidFill>
              <a:latin typeface="Century Gothic"/>
              <a:cs typeface="Century Gothic"/>
              <a:sym typeface="Symbol" pitchFamily="18" charset="2"/>
            </a:rPr>
            <a:t>Natural yeast-based larvicide</a:t>
          </a:r>
        </a:p>
        <a:p>
          <a:r>
            <a:rPr lang="en-US" sz="900" b="1" dirty="0" smtClean="0">
              <a:solidFill>
                <a:srgbClr val="000000"/>
              </a:solidFill>
              <a:latin typeface="Century Gothic"/>
              <a:cs typeface="Century Gothic"/>
              <a:sym typeface="Symbol" pitchFamily="18" charset="2"/>
            </a:rPr>
            <a:t>(Belize)</a:t>
          </a:r>
          <a:endParaRPr lang="en-US" sz="900" b="1" dirty="0">
            <a:solidFill>
              <a:srgbClr val="000000"/>
            </a:solidFill>
            <a:latin typeface="Century Gothic"/>
            <a:cs typeface="Century Gothic"/>
          </a:endParaRPr>
        </a:p>
      </dgm:t>
    </dgm:pt>
    <dgm:pt modelId="{194C8B3A-F9CB-4546-B752-443D608735F8}" type="parTrans" cxnId="{F0EFE5EB-3CA6-C94B-A2C8-286CAB84B00E}">
      <dgm:prSet/>
      <dgm:spPr/>
      <dgm:t>
        <a:bodyPr/>
        <a:lstStyle/>
        <a:p>
          <a:endParaRPr lang="en-US"/>
        </a:p>
      </dgm:t>
    </dgm:pt>
    <dgm:pt modelId="{F457481F-DA4F-624B-AE01-EEC54D5C3D55}" type="sibTrans" cxnId="{F0EFE5EB-3CA6-C94B-A2C8-286CAB84B00E}">
      <dgm:prSet/>
      <dgm:spPr/>
      <dgm:t>
        <a:bodyPr/>
        <a:lstStyle/>
        <a:p>
          <a:endParaRPr lang="en-US"/>
        </a:p>
      </dgm:t>
    </dgm:pt>
    <dgm:pt modelId="{D6A60014-1AA9-204E-8574-F2911DBF2453}">
      <dgm:prSet phldrT="[Text]" custT="1"/>
      <dgm:spPr>
        <a:solidFill>
          <a:schemeClr val="accent1">
            <a:tint val="50000"/>
            <a:hueOff val="0"/>
            <a:satOff val="0"/>
            <a:lumOff val="0"/>
            <a:alpha val="68000"/>
          </a:schemeClr>
        </a:solidFill>
      </dgm:spPr>
      <dgm:t>
        <a:bodyPr/>
        <a:lstStyle/>
        <a:p>
          <a:r>
            <a:rPr lang="en-US" sz="1200" b="1" dirty="0" smtClean="0">
              <a:solidFill>
                <a:srgbClr val="000000"/>
              </a:solidFill>
              <a:latin typeface="Century Gothic"/>
              <a:cs typeface="Century Gothic"/>
            </a:rPr>
            <a:t>Johns Hopkins University</a:t>
          </a:r>
        </a:p>
        <a:p>
          <a:r>
            <a:rPr lang="en-US" sz="900" b="1" dirty="0" smtClean="0">
              <a:solidFill>
                <a:srgbClr val="000000"/>
              </a:solidFill>
              <a:latin typeface="Century Gothic"/>
              <a:cs typeface="Century Gothic"/>
              <a:sym typeface="Symbol" pitchFamily="18" charset="2"/>
            </a:rPr>
            <a:t>Chromobacterium: an environmentally friendly </a:t>
          </a:r>
          <a:r>
            <a:rPr lang="en-US" sz="900" b="1" dirty="0" err="1" smtClean="0">
              <a:solidFill>
                <a:srgbClr val="000000"/>
              </a:solidFill>
              <a:latin typeface="Century Gothic"/>
              <a:cs typeface="Century Gothic"/>
              <a:sym typeface="Symbol" pitchFamily="18" charset="2"/>
            </a:rPr>
            <a:t>biopesticide</a:t>
          </a:r>
          <a:endParaRPr lang="en-US" sz="900" b="1" dirty="0" smtClean="0">
            <a:solidFill>
              <a:srgbClr val="000000"/>
            </a:solidFill>
            <a:latin typeface="Century Gothic"/>
            <a:cs typeface="Century Gothic"/>
            <a:sym typeface="Symbol" pitchFamily="18" charset="2"/>
          </a:endParaRPr>
        </a:p>
        <a:p>
          <a:r>
            <a:rPr lang="en-US" sz="900" b="1" dirty="0" smtClean="0">
              <a:solidFill>
                <a:srgbClr val="000000"/>
              </a:solidFill>
              <a:latin typeface="Century Gothic"/>
              <a:cs typeface="Century Gothic"/>
              <a:sym typeface="Symbol" pitchFamily="18" charset="2"/>
            </a:rPr>
            <a:t>(Puerto Rico &amp; Zambia)</a:t>
          </a:r>
          <a:endParaRPr lang="en-US" sz="900" b="1" dirty="0">
            <a:solidFill>
              <a:srgbClr val="000000"/>
            </a:solidFill>
            <a:latin typeface="Century Gothic"/>
            <a:cs typeface="Century Gothic"/>
          </a:endParaRPr>
        </a:p>
      </dgm:t>
    </dgm:pt>
    <dgm:pt modelId="{95E1292A-7E46-2647-B1AE-A9B6AACB057F}" type="parTrans" cxnId="{D1A9FFA0-F9F5-F744-9605-D7CFD423582A}">
      <dgm:prSet/>
      <dgm:spPr/>
      <dgm:t>
        <a:bodyPr/>
        <a:lstStyle/>
        <a:p>
          <a:endParaRPr lang="en-US"/>
        </a:p>
      </dgm:t>
    </dgm:pt>
    <dgm:pt modelId="{801B450D-EA1A-C545-BE37-1DF41C57352D}" type="sibTrans" cxnId="{D1A9FFA0-F9F5-F744-9605-D7CFD423582A}">
      <dgm:prSet/>
      <dgm:spPr/>
      <dgm:t>
        <a:bodyPr/>
        <a:lstStyle/>
        <a:p>
          <a:endParaRPr lang="en-US"/>
        </a:p>
      </dgm:t>
    </dgm:pt>
    <dgm:pt modelId="{F6989DF1-9F9D-CF45-AB59-23E05D8D7FB6}" type="pres">
      <dgm:prSet presAssocID="{73B2DC8B-650F-E841-AEE3-433895F78FB8}" presName="Name0" presStyleCnt="0">
        <dgm:presLayoutVars>
          <dgm:dir/>
          <dgm:resizeHandles val="exact"/>
        </dgm:presLayoutVars>
      </dgm:prSet>
      <dgm:spPr/>
      <dgm:t>
        <a:bodyPr/>
        <a:lstStyle/>
        <a:p>
          <a:endParaRPr lang="en-US"/>
        </a:p>
      </dgm:t>
    </dgm:pt>
    <dgm:pt modelId="{5920ED3F-2764-714C-B758-F4AD695D052D}" type="pres">
      <dgm:prSet presAssocID="{9F46F74C-7CA4-FF42-B7AC-B311F44CAD52}" presName="composite" presStyleCnt="0"/>
      <dgm:spPr/>
    </dgm:pt>
    <dgm:pt modelId="{17292EEE-282C-6345-AC0C-338464E2908B}" type="pres">
      <dgm:prSet presAssocID="{9F46F74C-7CA4-FF42-B7AC-B311F44CAD52}" presName="rect1" presStyleLbl="bgShp" presStyleIdx="0" presStyleCnt="4" custScaleX="153625"/>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D8CDD03E-B469-1147-8F6C-F7A734F59F48}" type="pres">
      <dgm:prSet presAssocID="{9F46F74C-7CA4-FF42-B7AC-B311F44CAD52}" presName="rect2" presStyleLbl="trBgShp" presStyleIdx="0" presStyleCnt="4" custScaleX="153856" custScaleY="147892">
        <dgm:presLayoutVars>
          <dgm:bulletEnabled val="1"/>
        </dgm:presLayoutVars>
      </dgm:prSet>
      <dgm:spPr/>
      <dgm:t>
        <a:bodyPr/>
        <a:lstStyle/>
        <a:p>
          <a:endParaRPr lang="en-US"/>
        </a:p>
      </dgm:t>
    </dgm:pt>
    <dgm:pt modelId="{CC41972D-158B-7549-8881-3C2E31C4258F}" type="pres">
      <dgm:prSet presAssocID="{3CB5265F-F59E-6444-B79B-5ED0E298A91B}" presName="sibTrans" presStyleCnt="0"/>
      <dgm:spPr/>
    </dgm:pt>
    <dgm:pt modelId="{21FBD4E4-7DA8-EC48-BBF4-B1E3C5E5C342}" type="pres">
      <dgm:prSet presAssocID="{983C19E9-E6E0-9A43-BE58-93F573CF4938}" presName="composite" presStyleCnt="0"/>
      <dgm:spPr/>
    </dgm:pt>
    <dgm:pt modelId="{39AEDA9B-586D-0041-97AA-C8890CEF3A92}" type="pres">
      <dgm:prSet presAssocID="{983C19E9-E6E0-9A43-BE58-93F573CF4938}" presName="rect1" presStyleLbl="bgShp" presStyleIdx="1" presStyleCnt="4" custScaleX="15368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04" t="-7000" r="-1" b="-7261"/>
          </a:stretch>
        </a:blipFill>
      </dgm:spPr>
      <dgm:t>
        <a:bodyPr/>
        <a:lstStyle/>
        <a:p>
          <a:endParaRPr lang="en-US"/>
        </a:p>
      </dgm:t>
    </dgm:pt>
    <dgm:pt modelId="{AAF0B0B7-BCF2-4F4F-B26E-CC6710D17BE7}" type="pres">
      <dgm:prSet presAssocID="{983C19E9-E6E0-9A43-BE58-93F573CF4938}" presName="rect2" presStyleLbl="trBgShp" presStyleIdx="1" presStyleCnt="4" custScaleX="153765" custScaleY="147850" custLinFactNeighborX="0">
        <dgm:presLayoutVars>
          <dgm:bulletEnabled val="1"/>
        </dgm:presLayoutVars>
      </dgm:prSet>
      <dgm:spPr/>
      <dgm:t>
        <a:bodyPr/>
        <a:lstStyle/>
        <a:p>
          <a:endParaRPr lang="en-US"/>
        </a:p>
      </dgm:t>
    </dgm:pt>
    <dgm:pt modelId="{19DA81D1-E525-E748-BCFC-8381C78786E9}" type="pres">
      <dgm:prSet presAssocID="{5F9D6E8D-BB12-9742-9107-7471DCEA6644}" presName="sibTrans" presStyleCnt="0"/>
      <dgm:spPr/>
    </dgm:pt>
    <dgm:pt modelId="{BE500D47-13BD-9147-B8C1-F76B4828064C}" type="pres">
      <dgm:prSet presAssocID="{D6A60014-1AA9-204E-8574-F2911DBF2453}" presName="composite" presStyleCnt="0"/>
      <dgm:spPr/>
    </dgm:pt>
    <dgm:pt modelId="{C71DF25A-FAAC-8F46-BFAF-6F1E86FA6541}" type="pres">
      <dgm:prSet presAssocID="{D6A60014-1AA9-204E-8574-F2911DBF2453}" presName="rect1" presStyleLbl="bgShp" presStyleIdx="2" presStyleCnt="4" custScaleX="153522"/>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 modelId="{5C7DE4AF-1414-E846-B849-1A502675A06D}" type="pres">
      <dgm:prSet presAssocID="{D6A60014-1AA9-204E-8574-F2911DBF2453}" presName="rect2" presStyleLbl="trBgShp" presStyleIdx="2" presStyleCnt="4" custScaleX="153522" custScaleY="147850">
        <dgm:presLayoutVars>
          <dgm:bulletEnabled val="1"/>
        </dgm:presLayoutVars>
      </dgm:prSet>
      <dgm:spPr/>
      <dgm:t>
        <a:bodyPr/>
        <a:lstStyle/>
        <a:p>
          <a:endParaRPr lang="en-US"/>
        </a:p>
      </dgm:t>
    </dgm:pt>
    <dgm:pt modelId="{D057AA1E-0BA8-DD41-99ED-59AE53272685}" type="pres">
      <dgm:prSet presAssocID="{801B450D-EA1A-C545-BE37-1DF41C57352D}" presName="sibTrans" presStyleCnt="0"/>
      <dgm:spPr/>
    </dgm:pt>
    <dgm:pt modelId="{87DFA2D6-358E-034F-BBAF-8FBAB73FDF66}" type="pres">
      <dgm:prSet presAssocID="{CBDA60B4-5D6F-0243-AA65-FCEDF08AA8B5}" presName="composite" presStyleCnt="0"/>
      <dgm:spPr/>
    </dgm:pt>
    <dgm:pt modelId="{B194DE4E-5CCA-6F40-B569-DBE34479D067}" type="pres">
      <dgm:prSet presAssocID="{CBDA60B4-5D6F-0243-AA65-FCEDF08AA8B5}" presName="rect1" presStyleLbl="bgShp" presStyleIdx="3" presStyleCnt="4" custScaleX="153786"/>
      <dgm:spPr>
        <a:blipFill>
          <a:blip xmlns:r="http://schemas.openxmlformats.org/officeDocument/2006/relationships" r:embed="rId4">
            <a:extLst>
              <a:ext uri="{28A0092B-C50C-407E-A947-70E740481C1C}">
                <a14:useLocalDpi xmlns:a14="http://schemas.microsoft.com/office/drawing/2010/main" val="0"/>
              </a:ext>
            </a:extLst>
          </a:blip>
          <a:srcRect/>
          <a:stretch>
            <a:fillRect t="-16000" b="-16000"/>
          </a:stretch>
        </a:blipFill>
      </dgm:spPr>
    </dgm:pt>
    <dgm:pt modelId="{AA3976CA-521A-FD43-8C99-D1BE1D8BE58E}" type="pres">
      <dgm:prSet presAssocID="{CBDA60B4-5D6F-0243-AA65-FCEDF08AA8B5}" presName="rect2" presStyleLbl="trBgShp" presStyleIdx="3" presStyleCnt="4" custScaleX="153938" custScaleY="147697">
        <dgm:presLayoutVars>
          <dgm:bulletEnabled val="1"/>
        </dgm:presLayoutVars>
      </dgm:prSet>
      <dgm:spPr/>
      <dgm:t>
        <a:bodyPr/>
        <a:lstStyle/>
        <a:p>
          <a:endParaRPr lang="en-US"/>
        </a:p>
      </dgm:t>
    </dgm:pt>
  </dgm:ptLst>
  <dgm:cxnLst>
    <dgm:cxn modelId="{B02FCE88-C072-1443-8237-AEBD3F8B2993}" type="presOf" srcId="{983C19E9-E6E0-9A43-BE58-93F573CF4938}" destId="{AAF0B0B7-BCF2-4F4F-B26E-CC6710D17BE7}" srcOrd="0" destOrd="0" presId="urn:microsoft.com/office/officeart/2008/layout/BendingPictureSemiTransparentText"/>
    <dgm:cxn modelId="{73751C32-4ED2-9F4D-B981-6C22C4A8E9BD}" type="presOf" srcId="{D6A60014-1AA9-204E-8574-F2911DBF2453}" destId="{5C7DE4AF-1414-E846-B849-1A502675A06D}" srcOrd="0" destOrd="0" presId="urn:microsoft.com/office/officeart/2008/layout/BendingPictureSemiTransparentText"/>
    <dgm:cxn modelId="{F0EFE5EB-3CA6-C94B-A2C8-286CAB84B00E}" srcId="{73B2DC8B-650F-E841-AEE3-433895F78FB8}" destId="{CBDA60B4-5D6F-0243-AA65-FCEDF08AA8B5}" srcOrd="3" destOrd="0" parTransId="{194C8B3A-F9CB-4546-B752-443D608735F8}" sibTransId="{F457481F-DA4F-624B-AE01-EEC54D5C3D55}"/>
    <dgm:cxn modelId="{8F640F3D-B26D-1341-8ECF-6BA60B40C0C1}" type="presOf" srcId="{73B2DC8B-650F-E841-AEE3-433895F78FB8}" destId="{F6989DF1-9F9D-CF45-AB59-23E05D8D7FB6}" srcOrd="0" destOrd="0" presId="urn:microsoft.com/office/officeart/2008/layout/BendingPictureSemiTransparentText"/>
    <dgm:cxn modelId="{0F4F23C5-4721-E44A-AFE4-45AF34DFF497}" type="presOf" srcId="{9F46F74C-7CA4-FF42-B7AC-B311F44CAD52}" destId="{D8CDD03E-B469-1147-8F6C-F7A734F59F48}" srcOrd="0" destOrd="0" presId="urn:microsoft.com/office/officeart/2008/layout/BendingPictureSemiTransparentText"/>
    <dgm:cxn modelId="{D1A9FFA0-F9F5-F744-9605-D7CFD423582A}" srcId="{73B2DC8B-650F-E841-AEE3-433895F78FB8}" destId="{D6A60014-1AA9-204E-8574-F2911DBF2453}" srcOrd="2" destOrd="0" parTransId="{95E1292A-7E46-2647-B1AE-A9B6AACB057F}" sibTransId="{801B450D-EA1A-C545-BE37-1DF41C57352D}"/>
    <dgm:cxn modelId="{5DEA9B43-852D-D84F-8330-6475A5D5771E}" srcId="{73B2DC8B-650F-E841-AEE3-433895F78FB8}" destId="{983C19E9-E6E0-9A43-BE58-93F573CF4938}" srcOrd="1" destOrd="0" parTransId="{78CCD986-EBDA-7640-85E5-AA874662A023}" sibTransId="{5F9D6E8D-BB12-9742-9107-7471DCEA6644}"/>
    <dgm:cxn modelId="{6984514F-A124-7D48-BDF8-7CA4A431ADD2}" srcId="{73B2DC8B-650F-E841-AEE3-433895F78FB8}" destId="{9F46F74C-7CA4-FF42-B7AC-B311F44CAD52}" srcOrd="0" destOrd="0" parTransId="{71EDEA1F-89D3-6E48-B534-90E3A6816AAB}" sibTransId="{3CB5265F-F59E-6444-B79B-5ED0E298A91B}"/>
    <dgm:cxn modelId="{21525133-AE77-1F4D-8E0D-4B094B6EACC1}" type="presOf" srcId="{CBDA60B4-5D6F-0243-AA65-FCEDF08AA8B5}" destId="{AA3976CA-521A-FD43-8C99-D1BE1D8BE58E}" srcOrd="0" destOrd="0" presId="urn:microsoft.com/office/officeart/2008/layout/BendingPictureSemiTransparentText"/>
    <dgm:cxn modelId="{CF91504F-32B3-5344-BFC3-DBFB385C29C6}" type="presParOf" srcId="{F6989DF1-9F9D-CF45-AB59-23E05D8D7FB6}" destId="{5920ED3F-2764-714C-B758-F4AD695D052D}" srcOrd="0" destOrd="0" presId="urn:microsoft.com/office/officeart/2008/layout/BendingPictureSemiTransparentText"/>
    <dgm:cxn modelId="{4A129060-D341-5841-9B0E-53D0EC7D2AC3}" type="presParOf" srcId="{5920ED3F-2764-714C-B758-F4AD695D052D}" destId="{17292EEE-282C-6345-AC0C-338464E2908B}" srcOrd="0" destOrd="0" presId="urn:microsoft.com/office/officeart/2008/layout/BendingPictureSemiTransparentText"/>
    <dgm:cxn modelId="{AB0A3807-3CF3-6340-BA9F-DE6FF494995D}" type="presParOf" srcId="{5920ED3F-2764-714C-B758-F4AD695D052D}" destId="{D8CDD03E-B469-1147-8F6C-F7A734F59F48}" srcOrd="1" destOrd="0" presId="urn:microsoft.com/office/officeart/2008/layout/BendingPictureSemiTransparentText"/>
    <dgm:cxn modelId="{C01AB907-6BA3-794B-B492-6068546DCCE5}" type="presParOf" srcId="{F6989DF1-9F9D-CF45-AB59-23E05D8D7FB6}" destId="{CC41972D-158B-7549-8881-3C2E31C4258F}" srcOrd="1" destOrd="0" presId="urn:microsoft.com/office/officeart/2008/layout/BendingPictureSemiTransparentText"/>
    <dgm:cxn modelId="{346DB265-5DFD-5843-BCD6-B426CA8144BB}" type="presParOf" srcId="{F6989DF1-9F9D-CF45-AB59-23E05D8D7FB6}" destId="{21FBD4E4-7DA8-EC48-BBF4-B1E3C5E5C342}" srcOrd="2" destOrd="0" presId="urn:microsoft.com/office/officeart/2008/layout/BendingPictureSemiTransparentText"/>
    <dgm:cxn modelId="{AEC4281F-2839-2A42-A4A2-752F4BA0D9C2}" type="presParOf" srcId="{21FBD4E4-7DA8-EC48-BBF4-B1E3C5E5C342}" destId="{39AEDA9B-586D-0041-97AA-C8890CEF3A92}" srcOrd="0" destOrd="0" presId="urn:microsoft.com/office/officeart/2008/layout/BendingPictureSemiTransparentText"/>
    <dgm:cxn modelId="{14DA62EC-CAF1-1143-B6B6-9A987C307C5F}" type="presParOf" srcId="{21FBD4E4-7DA8-EC48-BBF4-B1E3C5E5C342}" destId="{AAF0B0B7-BCF2-4F4F-B26E-CC6710D17BE7}" srcOrd="1" destOrd="0" presId="urn:microsoft.com/office/officeart/2008/layout/BendingPictureSemiTransparentText"/>
    <dgm:cxn modelId="{2D430DBB-3F1E-7D42-BDB7-23EEE3C92F2A}" type="presParOf" srcId="{F6989DF1-9F9D-CF45-AB59-23E05D8D7FB6}" destId="{19DA81D1-E525-E748-BCFC-8381C78786E9}" srcOrd="3" destOrd="0" presId="urn:microsoft.com/office/officeart/2008/layout/BendingPictureSemiTransparentText"/>
    <dgm:cxn modelId="{C693EC49-B34D-9A48-9D3B-A9F03CA6F5F7}" type="presParOf" srcId="{F6989DF1-9F9D-CF45-AB59-23E05D8D7FB6}" destId="{BE500D47-13BD-9147-B8C1-F76B4828064C}" srcOrd="4" destOrd="0" presId="urn:microsoft.com/office/officeart/2008/layout/BendingPictureSemiTransparentText"/>
    <dgm:cxn modelId="{B5D9438B-3D5B-E847-A0F0-29DBF2AA5B26}" type="presParOf" srcId="{BE500D47-13BD-9147-B8C1-F76B4828064C}" destId="{C71DF25A-FAAC-8F46-BFAF-6F1E86FA6541}" srcOrd="0" destOrd="0" presId="urn:microsoft.com/office/officeart/2008/layout/BendingPictureSemiTransparentText"/>
    <dgm:cxn modelId="{2B38BCF9-6DB2-674F-9D56-BD2213AD07C3}" type="presParOf" srcId="{BE500D47-13BD-9147-B8C1-F76B4828064C}" destId="{5C7DE4AF-1414-E846-B849-1A502675A06D}" srcOrd="1" destOrd="0" presId="urn:microsoft.com/office/officeart/2008/layout/BendingPictureSemiTransparentText"/>
    <dgm:cxn modelId="{AEF0133F-4B72-6B43-B05F-86D6F43C6F23}" type="presParOf" srcId="{F6989DF1-9F9D-CF45-AB59-23E05D8D7FB6}" destId="{D057AA1E-0BA8-DD41-99ED-59AE53272685}" srcOrd="5" destOrd="0" presId="urn:microsoft.com/office/officeart/2008/layout/BendingPictureSemiTransparentText"/>
    <dgm:cxn modelId="{F071BC31-5296-D54A-9E1D-89D6AF934E98}" type="presParOf" srcId="{F6989DF1-9F9D-CF45-AB59-23E05D8D7FB6}" destId="{87DFA2D6-358E-034F-BBAF-8FBAB73FDF66}" srcOrd="6" destOrd="0" presId="urn:microsoft.com/office/officeart/2008/layout/BendingPictureSemiTransparentText"/>
    <dgm:cxn modelId="{041745F6-48AB-5148-B2A5-F3DBB7EC6942}" type="presParOf" srcId="{87DFA2D6-358E-034F-BBAF-8FBAB73FDF66}" destId="{B194DE4E-5CCA-6F40-B569-DBE34479D067}" srcOrd="0" destOrd="0" presId="urn:microsoft.com/office/officeart/2008/layout/BendingPictureSemiTransparentText"/>
    <dgm:cxn modelId="{88ACE993-7B52-0D49-878E-B5A4B62857CB}" type="presParOf" srcId="{87DFA2D6-358E-034F-BBAF-8FBAB73FDF66}" destId="{AA3976CA-521A-FD43-8C99-D1BE1D8BE58E}"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5B61DA-4E15-BE49-964D-BC8BEE77F7A3}"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89CE6F81-1805-0B48-B897-B723466E74AA}">
      <dgm:prSet phldrT="[Text]" custT="1"/>
      <dgm:spPr>
        <a:solidFill>
          <a:schemeClr val="accent1">
            <a:tint val="50000"/>
            <a:hueOff val="0"/>
            <a:satOff val="0"/>
            <a:lumOff val="0"/>
            <a:alpha val="69000"/>
          </a:schemeClr>
        </a:solidFill>
      </dgm:spPr>
      <dgm:t>
        <a:bodyPr/>
        <a:lstStyle/>
        <a:p>
          <a:r>
            <a:rPr lang="en-US" sz="1100" b="1" dirty="0" smtClean="0">
              <a:solidFill>
                <a:srgbClr val="000000"/>
              </a:solidFill>
              <a:latin typeface="Century Gothic"/>
              <a:cs typeface="Century Gothic"/>
              <a:sym typeface="Symbol" pitchFamily="18" charset="2"/>
            </a:rPr>
            <a:t>Barcelona Institute For Global Health</a:t>
          </a:r>
        </a:p>
        <a:p>
          <a:r>
            <a:rPr lang="en-US" sz="900" b="1" dirty="0" smtClean="0">
              <a:solidFill>
                <a:srgbClr val="000000"/>
              </a:solidFill>
              <a:latin typeface="Century Gothic"/>
              <a:cs typeface="Century Gothic"/>
              <a:sym typeface="Symbol" pitchFamily="18" charset="2"/>
            </a:rPr>
            <a:t>Electric force field to repulse mosquitoes</a:t>
          </a:r>
        </a:p>
        <a:p>
          <a:r>
            <a:rPr lang="en-US" sz="900" b="1" dirty="0" smtClean="0">
              <a:solidFill>
                <a:srgbClr val="000000"/>
              </a:solidFill>
              <a:latin typeface="Century Gothic"/>
              <a:cs typeface="Century Gothic"/>
              <a:sym typeface="Symbol" pitchFamily="18" charset="2"/>
            </a:rPr>
            <a:t>(Guyana)</a:t>
          </a:r>
          <a:endParaRPr lang="en-US" sz="900" b="1" dirty="0">
            <a:solidFill>
              <a:srgbClr val="000000"/>
            </a:solidFill>
          </a:endParaRPr>
        </a:p>
      </dgm:t>
    </dgm:pt>
    <dgm:pt modelId="{8D6A8110-6FB3-834D-8C56-2F4ED20B91C7}" type="parTrans" cxnId="{75FC611D-7E5A-B24D-BD4F-7FA815810544}">
      <dgm:prSet/>
      <dgm:spPr/>
      <dgm:t>
        <a:bodyPr/>
        <a:lstStyle/>
        <a:p>
          <a:endParaRPr lang="en-US"/>
        </a:p>
      </dgm:t>
    </dgm:pt>
    <dgm:pt modelId="{65B396E8-C444-CA46-8E87-453EE1FE6F33}" type="sibTrans" cxnId="{75FC611D-7E5A-B24D-BD4F-7FA815810544}">
      <dgm:prSet/>
      <dgm:spPr/>
      <dgm:t>
        <a:bodyPr/>
        <a:lstStyle/>
        <a:p>
          <a:endParaRPr lang="en-US"/>
        </a:p>
      </dgm:t>
    </dgm:pt>
    <dgm:pt modelId="{3BF0845D-C0B1-8A4E-B2D5-0D797428E363}">
      <dgm:prSet phldrT="[Text]" custT="1"/>
      <dgm:spPr>
        <a:solidFill>
          <a:schemeClr val="accent1">
            <a:tint val="50000"/>
            <a:hueOff val="0"/>
            <a:satOff val="0"/>
            <a:lumOff val="0"/>
            <a:alpha val="68000"/>
          </a:schemeClr>
        </a:solidFill>
      </dgm:spPr>
      <dgm:t>
        <a:bodyPr/>
        <a:lstStyle/>
        <a:p>
          <a:r>
            <a:rPr lang="en-US" sz="1100" b="1" dirty="0" err="1" smtClean="0">
              <a:solidFill>
                <a:srgbClr val="000000"/>
              </a:solidFill>
              <a:latin typeface="Century Gothic"/>
              <a:cs typeface="Century Gothic"/>
            </a:rPr>
            <a:t>Ifakara</a:t>
          </a:r>
          <a:r>
            <a:rPr lang="en-US" sz="1100" b="1" dirty="0" smtClean="0">
              <a:solidFill>
                <a:srgbClr val="000000"/>
              </a:solidFill>
              <a:latin typeface="Century Gothic"/>
              <a:cs typeface="Century Gothic"/>
            </a:rPr>
            <a:t> Research Institute</a:t>
          </a:r>
        </a:p>
        <a:p>
          <a:r>
            <a:rPr lang="en-US" sz="900" b="1" dirty="0" smtClean="0">
              <a:solidFill>
                <a:srgbClr val="000000"/>
              </a:solidFill>
              <a:latin typeface="Century Gothic"/>
              <a:cs typeface="Century Gothic"/>
              <a:sym typeface="Symbol" pitchFamily="18" charset="2"/>
            </a:rPr>
            <a:t>Low-cost treated Sandals to prevent bites</a:t>
          </a:r>
        </a:p>
        <a:p>
          <a:r>
            <a:rPr lang="en-US" sz="900" b="1" dirty="0" smtClean="0">
              <a:solidFill>
                <a:srgbClr val="000000"/>
              </a:solidFill>
              <a:latin typeface="Century Gothic"/>
              <a:cs typeface="Century Gothic"/>
              <a:sym typeface="Symbol" pitchFamily="18" charset="2"/>
            </a:rPr>
            <a:t>(Brazil &amp; Tanzania)</a:t>
          </a:r>
          <a:endParaRPr lang="en-US" sz="900" b="1" dirty="0">
            <a:solidFill>
              <a:srgbClr val="000000"/>
            </a:solidFill>
            <a:latin typeface="Century Gothic"/>
            <a:cs typeface="Century Gothic"/>
          </a:endParaRPr>
        </a:p>
      </dgm:t>
    </dgm:pt>
    <dgm:pt modelId="{E01A62D2-6726-1B4E-A7E8-BB4D5683123D}" type="parTrans" cxnId="{7EA2DD98-FD8E-B542-A067-A3BF3894A1E0}">
      <dgm:prSet/>
      <dgm:spPr/>
      <dgm:t>
        <a:bodyPr/>
        <a:lstStyle/>
        <a:p>
          <a:endParaRPr lang="en-US"/>
        </a:p>
      </dgm:t>
    </dgm:pt>
    <dgm:pt modelId="{E9F69FB4-0659-ED41-8310-4679C0A0E1B9}" type="sibTrans" cxnId="{7EA2DD98-FD8E-B542-A067-A3BF3894A1E0}">
      <dgm:prSet/>
      <dgm:spPr/>
      <dgm:t>
        <a:bodyPr/>
        <a:lstStyle/>
        <a:p>
          <a:endParaRPr lang="en-US"/>
        </a:p>
      </dgm:t>
    </dgm:pt>
    <dgm:pt modelId="{AC75C03C-368D-B247-B9D2-BB7580DAD98C}">
      <dgm:prSet phldrT="[Text]" custT="1"/>
      <dgm:spPr>
        <a:solidFill>
          <a:schemeClr val="accent1">
            <a:tint val="50000"/>
            <a:hueOff val="0"/>
            <a:satOff val="0"/>
            <a:lumOff val="0"/>
            <a:alpha val="65000"/>
          </a:schemeClr>
        </a:solidFill>
      </dgm:spPr>
      <dgm:t>
        <a:bodyPr/>
        <a:lstStyle/>
        <a:p>
          <a:r>
            <a:rPr lang="en-US" sz="1100" b="1" dirty="0" smtClean="0">
              <a:solidFill>
                <a:srgbClr val="000000"/>
              </a:solidFill>
              <a:latin typeface="Century Gothic"/>
              <a:cs typeface="Century Gothic"/>
            </a:rPr>
            <a:t>Liverpool School of Tropical Medicine</a:t>
          </a:r>
        </a:p>
        <a:p>
          <a:r>
            <a:rPr lang="en-US" sz="900" b="1" dirty="0" smtClean="0">
              <a:solidFill>
                <a:schemeClr val="tx1">
                  <a:lumMod val="85000"/>
                  <a:lumOff val="15000"/>
                </a:schemeClr>
              </a:solidFill>
              <a:latin typeface="Century Gothic"/>
              <a:cs typeface="Century Gothic"/>
              <a:sym typeface="Symbol" pitchFamily="18" charset="2"/>
            </a:rPr>
            <a:t>Low-tech treated fabric for outdoor Use</a:t>
          </a:r>
        </a:p>
        <a:p>
          <a:r>
            <a:rPr lang="en-US" sz="900" b="1" dirty="0" smtClean="0">
              <a:solidFill>
                <a:schemeClr val="tx1">
                  <a:lumMod val="85000"/>
                  <a:lumOff val="15000"/>
                </a:schemeClr>
              </a:solidFill>
              <a:latin typeface="Century Gothic"/>
              <a:cs typeface="Century Gothic"/>
              <a:sym typeface="Symbol" pitchFamily="18" charset="2"/>
            </a:rPr>
            <a:t>(Haiti)</a:t>
          </a:r>
        </a:p>
      </dgm:t>
    </dgm:pt>
    <dgm:pt modelId="{12660D4E-12CE-1546-B184-FD3BB042AA6B}" type="parTrans" cxnId="{027429C1-B688-C24F-AEE2-B02C7C257602}">
      <dgm:prSet/>
      <dgm:spPr/>
      <dgm:t>
        <a:bodyPr/>
        <a:lstStyle/>
        <a:p>
          <a:endParaRPr lang="en-US"/>
        </a:p>
      </dgm:t>
    </dgm:pt>
    <dgm:pt modelId="{2491EC2B-0DDC-7F4B-918B-6C1D14D25A76}" type="sibTrans" cxnId="{027429C1-B688-C24F-AEE2-B02C7C257602}">
      <dgm:prSet/>
      <dgm:spPr/>
      <dgm:t>
        <a:bodyPr/>
        <a:lstStyle/>
        <a:p>
          <a:endParaRPr lang="en-US"/>
        </a:p>
      </dgm:t>
    </dgm:pt>
    <dgm:pt modelId="{3EBEF562-721F-FA48-82DB-CE85CA217772}">
      <dgm:prSet phldrT="[Text]" custT="1"/>
      <dgm:spPr>
        <a:solidFill>
          <a:schemeClr val="accent1">
            <a:tint val="50000"/>
            <a:hueOff val="0"/>
            <a:satOff val="0"/>
            <a:lumOff val="0"/>
            <a:alpha val="70000"/>
          </a:schemeClr>
        </a:solidFill>
      </dgm:spPr>
      <dgm:t>
        <a:bodyPr/>
        <a:lstStyle/>
        <a:p>
          <a:r>
            <a:rPr lang="en-US" sz="1100" b="1" dirty="0" smtClean="0">
              <a:solidFill>
                <a:srgbClr val="000000"/>
              </a:solidFill>
              <a:latin typeface="Century Gothic"/>
              <a:cs typeface="Century Gothic"/>
            </a:rPr>
            <a:t>QIMR </a:t>
          </a:r>
          <a:r>
            <a:rPr lang="en-US" sz="1100" b="1" dirty="0" err="1" smtClean="0">
              <a:solidFill>
                <a:srgbClr val="000000"/>
              </a:solidFill>
              <a:latin typeface="Century Gothic"/>
              <a:cs typeface="Century Gothic"/>
            </a:rPr>
            <a:t>Berghofer</a:t>
          </a:r>
          <a:r>
            <a:rPr lang="en-US" sz="1100" b="1" dirty="0" smtClean="0">
              <a:solidFill>
                <a:srgbClr val="000000"/>
              </a:solidFill>
              <a:latin typeface="Century Gothic"/>
              <a:cs typeface="Century Gothic"/>
            </a:rPr>
            <a:t> Medical Research Inst.</a:t>
          </a:r>
        </a:p>
        <a:p>
          <a:r>
            <a:rPr lang="en-US" sz="900" b="1" dirty="0" smtClean="0">
              <a:solidFill>
                <a:srgbClr val="000000"/>
              </a:solidFill>
              <a:latin typeface="Century Gothic"/>
              <a:cs typeface="Century Gothic"/>
              <a:sym typeface="Symbol" pitchFamily="18" charset="2"/>
            </a:rPr>
            <a:t>Low-cost treated wall hangings for indoor use</a:t>
          </a:r>
        </a:p>
        <a:p>
          <a:r>
            <a:rPr lang="en-US" sz="900" b="1" dirty="0" smtClean="0">
              <a:solidFill>
                <a:srgbClr val="000000"/>
              </a:solidFill>
              <a:latin typeface="Century Gothic"/>
              <a:cs typeface="Century Gothic"/>
              <a:sym typeface="Symbol" pitchFamily="18" charset="2"/>
            </a:rPr>
            <a:t>(Mexico)</a:t>
          </a:r>
          <a:endParaRPr lang="en-US" sz="900" b="1" dirty="0">
            <a:solidFill>
              <a:srgbClr val="000000"/>
            </a:solidFill>
            <a:latin typeface="Century Gothic"/>
            <a:cs typeface="Century Gothic"/>
          </a:endParaRPr>
        </a:p>
      </dgm:t>
    </dgm:pt>
    <dgm:pt modelId="{E33EA482-54FD-474F-AC6E-D33306CDBAA8}" type="parTrans" cxnId="{A8B28ECD-2E10-9A48-A30B-E8EB83C60AD2}">
      <dgm:prSet/>
      <dgm:spPr/>
      <dgm:t>
        <a:bodyPr/>
        <a:lstStyle/>
        <a:p>
          <a:endParaRPr lang="en-US"/>
        </a:p>
      </dgm:t>
    </dgm:pt>
    <dgm:pt modelId="{F1AFE849-ADC4-0446-9A7E-0C14FEB5EB8A}" type="sibTrans" cxnId="{A8B28ECD-2E10-9A48-A30B-E8EB83C60AD2}">
      <dgm:prSet/>
      <dgm:spPr/>
      <dgm:t>
        <a:bodyPr/>
        <a:lstStyle/>
        <a:p>
          <a:endParaRPr lang="en-US"/>
        </a:p>
      </dgm:t>
    </dgm:pt>
    <dgm:pt modelId="{B9A4A977-8F8D-1347-B33A-682AB5CFA148}">
      <dgm:prSet phldrT="[Text]" custT="1"/>
      <dgm:spPr>
        <a:solidFill>
          <a:schemeClr val="accent1">
            <a:tint val="50000"/>
            <a:hueOff val="0"/>
            <a:satOff val="0"/>
            <a:lumOff val="0"/>
            <a:alpha val="69000"/>
          </a:schemeClr>
        </a:solidFill>
      </dgm:spPr>
      <dgm:t>
        <a:bodyPr/>
        <a:lstStyle/>
        <a:p>
          <a:r>
            <a:rPr lang="en-US" sz="1100" b="1" dirty="0" smtClean="0">
              <a:solidFill>
                <a:srgbClr val="000000"/>
              </a:solidFill>
              <a:latin typeface="Century Gothic"/>
              <a:cs typeface="Century Gothic"/>
            </a:rPr>
            <a:t>Johns Hopkins University</a:t>
          </a:r>
        </a:p>
        <a:p>
          <a:r>
            <a:rPr lang="en-US" sz="900" b="1" dirty="0" smtClean="0">
              <a:solidFill>
                <a:srgbClr val="000000"/>
              </a:solidFill>
              <a:latin typeface="Century Gothic"/>
              <a:cs typeface="Century Gothic"/>
              <a:sym typeface="Symbol" pitchFamily="18" charset="2"/>
            </a:rPr>
            <a:t>Human scent mimic mosquito trap</a:t>
          </a:r>
        </a:p>
        <a:p>
          <a:r>
            <a:rPr lang="en-US" sz="900" b="1" dirty="0" smtClean="0">
              <a:solidFill>
                <a:srgbClr val="000000"/>
              </a:solidFill>
              <a:latin typeface="Century Gothic"/>
              <a:cs typeface="Century Gothic"/>
            </a:rPr>
            <a:t>(Zambia)</a:t>
          </a:r>
          <a:endParaRPr lang="en-US" sz="900" b="1" dirty="0">
            <a:solidFill>
              <a:srgbClr val="000000"/>
            </a:solidFill>
            <a:latin typeface="Century Gothic"/>
            <a:cs typeface="Century Gothic"/>
          </a:endParaRPr>
        </a:p>
      </dgm:t>
    </dgm:pt>
    <dgm:pt modelId="{A0490D3E-4721-1E4B-8396-AA1F50023BBF}" type="parTrans" cxnId="{CE53B1B4-6281-B34C-9F2B-F39B274B5C7C}">
      <dgm:prSet/>
      <dgm:spPr/>
      <dgm:t>
        <a:bodyPr/>
        <a:lstStyle/>
        <a:p>
          <a:endParaRPr lang="en-US"/>
        </a:p>
      </dgm:t>
    </dgm:pt>
    <dgm:pt modelId="{D9429586-A545-E645-B9AD-81C4AAFFA0C9}" type="sibTrans" cxnId="{CE53B1B4-6281-B34C-9F2B-F39B274B5C7C}">
      <dgm:prSet/>
      <dgm:spPr/>
      <dgm:t>
        <a:bodyPr/>
        <a:lstStyle/>
        <a:p>
          <a:endParaRPr lang="en-US"/>
        </a:p>
      </dgm:t>
    </dgm:pt>
    <dgm:pt modelId="{D967E128-6388-0A49-90E4-37860FAC1F26}" type="pres">
      <dgm:prSet presAssocID="{1C5B61DA-4E15-BE49-964D-BC8BEE77F7A3}" presName="Name0" presStyleCnt="0">
        <dgm:presLayoutVars>
          <dgm:dir/>
          <dgm:resizeHandles val="exact"/>
        </dgm:presLayoutVars>
      </dgm:prSet>
      <dgm:spPr/>
      <dgm:t>
        <a:bodyPr/>
        <a:lstStyle/>
        <a:p>
          <a:endParaRPr lang="en-US"/>
        </a:p>
      </dgm:t>
    </dgm:pt>
    <dgm:pt modelId="{5F0F7E5A-E222-2B4C-AAC6-06821CEB2A8C}" type="pres">
      <dgm:prSet presAssocID="{89CE6F81-1805-0B48-B897-B723466E74AA}" presName="composite" presStyleCnt="0"/>
      <dgm:spPr/>
    </dgm:pt>
    <dgm:pt modelId="{6D206A58-11BB-FE48-972D-C3F5C350C65C}" type="pres">
      <dgm:prSet presAssocID="{89CE6F81-1805-0B48-B897-B723466E74AA}" presName="rect1" presStyleLbl="bgShp" presStyleIdx="0" presStyleCnt="5" custScaleX="13203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 t="-7692" r="-2849" b="-56666"/>
          </a:stretch>
        </a:blipFill>
      </dgm:spPr>
      <dgm:t>
        <a:bodyPr/>
        <a:lstStyle/>
        <a:p>
          <a:endParaRPr lang="en-US"/>
        </a:p>
      </dgm:t>
    </dgm:pt>
    <dgm:pt modelId="{FCCCF23C-FC56-E340-AE48-AC2437E0FD39}" type="pres">
      <dgm:prSet presAssocID="{89CE6F81-1805-0B48-B897-B723466E74AA}" presName="rect2" presStyleLbl="trBgShp" presStyleIdx="0" presStyleCnt="5" custScaleX="132062" custScaleY="135155" custLinFactNeighborY="7348">
        <dgm:presLayoutVars>
          <dgm:bulletEnabled val="1"/>
        </dgm:presLayoutVars>
      </dgm:prSet>
      <dgm:spPr/>
      <dgm:t>
        <a:bodyPr/>
        <a:lstStyle/>
        <a:p>
          <a:endParaRPr lang="en-US"/>
        </a:p>
      </dgm:t>
    </dgm:pt>
    <dgm:pt modelId="{019FEB43-3898-594A-9CEA-BC09E9CD53ED}" type="pres">
      <dgm:prSet presAssocID="{65B396E8-C444-CA46-8E87-453EE1FE6F33}" presName="sibTrans" presStyleCnt="0"/>
      <dgm:spPr/>
    </dgm:pt>
    <dgm:pt modelId="{62BE345C-7030-3D49-A41E-19B84A768CEB}" type="pres">
      <dgm:prSet presAssocID="{3BF0845D-C0B1-8A4E-B2D5-0D797428E363}" presName="composite" presStyleCnt="0"/>
      <dgm:spPr/>
    </dgm:pt>
    <dgm:pt modelId="{EC6BB787-94CA-554D-821F-E6ADA19C220B}" type="pres">
      <dgm:prSet presAssocID="{3BF0845D-C0B1-8A4E-B2D5-0D797428E363}" presName="rect1" presStyleLbl="bgShp" presStyleIdx="1" presStyleCnt="5" custScaleX="132128"/>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70300B50-E71A-6548-B166-B645D6F2C4DC}" type="pres">
      <dgm:prSet presAssocID="{3BF0845D-C0B1-8A4E-B2D5-0D797428E363}" presName="rect2" presStyleLbl="trBgShp" presStyleIdx="1" presStyleCnt="5" custScaleX="132471" custScaleY="135404" custLinFactNeighborY="7452">
        <dgm:presLayoutVars>
          <dgm:bulletEnabled val="1"/>
        </dgm:presLayoutVars>
      </dgm:prSet>
      <dgm:spPr/>
      <dgm:t>
        <a:bodyPr/>
        <a:lstStyle/>
        <a:p>
          <a:endParaRPr lang="en-US"/>
        </a:p>
      </dgm:t>
    </dgm:pt>
    <dgm:pt modelId="{7592B42C-CCD6-234C-8427-9E1AD3373DAC}" type="pres">
      <dgm:prSet presAssocID="{E9F69FB4-0659-ED41-8310-4679C0A0E1B9}" presName="sibTrans" presStyleCnt="0"/>
      <dgm:spPr/>
    </dgm:pt>
    <dgm:pt modelId="{7D89A43E-24AE-3945-9A0D-988C39DE61AB}" type="pres">
      <dgm:prSet presAssocID="{AC75C03C-368D-B247-B9D2-BB7580DAD98C}" presName="composite" presStyleCnt="0"/>
      <dgm:spPr/>
    </dgm:pt>
    <dgm:pt modelId="{E84E3F2C-74B7-004D-9C51-4388F1FC9514}" type="pres">
      <dgm:prSet presAssocID="{AC75C03C-368D-B247-B9D2-BB7580DAD98C}" presName="rect1" presStyleLbl="bgShp" presStyleIdx="2" presStyleCnt="5" custScaleX="132471"/>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000" t="-19294" r="-5000" b="-27"/>
          </a:stretch>
        </a:blipFill>
      </dgm:spPr>
      <dgm:t>
        <a:bodyPr/>
        <a:lstStyle/>
        <a:p>
          <a:endParaRPr lang="en-US"/>
        </a:p>
      </dgm:t>
    </dgm:pt>
    <dgm:pt modelId="{82D9FBFF-53E6-374D-BC89-6DE3E229EFD4}" type="pres">
      <dgm:prSet presAssocID="{AC75C03C-368D-B247-B9D2-BB7580DAD98C}" presName="rect2" presStyleLbl="trBgShp" presStyleIdx="2" presStyleCnt="5" custScaleX="132675" custScaleY="136231" custLinFactNeighborY="7452">
        <dgm:presLayoutVars>
          <dgm:bulletEnabled val="1"/>
        </dgm:presLayoutVars>
      </dgm:prSet>
      <dgm:spPr/>
      <dgm:t>
        <a:bodyPr/>
        <a:lstStyle/>
        <a:p>
          <a:endParaRPr lang="en-US"/>
        </a:p>
      </dgm:t>
    </dgm:pt>
    <dgm:pt modelId="{880C809A-5756-D647-8401-9BB0CDCF6411}" type="pres">
      <dgm:prSet presAssocID="{2491EC2B-0DDC-7F4B-918B-6C1D14D25A76}" presName="sibTrans" presStyleCnt="0"/>
      <dgm:spPr/>
    </dgm:pt>
    <dgm:pt modelId="{AF614926-5463-7241-B287-D4FC163A0F97}" type="pres">
      <dgm:prSet presAssocID="{3EBEF562-721F-FA48-82DB-CE85CA217772}" presName="composite" presStyleCnt="0"/>
      <dgm:spPr/>
    </dgm:pt>
    <dgm:pt modelId="{76C1B39C-EE34-B641-9333-D67D6A0503E2}" type="pres">
      <dgm:prSet presAssocID="{3EBEF562-721F-FA48-82DB-CE85CA217772}" presName="rect1" presStyleLbl="bgShp" presStyleIdx="3" presStyleCnt="5" custScaleX="139398"/>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02CBB45E-25AE-394D-9F3E-ABBA567A4EDE}" type="pres">
      <dgm:prSet presAssocID="{3EBEF562-721F-FA48-82DB-CE85CA217772}" presName="rect2" presStyleLbl="trBgShp" presStyleIdx="3" presStyleCnt="5" custScaleX="139681" custScaleY="136231" custLinFactNeighborY="7452">
        <dgm:presLayoutVars>
          <dgm:bulletEnabled val="1"/>
        </dgm:presLayoutVars>
      </dgm:prSet>
      <dgm:spPr/>
      <dgm:t>
        <a:bodyPr/>
        <a:lstStyle/>
        <a:p>
          <a:endParaRPr lang="en-US"/>
        </a:p>
      </dgm:t>
    </dgm:pt>
    <dgm:pt modelId="{978795C1-6DA2-594B-B4D4-5DC3668B4B0B}" type="pres">
      <dgm:prSet presAssocID="{F1AFE849-ADC4-0446-9A7E-0C14FEB5EB8A}" presName="sibTrans" presStyleCnt="0"/>
      <dgm:spPr/>
    </dgm:pt>
    <dgm:pt modelId="{1B73A9B6-11AE-3844-91B8-CD28D43CE41F}" type="pres">
      <dgm:prSet presAssocID="{B9A4A977-8F8D-1347-B33A-682AB5CFA148}" presName="composite" presStyleCnt="0"/>
      <dgm:spPr/>
    </dgm:pt>
    <dgm:pt modelId="{36437E1A-2CC7-CD43-A1D7-775EF1646469}" type="pres">
      <dgm:prSet presAssocID="{B9A4A977-8F8D-1347-B33A-682AB5CFA148}" presName="rect1" presStyleLbl="bgShp" presStyleIdx="4" presStyleCnt="5" custScaleX="141870"/>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36" r="86"/>
          </a:stretch>
        </a:blipFill>
      </dgm:spPr>
      <dgm:t>
        <a:bodyPr/>
        <a:lstStyle/>
        <a:p>
          <a:endParaRPr lang="en-US"/>
        </a:p>
      </dgm:t>
    </dgm:pt>
    <dgm:pt modelId="{D92D49FA-79F7-D547-A147-31A2D10AAE9C}" type="pres">
      <dgm:prSet presAssocID="{B9A4A977-8F8D-1347-B33A-682AB5CFA148}" presName="rect2" presStyleLbl="trBgShp" presStyleIdx="4" presStyleCnt="5" custScaleX="141870" custScaleY="136231" custLinFactNeighborY="7452">
        <dgm:presLayoutVars>
          <dgm:bulletEnabled val="1"/>
        </dgm:presLayoutVars>
      </dgm:prSet>
      <dgm:spPr/>
      <dgm:t>
        <a:bodyPr/>
        <a:lstStyle/>
        <a:p>
          <a:endParaRPr lang="en-US"/>
        </a:p>
      </dgm:t>
    </dgm:pt>
  </dgm:ptLst>
  <dgm:cxnLst>
    <dgm:cxn modelId="{027429C1-B688-C24F-AEE2-B02C7C257602}" srcId="{1C5B61DA-4E15-BE49-964D-BC8BEE77F7A3}" destId="{AC75C03C-368D-B247-B9D2-BB7580DAD98C}" srcOrd="2" destOrd="0" parTransId="{12660D4E-12CE-1546-B184-FD3BB042AA6B}" sibTransId="{2491EC2B-0DDC-7F4B-918B-6C1D14D25A76}"/>
    <dgm:cxn modelId="{138BB1D4-6725-0840-8696-DACE4E931575}" type="presOf" srcId="{1C5B61DA-4E15-BE49-964D-BC8BEE77F7A3}" destId="{D967E128-6388-0A49-90E4-37860FAC1F26}" srcOrd="0" destOrd="0" presId="urn:microsoft.com/office/officeart/2008/layout/BendingPictureSemiTransparentText"/>
    <dgm:cxn modelId="{2F7145CD-5753-3B4B-88DC-0B5FB6B2350F}" type="presOf" srcId="{89CE6F81-1805-0B48-B897-B723466E74AA}" destId="{FCCCF23C-FC56-E340-AE48-AC2437E0FD39}" srcOrd="0" destOrd="0" presId="urn:microsoft.com/office/officeart/2008/layout/BendingPictureSemiTransparentText"/>
    <dgm:cxn modelId="{CE53B1B4-6281-B34C-9F2B-F39B274B5C7C}" srcId="{1C5B61DA-4E15-BE49-964D-BC8BEE77F7A3}" destId="{B9A4A977-8F8D-1347-B33A-682AB5CFA148}" srcOrd="4" destOrd="0" parTransId="{A0490D3E-4721-1E4B-8396-AA1F50023BBF}" sibTransId="{D9429586-A545-E645-B9AD-81C4AAFFA0C9}"/>
    <dgm:cxn modelId="{A8B28ECD-2E10-9A48-A30B-E8EB83C60AD2}" srcId="{1C5B61DA-4E15-BE49-964D-BC8BEE77F7A3}" destId="{3EBEF562-721F-FA48-82DB-CE85CA217772}" srcOrd="3" destOrd="0" parTransId="{E33EA482-54FD-474F-AC6E-D33306CDBAA8}" sibTransId="{F1AFE849-ADC4-0446-9A7E-0C14FEB5EB8A}"/>
    <dgm:cxn modelId="{B51A1043-F01F-514D-AE81-8EE1BF738DF1}" type="presOf" srcId="{AC75C03C-368D-B247-B9D2-BB7580DAD98C}" destId="{82D9FBFF-53E6-374D-BC89-6DE3E229EFD4}" srcOrd="0" destOrd="0" presId="urn:microsoft.com/office/officeart/2008/layout/BendingPictureSemiTransparentText"/>
    <dgm:cxn modelId="{F31B520A-567C-8B41-B1DA-9090A2CA0524}" type="presOf" srcId="{3BF0845D-C0B1-8A4E-B2D5-0D797428E363}" destId="{70300B50-E71A-6548-B166-B645D6F2C4DC}" srcOrd="0" destOrd="0" presId="urn:microsoft.com/office/officeart/2008/layout/BendingPictureSemiTransparentText"/>
    <dgm:cxn modelId="{EA34BDE1-BEB8-FB48-811D-1B003A059BC4}" type="presOf" srcId="{3EBEF562-721F-FA48-82DB-CE85CA217772}" destId="{02CBB45E-25AE-394D-9F3E-ABBA567A4EDE}" srcOrd="0" destOrd="0" presId="urn:microsoft.com/office/officeart/2008/layout/BendingPictureSemiTransparentText"/>
    <dgm:cxn modelId="{75FC611D-7E5A-B24D-BD4F-7FA815810544}" srcId="{1C5B61DA-4E15-BE49-964D-BC8BEE77F7A3}" destId="{89CE6F81-1805-0B48-B897-B723466E74AA}" srcOrd="0" destOrd="0" parTransId="{8D6A8110-6FB3-834D-8C56-2F4ED20B91C7}" sibTransId="{65B396E8-C444-CA46-8E87-453EE1FE6F33}"/>
    <dgm:cxn modelId="{7EA2DD98-FD8E-B542-A067-A3BF3894A1E0}" srcId="{1C5B61DA-4E15-BE49-964D-BC8BEE77F7A3}" destId="{3BF0845D-C0B1-8A4E-B2D5-0D797428E363}" srcOrd="1" destOrd="0" parTransId="{E01A62D2-6726-1B4E-A7E8-BB4D5683123D}" sibTransId="{E9F69FB4-0659-ED41-8310-4679C0A0E1B9}"/>
    <dgm:cxn modelId="{103A19C9-F24F-F742-9407-BFB291AC84CC}" type="presOf" srcId="{B9A4A977-8F8D-1347-B33A-682AB5CFA148}" destId="{D92D49FA-79F7-D547-A147-31A2D10AAE9C}" srcOrd="0" destOrd="0" presId="urn:microsoft.com/office/officeart/2008/layout/BendingPictureSemiTransparentText"/>
    <dgm:cxn modelId="{96BB098F-5A85-314C-AF86-3EFFBE24D81D}" type="presParOf" srcId="{D967E128-6388-0A49-90E4-37860FAC1F26}" destId="{5F0F7E5A-E222-2B4C-AAC6-06821CEB2A8C}" srcOrd="0" destOrd="0" presId="urn:microsoft.com/office/officeart/2008/layout/BendingPictureSemiTransparentText"/>
    <dgm:cxn modelId="{8C4449C9-1DC6-364B-828D-A0FB6DF19199}" type="presParOf" srcId="{5F0F7E5A-E222-2B4C-AAC6-06821CEB2A8C}" destId="{6D206A58-11BB-FE48-972D-C3F5C350C65C}" srcOrd="0" destOrd="0" presId="urn:microsoft.com/office/officeart/2008/layout/BendingPictureSemiTransparentText"/>
    <dgm:cxn modelId="{8B45C7FC-EA10-DA4A-9E11-1E67210D9A4C}" type="presParOf" srcId="{5F0F7E5A-E222-2B4C-AAC6-06821CEB2A8C}" destId="{FCCCF23C-FC56-E340-AE48-AC2437E0FD39}" srcOrd="1" destOrd="0" presId="urn:microsoft.com/office/officeart/2008/layout/BendingPictureSemiTransparentText"/>
    <dgm:cxn modelId="{1031332C-4424-C44C-BFBC-AB80C0814782}" type="presParOf" srcId="{D967E128-6388-0A49-90E4-37860FAC1F26}" destId="{019FEB43-3898-594A-9CEA-BC09E9CD53ED}" srcOrd="1" destOrd="0" presId="urn:microsoft.com/office/officeart/2008/layout/BendingPictureSemiTransparentText"/>
    <dgm:cxn modelId="{6594FEF2-AE70-684A-84DF-C545CDF1BF6C}" type="presParOf" srcId="{D967E128-6388-0A49-90E4-37860FAC1F26}" destId="{62BE345C-7030-3D49-A41E-19B84A768CEB}" srcOrd="2" destOrd="0" presId="urn:microsoft.com/office/officeart/2008/layout/BendingPictureSemiTransparentText"/>
    <dgm:cxn modelId="{D8493396-9C2A-9546-8563-0649DDD2A9D4}" type="presParOf" srcId="{62BE345C-7030-3D49-A41E-19B84A768CEB}" destId="{EC6BB787-94CA-554D-821F-E6ADA19C220B}" srcOrd="0" destOrd="0" presId="urn:microsoft.com/office/officeart/2008/layout/BendingPictureSemiTransparentText"/>
    <dgm:cxn modelId="{EC4B3578-FEAA-3D4F-886A-63704ADE9026}" type="presParOf" srcId="{62BE345C-7030-3D49-A41E-19B84A768CEB}" destId="{70300B50-E71A-6548-B166-B645D6F2C4DC}" srcOrd="1" destOrd="0" presId="urn:microsoft.com/office/officeart/2008/layout/BendingPictureSemiTransparentText"/>
    <dgm:cxn modelId="{1E5F1C86-5AA5-C94C-90D2-D5ECB6D97E0A}" type="presParOf" srcId="{D967E128-6388-0A49-90E4-37860FAC1F26}" destId="{7592B42C-CCD6-234C-8427-9E1AD3373DAC}" srcOrd="3" destOrd="0" presId="urn:microsoft.com/office/officeart/2008/layout/BendingPictureSemiTransparentText"/>
    <dgm:cxn modelId="{573872C2-A3D3-F347-960F-3D586B74B408}" type="presParOf" srcId="{D967E128-6388-0A49-90E4-37860FAC1F26}" destId="{7D89A43E-24AE-3945-9A0D-988C39DE61AB}" srcOrd="4" destOrd="0" presId="urn:microsoft.com/office/officeart/2008/layout/BendingPictureSemiTransparentText"/>
    <dgm:cxn modelId="{88A4FF2B-32D8-E542-8C56-7B5B538C9FB5}" type="presParOf" srcId="{7D89A43E-24AE-3945-9A0D-988C39DE61AB}" destId="{E84E3F2C-74B7-004D-9C51-4388F1FC9514}" srcOrd="0" destOrd="0" presId="urn:microsoft.com/office/officeart/2008/layout/BendingPictureSemiTransparentText"/>
    <dgm:cxn modelId="{3522C182-8B39-B74F-B75E-3585C7474AF9}" type="presParOf" srcId="{7D89A43E-24AE-3945-9A0D-988C39DE61AB}" destId="{82D9FBFF-53E6-374D-BC89-6DE3E229EFD4}" srcOrd="1" destOrd="0" presId="urn:microsoft.com/office/officeart/2008/layout/BendingPictureSemiTransparentText"/>
    <dgm:cxn modelId="{7D704D22-679D-DC4E-A92E-98819DA489B8}" type="presParOf" srcId="{D967E128-6388-0A49-90E4-37860FAC1F26}" destId="{880C809A-5756-D647-8401-9BB0CDCF6411}" srcOrd="5" destOrd="0" presId="urn:microsoft.com/office/officeart/2008/layout/BendingPictureSemiTransparentText"/>
    <dgm:cxn modelId="{71462EBB-2359-414D-88E5-1CDAD0EFCEBF}" type="presParOf" srcId="{D967E128-6388-0A49-90E4-37860FAC1F26}" destId="{AF614926-5463-7241-B287-D4FC163A0F97}" srcOrd="6" destOrd="0" presId="urn:microsoft.com/office/officeart/2008/layout/BendingPictureSemiTransparentText"/>
    <dgm:cxn modelId="{90295670-EF45-B64B-B4D3-830B45CBBB58}" type="presParOf" srcId="{AF614926-5463-7241-B287-D4FC163A0F97}" destId="{76C1B39C-EE34-B641-9333-D67D6A0503E2}" srcOrd="0" destOrd="0" presId="urn:microsoft.com/office/officeart/2008/layout/BendingPictureSemiTransparentText"/>
    <dgm:cxn modelId="{DAF40521-350F-B845-A681-E12E0BB7C470}" type="presParOf" srcId="{AF614926-5463-7241-B287-D4FC163A0F97}" destId="{02CBB45E-25AE-394D-9F3E-ABBA567A4EDE}" srcOrd="1" destOrd="0" presId="urn:microsoft.com/office/officeart/2008/layout/BendingPictureSemiTransparentText"/>
    <dgm:cxn modelId="{37239479-B2C0-EC47-9D29-82B3A4C2BBFE}" type="presParOf" srcId="{D967E128-6388-0A49-90E4-37860FAC1F26}" destId="{978795C1-6DA2-594B-B4D4-5DC3668B4B0B}" srcOrd="7" destOrd="0" presId="urn:microsoft.com/office/officeart/2008/layout/BendingPictureSemiTransparentText"/>
    <dgm:cxn modelId="{E6D0523B-7A7D-0549-95D5-C3055E453E1D}" type="presParOf" srcId="{D967E128-6388-0A49-90E4-37860FAC1F26}" destId="{1B73A9B6-11AE-3844-91B8-CD28D43CE41F}" srcOrd="8" destOrd="0" presId="urn:microsoft.com/office/officeart/2008/layout/BendingPictureSemiTransparentText"/>
    <dgm:cxn modelId="{EE6F76D5-D3E6-4F4F-A533-4975626F3661}" type="presParOf" srcId="{1B73A9B6-11AE-3844-91B8-CD28D43CE41F}" destId="{36437E1A-2CC7-CD43-A1D7-775EF1646469}" srcOrd="0" destOrd="0" presId="urn:microsoft.com/office/officeart/2008/layout/BendingPictureSemiTransparentText"/>
    <dgm:cxn modelId="{3E2B0FAA-B44E-6C40-B2BA-7BA72E07C355}" type="presParOf" srcId="{1B73A9B6-11AE-3844-91B8-CD28D43CE41F}" destId="{D92D49FA-79F7-D547-A147-31A2D10AAE9C}"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B07BD6-E209-B743-8C46-FCA416751DF4}"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0E1FEEAA-9F6F-314F-83BB-13A90C700CA5}">
      <dgm:prSet phldrT="[Text]" custT="1"/>
      <dgm:spPr>
        <a:solidFill>
          <a:schemeClr val="accent1">
            <a:tint val="50000"/>
            <a:hueOff val="0"/>
            <a:satOff val="0"/>
            <a:lumOff val="0"/>
            <a:alpha val="70000"/>
          </a:schemeClr>
        </a:solidFill>
      </dgm:spPr>
      <dgm:t>
        <a:bodyPr/>
        <a:lstStyle/>
        <a:p>
          <a:r>
            <a:rPr lang="en-US" sz="1100" b="1" dirty="0" smtClean="0">
              <a:solidFill>
                <a:srgbClr val="000000"/>
              </a:solidFill>
              <a:latin typeface="Century Gothic"/>
              <a:cs typeface="Century Gothic"/>
            </a:rPr>
            <a:t>Stanford University</a:t>
          </a:r>
        </a:p>
        <a:p>
          <a:r>
            <a:rPr lang="en-US" sz="900" b="1" dirty="0" err="1" smtClean="0">
              <a:solidFill>
                <a:schemeClr val="tx1"/>
              </a:solidFill>
              <a:latin typeface="Century Gothic"/>
              <a:cs typeface="Century Gothic"/>
            </a:rPr>
            <a:t>MosquitoFreq</a:t>
          </a:r>
          <a:r>
            <a:rPr lang="en-US" sz="900" b="1" dirty="0" smtClean="0">
              <a:solidFill>
                <a:schemeClr val="tx1"/>
              </a:solidFill>
              <a:latin typeface="Century Gothic"/>
              <a:cs typeface="Century Gothic"/>
            </a:rPr>
            <a:t>: </a:t>
          </a:r>
          <a:r>
            <a:rPr lang="en-US" sz="900" b="1" dirty="0" err="1" smtClean="0">
              <a:solidFill>
                <a:schemeClr val="tx1"/>
              </a:solidFill>
              <a:latin typeface="Century Gothic"/>
              <a:cs typeface="Century Gothic"/>
            </a:rPr>
            <a:t>Crowdsourced</a:t>
          </a:r>
          <a:r>
            <a:rPr lang="en-US" sz="900" b="1" dirty="0" smtClean="0">
              <a:solidFill>
                <a:schemeClr val="tx1"/>
              </a:solidFill>
              <a:latin typeface="Century Gothic"/>
              <a:cs typeface="Century Gothic"/>
            </a:rPr>
            <a:t> detection of mosquito species </a:t>
          </a:r>
        </a:p>
        <a:p>
          <a:r>
            <a:rPr lang="en-US" sz="900" b="1" dirty="0" smtClean="0">
              <a:solidFill>
                <a:srgbClr val="000000"/>
              </a:solidFill>
              <a:latin typeface="Century Gothic"/>
              <a:cs typeface="Century Gothic"/>
            </a:rPr>
            <a:t>(Brazil, Madagascar, and Kenya)</a:t>
          </a:r>
          <a:endParaRPr lang="en-US" sz="900" b="1" dirty="0">
            <a:solidFill>
              <a:srgbClr val="000000"/>
            </a:solidFill>
            <a:latin typeface="Century Gothic"/>
            <a:cs typeface="Century Gothic"/>
          </a:endParaRPr>
        </a:p>
      </dgm:t>
    </dgm:pt>
    <dgm:pt modelId="{7FB79341-B276-5F40-B8FD-16AC5ABFB9DD}" type="parTrans" cxnId="{25A85E77-9118-9B41-AACD-2011FBA4B073}">
      <dgm:prSet/>
      <dgm:spPr/>
      <dgm:t>
        <a:bodyPr/>
        <a:lstStyle/>
        <a:p>
          <a:endParaRPr lang="en-US"/>
        </a:p>
      </dgm:t>
    </dgm:pt>
    <dgm:pt modelId="{041D13F9-FA9E-F04A-BE59-EB5FA8FE85DB}" type="sibTrans" cxnId="{25A85E77-9118-9B41-AACD-2011FBA4B073}">
      <dgm:prSet/>
      <dgm:spPr/>
      <dgm:t>
        <a:bodyPr/>
        <a:lstStyle/>
        <a:p>
          <a:endParaRPr lang="en-US"/>
        </a:p>
      </dgm:t>
    </dgm:pt>
    <dgm:pt modelId="{95BB9A45-C6FE-6440-AAAD-1BEE8740C8B3}">
      <dgm:prSet phldrT="[Text]" custT="1"/>
      <dgm:spPr>
        <a:solidFill>
          <a:schemeClr val="accent1">
            <a:tint val="50000"/>
            <a:hueOff val="0"/>
            <a:satOff val="0"/>
            <a:lumOff val="0"/>
            <a:alpha val="70000"/>
          </a:schemeClr>
        </a:solidFill>
      </dgm:spPr>
      <dgm:t>
        <a:bodyPr/>
        <a:lstStyle/>
        <a:p>
          <a:r>
            <a:rPr lang="en-US" sz="1100" b="1" dirty="0" smtClean="0">
              <a:solidFill>
                <a:srgbClr val="000000"/>
              </a:solidFill>
              <a:latin typeface="Century Gothic"/>
              <a:cs typeface="Century Gothic"/>
            </a:rPr>
            <a:t>Stanford University</a:t>
          </a:r>
        </a:p>
        <a:p>
          <a:r>
            <a:rPr lang="en-US" sz="900" b="1" dirty="0" err="1" smtClean="0">
              <a:solidFill>
                <a:srgbClr val="000000"/>
              </a:solidFill>
              <a:latin typeface="Century Gothic"/>
              <a:cs typeface="Century Gothic"/>
            </a:rPr>
            <a:t>VectorChip</a:t>
          </a:r>
          <a:r>
            <a:rPr lang="en-US" sz="900" b="1" dirty="0" smtClean="0">
              <a:solidFill>
                <a:srgbClr val="000000"/>
              </a:solidFill>
              <a:latin typeface="Century Gothic"/>
              <a:cs typeface="Century Gothic"/>
            </a:rPr>
            <a:t>: pathogen </a:t>
          </a:r>
        </a:p>
        <a:p>
          <a:r>
            <a:rPr lang="en-US" sz="900" b="1" dirty="0" smtClean="0">
              <a:solidFill>
                <a:srgbClr val="000000"/>
              </a:solidFill>
              <a:latin typeface="Century Gothic"/>
              <a:cs typeface="Century Gothic"/>
            </a:rPr>
            <a:t>identification tools for wild mosquitoes</a:t>
          </a:r>
        </a:p>
        <a:p>
          <a:r>
            <a:rPr lang="en-US" sz="900" b="1" dirty="0" smtClean="0">
              <a:solidFill>
                <a:srgbClr val="000000"/>
              </a:solidFill>
              <a:latin typeface="Century Gothic"/>
              <a:cs typeface="Century Gothic"/>
            </a:rPr>
            <a:t>(Brazil, Madagascar, and Kenya)</a:t>
          </a:r>
          <a:endParaRPr lang="en-US" sz="900" b="1" dirty="0">
            <a:solidFill>
              <a:srgbClr val="000000"/>
            </a:solidFill>
            <a:latin typeface="Century Gothic"/>
            <a:cs typeface="Century Gothic"/>
          </a:endParaRPr>
        </a:p>
      </dgm:t>
    </dgm:pt>
    <dgm:pt modelId="{99C74379-490C-8E47-A904-BCE734659003}" type="parTrans" cxnId="{73B41DD0-0334-2541-A5EE-3FF803D9FE2B}">
      <dgm:prSet/>
      <dgm:spPr/>
      <dgm:t>
        <a:bodyPr/>
        <a:lstStyle/>
        <a:p>
          <a:endParaRPr lang="en-US"/>
        </a:p>
      </dgm:t>
    </dgm:pt>
    <dgm:pt modelId="{CF74DF7A-6BC7-D740-A17F-78CADDB42540}" type="sibTrans" cxnId="{73B41DD0-0334-2541-A5EE-3FF803D9FE2B}">
      <dgm:prSet/>
      <dgm:spPr/>
      <dgm:t>
        <a:bodyPr/>
        <a:lstStyle/>
        <a:p>
          <a:endParaRPr lang="en-US"/>
        </a:p>
      </dgm:t>
    </dgm:pt>
    <dgm:pt modelId="{A8FFECBA-7FC0-1C41-99B0-766EA303F0BD}">
      <dgm:prSet phldrT="[Text]" custT="1"/>
      <dgm:spPr>
        <a:solidFill>
          <a:schemeClr val="accent1">
            <a:tint val="50000"/>
            <a:hueOff val="0"/>
            <a:satOff val="0"/>
            <a:lumOff val="0"/>
            <a:alpha val="69000"/>
          </a:schemeClr>
        </a:solidFill>
      </dgm:spPr>
      <dgm:t>
        <a:bodyPr/>
        <a:lstStyle/>
        <a:p>
          <a:r>
            <a:rPr lang="en-US" sz="1100" b="1" dirty="0" smtClean="0">
              <a:solidFill>
                <a:srgbClr val="000000"/>
              </a:solidFill>
              <a:latin typeface="Century Gothic"/>
              <a:cs typeface="Century Gothic"/>
            </a:rPr>
            <a:t>Johns Hopkins University</a:t>
          </a:r>
        </a:p>
        <a:p>
          <a:r>
            <a:rPr lang="en-US" sz="900" b="1" dirty="0" err="1" smtClean="0">
              <a:solidFill>
                <a:srgbClr val="000000"/>
              </a:solidFill>
              <a:latin typeface="Century Gothic"/>
              <a:cs typeface="Century Gothic"/>
              <a:sym typeface="Symbol" pitchFamily="18" charset="2"/>
            </a:rPr>
            <a:t>VectorWEB</a:t>
          </a:r>
          <a:r>
            <a:rPr lang="en-US" sz="900" b="1" dirty="0" smtClean="0">
              <a:solidFill>
                <a:srgbClr val="000000"/>
              </a:solidFill>
              <a:latin typeface="Century Gothic"/>
              <a:cs typeface="Century Gothic"/>
              <a:sym typeface="Symbol" pitchFamily="18" charset="2"/>
            </a:rPr>
            <a:t>: </a:t>
          </a:r>
          <a:r>
            <a:rPr lang="en-US" sz="900" b="1" dirty="0" smtClean="0">
              <a:solidFill>
                <a:schemeClr val="tx1">
                  <a:lumMod val="85000"/>
                  <a:lumOff val="15000"/>
                </a:schemeClr>
              </a:solidFill>
              <a:latin typeface="Century Gothic"/>
              <a:cs typeface="Century Gothic"/>
              <a:sym typeface="Symbol" pitchFamily="18" charset="2"/>
            </a:rPr>
            <a:t>smart </a:t>
          </a:r>
          <a:r>
            <a:rPr lang="en-US" sz="900" b="1" dirty="0" err="1" smtClean="0">
              <a:solidFill>
                <a:schemeClr val="tx1">
                  <a:lumMod val="85000"/>
                  <a:lumOff val="15000"/>
                </a:schemeClr>
              </a:solidFill>
              <a:latin typeface="Century Gothic"/>
              <a:cs typeface="Century Gothic"/>
              <a:sym typeface="Symbol" pitchFamily="18" charset="2"/>
            </a:rPr>
            <a:t>ovitrap</a:t>
          </a:r>
          <a:r>
            <a:rPr lang="en-US" sz="900" b="1" dirty="0" smtClean="0">
              <a:solidFill>
                <a:schemeClr val="tx1">
                  <a:lumMod val="85000"/>
                  <a:lumOff val="15000"/>
                </a:schemeClr>
              </a:solidFill>
              <a:latin typeface="Century Gothic"/>
              <a:cs typeface="Century Gothic"/>
              <a:sym typeface="Symbol" pitchFamily="18" charset="2"/>
            </a:rPr>
            <a:t> network </a:t>
          </a:r>
        </a:p>
        <a:p>
          <a:r>
            <a:rPr lang="en-US" sz="900" b="1" dirty="0" smtClean="0">
              <a:solidFill>
                <a:srgbClr val="000000"/>
              </a:solidFill>
              <a:latin typeface="Century Gothic"/>
              <a:cs typeface="Century Gothic"/>
              <a:sym typeface="Symbol" pitchFamily="18" charset="2"/>
            </a:rPr>
            <a:t>(Brazil)</a:t>
          </a:r>
          <a:endParaRPr lang="en-US" sz="900" b="1" dirty="0" smtClean="0">
            <a:solidFill>
              <a:srgbClr val="000000"/>
            </a:solidFill>
            <a:latin typeface="Century Gothic"/>
            <a:cs typeface="Century Gothic"/>
          </a:endParaRPr>
        </a:p>
      </dgm:t>
    </dgm:pt>
    <dgm:pt modelId="{A19C4190-0004-504A-B23B-75AB0C2E70AA}" type="parTrans" cxnId="{686910E7-4344-304E-ACBF-54CDA1274A7A}">
      <dgm:prSet/>
      <dgm:spPr/>
      <dgm:t>
        <a:bodyPr/>
        <a:lstStyle/>
        <a:p>
          <a:endParaRPr lang="en-US"/>
        </a:p>
      </dgm:t>
    </dgm:pt>
    <dgm:pt modelId="{8511B7B3-0B6F-9B48-8574-8A0C2FCB40C5}" type="sibTrans" cxnId="{686910E7-4344-304E-ACBF-54CDA1274A7A}">
      <dgm:prSet/>
      <dgm:spPr/>
      <dgm:t>
        <a:bodyPr/>
        <a:lstStyle/>
        <a:p>
          <a:endParaRPr lang="en-US"/>
        </a:p>
      </dgm:t>
    </dgm:pt>
    <dgm:pt modelId="{FF6EAE2E-D2BB-D448-9A9D-CEBEB4B43F32}">
      <dgm:prSet phldrT="[Text]" custT="1"/>
      <dgm:spPr>
        <a:solidFill>
          <a:schemeClr val="accent1">
            <a:tint val="50000"/>
            <a:hueOff val="0"/>
            <a:satOff val="0"/>
            <a:lumOff val="0"/>
            <a:alpha val="70000"/>
          </a:schemeClr>
        </a:solidFill>
      </dgm:spPr>
      <dgm:t>
        <a:bodyPr/>
        <a:lstStyle/>
        <a:p>
          <a:r>
            <a:rPr lang="en-US" sz="1200" b="1" dirty="0" smtClean="0">
              <a:solidFill>
                <a:srgbClr val="000000"/>
              </a:solidFill>
              <a:latin typeface="Century Gothic"/>
              <a:cs typeface="Century Gothic"/>
            </a:rPr>
            <a:t>University of Queensland</a:t>
          </a:r>
        </a:p>
        <a:p>
          <a:r>
            <a:rPr lang="en-US" sz="900" b="1" dirty="0" smtClean="0">
              <a:solidFill>
                <a:srgbClr val="000000"/>
              </a:solidFill>
              <a:latin typeface="Century Gothic"/>
              <a:cs typeface="Century Gothic"/>
              <a:sym typeface="Symbol" pitchFamily="18" charset="2"/>
            </a:rPr>
            <a:t>Near infrared spectroscopy to detect transmission hotspots</a:t>
          </a:r>
        </a:p>
        <a:p>
          <a:r>
            <a:rPr lang="en-US" sz="900" b="1" dirty="0" smtClean="0">
              <a:solidFill>
                <a:srgbClr val="000000"/>
              </a:solidFill>
              <a:latin typeface="Century Gothic"/>
              <a:cs typeface="Century Gothic"/>
              <a:sym typeface="Symbol" pitchFamily="18" charset="2"/>
            </a:rPr>
            <a:t>(Brazil)</a:t>
          </a:r>
          <a:endParaRPr lang="en-US" sz="900" b="1" dirty="0">
            <a:solidFill>
              <a:srgbClr val="000000"/>
            </a:solidFill>
            <a:latin typeface="Century Gothic"/>
            <a:cs typeface="Century Gothic"/>
          </a:endParaRPr>
        </a:p>
      </dgm:t>
    </dgm:pt>
    <dgm:pt modelId="{98EEFEBB-33ED-4041-8BF7-186C35635B79}" type="parTrans" cxnId="{605B69E3-2448-2846-A94C-DC248336A757}">
      <dgm:prSet/>
      <dgm:spPr/>
      <dgm:t>
        <a:bodyPr/>
        <a:lstStyle/>
        <a:p>
          <a:endParaRPr lang="en-US"/>
        </a:p>
      </dgm:t>
    </dgm:pt>
    <dgm:pt modelId="{DA0561E0-2746-944F-AE7F-42A5D51EC976}" type="sibTrans" cxnId="{605B69E3-2448-2846-A94C-DC248336A757}">
      <dgm:prSet/>
      <dgm:spPr/>
      <dgm:t>
        <a:bodyPr/>
        <a:lstStyle/>
        <a:p>
          <a:endParaRPr lang="en-US"/>
        </a:p>
      </dgm:t>
    </dgm:pt>
    <dgm:pt modelId="{79FD6E6E-5FD6-634D-BE08-0A0847DC857E}">
      <dgm:prSet phldrT="[Text]" custT="1"/>
      <dgm:spPr>
        <a:solidFill>
          <a:schemeClr val="accent1">
            <a:tint val="50000"/>
            <a:hueOff val="0"/>
            <a:satOff val="0"/>
            <a:lumOff val="0"/>
            <a:alpha val="70000"/>
          </a:schemeClr>
        </a:solidFill>
      </dgm:spPr>
      <dgm:t>
        <a:bodyPr/>
        <a:lstStyle/>
        <a:p>
          <a:r>
            <a:rPr lang="en-US" sz="1100" b="1" dirty="0" smtClean="0">
              <a:solidFill>
                <a:srgbClr val="000000"/>
              </a:solidFill>
              <a:latin typeface="Century Gothic"/>
              <a:cs typeface="Century Gothic"/>
            </a:rPr>
            <a:t>Sao Paolo University</a:t>
          </a:r>
        </a:p>
        <a:p>
          <a:r>
            <a:rPr lang="en-US" sz="900" b="1" dirty="0" smtClean="0">
              <a:solidFill>
                <a:srgbClr val="000000"/>
              </a:solidFill>
              <a:latin typeface="Century Gothic"/>
              <a:cs typeface="Century Gothic"/>
              <a:sym typeface="Symbol" pitchFamily="18" charset="2"/>
            </a:rPr>
            <a:t>Intelligent trap to enhance surveillance</a:t>
          </a:r>
        </a:p>
        <a:p>
          <a:r>
            <a:rPr lang="en-US" sz="900" b="1" dirty="0" smtClean="0">
              <a:solidFill>
                <a:srgbClr val="000000"/>
              </a:solidFill>
              <a:latin typeface="Century Gothic"/>
              <a:cs typeface="Century Gothic"/>
            </a:rPr>
            <a:t>(Brazil)</a:t>
          </a:r>
          <a:endParaRPr lang="en-US" sz="900" b="1" dirty="0">
            <a:solidFill>
              <a:srgbClr val="000000"/>
            </a:solidFill>
            <a:latin typeface="Century Gothic"/>
            <a:cs typeface="Century Gothic"/>
          </a:endParaRPr>
        </a:p>
      </dgm:t>
    </dgm:pt>
    <dgm:pt modelId="{54533037-4D07-D44D-B2EE-D4937FAECD0E}" type="parTrans" cxnId="{A28BCCFE-9B1A-9B49-AAE2-CB40859802CD}">
      <dgm:prSet/>
      <dgm:spPr/>
      <dgm:t>
        <a:bodyPr/>
        <a:lstStyle/>
        <a:p>
          <a:endParaRPr lang="en-US"/>
        </a:p>
      </dgm:t>
    </dgm:pt>
    <dgm:pt modelId="{0BD52079-9C25-034D-8AFA-3AB186E1B620}" type="sibTrans" cxnId="{A28BCCFE-9B1A-9B49-AAE2-CB40859802CD}">
      <dgm:prSet/>
      <dgm:spPr/>
      <dgm:t>
        <a:bodyPr/>
        <a:lstStyle/>
        <a:p>
          <a:endParaRPr lang="en-US"/>
        </a:p>
      </dgm:t>
    </dgm:pt>
    <dgm:pt modelId="{FEE5C429-C352-7447-8371-E22445B97EF5}" type="pres">
      <dgm:prSet presAssocID="{14B07BD6-E209-B743-8C46-FCA416751DF4}" presName="Name0" presStyleCnt="0">
        <dgm:presLayoutVars>
          <dgm:dir/>
          <dgm:resizeHandles val="exact"/>
        </dgm:presLayoutVars>
      </dgm:prSet>
      <dgm:spPr/>
      <dgm:t>
        <a:bodyPr/>
        <a:lstStyle/>
        <a:p>
          <a:endParaRPr lang="en-US"/>
        </a:p>
      </dgm:t>
    </dgm:pt>
    <dgm:pt modelId="{813A44F3-B1DA-8645-92FB-E3F79D60EBB2}" type="pres">
      <dgm:prSet presAssocID="{0E1FEEAA-9F6F-314F-83BB-13A90C700CA5}" presName="composite" presStyleCnt="0"/>
      <dgm:spPr/>
    </dgm:pt>
    <dgm:pt modelId="{EEE25BBE-FD04-404D-B90C-BE5C49F0E516}" type="pres">
      <dgm:prSet presAssocID="{0E1FEEAA-9F6F-314F-83BB-13A90C700CA5}" presName="rect1" presStyleLbl="bgShp" presStyleIdx="0" presStyleCnt="5" custScaleX="122658"/>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39A46639-C762-EA4B-A6CC-DB86F8C68533}" type="pres">
      <dgm:prSet presAssocID="{0E1FEEAA-9F6F-314F-83BB-13A90C700CA5}" presName="rect2" presStyleLbl="trBgShp" presStyleIdx="0" presStyleCnt="5" custScaleX="122658" custScaleY="141264">
        <dgm:presLayoutVars>
          <dgm:bulletEnabled val="1"/>
        </dgm:presLayoutVars>
      </dgm:prSet>
      <dgm:spPr/>
      <dgm:t>
        <a:bodyPr/>
        <a:lstStyle/>
        <a:p>
          <a:endParaRPr lang="en-US"/>
        </a:p>
      </dgm:t>
    </dgm:pt>
    <dgm:pt modelId="{6507A9A2-12DF-8F49-AE3C-290652990F9F}" type="pres">
      <dgm:prSet presAssocID="{041D13F9-FA9E-F04A-BE59-EB5FA8FE85DB}" presName="sibTrans" presStyleCnt="0"/>
      <dgm:spPr/>
    </dgm:pt>
    <dgm:pt modelId="{0F668045-C933-5543-B3CA-F11D9C9E7C8B}" type="pres">
      <dgm:prSet presAssocID="{FF6EAE2E-D2BB-D448-9A9D-CEBEB4B43F32}" presName="composite" presStyleCnt="0"/>
      <dgm:spPr/>
    </dgm:pt>
    <dgm:pt modelId="{7EE775B1-F8FF-E24A-847A-31EAD47D91FD}" type="pres">
      <dgm:prSet presAssocID="{FF6EAE2E-D2BB-D448-9A9D-CEBEB4B43F32}" presName="rect1" presStyleLbl="bgShp" presStyleIdx="1" presStyleCnt="5" custScaleX="122658"/>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901EF3BE-8831-A641-AC1C-0E95CA0484C6}" type="pres">
      <dgm:prSet presAssocID="{FF6EAE2E-D2BB-D448-9A9D-CEBEB4B43F32}" presName="rect2" presStyleLbl="trBgShp" presStyleIdx="1" presStyleCnt="5" custScaleX="122658" custScaleY="141118">
        <dgm:presLayoutVars>
          <dgm:bulletEnabled val="1"/>
        </dgm:presLayoutVars>
      </dgm:prSet>
      <dgm:spPr/>
      <dgm:t>
        <a:bodyPr/>
        <a:lstStyle/>
        <a:p>
          <a:endParaRPr lang="en-US"/>
        </a:p>
      </dgm:t>
    </dgm:pt>
    <dgm:pt modelId="{9844156F-B836-AC49-885D-37487277F4BD}" type="pres">
      <dgm:prSet presAssocID="{DA0561E0-2746-944F-AE7F-42A5D51EC976}" presName="sibTrans" presStyleCnt="0"/>
      <dgm:spPr/>
    </dgm:pt>
    <dgm:pt modelId="{9CB749BA-EA83-854F-A6DC-B7C82EEEFC04}" type="pres">
      <dgm:prSet presAssocID="{95BB9A45-C6FE-6440-AAAD-1BEE8740C8B3}" presName="composite" presStyleCnt="0"/>
      <dgm:spPr/>
    </dgm:pt>
    <dgm:pt modelId="{555EA38F-555F-534B-B00F-B58831266DD0}" type="pres">
      <dgm:prSet presAssocID="{95BB9A45-C6FE-6440-AAAD-1BEE8740C8B3}" presName="rect1" presStyleLbl="bgShp" presStyleIdx="2" presStyleCnt="5" custScaleX="122658"/>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3756F349-672F-0245-BEFB-32D7BE987CBF}" type="pres">
      <dgm:prSet presAssocID="{95BB9A45-C6FE-6440-AAAD-1BEE8740C8B3}" presName="rect2" presStyleLbl="trBgShp" presStyleIdx="2" presStyleCnt="5" custScaleX="122658" custScaleY="141264">
        <dgm:presLayoutVars>
          <dgm:bulletEnabled val="1"/>
        </dgm:presLayoutVars>
      </dgm:prSet>
      <dgm:spPr/>
      <dgm:t>
        <a:bodyPr/>
        <a:lstStyle/>
        <a:p>
          <a:endParaRPr lang="en-US"/>
        </a:p>
      </dgm:t>
    </dgm:pt>
    <dgm:pt modelId="{1054626F-C2D5-714C-909B-F0216FF8108A}" type="pres">
      <dgm:prSet presAssocID="{CF74DF7A-6BC7-D740-A17F-78CADDB42540}" presName="sibTrans" presStyleCnt="0"/>
      <dgm:spPr/>
    </dgm:pt>
    <dgm:pt modelId="{AD61FCF1-76C5-CE40-9B04-D48AD21F00B2}" type="pres">
      <dgm:prSet presAssocID="{79FD6E6E-5FD6-634D-BE08-0A0847DC857E}" presName="composite" presStyleCnt="0"/>
      <dgm:spPr/>
    </dgm:pt>
    <dgm:pt modelId="{2675243C-C37F-374A-B444-1CC019EF5903}" type="pres">
      <dgm:prSet presAssocID="{79FD6E6E-5FD6-634D-BE08-0A0847DC857E}" presName="rect1" presStyleLbl="bgShp" presStyleIdx="3" presStyleCnt="5" custScaleX="122658"/>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116" t="-12000" b="-12000"/>
          </a:stretch>
        </a:blipFill>
      </dgm:spPr>
      <dgm:t>
        <a:bodyPr/>
        <a:lstStyle/>
        <a:p>
          <a:endParaRPr lang="en-US"/>
        </a:p>
      </dgm:t>
    </dgm:pt>
    <dgm:pt modelId="{C9C83647-CA0E-3940-826E-D2DECB9BA286}" type="pres">
      <dgm:prSet presAssocID="{79FD6E6E-5FD6-634D-BE08-0A0847DC857E}" presName="rect2" presStyleLbl="trBgShp" presStyleIdx="3" presStyleCnt="5" custScaleX="122658" custScaleY="141118">
        <dgm:presLayoutVars>
          <dgm:bulletEnabled val="1"/>
        </dgm:presLayoutVars>
      </dgm:prSet>
      <dgm:spPr/>
      <dgm:t>
        <a:bodyPr/>
        <a:lstStyle/>
        <a:p>
          <a:endParaRPr lang="en-US"/>
        </a:p>
      </dgm:t>
    </dgm:pt>
    <dgm:pt modelId="{F1BBD65C-25E9-1E49-8FC3-92B1CD177499}" type="pres">
      <dgm:prSet presAssocID="{0BD52079-9C25-034D-8AFA-3AB186E1B620}" presName="sibTrans" presStyleCnt="0"/>
      <dgm:spPr/>
    </dgm:pt>
    <dgm:pt modelId="{06A4B6E9-6E38-294B-B148-8469FF8EC040}" type="pres">
      <dgm:prSet presAssocID="{A8FFECBA-7FC0-1C41-99B0-766EA303F0BD}" presName="composite" presStyleCnt="0"/>
      <dgm:spPr/>
    </dgm:pt>
    <dgm:pt modelId="{016EC5E3-CB18-9F4C-8904-D5CC8B786BD9}" type="pres">
      <dgm:prSet presAssocID="{A8FFECBA-7FC0-1C41-99B0-766EA303F0BD}" presName="rect1" presStyleLbl="bgShp" presStyleIdx="4" presStyleCnt="5" custScaleX="122658"/>
      <dgm:spPr>
        <a:blipFill>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dgm:spPr>
    </dgm:pt>
    <dgm:pt modelId="{BBC04151-096F-FD4E-82A6-F5096D02CFC2}" type="pres">
      <dgm:prSet presAssocID="{A8FFECBA-7FC0-1C41-99B0-766EA303F0BD}" presName="rect2" presStyleLbl="trBgShp" presStyleIdx="4" presStyleCnt="5" custScaleX="122658" custScaleY="141118">
        <dgm:presLayoutVars>
          <dgm:bulletEnabled val="1"/>
        </dgm:presLayoutVars>
      </dgm:prSet>
      <dgm:spPr/>
      <dgm:t>
        <a:bodyPr/>
        <a:lstStyle/>
        <a:p>
          <a:endParaRPr lang="en-US"/>
        </a:p>
      </dgm:t>
    </dgm:pt>
  </dgm:ptLst>
  <dgm:cxnLst>
    <dgm:cxn modelId="{605B69E3-2448-2846-A94C-DC248336A757}" srcId="{14B07BD6-E209-B743-8C46-FCA416751DF4}" destId="{FF6EAE2E-D2BB-D448-9A9D-CEBEB4B43F32}" srcOrd="1" destOrd="0" parTransId="{98EEFEBB-33ED-4041-8BF7-186C35635B79}" sibTransId="{DA0561E0-2746-944F-AE7F-42A5D51EC976}"/>
    <dgm:cxn modelId="{25A85E77-9118-9B41-AACD-2011FBA4B073}" srcId="{14B07BD6-E209-B743-8C46-FCA416751DF4}" destId="{0E1FEEAA-9F6F-314F-83BB-13A90C700CA5}" srcOrd="0" destOrd="0" parTransId="{7FB79341-B276-5F40-B8FD-16AC5ABFB9DD}" sibTransId="{041D13F9-FA9E-F04A-BE59-EB5FA8FE85DB}"/>
    <dgm:cxn modelId="{6DB99716-A121-8F45-BF24-102D1A57E704}" type="presOf" srcId="{95BB9A45-C6FE-6440-AAAD-1BEE8740C8B3}" destId="{3756F349-672F-0245-BEFB-32D7BE987CBF}" srcOrd="0" destOrd="0" presId="urn:microsoft.com/office/officeart/2008/layout/BendingPictureSemiTransparentText"/>
    <dgm:cxn modelId="{73B41DD0-0334-2541-A5EE-3FF803D9FE2B}" srcId="{14B07BD6-E209-B743-8C46-FCA416751DF4}" destId="{95BB9A45-C6FE-6440-AAAD-1BEE8740C8B3}" srcOrd="2" destOrd="0" parTransId="{99C74379-490C-8E47-A904-BCE734659003}" sibTransId="{CF74DF7A-6BC7-D740-A17F-78CADDB42540}"/>
    <dgm:cxn modelId="{A28BCCFE-9B1A-9B49-AAE2-CB40859802CD}" srcId="{14B07BD6-E209-B743-8C46-FCA416751DF4}" destId="{79FD6E6E-5FD6-634D-BE08-0A0847DC857E}" srcOrd="3" destOrd="0" parTransId="{54533037-4D07-D44D-B2EE-D4937FAECD0E}" sibTransId="{0BD52079-9C25-034D-8AFA-3AB186E1B620}"/>
    <dgm:cxn modelId="{F8DD60A5-D586-4140-B006-E177569CB53A}" type="presOf" srcId="{79FD6E6E-5FD6-634D-BE08-0A0847DC857E}" destId="{C9C83647-CA0E-3940-826E-D2DECB9BA286}" srcOrd="0" destOrd="0" presId="urn:microsoft.com/office/officeart/2008/layout/BendingPictureSemiTransparentText"/>
    <dgm:cxn modelId="{17DAC8C6-BD61-964C-98DC-A8499AADC585}" type="presOf" srcId="{FF6EAE2E-D2BB-D448-9A9D-CEBEB4B43F32}" destId="{901EF3BE-8831-A641-AC1C-0E95CA0484C6}" srcOrd="0" destOrd="0" presId="urn:microsoft.com/office/officeart/2008/layout/BendingPictureSemiTransparentText"/>
    <dgm:cxn modelId="{686910E7-4344-304E-ACBF-54CDA1274A7A}" srcId="{14B07BD6-E209-B743-8C46-FCA416751DF4}" destId="{A8FFECBA-7FC0-1C41-99B0-766EA303F0BD}" srcOrd="4" destOrd="0" parTransId="{A19C4190-0004-504A-B23B-75AB0C2E70AA}" sibTransId="{8511B7B3-0B6F-9B48-8574-8A0C2FCB40C5}"/>
    <dgm:cxn modelId="{28B6DAFC-06AD-3B4B-B066-F2EADA6BE32B}" type="presOf" srcId="{14B07BD6-E209-B743-8C46-FCA416751DF4}" destId="{FEE5C429-C352-7447-8371-E22445B97EF5}" srcOrd="0" destOrd="0" presId="urn:microsoft.com/office/officeart/2008/layout/BendingPictureSemiTransparentText"/>
    <dgm:cxn modelId="{B8201E2B-F080-EA47-BC94-BF931F99DE04}" type="presOf" srcId="{A8FFECBA-7FC0-1C41-99B0-766EA303F0BD}" destId="{BBC04151-096F-FD4E-82A6-F5096D02CFC2}" srcOrd="0" destOrd="0" presId="urn:microsoft.com/office/officeart/2008/layout/BendingPictureSemiTransparentText"/>
    <dgm:cxn modelId="{6EDECC7D-5095-274F-AA0F-189FBF544781}" type="presOf" srcId="{0E1FEEAA-9F6F-314F-83BB-13A90C700CA5}" destId="{39A46639-C762-EA4B-A6CC-DB86F8C68533}" srcOrd="0" destOrd="0" presId="urn:microsoft.com/office/officeart/2008/layout/BendingPictureSemiTransparentText"/>
    <dgm:cxn modelId="{3295DA08-17C8-0445-8801-E90A22F2BDB2}" type="presParOf" srcId="{FEE5C429-C352-7447-8371-E22445B97EF5}" destId="{813A44F3-B1DA-8645-92FB-E3F79D60EBB2}" srcOrd="0" destOrd="0" presId="urn:microsoft.com/office/officeart/2008/layout/BendingPictureSemiTransparentText"/>
    <dgm:cxn modelId="{DD2CD235-F5E6-4F47-9A33-83378778A471}" type="presParOf" srcId="{813A44F3-B1DA-8645-92FB-E3F79D60EBB2}" destId="{EEE25BBE-FD04-404D-B90C-BE5C49F0E516}" srcOrd="0" destOrd="0" presId="urn:microsoft.com/office/officeart/2008/layout/BendingPictureSemiTransparentText"/>
    <dgm:cxn modelId="{A3FA5257-1B2B-CE44-A5A4-ECD901572CB3}" type="presParOf" srcId="{813A44F3-B1DA-8645-92FB-E3F79D60EBB2}" destId="{39A46639-C762-EA4B-A6CC-DB86F8C68533}" srcOrd="1" destOrd="0" presId="urn:microsoft.com/office/officeart/2008/layout/BendingPictureSemiTransparentText"/>
    <dgm:cxn modelId="{CDE2DFA6-53A1-7940-AB15-49FE64E18845}" type="presParOf" srcId="{FEE5C429-C352-7447-8371-E22445B97EF5}" destId="{6507A9A2-12DF-8F49-AE3C-290652990F9F}" srcOrd="1" destOrd="0" presId="urn:microsoft.com/office/officeart/2008/layout/BendingPictureSemiTransparentText"/>
    <dgm:cxn modelId="{99A44DFB-5869-CB4E-8EE6-A50C8E536EFF}" type="presParOf" srcId="{FEE5C429-C352-7447-8371-E22445B97EF5}" destId="{0F668045-C933-5543-B3CA-F11D9C9E7C8B}" srcOrd="2" destOrd="0" presId="urn:microsoft.com/office/officeart/2008/layout/BendingPictureSemiTransparentText"/>
    <dgm:cxn modelId="{36A750A6-A0F9-5841-9CBF-56757F933C75}" type="presParOf" srcId="{0F668045-C933-5543-B3CA-F11D9C9E7C8B}" destId="{7EE775B1-F8FF-E24A-847A-31EAD47D91FD}" srcOrd="0" destOrd="0" presId="urn:microsoft.com/office/officeart/2008/layout/BendingPictureSemiTransparentText"/>
    <dgm:cxn modelId="{B57A9555-B7E2-5C4A-B947-B19B014A4D1A}" type="presParOf" srcId="{0F668045-C933-5543-B3CA-F11D9C9E7C8B}" destId="{901EF3BE-8831-A641-AC1C-0E95CA0484C6}" srcOrd="1" destOrd="0" presId="urn:microsoft.com/office/officeart/2008/layout/BendingPictureSemiTransparentText"/>
    <dgm:cxn modelId="{1A356D4E-5D29-A740-A445-F409ECB0B171}" type="presParOf" srcId="{FEE5C429-C352-7447-8371-E22445B97EF5}" destId="{9844156F-B836-AC49-885D-37487277F4BD}" srcOrd="3" destOrd="0" presId="urn:microsoft.com/office/officeart/2008/layout/BendingPictureSemiTransparentText"/>
    <dgm:cxn modelId="{C9A8597B-8DEB-8446-A0F7-1F60F67294B2}" type="presParOf" srcId="{FEE5C429-C352-7447-8371-E22445B97EF5}" destId="{9CB749BA-EA83-854F-A6DC-B7C82EEEFC04}" srcOrd="4" destOrd="0" presId="urn:microsoft.com/office/officeart/2008/layout/BendingPictureSemiTransparentText"/>
    <dgm:cxn modelId="{02344F20-7590-B949-85D3-09EB4D415FCE}" type="presParOf" srcId="{9CB749BA-EA83-854F-A6DC-B7C82EEEFC04}" destId="{555EA38F-555F-534B-B00F-B58831266DD0}" srcOrd="0" destOrd="0" presId="urn:microsoft.com/office/officeart/2008/layout/BendingPictureSemiTransparentText"/>
    <dgm:cxn modelId="{E0FECC2D-2C7E-D84B-9EAC-4A0D9F4BD3DE}" type="presParOf" srcId="{9CB749BA-EA83-854F-A6DC-B7C82EEEFC04}" destId="{3756F349-672F-0245-BEFB-32D7BE987CBF}" srcOrd="1" destOrd="0" presId="urn:microsoft.com/office/officeart/2008/layout/BendingPictureSemiTransparentText"/>
    <dgm:cxn modelId="{26A0D644-156B-2C42-ACE4-910315A1603D}" type="presParOf" srcId="{FEE5C429-C352-7447-8371-E22445B97EF5}" destId="{1054626F-C2D5-714C-909B-F0216FF8108A}" srcOrd="5" destOrd="0" presId="urn:microsoft.com/office/officeart/2008/layout/BendingPictureSemiTransparentText"/>
    <dgm:cxn modelId="{4383DCCE-4D0F-A24A-A769-644AA339B0E1}" type="presParOf" srcId="{FEE5C429-C352-7447-8371-E22445B97EF5}" destId="{AD61FCF1-76C5-CE40-9B04-D48AD21F00B2}" srcOrd="6" destOrd="0" presId="urn:microsoft.com/office/officeart/2008/layout/BendingPictureSemiTransparentText"/>
    <dgm:cxn modelId="{B5013598-A06D-E34B-9236-5AE749DDB6F8}" type="presParOf" srcId="{AD61FCF1-76C5-CE40-9B04-D48AD21F00B2}" destId="{2675243C-C37F-374A-B444-1CC019EF5903}" srcOrd="0" destOrd="0" presId="urn:microsoft.com/office/officeart/2008/layout/BendingPictureSemiTransparentText"/>
    <dgm:cxn modelId="{5EF0A45C-E67C-6B43-A157-D3568265061B}" type="presParOf" srcId="{AD61FCF1-76C5-CE40-9B04-D48AD21F00B2}" destId="{C9C83647-CA0E-3940-826E-D2DECB9BA286}" srcOrd="1" destOrd="0" presId="urn:microsoft.com/office/officeart/2008/layout/BendingPictureSemiTransparentText"/>
    <dgm:cxn modelId="{99389A36-E359-AF45-88E6-AC597A79D148}" type="presParOf" srcId="{FEE5C429-C352-7447-8371-E22445B97EF5}" destId="{F1BBD65C-25E9-1E49-8FC3-92B1CD177499}" srcOrd="7" destOrd="0" presId="urn:microsoft.com/office/officeart/2008/layout/BendingPictureSemiTransparentText"/>
    <dgm:cxn modelId="{256B7BF9-2BE4-BB4A-89BA-135BE576EABA}" type="presParOf" srcId="{FEE5C429-C352-7447-8371-E22445B97EF5}" destId="{06A4B6E9-6E38-294B-B148-8469FF8EC040}" srcOrd="8" destOrd="0" presId="urn:microsoft.com/office/officeart/2008/layout/BendingPictureSemiTransparentText"/>
    <dgm:cxn modelId="{F83EA906-2714-5341-83D1-8F7E08203CEF}" type="presParOf" srcId="{06A4B6E9-6E38-294B-B148-8469FF8EC040}" destId="{016EC5E3-CB18-9F4C-8904-D5CC8B786BD9}" srcOrd="0" destOrd="0" presId="urn:microsoft.com/office/officeart/2008/layout/BendingPictureSemiTransparentText"/>
    <dgm:cxn modelId="{314F56B1-D7A5-B94E-A9D2-429D9BD09D43}" type="presParOf" srcId="{06A4B6E9-6E38-294B-B148-8469FF8EC040}" destId="{BBC04151-096F-FD4E-82A6-F5096D02CFC2}"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7F54BB-5046-3443-A107-82428141100A}"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4C8EBFEE-72EB-0543-84E6-E87372C4070C}">
      <dgm:prSet phldrT="[Text]" custT="1"/>
      <dgm:spPr>
        <a:solidFill>
          <a:schemeClr val="accent1">
            <a:tint val="50000"/>
            <a:hueOff val="0"/>
            <a:satOff val="0"/>
            <a:lumOff val="0"/>
            <a:alpha val="69000"/>
          </a:schemeClr>
        </a:solidFill>
      </dgm:spPr>
      <dgm:t>
        <a:bodyPr/>
        <a:lstStyle/>
        <a:p>
          <a:r>
            <a:rPr lang="en-US" sz="1100" b="1" dirty="0" smtClean="0">
              <a:solidFill>
                <a:srgbClr val="000000"/>
              </a:solidFill>
              <a:latin typeface="Century Gothic"/>
              <a:cs typeface="Century Gothic"/>
            </a:rPr>
            <a:t>Premise</a:t>
          </a:r>
        </a:p>
        <a:p>
          <a:r>
            <a:rPr lang="en-US" sz="900" b="1" dirty="0" smtClean="0">
              <a:solidFill>
                <a:srgbClr val="000000"/>
              </a:solidFill>
              <a:latin typeface="Century Gothic"/>
              <a:cs typeface="Century Gothic"/>
              <a:sym typeface="Symbol" pitchFamily="18" charset="2"/>
            </a:rPr>
            <a:t>Citizen-led disease risk mapping and vector</a:t>
          </a:r>
        </a:p>
        <a:p>
          <a:r>
            <a:rPr lang="en-US" sz="900" b="1" dirty="0" smtClean="0">
              <a:solidFill>
                <a:srgbClr val="000000"/>
              </a:solidFill>
              <a:latin typeface="Century Gothic"/>
              <a:cs typeface="Century Gothic"/>
              <a:sym typeface="Symbol" pitchFamily="18" charset="2"/>
            </a:rPr>
            <a:t>monitoring</a:t>
          </a:r>
        </a:p>
        <a:p>
          <a:r>
            <a:rPr lang="en-US" sz="900" b="1" dirty="0" smtClean="0">
              <a:solidFill>
                <a:srgbClr val="000000"/>
              </a:solidFill>
              <a:latin typeface="Century Gothic"/>
              <a:cs typeface="Century Gothic"/>
              <a:sym typeface="Symbol" pitchFamily="18" charset="2"/>
            </a:rPr>
            <a:t>(Colombia)</a:t>
          </a:r>
          <a:endParaRPr lang="en-US" sz="900" b="1" dirty="0">
            <a:solidFill>
              <a:srgbClr val="000000"/>
            </a:solidFill>
            <a:latin typeface="Century Gothic"/>
            <a:cs typeface="Century Gothic"/>
          </a:endParaRPr>
        </a:p>
      </dgm:t>
    </dgm:pt>
    <dgm:pt modelId="{8C6A6045-7889-DE42-9611-D5A52F875B8E}" type="parTrans" cxnId="{3DEBC472-2A61-4844-BE33-FB7336E04320}">
      <dgm:prSet/>
      <dgm:spPr/>
      <dgm:t>
        <a:bodyPr/>
        <a:lstStyle/>
        <a:p>
          <a:endParaRPr lang="en-US"/>
        </a:p>
      </dgm:t>
    </dgm:pt>
    <dgm:pt modelId="{F847267A-CA4F-6348-AB94-3537C52C415E}" type="sibTrans" cxnId="{3DEBC472-2A61-4844-BE33-FB7336E04320}">
      <dgm:prSet/>
      <dgm:spPr/>
      <dgm:t>
        <a:bodyPr/>
        <a:lstStyle/>
        <a:p>
          <a:endParaRPr lang="en-US"/>
        </a:p>
      </dgm:t>
    </dgm:pt>
    <dgm:pt modelId="{67A34430-64F9-7C46-99A1-886D7A281419}">
      <dgm:prSet phldrT="[Text]" custT="1"/>
      <dgm:spPr>
        <a:solidFill>
          <a:schemeClr val="accent1">
            <a:tint val="50000"/>
            <a:hueOff val="0"/>
            <a:satOff val="0"/>
            <a:lumOff val="0"/>
            <a:alpha val="70000"/>
          </a:schemeClr>
        </a:solidFill>
      </dgm:spPr>
      <dgm:t>
        <a:bodyPr/>
        <a:lstStyle/>
        <a:p>
          <a:r>
            <a:rPr lang="en-US" sz="1100" b="1" dirty="0" err="1" smtClean="0">
              <a:solidFill>
                <a:srgbClr val="000000"/>
              </a:solidFill>
              <a:latin typeface="Century Gothic"/>
              <a:cs typeface="Century Gothic"/>
            </a:rPr>
            <a:t>Dalberg</a:t>
          </a:r>
          <a:r>
            <a:rPr lang="en-US" sz="1100" b="1" dirty="0" smtClean="0">
              <a:solidFill>
                <a:srgbClr val="000000"/>
              </a:solidFill>
              <a:latin typeface="Century Gothic"/>
              <a:cs typeface="Century Gothic"/>
            </a:rPr>
            <a:t> Data Insights</a:t>
          </a:r>
        </a:p>
        <a:p>
          <a:r>
            <a:rPr lang="en-US" sz="900" b="1" dirty="0" smtClean="0">
              <a:solidFill>
                <a:srgbClr val="000000"/>
              </a:solidFill>
              <a:latin typeface="Century Gothic"/>
              <a:cs typeface="Century Gothic"/>
              <a:sym typeface="Symbol" pitchFamily="18" charset="2"/>
            </a:rPr>
            <a:t>Monitoring population movement to determine</a:t>
          </a:r>
        </a:p>
        <a:p>
          <a:r>
            <a:rPr lang="en-US" sz="900" b="1" dirty="0" smtClean="0">
              <a:solidFill>
                <a:srgbClr val="000000"/>
              </a:solidFill>
              <a:latin typeface="Century Gothic"/>
              <a:cs typeface="Century Gothic"/>
              <a:sym typeface="Symbol" pitchFamily="18" charset="2"/>
            </a:rPr>
            <a:t>areas prone to disease outbreak</a:t>
          </a:r>
        </a:p>
        <a:p>
          <a:r>
            <a:rPr lang="en-US" sz="900" b="1" dirty="0" smtClean="0">
              <a:solidFill>
                <a:srgbClr val="000000"/>
              </a:solidFill>
              <a:latin typeface="Century Gothic"/>
              <a:cs typeface="Century Gothic"/>
              <a:sym typeface="Symbol" pitchFamily="18" charset="2"/>
            </a:rPr>
            <a:t>(Brazil)</a:t>
          </a:r>
          <a:endParaRPr lang="en-US" sz="900" b="1" dirty="0">
            <a:solidFill>
              <a:srgbClr val="000000"/>
            </a:solidFill>
            <a:latin typeface="Century Gothic"/>
            <a:cs typeface="Century Gothic"/>
          </a:endParaRPr>
        </a:p>
      </dgm:t>
    </dgm:pt>
    <dgm:pt modelId="{C3146BA2-BEF3-2343-8789-A9584FE1C674}" type="parTrans" cxnId="{03DD0E61-1941-9F4A-9138-7C65B1B2CB06}">
      <dgm:prSet/>
      <dgm:spPr/>
      <dgm:t>
        <a:bodyPr/>
        <a:lstStyle/>
        <a:p>
          <a:endParaRPr lang="en-US"/>
        </a:p>
      </dgm:t>
    </dgm:pt>
    <dgm:pt modelId="{8B7C4C63-3AA6-1F4F-8303-81A4A99A82FB}" type="sibTrans" cxnId="{03DD0E61-1941-9F4A-9138-7C65B1B2CB06}">
      <dgm:prSet/>
      <dgm:spPr/>
      <dgm:t>
        <a:bodyPr/>
        <a:lstStyle/>
        <a:p>
          <a:endParaRPr lang="en-US"/>
        </a:p>
      </dgm:t>
    </dgm:pt>
    <dgm:pt modelId="{57055356-FCEA-C546-987A-FE995886E98C}">
      <dgm:prSet phldrT="[Text]" custT="1"/>
      <dgm:spPr>
        <a:solidFill>
          <a:schemeClr val="accent1">
            <a:tint val="50000"/>
            <a:hueOff val="0"/>
            <a:satOff val="0"/>
            <a:lumOff val="0"/>
            <a:alpha val="68000"/>
          </a:schemeClr>
        </a:solidFill>
      </dgm:spPr>
      <dgm:t>
        <a:bodyPr/>
        <a:lstStyle/>
        <a:p>
          <a:r>
            <a:rPr lang="en-US" sz="1100" b="1" dirty="0" err="1" smtClean="0">
              <a:solidFill>
                <a:srgbClr val="000000"/>
              </a:solidFill>
              <a:latin typeface="Century Gothic"/>
              <a:cs typeface="Century Gothic"/>
            </a:rPr>
            <a:t>Dimagi</a:t>
          </a:r>
          <a:r>
            <a:rPr lang="en-US" sz="1100" b="1" dirty="0" smtClean="0">
              <a:solidFill>
                <a:srgbClr val="000000"/>
              </a:solidFill>
              <a:latin typeface="Century Gothic"/>
              <a:cs typeface="Century Gothic"/>
            </a:rPr>
            <a:t>/ Mt. Sinai</a:t>
          </a:r>
        </a:p>
        <a:p>
          <a:r>
            <a:rPr lang="en-US" sz="900" b="1" dirty="0" smtClean="0">
              <a:solidFill>
                <a:srgbClr val="000000"/>
              </a:solidFill>
              <a:latin typeface="Century Gothic"/>
              <a:cs typeface="Century Gothic"/>
              <a:sym typeface="Symbol" pitchFamily="18" charset="2"/>
            </a:rPr>
            <a:t>Big data and machine-based learning to identify</a:t>
          </a:r>
        </a:p>
        <a:p>
          <a:r>
            <a:rPr lang="en-US" sz="900" b="1" dirty="0" smtClean="0">
              <a:solidFill>
                <a:srgbClr val="000000"/>
              </a:solidFill>
              <a:latin typeface="Century Gothic"/>
              <a:cs typeface="Century Gothic"/>
              <a:sym typeface="Symbol" pitchFamily="18" charset="2"/>
            </a:rPr>
            <a:t>data cold spots to forecast disease hotspots</a:t>
          </a:r>
        </a:p>
        <a:p>
          <a:r>
            <a:rPr lang="en-US" sz="900" b="1" dirty="0" smtClean="0">
              <a:solidFill>
                <a:srgbClr val="000000"/>
              </a:solidFill>
              <a:latin typeface="Century Gothic"/>
              <a:cs typeface="Century Gothic"/>
              <a:sym typeface="Symbol" pitchFamily="18" charset="2"/>
            </a:rPr>
            <a:t>(Guatemala)</a:t>
          </a:r>
          <a:endParaRPr lang="en-US" sz="900" b="1" dirty="0">
            <a:solidFill>
              <a:srgbClr val="000000"/>
            </a:solidFill>
            <a:latin typeface="Century Gothic"/>
            <a:cs typeface="Century Gothic"/>
          </a:endParaRPr>
        </a:p>
      </dgm:t>
    </dgm:pt>
    <dgm:pt modelId="{077C2324-43A9-BC4A-9243-138127B0C2CB}" type="parTrans" cxnId="{E9402791-6D13-8243-BD27-F342EFEBF8DE}">
      <dgm:prSet/>
      <dgm:spPr/>
      <dgm:t>
        <a:bodyPr/>
        <a:lstStyle/>
        <a:p>
          <a:endParaRPr lang="en-US"/>
        </a:p>
      </dgm:t>
    </dgm:pt>
    <dgm:pt modelId="{45299305-A035-CD47-9DB5-FBA7E6551EF3}" type="sibTrans" cxnId="{E9402791-6D13-8243-BD27-F342EFEBF8DE}">
      <dgm:prSet/>
      <dgm:spPr/>
      <dgm:t>
        <a:bodyPr/>
        <a:lstStyle/>
        <a:p>
          <a:endParaRPr lang="en-US"/>
        </a:p>
      </dgm:t>
    </dgm:pt>
    <dgm:pt modelId="{029668A7-B127-B146-B34D-78ED27DAA692}">
      <dgm:prSet custT="1"/>
      <dgm:spPr>
        <a:solidFill>
          <a:schemeClr val="accent1">
            <a:tint val="50000"/>
            <a:hueOff val="0"/>
            <a:satOff val="0"/>
            <a:lumOff val="0"/>
            <a:alpha val="69000"/>
          </a:schemeClr>
        </a:solidFill>
      </dgm:spPr>
      <dgm:t>
        <a:bodyPr/>
        <a:lstStyle/>
        <a:p>
          <a:r>
            <a:rPr lang="en-US" sz="1100" b="1" dirty="0" smtClean="0">
              <a:solidFill>
                <a:srgbClr val="000000"/>
              </a:solidFill>
              <a:latin typeface="Century Gothic"/>
              <a:cs typeface="Century Gothic"/>
            </a:rPr>
            <a:t>International Society for Infectious Diseases</a:t>
          </a:r>
        </a:p>
        <a:p>
          <a:r>
            <a:rPr lang="en-US" sz="900" b="1" dirty="0" smtClean="0">
              <a:solidFill>
                <a:srgbClr val="000000"/>
              </a:solidFill>
              <a:latin typeface="Century Gothic"/>
              <a:cs typeface="Century Gothic"/>
              <a:sym typeface="Symbol" pitchFamily="18" charset="2"/>
            </a:rPr>
            <a:t>Partnership for real-time mapping of disease </a:t>
          </a:r>
        </a:p>
        <a:p>
          <a:r>
            <a:rPr lang="en-US" sz="900" b="1" dirty="0" smtClean="0">
              <a:solidFill>
                <a:srgbClr val="000000"/>
              </a:solidFill>
              <a:latin typeface="Century Gothic"/>
              <a:cs typeface="Century Gothic"/>
              <a:sym typeface="Symbol" pitchFamily="18" charset="2"/>
            </a:rPr>
            <a:t>transmission risk from one country to another</a:t>
          </a:r>
        </a:p>
        <a:p>
          <a:r>
            <a:rPr lang="en-US" sz="900" b="1" dirty="0" smtClean="0">
              <a:solidFill>
                <a:srgbClr val="000000"/>
              </a:solidFill>
              <a:latin typeface="Century Gothic"/>
              <a:cs typeface="Century Gothic"/>
              <a:sym typeface="Symbol" pitchFamily="18" charset="2"/>
            </a:rPr>
            <a:t>(Senegal and Sierra Leone)</a:t>
          </a:r>
          <a:endParaRPr lang="en-US" sz="900" b="1" dirty="0">
            <a:solidFill>
              <a:srgbClr val="000000"/>
            </a:solidFill>
            <a:latin typeface="Century Gothic"/>
            <a:cs typeface="Century Gothic"/>
          </a:endParaRPr>
        </a:p>
      </dgm:t>
    </dgm:pt>
    <dgm:pt modelId="{7090C4A6-A7AD-5845-82B5-146230C1D521}" type="parTrans" cxnId="{EF7B44D0-2431-2E4D-AFBB-902392688861}">
      <dgm:prSet/>
      <dgm:spPr/>
      <dgm:t>
        <a:bodyPr/>
        <a:lstStyle/>
        <a:p>
          <a:endParaRPr lang="en-US"/>
        </a:p>
      </dgm:t>
    </dgm:pt>
    <dgm:pt modelId="{3D6458ED-003D-084E-8BF4-BDF5F3037A24}" type="sibTrans" cxnId="{EF7B44D0-2431-2E4D-AFBB-902392688861}">
      <dgm:prSet/>
      <dgm:spPr/>
      <dgm:t>
        <a:bodyPr/>
        <a:lstStyle/>
        <a:p>
          <a:endParaRPr lang="en-US"/>
        </a:p>
      </dgm:t>
    </dgm:pt>
    <dgm:pt modelId="{884280CB-BCFF-1C4B-B5B7-EB5F9973FC2F}" type="pres">
      <dgm:prSet presAssocID="{507F54BB-5046-3443-A107-82428141100A}" presName="Name0" presStyleCnt="0">
        <dgm:presLayoutVars>
          <dgm:dir/>
          <dgm:resizeHandles val="exact"/>
        </dgm:presLayoutVars>
      </dgm:prSet>
      <dgm:spPr/>
      <dgm:t>
        <a:bodyPr/>
        <a:lstStyle/>
        <a:p>
          <a:endParaRPr lang="en-US"/>
        </a:p>
      </dgm:t>
    </dgm:pt>
    <dgm:pt modelId="{935ACF2D-AB9C-C44E-A0CF-7487DC7C058B}" type="pres">
      <dgm:prSet presAssocID="{4C8EBFEE-72EB-0543-84E6-E87372C4070C}" presName="composite" presStyleCnt="0"/>
      <dgm:spPr/>
    </dgm:pt>
    <dgm:pt modelId="{56CA1C36-A173-B84B-A8AD-7F4909A1DA85}" type="pres">
      <dgm:prSet presAssocID="{4C8EBFEE-72EB-0543-84E6-E87372C4070C}" presName="rect1" presStyleLbl="bgShp" presStyleIdx="0" presStyleCnt="4" custScaleX="143250"/>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FDD050F0-A35A-F440-9274-6D77D712136B}" type="pres">
      <dgm:prSet presAssocID="{4C8EBFEE-72EB-0543-84E6-E87372C4070C}" presName="rect2" presStyleLbl="trBgShp" presStyleIdx="0" presStyleCnt="4" custScaleX="142808" custScaleY="146344">
        <dgm:presLayoutVars>
          <dgm:bulletEnabled val="1"/>
        </dgm:presLayoutVars>
      </dgm:prSet>
      <dgm:spPr/>
      <dgm:t>
        <a:bodyPr/>
        <a:lstStyle/>
        <a:p>
          <a:endParaRPr lang="en-US"/>
        </a:p>
      </dgm:t>
    </dgm:pt>
    <dgm:pt modelId="{75E06289-F928-394F-BCE9-A0CBB814E578}" type="pres">
      <dgm:prSet presAssocID="{F847267A-CA4F-6348-AB94-3537C52C415E}" presName="sibTrans" presStyleCnt="0"/>
      <dgm:spPr/>
    </dgm:pt>
    <dgm:pt modelId="{F7DCD080-479E-F543-9C0B-F033423BF9D2}" type="pres">
      <dgm:prSet presAssocID="{67A34430-64F9-7C46-99A1-886D7A281419}" presName="composite" presStyleCnt="0"/>
      <dgm:spPr/>
    </dgm:pt>
    <dgm:pt modelId="{D32B7C7E-22AD-744F-81A5-1A50B9BE0B88}" type="pres">
      <dgm:prSet presAssocID="{67A34430-64F9-7C46-99A1-886D7A281419}" presName="rect1" presStyleLbl="bgShp" presStyleIdx="1" presStyleCnt="4" custScaleX="143250"/>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A9FCEA0F-7DF1-2C45-B05B-820770F6D1EE}" type="pres">
      <dgm:prSet presAssocID="{67A34430-64F9-7C46-99A1-886D7A281419}" presName="rect2" presStyleLbl="trBgShp" presStyleIdx="1" presStyleCnt="4" custScaleX="142841" custScaleY="147233">
        <dgm:presLayoutVars>
          <dgm:bulletEnabled val="1"/>
        </dgm:presLayoutVars>
      </dgm:prSet>
      <dgm:spPr/>
      <dgm:t>
        <a:bodyPr/>
        <a:lstStyle/>
        <a:p>
          <a:endParaRPr lang="en-US"/>
        </a:p>
      </dgm:t>
    </dgm:pt>
    <dgm:pt modelId="{D438FF36-C196-3C4E-84E1-6740CB04800F}" type="pres">
      <dgm:prSet presAssocID="{8B7C4C63-3AA6-1F4F-8303-81A4A99A82FB}" presName="sibTrans" presStyleCnt="0"/>
      <dgm:spPr/>
    </dgm:pt>
    <dgm:pt modelId="{FAC8730F-0418-664F-A4C6-389181C222C8}" type="pres">
      <dgm:prSet presAssocID="{57055356-FCEA-C546-987A-FE995886E98C}" presName="composite" presStyleCnt="0"/>
      <dgm:spPr/>
    </dgm:pt>
    <dgm:pt modelId="{727C6B03-58A8-0A4F-9939-EFFB35CA05FD}" type="pres">
      <dgm:prSet presAssocID="{57055356-FCEA-C546-987A-FE995886E98C}" presName="rect1" presStyleLbl="bgShp" presStyleIdx="2" presStyleCnt="4" custScaleX="143398"/>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 modelId="{ADAF1787-1C7E-1C45-A371-2BA6C3D8E29B}" type="pres">
      <dgm:prSet presAssocID="{57055356-FCEA-C546-987A-FE995886E98C}" presName="rect2" presStyleLbl="trBgShp" presStyleIdx="2" presStyleCnt="4" custScaleX="142841" custScaleY="147233">
        <dgm:presLayoutVars>
          <dgm:bulletEnabled val="1"/>
        </dgm:presLayoutVars>
      </dgm:prSet>
      <dgm:spPr/>
      <dgm:t>
        <a:bodyPr/>
        <a:lstStyle/>
        <a:p>
          <a:endParaRPr lang="en-US"/>
        </a:p>
      </dgm:t>
    </dgm:pt>
    <dgm:pt modelId="{048CC7D5-5AFE-314E-BDA2-307FE2E41FC4}" type="pres">
      <dgm:prSet presAssocID="{45299305-A035-CD47-9DB5-FBA7E6551EF3}" presName="sibTrans" presStyleCnt="0"/>
      <dgm:spPr/>
    </dgm:pt>
    <dgm:pt modelId="{E248D632-253A-D84E-A7AA-FEBF09B0BC64}" type="pres">
      <dgm:prSet presAssocID="{029668A7-B127-B146-B34D-78ED27DAA692}" presName="composite" presStyleCnt="0"/>
      <dgm:spPr/>
    </dgm:pt>
    <dgm:pt modelId="{DEE90E4C-7DB7-534C-B8FB-AA6A961794DF}" type="pres">
      <dgm:prSet presAssocID="{029668A7-B127-B146-B34D-78ED27DAA692}" presName="rect1" presStyleLbl="bgShp" presStyleIdx="3" presStyleCnt="4" custScaleX="143250"/>
      <dgm:spPr>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dgm:spPr>
    </dgm:pt>
    <dgm:pt modelId="{06C15756-B817-BE4C-9444-EE5AD4D816A7}" type="pres">
      <dgm:prSet presAssocID="{029668A7-B127-B146-B34D-78ED27DAA692}" presName="rect2" presStyleLbl="trBgShp" presStyleIdx="3" presStyleCnt="4" custScaleX="142841" custScaleY="147081">
        <dgm:presLayoutVars>
          <dgm:bulletEnabled val="1"/>
        </dgm:presLayoutVars>
      </dgm:prSet>
      <dgm:spPr/>
      <dgm:t>
        <a:bodyPr/>
        <a:lstStyle/>
        <a:p>
          <a:endParaRPr lang="en-US"/>
        </a:p>
      </dgm:t>
    </dgm:pt>
  </dgm:ptLst>
  <dgm:cxnLst>
    <dgm:cxn modelId="{3DEBC472-2A61-4844-BE33-FB7336E04320}" srcId="{507F54BB-5046-3443-A107-82428141100A}" destId="{4C8EBFEE-72EB-0543-84E6-E87372C4070C}" srcOrd="0" destOrd="0" parTransId="{8C6A6045-7889-DE42-9611-D5A52F875B8E}" sibTransId="{F847267A-CA4F-6348-AB94-3537C52C415E}"/>
    <dgm:cxn modelId="{E9402791-6D13-8243-BD27-F342EFEBF8DE}" srcId="{507F54BB-5046-3443-A107-82428141100A}" destId="{57055356-FCEA-C546-987A-FE995886E98C}" srcOrd="2" destOrd="0" parTransId="{077C2324-43A9-BC4A-9243-138127B0C2CB}" sibTransId="{45299305-A035-CD47-9DB5-FBA7E6551EF3}"/>
    <dgm:cxn modelId="{3F21E5CF-5E69-0648-91EB-36798F648435}" type="presOf" srcId="{57055356-FCEA-C546-987A-FE995886E98C}" destId="{ADAF1787-1C7E-1C45-A371-2BA6C3D8E29B}" srcOrd="0" destOrd="0" presId="urn:microsoft.com/office/officeart/2008/layout/BendingPictureSemiTransparentText"/>
    <dgm:cxn modelId="{03DD0E61-1941-9F4A-9138-7C65B1B2CB06}" srcId="{507F54BB-5046-3443-A107-82428141100A}" destId="{67A34430-64F9-7C46-99A1-886D7A281419}" srcOrd="1" destOrd="0" parTransId="{C3146BA2-BEF3-2343-8789-A9584FE1C674}" sibTransId="{8B7C4C63-3AA6-1F4F-8303-81A4A99A82FB}"/>
    <dgm:cxn modelId="{A60F23A1-4A2E-D347-A2FF-20286C8258B6}" type="presOf" srcId="{4C8EBFEE-72EB-0543-84E6-E87372C4070C}" destId="{FDD050F0-A35A-F440-9274-6D77D712136B}" srcOrd="0" destOrd="0" presId="urn:microsoft.com/office/officeart/2008/layout/BendingPictureSemiTransparentText"/>
    <dgm:cxn modelId="{EF7B44D0-2431-2E4D-AFBB-902392688861}" srcId="{507F54BB-5046-3443-A107-82428141100A}" destId="{029668A7-B127-B146-B34D-78ED27DAA692}" srcOrd="3" destOrd="0" parTransId="{7090C4A6-A7AD-5845-82B5-146230C1D521}" sibTransId="{3D6458ED-003D-084E-8BF4-BDF5F3037A24}"/>
    <dgm:cxn modelId="{3486D27A-A7ED-214F-8405-25D1FAE25FCF}" type="presOf" srcId="{67A34430-64F9-7C46-99A1-886D7A281419}" destId="{A9FCEA0F-7DF1-2C45-B05B-820770F6D1EE}" srcOrd="0" destOrd="0" presId="urn:microsoft.com/office/officeart/2008/layout/BendingPictureSemiTransparentText"/>
    <dgm:cxn modelId="{C8A1058F-54AA-E148-96F2-E8D3698EBC53}" type="presOf" srcId="{507F54BB-5046-3443-A107-82428141100A}" destId="{884280CB-BCFF-1C4B-B5B7-EB5F9973FC2F}" srcOrd="0" destOrd="0" presId="urn:microsoft.com/office/officeart/2008/layout/BendingPictureSemiTransparentText"/>
    <dgm:cxn modelId="{D8A64D5F-4525-074F-BC34-3D6B3FDAD2A1}" type="presOf" srcId="{029668A7-B127-B146-B34D-78ED27DAA692}" destId="{06C15756-B817-BE4C-9444-EE5AD4D816A7}" srcOrd="0" destOrd="0" presId="urn:microsoft.com/office/officeart/2008/layout/BendingPictureSemiTransparentText"/>
    <dgm:cxn modelId="{D5BD7FC7-1D90-6E4A-9FE5-502DB774E4E7}" type="presParOf" srcId="{884280CB-BCFF-1C4B-B5B7-EB5F9973FC2F}" destId="{935ACF2D-AB9C-C44E-A0CF-7487DC7C058B}" srcOrd="0" destOrd="0" presId="urn:microsoft.com/office/officeart/2008/layout/BendingPictureSemiTransparentText"/>
    <dgm:cxn modelId="{A8073A3E-573D-F44F-AF01-64B7148D11D0}" type="presParOf" srcId="{935ACF2D-AB9C-C44E-A0CF-7487DC7C058B}" destId="{56CA1C36-A173-B84B-A8AD-7F4909A1DA85}" srcOrd="0" destOrd="0" presId="urn:microsoft.com/office/officeart/2008/layout/BendingPictureSemiTransparentText"/>
    <dgm:cxn modelId="{781F617B-7C19-9948-8D47-AFD026FFF8A7}" type="presParOf" srcId="{935ACF2D-AB9C-C44E-A0CF-7487DC7C058B}" destId="{FDD050F0-A35A-F440-9274-6D77D712136B}" srcOrd="1" destOrd="0" presId="urn:microsoft.com/office/officeart/2008/layout/BendingPictureSemiTransparentText"/>
    <dgm:cxn modelId="{8970536C-0AEF-2A41-A03C-329CB21BD76B}" type="presParOf" srcId="{884280CB-BCFF-1C4B-B5B7-EB5F9973FC2F}" destId="{75E06289-F928-394F-BCE9-A0CBB814E578}" srcOrd="1" destOrd="0" presId="urn:microsoft.com/office/officeart/2008/layout/BendingPictureSemiTransparentText"/>
    <dgm:cxn modelId="{D2250585-FDCB-C44D-A901-5345CC44A06A}" type="presParOf" srcId="{884280CB-BCFF-1C4B-B5B7-EB5F9973FC2F}" destId="{F7DCD080-479E-F543-9C0B-F033423BF9D2}" srcOrd="2" destOrd="0" presId="urn:microsoft.com/office/officeart/2008/layout/BendingPictureSemiTransparentText"/>
    <dgm:cxn modelId="{E2F0F267-398B-DD4E-8B44-9D542A4E7928}" type="presParOf" srcId="{F7DCD080-479E-F543-9C0B-F033423BF9D2}" destId="{D32B7C7E-22AD-744F-81A5-1A50B9BE0B88}" srcOrd="0" destOrd="0" presId="urn:microsoft.com/office/officeart/2008/layout/BendingPictureSemiTransparentText"/>
    <dgm:cxn modelId="{F76CE2D4-C649-1544-AFB3-9BBCFB363873}" type="presParOf" srcId="{F7DCD080-479E-F543-9C0B-F033423BF9D2}" destId="{A9FCEA0F-7DF1-2C45-B05B-820770F6D1EE}" srcOrd="1" destOrd="0" presId="urn:microsoft.com/office/officeart/2008/layout/BendingPictureSemiTransparentText"/>
    <dgm:cxn modelId="{446E75F3-CB1B-BC4B-A0FB-71E2D50F8E94}" type="presParOf" srcId="{884280CB-BCFF-1C4B-B5B7-EB5F9973FC2F}" destId="{D438FF36-C196-3C4E-84E1-6740CB04800F}" srcOrd="3" destOrd="0" presId="urn:microsoft.com/office/officeart/2008/layout/BendingPictureSemiTransparentText"/>
    <dgm:cxn modelId="{BCFD3CDF-C399-3D4E-A24F-EA20CB468E80}" type="presParOf" srcId="{884280CB-BCFF-1C4B-B5B7-EB5F9973FC2F}" destId="{FAC8730F-0418-664F-A4C6-389181C222C8}" srcOrd="4" destOrd="0" presId="urn:microsoft.com/office/officeart/2008/layout/BendingPictureSemiTransparentText"/>
    <dgm:cxn modelId="{0167469F-FD14-7E4E-BEE4-A1DC34F304BB}" type="presParOf" srcId="{FAC8730F-0418-664F-A4C6-389181C222C8}" destId="{727C6B03-58A8-0A4F-9939-EFFB35CA05FD}" srcOrd="0" destOrd="0" presId="urn:microsoft.com/office/officeart/2008/layout/BendingPictureSemiTransparentText"/>
    <dgm:cxn modelId="{894B2C77-585E-F64F-8648-748C51FEED5E}" type="presParOf" srcId="{FAC8730F-0418-664F-A4C6-389181C222C8}" destId="{ADAF1787-1C7E-1C45-A371-2BA6C3D8E29B}" srcOrd="1" destOrd="0" presId="urn:microsoft.com/office/officeart/2008/layout/BendingPictureSemiTransparentText"/>
    <dgm:cxn modelId="{BBB6EDD8-9769-0449-9D93-E0972E3451A3}" type="presParOf" srcId="{884280CB-BCFF-1C4B-B5B7-EB5F9973FC2F}" destId="{048CC7D5-5AFE-314E-BDA2-307FE2E41FC4}" srcOrd="5" destOrd="0" presId="urn:microsoft.com/office/officeart/2008/layout/BendingPictureSemiTransparentText"/>
    <dgm:cxn modelId="{8BFBFDA3-2943-1D4E-94CF-920FE6EB7B57}" type="presParOf" srcId="{884280CB-BCFF-1C4B-B5B7-EB5F9973FC2F}" destId="{E248D632-253A-D84E-A7AA-FEBF09B0BC64}" srcOrd="6" destOrd="0" presId="urn:microsoft.com/office/officeart/2008/layout/BendingPictureSemiTransparentText"/>
    <dgm:cxn modelId="{A3A73ACB-474C-CF46-9EB4-98D1598A7EF1}" type="presParOf" srcId="{E248D632-253A-D84E-A7AA-FEBF09B0BC64}" destId="{DEE90E4C-7DB7-534C-B8FB-AA6A961794DF}" srcOrd="0" destOrd="0" presId="urn:microsoft.com/office/officeart/2008/layout/BendingPictureSemiTransparentText"/>
    <dgm:cxn modelId="{ED3B4BCD-1AF6-244B-8FB9-0A4C0EFDC363}" type="presParOf" srcId="{E248D632-253A-D84E-A7AA-FEBF09B0BC64}" destId="{06C15756-B817-BE4C-9444-EE5AD4D816A7}"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B834DC-F5DE-5E4C-96D1-2961A3C6E838}"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661BABB0-D5ED-2146-8A82-4D9030C76CB6}">
      <dgm:prSet phldrT="[Text]" custT="1"/>
      <dgm:spPr>
        <a:solidFill>
          <a:schemeClr val="accent1">
            <a:tint val="50000"/>
            <a:hueOff val="0"/>
            <a:satOff val="0"/>
            <a:lumOff val="0"/>
            <a:alpha val="70000"/>
          </a:schemeClr>
        </a:solidFill>
      </dgm:spPr>
      <dgm:t>
        <a:bodyPr/>
        <a:lstStyle/>
        <a:p>
          <a:r>
            <a:rPr lang="en-US" sz="1100" b="1" dirty="0" smtClean="0">
              <a:solidFill>
                <a:srgbClr val="000000"/>
              </a:solidFill>
              <a:latin typeface="Century Gothic"/>
              <a:cs typeface="Century Gothic"/>
            </a:rPr>
            <a:t>J. Craig Venter Institute</a:t>
          </a:r>
        </a:p>
        <a:p>
          <a:r>
            <a:rPr lang="en-US" sz="900" b="1" dirty="0" smtClean="0">
              <a:solidFill>
                <a:srgbClr val="000000"/>
              </a:solidFill>
              <a:latin typeface="Century Gothic"/>
              <a:cs typeface="Century Gothic"/>
              <a:sym typeface="Symbol" pitchFamily="18" charset="2"/>
            </a:rPr>
            <a:t>Rapid identification of peptides to speed development of Zika diagnostics</a:t>
          </a:r>
        </a:p>
        <a:p>
          <a:r>
            <a:rPr lang="en-US" sz="900" b="1" dirty="0" smtClean="0">
              <a:solidFill>
                <a:srgbClr val="000000"/>
              </a:solidFill>
              <a:latin typeface="Century Gothic"/>
              <a:cs typeface="Century Gothic"/>
              <a:sym typeface="Symbol" pitchFamily="18" charset="2"/>
            </a:rPr>
            <a:t>(Lab)</a:t>
          </a:r>
          <a:endParaRPr lang="en-US" sz="900" b="1" dirty="0" smtClean="0">
            <a:solidFill>
              <a:srgbClr val="000000"/>
            </a:solidFill>
            <a:latin typeface="Century Gothic"/>
            <a:cs typeface="Century Gothic"/>
          </a:endParaRPr>
        </a:p>
      </dgm:t>
    </dgm:pt>
    <dgm:pt modelId="{BB457630-A1DC-484C-8407-49B020859F12}" type="parTrans" cxnId="{2891A851-2569-614D-B127-1D86CA9F5EDF}">
      <dgm:prSet/>
      <dgm:spPr/>
      <dgm:t>
        <a:bodyPr/>
        <a:lstStyle/>
        <a:p>
          <a:endParaRPr lang="en-US"/>
        </a:p>
      </dgm:t>
    </dgm:pt>
    <dgm:pt modelId="{719A4176-84A4-A34C-B52E-6393B9B42BFC}" type="sibTrans" cxnId="{2891A851-2569-614D-B127-1D86CA9F5EDF}">
      <dgm:prSet/>
      <dgm:spPr/>
      <dgm:t>
        <a:bodyPr/>
        <a:lstStyle/>
        <a:p>
          <a:endParaRPr lang="en-US"/>
        </a:p>
      </dgm:t>
    </dgm:pt>
    <dgm:pt modelId="{6340C51C-64AD-E041-9057-B20528D02123}">
      <dgm:prSet phldrT="[Text]" custT="1"/>
      <dgm:spPr>
        <a:solidFill>
          <a:schemeClr val="accent1">
            <a:tint val="50000"/>
            <a:hueOff val="0"/>
            <a:satOff val="0"/>
            <a:lumOff val="0"/>
            <a:alpha val="70000"/>
          </a:schemeClr>
        </a:solidFill>
      </dgm:spPr>
      <dgm:t>
        <a:bodyPr/>
        <a:lstStyle/>
        <a:p>
          <a:r>
            <a:rPr lang="en-US" sz="1100" b="1" dirty="0" smtClean="0">
              <a:solidFill>
                <a:srgbClr val="000000"/>
              </a:solidFill>
              <a:latin typeface="Century Gothic"/>
              <a:cs typeface="Century Gothic"/>
            </a:rPr>
            <a:t>Abbott’s Ibis Biosciences Business</a:t>
          </a:r>
        </a:p>
        <a:p>
          <a:r>
            <a:rPr lang="en-US" sz="900" b="1" dirty="0" smtClean="0">
              <a:solidFill>
                <a:srgbClr val="000000"/>
              </a:solidFill>
              <a:latin typeface="Century Gothic"/>
              <a:cs typeface="Century Gothic"/>
              <a:sym typeface="Symbol" pitchFamily="18" charset="2"/>
            </a:rPr>
            <a:t>Rapid, handheld point of care diagnostic for ZIKV, DENV, and CHKV</a:t>
          </a:r>
        </a:p>
        <a:p>
          <a:r>
            <a:rPr lang="en-US" sz="900" b="1" dirty="0" smtClean="0">
              <a:solidFill>
                <a:srgbClr val="000000"/>
              </a:solidFill>
              <a:latin typeface="Century Gothic"/>
              <a:cs typeface="Century Gothic"/>
              <a:sym typeface="Symbol" pitchFamily="18" charset="2"/>
            </a:rPr>
            <a:t>(Lab)</a:t>
          </a:r>
          <a:endParaRPr lang="en-US" sz="900" b="1" dirty="0">
            <a:solidFill>
              <a:srgbClr val="000000"/>
            </a:solidFill>
          </a:endParaRPr>
        </a:p>
      </dgm:t>
    </dgm:pt>
    <dgm:pt modelId="{90754845-6A5C-DA47-B866-81BDB26EEBE5}" type="parTrans" cxnId="{FDEFC8AC-C61E-EE41-8363-3EA27E741C6D}">
      <dgm:prSet/>
      <dgm:spPr/>
      <dgm:t>
        <a:bodyPr/>
        <a:lstStyle/>
        <a:p>
          <a:endParaRPr lang="en-US"/>
        </a:p>
      </dgm:t>
    </dgm:pt>
    <dgm:pt modelId="{5366586C-0D97-EC47-864C-A40E040BEB73}" type="sibTrans" cxnId="{FDEFC8AC-C61E-EE41-8363-3EA27E741C6D}">
      <dgm:prSet/>
      <dgm:spPr/>
      <dgm:t>
        <a:bodyPr/>
        <a:lstStyle/>
        <a:p>
          <a:endParaRPr lang="en-US"/>
        </a:p>
      </dgm:t>
    </dgm:pt>
    <dgm:pt modelId="{EE109C30-B2FA-5248-8D3F-5FDC4C2FD20E}">
      <dgm:prSet phldrT="[Text]" custT="1"/>
      <dgm:spPr>
        <a:solidFill>
          <a:schemeClr val="accent1">
            <a:tint val="50000"/>
            <a:hueOff val="0"/>
            <a:satOff val="0"/>
            <a:lumOff val="0"/>
            <a:alpha val="70000"/>
          </a:schemeClr>
        </a:solidFill>
      </dgm:spPr>
      <dgm:t>
        <a:bodyPr/>
        <a:lstStyle/>
        <a:p>
          <a:r>
            <a:rPr lang="en-US" sz="1100" b="1" dirty="0" err="1" smtClean="0">
              <a:solidFill>
                <a:srgbClr val="000000"/>
              </a:solidFill>
              <a:latin typeface="Century Gothic"/>
              <a:cs typeface="Century Gothic"/>
            </a:rPr>
            <a:t>BluSense</a:t>
          </a:r>
          <a:endParaRPr lang="en-US" sz="900" b="1" dirty="0" smtClean="0">
            <a:solidFill>
              <a:srgbClr val="000000"/>
            </a:solidFill>
            <a:latin typeface="Century Gothic"/>
            <a:cs typeface="Century Gothic"/>
          </a:endParaRPr>
        </a:p>
        <a:p>
          <a:r>
            <a:rPr lang="en-US" sz="900" b="1" dirty="0" err="1" smtClean="0">
              <a:solidFill>
                <a:srgbClr val="000000"/>
              </a:solidFill>
              <a:latin typeface="Century Gothic"/>
              <a:cs typeface="Century Gothic"/>
              <a:sym typeface="Symbol" pitchFamily="18" charset="2"/>
            </a:rPr>
            <a:t>Viro</a:t>
          </a:r>
          <a:r>
            <a:rPr lang="en-US" sz="900" b="1" dirty="0" smtClean="0">
              <a:solidFill>
                <a:srgbClr val="000000"/>
              </a:solidFill>
              <a:latin typeface="Century Gothic"/>
              <a:cs typeface="Century Gothic"/>
              <a:sym typeface="Symbol" pitchFamily="18" charset="2"/>
            </a:rPr>
            <a:t>-Track:  Rapid point of care diagnostics for ZIKV, DENV, CHKV using blue ray technology</a:t>
          </a:r>
        </a:p>
        <a:p>
          <a:r>
            <a:rPr lang="en-US" sz="900" b="1" dirty="0" smtClean="0">
              <a:solidFill>
                <a:srgbClr val="000000"/>
              </a:solidFill>
              <a:latin typeface="Century Gothic"/>
              <a:cs typeface="Century Gothic"/>
              <a:sym typeface="Symbol" pitchFamily="18" charset="2"/>
            </a:rPr>
            <a:t>(Malaysia &amp; Brazil)</a:t>
          </a:r>
          <a:endParaRPr lang="en-US" sz="900" b="1" dirty="0">
            <a:solidFill>
              <a:srgbClr val="000000"/>
            </a:solidFill>
            <a:latin typeface="Century Gothic"/>
            <a:cs typeface="Century Gothic"/>
          </a:endParaRPr>
        </a:p>
      </dgm:t>
    </dgm:pt>
    <dgm:pt modelId="{990F24A7-96C1-3344-B087-1865C5C26941}" type="parTrans" cxnId="{3F179705-AF54-224C-85AD-CEB4E380ACFD}">
      <dgm:prSet/>
      <dgm:spPr/>
      <dgm:t>
        <a:bodyPr/>
        <a:lstStyle/>
        <a:p>
          <a:endParaRPr lang="en-US"/>
        </a:p>
      </dgm:t>
    </dgm:pt>
    <dgm:pt modelId="{BBF9DF2D-00B0-284A-A7E3-E86E266D47B1}" type="sibTrans" cxnId="{3F179705-AF54-224C-85AD-CEB4E380ACFD}">
      <dgm:prSet/>
      <dgm:spPr/>
      <dgm:t>
        <a:bodyPr/>
        <a:lstStyle/>
        <a:p>
          <a:endParaRPr lang="en-US"/>
        </a:p>
      </dgm:t>
    </dgm:pt>
    <dgm:pt modelId="{96446345-EC58-EB46-93C6-EF7E6C85B147}">
      <dgm:prSet phldrT="[Text]" custT="1"/>
      <dgm:spPr>
        <a:solidFill>
          <a:schemeClr val="accent1">
            <a:tint val="50000"/>
            <a:hueOff val="0"/>
            <a:satOff val="0"/>
            <a:lumOff val="0"/>
            <a:alpha val="70000"/>
          </a:schemeClr>
        </a:solidFill>
      </dgm:spPr>
      <dgm:t>
        <a:bodyPr/>
        <a:lstStyle/>
        <a:p>
          <a:r>
            <a:rPr lang="en-US" sz="1100" b="1" dirty="0" err="1" smtClean="0">
              <a:solidFill>
                <a:srgbClr val="000000"/>
              </a:solidFill>
              <a:latin typeface="Century Gothic"/>
              <a:cs typeface="Century Gothic"/>
            </a:rPr>
            <a:t>SystemOne</a:t>
          </a:r>
          <a:endParaRPr lang="en-US" sz="1100" b="1" dirty="0" smtClean="0">
            <a:solidFill>
              <a:srgbClr val="000000"/>
            </a:solidFill>
            <a:latin typeface="Century Gothic"/>
            <a:cs typeface="Century Gothic"/>
          </a:endParaRPr>
        </a:p>
        <a:p>
          <a:r>
            <a:rPr lang="en-US" sz="900" b="1" dirty="0" smtClean="0">
              <a:solidFill>
                <a:srgbClr val="000000"/>
              </a:solidFill>
              <a:latin typeface="Century Gothic"/>
              <a:cs typeface="Century Gothic"/>
              <a:sym typeface="Symbol" pitchFamily="18" charset="2"/>
            </a:rPr>
            <a:t>Aspect™ </a:t>
          </a:r>
          <a:r>
            <a:rPr lang="en-US" sz="900" b="1" dirty="0" err="1" smtClean="0">
              <a:solidFill>
                <a:srgbClr val="000000"/>
              </a:solidFill>
              <a:latin typeface="Century Gothic"/>
              <a:cs typeface="Century Gothic"/>
              <a:sym typeface="Symbol" pitchFamily="18" charset="2"/>
            </a:rPr>
            <a:t>IoT</a:t>
          </a:r>
          <a:r>
            <a:rPr lang="en-US" sz="900" b="1" dirty="0" smtClean="0">
              <a:solidFill>
                <a:srgbClr val="000000"/>
              </a:solidFill>
              <a:latin typeface="Century Gothic"/>
              <a:cs typeface="Century Gothic"/>
              <a:sym typeface="Symbol" pitchFamily="18" charset="2"/>
            </a:rPr>
            <a:t> software to prevent future outbreaks and mobile connectivity backpack</a:t>
          </a:r>
        </a:p>
        <a:p>
          <a:r>
            <a:rPr lang="en-US" sz="900" b="1" dirty="0" smtClean="0">
              <a:solidFill>
                <a:srgbClr val="000000"/>
              </a:solidFill>
              <a:latin typeface="Century Gothic"/>
              <a:cs typeface="Century Gothic"/>
              <a:sym typeface="Symbol" pitchFamily="18" charset="2"/>
            </a:rPr>
            <a:t>(</a:t>
          </a:r>
          <a:r>
            <a:rPr lang="en-US" sz="900" b="1" dirty="0" smtClean="0">
              <a:solidFill>
                <a:srgbClr val="000000"/>
              </a:solidFill>
              <a:latin typeface="Century Gothic"/>
              <a:cs typeface="Century Gothic"/>
            </a:rPr>
            <a:t>South Africa and Malawi)</a:t>
          </a:r>
          <a:endParaRPr lang="en-US" sz="900" b="1" dirty="0">
            <a:solidFill>
              <a:srgbClr val="000000"/>
            </a:solidFill>
            <a:latin typeface="Century Gothic"/>
            <a:cs typeface="Century Gothic"/>
          </a:endParaRPr>
        </a:p>
      </dgm:t>
    </dgm:pt>
    <dgm:pt modelId="{F2B2AE17-B9C0-9642-9511-242F2B1CA954}" type="parTrans" cxnId="{356BF88C-6DBD-324A-BF73-1747218AC4E8}">
      <dgm:prSet/>
      <dgm:spPr/>
      <dgm:t>
        <a:bodyPr/>
        <a:lstStyle/>
        <a:p>
          <a:endParaRPr lang="en-US"/>
        </a:p>
      </dgm:t>
    </dgm:pt>
    <dgm:pt modelId="{4265776F-1DFA-A549-8702-459B83734B7A}" type="sibTrans" cxnId="{356BF88C-6DBD-324A-BF73-1747218AC4E8}">
      <dgm:prSet/>
      <dgm:spPr/>
      <dgm:t>
        <a:bodyPr/>
        <a:lstStyle/>
        <a:p>
          <a:endParaRPr lang="en-US"/>
        </a:p>
      </dgm:t>
    </dgm:pt>
    <dgm:pt modelId="{253677E2-DB47-7E42-A46D-DBA07A1AE8C1}" type="pres">
      <dgm:prSet presAssocID="{C1B834DC-F5DE-5E4C-96D1-2961A3C6E838}" presName="Name0" presStyleCnt="0">
        <dgm:presLayoutVars>
          <dgm:dir/>
          <dgm:resizeHandles val="exact"/>
        </dgm:presLayoutVars>
      </dgm:prSet>
      <dgm:spPr/>
      <dgm:t>
        <a:bodyPr/>
        <a:lstStyle/>
        <a:p>
          <a:endParaRPr lang="en-US"/>
        </a:p>
      </dgm:t>
    </dgm:pt>
    <dgm:pt modelId="{E44DCD14-6D80-CE45-8AA5-ECB96CF812AF}" type="pres">
      <dgm:prSet presAssocID="{661BABB0-D5ED-2146-8A82-4D9030C76CB6}" presName="composite" presStyleCnt="0"/>
      <dgm:spPr/>
    </dgm:pt>
    <dgm:pt modelId="{6E184715-1762-FD4A-9AC0-4D14ABBBDF1F}" type="pres">
      <dgm:prSet presAssocID="{661BABB0-D5ED-2146-8A82-4D9030C76CB6}" presName="rect1" presStyleLbl="bgShp" presStyleIdx="0" presStyleCnt="4" custScaleX="151279"/>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089C4079-41ED-3F4E-8F7B-2FFEA7492480}" type="pres">
      <dgm:prSet presAssocID="{661BABB0-D5ED-2146-8A82-4D9030C76CB6}" presName="rect2" presStyleLbl="trBgShp" presStyleIdx="0" presStyleCnt="4" custScaleX="151401" custScaleY="149223">
        <dgm:presLayoutVars>
          <dgm:bulletEnabled val="1"/>
        </dgm:presLayoutVars>
      </dgm:prSet>
      <dgm:spPr/>
      <dgm:t>
        <a:bodyPr/>
        <a:lstStyle/>
        <a:p>
          <a:endParaRPr lang="en-US"/>
        </a:p>
      </dgm:t>
    </dgm:pt>
    <dgm:pt modelId="{9DCDED78-3FCA-144C-B4EC-AA3E2487988C}" type="pres">
      <dgm:prSet presAssocID="{719A4176-84A4-A34C-B52E-6393B9B42BFC}" presName="sibTrans" presStyleCnt="0"/>
      <dgm:spPr/>
    </dgm:pt>
    <dgm:pt modelId="{B24B5F6A-EDB4-174E-A5EC-538EE9260083}" type="pres">
      <dgm:prSet presAssocID="{6340C51C-64AD-E041-9057-B20528D02123}" presName="composite" presStyleCnt="0"/>
      <dgm:spPr/>
    </dgm:pt>
    <dgm:pt modelId="{4C070A1A-5CE9-EF40-909B-8A7534563A47}" type="pres">
      <dgm:prSet presAssocID="{6340C51C-64AD-E041-9057-B20528D02123}" presName="rect1" presStyleLbl="bgShp" presStyleIdx="1" presStyleCnt="4" custScaleX="151078"/>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A55DC732-1C8C-B744-8D76-BDAFBBA8A3B7}" type="pres">
      <dgm:prSet presAssocID="{6340C51C-64AD-E041-9057-B20528D02123}" presName="rect2" presStyleLbl="trBgShp" presStyleIdx="1" presStyleCnt="4" custScaleX="151401" custScaleY="148973">
        <dgm:presLayoutVars>
          <dgm:bulletEnabled val="1"/>
        </dgm:presLayoutVars>
      </dgm:prSet>
      <dgm:spPr/>
      <dgm:t>
        <a:bodyPr/>
        <a:lstStyle/>
        <a:p>
          <a:endParaRPr lang="en-US"/>
        </a:p>
      </dgm:t>
    </dgm:pt>
    <dgm:pt modelId="{E744A5C2-B717-C048-BD20-1AD272B82674}" type="pres">
      <dgm:prSet presAssocID="{5366586C-0D97-EC47-864C-A40E040BEB73}" presName="sibTrans" presStyleCnt="0"/>
      <dgm:spPr/>
    </dgm:pt>
    <dgm:pt modelId="{E3C8B979-D11B-7E4E-9096-43458151FD6B}" type="pres">
      <dgm:prSet presAssocID="{EE109C30-B2FA-5248-8D3F-5FDC4C2FD20E}" presName="composite" presStyleCnt="0"/>
      <dgm:spPr/>
    </dgm:pt>
    <dgm:pt modelId="{8F51ED31-B981-CF4D-A46A-8F08BAAF0C17}" type="pres">
      <dgm:prSet presAssocID="{EE109C30-B2FA-5248-8D3F-5FDC4C2FD20E}" presName="rect1" presStyleLbl="bgShp" presStyleIdx="2" presStyleCnt="4" custScaleX="151279"/>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8DF8E7AF-1D1F-A243-822D-96ED0F543ABA}" type="pres">
      <dgm:prSet presAssocID="{EE109C30-B2FA-5248-8D3F-5FDC4C2FD20E}" presName="rect2" presStyleLbl="trBgShp" presStyleIdx="2" presStyleCnt="4" custScaleX="151401" custScaleY="149223">
        <dgm:presLayoutVars>
          <dgm:bulletEnabled val="1"/>
        </dgm:presLayoutVars>
      </dgm:prSet>
      <dgm:spPr/>
      <dgm:t>
        <a:bodyPr/>
        <a:lstStyle/>
        <a:p>
          <a:endParaRPr lang="en-US"/>
        </a:p>
      </dgm:t>
    </dgm:pt>
    <dgm:pt modelId="{9590440A-884A-E740-83CE-AED141332800}" type="pres">
      <dgm:prSet presAssocID="{BBF9DF2D-00B0-284A-A7E3-E86E266D47B1}" presName="sibTrans" presStyleCnt="0"/>
      <dgm:spPr/>
    </dgm:pt>
    <dgm:pt modelId="{496FA7F0-BEEC-504E-B819-1446E4CA2EBE}" type="pres">
      <dgm:prSet presAssocID="{96446345-EC58-EB46-93C6-EF7E6C85B147}" presName="composite" presStyleCnt="0"/>
      <dgm:spPr/>
    </dgm:pt>
    <dgm:pt modelId="{868F556A-EF07-B042-9E75-4E86136488C4}" type="pres">
      <dgm:prSet presAssocID="{96446345-EC58-EB46-93C6-EF7E6C85B147}" presName="rect1" presStyleLbl="bgShp" presStyleIdx="3" presStyleCnt="4" custScaleX="151078"/>
      <dgm:spPr>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dgm:spPr>
    </dgm:pt>
    <dgm:pt modelId="{0EB7AD03-B4FD-E049-931E-D0B85284D7A6}" type="pres">
      <dgm:prSet presAssocID="{96446345-EC58-EB46-93C6-EF7E6C85B147}" presName="rect2" presStyleLbl="trBgShp" presStyleIdx="3" presStyleCnt="4" custScaleX="151401" custScaleY="149068">
        <dgm:presLayoutVars>
          <dgm:bulletEnabled val="1"/>
        </dgm:presLayoutVars>
      </dgm:prSet>
      <dgm:spPr/>
      <dgm:t>
        <a:bodyPr/>
        <a:lstStyle/>
        <a:p>
          <a:endParaRPr lang="en-US"/>
        </a:p>
      </dgm:t>
    </dgm:pt>
  </dgm:ptLst>
  <dgm:cxnLst>
    <dgm:cxn modelId="{3394B2BC-F2B6-8948-AAE1-4C2F49314984}" type="presOf" srcId="{EE109C30-B2FA-5248-8D3F-5FDC4C2FD20E}" destId="{8DF8E7AF-1D1F-A243-822D-96ED0F543ABA}" srcOrd="0" destOrd="0" presId="urn:microsoft.com/office/officeart/2008/layout/BendingPictureSemiTransparentText"/>
    <dgm:cxn modelId="{3F179705-AF54-224C-85AD-CEB4E380ACFD}" srcId="{C1B834DC-F5DE-5E4C-96D1-2961A3C6E838}" destId="{EE109C30-B2FA-5248-8D3F-5FDC4C2FD20E}" srcOrd="2" destOrd="0" parTransId="{990F24A7-96C1-3344-B087-1865C5C26941}" sibTransId="{BBF9DF2D-00B0-284A-A7E3-E86E266D47B1}"/>
    <dgm:cxn modelId="{356BF88C-6DBD-324A-BF73-1747218AC4E8}" srcId="{C1B834DC-F5DE-5E4C-96D1-2961A3C6E838}" destId="{96446345-EC58-EB46-93C6-EF7E6C85B147}" srcOrd="3" destOrd="0" parTransId="{F2B2AE17-B9C0-9642-9511-242F2B1CA954}" sibTransId="{4265776F-1DFA-A549-8702-459B83734B7A}"/>
    <dgm:cxn modelId="{6775D939-6070-6644-8B11-5B788FBF8970}" type="presOf" srcId="{661BABB0-D5ED-2146-8A82-4D9030C76CB6}" destId="{089C4079-41ED-3F4E-8F7B-2FFEA7492480}" srcOrd="0" destOrd="0" presId="urn:microsoft.com/office/officeart/2008/layout/BendingPictureSemiTransparentText"/>
    <dgm:cxn modelId="{2891A851-2569-614D-B127-1D86CA9F5EDF}" srcId="{C1B834DC-F5DE-5E4C-96D1-2961A3C6E838}" destId="{661BABB0-D5ED-2146-8A82-4D9030C76CB6}" srcOrd="0" destOrd="0" parTransId="{BB457630-A1DC-484C-8407-49B020859F12}" sibTransId="{719A4176-84A4-A34C-B52E-6393B9B42BFC}"/>
    <dgm:cxn modelId="{FDEFC8AC-C61E-EE41-8363-3EA27E741C6D}" srcId="{C1B834DC-F5DE-5E4C-96D1-2961A3C6E838}" destId="{6340C51C-64AD-E041-9057-B20528D02123}" srcOrd="1" destOrd="0" parTransId="{90754845-6A5C-DA47-B866-81BDB26EEBE5}" sibTransId="{5366586C-0D97-EC47-864C-A40E040BEB73}"/>
    <dgm:cxn modelId="{0001F34B-AAC7-C94A-8394-5E29CD0E0A63}" type="presOf" srcId="{C1B834DC-F5DE-5E4C-96D1-2961A3C6E838}" destId="{253677E2-DB47-7E42-A46D-DBA07A1AE8C1}" srcOrd="0" destOrd="0" presId="urn:microsoft.com/office/officeart/2008/layout/BendingPictureSemiTransparentText"/>
    <dgm:cxn modelId="{D815673C-071D-CD46-A4CE-72354853967D}" type="presOf" srcId="{96446345-EC58-EB46-93C6-EF7E6C85B147}" destId="{0EB7AD03-B4FD-E049-931E-D0B85284D7A6}" srcOrd="0" destOrd="0" presId="urn:microsoft.com/office/officeart/2008/layout/BendingPictureSemiTransparentText"/>
    <dgm:cxn modelId="{70D195B3-37FD-0647-B713-F87D13D391C8}" type="presOf" srcId="{6340C51C-64AD-E041-9057-B20528D02123}" destId="{A55DC732-1C8C-B744-8D76-BDAFBBA8A3B7}" srcOrd="0" destOrd="0" presId="urn:microsoft.com/office/officeart/2008/layout/BendingPictureSemiTransparentText"/>
    <dgm:cxn modelId="{39A23740-24EF-6B47-BA97-FB38B480D07F}" type="presParOf" srcId="{253677E2-DB47-7E42-A46D-DBA07A1AE8C1}" destId="{E44DCD14-6D80-CE45-8AA5-ECB96CF812AF}" srcOrd="0" destOrd="0" presId="urn:microsoft.com/office/officeart/2008/layout/BendingPictureSemiTransparentText"/>
    <dgm:cxn modelId="{41CC55E3-1149-464D-9F56-E3A880182320}" type="presParOf" srcId="{E44DCD14-6D80-CE45-8AA5-ECB96CF812AF}" destId="{6E184715-1762-FD4A-9AC0-4D14ABBBDF1F}" srcOrd="0" destOrd="0" presId="urn:microsoft.com/office/officeart/2008/layout/BendingPictureSemiTransparentText"/>
    <dgm:cxn modelId="{820C1B8F-9669-CF4E-9D40-30B4CF1C72B4}" type="presParOf" srcId="{E44DCD14-6D80-CE45-8AA5-ECB96CF812AF}" destId="{089C4079-41ED-3F4E-8F7B-2FFEA7492480}" srcOrd="1" destOrd="0" presId="urn:microsoft.com/office/officeart/2008/layout/BendingPictureSemiTransparentText"/>
    <dgm:cxn modelId="{2C2DC309-BF0D-A24F-9E1E-C7B54530A916}" type="presParOf" srcId="{253677E2-DB47-7E42-A46D-DBA07A1AE8C1}" destId="{9DCDED78-3FCA-144C-B4EC-AA3E2487988C}" srcOrd="1" destOrd="0" presId="urn:microsoft.com/office/officeart/2008/layout/BendingPictureSemiTransparentText"/>
    <dgm:cxn modelId="{B15C612B-10D3-5E4D-9857-5C4BCD744C08}" type="presParOf" srcId="{253677E2-DB47-7E42-A46D-DBA07A1AE8C1}" destId="{B24B5F6A-EDB4-174E-A5EC-538EE9260083}" srcOrd="2" destOrd="0" presId="urn:microsoft.com/office/officeart/2008/layout/BendingPictureSemiTransparentText"/>
    <dgm:cxn modelId="{0408917F-F8CD-CA4B-85F4-24F7276E06C5}" type="presParOf" srcId="{B24B5F6A-EDB4-174E-A5EC-538EE9260083}" destId="{4C070A1A-5CE9-EF40-909B-8A7534563A47}" srcOrd="0" destOrd="0" presId="urn:microsoft.com/office/officeart/2008/layout/BendingPictureSemiTransparentText"/>
    <dgm:cxn modelId="{26B93780-19E2-4C4A-8539-C2ABF3F4FCC9}" type="presParOf" srcId="{B24B5F6A-EDB4-174E-A5EC-538EE9260083}" destId="{A55DC732-1C8C-B744-8D76-BDAFBBA8A3B7}" srcOrd="1" destOrd="0" presId="urn:microsoft.com/office/officeart/2008/layout/BendingPictureSemiTransparentText"/>
    <dgm:cxn modelId="{32A38CE7-4702-6A4B-92FE-0F114489E036}" type="presParOf" srcId="{253677E2-DB47-7E42-A46D-DBA07A1AE8C1}" destId="{E744A5C2-B717-C048-BD20-1AD272B82674}" srcOrd="3" destOrd="0" presId="urn:microsoft.com/office/officeart/2008/layout/BendingPictureSemiTransparentText"/>
    <dgm:cxn modelId="{4A5412FA-ED8F-4346-AF71-CF43E2F484A2}" type="presParOf" srcId="{253677E2-DB47-7E42-A46D-DBA07A1AE8C1}" destId="{E3C8B979-D11B-7E4E-9096-43458151FD6B}" srcOrd="4" destOrd="0" presId="urn:microsoft.com/office/officeart/2008/layout/BendingPictureSemiTransparentText"/>
    <dgm:cxn modelId="{5220B5C9-9EF2-F44A-8475-7E5BF92EE773}" type="presParOf" srcId="{E3C8B979-D11B-7E4E-9096-43458151FD6B}" destId="{8F51ED31-B981-CF4D-A46A-8F08BAAF0C17}" srcOrd="0" destOrd="0" presId="urn:microsoft.com/office/officeart/2008/layout/BendingPictureSemiTransparentText"/>
    <dgm:cxn modelId="{76A8B6DB-9817-F948-BBEE-DC7167E3275E}" type="presParOf" srcId="{E3C8B979-D11B-7E4E-9096-43458151FD6B}" destId="{8DF8E7AF-1D1F-A243-822D-96ED0F543ABA}" srcOrd="1" destOrd="0" presId="urn:microsoft.com/office/officeart/2008/layout/BendingPictureSemiTransparentText"/>
    <dgm:cxn modelId="{1F989DB0-E9EC-F545-A5C3-53E47B64221A}" type="presParOf" srcId="{253677E2-DB47-7E42-A46D-DBA07A1AE8C1}" destId="{9590440A-884A-E740-83CE-AED141332800}" srcOrd="5" destOrd="0" presId="urn:microsoft.com/office/officeart/2008/layout/BendingPictureSemiTransparentText"/>
    <dgm:cxn modelId="{63750D13-2A20-7E48-83D3-B36019B3F8E0}" type="presParOf" srcId="{253677E2-DB47-7E42-A46D-DBA07A1AE8C1}" destId="{496FA7F0-BEEC-504E-B819-1446E4CA2EBE}" srcOrd="6" destOrd="0" presId="urn:microsoft.com/office/officeart/2008/layout/BendingPictureSemiTransparentText"/>
    <dgm:cxn modelId="{103F9AC4-BDF1-E04A-975C-9D7F64E38E1E}" type="presParOf" srcId="{496FA7F0-BEEC-504E-B819-1446E4CA2EBE}" destId="{868F556A-EF07-B042-9E75-4E86136488C4}" srcOrd="0" destOrd="0" presId="urn:microsoft.com/office/officeart/2008/layout/BendingPictureSemiTransparentText"/>
    <dgm:cxn modelId="{8B55774C-985C-C842-B8D4-8260ACF0E1AD}" type="presParOf" srcId="{496FA7F0-BEEC-504E-B819-1446E4CA2EBE}" destId="{0EB7AD03-B4FD-E049-931E-D0B85284D7A6}"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880BB2-F39A-1F4E-968E-AE33C8A84011}"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2940FABB-76B2-B049-910F-2571B681E80A}">
      <dgm:prSet phldrT="[Text]" custT="1"/>
      <dgm:spPr>
        <a:solidFill>
          <a:schemeClr val="accent1">
            <a:tint val="50000"/>
            <a:hueOff val="0"/>
            <a:satOff val="0"/>
            <a:lumOff val="0"/>
            <a:alpha val="69000"/>
          </a:schemeClr>
        </a:solidFill>
      </dgm:spPr>
      <dgm:t>
        <a:bodyPr/>
        <a:lstStyle/>
        <a:p>
          <a:r>
            <a:rPr lang="en-US" sz="1200" b="1" dirty="0" err="1" smtClean="0">
              <a:solidFill>
                <a:schemeClr val="tx1"/>
              </a:solidFill>
              <a:latin typeface="Century Gothic"/>
              <a:cs typeface="Century Gothic"/>
            </a:rPr>
            <a:t>Vayu</a:t>
          </a:r>
          <a:endParaRPr lang="en-US" sz="1200" b="1" dirty="0" smtClean="0">
            <a:solidFill>
              <a:schemeClr val="tx1"/>
            </a:solidFill>
            <a:latin typeface="Century Gothic"/>
            <a:cs typeface="Century Gothic"/>
          </a:endParaRPr>
        </a:p>
        <a:p>
          <a:r>
            <a:rPr lang="en-US" sz="1000" b="1" dirty="0" smtClean="0">
              <a:solidFill>
                <a:schemeClr val="tx1"/>
              </a:solidFill>
              <a:latin typeface="Century Gothic"/>
              <a:cs typeface="Century Gothic"/>
              <a:sym typeface="Symbol" pitchFamily="18" charset="2"/>
            </a:rPr>
            <a:t>UAVs for delivery/pick-up of medical products &amp; samples</a:t>
          </a:r>
        </a:p>
        <a:p>
          <a:r>
            <a:rPr lang="en-US" sz="1000" b="1" dirty="0" smtClean="0">
              <a:solidFill>
                <a:schemeClr val="tx1"/>
              </a:solidFill>
              <a:latin typeface="Century Gothic"/>
              <a:cs typeface="Century Gothic"/>
              <a:sym typeface="Symbol" pitchFamily="18" charset="2"/>
            </a:rPr>
            <a:t>(Madagascar)</a:t>
          </a:r>
        </a:p>
      </dgm:t>
    </dgm:pt>
    <dgm:pt modelId="{1342BC77-A967-7446-99D9-0D7A53E66A52}" type="parTrans" cxnId="{BFE234E7-3F57-164B-A4D1-83DF058C6FC1}">
      <dgm:prSet/>
      <dgm:spPr/>
      <dgm:t>
        <a:bodyPr/>
        <a:lstStyle/>
        <a:p>
          <a:endParaRPr lang="en-US"/>
        </a:p>
      </dgm:t>
    </dgm:pt>
    <dgm:pt modelId="{97FFCF82-ACB6-BF4A-8085-1188B367C6AA}" type="sibTrans" cxnId="{BFE234E7-3F57-164B-A4D1-83DF058C6FC1}">
      <dgm:prSet/>
      <dgm:spPr/>
      <dgm:t>
        <a:bodyPr/>
        <a:lstStyle/>
        <a:p>
          <a:endParaRPr lang="en-US"/>
        </a:p>
      </dgm:t>
    </dgm:pt>
    <dgm:pt modelId="{BB47036C-7C82-8B4E-A40D-24E0F77D7592}">
      <dgm:prSet phldrT="[Text]" custT="1"/>
      <dgm:spPr>
        <a:solidFill>
          <a:schemeClr val="accent1">
            <a:tint val="50000"/>
            <a:hueOff val="0"/>
            <a:satOff val="0"/>
            <a:lumOff val="0"/>
            <a:alpha val="69000"/>
          </a:schemeClr>
        </a:solidFill>
      </dgm:spPr>
      <dgm:t>
        <a:bodyPr/>
        <a:lstStyle/>
        <a:p>
          <a:r>
            <a:rPr lang="en-US" sz="1200" b="1" dirty="0" err="1" smtClean="0">
              <a:solidFill>
                <a:srgbClr val="000000"/>
              </a:solidFill>
              <a:latin typeface="Century Gothic"/>
              <a:cs typeface="Century Gothic"/>
            </a:rPr>
            <a:t>WeRobotics</a:t>
          </a:r>
          <a:endParaRPr lang="en-US" sz="1200" b="1" dirty="0" smtClean="0">
            <a:solidFill>
              <a:srgbClr val="000000"/>
            </a:solidFill>
            <a:latin typeface="Century Gothic"/>
            <a:cs typeface="Century Gothic"/>
          </a:endParaRPr>
        </a:p>
        <a:p>
          <a:r>
            <a:rPr lang="en-US" sz="1000" b="1" dirty="0" smtClean="0">
              <a:solidFill>
                <a:srgbClr val="000000"/>
              </a:solidFill>
              <a:latin typeface="Century Gothic"/>
              <a:cs typeface="Century Gothic"/>
              <a:sym typeface="Symbol" pitchFamily="18" charset="2"/>
            </a:rPr>
            <a:t>UAV mosquito release mechanism to support mosquito control</a:t>
          </a:r>
        </a:p>
        <a:p>
          <a:r>
            <a:rPr lang="en-US" sz="1000" b="1" dirty="0" smtClean="0">
              <a:solidFill>
                <a:srgbClr val="000000"/>
              </a:solidFill>
              <a:latin typeface="Century Gothic"/>
              <a:cs typeface="Century Gothic"/>
              <a:sym typeface="Symbol" pitchFamily="18" charset="2"/>
            </a:rPr>
            <a:t>(Peru)</a:t>
          </a:r>
          <a:endParaRPr lang="en-US" sz="1000" b="1" dirty="0">
            <a:solidFill>
              <a:srgbClr val="000000"/>
            </a:solidFill>
            <a:latin typeface="Century Gothic"/>
            <a:cs typeface="Century Gothic"/>
          </a:endParaRPr>
        </a:p>
      </dgm:t>
    </dgm:pt>
    <dgm:pt modelId="{14B28796-0C10-AF47-B9E0-5785E30C1518}" type="parTrans" cxnId="{FF61DC9B-E327-3048-B32F-23C44220059E}">
      <dgm:prSet/>
      <dgm:spPr/>
      <dgm:t>
        <a:bodyPr/>
        <a:lstStyle/>
        <a:p>
          <a:endParaRPr lang="en-US"/>
        </a:p>
      </dgm:t>
    </dgm:pt>
    <dgm:pt modelId="{F603BCC5-4527-6F40-A10A-12229A94DFF0}" type="sibTrans" cxnId="{FF61DC9B-E327-3048-B32F-23C44220059E}">
      <dgm:prSet/>
      <dgm:spPr/>
      <dgm:t>
        <a:bodyPr/>
        <a:lstStyle/>
        <a:p>
          <a:endParaRPr lang="en-US"/>
        </a:p>
      </dgm:t>
    </dgm:pt>
    <dgm:pt modelId="{61B559CA-B329-2C4D-ABE8-C6AB8CEE0C67}" type="pres">
      <dgm:prSet presAssocID="{1C880BB2-F39A-1F4E-968E-AE33C8A84011}" presName="Name0" presStyleCnt="0">
        <dgm:presLayoutVars>
          <dgm:dir/>
          <dgm:resizeHandles val="exact"/>
        </dgm:presLayoutVars>
      </dgm:prSet>
      <dgm:spPr/>
      <dgm:t>
        <a:bodyPr/>
        <a:lstStyle/>
        <a:p>
          <a:endParaRPr lang="en-US"/>
        </a:p>
      </dgm:t>
    </dgm:pt>
    <dgm:pt modelId="{CB7AAB42-25AB-7C41-BCA4-BE73829904E9}" type="pres">
      <dgm:prSet presAssocID="{2940FABB-76B2-B049-910F-2571B681E80A}" presName="composite" presStyleCnt="0"/>
      <dgm:spPr/>
    </dgm:pt>
    <dgm:pt modelId="{92F682F5-E8D9-4A4E-9964-8AE1FDD324C3}" type="pres">
      <dgm:prSet presAssocID="{2940FABB-76B2-B049-910F-2571B681E80A}" presName="rect1"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7A2C05D8-5AD3-EB4D-A594-45F7052AEEC4}" type="pres">
      <dgm:prSet presAssocID="{2940FABB-76B2-B049-910F-2571B681E80A}" presName="rect2" presStyleLbl="trBgShp" presStyleIdx="0" presStyleCnt="2">
        <dgm:presLayoutVars>
          <dgm:bulletEnabled val="1"/>
        </dgm:presLayoutVars>
      </dgm:prSet>
      <dgm:spPr/>
      <dgm:t>
        <a:bodyPr/>
        <a:lstStyle/>
        <a:p>
          <a:endParaRPr lang="en-US"/>
        </a:p>
      </dgm:t>
    </dgm:pt>
    <dgm:pt modelId="{DA69074A-749A-2143-8C18-9B430A72D094}" type="pres">
      <dgm:prSet presAssocID="{97FFCF82-ACB6-BF4A-8085-1188B367C6AA}" presName="sibTrans" presStyleCnt="0"/>
      <dgm:spPr/>
    </dgm:pt>
    <dgm:pt modelId="{DC6BD603-5C83-614A-A027-95CFC36761F8}" type="pres">
      <dgm:prSet presAssocID="{BB47036C-7C82-8B4E-A40D-24E0F77D7592}" presName="composite" presStyleCnt="0"/>
      <dgm:spPr/>
    </dgm:pt>
    <dgm:pt modelId="{9B655FF0-29E8-C148-BF37-B78AB4DB59DB}" type="pres">
      <dgm:prSet presAssocID="{BB47036C-7C82-8B4E-A40D-24E0F77D7592}" presName="rect1"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909CCE4C-84EE-4A4F-9FCC-6E972F8F3AB8}" type="pres">
      <dgm:prSet presAssocID="{BB47036C-7C82-8B4E-A40D-24E0F77D7592}" presName="rect2" presStyleLbl="trBgShp" presStyleIdx="1" presStyleCnt="2">
        <dgm:presLayoutVars>
          <dgm:bulletEnabled val="1"/>
        </dgm:presLayoutVars>
      </dgm:prSet>
      <dgm:spPr/>
      <dgm:t>
        <a:bodyPr/>
        <a:lstStyle/>
        <a:p>
          <a:endParaRPr lang="en-US"/>
        </a:p>
      </dgm:t>
    </dgm:pt>
  </dgm:ptLst>
  <dgm:cxnLst>
    <dgm:cxn modelId="{FF61DC9B-E327-3048-B32F-23C44220059E}" srcId="{1C880BB2-F39A-1F4E-968E-AE33C8A84011}" destId="{BB47036C-7C82-8B4E-A40D-24E0F77D7592}" srcOrd="1" destOrd="0" parTransId="{14B28796-0C10-AF47-B9E0-5785E30C1518}" sibTransId="{F603BCC5-4527-6F40-A10A-12229A94DFF0}"/>
    <dgm:cxn modelId="{BFE234E7-3F57-164B-A4D1-83DF058C6FC1}" srcId="{1C880BB2-F39A-1F4E-968E-AE33C8A84011}" destId="{2940FABB-76B2-B049-910F-2571B681E80A}" srcOrd="0" destOrd="0" parTransId="{1342BC77-A967-7446-99D9-0D7A53E66A52}" sibTransId="{97FFCF82-ACB6-BF4A-8085-1188B367C6AA}"/>
    <dgm:cxn modelId="{71595FF4-4803-7B40-9BB1-6710CBAB6902}" type="presOf" srcId="{1C880BB2-F39A-1F4E-968E-AE33C8A84011}" destId="{61B559CA-B329-2C4D-ABE8-C6AB8CEE0C67}" srcOrd="0" destOrd="0" presId="urn:microsoft.com/office/officeart/2008/layout/BendingPictureSemiTransparentText"/>
    <dgm:cxn modelId="{073E469A-D299-6F46-946B-E2C878D828B7}" type="presOf" srcId="{2940FABB-76B2-B049-910F-2571B681E80A}" destId="{7A2C05D8-5AD3-EB4D-A594-45F7052AEEC4}" srcOrd="0" destOrd="0" presId="urn:microsoft.com/office/officeart/2008/layout/BendingPictureSemiTransparentText"/>
    <dgm:cxn modelId="{8A97BEF1-CB30-8A49-86BD-87EB8D87A969}" type="presOf" srcId="{BB47036C-7C82-8B4E-A40D-24E0F77D7592}" destId="{909CCE4C-84EE-4A4F-9FCC-6E972F8F3AB8}" srcOrd="0" destOrd="0" presId="urn:microsoft.com/office/officeart/2008/layout/BendingPictureSemiTransparentText"/>
    <dgm:cxn modelId="{38414EE0-464E-5048-A6BA-FFACEE614C1B}" type="presParOf" srcId="{61B559CA-B329-2C4D-ABE8-C6AB8CEE0C67}" destId="{CB7AAB42-25AB-7C41-BCA4-BE73829904E9}" srcOrd="0" destOrd="0" presId="urn:microsoft.com/office/officeart/2008/layout/BendingPictureSemiTransparentText"/>
    <dgm:cxn modelId="{FE77B621-ED1C-9D43-8445-7D85F1407BA9}" type="presParOf" srcId="{CB7AAB42-25AB-7C41-BCA4-BE73829904E9}" destId="{92F682F5-E8D9-4A4E-9964-8AE1FDD324C3}" srcOrd="0" destOrd="0" presId="urn:microsoft.com/office/officeart/2008/layout/BendingPictureSemiTransparentText"/>
    <dgm:cxn modelId="{73B08EFB-8CB5-2244-9460-0209BC3A098D}" type="presParOf" srcId="{CB7AAB42-25AB-7C41-BCA4-BE73829904E9}" destId="{7A2C05D8-5AD3-EB4D-A594-45F7052AEEC4}" srcOrd="1" destOrd="0" presId="urn:microsoft.com/office/officeart/2008/layout/BendingPictureSemiTransparentText"/>
    <dgm:cxn modelId="{6CAD6173-5011-8144-8B5C-B8DAE00EB8C0}" type="presParOf" srcId="{61B559CA-B329-2C4D-ABE8-C6AB8CEE0C67}" destId="{DA69074A-749A-2143-8C18-9B430A72D094}" srcOrd="1" destOrd="0" presId="urn:microsoft.com/office/officeart/2008/layout/BendingPictureSemiTransparentText"/>
    <dgm:cxn modelId="{FB11A9C4-87FA-7B41-BE27-B3933EC00B7C}" type="presParOf" srcId="{61B559CA-B329-2C4D-ABE8-C6AB8CEE0C67}" destId="{DC6BD603-5C83-614A-A027-95CFC36761F8}" srcOrd="2" destOrd="0" presId="urn:microsoft.com/office/officeart/2008/layout/BendingPictureSemiTransparentText"/>
    <dgm:cxn modelId="{F3A8CB3B-A36B-FE41-BB57-E69CC3277023}" type="presParOf" srcId="{DC6BD603-5C83-614A-A027-95CFC36761F8}" destId="{9B655FF0-29E8-C148-BF37-B78AB4DB59DB}" srcOrd="0" destOrd="0" presId="urn:microsoft.com/office/officeart/2008/layout/BendingPictureSemiTransparentText"/>
    <dgm:cxn modelId="{B3EEFD09-1BD9-1944-B0BB-998BFBB14ED2}" type="presParOf" srcId="{DC6BD603-5C83-614A-A027-95CFC36761F8}" destId="{909CCE4C-84EE-4A4F-9FCC-6E972F8F3AB8}"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3D2FC0-42B5-8749-BA35-542841379C8D}" type="doc">
      <dgm:prSet loTypeId="urn:microsoft.com/office/officeart/2008/layout/BendingPictureSemiTransparentText" loCatId="" qsTypeId="urn:microsoft.com/office/officeart/2005/8/quickstyle/simple4" qsCatId="simple" csTypeId="urn:microsoft.com/office/officeart/2005/8/colors/accent1_2" csCatId="accent1" phldr="1"/>
      <dgm:spPr/>
      <dgm:t>
        <a:bodyPr/>
        <a:lstStyle/>
        <a:p>
          <a:endParaRPr lang="en-US"/>
        </a:p>
      </dgm:t>
    </dgm:pt>
    <dgm:pt modelId="{CA47FF81-1851-B742-8BDB-70EFF6E57B52}">
      <dgm:prSet phldrT="[Text]" custT="1"/>
      <dgm:spPr>
        <a:solidFill>
          <a:schemeClr val="accent1">
            <a:tint val="50000"/>
            <a:hueOff val="0"/>
            <a:satOff val="0"/>
            <a:lumOff val="0"/>
            <a:alpha val="70000"/>
          </a:schemeClr>
        </a:solidFill>
      </dgm:spPr>
      <dgm:t>
        <a:bodyPr/>
        <a:lstStyle/>
        <a:p>
          <a:r>
            <a:rPr lang="en-US" sz="1100" b="1" dirty="0" smtClean="0">
              <a:solidFill>
                <a:schemeClr val="tx1"/>
              </a:solidFill>
              <a:latin typeface="Century Gothic"/>
              <a:cs typeface="Century Gothic"/>
            </a:rPr>
            <a:t>Institute for Global Environmental Studies</a:t>
          </a:r>
        </a:p>
        <a:p>
          <a:r>
            <a:rPr lang="en-US" sz="900" b="1" dirty="0" smtClean="0">
              <a:solidFill>
                <a:schemeClr val="tx1"/>
              </a:solidFill>
              <a:latin typeface="Century Gothic"/>
              <a:cs typeface="Century Gothic"/>
              <a:sym typeface="Symbol" pitchFamily="18" charset="2"/>
            </a:rPr>
            <a:t>Mosquito Challenge Community Campaign</a:t>
          </a:r>
        </a:p>
        <a:p>
          <a:r>
            <a:rPr lang="en-US" sz="900" b="1" dirty="0" smtClean="0">
              <a:solidFill>
                <a:schemeClr val="tx1"/>
              </a:solidFill>
              <a:latin typeface="Century Gothic"/>
              <a:cs typeface="Century Gothic"/>
              <a:sym typeface="Symbol" pitchFamily="18" charset="2"/>
            </a:rPr>
            <a:t>(Peru &amp; Brazil)</a:t>
          </a:r>
          <a:endParaRPr lang="en-US" sz="900" b="1" dirty="0">
            <a:solidFill>
              <a:schemeClr val="tx1"/>
            </a:solidFill>
            <a:latin typeface="Century Gothic"/>
            <a:cs typeface="Century Gothic"/>
          </a:endParaRPr>
        </a:p>
      </dgm:t>
    </dgm:pt>
    <dgm:pt modelId="{8B3A7B17-6FFB-EA42-B743-A8311B1F2A05}" type="parTrans" cxnId="{A030DC53-3823-9E40-9BBE-AB307165570C}">
      <dgm:prSet/>
      <dgm:spPr/>
      <dgm:t>
        <a:bodyPr/>
        <a:lstStyle/>
        <a:p>
          <a:endParaRPr lang="en-US"/>
        </a:p>
      </dgm:t>
    </dgm:pt>
    <dgm:pt modelId="{8F81ABDB-0486-5748-BE4D-C8D1BB8248DF}" type="sibTrans" cxnId="{A030DC53-3823-9E40-9BBE-AB307165570C}">
      <dgm:prSet/>
      <dgm:spPr/>
      <dgm:t>
        <a:bodyPr/>
        <a:lstStyle/>
        <a:p>
          <a:endParaRPr lang="en-US"/>
        </a:p>
      </dgm:t>
    </dgm:pt>
    <dgm:pt modelId="{0765168C-7BC7-E84D-AD9F-128FB797004F}">
      <dgm:prSet phldrT="[Text]" custT="1"/>
      <dgm:spPr>
        <a:solidFill>
          <a:schemeClr val="accent1">
            <a:tint val="50000"/>
            <a:hueOff val="0"/>
            <a:satOff val="0"/>
            <a:lumOff val="0"/>
            <a:alpha val="68000"/>
          </a:schemeClr>
        </a:solidFill>
      </dgm:spPr>
      <dgm:t>
        <a:bodyPr/>
        <a:lstStyle/>
        <a:p>
          <a:r>
            <a:rPr lang="en-US" sz="1100" b="1" dirty="0" smtClean="0">
              <a:solidFill>
                <a:srgbClr val="000000"/>
              </a:solidFill>
              <a:latin typeface="Century Gothic"/>
              <a:cs typeface="Century Gothic"/>
            </a:rPr>
            <a:t>Johns Hopkins University</a:t>
          </a:r>
        </a:p>
        <a:p>
          <a:r>
            <a:rPr lang="en-US" sz="900" b="1" dirty="0" smtClean="0">
              <a:solidFill>
                <a:srgbClr val="000000"/>
              </a:solidFill>
              <a:latin typeface="Century Gothic"/>
              <a:cs typeface="Century Gothic"/>
              <a:sym typeface="Symbol" pitchFamily="18" charset="2"/>
            </a:rPr>
            <a:t>Rapid Habit Optimization Tool (R-SHOT) </a:t>
          </a:r>
        </a:p>
        <a:p>
          <a:r>
            <a:rPr lang="en-US" sz="900" b="1" dirty="0" smtClean="0">
              <a:solidFill>
                <a:srgbClr val="000000"/>
              </a:solidFill>
              <a:latin typeface="Century Gothic"/>
              <a:cs typeface="Century Gothic"/>
            </a:rPr>
            <a:t>(Honduras)</a:t>
          </a:r>
        </a:p>
      </dgm:t>
    </dgm:pt>
    <dgm:pt modelId="{7478FEA0-2456-914C-84E1-0CD129B99904}" type="parTrans" cxnId="{B9F432C0-2C0A-034B-B94B-BB2800B09D42}">
      <dgm:prSet/>
      <dgm:spPr/>
      <dgm:t>
        <a:bodyPr/>
        <a:lstStyle/>
        <a:p>
          <a:endParaRPr lang="en-US"/>
        </a:p>
      </dgm:t>
    </dgm:pt>
    <dgm:pt modelId="{A5870FCF-3159-A641-A54C-3C64445AB40A}" type="sibTrans" cxnId="{B9F432C0-2C0A-034B-B94B-BB2800B09D42}">
      <dgm:prSet/>
      <dgm:spPr/>
      <dgm:t>
        <a:bodyPr/>
        <a:lstStyle/>
        <a:p>
          <a:endParaRPr lang="en-US"/>
        </a:p>
      </dgm:t>
    </dgm:pt>
    <dgm:pt modelId="{9A7E05FA-809B-D74D-B21D-120A491825DE}" type="pres">
      <dgm:prSet presAssocID="{803D2FC0-42B5-8749-BA35-542841379C8D}" presName="Name0" presStyleCnt="0">
        <dgm:presLayoutVars>
          <dgm:dir/>
          <dgm:resizeHandles val="exact"/>
        </dgm:presLayoutVars>
      </dgm:prSet>
      <dgm:spPr/>
      <dgm:t>
        <a:bodyPr/>
        <a:lstStyle/>
        <a:p>
          <a:endParaRPr lang="en-US"/>
        </a:p>
      </dgm:t>
    </dgm:pt>
    <dgm:pt modelId="{AACA304D-88C9-6243-8049-8C529AFFEFA9}" type="pres">
      <dgm:prSet presAssocID="{CA47FF81-1851-B742-8BDB-70EFF6E57B52}" presName="composite" presStyleCnt="0"/>
      <dgm:spPr/>
    </dgm:pt>
    <dgm:pt modelId="{50F411E0-3C2A-F944-B0AF-00E89FE94477}" type="pres">
      <dgm:prSet presAssocID="{CA47FF81-1851-B742-8BDB-70EFF6E57B52}" presName="rect1" presStyleLbl="bgShp"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000" r="-14000" b="-1804"/>
          </a:stretch>
        </a:blipFill>
      </dgm:spPr>
      <dgm:t>
        <a:bodyPr/>
        <a:lstStyle/>
        <a:p>
          <a:endParaRPr lang="en-US"/>
        </a:p>
      </dgm:t>
    </dgm:pt>
    <dgm:pt modelId="{6F3CC137-539B-D349-AA37-314CA4426367}" type="pres">
      <dgm:prSet presAssocID="{CA47FF81-1851-B742-8BDB-70EFF6E57B52}" presName="rect2" presStyleLbl="trBgShp" presStyleIdx="0" presStyleCnt="2">
        <dgm:presLayoutVars>
          <dgm:bulletEnabled val="1"/>
        </dgm:presLayoutVars>
      </dgm:prSet>
      <dgm:spPr/>
      <dgm:t>
        <a:bodyPr/>
        <a:lstStyle/>
        <a:p>
          <a:endParaRPr lang="en-US"/>
        </a:p>
      </dgm:t>
    </dgm:pt>
    <dgm:pt modelId="{C0D8C62A-C127-5A42-8A6A-2B88C44CE596}" type="pres">
      <dgm:prSet presAssocID="{8F81ABDB-0486-5748-BE4D-C8D1BB8248DF}" presName="sibTrans" presStyleCnt="0"/>
      <dgm:spPr/>
    </dgm:pt>
    <dgm:pt modelId="{FC792252-A71A-034A-9B88-97DF47A6299A}" type="pres">
      <dgm:prSet presAssocID="{0765168C-7BC7-E84D-AD9F-128FB797004F}" presName="composite" presStyleCnt="0"/>
      <dgm:spPr/>
    </dgm:pt>
    <dgm:pt modelId="{7454E6B5-DD61-1E4D-9D0F-842F5ED05B81}" type="pres">
      <dgm:prSet presAssocID="{0765168C-7BC7-E84D-AD9F-128FB797004F}" presName="rect1" presStyleLbl="bgShp"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00" t="1" r="-15000" b="-1325"/>
          </a:stretch>
        </a:blipFill>
      </dgm:spPr>
      <dgm:t>
        <a:bodyPr/>
        <a:lstStyle/>
        <a:p>
          <a:endParaRPr lang="en-US"/>
        </a:p>
      </dgm:t>
    </dgm:pt>
    <dgm:pt modelId="{54847AF1-1346-3140-A305-AFF5E62D3DFF}" type="pres">
      <dgm:prSet presAssocID="{0765168C-7BC7-E84D-AD9F-128FB797004F}" presName="rect2" presStyleLbl="trBgShp" presStyleIdx="1" presStyleCnt="2">
        <dgm:presLayoutVars>
          <dgm:bulletEnabled val="1"/>
        </dgm:presLayoutVars>
      </dgm:prSet>
      <dgm:spPr/>
      <dgm:t>
        <a:bodyPr/>
        <a:lstStyle/>
        <a:p>
          <a:endParaRPr lang="en-US"/>
        </a:p>
      </dgm:t>
    </dgm:pt>
  </dgm:ptLst>
  <dgm:cxnLst>
    <dgm:cxn modelId="{670DAA29-95E3-B844-889A-E1F730F7F028}" type="presOf" srcId="{CA47FF81-1851-B742-8BDB-70EFF6E57B52}" destId="{6F3CC137-539B-D349-AA37-314CA4426367}" srcOrd="0" destOrd="0" presId="urn:microsoft.com/office/officeart/2008/layout/BendingPictureSemiTransparentText"/>
    <dgm:cxn modelId="{A030DC53-3823-9E40-9BBE-AB307165570C}" srcId="{803D2FC0-42B5-8749-BA35-542841379C8D}" destId="{CA47FF81-1851-B742-8BDB-70EFF6E57B52}" srcOrd="0" destOrd="0" parTransId="{8B3A7B17-6FFB-EA42-B743-A8311B1F2A05}" sibTransId="{8F81ABDB-0486-5748-BE4D-C8D1BB8248DF}"/>
    <dgm:cxn modelId="{DAEBA60E-E67D-6247-B451-D4741A578197}" type="presOf" srcId="{0765168C-7BC7-E84D-AD9F-128FB797004F}" destId="{54847AF1-1346-3140-A305-AFF5E62D3DFF}" srcOrd="0" destOrd="0" presId="urn:microsoft.com/office/officeart/2008/layout/BendingPictureSemiTransparentText"/>
    <dgm:cxn modelId="{22E76A2E-235B-8C47-ABCF-EB9D1E4F5960}" type="presOf" srcId="{803D2FC0-42B5-8749-BA35-542841379C8D}" destId="{9A7E05FA-809B-D74D-B21D-120A491825DE}" srcOrd="0" destOrd="0" presId="urn:microsoft.com/office/officeart/2008/layout/BendingPictureSemiTransparentText"/>
    <dgm:cxn modelId="{B9F432C0-2C0A-034B-B94B-BB2800B09D42}" srcId="{803D2FC0-42B5-8749-BA35-542841379C8D}" destId="{0765168C-7BC7-E84D-AD9F-128FB797004F}" srcOrd="1" destOrd="0" parTransId="{7478FEA0-2456-914C-84E1-0CD129B99904}" sibTransId="{A5870FCF-3159-A641-A54C-3C64445AB40A}"/>
    <dgm:cxn modelId="{20722519-2E2F-C946-AF7B-4720BC720F24}" type="presParOf" srcId="{9A7E05FA-809B-D74D-B21D-120A491825DE}" destId="{AACA304D-88C9-6243-8049-8C529AFFEFA9}" srcOrd="0" destOrd="0" presId="urn:microsoft.com/office/officeart/2008/layout/BendingPictureSemiTransparentText"/>
    <dgm:cxn modelId="{C450CA9F-80C1-4F45-B0E8-5053E491F0AB}" type="presParOf" srcId="{AACA304D-88C9-6243-8049-8C529AFFEFA9}" destId="{50F411E0-3C2A-F944-B0AF-00E89FE94477}" srcOrd="0" destOrd="0" presId="urn:microsoft.com/office/officeart/2008/layout/BendingPictureSemiTransparentText"/>
    <dgm:cxn modelId="{AE8FB184-2438-2642-9D60-197E4D775583}" type="presParOf" srcId="{AACA304D-88C9-6243-8049-8C529AFFEFA9}" destId="{6F3CC137-539B-D349-AA37-314CA4426367}" srcOrd="1" destOrd="0" presId="urn:microsoft.com/office/officeart/2008/layout/BendingPictureSemiTransparentText"/>
    <dgm:cxn modelId="{8B7EE1DF-445C-EA4C-BA06-2D8B0F2CDA8F}" type="presParOf" srcId="{9A7E05FA-809B-D74D-B21D-120A491825DE}" destId="{C0D8C62A-C127-5A42-8A6A-2B88C44CE596}" srcOrd="1" destOrd="0" presId="urn:microsoft.com/office/officeart/2008/layout/BendingPictureSemiTransparentText"/>
    <dgm:cxn modelId="{8A1A0B95-439C-9B43-BAE0-B886114DB4DE}" type="presParOf" srcId="{9A7E05FA-809B-D74D-B21D-120A491825DE}" destId="{FC792252-A71A-034A-9B88-97DF47A6299A}" srcOrd="2" destOrd="0" presId="urn:microsoft.com/office/officeart/2008/layout/BendingPictureSemiTransparentText"/>
    <dgm:cxn modelId="{20714722-40AF-B841-8F0F-2BDF26270F11}" type="presParOf" srcId="{FC792252-A71A-034A-9B88-97DF47A6299A}" destId="{7454E6B5-DD61-1E4D-9D0F-842F5ED05B81}" srcOrd="0" destOrd="0" presId="urn:microsoft.com/office/officeart/2008/layout/BendingPictureSemiTransparentText"/>
    <dgm:cxn modelId="{345D2F8C-C230-D74A-B6EE-ED12FB3ADE9D}" type="presParOf" srcId="{FC792252-A71A-034A-9B88-97DF47A6299A}" destId="{54847AF1-1346-3140-A305-AFF5E62D3DFF}"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92EEE-282C-6345-AC0C-338464E2908B}">
      <dsp:nvSpPr>
        <dsp:cNvPr id="0" name=""/>
        <dsp:cNvSpPr/>
      </dsp:nvSpPr>
      <dsp:spPr>
        <a:xfrm>
          <a:off x="3186" y="631812"/>
          <a:ext cx="3560981" cy="198677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2">
          <a:scrgbClr r="0" g="0" b="0"/>
        </a:effectRef>
        <a:fontRef idx="minor"/>
      </dsp:style>
    </dsp:sp>
    <dsp:sp modelId="{D8CDD03E-B469-1147-8F6C-F7A734F59F48}">
      <dsp:nvSpPr>
        <dsp:cNvPr id="0" name=""/>
        <dsp:cNvSpPr/>
      </dsp:nvSpPr>
      <dsp:spPr>
        <a:xfrm>
          <a:off x="509" y="1908373"/>
          <a:ext cx="3566335" cy="705187"/>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err="1" smtClean="0">
              <a:solidFill>
                <a:srgbClr val="000000"/>
              </a:solidFill>
              <a:latin typeface="Century Gothic"/>
              <a:cs typeface="Century Gothic"/>
            </a:rPr>
            <a:t>Monash</a:t>
          </a:r>
          <a:r>
            <a:rPr lang="en-US" sz="1200" b="1" kern="1200" dirty="0" smtClean="0">
              <a:solidFill>
                <a:srgbClr val="000000"/>
              </a:solidFill>
              <a:latin typeface="Century Gothic"/>
              <a:cs typeface="Century Gothic"/>
            </a:rPr>
            <a:t> University</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Scaled deployment of Wolbachia-infected Mosquitoes to block disease transmission </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(Colombia)</a:t>
          </a:r>
          <a:endParaRPr lang="en-US" sz="900" b="1" kern="1200" dirty="0">
            <a:solidFill>
              <a:srgbClr val="000000"/>
            </a:solidFill>
            <a:latin typeface="Century Gothic"/>
            <a:cs typeface="Century Gothic"/>
          </a:endParaRPr>
        </a:p>
      </dsp:txBody>
      <dsp:txXfrm>
        <a:off x="509" y="1908373"/>
        <a:ext cx="3566335" cy="705187"/>
      </dsp:txXfrm>
    </dsp:sp>
    <dsp:sp modelId="{39AEDA9B-586D-0041-97AA-C8890CEF3A92}">
      <dsp:nvSpPr>
        <dsp:cNvPr id="0" name=""/>
        <dsp:cNvSpPr/>
      </dsp:nvSpPr>
      <dsp:spPr>
        <a:xfrm>
          <a:off x="3804221" y="631812"/>
          <a:ext cx="3562325" cy="198677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04" t="-7000" r="-1" b="-7261"/>
          </a:stretch>
        </a:blipFill>
        <a:ln>
          <a:noFill/>
        </a:ln>
        <a:effectLst/>
      </dsp:spPr>
      <dsp:style>
        <a:lnRef idx="0">
          <a:scrgbClr r="0" g="0" b="0"/>
        </a:lnRef>
        <a:fillRef idx="1">
          <a:scrgbClr r="0" g="0" b="0"/>
        </a:fillRef>
        <a:effectRef idx="2">
          <a:scrgbClr r="0" g="0" b="0"/>
        </a:effectRef>
        <a:fontRef idx="minor"/>
      </dsp:style>
    </dsp:sp>
    <dsp:sp modelId="{AAF0B0B7-BCF2-4F4F-B26E-CC6710D17BE7}">
      <dsp:nvSpPr>
        <dsp:cNvPr id="0" name=""/>
        <dsp:cNvSpPr/>
      </dsp:nvSpPr>
      <dsp:spPr>
        <a:xfrm>
          <a:off x="3803271" y="1908474"/>
          <a:ext cx="3564226" cy="704987"/>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000000"/>
              </a:solidFill>
              <a:latin typeface="Century Gothic"/>
              <a:cs typeface="Century Gothic"/>
            </a:rPr>
            <a:t>Michigan State University</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Wolbachia-infected mosquitoes to suppress  Population </a:t>
          </a:r>
          <a:r>
            <a:rPr lang="en-US" sz="900" b="1" i="1" kern="1200" dirty="0" smtClean="0">
              <a:solidFill>
                <a:srgbClr val="000000"/>
              </a:solidFill>
              <a:latin typeface="Century Gothic"/>
              <a:cs typeface="Century Gothic"/>
              <a:sym typeface="Symbol" pitchFamily="18" charset="2"/>
            </a:rPr>
            <a:t>and</a:t>
          </a:r>
          <a:r>
            <a:rPr lang="en-US" sz="900" b="1" kern="1200" dirty="0" smtClean="0">
              <a:solidFill>
                <a:srgbClr val="000000"/>
              </a:solidFill>
              <a:latin typeface="Century Gothic"/>
              <a:cs typeface="Century Gothic"/>
              <a:sym typeface="Symbol" pitchFamily="18" charset="2"/>
            </a:rPr>
            <a:t> block disease </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(Mexico)</a:t>
          </a:r>
          <a:endParaRPr lang="en-US" sz="900" b="1" kern="1200" dirty="0">
            <a:solidFill>
              <a:srgbClr val="000000"/>
            </a:solidFill>
            <a:latin typeface="Century Gothic"/>
            <a:cs typeface="Century Gothic"/>
          </a:endParaRPr>
        </a:p>
      </dsp:txBody>
      <dsp:txXfrm>
        <a:off x="3803271" y="1908474"/>
        <a:ext cx="3564226" cy="704987"/>
      </dsp:txXfrm>
    </dsp:sp>
    <dsp:sp modelId="{C71DF25A-FAAC-8F46-BFAF-6F1E86FA6541}">
      <dsp:nvSpPr>
        <dsp:cNvPr id="0" name=""/>
        <dsp:cNvSpPr/>
      </dsp:nvSpPr>
      <dsp:spPr>
        <a:xfrm>
          <a:off x="2375" y="2850383"/>
          <a:ext cx="3558593" cy="198677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a:noFill/>
        </a:ln>
        <a:effectLst/>
      </dsp:spPr>
      <dsp:style>
        <a:lnRef idx="0">
          <a:scrgbClr r="0" g="0" b="0"/>
        </a:lnRef>
        <a:fillRef idx="1">
          <a:scrgbClr r="0" g="0" b="0"/>
        </a:fillRef>
        <a:effectRef idx="2">
          <a:scrgbClr r="0" g="0" b="0"/>
        </a:effectRef>
        <a:fontRef idx="minor"/>
      </dsp:style>
    </dsp:sp>
    <dsp:sp modelId="{5C7DE4AF-1414-E846-B849-1A502675A06D}">
      <dsp:nvSpPr>
        <dsp:cNvPr id="0" name=""/>
        <dsp:cNvSpPr/>
      </dsp:nvSpPr>
      <dsp:spPr>
        <a:xfrm>
          <a:off x="2375" y="4127045"/>
          <a:ext cx="3558593" cy="704987"/>
        </a:xfrm>
        <a:prstGeom prst="rect">
          <a:avLst/>
        </a:prstGeom>
        <a:solidFill>
          <a:schemeClr val="accent1">
            <a:tint val="50000"/>
            <a:hueOff val="0"/>
            <a:satOff val="0"/>
            <a:lumOff val="0"/>
            <a:alpha val="68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000000"/>
              </a:solidFill>
              <a:latin typeface="Century Gothic"/>
              <a:cs typeface="Century Gothic"/>
            </a:rPr>
            <a:t>Johns Hopkins University</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Chromobacterium: an environmentally friendly </a:t>
          </a:r>
          <a:r>
            <a:rPr lang="en-US" sz="900" b="1" kern="1200" dirty="0" err="1" smtClean="0">
              <a:solidFill>
                <a:srgbClr val="000000"/>
              </a:solidFill>
              <a:latin typeface="Century Gothic"/>
              <a:cs typeface="Century Gothic"/>
              <a:sym typeface="Symbol" pitchFamily="18" charset="2"/>
            </a:rPr>
            <a:t>biopesticide</a:t>
          </a:r>
          <a:endParaRPr lang="en-US" sz="900" b="1" kern="1200" dirty="0" smtClean="0">
            <a:solidFill>
              <a:srgbClr val="000000"/>
            </a:solidFill>
            <a:latin typeface="Century Gothic"/>
            <a:cs typeface="Century Gothic"/>
            <a:sym typeface="Symbol" pitchFamily="18" charset="2"/>
          </a:endParaRP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(Puerto Rico &amp; Zambia)</a:t>
          </a:r>
          <a:endParaRPr lang="en-US" sz="900" b="1" kern="1200" dirty="0">
            <a:solidFill>
              <a:srgbClr val="000000"/>
            </a:solidFill>
            <a:latin typeface="Century Gothic"/>
            <a:cs typeface="Century Gothic"/>
          </a:endParaRPr>
        </a:p>
      </dsp:txBody>
      <dsp:txXfrm>
        <a:off x="2375" y="4127045"/>
        <a:ext cx="3558593" cy="704987"/>
      </dsp:txXfrm>
    </dsp:sp>
    <dsp:sp modelId="{B194DE4E-5CCA-6F40-B569-DBE34479D067}">
      <dsp:nvSpPr>
        <dsp:cNvPr id="0" name=""/>
        <dsp:cNvSpPr/>
      </dsp:nvSpPr>
      <dsp:spPr>
        <a:xfrm>
          <a:off x="3799156" y="2850383"/>
          <a:ext cx="3564713" cy="198677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2">
          <a:scrgbClr r="0" g="0" b="0"/>
        </a:effectRef>
        <a:fontRef idx="minor"/>
      </dsp:style>
    </dsp:sp>
    <dsp:sp modelId="{AA3976CA-521A-FD43-8C99-D1BE1D8BE58E}">
      <dsp:nvSpPr>
        <dsp:cNvPr id="0" name=""/>
        <dsp:cNvSpPr/>
      </dsp:nvSpPr>
      <dsp:spPr>
        <a:xfrm>
          <a:off x="3797395" y="4127410"/>
          <a:ext cx="3568236" cy="704257"/>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000000"/>
              </a:solidFill>
              <a:latin typeface="Century Gothic"/>
              <a:cs typeface="Century Gothic"/>
            </a:rPr>
            <a:t>Trustees of Indiana University</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Natural yeast-based larvicide</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(Belize)</a:t>
          </a:r>
          <a:endParaRPr lang="en-US" sz="900" b="1" kern="1200" dirty="0">
            <a:solidFill>
              <a:srgbClr val="000000"/>
            </a:solidFill>
            <a:latin typeface="Century Gothic"/>
            <a:cs typeface="Century Gothic"/>
          </a:endParaRPr>
        </a:p>
      </dsp:txBody>
      <dsp:txXfrm>
        <a:off x="3797395" y="4127410"/>
        <a:ext cx="3568236" cy="704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06A58-11BB-FE48-972D-C3F5C350C65C}">
      <dsp:nvSpPr>
        <dsp:cNvPr id="0" name=""/>
        <dsp:cNvSpPr/>
      </dsp:nvSpPr>
      <dsp:spPr>
        <a:xfrm>
          <a:off x="6026" y="816413"/>
          <a:ext cx="2755290" cy="178858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 t="-7692" r="-2849" b="-56666"/>
          </a:stretch>
        </a:blipFill>
        <a:ln>
          <a:noFill/>
        </a:ln>
        <a:effectLst/>
      </dsp:spPr>
      <dsp:style>
        <a:lnRef idx="0">
          <a:scrgbClr r="0" g="0" b="0"/>
        </a:lnRef>
        <a:fillRef idx="1">
          <a:scrgbClr r="0" g="0" b="0"/>
        </a:fillRef>
        <a:effectRef idx="2">
          <a:scrgbClr r="0" g="0" b="0"/>
        </a:effectRef>
        <a:fontRef idx="minor"/>
      </dsp:style>
    </dsp:sp>
    <dsp:sp modelId="{FCCCF23C-FC56-E340-AE48-AC2437E0FD39}">
      <dsp:nvSpPr>
        <dsp:cNvPr id="0" name=""/>
        <dsp:cNvSpPr/>
      </dsp:nvSpPr>
      <dsp:spPr>
        <a:xfrm>
          <a:off x="5775" y="2024510"/>
          <a:ext cx="2755790" cy="580166"/>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sym typeface="Symbol" pitchFamily="18" charset="2"/>
            </a:rPr>
            <a:t>Barcelona Institute For Global Health</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Electric force field to repulse mosquitoes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(Guyana)</a:t>
          </a:r>
          <a:endParaRPr lang="en-US" sz="900" b="1" kern="1200" dirty="0">
            <a:solidFill>
              <a:srgbClr val="000000"/>
            </a:solidFill>
          </a:endParaRPr>
        </a:p>
      </dsp:txBody>
      <dsp:txXfrm>
        <a:off x="5775" y="2024510"/>
        <a:ext cx="2755790" cy="580166"/>
      </dsp:txXfrm>
    </dsp:sp>
    <dsp:sp modelId="{EC6BB787-94CA-554D-821F-E6ADA19C220B}">
      <dsp:nvSpPr>
        <dsp:cNvPr id="0" name=""/>
        <dsp:cNvSpPr/>
      </dsp:nvSpPr>
      <dsp:spPr>
        <a:xfrm>
          <a:off x="2977987" y="816413"/>
          <a:ext cx="2757168" cy="1788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a:noFill/>
        </a:ln>
        <a:effectLst/>
      </dsp:spPr>
      <dsp:style>
        <a:lnRef idx="0">
          <a:scrgbClr r="0" g="0" b="0"/>
        </a:lnRef>
        <a:fillRef idx="1">
          <a:scrgbClr r="0" g="0" b="0"/>
        </a:fillRef>
        <a:effectRef idx="2">
          <a:scrgbClr r="0" g="0" b="0"/>
        </a:effectRef>
        <a:fontRef idx="minor"/>
      </dsp:style>
    </dsp:sp>
    <dsp:sp modelId="{70300B50-E71A-6548-B166-B645D6F2C4DC}">
      <dsp:nvSpPr>
        <dsp:cNvPr id="0" name=""/>
        <dsp:cNvSpPr/>
      </dsp:nvSpPr>
      <dsp:spPr>
        <a:xfrm>
          <a:off x="2974408" y="2024422"/>
          <a:ext cx="2764325" cy="581235"/>
        </a:xfrm>
        <a:prstGeom prst="rect">
          <a:avLst/>
        </a:prstGeom>
        <a:solidFill>
          <a:schemeClr val="accent1">
            <a:tint val="50000"/>
            <a:hueOff val="0"/>
            <a:satOff val="0"/>
            <a:lumOff val="0"/>
            <a:alpha val="68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err="1" smtClean="0">
              <a:solidFill>
                <a:srgbClr val="000000"/>
              </a:solidFill>
              <a:latin typeface="Century Gothic"/>
              <a:cs typeface="Century Gothic"/>
            </a:rPr>
            <a:t>Ifakara</a:t>
          </a:r>
          <a:r>
            <a:rPr lang="en-US" sz="1100" b="1" kern="1200" dirty="0" smtClean="0">
              <a:solidFill>
                <a:srgbClr val="000000"/>
              </a:solidFill>
              <a:latin typeface="Century Gothic"/>
              <a:cs typeface="Century Gothic"/>
            </a:rPr>
            <a:t> Research Institute</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Low-cost treated Sandals to prevent bites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(Brazil &amp; Tanzania)</a:t>
          </a:r>
          <a:endParaRPr lang="en-US" sz="900" b="1" kern="1200" dirty="0">
            <a:solidFill>
              <a:srgbClr val="000000"/>
            </a:solidFill>
            <a:latin typeface="Century Gothic"/>
            <a:cs typeface="Century Gothic"/>
          </a:endParaRPr>
        </a:p>
      </dsp:txBody>
      <dsp:txXfrm>
        <a:off x="2974408" y="2024422"/>
        <a:ext cx="2764325" cy="581235"/>
      </dsp:txXfrm>
    </dsp:sp>
    <dsp:sp modelId="{E84E3F2C-74B7-004D-9C51-4388F1FC9514}">
      <dsp:nvSpPr>
        <dsp:cNvPr id="0" name=""/>
        <dsp:cNvSpPr/>
      </dsp:nvSpPr>
      <dsp:spPr>
        <a:xfrm>
          <a:off x="5953703" y="816413"/>
          <a:ext cx="2764325" cy="178858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000" t="-19294" r="-5000" b="-27"/>
          </a:stretch>
        </a:blipFill>
        <a:ln>
          <a:noFill/>
        </a:ln>
        <a:effectLst/>
      </dsp:spPr>
      <dsp:style>
        <a:lnRef idx="0">
          <a:scrgbClr r="0" g="0" b="0"/>
        </a:lnRef>
        <a:fillRef idx="1">
          <a:scrgbClr r="0" g="0" b="0"/>
        </a:fillRef>
        <a:effectRef idx="2">
          <a:scrgbClr r="0" g="0" b="0"/>
        </a:effectRef>
        <a:fontRef idx="minor"/>
      </dsp:style>
    </dsp:sp>
    <dsp:sp modelId="{82D9FBFF-53E6-374D-BC89-6DE3E229EFD4}">
      <dsp:nvSpPr>
        <dsp:cNvPr id="0" name=""/>
        <dsp:cNvSpPr/>
      </dsp:nvSpPr>
      <dsp:spPr>
        <a:xfrm>
          <a:off x="5951575" y="2022647"/>
          <a:ext cx="2768582" cy="584785"/>
        </a:xfrm>
        <a:prstGeom prst="rect">
          <a:avLst/>
        </a:prstGeom>
        <a:solidFill>
          <a:schemeClr val="accent1">
            <a:tint val="50000"/>
            <a:hueOff val="0"/>
            <a:satOff val="0"/>
            <a:lumOff val="0"/>
            <a:alpha val="6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Liverpool School of Tropical Medicine</a:t>
          </a:r>
        </a:p>
        <a:p>
          <a:pPr lvl="0" algn="ctr" defTabSz="488950">
            <a:lnSpc>
              <a:spcPct val="90000"/>
            </a:lnSpc>
            <a:spcBef>
              <a:spcPct val="0"/>
            </a:spcBef>
            <a:spcAft>
              <a:spcPct val="35000"/>
            </a:spcAft>
          </a:pPr>
          <a:r>
            <a:rPr lang="en-US" sz="900" b="1" kern="1200" dirty="0" smtClean="0">
              <a:solidFill>
                <a:schemeClr val="tx1">
                  <a:lumMod val="85000"/>
                  <a:lumOff val="15000"/>
                </a:schemeClr>
              </a:solidFill>
              <a:latin typeface="Century Gothic"/>
              <a:cs typeface="Century Gothic"/>
              <a:sym typeface="Symbol" pitchFamily="18" charset="2"/>
            </a:rPr>
            <a:t>Low-tech treated fabric for outdoor Use</a:t>
          </a:r>
        </a:p>
        <a:p>
          <a:pPr lvl="0" algn="ctr" defTabSz="488950">
            <a:lnSpc>
              <a:spcPct val="90000"/>
            </a:lnSpc>
            <a:spcBef>
              <a:spcPct val="0"/>
            </a:spcBef>
            <a:spcAft>
              <a:spcPct val="35000"/>
            </a:spcAft>
          </a:pPr>
          <a:r>
            <a:rPr lang="en-US" sz="900" b="1" kern="1200" dirty="0" smtClean="0">
              <a:solidFill>
                <a:schemeClr val="tx1">
                  <a:lumMod val="85000"/>
                  <a:lumOff val="15000"/>
                </a:schemeClr>
              </a:solidFill>
              <a:latin typeface="Century Gothic"/>
              <a:cs typeface="Century Gothic"/>
              <a:sym typeface="Symbol" pitchFamily="18" charset="2"/>
            </a:rPr>
            <a:t>(Haiti)</a:t>
          </a:r>
        </a:p>
      </dsp:txBody>
      <dsp:txXfrm>
        <a:off x="5951575" y="2022647"/>
        <a:ext cx="2768582" cy="584785"/>
      </dsp:txXfrm>
    </dsp:sp>
    <dsp:sp modelId="{76C1B39C-EE34-B641-9333-D67D6A0503E2}">
      <dsp:nvSpPr>
        <dsp:cNvPr id="0" name=""/>
        <dsp:cNvSpPr/>
      </dsp:nvSpPr>
      <dsp:spPr>
        <a:xfrm>
          <a:off x="1321879" y="2813670"/>
          <a:ext cx="2908874" cy="1788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noFill/>
        </a:ln>
        <a:effectLst/>
      </dsp:spPr>
      <dsp:style>
        <a:lnRef idx="0">
          <a:scrgbClr r="0" g="0" b="0"/>
        </a:lnRef>
        <a:fillRef idx="1">
          <a:scrgbClr r="0" g="0" b="0"/>
        </a:fillRef>
        <a:effectRef idx="2">
          <a:scrgbClr r="0" g="0" b="0"/>
        </a:effectRef>
        <a:fontRef idx="minor"/>
      </dsp:style>
    </dsp:sp>
    <dsp:sp modelId="{02CBB45E-25AE-394D-9F3E-ABBA567A4EDE}">
      <dsp:nvSpPr>
        <dsp:cNvPr id="0" name=""/>
        <dsp:cNvSpPr/>
      </dsp:nvSpPr>
      <dsp:spPr>
        <a:xfrm>
          <a:off x="1318927" y="4019904"/>
          <a:ext cx="2914779" cy="584785"/>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QIMR </a:t>
          </a:r>
          <a:r>
            <a:rPr lang="en-US" sz="1100" b="1" kern="1200" dirty="0" err="1" smtClean="0">
              <a:solidFill>
                <a:srgbClr val="000000"/>
              </a:solidFill>
              <a:latin typeface="Century Gothic"/>
              <a:cs typeface="Century Gothic"/>
            </a:rPr>
            <a:t>Berghofer</a:t>
          </a:r>
          <a:r>
            <a:rPr lang="en-US" sz="1100" b="1" kern="1200" dirty="0" smtClean="0">
              <a:solidFill>
                <a:srgbClr val="000000"/>
              </a:solidFill>
              <a:latin typeface="Century Gothic"/>
              <a:cs typeface="Century Gothic"/>
            </a:rPr>
            <a:t> Medical Research Inst.</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Low-cost treated wall hangings for indoor use</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(Mexico)</a:t>
          </a:r>
          <a:endParaRPr lang="en-US" sz="900" b="1" kern="1200" dirty="0">
            <a:solidFill>
              <a:srgbClr val="000000"/>
            </a:solidFill>
            <a:latin typeface="Century Gothic"/>
            <a:cs typeface="Century Gothic"/>
          </a:endParaRPr>
        </a:p>
      </dsp:txBody>
      <dsp:txXfrm>
        <a:off x="1318927" y="4019904"/>
        <a:ext cx="2914779" cy="584785"/>
      </dsp:txXfrm>
    </dsp:sp>
    <dsp:sp modelId="{36437E1A-2CC7-CD43-A1D7-775EF1646469}">
      <dsp:nvSpPr>
        <dsp:cNvPr id="0" name=""/>
        <dsp:cNvSpPr/>
      </dsp:nvSpPr>
      <dsp:spPr>
        <a:xfrm>
          <a:off x="4446548" y="2813670"/>
          <a:ext cx="2960458" cy="1788583"/>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36" r="86"/>
          </a:stretch>
        </a:blipFill>
        <a:ln>
          <a:noFill/>
        </a:ln>
        <a:effectLst/>
      </dsp:spPr>
      <dsp:style>
        <a:lnRef idx="0">
          <a:scrgbClr r="0" g="0" b="0"/>
        </a:lnRef>
        <a:fillRef idx="1">
          <a:scrgbClr r="0" g="0" b="0"/>
        </a:fillRef>
        <a:effectRef idx="2">
          <a:scrgbClr r="0" g="0" b="0"/>
        </a:effectRef>
        <a:fontRef idx="minor"/>
      </dsp:style>
    </dsp:sp>
    <dsp:sp modelId="{D92D49FA-79F7-D547-A147-31A2D10AAE9C}">
      <dsp:nvSpPr>
        <dsp:cNvPr id="0" name=""/>
        <dsp:cNvSpPr/>
      </dsp:nvSpPr>
      <dsp:spPr>
        <a:xfrm>
          <a:off x="4446548" y="4019904"/>
          <a:ext cx="2960458" cy="584785"/>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Johns Hopkins University</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Human scent mimic mosquito trap</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rPr>
            <a:t>(Zambia)</a:t>
          </a:r>
          <a:endParaRPr lang="en-US" sz="900" b="1" kern="1200" dirty="0">
            <a:solidFill>
              <a:srgbClr val="000000"/>
            </a:solidFill>
            <a:latin typeface="Century Gothic"/>
            <a:cs typeface="Century Gothic"/>
          </a:endParaRPr>
        </a:p>
      </dsp:txBody>
      <dsp:txXfrm>
        <a:off x="4446548" y="4019904"/>
        <a:ext cx="2960458" cy="584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25BBE-FD04-404D-B90C-BE5C49F0E516}">
      <dsp:nvSpPr>
        <dsp:cNvPr id="0" name=""/>
        <dsp:cNvSpPr/>
      </dsp:nvSpPr>
      <dsp:spPr>
        <a:xfrm>
          <a:off x="4260" y="670803"/>
          <a:ext cx="2756442" cy="192616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2">
          <a:scrgbClr r="0" g="0" b="0"/>
        </a:effectRef>
        <a:fontRef idx="minor"/>
      </dsp:style>
    </dsp:sp>
    <dsp:sp modelId="{39A46639-C762-EA4B-A6CC-DB86F8C68533}">
      <dsp:nvSpPr>
        <dsp:cNvPr id="0" name=""/>
        <dsp:cNvSpPr/>
      </dsp:nvSpPr>
      <dsp:spPr>
        <a:xfrm>
          <a:off x="4260" y="1923742"/>
          <a:ext cx="2756442" cy="653035"/>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Stanford University</a:t>
          </a:r>
        </a:p>
        <a:p>
          <a:pPr lvl="0" algn="ctr" defTabSz="488950">
            <a:lnSpc>
              <a:spcPct val="90000"/>
            </a:lnSpc>
            <a:spcBef>
              <a:spcPct val="0"/>
            </a:spcBef>
            <a:spcAft>
              <a:spcPct val="35000"/>
            </a:spcAft>
          </a:pPr>
          <a:r>
            <a:rPr lang="en-US" sz="900" b="1" kern="1200" dirty="0" err="1" smtClean="0">
              <a:solidFill>
                <a:schemeClr val="tx1"/>
              </a:solidFill>
              <a:latin typeface="Century Gothic"/>
              <a:cs typeface="Century Gothic"/>
            </a:rPr>
            <a:t>MosquitoFreq</a:t>
          </a:r>
          <a:r>
            <a:rPr lang="en-US" sz="900" b="1" kern="1200" dirty="0" smtClean="0">
              <a:solidFill>
                <a:schemeClr val="tx1"/>
              </a:solidFill>
              <a:latin typeface="Century Gothic"/>
              <a:cs typeface="Century Gothic"/>
            </a:rPr>
            <a:t>: </a:t>
          </a:r>
          <a:r>
            <a:rPr lang="en-US" sz="900" b="1" kern="1200" dirty="0" err="1" smtClean="0">
              <a:solidFill>
                <a:schemeClr val="tx1"/>
              </a:solidFill>
              <a:latin typeface="Century Gothic"/>
              <a:cs typeface="Century Gothic"/>
            </a:rPr>
            <a:t>Crowdsourced</a:t>
          </a:r>
          <a:r>
            <a:rPr lang="en-US" sz="900" b="1" kern="1200" dirty="0" smtClean="0">
              <a:solidFill>
                <a:schemeClr val="tx1"/>
              </a:solidFill>
              <a:latin typeface="Century Gothic"/>
              <a:cs typeface="Century Gothic"/>
            </a:rPr>
            <a:t> detection of mosquito species </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rPr>
            <a:t>(Brazil, Madagascar, and Kenya)</a:t>
          </a:r>
          <a:endParaRPr lang="en-US" sz="900" b="1" kern="1200" dirty="0">
            <a:solidFill>
              <a:srgbClr val="000000"/>
            </a:solidFill>
            <a:latin typeface="Century Gothic"/>
            <a:cs typeface="Century Gothic"/>
          </a:endParaRPr>
        </a:p>
      </dsp:txBody>
      <dsp:txXfrm>
        <a:off x="4260" y="1923742"/>
        <a:ext cx="2756442" cy="653035"/>
      </dsp:txXfrm>
    </dsp:sp>
    <dsp:sp modelId="{7EE775B1-F8FF-E24A-847A-31EAD47D91FD}">
      <dsp:nvSpPr>
        <dsp:cNvPr id="0" name=""/>
        <dsp:cNvSpPr/>
      </dsp:nvSpPr>
      <dsp:spPr>
        <a:xfrm>
          <a:off x="2989917" y="670803"/>
          <a:ext cx="2756442" cy="192616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2">
          <a:scrgbClr r="0" g="0" b="0"/>
        </a:effectRef>
        <a:fontRef idx="minor"/>
      </dsp:style>
    </dsp:sp>
    <dsp:sp modelId="{901EF3BE-8831-A641-AC1C-0E95CA0484C6}">
      <dsp:nvSpPr>
        <dsp:cNvPr id="0" name=""/>
        <dsp:cNvSpPr/>
      </dsp:nvSpPr>
      <dsp:spPr>
        <a:xfrm>
          <a:off x="2989917" y="1924080"/>
          <a:ext cx="2756442" cy="652360"/>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000000"/>
              </a:solidFill>
              <a:latin typeface="Century Gothic"/>
              <a:cs typeface="Century Gothic"/>
            </a:rPr>
            <a:t>University of Queensland</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Near infrared spectroscopy to detect transmission hotspots</a:t>
          </a:r>
        </a:p>
        <a:p>
          <a:pPr lvl="0" algn="ctr" defTabSz="53340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(Brazil)</a:t>
          </a:r>
          <a:endParaRPr lang="en-US" sz="900" b="1" kern="1200" dirty="0">
            <a:solidFill>
              <a:srgbClr val="000000"/>
            </a:solidFill>
            <a:latin typeface="Century Gothic"/>
            <a:cs typeface="Century Gothic"/>
          </a:endParaRPr>
        </a:p>
      </dsp:txBody>
      <dsp:txXfrm>
        <a:off x="2989917" y="1924080"/>
        <a:ext cx="2756442" cy="652360"/>
      </dsp:txXfrm>
    </dsp:sp>
    <dsp:sp modelId="{555EA38F-555F-534B-B00F-B58831266DD0}">
      <dsp:nvSpPr>
        <dsp:cNvPr id="0" name=""/>
        <dsp:cNvSpPr/>
      </dsp:nvSpPr>
      <dsp:spPr>
        <a:xfrm>
          <a:off x="5975573" y="670803"/>
          <a:ext cx="2756442" cy="192616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2">
          <a:scrgbClr r="0" g="0" b="0"/>
        </a:effectRef>
        <a:fontRef idx="minor"/>
      </dsp:style>
    </dsp:sp>
    <dsp:sp modelId="{3756F349-672F-0245-BEFB-32D7BE987CBF}">
      <dsp:nvSpPr>
        <dsp:cNvPr id="0" name=""/>
        <dsp:cNvSpPr/>
      </dsp:nvSpPr>
      <dsp:spPr>
        <a:xfrm>
          <a:off x="5975573" y="1923742"/>
          <a:ext cx="2756442" cy="653035"/>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Stanford University</a:t>
          </a:r>
        </a:p>
        <a:p>
          <a:pPr lvl="0" algn="ctr" defTabSz="488950">
            <a:lnSpc>
              <a:spcPct val="90000"/>
            </a:lnSpc>
            <a:spcBef>
              <a:spcPct val="0"/>
            </a:spcBef>
            <a:spcAft>
              <a:spcPct val="35000"/>
            </a:spcAft>
          </a:pPr>
          <a:r>
            <a:rPr lang="en-US" sz="900" b="1" kern="1200" dirty="0" err="1" smtClean="0">
              <a:solidFill>
                <a:srgbClr val="000000"/>
              </a:solidFill>
              <a:latin typeface="Century Gothic"/>
              <a:cs typeface="Century Gothic"/>
            </a:rPr>
            <a:t>VectorChip</a:t>
          </a:r>
          <a:r>
            <a:rPr lang="en-US" sz="900" b="1" kern="1200" dirty="0" smtClean="0">
              <a:solidFill>
                <a:srgbClr val="000000"/>
              </a:solidFill>
              <a:latin typeface="Century Gothic"/>
              <a:cs typeface="Century Gothic"/>
            </a:rPr>
            <a:t>: pathogen </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rPr>
            <a:t>identification tools for wild mosquitoes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rPr>
            <a:t>(Brazil, Madagascar, and Kenya)</a:t>
          </a:r>
          <a:endParaRPr lang="en-US" sz="900" b="1" kern="1200" dirty="0">
            <a:solidFill>
              <a:srgbClr val="000000"/>
            </a:solidFill>
            <a:latin typeface="Century Gothic"/>
            <a:cs typeface="Century Gothic"/>
          </a:endParaRPr>
        </a:p>
      </dsp:txBody>
      <dsp:txXfrm>
        <a:off x="5975573" y="1923742"/>
        <a:ext cx="2756442" cy="653035"/>
      </dsp:txXfrm>
    </dsp:sp>
    <dsp:sp modelId="{2675243C-C37F-374A-B444-1CC019EF5903}">
      <dsp:nvSpPr>
        <dsp:cNvPr id="0" name=""/>
        <dsp:cNvSpPr/>
      </dsp:nvSpPr>
      <dsp:spPr>
        <a:xfrm>
          <a:off x="1497088" y="2821696"/>
          <a:ext cx="2756442" cy="1926166"/>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116" t="-12000" b="-12000"/>
          </a:stretch>
        </a:blipFill>
        <a:ln>
          <a:noFill/>
        </a:ln>
        <a:effectLst/>
      </dsp:spPr>
      <dsp:style>
        <a:lnRef idx="0">
          <a:scrgbClr r="0" g="0" b="0"/>
        </a:lnRef>
        <a:fillRef idx="1">
          <a:scrgbClr r="0" g="0" b="0"/>
        </a:fillRef>
        <a:effectRef idx="2">
          <a:scrgbClr r="0" g="0" b="0"/>
        </a:effectRef>
        <a:fontRef idx="minor"/>
      </dsp:style>
    </dsp:sp>
    <dsp:sp modelId="{C9C83647-CA0E-3940-826E-D2DECB9BA286}">
      <dsp:nvSpPr>
        <dsp:cNvPr id="0" name=""/>
        <dsp:cNvSpPr/>
      </dsp:nvSpPr>
      <dsp:spPr>
        <a:xfrm>
          <a:off x="1497088" y="4074973"/>
          <a:ext cx="2756442" cy="652360"/>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Sao Paolo University</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Intelligent trap to enhance surveillance</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rPr>
            <a:t>(Brazil)</a:t>
          </a:r>
          <a:endParaRPr lang="en-US" sz="900" b="1" kern="1200" dirty="0">
            <a:solidFill>
              <a:srgbClr val="000000"/>
            </a:solidFill>
            <a:latin typeface="Century Gothic"/>
            <a:cs typeface="Century Gothic"/>
          </a:endParaRPr>
        </a:p>
      </dsp:txBody>
      <dsp:txXfrm>
        <a:off x="1497088" y="4074973"/>
        <a:ext cx="2756442" cy="652360"/>
      </dsp:txXfrm>
    </dsp:sp>
    <dsp:sp modelId="{016EC5E3-CB18-9F4C-8904-D5CC8B786BD9}">
      <dsp:nvSpPr>
        <dsp:cNvPr id="0" name=""/>
        <dsp:cNvSpPr/>
      </dsp:nvSpPr>
      <dsp:spPr>
        <a:xfrm>
          <a:off x="4482745" y="2821696"/>
          <a:ext cx="2756442" cy="192616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2">
          <a:scrgbClr r="0" g="0" b="0"/>
        </a:effectRef>
        <a:fontRef idx="minor"/>
      </dsp:style>
    </dsp:sp>
    <dsp:sp modelId="{BBC04151-096F-FD4E-82A6-F5096D02CFC2}">
      <dsp:nvSpPr>
        <dsp:cNvPr id="0" name=""/>
        <dsp:cNvSpPr/>
      </dsp:nvSpPr>
      <dsp:spPr>
        <a:xfrm>
          <a:off x="4482745" y="4074973"/>
          <a:ext cx="2756442" cy="652360"/>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Johns Hopkins University</a:t>
          </a:r>
        </a:p>
        <a:p>
          <a:pPr lvl="0" algn="ctr" defTabSz="488950">
            <a:lnSpc>
              <a:spcPct val="90000"/>
            </a:lnSpc>
            <a:spcBef>
              <a:spcPct val="0"/>
            </a:spcBef>
            <a:spcAft>
              <a:spcPct val="35000"/>
            </a:spcAft>
          </a:pPr>
          <a:r>
            <a:rPr lang="en-US" sz="900" b="1" kern="1200" dirty="0" err="1" smtClean="0">
              <a:solidFill>
                <a:srgbClr val="000000"/>
              </a:solidFill>
              <a:latin typeface="Century Gothic"/>
              <a:cs typeface="Century Gothic"/>
              <a:sym typeface="Symbol" pitchFamily="18" charset="2"/>
            </a:rPr>
            <a:t>VectorWEB</a:t>
          </a:r>
          <a:r>
            <a:rPr lang="en-US" sz="900" b="1" kern="1200" dirty="0" smtClean="0">
              <a:solidFill>
                <a:srgbClr val="000000"/>
              </a:solidFill>
              <a:latin typeface="Century Gothic"/>
              <a:cs typeface="Century Gothic"/>
              <a:sym typeface="Symbol" pitchFamily="18" charset="2"/>
            </a:rPr>
            <a:t>: </a:t>
          </a:r>
          <a:r>
            <a:rPr lang="en-US" sz="900" b="1" kern="1200" dirty="0" smtClean="0">
              <a:solidFill>
                <a:schemeClr val="tx1">
                  <a:lumMod val="85000"/>
                  <a:lumOff val="15000"/>
                </a:schemeClr>
              </a:solidFill>
              <a:latin typeface="Century Gothic"/>
              <a:cs typeface="Century Gothic"/>
              <a:sym typeface="Symbol" pitchFamily="18" charset="2"/>
            </a:rPr>
            <a:t>smart </a:t>
          </a:r>
          <a:r>
            <a:rPr lang="en-US" sz="900" b="1" kern="1200" dirty="0" err="1" smtClean="0">
              <a:solidFill>
                <a:schemeClr val="tx1">
                  <a:lumMod val="85000"/>
                  <a:lumOff val="15000"/>
                </a:schemeClr>
              </a:solidFill>
              <a:latin typeface="Century Gothic"/>
              <a:cs typeface="Century Gothic"/>
              <a:sym typeface="Symbol" pitchFamily="18" charset="2"/>
            </a:rPr>
            <a:t>ovitrap</a:t>
          </a:r>
          <a:r>
            <a:rPr lang="en-US" sz="900" b="1" kern="1200" dirty="0" smtClean="0">
              <a:solidFill>
                <a:schemeClr val="tx1">
                  <a:lumMod val="85000"/>
                  <a:lumOff val="15000"/>
                </a:schemeClr>
              </a:solidFill>
              <a:latin typeface="Century Gothic"/>
              <a:cs typeface="Century Gothic"/>
              <a:sym typeface="Symbol" pitchFamily="18" charset="2"/>
            </a:rPr>
            <a:t> network </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(Brazil)</a:t>
          </a:r>
          <a:endParaRPr lang="en-US" sz="900" b="1" kern="1200" dirty="0" smtClean="0">
            <a:solidFill>
              <a:srgbClr val="000000"/>
            </a:solidFill>
            <a:latin typeface="Century Gothic"/>
            <a:cs typeface="Century Gothic"/>
          </a:endParaRPr>
        </a:p>
      </dsp:txBody>
      <dsp:txXfrm>
        <a:off x="4482745" y="4074973"/>
        <a:ext cx="2756442" cy="652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A1C36-A173-B84B-A8AD-7F4909A1DA85}">
      <dsp:nvSpPr>
        <dsp:cNvPr id="0" name=""/>
        <dsp:cNvSpPr/>
      </dsp:nvSpPr>
      <dsp:spPr>
        <a:xfrm>
          <a:off x="3101" y="189173"/>
          <a:ext cx="3979778" cy="23812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a:noFill/>
        </a:ln>
        <a:effectLst/>
      </dsp:spPr>
      <dsp:style>
        <a:lnRef idx="0">
          <a:scrgbClr r="0" g="0" b="0"/>
        </a:lnRef>
        <a:fillRef idx="1">
          <a:scrgbClr r="0" g="0" b="0"/>
        </a:fillRef>
        <a:effectRef idx="2">
          <a:scrgbClr r="0" g="0" b="0"/>
        </a:effectRef>
        <a:fontRef idx="minor"/>
      </dsp:style>
    </dsp:sp>
    <dsp:sp modelId="{FDD050F0-A35A-F440-9274-6D77D712136B}">
      <dsp:nvSpPr>
        <dsp:cNvPr id="0" name=""/>
        <dsp:cNvSpPr/>
      </dsp:nvSpPr>
      <dsp:spPr>
        <a:xfrm>
          <a:off x="9240" y="1723620"/>
          <a:ext cx="3967498" cy="836356"/>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Premise</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Citizen-led disease risk mapping and vector</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monitoring</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(Colombia)</a:t>
          </a:r>
          <a:endParaRPr lang="en-US" sz="900" b="1" kern="1200" dirty="0">
            <a:solidFill>
              <a:srgbClr val="000000"/>
            </a:solidFill>
            <a:latin typeface="Century Gothic"/>
            <a:cs typeface="Century Gothic"/>
          </a:endParaRPr>
        </a:p>
      </dsp:txBody>
      <dsp:txXfrm>
        <a:off x="9240" y="1723620"/>
        <a:ext cx="3967498" cy="836356"/>
      </dsp:txXfrm>
    </dsp:sp>
    <dsp:sp modelId="{D32B7C7E-22AD-744F-81A5-1A50B9BE0B88}">
      <dsp:nvSpPr>
        <dsp:cNvPr id="0" name=""/>
        <dsp:cNvSpPr/>
      </dsp:nvSpPr>
      <dsp:spPr>
        <a:xfrm>
          <a:off x="4266247" y="189173"/>
          <a:ext cx="3979778" cy="23812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2">
          <a:scrgbClr r="0" g="0" b="0"/>
        </a:effectRef>
        <a:fontRef idx="minor"/>
      </dsp:style>
    </dsp:sp>
    <dsp:sp modelId="{A9FCEA0F-7DF1-2C45-B05B-820770F6D1EE}">
      <dsp:nvSpPr>
        <dsp:cNvPr id="0" name=""/>
        <dsp:cNvSpPr/>
      </dsp:nvSpPr>
      <dsp:spPr>
        <a:xfrm>
          <a:off x="4271929" y="1721079"/>
          <a:ext cx="3968415" cy="841436"/>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err="1" smtClean="0">
              <a:solidFill>
                <a:srgbClr val="000000"/>
              </a:solidFill>
              <a:latin typeface="Century Gothic"/>
              <a:cs typeface="Century Gothic"/>
            </a:rPr>
            <a:t>Dalberg</a:t>
          </a:r>
          <a:r>
            <a:rPr lang="en-US" sz="1100" b="1" kern="1200" dirty="0" smtClean="0">
              <a:solidFill>
                <a:srgbClr val="000000"/>
              </a:solidFill>
              <a:latin typeface="Century Gothic"/>
              <a:cs typeface="Century Gothic"/>
            </a:rPr>
            <a:t> Data Insights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Monitoring population movement to determine</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areas prone to disease outbreak</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(Brazil)</a:t>
          </a:r>
          <a:endParaRPr lang="en-US" sz="900" b="1" kern="1200" dirty="0">
            <a:solidFill>
              <a:srgbClr val="000000"/>
            </a:solidFill>
            <a:latin typeface="Century Gothic"/>
            <a:cs typeface="Century Gothic"/>
          </a:endParaRPr>
        </a:p>
      </dsp:txBody>
      <dsp:txXfrm>
        <a:off x="4271929" y="1721079"/>
        <a:ext cx="3968415" cy="841436"/>
      </dsp:txXfrm>
    </dsp:sp>
    <dsp:sp modelId="{727C6B03-58A8-0A4F-9939-EFFB35CA05FD}">
      <dsp:nvSpPr>
        <dsp:cNvPr id="0" name=""/>
        <dsp:cNvSpPr/>
      </dsp:nvSpPr>
      <dsp:spPr>
        <a:xfrm>
          <a:off x="1045" y="2848243"/>
          <a:ext cx="3983889" cy="238125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2">
          <a:scrgbClr r="0" g="0" b="0"/>
        </a:effectRef>
        <a:fontRef idx="minor"/>
      </dsp:style>
    </dsp:sp>
    <dsp:sp modelId="{ADAF1787-1C7E-1C45-A371-2BA6C3D8E29B}">
      <dsp:nvSpPr>
        <dsp:cNvPr id="0" name=""/>
        <dsp:cNvSpPr/>
      </dsp:nvSpPr>
      <dsp:spPr>
        <a:xfrm>
          <a:off x="8782" y="4380150"/>
          <a:ext cx="3968415" cy="841436"/>
        </a:xfrm>
        <a:prstGeom prst="rect">
          <a:avLst/>
        </a:prstGeom>
        <a:solidFill>
          <a:schemeClr val="accent1">
            <a:tint val="50000"/>
            <a:hueOff val="0"/>
            <a:satOff val="0"/>
            <a:lumOff val="0"/>
            <a:alpha val="68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err="1" smtClean="0">
              <a:solidFill>
                <a:srgbClr val="000000"/>
              </a:solidFill>
              <a:latin typeface="Century Gothic"/>
              <a:cs typeface="Century Gothic"/>
            </a:rPr>
            <a:t>Dimagi</a:t>
          </a:r>
          <a:r>
            <a:rPr lang="en-US" sz="1100" b="1" kern="1200" dirty="0" smtClean="0">
              <a:solidFill>
                <a:srgbClr val="000000"/>
              </a:solidFill>
              <a:latin typeface="Century Gothic"/>
              <a:cs typeface="Century Gothic"/>
            </a:rPr>
            <a:t>/ Mt. Sinai</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Big data and machine-based learning to identify</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data cold spots to forecast disease hotspots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(Guatemala)</a:t>
          </a:r>
          <a:endParaRPr lang="en-US" sz="900" b="1" kern="1200" dirty="0">
            <a:solidFill>
              <a:srgbClr val="000000"/>
            </a:solidFill>
            <a:latin typeface="Century Gothic"/>
            <a:cs typeface="Century Gothic"/>
          </a:endParaRPr>
        </a:p>
      </dsp:txBody>
      <dsp:txXfrm>
        <a:off x="8782" y="4380150"/>
        <a:ext cx="3968415" cy="841436"/>
      </dsp:txXfrm>
    </dsp:sp>
    <dsp:sp modelId="{DEE90E4C-7DB7-534C-B8FB-AA6A961794DF}">
      <dsp:nvSpPr>
        <dsp:cNvPr id="0" name=""/>
        <dsp:cNvSpPr/>
      </dsp:nvSpPr>
      <dsp:spPr>
        <a:xfrm>
          <a:off x="4268303" y="2848243"/>
          <a:ext cx="3979778" cy="238125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2">
          <a:scrgbClr r="0" g="0" b="0"/>
        </a:effectRef>
        <a:fontRef idx="minor"/>
      </dsp:style>
    </dsp:sp>
    <dsp:sp modelId="{06C15756-B817-BE4C-9444-EE5AD4D816A7}">
      <dsp:nvSpPr>
        <dsp:cNvPr id="0" name=""/>
        <dsp:cNvSpPr/>
      </dsp:nvSpPr>
      <dsp:spPr>
        <a:xfrm>
          <a:off x="4273985" y="4380584"/>
          <a:ext cx="3968415" cy="840567"/>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International Society for Infectious Diseases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Partnership for real-time mapping of disease </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transmission risk from one country to another</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(Senegal and Sierra Leone)</a:t>
          </a:r>
          <a:endParaRPr lang="en-US" sz="900" b="1" kern="1200" dirty="0">
            <a:solidFill>
              <a:srgbClr val="000000"/>
            </a:solidFill>
            <a:latin typeface="Century Gothic"/>
            <a:cs typeface="Century Gothic"/>
          </a:endParaRPr>
        </a:p>
      </dsp:txBody>
      <dsp:txXfrm>
        <a:off x="4273985" y="4380584"/>
        <a:ext cx="3968415" cy="8405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84715-1762-FD4A-9AC0-4D14ABBBDF1F}">
      <dsp:nvSpPr>
        <dsp:cNvPr id="0" name=""/>
        <dsp:cNvSpPr/>
      </dsp:nvSpPr>
      <dsp:spPr>
        <a:xfrm>
          <a:off x="5930" y="457990"/>
          <a:ext cx="3754537" cy="21272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2">
          <a:scrgbClr r="0" g="0" b="0"/>
        </a:effectRef>
        <a:fontRef idx="minor"/>
      </dsp:style>
    </dsp:sp>
    <dsp:sp modelId="{089C4079-41ED-3F4E-8F7B-2FFEA7492480}">
      <dsp:nvSpPr>
        <dsp:cNvPr id="0" name=""/>
        <dsp:cNvSpPr/>
      </dsp:nvSpPr>
      <dsp:spPr>
        <a:xfrm>
          <a:off x="4416" y="1821413"/>
          <a:ext cx="3757564" cy="761843"/>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J. Craig Venter Institute</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Rapid identification of peptides to speed development of Zika diagnostics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(Lab)</a:t>
          </a:r>
          <a:endParaRPr lang="en-US" sz="900" b="1" kern="1200" dirty="0" smtClean="0">
            <a:solidFill>
              <a:srgbClr val="000000"/>
            </a:solidFill>
            <a:latin typeface="Century Gothic"/>
            <a:cs typeface="Century Gothic"/>
          </a:endParaRPr>
        </a:p>
      </dsp:txBody>
      <dsp:txXfrm>
        <a:off x="4416" y="1821413"/>
        <a:ext cx="3757564" cy="761843"/>
      </dsp:txXfrm>
    </dsp:sp>
    <dsp:sp modelId="{4C070A1A-5CE9-EF40-909B-8A7534563A47}">
      <dsp:nvSpPr>
        <dsp:cNvPr id="0" name=""/>
        <dsp:cNvSpPr/>
      </dsp:nvSpPr>
      <dsp:spPr>
        <a:xfrm>
          <a:off x="4019132" y="457990"/>
          <a:ext cx="3749548" cy="21272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noFill/>
        </a:ln>
        <a:effectLst/>
      </dsp:spPr>
      <dsp:style>
        <a:lnRef idx="0">
          <a:scrgbClr r="0" g="0" b="0"/>
        </a:lnRef>
        <a:fillRef idx="1">
          <a:scrgbClr r="0" g="0" b="0"/>
        </a:fillRef>
        <a:effectRef idx="2">
          <a:scrgbClr r="0" g="0" b="0"/>
        </a:effectRef>
        <a:fontRef idx="minor"/>
      </dsp:style>
    </dsp:sp>
    <dsp:sp modelId="{A55DC732-1C8C-B744-8D76-BDAFBBA8A3B7}">
      <dsp:nvSpPr>
        <dsp:cNvPr id="0" name=""/>
        <dsp:cNvSpPr/>
      </dsp:nvSpPr>
      <dsp:spPr>
        <a:xfrm>
          <a:off x="4015124" y="1822051"/>
          <a:ext cx="3757564" cy="760566"/>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Abbott’s Ibis Biosciences Business</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Rapid, handheld point of care diagnostic for ZIKV, DENV, and CHKV</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(Lab)</a:t>
          </a:r>
          <a:endParaRPr lang="en-US" sz="900" b="1" kern="1200" dirty="0">
            <a:solidFill>
              <a:srgbClr val="000000"/>
            </a:solidFill>
          </a:endParaRPr>
        </a:p>
      </dsp:txBody>
      <dsp:txXfrm>
        <a:off x="4015124" y="1822051"/>
        <a:ext cx="3757564" cy="760566"/>
      </dsp:txXfrm>
    </dsp:sp>
    <dsp:sp modelId="{8F51ED31-B981-CF4D-A46A-8F08BAAF0C17}">
      <dsp:nvSpPr>
        <dsp:cNvPr id="0" name=""/>
        <dsp:cNvSpPr/>
      </dsp:nvSpPr>
      <dsp:spPr>
        <a:xfrm>
          <a:off x="5930" y="2833426"/>
          <a:ext cx="3754537" cy="212725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2">
          <a:scrgbClr r="0" g="0" b="0"/>
        </a:effectRef>
        <a:fontRef idx="minor"/>
      </dsp:style>
    </dsp:sp>
    <dsp:sp modelId="{8DF8E7AF-1D1F-A243-822D-96ED0F543ABA}">
      <dsp:nvSpPr>
        <dsp:cNvPr id="0" name=""/>
        <dsp:cNvSpPr/>
      </dsp:nvSpPr>
      <dsp:spPr>
        <a:xfrm>
          <a:off x="4416" y="4196850"/>
          <a:ext cx="3757564" cy="761843"/>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err="1" smtClean="0">
              <a:solidFill>
                <a:srgbClr val="000000"/>
              </a:solidFill>
              <a:latin typeface="Century Gothic"/>
              <a:cs typeface="Century Gothic"/>
            </a:rPr>
            <a:t>BluSense</a:t>
          </a:r>
          <a:endParaRPr lang="en-US" sz="900" b="1" kern="1200" dirty="0" smtClean="0">
            <a:solidFill>
              <a:srgbClr val="000000"/>
            </a:solidFill>
            <a:latin typeface="Century Gothic"/>
            <a:cs typeface="Century Gothic"/>
          </a:endParaRPr>
        </a:p>
        <a:p>
          <a:pPr lvl="0" algn="ctr" defTabSz="488950">
            <a:lnSpc>
              <a:spcPct val="90000"/>
            </a:lnSpc>
            <a:spcBef>
              <a:spcPct val="0"/>
            </a:spcBef>
            <a:spcAft>
              <a:spcPct val="35000"/>
            </a:spcAft>
          </a:pPr>
          <a:r>
            <a:rPr lang="en-US" sz="900" b="1" kern="1200" dirty="0" err="1" smtClean="0">
              <a:solidFill>
                <a:srgbClr val="000000"/>
              </a:solidFill>
              <a:latin typeface="Century Gothic"/>
              <a:cs typeface="Century Gothic"/>
              <a:sym typeface="Symbol" pitchFamily="18" charset="2"/>
            </a:rPr>
            <a:t>Viro</a:t>
          </a:r>
          <a:r>
            <a:rPr lang="en-US" sz="900" b="1" kern="1200" dirty="0" smtClean="0">
              <a:solidFill>
                <a:srgbClr val="000000"/>
              </a:solidFill>
              <a:latin typeface="Century Gothic"/>
              <a:cs typeface="Century Gothic"/>
              <a:sym typeface="Symbol" pitchFamily="18" charset="2"/>
            </a:rPr>
            <a:t>-Track:  Rapid point of care diagnostics for ZIKV, DENV, CHKV using blue ray technology</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(Malaysia &amp; Brazil)</a:t>
          </a:r>
          <a:endParaRPr lang="en-US" sz="900" b="1" kern="1200" dirty="0">
            <a:solidFill>
              <a:srgbClr val="000000"/>
            </a:solidFill>
            <a:latin typeface="Century Gothic"/>
            <a:cs typeface="Century Gothic"/>
          </a:endParaRPr>
        </a:p>
      </dsp:txBody>
      <dsp:txXfrm>
        <a:off x="4416" y="4196850"/>
        <a:ext cx="3757564" cy="761843"/>
      </dsp:txXfrm>
    </dsp:sp>
    <dsp:sp modelId="{868F556A-EF07-B042-9E75-4E86136488C4}">
      <dsp:nvSpPr>
        <dsp:cNvPr id="0" name=""/>
        <dsp:cNvSpPr/>
      </dsp:nvSpPr>
      <dsp:spPr>
        <a:xfrm>
          <a:off x="4019132" y="2833426"/>
          <a:ext cx="3749548" cy="212725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a:ln>
          <a:noFill/>
        </a:ln>
        <a:effectLst/>
      </dsp:spPr>
      <dsp:style>
        <a:lnRef idx="0">
          <a:scrgbClr r="0" g="0" b="0"/>
        </a:lnRef>
        <a:fillRef idx="1">
          <a:scrgbClr r="0" g="0" b="0"/>
        </a:fillRef>
        <a:effectRef idx="2">
          <a:scrgbClr r="0" g="0" b="0"/>
        </a:effectRef>
        <a:fontRef idx="minor"/>
      </dsp:style>
    </dsp:sp>
    <dsp:sp modelId="{0EB7AD03-B4FD-E049-931E-D0B85284D7A6}">
      <dsp:nvSpPr>
        <dsp:cNvPr id="0" name=""/>
        <dsp:cNvSpPr/>
      </dsp:nvSpPr>
      <dsp:spPr>
        <a:xfrm>
          <a:off x="4015124" y="4197245"/>
          <a:ext cx="3757564" cy="761051"/>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err="1" smtClean="0">
              <a:solidFill>
                <a:srgbClr val="000000"/>
              </a:solidFill>
              <a:latin typeface="Century Gothic"/>
              <a:cs typeface="Century Gothic"/>
            </a:rPr>
            <a:t>SystemOne</a:t>
          </a:r>
          <a:endParaRPr lang="en-US" sz="1100" b="1" kern="1200" dirty="0" smtClean="0">
            <a:solidFill>
              <a:srgbClr val="000000"/>
            </a:solidFill>
            <a:latin typeface="Century Gothic"/>
            <a:cs typeface="Century Gothic"/>
          </a:endParaRP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Aspect™ </a:t>
          </a:r>
          <a:r>
            <a:rPr lang="en-US" sz="900" b="1" kern="1200" dirty="0" err="1" smtClean="0">
              <a:solidFill>
                <a:srgbClr val="000000"/>
              </a:solidFill>
              <a:latin typeface="Century Gothic"/>
              <a:cs typeface="Century Gothic"/>
              <a:sym typeface="Symbol" pitchFamily="18" charset="2"/>
            </a:rPr>
            <a:t>IoT</a:t>
          </a:r>
          <a:r>
            <a:rPr lang="en-US" sz="900" b="1" kern="1200" dirty="0" smtClean="0">
              <a:solidFill>
                <a:srgbClr val="000000"/>
              </a:solidFill>
              <a:latin typeface="Century Gothic"/>
              <a:cs typeface="Century Gothic"/>
              <a:sym typeface="Symbol" pitchFamily="18" charset="2"/>
            </a:rPr>
            <a:t> software to prevent future outbreaks and mobile connectivity backpack</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a:t>
          </a:r>
          <a:r>
            <a:rPr lang="en-US" sz="900" b="1" kern="1200" dirty="0" smtClean="0">
              <a:solidFill>
                <a:srgbClr val="000000"/>
              </a:solidFill>
              <a:latin typeface="Century Gothic"/>
              <a:cs typeface="Century Gothic"/>
            </a:rPr>
            <a:t>South Africa and Malawi)</a:t>
          </a:r>
          <a:endParaRPr lang="en-US" sz="900" b="1" kern="1200" dirty="0">
            <a:solidFill>
              <a:srgbClr val="000000"/>
            </a:solidFill>
            <a:latin typeface="Century Gothic"/>
            <a:cs typeface="Century Gothic"/>
          </a:endParaRPr>
        </a:p>
      </dsp:txBody>
      <dsp:txXfrm>
        <a:off x="4015124" y="4197245"/>
        <a:ext cx="3757564" cy="7610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682F5-E8D9-4A4E-9964-8AE1FDD324C3}">
      <dsp:nvSpPr>
        <dsp:cNvPr id="0" name=""/>
        <dsp:cNvSpPr/>
      </dsp:nvSpPr>
      <dsp:spPr>
        <a:xfrm>
          <a:off x="6044" y="1210646"/>
          <a:ext cx="3886725" cy="3331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a:noFill/>
        </a:ln>
        <a:effectLst/>
      </dsp:spPr>
      <dsp:style>
        <a:lnRef idx="0">
          <a:scrgbClr r="0" g="0" b="0"/>
        </a:lnRef>
        <a:fillRef idx="1">
          <a:scrgbClr r="0" g="0" b="0"/>
        </a:fillRef>
        <a:effectRef idx="2">
          <a:scrgbClr r="0" g="0" b="0"/>
        </a:effectRef>
        <a:fontRef idx="minor"/>
      </dsp:style>
    </dsp:sp>
    <dsp:sp modelId="{7A2C05D8-5AD3-EB4D-A594-45F7052AEEC4}">
      <dsp:nvSpPr>
        <dsp:cNvPr id="0" name=""/>
        <dsp:cNvSpPr/>
      </dsp:nvSpPr>
      <dsp:spPr>
        <a:xfrm>
          <a:off x="6044" y="3542614"/>
          <a:ext cx="3886725" cy="799532"/>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err="1" smtClean="0">
              <a:solidFill>
                <a:schemeClr val="tx1"/>
              </a:solidFill>
              <a:latin typeface="Century Gothic"/>
              <a:cs typeface="Century Gothic"/>
            </a:rPr>
            <a:t>Vayu</a:t>
          </a:r>
          <a:endParaRPr lang="en-US" sz="1200" b="1" kern="1200" dirty="0" smtClean="0">
            <a:solidFill>
              <a:schemeClr val="tx1"/>
            </a:solidFill>
            <a:latin typeface="Century Gothic"/>
            <a:cs typeface="Century Gothic"/>
          </a:endParaRPr>
        </a:p>
        <a:p>
          <a:pPr lvl="0" algn="ctr" defTabSz="533400">
            <a:lnSpc>
              <a:spcPct val="90000"/>
            </a:lnSpc>
            <a:spcBef>
              <a:spcPct val="0"/>
            </a:spcBef>
            <a:spcAft>
              <a:spcPct val="35000"/>
            </a:spcAft>
          </a:pPr>
          <a:r>
            <a:rPr lang="en-US" sz="1000" b="1" kern="1200" dirty="0" smtClean="0">
              <a:solidFill>
                <a:schemeClr val="tx1"/>
              </a:solidFill>
              <a:latin typeface="Century Gothic"/>
              <a:cs typeface="Century Gothic"/>
              <a:sym typeface="Symbol" pitchFamily="18" charset="2"/>
            </a:rPr>
            <a:t>UAVs for delivery/pick-up of medical products &amp; samples</a:t>
          </a:r>
        </a:p>
        <a:p>
          <a:pPr lvl="0" algn="ctr" defTabSz="533400">
            <a:lnSpc>
              <a:spcPct val="90000"/>
            </a:lnSpc>
            <a:spcBef>
              <a:spcPct val="0"/>
            </a:spcBef>
            <a:spcAft>
              <a:spcPct val="35000"/>
            </a:spcAft>
          </a:pPr>
          <a:r>
            <a:rPr lang="en-US" sz="1000" b="1" kern="1200" dirty="0" smtClean="0">
              <a:solidFill>
                <a:schemeClr val="tx1"/>
              </a:solidFill>
              <a:latin typeface="Century Gothic"/>
              <a:cs typeface="Century Gothic"/>
              <a:sym typeface="Symbol" pitchFamily="18" charset="2"/>
            </a:rPr>
            <a:t>(Madagascar)</a:t>
          </a:r>
        </a:p>
      </dsp:txBody>
      <dsp:txXfrm>
        <a:off x="6044" y="3542614"/>
        <a:ext cx="3886725" cy="799532"/>
      </dsp:txXfrm>
    </dsp:sp>
    <dsp:sp modelId="{9B655FF0-29E8-C148-BF37-B78AB4DB59DB}">
      <dsp:nvSpPr>
        <dsp:cNvPr id="0" name=""/>
        <dsp:cNvSpPr/>
      </dsp:nvSpPr>
      <dsp:spPr>
        <a:xfrm>
          <a:off x="4289204" y="1210646"/>
          <a:ext cx="3886725" cy="3331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a:noFill/>
        </a:ln>
        <a:effectLst/>
      </dsp:spPr>
      <dsp:style>
        <a:lnRef idx="0">
          <a:scrgbClr r="0" g="0" b="0"/>
        </a:lnRef>
        <a:fillRef idx="1">
          <a:scrgbClr r="0" g="0" b="0"/>
        </a:fillRef>
        <a:effectRef idx="2">
          <a:scrgbClr r="0" g="0" b="0"/>
        </a:effectRef>
        <a:fontRef idx="minor"/>
      </dsp:style>
    </dsp:sp>
    <dsp:sp modelId="{909CCE4C-84EE-4A4F-9FCC-6E972F8F3AB8}">
      <dsp:nvSpPr>
        <dsp:cNvPr id="0" name=""/>
        <dsp:cNvSpPr/>
      </dsp:nvSpPr>
      <dsp:spPr>
        <a:xfrm>
          <a:off x="4289204" y="3542614"/>
          <a:ext cx="3886725" cy="799532"/>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err="1" smtClean="0">
              <a:solidFill>
                <a:srgbClr val="000000"/>
              </a:solidFill>
              <a:latin typeface="Century Gothic"/>
              <a:cs typeface="Century Gothic"/>
            </a:rPr>
            <a:t>WeRobotics</a:t>
          </a:r>
          <a:endParaRPr lang="en-US" sz="1200" b="1" kern="1200" dirty="0" smtClean="0">
            <a:solidFill>
              <a:srgbClr val="000000"/>
            </a:solidFill>
            <a:latin typeface="Century Gothic"/>
            <a:cs typeface="Century Gothic"/>
          </a:endParaRPr>
        </a:p>
        <a:p>
          <a:pPr lvl="0" algn="ctr" defTabSz="533400">
            <a:lnSpc>
              <a:spcPct val="90000"/>
            </a:lnSpc>
            <a:spcBef>
              <a:spcPct val="0"/>
            </a:spcBef>
            <a:spcAft>
              <a:spcPct val="35000"/>
            </a:spcAft>
          </a:pPr>
          <a:r>
            <a:rPr lang="en-US" sz="1000" b="1" kern="1200" dirty="0" smtClean="0">
              <a:solidFill>
                <a:srgbClr val="000000"/>
              </a:solidFill>
              <a:latin typeface="Century Gothic"/>
              <a:cs typeface="Century Gothic"/>
              <a:sym typeface="Symbol" pitchFamily="18" charset="2"/>
            </a:rPr>
            <a:t>UAV mosquito release mechanism to support mosquito control</a:t>
          </a:r>
        </a:p>
        <a:p>
          <a:pPr lvl="0" algn="ctr" defTabSz="533400">
            <a:lnSpc>
              <a:spcPct val="90000"/>
            </a:lnSpc>
            <a:spcBef>
              <a:spcPct val="0"/>
            </a:spcBef>
            <a:spcAft>
              <a:spcPct val="35000"/>
            </a:spcAft>
          </a:pPr>
          <a:r>
            <a:rPr lang="en-US" sz="1000" b="1" kern="1200" dirty="0" smtClean="0">
              <a:solidFill>
                <a:srgbClr val="000000"/>
              </a:solidFill>
              <a:latin typeface="Century Gothic"/>
              <a:cs typeface="Century Gothic"/>
              <a:sym typeface="Symbol" pitchFamily="18" charset="2"/>
            </a:rPr>
            <a:t>(Peru)</a:t>
          </a:r>
          <a:endParaRPr lang="en-US" sz="1000" b="1" kern="1200" dirty="0">
            <a:solidFill>
              <a:srgbClr val="000000"/>
            </a:solidFill>
            <a:latin typeface="Century Gothic"/>
            <a:cs typeface="Century Gothic"/>
          </a:endParaRPr>
        </a:p>
      </dsp:txBody>
      <dsp:txXfrm>
        <a:off x="4289204" y="3542614"/>
        <a:ext cx="3886725" cy="7995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411E0-3C2A-F944-B0AF-00E89FE94477}">
      <dsp:nvSpPr>
        <dsp:cNvPr id="0" name=""/>
        <dsp:cNvSpPr/>
      </dsp:nvSpPr>
      <dsp:spPr>
        <a:xfrm>
          <a:off x="3444" y="1274113"/>
          <a:ext cx="3914697" cy="335535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000" r="-14000" b="-1804"/>
          </a:stretch>
        </a:blipFill>
        <a:ln>
          <a:noFill/>
        </a:ln>
        <a:effectLst/>
      </dsp:spPr>
      <dsp:style>
        <a:lnRef idx="0">
          <a:scrgbClr r="0" g="0" b="0"/>
        </a:lnRef>
        <a:fillRef idx="1">
          <a:scrgbClr r="0" g="0" b="0"/>
        </a:fillRef>
        <a:effectRef idx="2">
          <a:scrgbClr r="0" g="0" b="0"/>
        </a:effectRef>
        <a:fontRef idx="minor"/>
      </dsp:style>
    </dsp:sp>
    <dsp:sp modelId="{6F3CC137-539B-D349-AA37-314CA4426367}">
      <dsp:nvSpPr>
        <dsp:cNvPr id="0" name=""/>
        <dsp:cNvSpPr/>
      </dsp:nvSpPr>
      <dsp:spPr>
        <a:xfrm>
          <a:off x="3444" y="3622865"/>
          <a:ext cx="3914697" cy="805286"/>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Century Gothic"/>
              <a:cs typeface="Century Gothic"/>
            </a:rPr>
            <a:t>Institute for Global Environmental Studies</a:t>
          </a:r>
        </a:p>
        <a:p>
          <a:pPr lvl="0" algn="ctr" defTabSz="488950">
            <a:lnSpc>
              <a:spcPct val="90000"/>
            </a:lnSpc>
            <a:spcBef>
              <a:spcPct val="0"/>
            </a:spcBef>
            <a:spcAft>
              <a:spcPct val="35000"/>
            </a:spcAft>
          </a:pPr>
          <a:r>
            <a:rPr lang="en-US" sz="900" b="1" kern="1200" dirty="0" smtClean="0">
              <a:solidFill>
                <a:schemeClr val="tx1"/>
              </a:solidFill>
              <a:latin typeface="Century Gothic"/>
              <a:cs typeface="Century Gothic"/>
              <a:sym typeface="Symbol" pitchFamily="18" charset="2"/>
            </a:rPr>
            <a:t>Mosquito Challenge Community Campaign</a:t>
          </a:r>
        </a:p>
        <a:p>
          <a:pPr lvl="0" algn="ctr" defTabSz="488950">
            <a:lnSpc>
              <a:spcPct val="90000"/>
            </a:lnSpc>
            <a:spcBef>
              <a:spcPct val="0"/>
            </a:spcBef>
            <a:spcAft>
              <a:spcPct val="35000"/>
            </a:spcAft>
          </a:pPr>
          <a:r>
            <a:rPr lang="en-US" sz="900" b="1" kern="1200" dirty="0" smtClean="0">
              <a:solidFill>
                <a:schemeClr val="tx1"/>
              </a:solidFill>
              <a:latin typeface="Century Gothic"/>
              <a:cs typeface="Century Gothic"/>
              <a:sym typeface="Symbol" pitchFamily="18" charset="2"/>
            </a:rPr>
            <a:t>(Peru &amp; Brazil)</a:t>
          </a:r>
          <a:endParaRPr lang="en-US" sz="900" b="1" kern="1200" dirty="0">
            <a:solidFill>
              <a:schemeClr val="tx1"/>
            </a:solidFill>
            <a:latin typeface="Century Gothic"/>
            <a:cs typeface="Century Gothic"/>
          </a:endParaRPr>
        </a:p>
      </dsp:txBody>
      <dsp:txXfrm>
        <a:off x="3444" y="3622865"/>
        <a:ext cx="3914697" cy="805286"/>
      </dsp:txXfrm>
    </dsp:sp>
    <dsp:sp modelId="{7454E6B5-DD61-1E4D-9D0F-842F5ED05B81}">
      <dsp:nvSpPr>
        <dsp:cNvPr id="0" name=""/>
        <dsp:cNvSpPr/>
      </dsp:nvSpPr>
      <dsp:spPr>
        <a:xfrm>
          <a:off x="4317429" y="1274113"/>
          <a:ext cx="3914697" cy="3355359"/>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00" t="1" r="-15000" b="-1325"/>
          </a:stretch>
        </a:blipFill>
        <a:ln>
          <a:noFill/>
        </a:ln>
        <a:effectLst/>
      </dsp:spPr>
      <dsp:style>
        <a:lnRef idx="0">
          <a:scrgbClr r="0" g="0" b="0"/>
        </a:lnRef>
        <a:fillRef idx="1">
          <a:scrgbClr r="0" g="0" b="0"/>
        </a:fillRef>
        <a:effectRef idx="2">
          <a:scrgbClr r="0" g="0" b="0"/>
        </a:effectRef>
        <a:fontRef idx="minor"/>
      </dsp:style>
    </dsp:sp>
    <dsp:sp modelId="{54847AF1-1346-3140-A305-AFF5E62D3DFF}">
      <dsp:nvSpPr>
        <dsp:cNvPr id="0" name=""/>
        <dsp:cNvSpPr/>
      </dsp:nvSpPr>
      <dsp:spPr>
        <a:xfrm>
          <a:off x="4317429" y="3622865"/>
          <a:ext cx="3914697" cy="805286"/>
        </a:xfrm>
        <a:prstGeom prst="rect">
          <a:avLst/>
        </a:prstGeom>
        <a:solidFill>
          <a:schemeClr val="accent1">
            <a:tint val="50000"/>
            <a:hueOff val="0"/>
            <a:satOff val="0"/>
            <a:lumOff val="0"/>
            <a:alpha val="68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0000"/>
              </a:solidFill>
              <a:latin typeface="Century Gothic"/>
              <a:cs typeface="Century Gothic"/>
            </a:rPr>
            <a:t>Johns Hopkins University</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sym typeface="Symbol" pitchFamily="18" charset="2"/>
            </a:rPr>
            <a:t>Rapid Habit Optimization Tool (R-SHOT) </a:t>
          </a:r>
        </a:p>
        <a:p>
          <a:pPr lvl="0" algn="ctr" defTabSz="488950">
            <a:lnSpc>
              <a:spcPct val="90000"/>
            </a:lnSpc>
            <a:spcBef>
              <a:spcPct val="0"/>
            </a:spcBef>
            <a:spcAft>
              <a:spcPct val="35000"/>
            </a:spcAft>
          </a:pPr>
          <a:r>
            <a:rPr lang="en-US" sz="900" b="1" kern="1200" dirty="0" smtClean="0">
              <a:solidFill>
                <a:srgbClr val="000000"/>
              </a:solidFill>
              <a:latin typeface="Century Gothic"/>
              <a:cs typeface="Century Gothic"/>
            </a:rPr>
            <a:t>(Honduras)</a:t>
          </a:r>
        </a:p>
      </dsp:txBody>
      <dsp:txXfrm>
        <a:off x="4317429" y="3622865"/>
        <a:ext cx="3914697" cy="80528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98013-062B-9C47-BBF1-9761D9B133B5}" type="datetimeFigureOut">
              <a:rPr lang="en-US" smtClean="0"/>
              <a:t>8/23/17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72E0-1ED5-104A-A2D5-4751C0D45915}" type="slidenum">
              <a:rPr lang="en-US" smtClean="0"/>
              <a:t>‹#›</a:t>
            </a:fld>
            <a:endParaRPr lang="en-US" dirty="0"/>
          </a:p>
        </p:txBody>
      </p:sp>
    </p:spTree>
    <p:extLst>
      <p:ext uri="{BB962C8B-B14F-4D97-AF65-F5344CB8AC3E}">
        <p14:creationId xmlns:p14="http://schemas.microsoft.com/office/powerpoint/2010/main" val="158795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normAutofit/>
          </a:bodyPr>
          <a:lstStyle/>
          <a:p>
            <a:r>
              <a:rPr lang="en-US" dirty="0" smtClean="0"/>
              <a:t>CII applies business-minded</a:t>
            </a:r>
            <a:r>
              <a:rPr lang="en-US" baseline="0" dirty="0" smtClean="0"/>
              <a:t> approaches to the development, introduction, and scale-up of health interventions to accelerate impact against the world’s most important health challenges. </a:t>
            </a:r>
          </a:p>
          <a:p>
            <a:endParaRPr lang="en-US" baseline="0" dirty="0" smtClean="0"/>
          </a:p>
          <a:p>
            <a:r>
              <a:rPr lang="en-US" baseline="0" dirty="0" smtClean="0"/>
              <a:t>The Center invests seed capital in the most promising ideas and applies and rigorous, market-oriented approach to cut the time it takes to transform discoveries in the lab to impact on the ground. </a:t>
            </a:r>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BluSense</a:t>
            </a:r>
            <a:r>
              <a:rPr lang="en-US" dirty="0" smtClean="0"/>
              <a:t> is developing a one-drop-of-blood quantitative POC tests for DENV and ZIKV. The solution consists of a reader, and single-use blood test cartridges, specifically designed for targeting different viruses. The VIRO-Track cartridges have been designed and developed to be the first quantitative rapid tests able to quickly and accurately diagnose dengue, </a:t>
            </a:r>
            <a:r>
              <a:rPr lang="en-US" dirty="0" err="1" smtClean="0"/>
              <a:t>zika</a:t>
            </a:r>
            <a:r>
              <a:rPr lang="en-US" dirty="0" smtClean="0"/>
              <a:t> and </a:t>
            </a:r>
            <a:r>
              <a:rPr lang="en-US" dirty="0" err="1" smtClean="0"/>
              <a:t>chikungunya</a:t>
            </a:r>
            <a:r>
              <a:rPr lang="en-US" dirty="0" smtClean="0"/>
              <a:t>, using a single drop of blood. </a:t>
            </a:r>
            <a:endParaRPr lang="en-US" dirty="0"/>
          </a:p>
        </p:txBody>
      </p:sp>
      <p:sp>
        <p:nvSpPr>
          <p:cNvPr id="4" name="Slide Number Placeholder 3"/>
          <p:cNvSpPr>
            <a:spLocks noGrp="1"/>
          </p:cNvSpPr>
          <p:nvPr>
            <p:ph type="sldNum" sz="quarter" idx="10"/>
          </p:nvPr>
        </p:nvSpPr>
        <p:spPr/>
        <p:txBody>
          <a:bodyPr/>
          <a:lstStyle/>
          <a:p>
            <a:fld id="{F6D56C10-A2EC-D441-BBFF-F3F10D8631C8}" type="slidenum">
              <a:rPr lang="en-US" smtClean="0"/>
              <a:t>10</a:t>
            </a:fld>
            <a:endParaRPr lang="en-US"/>
          </a:p>
        </p:txBody>
      </p:sp>
    </p:spTree>
    <p:extLst>
      <p:ext uri="{BB962C8B-B14F-4D97-AF65-F5344CB8AC3E}">
        <p14:creationId xmlns:p14="http://schemas.microsoft.com/office/powerpoint/2010/main" val="31065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team will create an optimized, reliable, and cost-effective UAV-integrated system that can support the delivery of products to last mile facilities as well as pick up samples and other critical items from those facilities. </a:t>
            </a:r>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11</a:t>
            </a:fld>
            <a:endParaRPr lang="en-US"/>
          </a:p>
        </p:txBody>
      </p:sp>
    </p:spTree>
    <p:extLst>
      <p:ext uri="{BB962C8B-B14F-4D97-AF65-F5344CB8AC3E}">
        <p14:creationId xmlns:p14="http://schemas.microsoft.com/office/powerpoint/2010/main" val="335758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Century Gothic"/>
                <a:cs typeface="Century Gothic"/>
                <a:sym typeface="Symbol" pitchFamily="18" charset="2"/>
              </a:rPr>
              <a:t>Mosquito Challenge Community Campaign you will hear more about later </a:t>
            </a:r>
          </a:p>
          <a:p>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12</a:t>
            </a:fld>
            <a:endParaRPr lang="en-US"/>
          </a:p>
        </p:txBody>
      </p:sp>
    </p:spTree>
    <p:extLst>
      <p:ext uri="{BB962C8B-B14F-4D97-AF65-F5344CB8AC3E}">
        <p14:creationId xmlns:p14="http://schemas.microsoft.com/office/powerpoint/2010/main" val="2624518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595959"/>
                </a:solidFill>
                <a:latin typeface="+mn-lt"/>
                <a:cs typeface="Calibri"/>
              </a:rPr>
              <a:t>DIG</a:t>
            </a:r>
            <a:r>
              <a:rPr lang="en-US" sz="1200" dirty="0" smtClean="0">
                <a:solidFill>
                  <a:srgbClr val="595959"/>
                </a:solidFill>
                <a:latin typeface="+mn-lt"/>
                <a:cs typeface="Calibri"/>
              </a:rPr>
              <a:t> will provide initial high-level </a:t>
            </a:r>
            <a:r>
              <a:rPr lang="en-US" sz="1200" b="1" dirty="0" smtClean="0">
                <a:solidFill>
                  <a:srgbClr val="595959"/>
                </a:solidFill>
                <a:latin typeface="+mn-lt"/>
                <a:cs typeface="Calibri"/>
              </a:rPr>
              <a:t>HCD</a:t>
            </a:r>
            <a:r>
              <a:rPr lang="en-US" sz="1200" dirty="0" smtClean="0">
                <a:solidFill>
                  <a:srgbClr val="595959"/>
                </a:solidFill>
                <a:latin typeface="+mn-lt"/>
                <a:cs typeface="Calibri"/>
              </a:rPr>
              <a:t> support for the entire Zika and Future Threats portfolio, followed by a handful of deeper engagements.</a:t>
            </a:r>
          </a:p>
          <a:p>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13</a:t>
            </a:fld>
            <a:endParaRPr lang="en-US"/>
          </a:p>
        </p:txBody>
      </p:sp>
    </p:spTree>
    <p:extLst>
      <p:ext uri="{BB962C8B-B14F-4D97-AF65-F5344CB8AC3E}">
        <p14:creationId xmlns:p14="http://schemas.microsoft.com/office/powerpoint/2010/main" val="170155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595959"/>
                </a:solidFill>
                <a:latin typeface="+mn-lt"/>
                <a:cs typeface="Calibri"/>
              </a:rPr>
              <a:t>BCG</a:t>
            </a:r>
            <a:r>
              <a:rPr lang="en-US" sz="1200" dirty="0" smtClean="0">
                <a:solidFill>
                  <a:srgbClr val="595959"/>
                </a:solidFill>
                <a:latin typeface="+mn-lt"/>
                <a:cs typeface="Calibri"/>
              </a:rPr>
              <a:t> will provide high-level </a:t>
            </a:r>
            <a:r>
              <a:rPr lang="en-US" sz="1200" b="1" dirty="0" smtClean="0">
                <a:solidFill>
                  <a:srgbClr val="595959"/>
                </a:solidFill>
                <a:latin typeface="+mn-lt"/>
                <a:cs typeface="Calibri"/>
              </a:rPr>
              <a:t>business strategy </a:t>
            </a:r>
            <a:r>
              <a:rPr lang="en-US" sz="1200" dirty="0" smtClean="0">
                <a:solidFill>
                  <a:srgbClr val="595959"/>
                </a:solidFill>
                <a:latin typeface="+mn-lt"/>
                <a:cs typeface="Calibri"/>
              </a:rPr>
              <a:t>support across the portfolio tailored to innovator archetypes as well as targeted, deep-dive </a:t>
            </a:r>
            <a:r>
              <a:rPr lang="en-US" sz="1200" b="1" dirty="0" smtClean="0">
                <a:solidFill>
                  <a:srgbClr val="595959"/>
                </a:solidFill>
                <a:latin typeface="+mn-lt"/>
                <a:cs typeface="Calibri"/>
              </a:rPr>
              <a:t>introduction and scale-up </a:t>
            </a:r>
            <a:r>
              <a:rPr lang="en-US" sz="1200" dirty="0" smtClean="0">
                <a:solidFill>
                  <a:srgbClr val="595959"/>
                </a:solidFill>
                <a:latin typeface="+mn-lt"/>
                <a:cs typeface="Calibri"/>
              </a:rPr>
              <a:t>support to select innovators.</a:t>
            </a:r>
          </a:p>
        </p:txBody>
      </p:sp>
      <p:sp>
        <p:nvSpPr>
          <p:cNvPr id="4" name="Slide Number Placeholder 3"/>
          <p:cNvSpPr>
            <a:spLocks noGrp="1"/>
          </p:cNvSpPr>
          <p:nvPr>
            <p:ph type="sldNum" sz="quarter" idx="10"/>
          </p:nvPr>
        </p:nvSpPr>
        <p:spPr/>
        <p:txBody>
          <a:bodyPr/>
          <a:lstStyle/>
          <a:p>
            <a:fld id="{CA3C2253-4DCD-3E4B-84FA-42D606FAA87E}" type="slidenum">
              <a:rPr lang="en-US" smtClean="0"/>
              <a:t>14</a:t>
            </a:fld>
            <a:endParaRPr lang="en-US"/>
          </a:p>
        </p:txBody>
      </p:sp>
    </p:spTree>
    <p:extLst>
      <p:ext uri="{BB962C8B-B14F-4D97-AF65-F5344CB8AC3E}">
        <p14:creationId xmlns:p14="http://schemas.microsoft.com/office/powerpoint/2010/main" val="418909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595959"/>
                </a:solidFill>
                <a:latin typeface="+mn-lt"/>
                <a:cs typeface="Calibri"/>
              </a:rPr>
              <a:t>IVCC</a:t>
            </a:r>
            <a:r>
              <a:rPr lang="en-US" sz="1200" dirty="0" smtClean="0">
                <a:solidFill>
                  <a:srgbClr val="595959"/>
                </a:solidFill>
                <a:latin typeface="+mn-lt"/>
                <a:cs typeface="Calibri"/>
              </a:rPr>
              <a:t> will establish a scientific advisory committee to provide technical and industry expertise to the vector control and personal and household protection innovators.</a:t>
            </a:r>
          </a:p>
          <a:p>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15</a:t>
            </a:fld>
            <a:endParaRPr lang="en-US"/>
          </a:p>
        </p:txBody>
      </p:sp>
    </p:spTree>
    <p:extLst>
      <p:ext uri="{BB962C8B-B14F-4D97-AF65-F5344CB8AC3E}">
        <p14:creationId xmlns:p14="http://schemas.microsoft.com/office/powerpoint/2010/main" val="364346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Century Gothic"/>
                <a:cs typeface="Century Gothic"/>
                <a:sym typeface="Symbol" pitchFamily="18" charset="2"/>
              </a:rPr>
              <a:t>Mosquito Challenge Community Campaign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u="none" strike="noStrike" kern="1200" dirty="0" smtClean="0">
                <a:solidFill>
                  <a:schemeClr val="tx1"/>
                </a:solidFill>
                <a:effectLst/>
                <a:latin typeface="+mn-lt"/>
                <a:ea typeface="+mn-ea"/>
                <a:cs typeface="+mn-cs"/>
              </a:rPr>
              <a:t>It can be difficult to source solutions that are truly novel ways of thinking about behavior change. The IGES team’s approach of engaging students as citizen scientists to participate in disease surveillance and vector control is not only unique, but it also has the potential to rapidly tap into thousands of individuals in the fight to eradicate disease risk in their communities.</a:t>
            </a:r>
            <a:endParaRPr lang="en-US" dirty="0" smtClean="0">
              <a:effectLst/>
            </a:endParaRPr>
          </a:p>
          <a:p>
            <a:pPr marL="171450" indent="-171450">
              <a:buFont typeface="Arial"/>
              <a:buChar char="•"/>
            </a:pPr>
            <a:r>
              <a:rPr lang="en-US" dirty="0" smtClean="0"/>
              <a:t>Hand it over to Rusty to talk more about the Campaign</a:t>
            </a:r>
            <a:r>
              <a:rPr lang="en-US" baseline="0" dirty="0" smtClean="0"/>
              <a:t> and the work that they have been doing in Brazil and Peru.</a:t>
            </a:r>
            <a:endParaRPr lang="en-US" dirty="0"/>
          </a:p>
        </p:txBody>
      </p:sp>
      <p:sp>
        <p:nvSpPr>
          <p:cNvPr id="4" name="Slide Number Placeholder 3"/>
          <p:cNvSpPr>
            <a:spLocks noGrp="1"/>
          </p:cNvSpPr>
          <p:nvPr>
            <p:ph type="sldNum" sz="quarter" idx="10"/>
          </p:nvPr>
        </p:nvSpPr>
        <p:spPr/>
        <p:txBody>
          <a:bodyPr/>
          <a:lstStyle/>
          <a:p>
            <a:fld id="{F6D56C10-A2EC-D441-BBFF-F3F10D8631C8}" type="slidenum">
              <a:rPr lang="en-US" smtClean="0"/>
              <a:t>16</a:t>
            </a:fld>
            <a:endParaRPr lang="en-US"/>
          </a:p>
        </p:txBody>
      </p:sp>
    </p:spTree>
    <p:extLst>
      <p:ext uri="{BB962C8B-B14F-4D97-AF65-F5344CB8AC3E}">
        <p14:creationId xmlns:p14="http://schemas.microsoft.com/office/powerpoint/2010/main" val="49986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Catalyze innovation </a:t>
            </a:r>
          </a:p>
          <a:p>
            <a:endParaRPr lang="en-US" dirty="0" smtClean="0"/>
          </a:p>
          <a:p>
            <a:r>
              <a:rPr lang="en-US" dirty="0" smtClean="0"/>
              <a:t>Scale for Impact:</a:t>
            </a:r>
            <a:r>
              <a:rPr lang="en-US" baseline="0" dirty="0" smtClean="0"/>
              <a:t> The center supports the introduction and scale-up planning for priority health interventions, uses innovative </a:t>
            </a:r>
            <a:r>
              <a:rPr lang="en-US" baseline="0" dirty="0" err="1" smtClean="0"/>
              <a:t>finanzing</a:t>
            </a:r>
            <a:r>
              <a:rPr lang="en-US" baseline="0" dirty="0" smtClean="0"/>
              <a:t> </a:t>
            </a:r>
            <a:r>
              <a:rPr lang="en-US" baseline="0" dirty="0" err="1" smtClean="0"/>
              <a:t>mechanims</a:t>
            </a:r>
            <a:r>
              <a:rPr lang="en-US" baseline="0" dirty="0" smtClean="0"/>
              <a:t>, applies market shaping tools to address inefficiencies and barriers, and leverages the expertise and active engagement of the private sector, all to accelerate and rapidly expand health impact</a:t>
            </a:r>
          </a:p>
          <a:p>
            <a:endParaRPr lang="en-US" baseline="0" dirty="0" smtClean="0"/>
          </a:p>
          <a:p>
            <a:r>
              <a:rPr lang="en-US" baseline="0" dirty="0" smtClean="0"/>
              <a:t>Best Practices: To help improve the efficiency of the marketplace, the Center examines successes and failures across a range of markets and sectors to identify state of the art practices in innovation, introduction, and uptake.</a:t>
            </a:r>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2</a:t>
            </a:fld>
            <a:endParaRPr lang="en-US"/>
          </a:p>
        </p:txBody>
      </p:sp>
    </p:spTree>
    <p:extLst>
      <p:ext uri="{BB962C8B-B14F-4D97-AF65-F5344CB8AC3E}">
        <p14:creationId xmlns:p14="http://schemas.microsoft.com/office/powerpoint/2010/main" val="114271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56C10-A2EC-D441-BBFF-F3F10D8631C8}" type="slidenum">
              <a:rPr lang="en-US" smtClean="0"/>
              <a:t>3</a:t>
            </a:fld>
            <a:endParaRPr lang="en-US"/>
          </a:p>
        </p:txBody>
      </p:sp>
    </p:spTree>
    <p:extLst>
      <p:ext uri="{BB962C8B-B14F-4D97-AF65-F5344CB8AC3E}">
        <p14:creationId xmlns:p14="http://schemas.microsoft.com/office/powerpoint/2010/main" val="418255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February 1, 2016, the World Health Organization (WHO) declared the Zika virus and associated health threats an international public health emergency. The virus, spread primarily through mosquito bites, is linked to serious birth defects in the babies of mothers who were infected while pregnant. WHO now considers Zika to be an ongoing health threat requiring intense action.</a:t>
            </a:r>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4</a:t>
            </a:fld>
            <a:endParaRPr lang="en-US"/>
          </a:p>
        </p:txBody>
      </p:sp>
    </p:spTree>
    <p:extLst>
      <p:ext uri="{BB962C8B-B14F-4D97-AF65-F5344CB8AC3E}">
        <p14:creationId xmlns:p14="http://schemas.microsoft.com/office/powerpoint/2010/main" val="150271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effort to better equip ourselves globally, </a:t>
            </a:r>
            <a:r>
              <a:rPr lang="en-US" b="1" dirty="0" smtClean="0"/>
              <a:t>USAID’s Bureau for Global Health issued a $30 million Grand Challenge in April 2016, which </a:t>
            </a:r>
            <a:r>
              <a:rPr lang="en-US" b="0" dirty="0" smtClean="0"/>
              <a:t>called</a:t>
            </a:r>
            <a:r>
              <a:rPr lang="en-US" dirty="0" smtClean="0"/>
              <a:t> upon the global innovator community to generate cutting-edge approaches to fight the current Zika outbreak and strengthen the world’s ability to prevent, detect and respond to future infectious disease outbreaks.</a:t>
            </a:r>
          </a:p>
          <a:p>
            <a:endParaRPr lang="en-US" dirty="0" smtClean="0"/>
          </a:p>
          <a:p>
            <a:r>
              <a:rPr lang="en-US" dirty="0" smtClean="0"/>
              <a:t>We received nearly 900 submissions, which went through several</a:t>
            </a:r>
            <a:r>
              <a:rPr lang="en-US" baseline="0" dirty="0" smtClean="0"/>
              <a:t> technical review panels, and the most promising innovators came to a live pitch competition in Washington, D.C.</a:t>
            </a:r>
            <a:endParaRPr lang="en-US" dirty="0" smtClean="0"/>
          </a:p>
          <a:p>
            <a:endParaRPr lang="en-US" dirty="0" smtClean="0"/>
          </a:p>
          <a:p>
            <a:r>
              <a:rPr lang="en-US" dirty="0" smtClean="0"/>
              <a:t> USAID ultimately selected </a:t>
            </a:r>
            <a:r>
              <a:rPr lang="en-US" b="1" dirty="0" smtClean="0"/>
              <a:t>26 potentially game-changing solutions</a:t>
            </a:r>
            <a:r>
              <a:rPr lang="en-US" dirty="0" smtClean="0"/>
              <a:t> to be funded for accelerated development, testing and deployment. </a:t>
            </a:r>
          </a:p>
          <a:p>
            <a:endParaRPr lang="en-US" dirty="0" smtClean="0"/>
          </a:p>
          <a:p>
            <a:r>
              <a:rPr lang="en-US" dirty="0" smtClean="0"/>
              <a:t>The projects cut across vector control, personal and household protection, vector and disease surveillance, diagnostics, community engagement, and unmanned aerial vehicles.</a:t>
            </a:r>
          </a:p>
          <a:p>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5</a:t>
            </a:fld>
            <a:endParaRPr lang="en-US"/>
          </a:p>
        </p:txBody>
      </p:sp>
    </p:spTree>
    <p:extLst>
      <p:ext uri="{BB962C8B-B14F-4D97-AF65-F5344CB8AC3E}">
        <p14:creationId xmlns:p14="http://schemas.microsoft.com/office/powerpoint/2010/main" val="125305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Infect mosquitoes with Wolbachia, a naturally occurring bacteria proven to block the transmission of dengue fever and Zika virus from mosquitoes to humans. The approach provides a natural, sustainable, cost-effective new tool for preventing transmission of a range of </a:t>
            </a:r>
            <a:r>
              <a:rPr lang="en-US" dirty="0" err="1" smtClean="0"/>
              <a:t>arboviruses</a:t>
            </a:r>
            <a:r>
              <a:rPr lang="en-US" dirty="0" smtClean="0"/>
              <a:t> including Zika, dengue and </a:t>
            </a:r>
            <a:r>
              <a:rPr lang="en-US" dirty="0" err="1" smtClean="0"/>
              <a:t>chikungunya</a:t>
            </a:r>
            <a:r>
              <a:rPr lang="en-US" dirty="0" smtClean="0"/>
              <a:t>. The project, which has been proven to work over long-term field tests, will now be tested in much larger populations in several Latin American communities.</a:t>
            </a:r>
            <a:endParaRPr lang="en-US" dirty="0"/>
          </a:p>
        </p:txBody>
      </p:sp>
      <p:sp>
        <p:nvSpPr>
          <p:cNvPr id="4" name="Slide Number Placeholder 3"/>
          <p:cNvSpPr>
            <a:spLocks noGrp="1"/>
          </p:cNvSpPr>
          <p:nvPr>
            <p:ph type="sldNum" sz="quarter" idx="10"/>
          </p:nvPr>
        </p:nvSpPr>
        <p:spPr/>
        <p:txBody>
          <a:bodyPr/>
          <a:lstStyle/>
          <a:p>
            <a:fld id="{F6D56C10-A2EC-D441-BBFF-F3F10D8631C8}" type="slidenum">
              <a:rPr lang="en-US" smtClean="0"/>
              <a:t>6</a:t>
            </a:fld>
            <a:endParaRPr lang="en-US"/>
          </a:p>
        </p:txBody>
      </p:sp>
    </p:spTree>
    <p:extLst>
      <p:ext uri="{BB962C8B-B14F-4D97-AF65-F5344CB8AC3E}">
        <p14:creationId xmlns:p14="http://schemas.microsoft.com/office/powerpoint/2010/main" val="345307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sandals release highly effective, wide-area spatial mosquito repellents, creating full-time protection against both day-biting and night-biting mosquitoes at individual and household level. The low-cost sandals provide round-the-clock protection against Dengue, Zika, </a:t>
            </a:r>
            <a:r>
              <a:rPr lang="en-US" dirty="0" err="1" smtClean="0"/>
              <a:t>Chikungunya</a:t>
            </a:r>
            <a:r>
              <a:rPr lang="en-US" dirty="0" smtClean="0"/>
              <a:t> and Malaria using hessian strips impregnated with off-patent but highly effective and safe repellent, </a:t>
            </a:r>
            <a:r>
              <a:rPr lang="en-US" dirty="0" err="1" smtClean="0"/>
              <a:t>transfluthrin</a:t>
            </a:r>
            <a:r>
              <a:rPr lang="en-US" dirty="0" smtClean="0"/>
              <a:t>. The sandals can provide protection to the feet and ankles for up to 6 months.</a:t>
            </a:r>
            <a:endParaRPr lang="en-US" dirty="0"/>
          </a:p>
        </p:txBody>
      </p:sp>
      <p:sp>
        <p:nvSpPr>
          <p:cNvPr id="4" name="Slide Number Placeholder 3"/>
          <p:cNvSpPr>
            <a:spLocks noGrp="1"/>
          </p:cNvSpPr>
          <p:nvPr>
            <p:ph type="sldNum" sz="quarter" idx="10"/>
          </p:nvPr>
        </p:nvSpPr>
        <p:spPr/>
        <p:txBody>
          <a:bodyPr/>
          <a:lstStyle/>
          <a:p>
            <a:fld id="{F6D56C10-A2EC-D441-BBFF-F3F10D8631C8}" type="slidenum">
              <a:rPr lang="en-US" smtClean="0"/>
              <a:t>7</a:t>
            </a:fld>
            <a:endParaRPr lang="en-US"/>
          </a:p>
        </p:txBody>
      </p:sp>
    </p:spTree>
    <p:extLst>
      <p:ext uri="{BB962C8B-B14F-4D97-AF65-F5344CB8AC3E}">
        <p14:creationId xmlns:p14="http://schemas.microsoft.com/office/powerpoint/2010/main" val="13234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ectorWEB</a:t>
            </a:r>
            <a:r>
              <a:rPr lang="en-US" dirty="0" smtClean="0"/>
              <a:t> is a novel low-cost, cloud connected system of smart </a:t>
            </a:r>
            <a:r>
              <a:rPr lang="en-US" dirty="0" err="1" smtClean="0"/>
              <a:t>ovitraps</a:t>
            </a:r>
            <a:r>
              <a:rPr lang="en-US" dirty="0" smtClean="0"/>
              <a:t> that will provide real-time mosquito surveillance data to health administrators, communities and individuals. This proposed mosquito surveillance allows for outbreak modeling, targeted resource allocation/redirection and community-driven interventions.</a:t>
            </a:r>
            <a:endParaRPr lang="en-US" dirty="0"/>
          </a:p>
        </p:txBody>
      </p:sp>
      <p:sp>
        <p:nvSpPr>
          <p:cNvPr id="4" name="Slide Number Placeholder 3"/>
          <p:cNvSpPr>
            <a:spLocks noGrp="1"/>
          </p:cNvSpPr>
          <p:nvPr>
            <p:ph type="sldNum" sz="quarter" idx="10"/>
          </p:nvPr>
        </p:nvSpPr>
        <p:spPr/>
        <p:txBody>
          <a:bodyPr/>
          <a:lstStyle/>
          <a:p>
            <a:fld id="{CA3C2253-4DCD-3E4B-84FA-42D606FAA87E}" type="slidenum">
              <a:rPr lang="en-US" smtClean="0"/>
              <a:t>8</a:t>
            </a:fld>
            <a:endParaRPr lang="en-US"/>
          </a:p>
        </p:txBody>
      </p:sp>
    </p:spTree>
    <p:extLst>
      <p:ext uri="{BB962C8B-B14F-4D97-AF65-F5344CB8AC3E}">
        <p14:creationId xmlns:p14="http://schemas.microsoft.com/office/powerpoint/2010/main" val="351644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Dalberg</a:t>
            </a:r>
            <a:r>
              <a:rPr lang="en-US" dirty="0" smtClean="0"/>
              <a:t> Data Insights team will leverage telecom data which is systematically collected, covers large pro-portions of population and is rich on information about individual and collective mobility. This data is routinely collected by mobile phone operators for billing purposes and, when aggregated to small geographical areas, can be merged with Zika incidence data. </a:t>
            </a:r>
            <a:r>
              <a:rPr lang="en-US" dirty="0" err="1" smtClean="0"/>
              <a:t>Dalberg</a:t>
            </a:r>
            <a:r>
              <a:rPr lang="en-US" dirty="0" smtClean="0"/>
              <a:t> Data Insights will develop an interactive user-friendly tool that allows for nearly real-time monitoring of population movement and related Zika risk flows, thus enabling identification of new areas susceptible to Zika introduction, and prioritizing small-scale areas where Zika interventions would have the highest impact. </a:t>
            </a:r>
            <a:endParaRPr lang="en-US" dirty="0"/>
          </a:p>
        </p:txBody>
      </p:sp>
      <p:sp>
        <p:nvSpPr>
          <p:cNvPr id="4" name="Slide Number Placeholder 3"/>
          <p:cNvSpPr>
            <a:spLocks noGrp="1"/>
          </p:cNvSpPr>
          <p:nvPr>
            <p:ph type="sldNum" sz="quarter" idx="10"/>
          </p:nvPr>
        </p:nvSpPr>
        <p:spPr/>
        <p:txBody>
          <a:bodyPr/>
          <a:lstStyle/>
          <a:p>
            <a:fld id="{F6D56C10-A2EC-D441-BBFF-F3F10D8631C8}" type="slidenum">
              <a:rPr lang="en-US" smtClean="0"/>
              <a:t>9</a:t>
            </a:fld>
            <a:endParaRPr lang="en-US"/>
          </a:p>
        </p:txBody>
      </p:sp>
    </p:spTree>
    <p:extLst>
      <p:ext uri="{BB962C8B-B14F-4D97-AF65-F5344CB8AC3E}">
        <p14:creationId xmlns:p14="http://schemas.microsoft.com/office/powerpoint/2010/main" val="418983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41"/>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15668-44EC-4746-AC3C-F46EF45ADDC4}" type="datetime1">
              <a:rPr lang="en-US" smtClean="0"/>
              <a:t>8/23/17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53621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35064-870D-2646-807F-0F482DAFBAE0}" type="datetime1">
              <a:rPr lang="en-US" smtClean="0"/>
              <a:t>8/23/17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022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0"/>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30"/>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8999D2-6BF9-DA43-ADAC-FD85FFDA68DE}" type="datetime1">
              <a:rPr lang="en-US" smtClean="0"/>
              <a:t>8/23/17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9232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aphicFrame>
        <p:nvGraphicFramePr>
          <p:cNvPr id="4" name="Object 10"/>
          <p:cNvGraphicFramePr>
            <a:graphicFrameLocks noChangeAspect="1"/>
          </p:cNvGraphicFramePr>
          <p:nvPr/>
        </p:nvGraphicFramePr>
        <p:xfrm>
          <a:off x="6394485" y="254002"/>
          <a:ext cx="1120775" cy="265113"/>
        </p:xfrm>
        <a:graphic>
          <a:graphicData uri="http://schemas.openxmlformats.org/presentationml/2006/ole">
            <mc:AlternateContent xmlns:mc="http://schemas.openxmlformats.org/markup-compatibility/2006">
              <mc:Choice xmlns:v="urn:schemas-microsoft-com:vml" Requires="v">
                <p:oleObj spid="_x0000_s1106" name="Photo Editor Photo" r:id="rId3" imgW="7621064" imgH="1809524" progId="">
                  <p:embed/>
                </p:oleObj>
              </mc:Choice>
              <mc:Fallback>
                <p:oleObj name="Photo Editor Photo" r:id="rId3" imgW="7621064" imgH="180952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85" y="254002"/>
                        <a:ext cx="1120775"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oleObj>
              </mc:Fallback>
            </mc:AlternateContent>
          </a:graphicData>
        </a:graphic>
      </p:graphicFrame>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174" y="778294"/>
            <a:ext cx="9581326" cy="2707105"/>
          </a:xfrm>
          <a:prstGeom prst="rect">
            <a:avLst/>
          </a:prstGeom>
        </p:spPr>
      </p:pic>
    </p:spTree>
    <p:extLst>
      <p:ext uri="{BB962C8B-B14F-4D97-AF65-F5344CB8AC3E}">
        <p14:creationId xmlns:p14="http://schemas.microsoft.com/office/powerpoint/2010/main" val="410314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3"/>
          </p:nvPr>
        </p:nvSpPr>
        <p:spPr>
          <a:xfrm>
            <a:off x="422031" y="1389132"/>
            <a:ext cx="8301046" cy="459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886404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4B1DE-51D9-FC48-81A7-75BA07A60F0E}" type="datetime1">
              <a:rPr lang="en-US" smtClean="0"/>
              <a:t>8/23/17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28694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9"/>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B1054-A3BA-B74C-A265-B61C915852FB}" type="datetime1">
              <a:rPr lang="en-US" smtClean="0"/>
              <a:t>8/23/17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310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6856" y="673560"/>
            <a:ext cx="7886700" cy="1325563"/>
          </a:xfrm>
        </p:spPr>
        <p:txBody>
          <a:bodyPr>
            <a:normAutofit/>
          </a:bodyPr>
          <a:lstStyle>
            <a:lvl1pPr>
              <a:defRPr sz="3200">
                <a:solidFill>
                  <a:srgbClr val="002060"/>
                </a:solidFill>
              </a:defRPr>
            </a:lvl1pPr>
          </a:lstStyle>
          <a:p>
            <a:r>
              <a:rPr lang="en-US" dirty="0"/>
              <a:t>d</a:t>
            </a:r>
          </a:p>
        </p:txBody>
      </p:sp>
      <p:sp>
        <p:nvSpPr>
          <p:cNvPr id="3" name="Content Placeholder 2"/>
          <p:cNvSpPr>
            <a:spLocks noGrp="1"/>
          </p:cNvSpPr>
          <p:nvPr>
            <p:ph sz="half" idx="1"/>
          </p:nvPr>
        </p:nvSpPr>
        <p:spPr>
          <a:xfrm>
            <a:off x="1456856" y="1915320"/>
            <a:ext cx="3886200" cy="4351339"/>
          </a:xfrm>
        </p:spPr>
        <p:txBody>
          <a:bodyPr/>
          <a:lstStyle>
            <a:lvl1pPr>
              <a:defRPr sz="1800">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95F1F-302D-004C-A6E5-1D18A34939AF}" type="datetime1">
              <a:rPr lang="en-US" smtClean="0"/>
              <a:t>8/23/17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9488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B41EA-7E3E-3D4F-BAE5-3B825B482793}" type="datetime1">
              <a:rPr lang="en-US" smtClean="0"/>
              <a:t>8/23/17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05136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218D2E-7A67-0248-B77F-028504A64AC4}" type="datetime1">
              <a:rPr lang="en-US" smtClean="0"/>
              <a:t>8/23/17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56301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BE56-F919-FA46-88E9-081807ADAE22}" type="datetime1">
              <a:rPr lang="en-US" smtClean="0"/>
              <a:t>8/23/17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6303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A599B3-5EE5-B644-9D58-8D8D48C18E69}" type="datetime1">
              <a:rPr lang="en-US" smtClean="0"/>
              <a:t>8/23/17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76256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3EA32-FA52-4A45-B2B6-EA8889CAB055}" type="datetime1">
              <a:rPr lang="en-US" smtClean="0"/>
              <a:t>8/23/17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088327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181A-2B37-5E44-A1F4-B3B27961AA1B}" type="datetime1">
              <a:rPr lang="en-US" smtClean="0"/>
              <a:t>8/23/17</a:t>
            </a:fld>
            <a:endParaRPr lang="en-US" dirty="0"/>
          </a:p>
        </p:txBody>
      </p:sp>
      <p:sp>
        <p:nvSpPr>
          <p:cNvPr id="5" name="Footer Placeholder 4"/>
          <p:cNvSpPr>
            <a:spLocks noGrp="1"/>
          </p:cNvSpPr>
          <p:nvPr>
            <p:ph type="ftr" sz="quarter" idx="3"/>
          </p:nvPr>
        </p:nvSpPr>
        <p:spPr>
          <a:xfrm>
            <a:off x="3028950" y="635635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08D40-E840-B649-8C1F-148E738ADDFC}" type="slidenum">
              <a:rPr lang="en-US" smtClean="0"/>
              <a:t>‹#›</a:t>
            </a:fld>
            <a:endParaRPr lang="en-US" dirty="0"/>
          </a:p>
        </p:txBody>
      </p:sp>
    </p:spTree>
    <p:extLst>
      <p:ext uri="{BB962C8B-B14F-4D97-AF65-F5344CB8AC3E}">
        <p14:creationId xmlns:p14="http://schemas.microsoft.com/office/powerpoint/2010/main" val="926770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 id="214748369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2.emf"/></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716" y="5669116"/>
            <a:ext cx="5324736" cy="750442"/>
          </a:xfrm>
          <a:prstGeom prst="rect">
            <a:avLst/>
          </a:prstGeom>
          <a:noFill/>
        </p:spPr>
        <p:txBody>
          <a:bodyPr wrap="none" lIns="57382" tIns="28692" rIns="57382" bIns="28692" rtlCol="0">
            <a:spAutoFit/>
          </a:bodyPr>
          <a:lstStyle/>
          <a:p>
            <a:pPr algn="l"/>
            <a:r>
              <a:rPr lang="en-US" sz="1500" dirty="0" smtClean="0">
                <a:solidFill>
                  <a:srgbClr val="595959"/>
                </a:solidFill>
                <a:latin typeface="Century Gothic"/>
                <a:cs typeface="Century Gothic"/>
              </a:rPr>
              <a:t>Avery Waite </a:t>
            </a:r>
            <a:endParaRPr lang="en-US" sz="1500" dirty="0">
              <a:solidFill>
                <a:srgbClr val="595959"/>
              </a:solidFill>
              <a:latin typeface="Century Gothic"/>
              <a:cs typeface="Century Gothic"/>
            </a:endParaRPr>
          </a:p>
          <a:p>
            <a:pPr algn="l"/>
            <a:r>
              <a:rPr lang="en-US" sz="1500" dirty="0" smtClean="0">
                <a:solidFill>
                  <a:srgbClr val="595959"/>
                </a:solidFill>
                <a:latin typeface="Century Gothic"/>
                <a:cs typeface="Century Gothic"/>
              </a:rPr>
              <a:t>Program Analyst </a:t>
            </a:r>
          </a:p>
          <a:p>
            <a:pPr algn="l"/>
            <a:r>
              <a:rPr lang="en-US" sz="1500" dirty="0" smtClean="0">
                <a:solidFill>
                  <a:srgbClr val="595959"/>
                </a:solidFill>
                <a:latin typeface="Century Gothic"/>
                <a:cs typeface="Century Gothic"/>
              </a:rPr>
              <a:t>USAID </a:t>
            </a:r>
            <a:r>
              <a:rPr lang="en-US" sz="1500" dirty="0">
                <a:solidFill>
                  <a:srgbClr val="595959"/>
                </a:solidFill>
                <a:latin typeface="Century Gothic"/>
                <a:cs typeface="Century Gothic"/>
              </a:rPr>
              <a:t>| Center for Accelerating Innovation and Impact</a:t>
            </a:r>
          </a:p>
        </p:txBody>
      </p:sp>
      <p:sp>
        <p:nvSpPr>
          <p:cNvPr id="3" name="Rectangle 2"/>
          <p:cNvSpPr/>
          <p:nvPr/>
        </p:nvSpPr>
        <p:spPr bwMode="auto">
          <a:xfrm>
            <a:off x="311100" y="4114788"/>
            <a:ext cx="7827918" cy="1020101"/>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3322" tIns="40731" rIns="73322" bIns="40731" numCol="1" rtlCol="0" anchor="ctr" anchorCtr="0" compatLnSpc="1">
            <a:prstTxWarp prst="textNoShape">
              <a:avLst/>
            </a:prstTxWarp>
          </a:bodyPr>
          <a:lstStyle/>
          <a:p>
            <a:pPr marL="98998" defTabSz="763709" eaLnBrk="0" fontAlgn="base">
              <a:spcBef>
                <a:spcPct val="50000"/>
              </a:spcBef>
              <a:spcAft>
                <a:spcPts val="753"/>
              </a:spcAft>
            </a:pPr>
            <a:r>
              <a:rPr lang="en-US" sz="1900" dirty="0" smtClean="0">
                <a:solidFill>
                  <a:schemeClr val="tx1">
                    <a:lumMod val="65000"/>
                    <a:lumOff val="35000"/>
                  </a:schemeClr>
                </a:solidFill>
                <a:latin typeface="Century Gothic"/>
                <a:cs typeface="Century Gothic"/>
              </a:rPr>
              <a:t>GLOBE Program Annual Meeting</a:t>
            </a:r>
            <a:endParaRPr lang="en-US" sz="1900" dirty="0">
              <a:solidFill>
                <a:schemeClr val="tx1">
                  <a:lumMod val="65000"/>
                  <a:lumOff val="35000"/>
                </a:schemeClr>
              </a:solidFill>
              <a:latin typeface="Century Gothic"/>
              <a:cs typeface="Century Gothic"/>
            </a:endParaRPr>
          </a:p>
          <a:p>
            <a:pPr marL="98998" defTabSz="763709" eaLnBrk="0" fontAlgn="base">
              <a:spcBef>
                <a:spcPts val="753"/>
              </a:spcBef>
              <a:spcAft>
                <a:spcPts val="1071"/>
              </a:spcAft>
            </a:pPr>
            <a:r>
              <a:rPr lang="en-US" sz="1500" dirty="0" smtClean="0">
                <a:solidFill>
                  <a:schemeClr val="tx1">
                    <a:lumMod val="65000"/>
                    <a:lumOff val="35000"/>
                  </a:schemeClr>
                </a:solidFill>
                <a:latin typeface="Century Gothic"/>
                <a:cs typeface="Century Gothic"/>
              </a:rPr>
              <a:t>August 2, 2017</a:t>
            </a:r>
            <a:endParaRPr lang="en-US" sz="1500" dirty="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330408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998077" y="594350"/>
            <a:ext cx="4989066" cy="300039"/>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200" dirty="0" smtClean="0">
                <a:solidFill>
                  <a:schemeClr val="tx1">
                    <a:lumMod val="65000"/>
                    <a:lumOff val="35000"/>
                  </a:schemeClr>
                </a:solidFill>
                <a:latin typeface="Century Gothic"/>
                <a:cs typeface="Century Gothic"/>
                <a:sym typeface="Symbol" pitchFamily="18" charset="2"/>
              </a:rPr>
              <a:t>Disease Surveillance</a:t>
            </a:r>
            <a:endParaRPr lang="en-US" sz="2200" dirty="0">
              <a:solidFill>
                <a:schemeClr val="tx1">
                  <a:lumMod val="65000"/>
                  <a:lumOff val="35000"/>
                </a:schemeClr>
              </a:solidFill>
              <a:latin typeface="Century Gothic"/>
              <a:cs typeface="Century Gothic"/>
              <a:sym typeface="Symbol" pitchFamily="18" charset="2"/>
            </a:endParaRPr>
          </a:p>
        </p:txBody>
      </p:sp>
      <p:pic>
        <p:nvPicPr>
          <p:cNvPr id="5" name="Picture 4" descr="Screen Shot 2016-09-14 at 11.40.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49" y="356715"/>
            <a:ext cx="813154" cy="565672"/>
          </a:xfrm>
          <a:prstGeom prst="rect">
            <a:avLst/>
          </a:prstGeom>
        </p:spPr>
      </p:pic>
      <p:graphicFrame>
        <p:nvGraphicFramePr>
          <p:cNvPr id="6" name="Diagram 5"/>
          <p:cNvGraphicFramePr/>
          <p:nvPr>
            <p:extLst>
              <p:ext uri="{D42A27DB-BD31-4B8C-83A1-F6EECF244321}">
                <p14:modId xmlns:p14="http://schemas.microsoft.com/office/powerpoint/2010/main" val="4057997779"/>
              </p:ext>
            </p:extLst>
          </p:nvPr>
        </p:nvGraphicFramePr>
        <p:xfrm>
          <a:off x="494499" y="1077607"/>
          <a:ext cx="824912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4581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4 at 11.40.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9" y="220401"/>
            <a:ext cx="811920" cy="689367"/>
          </a:xfrm>
          <a:prstGeom prst="rect">
            <a:avLst/>
          </a:prstGeom>
        </p:spPr>
      </p:pic>
      <p:sp>
        <p:nvSpPr>
          <p:cNvPr id="5" name="Rectangle 4"/>
          <p:cNvSpPr/>
          <p:nvPr/>
        </p:nvSpPr>
        <p:spPr bwMode="auto">
          <a:xfrm>
            <a:off x="949697" y="476583"/>
            <a:ext cx="4989066" cy="300039"/>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Diagnostics</a:t>
            </a:r>
            <a:endParaRPr lang="en-US" sz="2000" dirty="0">
              <a:solidFill>
                <a:schemeClr val="tx1">
                  <a:lumMod val="65000"/>
                  <a:lumOff val="35000"/>
                </a:schemeClr>
              </a:solidFill>
              <a:latin typeface="Century Gothic"/>
              <a:cs typeface="Century Gothic"/>
              <a:sym typeface="Symbol" pitchFamily="18" charset="2"/>
            </a:endParaRPr>
          </a:p>
        </p:txBody>
      </p:sp>
      <p:graphicFrame>
        <p:nvGraphicFramePr>
          <p:cNvPr id="6" name="Diagram 5"/>
          <p:cNvGraphicFramePr/>
          <p:nvPr>
            <p:extLst>
              <p:ext uri="{D42A27DB-BD31-4B8C-83A1-F6EECF244321}">
                <p14:modId xmlns:p14="http://schemas.microsoft.com/office/powerpoint/2010/main" val="1666784128"/>
              </p:ext>
            </p:extLst>
          </p:nvPr>
        </p:nvGraphicFramePr>
        <p:xfrm>
          <a:off x="764224" y="993825"/>
          <a:ext cx="777710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6383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988587">
            <a:off x="80249" y="237257"/>
            <a:ext cx="985385" cy="708351"/>
          </a:xfrm>
          <a:prstGeom prst="rect">
            <a:avLst/>
          </a:prstGeom>
        </p:spPr>
      </p:pic>
      <p:sp>
        <p:nvSpPr>
          <p:cNvPr id="5" name="Rectangle 4"/>
          <p:cNvSpPr/>
          <p:nvPr/>
        </p:nvSpPr>
        <p:spPr bwMode="auto">
          <a:xfrm>
            <a:off x="1046457" y="387048"/>
            <a:ext cx="4989066" cy="437955"/>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200" dirty="0" smtClean="0">
                <a:solidFill>
                  <a:schemeClr val="tx1">
                    <a:lumMod val="65000"/>
                    <a:lumOff val="35000"/>
                  </a:schemeClr>
                </a:solidFill>
                <a:latin typeface="Century Gothic"/>
                <a:cs typeface="Century Gothic"/>
                <a:sym typeface="Symbol" pitchFamily="18" charset="2"/>
              </a:rPr>
              <a:t>Unmanned Aerial Vehicles </a:t>
            </a:r>
            <a:endParaRPr lang="en-US" sz="2200" dirty="0">
              <a:solidFill>
                <a:schemeClr val="tx1">
                  <a:lumMod val="65000"/>
                  <a:lumOff val="35000"/>
                </a:schemeClr>
              </a:solidFill>
              <a:latin typeface="Century Gothic"/>
              <a:cs typeface="Century Gothic"/>
              <a:sym typeface="Symbol" pitchFamily="18" charset="2"/>
            </a:endParaRPr>
          </a:p>
        </p:txBody>
      </p:sp>
      <p:graphicFrame>
        <p:nvGraphicFramePr>
          <p:cNvPr id="6" name="Diagram 5"/>
          <p:cNvGraphicFramePr/>
          <p:nvPr>
            <p:extLst>
              <p:ext uri="{D42A27DB-BD31-4B8C-83A1-F6EECF244321}">
                <p14:modId xmlns:p14="http://schemas.microsoft.com/office/powerpoint/2010/main" val="946941275"/>
              </p:ext>
            </p:extLst>
          </p:nvPr>
        </p:nvGraphicFramePr>
        <p:xfrm>
          <a:off x="506241" y="818926"/>
          <a:ext cx="8181974" cy="5752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084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4 at 11.40.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6" y="310054"/>
            <a:ext cx="842091" cy="667865"/>
          </a:xfrm>
          <a:prstGeom prst="rect">
            <a:avLst/>
          </a:prstGeom>
        </p:spPr>
      </p:pic>
      <p:sp>
        <p:nvSpPr>
          <p:cNvPr id="5" name="Rectangle 4"/>
          <p:cNvSpPr/>
          <p:nvPr/>
        </p:nvSpPr>
        <p:spPr bwMode="auto">
          <a:xfrm>
            <a:off x="1010172" y="310054"/>
            <a:ext cx="4989066" cy="786581"/>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200" dirty="0" smtClean="0">
                <a:solidFill>
                  <a:schemeClr val="tx1">
                    <a:lumMod val="65000"/>
                    <a:lumOff val="35000"/>
                  </a:schemeClr>
                </a:solidFill>
                <a:latin typeface="Century Gothic"/>
                <a:cs typeface="Century Gothic"/>
                <a:sym typeface="Symbol" pitchFamily="18" charset="2"/>
              </a:rPr>
              <a:t>Community Engagement</a:t>
            </a:r>
            <a:endParaRPr lang="en-US" sz="2200" dirty="0">
              <a:solidFill>
                <a:schemeClr val="tx1">
                  <a:lumMod val="65000"/>
                  <a:lumOff val="35000"/>
                </a:schemeClr>
              </a:solidFill>
              <a:latin typeface="Century Gothic"/>
              <a:cs typeface="Century Gothic"/>
              <a:sym typeface="Symbol" pitchFamily="18" charset="2"/>
            </a:endParaRPr>
          </a:p>
        </p:txBody>
      </p:sp>
      <p:graphicFrame>
        <p:nvGraphicFramePr>
          <p:cNvPr id="6" name="Diagram 5"/>
          <p:cNvGraphicFramePr/>
          <p:nvPr>
            <p:extLst>
              <p:ext uri="{D42A27DB-BD31-4B8C-83A1-F6EECF244321}">
                <p14:modId xmlns:p14="http://schemas.microsoft.com/office/powerpoint/2010/main" val="648453251"/>
              </p:ext>
            </p:extLst>
          </p:nvPr>
        </p:nvGraphicFramePr>
        <p:xfrm>
          <a:off x="477789" y="719665"/>
          <a:ext cx="8235571" cy="5903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8926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358592" y="1887446"/>
            <a:ext cx="2332783" cy="4080220"/>
          </a:xfrm>
          <a:prstGeom prst="round1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91269" tIns="44999" rIns="91269" bIns="45635" rtlCol="0" anchor="t"/>
          <a:lstStyle/>
          <a:p>
            <a:pPr marL="171119" lvl="4" indent="-171119" defTabSz="912666" fontAlgn="base">
              <a:spcBef>
                <a:spcPts val="844"/>
              </a:spcBef>
              <a:spcAft>
                <a:spcPts val="1266"/>
              </a:spcAft>
              <a:buFont typeface="Arial"/>
              <a:buChar char="•"/>
            </a:pPr>
            <a:r>
              <a:rPr lang="en-US" sz="1600" dirty="0">
                <a:solidFill>
                  <a:schemeClr val="tx1"/>
                </a:solidFill>
                <a:latin typeface="Century Gothic" charset="0"/>
                <a:ea typeface="Century Gothic" charset="0"/>
                <a:cs typeface="Century Gothic" charset="0"/>
                <a:sym typeface="Symbol" pitchFamily="18" charset="2"/>
              </a:rPr>
              <a:t>Help get critical user </a:t>
            </a:r>
            <a:r>
              <a:rPr lang="en-US" sz="1600" dirty="0" smtClean="0">
                <a:solidFill>
                  <a:schemeClr val="tx1"/>
                </a:solidFill>
                <a:latin typeface="Century Gothic" charset="0"/>
                <a:ea typeface="Century Gothic" charset="0"/>
                <a:cs typeface="Century Gothic" charset="0"/>
                <a:sym typeface="Symbol" pitchFamily="18" charset="2"/>
              </a:rPr>
              <a:t>feedback</a:t>
            </a:r>
          </a:p>
        </p:txBody>
      </p:sp>
      <p:sp>
        <p:nvSpPr>
          <p:cNvPr id="3" name="Rectangle 2"/>
          <p:cNvSpPr/>
          <p:nvPr/>
        </p:nvSpPr>
        <p:spPr>
          <a:xfrm>
            <a:off x="260643" y="490319"/>
            <a:ext cx="7367378" cy="579646"/>
          </a:xfrm>
          <a:prstGeom prst="rect">
            <a:avLst/>
          </a:prstGeom>
        </p:spPr>
        <p:txBody>
          <a:bodyPr wrap="square">
            <a:spAutoFit/>
          </a:bodyPr>
          <a:lstStyle/>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USAID will support innovators to test and scale</a:t>
            </a:r>
          </a:p>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their innovations</a:t>
            </a:r>
            <a:endParaRPr lang="en-US" sz="2000" dirty="0">
              <a:solidFill>
                <a:schemeClr val="tx1">
                  <a:lumMod val="65000"/>
                  <a:lumOff val="35000"/>
                </a:schemeClr>
              </a:solidFill>
              <a:latin typeface="Century Gothic"/>
              <a:cs typeface="Century Gothic"/>
              <a:sym typeface="Symbol" pitchFamily="18" charset="2"/>
            </a:endParaRPr>
          </a:p>
        </p:txBody>
      </p:sp>
      <p:pic>
        <p:nvPicPr>
          <p:cNvPr id="9" name="Picture 8"/>
          <p:cNvPicPr/>
          <p:nvPr/>
        </p:nvPicPr>
        <p:blipFill rotWithShape="1">
          <a:blip r:embed="rId3" cstate="screen">
            <a:extLst>
              <a:ext uri="{28A0092B-C50C-407E-A947-70E740481C1C}">
                <a14:useLocalDpi xmlns:a14="http://schemas.microsoft.com/office/drawing/2010/main"/>
              </a:ext>
            </a:extLst>
          </a:blip>
          <a:srcRect/>
          <a:stretch/>
        </p:blipFill>
        <p:spPr bwMode="auto">
          <a:xfrm>
            <a:off x="2883881" y="2986417"/>
            <a:ext cx="5694700" cy="2981249"/>
          </a:xfrm>
          <a:prstGeom prst="rect">
            <a:avLst/>
          </a:prstGeom>
          <a:ln>
            <a:noFill/>
          </a:ln>
          <a:extLst>
            <a:ext uri="{53640926-AAD7-44d8-BBD7-CCE9431645EC}">
              <a14:shadowObscured xmlns:a14="http://schemas.microsoft.com/office/drawing/2010/main"/>
            </a:ext>
          </a:extLst>
        </p:spPr>
      </p:pic>
      <p:pic>
        <p:nvPicPr>
          <p:cNvPr id="12" name="Picture 11" descr="Slide1.jpg"/>
          <p:cNvPicPr/>
          <p:nvPr/>
        </p:nvPicPr>
        <p:blipFill rotWithShape="1">
          <a:blip r:embed="rId4" cstate="screen">
            <a:extLst>
              <a:ext uri="{28A0092B-C50C-407E-A947-70E740481C1C}">
                <a14:useLocalDpi xmlns:a14="http://schemas.microsoft.com/office/drawing/2010/main"/>
              </a:ext>
            </a:extLst>
          </a:blip>
          <a:srcRect/>
          <a:stretch/>
        </p:blipFill>
        <p:spPr bwMode="auto">
          <a:xfrm>
            <a:off x="2883881" y="1721853"/>
            <a:ext cx="5694700" cy="11229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3992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328863" y="2057445"/>
            <a:ext cx="2392417" cy="4080220"/>
          </a:xfrm>
          <a:prstGeom prst="round1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91269" tIns="44999" rIns="91269" bIns="45635" rtlCol="0" anchor="t"/>
          <a:lstStyle/>
          <a:p>
            <a:pPr marL="171119" lvl="4" indent="-171119" defTabSz="912666" fontAlgn="base">
              <a:spcBef>
                <a:spcPts val="844"/>
              </a:spcBef>
              <a:spcAft>
                <a:spcPts val="844"/>
              </a:spcAft>
              <a:buFont typeface="Arial"/>
              <a:buChar char="•"/>
            </a:pPr>
            <a:r>
              <a:rPr lang="en-US" sz="1600" dirty="0">
                <a:solidFill>
                  <a:srgbClr val="7F7F7F"/>
                </a:solidFill>
                <a:latin typeface="Century Gothic" charset="0"/>
                <a:ea typeface="Century Gothic" charset="0"/>
                <a:cs typeface="Century Gothic" charset="0"/>
                <a:sym typeface="Symbol" pitchFamily="18" charset="2"/>
              </a:rPr>
              <a:t>Help get critical user </a:t>
            </a:r>
            <a:r>
              <a:rPr lang="en-US" sz="1600" dirty="0" smtClean="0">
                <a:solidFill>
                  <a:srgbClr val="7F7F7F"/>
                </a:solidFill>
                <a:latin typeface="Century Gothic" charset="0"/>
                <a:ea typeface="Century Gothic" charset="0"/>
                <a:cs typeface="Century Gothic" charset="0"/>
                <a:sym typeface="Symbol" pitchFamily="18" charset="2"/>
              </a:rPr>
              <a:t>feedback </a:t>
            </a:r>
          </a:p>
          <a:p>
            <a:pPr marL="171119" lvl="4" indent="-171119" defTabSz="912666" fontAlgn="base">
              <a:spcBef>
                <a:spcPts val="844"/>
              </a:spcBef>
              <a:spcAft>
                <a:spcPts val="844"/>
              </a:spcAft>
              <a:buFont typeface="Arial"/>
              <a:buChar char="•"/>
            </a:pPr>
            <a:r>
              <a:rPr lang="en-US" sz="1600" dirty="0" smtClean="0">
                <a:solidFill>
                  <a:schemeClr val="tx1"/>
                </a:solidFill>
                <a:latin typeface="Century Gothic" charset="0"/>
                <a:ea typeface="Century Gothic" charset="0"/>
                <a:cs typeface="Century Gothic" charset="0"/>
                <a:sym typeface="Symbol" pitchFamily="18" charset="2"/>
              </a:rPr>
              <a:t>Provide expertise in product introduction and scale up </a:t>
            </a:r>
            <a:endParaRPr lang="en-US" sz="1600" dirty="0">
              <a:solidFill>
                <a:schemeClr val="tx1"/>
              </a:solidFill>
              <a:latin typeface="Century Gothic" charset="0"/>
              <a:ea typeface="Century Gothic" charset="0"/>
              <a:cs typeface="Century Gothic" charset="0"/>
              <a:sym typeface="Symbol" pitchFamily="18" charset="2"/>
            </a:endParaRPr>
          </a:p>
        </p:txBody>
      </p:sp>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2895601" y="1711158"/>
            <a:ext cx="3577389" cy="3657601"/>
          </a:xfrm>
          <a:prstGeom prst="rect">
            <a:avLst/>
          </a:prstGeom>
          <a:ln>
            <a:solidFill>
              <a:srgbClr val="7F7F7F"/>
            </a:solidFill>
          </a:ln>
          <a:effectLst>
            <a:outerShdw blurRad="292100" dist="139700" dir="2700000" algn="tl" rotWithShape="0">
              <a:srgbClr val="333333">
                <a:alpha val="65000"/>
              </a:srgbClr>
            </a:outerShdw>
          </a:effectLst>
        </p:spPr>
      </p:pic>
      <p:pic>
        <p:nvPicPr>
          <p:cNvPr id="11" name="Picture 10"/>
          <p:cNvPicPr/>
          <p:nvPr/>
        </p:nvPicPr>
        <p:blipFill>
          <a:blip r:embed="rId4">
            <a:extLst>
              <a:ext uri="{28A0092B-C50C-407E-A947-70E740481C1C}">
                <a14:useLocalDpi xmlns:a14="http://schemas.microsoft.com/office/drawing/2010/main"/>
              </a:ext>
            </a:extLst>
          </a:blip>
          <a:srcRect/>
          <a:stretch>
            <a:fillRect/>
          </a:stretch>
        </p:blipFill>
        <p:spPr bwMode="auto">
          <a:xfrm>
            <a:off x="5128561" y="3262133"/>
            <a:ext cx="3742725" cy="3293743"/>
          </a:xfrm>
          <a:prstGeom prst="rect">
            <a:avLst/>
          </a:prstGeom>
          <a:ln>
            <a:solidFill>
              <a:srgbClr val="7F7F7F"/>
            </a:solidFill>
          </a:ln>
          <a:effectLst>
            <a:outerShdw blurRad="292100" dist="139700" dir="2700000" algn="tl" rotWithShape="0">
              <a:srgbClr val="333333">
                <a:alpha val="65000"/>
              </a:srgbClr>
            </a:outerShdw>
          </a:effectLst>
        </p:spPr>
      </p:pic>
      <p:sp>
        <p:nvSpPr>
          <p:cNvPr id="12" name="Rectangle 11"/>
          <p:cNvSpPr/>
          <p:nvPr/>
        </p:nvSpPr>
        <p:spPr>
          <a:xfrm>
            <a:off x="260643" y="490319"/>
            <a:ext cx="7367378" cy="579646"/>
          </a:xfrm>
          <a:prstGeom prst="rect">
            <a:avLst/>
          </a:prstGeom>
        </p:spPr>
        <p:txBody>
          <a:bodyPr wrap="square">
            <a:spAutoFit/>
          </a:bodyPr>
          <a:lstStyle/>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USAID will support innovators to test and scale</a:t>
            </a:r>
          </a:p>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their innovations</a:t>
            </a:r>
            <a:endParaRPr lang="en-US" sz="2000" dirty="0">
              <a:solidFill>
                <a:schemeClr val="tx1">
                  <a:lumMod val="65000"/>
                  <a:lumOff val="35000"/>
                </a:schemeClr>
              </a:solidFill>
              <a:latin typeface="Century Gothic"/>
              <a:cs typeface="Century Gothic"/>
              <a:sym typeface="Symbol" pitchFamily="18" charset="2"/>
            </a:endParaRPr>
          </a:p>
        </p:txBody>
      </p:sp>
    </p:spTree>
    <p:extLst>
      <p:ext uri="{BB962C8B-B14F-4D97-AF65-F5344CB8AC3E}">
        <p14:creationId xmlns:p14="http://schemas.microsoft.com/office/powerpoint/2010/main" val="37833933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 Single Corner Rectangle 39"/>
          <p:cNvSpPr/>
          <p:nvPr/>
        </p:nvSpPr>
        <p:spPr>
          <a:xfrm>
            <a:off x="192505" y="2069254"/>
            <a:ext cx="2406316" cy="4080220"/>
          </a:xfrm>
          <a:prstGeom prst="round1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91269" tIns="44999" rIns="91269" bIns="45635" rtlCol="0" anchor="t"/>
          <a:lstStyle/>
          <a:p>
            <a:pPr marL="171119" lvl="4" indent="-171119" defTabSz="912666" fontAlgn="base">
              <a:spcBef>
                <a:spcPts val="844"/>
              </a:spcBef>
              <a:spcAft>
                <a:spcPts val="844"/>
              </a:spcAft>
              <a:buFont typeface="Arial"/>
              <a:buChar char="•"/>
            </a:pPr>
            <a:r>
              <a:rPr lang="en-US" sz="1600" dirty="0">
                <a:solidFill>
                  <a:schemeClr val="tx1">
                    <a:lumMod val="50000"/>
                    <a:lumOff val="50000"/>
                  </a:schemeClr>
                </a:solidFill>
                <a:latin typeface="Century Gothic" charset="0"/>
                <a:ea typeface="Century Gothic" charset="0"/>
                <a:cs typeface="Century Gothic" charset="0"/>
                <a:sym typeface="Symbol" pitchFamily="18" charset="2"/>
              </a:rPr>
              <a:t>Help get critical user </a:t>
            </a:r>
            <a:r>
              <a:rPr lang="en-US" sz="1600" dirty="0" smtClean="0">
                <a:solidFill>
                  <a:schemeClr val="tx1">
                    <a:lumMod val="50000"/>
                    <a:lumOff val="50000"/>
                  </a:schemeClr>
                </a:solidFill>
                <a:latin typeface="Century Gothic" charset="0"/>
                <a:ea typeface="Century Gothic" charset="0"/>
                <a:cs typeface="Century Gothic" charset="0"/>
                <a:sym typeface="Symbol" pitchFamily="18" charset="2"/>
              </a:rPr>
              <a:t>feedback </a:t>
            </a:r>
          </a:p>
          <a:p>
            <a:pPr marL="171119" lvl="4" indent="-171119" defTabSz="912666" fontAlgn="base">
              <a:spcBef>
                <a:spcPts val="844"/>
              </a:spcBef>
              <a:spcAft>
                <a:spcPts val="844"/>
              </a:spcAft>
              <a:buFont typeface="Arial"/>
              <a:buChar char="•"/>
            </a:pPr>
            <a:r>
              <a:rPr lang="en-US" sz="1600" dirty="0" smtClean="0">
                <a:solidFill>
                  <a:srgbClr val="7F7F7F"/>
                </a:solidFill>
                <a:latin typeface="Century Gothic" charset="0"/>
                <a:ea typeface="Century Gothic" charset="0"/>
                <a:cs typeface="Century Gothic" charset="0"/>
                <a:sym typeface="Symbol" pitchFamily="18" charset="2"/>
              </a:rPr>
              <a:t>Provide </a:t>
            </a:r>
            <a:r>
              <a:rPr lang="en-US" sz="1600" dirty="0">
                <a:solidFill>
                  <a:srgbClr val="7F7F7F"/>
                </a:solidFill>
                <a:latin typeface="Century Gothic" charset="0"/>
                <a:ea typeface="Century Gothic" charset="0"/>
                <a:cs typeface="Century Gothic" charset="0"/>
                <a:sym typeface="Symbol" pitchFamily="18" charset="2"/>
              </a:rPr>
              <a:t>expertise in product introduction and scale </a:t>
            </a:r>
            <a:r>
              <a:rPr lang="en-US" sz="1600" dirty="0" smtClean="0">
                <a:solidFill>
                  <a:srgbClr val="7F7F7F"/>
                </a:solidFill>
                <a:latin typeface="Century Gothic" charset="0"/>
                <a:ea typeface="Century Gothic" charset="0"/>
                <a:cs typeface="Century Gothic" charset="0"/>
                <a:sym typeface="Symbol" pitchFamily="18" charset="2"/>
              </a:rPr>
              <a:t>up </a:t>
            </a:r>
          </a:p>
          <a:p>
            <a:pPr marL="171119" lvl="4" indent="-171119" defTabSz="912666" fontAlgn="base">
              <a:spcBef>
                <a:spcPts val="844"/>
              </a:spcBef>
              <a:spcAft>
                <a:spcPts val="844"/>
              </a:spcAft>
              <a:buFont typeface="Arial"/>
              <a:buChar char="•"/>
            </a:pPr>
            <a:r>
              <a:rPr lang="en-US" sz="1600" dirty="0" smtClean="0">
                <a:solidFill>
                  <a:schemeClr val="tx1"/>
                </a:solidFill>
                <a:latin typeface="Century Gothic" charset="0"/>
                <a:ea typeface="Century Gothic" charset="0"/>
                <a:cs typeface="Century Gothic" charset="0"/>
                <a:sym typeface="Symbol" pitchFamily="18" charset="2"/>
              </a:rPr>
              <a:t>Connect </a:t>
            </a:r>
            <a:r>
              <a:rPr lang="en-US" sz="1600" dirty="0">
                <a:solidFill>
                  <a:schemeClr val="tx1"/>
                </a:solidFill>
                <a:latin typeface="Century Gothic" charset="0"/>
                <a:ea typeface="Century Gothic" charset="0"/>
                <a:cs typeface="Century Gothic" charset="0"/>
                <a:sym typeface="Symbol" pitchFamily="18" charset="2"/>
              </a:rPr>
              <a:t>innovators to </a:t>
            </a:r>
            <a:r>
              <a:rPr lang="en-US" sz="1600" dirty="0" smtClean="0">
                <a:solidFill>
                  <a:schemeClr val="tx1"/>
                </a:solidFill>
                <a:latin typeface="Century Gothic" charset="0"/>
                <a:ea typeface="Century Gothic" charset="0"/>
                <a:cs typeface="Century Gothic" charset="0"/>
                <a:sym typeface="Symbol" pitchFamily="18" charset="2"/>
              </a:rPr>
              <a:t>partners, technical experts and key influencers</a:t>
            </a:r>
            <a:endParaRPr lang="en-US" sz="1600" dirty="0">
              <a:solidFill>
                <a:schemeClr val="tx1">
                  <a:lumMod val="50000"/>
                  <a:lumOff val="50000"/>
                </a:schemeClr>
              </a:solidFill>
              <a:latin typeface="Century Gothic" charset="0"/>
              <a:ea typeface="Century Gothic" charset="0"/>
              <a:cs typeface="Century Gothic" charset="0"/>
              <a:sym typeface="Symbol" pitchFamily="18" charset="2"/>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1473" y="1668380"/>
            <a:ext cx="6270388" cy="4481093"/>
          </a:xfrm>
          <a:prstGeom prst="rect">
            <a:avLst/>
          </a:prstGeom>
          <a:ln>
            <a:solidFill>
              <a:srgbClr val="7F7F7F"/>
            </a:solidFill>
          </a:ln>
          <a:effectLst>
            <a:outerShdw blurRad="292100" dist="139700" dir="2700000" algn="tl" rotWithShape="0">
              <a:srgbClr val="333333">
                <a:alpha val="65000"/>
              </a:srgbClr>
            </a:outerShdw>
          </a:effectLst>
        </p:spPr>
      </p:pic>
      <p:sp>
        <p:nvSpPr>
          <p:cNvPr id="14" name="Rectangle 13"/>
          <p:cNvSpPr/>
          <p:nvPr/>
        </p:nvSpPr>
        <p:spPr>
          <a:xfrm>
            <a:off x="260643" y="490319"/>
            <a:ext cx="7367378" cy="579646"/>
          </a:xfrm>
          <a:prstGeom prst="rect">
            <a:avLst/>
          </a:prstGeom>
        </p:spPr>
        <p:txBody>
          <a:bodyPr wrap="square">
            <a:spAutoFit/>
          </a:bodyPr>
          <a:lstStyle/>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USAID will support innovators to test and scale</a:t>
            </a:r>
          </a:p>
          <a:p>
            <a:pPr defTabSz="642888" eaLnBrk="0" fontAlgn="base">
              <a:lnSpc>
                <a:spcPct val="50000"/>
              </a:lnSpc>
              <a:spcBef>
                <a:spcPct val="50000"/>
              </a:spcBef>
              <a:spcAft>
                <a:spcPct val="0"/>
              </a:spcAft>
            </a:pPr>
            <a:r>
              <a:rPr lang="en-US" sz="2000" dirty="0" smtClean="0">
                <a:solidFill>
                  <a:schemeClr val="tx1">
                    <a:lumMod val="65000"/>
                    <a:lumOff val="35000"/>
                  </a:schemeClr>
                </a:solidFill>
                <a:latin typeface="Century Gothic"/>
                <a:cs typeface="Century Gothic"/>
                <a:sym typeface="Symbol" pitchFamily="18" charset="2"/>
              </a:rPr>
              <a:t>their innovations</a:t>
            </a:r>
            <a:endParaRPr lang="en-US" sz="2000" dirty="0">
              <a:solidFill>
                <a:schemeClr val="tx1">
                  <a:lumMod val="65000"/>
                  <a:lumOff val="35000"/>
                </a:schemeClr>
              </a:solidFill>
              <a:latin typeface="Century Gothic"/>
              <a:cs typeface="Century Gothic"/>
              <a:sym typeface="Symbol" pitchFamily="18" charset="2"/>
            </a:endParaRPr>
          </a:p>
        </p:txBody>
      </p:sp>
    </p:spTree>
    <p:extLst>
      <p:ext uri="{BB962C8B-B14F-4D97-AF65-F5344CB8AC3E}">
        <p14:creationId xmlns:p14="http://schemas.microsoft.com/office/powerpoint/2010/main" val="367295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56600" cy="6858000"/>
          </a:xfrm>
          <a:prstGeom prst="rect">
            <a:avLst/>
          </a:prstGeom>
        </p:spPr>
      </p:pic>
      <p:sp>
        <p:nvSpPr>
          <p:cNvPr id="7" name="TextBox 6"/>
          <p:cNvSpPr txBox="1"/>
          <p:nvPr/>
        </p:nvSpPr>
        <p:spPr>
          <a:xfrm>
            <a:off x="5256744" y="5755086"/>
            <a:ext cx="3722785" cy="297853"/>
          </a:xfrm>
          <a:prstGeom prst="rect">
            <a:avLst/>
          </a:prstGeom>
          <a:noFill/>
        </p:spPr>
        <p:txBody>
          <a:bodyPr wrap="square" lIns="81610" tIns="40806" rIns="81610" bIns="40806" rtlCol="0">
            <a:spAutoFit/>
          </a:bodyPr>
          <a:lstStyle/>
          <a:p>
            <a:pPr algn="r"/>
            <a:r>
              <a:rPr lang="en-US" sz="1400" dirty="0" err="1" smtClean="0">
                <a:solidFill>
                  <a:schemeClr val="tx1">
                    <a:lumMod val="65000"/>
                    <a:lumOff val="35000"/>
                  </a:schemeClr>
                </a:solidFill>
                <a:latin typeface="Avenir Book" charset="0"/>
                <a:ea typeface="Avenir Book" charset="0"/>
                <a:cs typeface="Avenir Book" charset="0"/>
              </a:rPr>
              <a:t>www.usaid.gov</a:t>
            </a:r>
            <a:r>
              <a:rPr lang="en-US" sz="1400" dirty="0">
                <a:solidFill>
                  <a:schemeClr val="tx1">
                    <a:lumMod val="65000"/>
                    <a:lumOff val="35000"/>
                  </a:schemeClr>
                </a:solidFill>
                <a:latin typeface="Avenir Book" charset="0"/>
                <a:ea typeface="Avenir Book" charset="0"/>
                <a:cs typeface="Avenir Book" charset="0"/>
              </a:rPr>
              <a:t>/</a:t>
            </a:r>
            <a:r>
              <a:rPr lang="en-US" sz="1400" dirty="0" err="1">
                <a:solidFill>
                  <a:schemeClr val="tx1">
                    <a:lumMod val="65000"/>
                    <a:lumOff val="35000"/>
                  </a:schemeClr>
                </a:solidFill>
                <a:latin typeface="Avenir Book" charset="0"/>
                <a:ea typeface="Avenir Book" charset="0"/>
                <a:cs typeface="Avenir Book" charset="0"/>
              </a:rPr>
              <a:t>grandchallenges</a:t>
            </a:r>
            <a:r>
              <a:rPr lang="en-US" sz="1400" dirty="0">
                <a:solidFill>
                  <a:schemeClr val="tx1">
                    <a:lumMod val="65000"/>
                    <a:lumOff val="35000"/>
                  </a:schemeClr>
                </a:solidFill>
                <a:latin typeface="Avenir Book" charset="0"/>
                <a:ea typeface="Avenir Book" charset="0"/>
                <a:cs typeface="Avenir Book" charset="0"/>
              </a:rPr>
              <a:t>/</a:t>
            </a:r>
            <a:r>
              <a:rPr lang="en-US" sz="1400" dirty="0" err="1">
                <a:solidFill>
                  <a:schemeClr val="tx1">
                    <a:lumMod val="65000"/>
                    <a:lumOff val="35000"/>
                  </a:schemeClr>
                </a:solidFill>
                <a:latin typeface="Avenir Book" charset="0"/>
                <a:ea typeface="Avenir Book" charset="0"/>
                <a:cs typeface="Avenir Book" charset="0"/>
              </a:rPr>
              <a:t>zika</a:t>
            </a:r>
            <a:endParaRPr lang="en-US" sz="1400" dirty="0">
              <a:solidFill>
                <a:schemeClr val="tx1">
                  <a:lumMod val="65000"/>
                  <a:lumOff val="35000"/>
                </a:schemeClr>
              </a:solidFill>
              <a:latin typeface="Avenir Book" charset="0"/>
              <a:ea typeface="Avenir Book" charset="0"/>
              <a:cs typeface="Avenir Book"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198" y="4178472"/>
            <a:ext cx="2773331" cy="942425"/>
          </a:xfrm>
          <a:prstGeom prst="rect">
            <a:avLst/>
          </a:prstGeom>
        </p:spPr>
      </p:pic>
    </p:spTree>
    <p:extLst>
      <p:ext uri="{BB962C8B-B14F-4D97-AF65-F5344CB8AC3E}">
        <p14:creationId xmlns:p14="http://schemas.microsoft.com/office/powerpoint/2010/main" val="408008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03" y="209625"/>
            <a:ext cx="8721968" cy="831600"/>
          </a:xfrm>
          <a:noFill/>
          <a:extLst>
            <a:ext uri="{909E8E84-426E-40dd-AFC4-6F175D3DCCD1}">
              <a14:hiddenFill xmlns:a14="http://schemas.microsoft.com/office/drawing/2010/main">
                <a:solidFill>
                  <a:srgbClr val="FFFFFF"/>
                </a:solidFill>
              </a14:hiddenFill>
            </a:ext>
          </a:extLst>
        </p:spPr>
        <p:txBody>
          <a:bodyPr wrap="square" anchor="t">
            <a:noAutofit/>
          </a:bodyPr>
          <a:lstStyle/>
          <a:p>
            <a:pPr lvl="0" algn="l"/>
            <a:r>
              <a:rPr lang="en-US" sz="2200" dirty="0" smtClean="0">
                <a:solidFill>
                  <a:srgbClr val="595959"/>
                </a:solidFill>
                <a:latin typeface="Century Gothic"/>
                <a:cs typeface="Century Gothic"/>
              </a:rPr>
              <a:t>CII plays a complementary role to support innovation and scale for GH Bureau priorities</a:t>
            </a:r>
            <a:endParaRPr lang="en-US" sz="2200" dirty="0">
              <a:solidFill>
                <a:srgbClr val="595959"/>
              </a:solidFill>
              <a:latin typeface="Century Gothic"/>
              <a:cs typeface="Century Gothic"/>
            </a:endParaRPr>
          </a:p>
        </p:txBody>
      </p:sp>
      <p:sp>
        <p:nvSpPr>
          <p:cNvPr id="4" name="Rectangle 3"/>
          <p:cNvSpPr/>
          <p:nvPr/>
        </p:nvSpPr>
        <p:spPr bwMode="auto">
          <a:xfrm>
            <a:off x="0" y="1726275"/>
            <a:ext cx="9144000" cy="8382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none" lIns="71433" tIns="39685" rIns="71433" bIns="39685" numCol="1" rtlCol="0" anchor="ctr" anchorCtr="0" compatLnSpc="1">
            <a:prstTxWarp prst="textNoShape">
              <a:avLst/>
            </a:prstTxWarp>
          </a:bodyPr>
          <a:lstStyle/>
          <a:p>
            <a:pPr defTabSz="744093" eaLnBrk="0" fontAlgn="base" hangingPunct="0">
              <a:spcBef>
                <a:spcPct val="50000"/>
              </a:spcBef>
              <a:spcAft>
                <a:spcPct val="0"/>
              </a:spcAft>
            </a:pPr>
            <a:endParaRPr lang="en-US" sz="900">
              <a:latin typeface="Century Gothic"/>
              <a:cs typeface="Century Gothic"/>
              <a:sym typeface="Symbol" pitchFamily="18" charset="2"/>
            </a:endParaRPr>
          </a:p>
        </p:txBody>
      </p:sp>
      <p:pic>
        <p:nvPicPr>
          <p:cNvPr id="5" name="Picture 2" descr="Icon of a magnifying glass with a line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715" y="4942536"/>
            <a:ext cx="831149" cy="1023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5404" y="1297835"/>
            <a:ext cx="1505565" cy="326366"/>
          </a:xfrm>
          <a:prstGeom prst="rect">
            <a:avLst/>
          </a:prstGeom>
          <a:noFill/>
          <a:effectLst/>
        </p:spPr>
        <p:txBody>
          <a:bodyPr wrap="square" lIns="79370" tIns="39685" rIns="79370" bIns="39685" rtlCol="0">
            <a:spAutoFit/>
          </a:bodyPr>
          <a:lstStyle/>
          <a:p>
            <a:r>
              <a:rPr lang="en-US" sz="1600" b="1" dirty="0">
                <a:latin typeface="Century Gothic"/>
                <a:cs typeface="Century Gothic"/>
              </a:rPr>
              <a:t>Role</a:t>
            </a:r>
          </a:p>
        </p:txBody>
      </p:sp>
      <p:sp>
        <p:nvSpPr>
          <p:cNvPr id="7" name="TextBox 6"/>
          <p:cNvSpPr txBox="1"/>
          <p:nvPr/>
        </p:nvSpPr>
        <p:spPr>
          <a:xfrm>
            <a:off x="251214" y="2925889"/>
            <a:ext cx="1505565" cy="326366"/>
          </a:xfrm>
          <a:prstGeom prst="rect">
            <a:avLst/>
          </a:prstGeom>
          <a:noFill/>
          <a:effectLst/>
        </p:spPr>
        <p:txBody>
          <a:bodyPr wrap="square" lIns="79370" tIns="39685" rIns="79370" bIns="39685" rtlCol="0">
            <a:spAutoFit/>
          </a:bodyPr>
          <a:lstStyle/>
          <a:p>
            <a:r>
              <a:rPr lang="en-US" sz="1600" b="1" dirty="0">
                <a:latin typeface="Century Gothic"/>
                <a:cs typeface="Century Gothic"/>
              </a:rPr>
              <a:t>Approach</a:t>
            </a:r>
          </a:p>
        </p:txBody>
      </p:sp>
      <p:sp>
        <p:nvSpPr>
          <p:cNvPr id="8" name="TextBox 7"/>
          <p:cNvSpPr txBox="1"/>
          <p:nvPr/>
        </p:nvSpPr>
        <p:spPr>
          <a:xfrm>
            <a:off x="275404" y="4539264"/>
            <a:ext cx="1505565" cy="326366"/>
          </a:xfrm>
          <a:prstGeom prst="rect">
            <a:avLst/>
          </a:prstGeom>
          <a:noFill/>
          <a:effectLst/>
        </p:spPr>
        <p:txBody>
          <a:bodyPr wrap="square" lIns="79370" tIns="39685" rIns="79370" bIns="39685" rtlCol="0">
            <a:spAutoFit/>
          </a:bodyPr>
          <a:lstStyle/>
          <a:p>
            <a:r>
              <a:rPr lang="en-US" sz="1600" b="1" dirty="0">
                <a:latin typeface="Century Gothic"/>
                <a:cs typeface="Century Gothic"/>
              </a:rPr>
              <a:t>What we do</a:t>
            </a:r>
          </a:p>
        </p:txBody>
      </p:sp>
      <p:sp>
        <p:nvSpPr>
          <p:cNvPr id="9" name="TextBox 8"/>
          <p:cNvSpPr txBox="1"/>
          <p:nvPr/>
        </p:nvSpPr>
        <p:spPr>
          <a:xfrm>
            <a:off x="493117" y="1773951"/>
            <a:ext cx="8344732" cy="541810"/>
          </a:xfrm>
          <a:prstGeom prst="rect">
            <a:avLst/>
          </a:prstGeom>
          <a:noFill/>
          <a:effectLst/>
        </p:spPr>
        <p:txBody>
          <a:bodyPr wrap="square" lIns="79370" tIns="39685" rIns="79370" bIns="39685" rtlCol="0">
            <a:spAutoFit/>
          </a:bodyPr>
          <a:lstStyle/>
          <a:p>
            <a:r>
              <a:rPr lang="en-US" sz="1500" dirty="0">
                <a:latin typeface="Century Gothic"/>
                <a:cs typeface="Century Gothic"/>
              </a:rPr>
              <a:t>Accelerate the development, introduction and scale up of priority global health interventions</a:t>
            </a:r>
          </a:p>
        </p:txBody>
      </p:sp>
      <p:pic>
        <p:nvPicPr>
          <p:cNvPr id="10" name="Picture 4" descr="Icon of a light bu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86" y="4845393"/>
            <a:ext cx="1016000" cy="12506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con of a 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3144" y="4870025"/>
            <a:ext cx="948965" cy="11680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1306286" y="4892970"/>
            <a:ext cx="1879932"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b="1" dirty="0">
                <a:solidFill>
                  <a:schemeClr val="tx1"/>
                </a:solidFill>
                <a:latin typeface="Century Gothic"/>
                <a:ea typeface="Avenir Book" charset="0"/>
                <a:cs typeface="Century Gothic"/>
                <a:sym typeface="Symbol" pitchFamily="18" charset="2"/>
              </a:rPr>
              <a:t>Catalyze Innovation</a:t>
            </a:r>
          </a:p>
        </p:txBody>
      </p:sp>
      <p:sp>
        <p:nvSpPr>
          <p:cNvPr id="13" name="Rectangle 12"/>
          <p:cNvSpPr/>
          <p:nvPr/>
        </p:nvSpPr>
        <p:spPr bwMode="auto">
          <a:xfrm>
            <a:off x="3853211" y="4885886"/>
            <a:ext cx="1524000"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b="1" dirty="0">
                <a:solidFill>
                  <a:schemeClr val="tx1"/>
                </a:solidFill>
                <a:latin typeface="Century Gothic"/>
                <a:ea typeface="Avenir Book" charset="0"/>
                <a:cs typeface="Century Gothic"/>
                <a:sym typeface="Symbol" pitchFamily="18" charset="2"/>
              </a:rPr>
              <a:t>Scale for Impact</a:t>
            </a:r>
          </a:p>
        </p:txBody>
      </p:sp>
      <p:sp>
        <p:nvSpPr>
          <p:cNvPr id="14" name="Rectangle 13"/>
          <p:cNvSpPr/>
          <p:nvPr/>
        </p:nvSpPr>
        <p:spPr bwMode="auto">
          <a:xfrm>
            <a:off x="6474096" y="4885886"/>
            <a:ext cx="1879932"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b="1" dirty="0">
                <a:solidFill>
                  <a:schemeClr val="tx1"/>
                </a:solidFill>
                <a:latin typeface="Century Gothic"/>
                <a:ea typeface="Avenir Book" charset="0"/>
                <a:cs typeface="Century Gothic"/>
                <a:sym typeface="Symbol" pitchFamily="18" charset="2"/>
              </a:rPr>
              <a:t>Identify Cutting-Edge Practices</a:t>
            </a:r>
          </a:p>
        </p:txBody>
      </p:sp>
      <p:sp>
        <p:nvSpPr>
          <p:cNvPr id="15" name="Rectangle 14"/>
          <p:cNvSpPr/>
          <p:nvPr/>
        </p:nvSpPr>
        <p:spPr bwMode="auto">
          <a:xfrm>
            <a:off x="467199" y="3206135"/>
            <a:ext cx="8370651"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dirty="0">
                <a:solidFill>
                  <a:schemeClr val="tx1"/>
                </a:solidFill>
                <a:latin typeface="Century Gothic"/>
                <a:ea typeface="Avenir Book" charset="0"/>
                <a:cs typeface="Century Gothic"/>
                <a:sym typeface="Symbol" pitchFamily="18" charset="2"/>
              </a:rPr>
              <a:t>Promote and reinforce innovative, </a:t>
            </a:r>
            <a:r>
              <a:rPr lang="en-US" sz="1500" b="1" i="1" dirty="0">
                <a:solidFill>
                  <a:schemeClr val="tx1"/>
                </a:solidFill>
                <a:latin typeface="Century Gothic"/>
                <a:ea typeface="Avenir Book" charset="0"/>
                <a:cs typeface="Century Gothic"/>
                <a:sym typeface="Symbol" pitchFamily="18" charset="2"/>
              </a:rPr>
              <a:t>business-minded</a:t>
            </a:r>
            <a:r>
              <a:rPr lang="en-US" sz="1500" dirty="0">
                <a:solidFill>
                  <a:schemeClr val="tx1"/>
                </a:solidFill>
                <a:latin typeface="Century Gothic"/>
                <a:ea typeface="Avenir Book" charset="0"/>
                <a:cs typeface="Century Gothic"/>
                <a:sym typeface="Symbol" pitchFamily="18" charset="2"/>
              </a:rPr>
              <a:t> approaches to address key bottlenecks in development, introduction and scale up</a:t>
            </a:r>
          </a:p>
        </p:txBody>
      </p:sp>
    </p:spTree>
    <p:extLst>
      <p:ext uri="{BB962C8B-B14F-4D97-AF65-F5344CB8AC3E}">
        <p14:creationId xmlns:p14="http://schemas.microsoft.com/office/powerpoint/2010/main" val="12868536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83" y="222799"/>
            <a:ext cx="8466502" cy="1143000"/>
          </a:xfrm>
        </p:spPr>
        <p:txBody>
          <a:bodyPr anchor="t">
            <a:normAutofit/>
          </a:bodyPr>
          <a:lstStyle/>
          <a:p>
            <a:pPr algn="l"/>
            <a:r>
              <a:rPr lang="en-US" sz="2200" dirty="0" smtClean="0">
                <a:solidFill>
                  <a:srgbClr val="595959"/>
                </a:solidFill>
                <a:latin typeface="Century Gothic"/>
                <a:cs typeface="Century Gothic"/>
              </a:rPr>
              <a:t>CII leverages best practices in catalyzing innovation and partnering to scale</a:t>
            </a:r>
            <a:endParaRPr lang="en-US" sz="2200" dirty="0">
              <a:solidFill>
                <a:srgbClr val="595959"/>
              </a:solidFill>
              <a:latin typeface="Century Gothic"/>
              <a:cs typeface="Century Gothic"/>
            </a:endParaRPr>
          </a:p>
        </p:txBody>
      </p:sp>
      <p:pic>
        <p:nvPicPr>
          <p:cNvPr id="3" name="Picture 2" descr="Icon of a magnifying glass with a line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8" y="5040258"/>
            <a:ext cx="831149" cy="10230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con of a light bu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8" y="1265769"/>
            <a:ext cx="1016000" cy="1250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con of a 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69" y="3108182"/>
            <a:ext cx="948965" cy="11680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528768" y="1313347"/>
            <a:ext cx="1879932"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b="1" dirty="0">
                <a:solidFill>
                  <a:schemeClr val="tx1"/>
                </a:solidFill>
                <a:latin typeface="Century Gothic"/>
                <a:ea typeface="Avenir Book" charset="0"/>
                <a:cs typeface="Century Gothic"/>
                <a:sym typeface="Symbol" pitchFamily="18" charset="2"/>
              </a:rPr>
              <a:t>Catalyze Innovation</a:t>
            </a:r>
          </a:p>
        </p:txBody>
      </p:sp>
      <p:sp>
        <p:nvSpPr>
          <p:cNvPr id="7" name="Rectangle 6"/>
          <p:cNvSpPr/>
          <p:nvPr/>
        </p:nvSpPr>
        <p:spPr bwMode="auto">
          <a:xfrm>
            <a:off x="1528768" y="3124043"/>
            <a:ext cx="1524000"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b="1" dirty="0">
                <a:solidFill>
                  <a:schemeClr val="tx1"/>
                </a:solidFill>
                <a:latin typeface="Century Gothic"/>
                <a:ea typeface="Avenir Book" charset="0"/>
                <a:cs typeface="Century Gothic"/>
                <a:sym typeface="Symbol" pitchFamily="18" charset="2"/>
              </a:rPr>
              <a:t>Scale for Impact</a:t>
            </a:r>
          </a:p>
        </p:txBody>
      </p:sp>
      <p:sp>
        <p:nvSpPr>
          <p:cNvPr id="8" name="Rectangle 7"/>
          <p:cNvSpPr/>
          <p:nvPr/>
        </p:nvSpPr>
        <p:spPr bwMode="auto">
          <a:xfrm>
            <a:off x="1528768" y="4983609"/>
            <a:ext cx="1879932" cy="1181100"/>
          </a:xfrm>
          <a:prstGeom prst="rect">
            <a:avLst/>
          </a:prstGeom>
          <a:noFill/>
          <a:ln>
            <a:noFill/>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vert="horz" wrap="square" lIns="71263" tIns="39587" rIns="71263" bIns="39587" numCol="1" rtlCol="0" anchor="ctr" anchorCtr="0" compatLnSpc="1">
            <a:prstTxWarp prst="textNoShape">
              <a:avLst/>
            </a:prstTxWarp>
          </a:bodyPr>
          <a:lstStyle/>
          <a:p>
            <a:pPr marL="96223" defTabSz="742277">
              <a:spcBef>
                <a:spcPct val="50000"/>
              </a:spcBef>
            </a:pPr>
            <a:r>
              <a:rPr lang="en-US" sz="1500" b="1" dirty="0">
                <a:solidFill>
                  <a:schemeClr val="tx1"/>
                </a:solidFill>
                <a:latin typeface="Century Gothic"/>
                <a:ea typeface="Avenir Book" charset="0"/>
                <a:cs typeface="Century Gothic"/>
                <a:sym typeface="Symbol" pitchFamily="18" charset="2"/>
              </a:rPr>
              <a:t>Identify + Apply Cutting-Edge Practices</a:t>
            </a:r>
          </a:p>
        </p:txBody>
      </p:sp>
      <p:sp>
        <p:nvSpPr>
          <p:cNvPr id="9" name="Rectangle 8"/>
          <p:cNvSpPr/>
          <p:nvPr/>
        </p:nvSpPr>
        <p:spPr>
          <a:xfrm>
            <a:off x="3540856" y="4915008"/>
            <a:ext cx="5340330" cy="1332283"/>
          </a:xfrm>
          <a:prstGeom prst="rect">
            <a:avLst/>
          </a:prstGeom>
        </p:spPr>
        <p:txBody>
          <a:bodyPr wrap="square" lIns="79370" tIns="39685" rIns="79370" bIns="39685">
            <a:spAutoFit/>
          </a:bodyPr>
          <a:lstStyle/>
          <a:p>
            <a:r>
              <a:rPr lang="en-US" sz="1200" dirty="0">
                <a:latin typeface="Century Gothic"/>
                <a:cs typeface="Century Gothic"/>
              </a:rPr>
              <a:t>We examine successes and failures across a range of markets and sectors to identify – </a:t>
            </a:r>
            <a:r>
              <a:rPr lang="en-US" sz="1200" b="1" i="1" dirty="0">
                <a:latin typeface="Century Gothic"/>
                <a:cs typeface="Century Gothic"/>
              </a:rPr>
              <a:t>and apply </a:t>
            </a:r>
            <a:r>
              <a:rPr lang="en-US" sz="1200" dirty="0">
                <a:latin typeface="Century Gothic"/>
                <a:cs typeface="Century Gothic"/>
              </a:rPr>
              <a:t>– state-of-the-art practices </a:t>
            </a:r>
          </a:p>
          <a:p>
            <a:pPr marL="347243" indent="-148819">
              <a:spcBef>
                <a:spcPts val="521"/>
              </a:spcBef>
              <a:buFont typeface="Wingdings" panose="05000000000000000000" pitchFamily="2" charset="2"/>
              <a:buChar char="ü"/>
            </a:pPr>
            <a:r>
              <a:rPr lang="en-US" sz="1000" dirty="0">
                <a:latin typeface="Century Gothic"/>
                <a:cs typeface="Century Gothic"/>
              </a:rPr>
              <a:t>Cutting-edge resources and tools</a:t>
            </a:r>
          </a:p>
          <a:p>
            <a:pPr marL="347243" indent="-148819">
              <a:spcBef>
                <a:spcPts val="521"/>
              </a:spcBef>
              <a:buFont typeface="Wingdings" panose="05000000000000000000" pitchFamily="2" charset="2"/>
              <a:buChar char="ü"/>
            </a:pPr>
            <a:r>
              <a:rPr lang="en-US" sz="1000" dirty="0">
                <a:latin typeface="Century Gothic"/>
                <a:cs typeface="Century Gothic"/>
              </a:rPr>
              <a:t>Digital health</a:t>
            </a:r>
          </a:p>
          <a:p>
            <a:pPr marL="347243" indent="-148819">
              <a:spcBef>
                <a:spcPts val="521"/>
              </a:spcBef>
              <a:buFont typeface="Wingdings" panose="05000000000000000000" pitchFamily="2" charset="2"/>
              <a:buChar char="ü"/>
            </a:pPr>
            <a:r>
              <a:rPr lang="en-US" sz="1000" dirty="0">
                <a:latin typeface="Century Gothic"/>
                <a:cs typeface="Century Gothic"/>
              </a:rPr>
              <a:t>Leverage and partnerships</a:t>
            </a:r>
          </a:p>
          <a:p>
            <a:pPr marL="347243" indent="-148819">
              <a:spcBef>
                <a:spcPts val="521"/>
              </a:spcBef>
              <a:buFont typeface="Wingdings" panose="05000000000000000000" pitchFamily="2" charset="2"/>
              <a:buChar char="ü"/>
            </a:pPr>
            <a:r>
              <a:rPr lang="en-US" sz="1000" dirty="0">
                <a:latin typeface="Century Gothic"/>
                <a:cs typeface="Century Gothic"/>
              </a:rPr>
              <a:t>New ways of working</a:t>
            </a:r>
          </a:p>
        </p:txBody>
      </p:sp>
      <p:sp>
        <p:nvSpPr>
          <p:cNvPr id="10" name="Rectangle 9"/>
          <p:cNvSpPr/>
          <p:nvPr/>
        </p:nvSpPr>
        <p:spPr>
          <a:xfrm>
            <a:off x="3540855" y="1425387"/>
            <a:ext cx="5340330" cy="1075546"/>
          </a:xfrm>
          <a:prstGeom prst="rect">
            <a:avLst/>
          </a:prstGeom>
        </p:spPr>
        <p:txBody>
          <a:bodyPr wrap="square" lIns="79370" tIns="39685" rIns="79370" bIns="39685">
            <a:spAutoFit/>
          </a:bodyPr>
          <a:lstStyle/>
          <a:p>
            <a:r>
              <a:rPr lang="en-US" sz="1200" dirty="0">
                <a:latin typeface="Century Gothic"/>
                <a:cs typeface="Century Gothic"/>
              </a:rPr>
              <a:t>We use a variety of novel approaches—from </a:t>
            </a:r>
            <a:r>
              <a:rPr lang="en-US" sz="1200" i="1" dirty="0">
                <a:latin typeface="Century Gothic"/>
                <a:cs typeface="Century Gothic"/>
              </a:rPr>
              <a:t>Grand Challenges </a:t>
            </a:r>
            <a:r>
              <a:rPr lang="en-US" sz="1200" dirty="0">
                <a:latin typeface="Century Gothic"/>
                <a:cs typeface="Century Gothic"/>
              </a:rPr>
              <a:t>to hackathons to prizes—to source groundbreaking solutions for tough and seemingly intractable health challenges.</a:t>
            </a:r>
          </a:p>
          <a:p>
            <a:pPr marL="347243" indent="-148819">
              <a:spcBef>
                <a:spcPts val="521"/>
              </a:spcBef>
              <a:buFont typeface="Wingdings" panose="05000000000000000000" pitchFamily="2" charset="2"/>
              <a:buChar char="ü"/>
            </a:pPr>
            <a:r>
              <a:rPr lang="en-US" sz="1000" dirty="0">
                <a:latin typeface="Century Gothic"/>
                <a:cs typeface="Century Gothic"/>
              </a:rPr>
              <a:t>Grand challenges</a:t>
            </a:r>
          </a:p>
          <a:p>
            <a:pPr marL="347243" indent="-148819">
              <a:spcBef>
                <a:spcPts val="521"/>
              </a:spcBef>
              <a:buFont typeface="Wingdings" panose="05000000000000000000" pitchFamily="2" charset="2"/>
              <a:buChar char="ü"/>
            </a:pPr>
            <a:r>
              <a:rPr lang="en-US" sz="1000" dirty="0">
                <a:latin typeface="Century Gothic"/>
                <a:cs typeface="Century Gothic"/>
              </a:rPr>
              <a:t>Innovator support</a:t>
            </a:r>
          </a:p>
        </p:txBody>
      </p:sp>
      <p:sp>
        <p:nvSpPr>
          <p:cNvPr id="11" name="Rectangle 10"/>
          <p:cNvSpPr/>
          <p:nvPr/>
        </p:nvSpPr>
        <p:spPr>
          <a:xfrm>
            <a:off x="3540855" y="3110994"/>
            <a:ext cx="5340331" cy="1111581"/>
          </a:xfrm>
          <a:prstGeom prst="rect">
            <a:avLst/>
          </a:prstGeom>
        </p:spPr>
        <p:txBody>
          <a:bodyPr wrap="square" lIns="79370" tIns="39685" rIns="79370" bIns="39685">
            <a:spAutoFit/>
          </a:bodyPr>
          <a:lstStyle/>
          <a:p>
            <a:r>
              <a:rPr lang="en-US" sz="1200" dirty="0">
                <a:latin typeface="Century Gothic"/>
                <a:cs typeface="Century Gothic"/>
              </a:rPr>
              <a:t>We partner across the bureau to support accelerated introduction and scale-up through:</a:t>
            </a:r>
          </a:p>
          <a:p>
            <a:pPr marL="356889" indent="-148819">
              <a:spcBef>
                <a:spcPts val="521"/>
              </a:spcBef>
              <a:buFont typeface="Wingdings" panose="05000000000000000000" pitchFamily="2" charset="2"/>
              <a:buChar char="ü"/>
            </a:pPr>
            <a:r>
              <a:rPr lang="en-US" sz="1000" dirty="0">
                <a:latin typeface="Century Gothic"/>
                <a:cs typeface="Century Gothic"/>
              </a:rPr>
              <a:t>Strategic planning for introduction and scale</a:t>
            </a:r>
          </a:p>
          <a:p>
            <a:pPr marL="356889" indent="-148819">
              <a:spcBef>
                <a:spcPts val="521"/>
              </a:spcBef>
              <a:buFont typeface="Wingdings" panose="05000000000000000000" pitchFamily="2" charset="2"/>
              <a:buChar char="ü"/>
            </a:pPr>
            <a:r>
              <a:rPr lang="en-US" sz="1000" dirty="0">
                <a:latin typeface="Century Gothic"/>
                <a:cs typeface="Century Gothic"/>
              </a:rPr>
              <a:t>Market shaping</a:t>
            </a:r>
          </a:p>
          <a:p>
            <a:pPr marL="356889" indent="-148819">
              <a:spcBef>
                <a:spcPts val="521"/>
              </a:spcBef>
              <a:buFont typeface="Wingdings" panose="05000000000000000000" pitchFamily="2" charset="2"/>
              <a:buChar char="ü"/>
            </a:pPr>
            <a:r>
              <a:rPr lang="en-US" sz="1000" dirty="0">
                <a:latin typeface="Century Gothic"/>
                <a:cs typeface="Century Gothic"/>
              </a:rPr>
              <a:t>Innovative financing</a:t>
            </a:r>
          </a:p>
        </p:txBody>
      </p:sp>
    </p:spTree>
    <p:extLst>
      <p:ext uri="{BB962C8B-B14F-4D97-AF65-F5344CB8AC3E}">
        <p14:creationId xmlns:p14="http://schemas.microsoft.com/office/powerpoint/2010/main" val="3843188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lumnHeader"/>
          <p:cNvSpPr txBox="1"/>
          <p:nvPr/>
        </p:nvSpPr>
        <p:spPr>
          <a:xfrm flipH="1">
            <a:off x="241143" y="1461550"/>
            <a:ext cx="8742430" cy="384721"/>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40" bIns="91440" anchor="b">
            <a:spAutoFit/>
          </a:bodyPr>
          <a:lstStyle/>
          <a:p>
            <a:pPr algn="ctr">
              <a:buSzPct val="100000"/>
            </a:pPr>
            <a:r>
              <a:rPr lang="en-US" sz="1300" b="1" dirty="0" smtClean="0">
                <a:latin typeface="Century Gothic"/>
                <a:cs typeface="Century Gothic"/>
              </a:rPr>
              <a:t>With our Grand Challenges, we fund and support a broad range of global health innovators</a:t>
            </a:r>
          </a:p>
        </p:txBody>
      </p:sp>
      <p:sp>
        <p:nvSpPr>
          <p:cNvPr id="28" name="Rectangle 27"/>
          <p:cNvSpPr/>
          <p:nvPr/>
        </p:nvSpPr>
        <p:spPr>
          <a:xfrm>
            <a:off x="229417" y="2191812"/>
            <a:ext cx="2105464" cy="4341245"/>
          </a:xfrm>
          <a:prstGeom prst="rect">
            <a:avLst/>
          </a:prstGeom>
          <a:solidFill>
            <a:schemeClr val="bg1"/>
          </a:solidFill>
          <a:ln w="9525">
            <a:solidFill>
              <a:srgbClr val="558ED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90000" rIns="45720" bIns="90000" rtlCol="0" anchor="t" anchorCtr="0"/>
          <a:lstStyle/>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800" dirty="0" smtClean="0">
              <a:solidFill>
                <a:schemeClr val="tx1"/>
              </a:solidFill>
              <a:latin typeface="Century Gothic"/>
              <a:cs typeface="Century Gothic"/>
            </a:endParaRPr>
          </a:p>
          <a:p>
            <a:pPr algn="ctr"/>
            <a:r>
              <a:rPr lang="en-US" sz="1600" dirty="0" smtClean="0">
                <a:solidFill>
                  <a:schemeClr val="tx1"/>
                </a:solidFill>
                <a:latin typeface="Century Gothic"/>
                <a:cs typeface="Century Gothic"/>
              </a:rPr>
              <a:t>Supporting </a:t>
            </a:r>
            <a:r>
              <a:rPr lang="en-US" sz="1600" b="1" dirty="0" smtClean="0">
                <a:solidFill>
                  <a:srgbClr val="C00000"/>
                </a:solidFill>
                <a:latin typeface="Century Gothic"/>
                <a:cs typeface="Century Gothic"/>
              </a:rPr>
              <a:t>106 innovations </a:t>
            </a:r>
            <a:r>
              <a:rPr lang="en-US" sz="1600" dirty="0" smtClean="0">
                <a:solidFill>
                  <a:schemeClr val="tx1"/>
                </a:solidFill>
                <a:latin typeface="Century Gothic"/>
                <a:cs typeface="Century Gothic"/>
              </a:rPr>
              <a:t>aimed at saving the lives of mothers &amp; newborns, with potential to save 150 thousand lives by 2030</a:t>
            </a:r>
          </a:p>
        </p:txBody>
      </p:sp>
      <p:sp>
        <p:nvSpPr>
          <p:cNvPr id="29" name="Rectangle 28"/>
          <p:cNvSpPr/>
          <p:nvPr/>
        </p:nvSpPr>
        <p:spPr>
          <a:xfrm>
            <a:off x="2453285" y="2312756"/>
            <a:ext cx="2105464" cy="4220301"/>
          </a:xfrm>
          <a:prstGeom prst="rect">
            <a:avLst/>
          </a:prstGeom>
          <a:solidFill>
            <a:schemeClr val="bg1"/>
          </a:solidFill>
          <a:ln w="9525">
            <a:solidFill>
              <a:srgbClr val="558ED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90000" rIns="45720" bIns="90000" rtlCol="0" anchor="t" anchorCtr="0"/>
          <a:lstStyle/>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r>
              <a:rPr lang="en-US" sz="1600" dirty="0" smtClean="0">
                <a:solidFill>
                  <a:schemeClr val="tx1"/>
                </a:solidFill>
                <a:latin typeface="Century Gothic"/>
                <a:cs typeface="Century Gothic"/>
              </a:rPr>
              <a:t>Rapidly sourced </a:t>
            </a:r>
            <a:r>
              <a:rPr lang="en-US" sz="1600" b="1" dirty="0" smtClean="0">
                <a:solidFill>
                  <a:srgbClr val="C00000"/>
                </a:solidFill>
                <a:latin typeface="Century Gothic"/>
                <a:cs typeface="Century Gothic"/>
              </a:rPr>
              <a:t>14 innovations</a:t>
            </a:r>
            <a:r>
              <a:rPr lang="en-US" sz="1600" dirty="0" smtClean="0">
                <a:solidFill>
                  <a:schemeClr val="tx1"/>
                </a:solidFill>
                <a:latin typeface="Century Gothic"/>
                <a:cs typeface="Century Gothic"/>
              </a:rPr>
              <a:t> in the midst of the Ebola crisis, developing and testing solutions to address key gaps in our outbreak response</a:t>
            </a:r>
          </a:p>
        </p:txBody>
      </p:sp>
      <p:sp>
        <p:nvSpPr>
          <p:cNvPr id="30" name="Rectangle 29"/>
          <p:cNvSpPr/>
          <p:nvPr/>
        </p:nvSpPr>
        <p:spPr>
          <a:xfrm>
            <a:off x="4677153" y="2252284"/>
            <a:ext cx="2105464" cy="4280773"/>
          </a:xfrm>
          <a:prstGeom prst="rect">
            <a:avLst/>
          </a:prstGeom>
          <a:solidFill>
            <a:schemeClr val="bg1"/>
          </a:solidFill>
          <a:ln w="9525">
            <a:solidFill>
              <a:srgbClr val="558ED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90000" rIns="45720" bIns="90000" rtlCol="0" anchor="t" anchorCtr="0"/>
          <a:lstStyle/>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r>
              <a:rPr lang="en-US" sz="1600" dirty="0" smtClean="0">
                <a:solidFill>
                  <a:schemeClr val="tx1"/>
                </a:solidFill>
                <a:latin typeface="Century Gothic"/>
                <a:cs typeface="Century Gothic"/>
              </a:rPr>
              <a:t>Supporting </a:t>
            </a:r>
            <a:r>
              <a:rPr lang="en-US" sz="1600" b="1" dirty="0" smtClean="0">
                <a:solidFill>
                  <a:srgbClr val="C00000"/>
                </a:solidFill>
                <a:latin typeface="Century Gothic"/>
                <a:cs typeface="Century Gothic"/>
              </a:rPr>
              <a:t>26 innovations </a:t>
            </a:r>
            <a:r>
              <a:rPr lang="en-US" sz="1600" dirty="0" smtClean="0">
                <a:solidFill>
                  <a:schemeClr val="tx1"/>
                </a:solidFill>
                <a:latin typeface="Century Gothic"/>
                <a:cs typeface="Century Gothic"/>
              </a:rPr>
              <a:t>aimed at curbing the spread of </a:t>
            </a:r>
            <a:r>
              <a:rPr lang="en-US" sz="1600" dirty="0" err="1" smtClean="0">
                <a:solidFill>
                  <a:schemeClr val="tx1"/>
                </a:solidFill>
                <a:latin typeface="Century Gothic"/>
                <a:cs typeface="Century Gothic"/>
              </a:rPr>
              <a:t>Zika</a:t>
            </a:r>
            <a:r>
              <a:rPr lang="en-US" sz="1600" dirty="0" smtClean="0">
                <a:solidFill>
                  <a:schemeClr val="tx1"/>
                </a:solidFill>
                <a:latin typeface="Century Gothic"/>
                <a:cs typeface="Century Gothic"/>
              </a:rPr>
              <a:t> and stopping future global health threats from becoming global crises</a:t>
            </a:r>
          </a:p>
        </p:txBody>
      </p:sp>
      <p:sp>
        <p:nvSpPr>
          <p:cNvPr id="31" name="Rectangle 30"/>
          <p:cNvSpPr/>
          <p:nvPr/>
        </p:nvSpPr>
        <p:spPr>
          <a:xfrm>
            <a:off x="6901020" y="2267402"/>
            <a:ext cx="2105464" cy="4265655"/>
          </a:xfrm>
          <a:prstGeom prst="rect">
            <a:avLst/>
          </a:prstGeom>
          <a:solidFill>
            <a:schemeClr val="bg1"/>
          </a:solidFill>
          <a:ln w="9525">
            <a:solidFill>
              <a:srgbClr val="558ED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90000" rIns="45720" bIns="90000" rtlCol="0" anchor="t" anchorCtr="0"/>
          <a:lstStyle/>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endParaRPr lang="en-US" sz="1400" dirty="0" smtClean="0">
              <a:solidFill>
                <a:schemeClr val="tx1"/>
              </a:solidFill>
              <a:latin typeface="Century Gothic"/>
              <a:cs typeface="Century Gothic"/>
            </a:endParaRPr>
          </a:p>
          <a:p>
            <a:pPr algn="ctr"/>
            <a:r>
              <a:rPr lang="en-US" sz="1600" dirty="0" smtClean="0">
                <a:solidFill>
                  <a:schemeClr val="tx1"/>
                </a:solidFill>
                <a:latin typeface="Century Gothic"/>
                <a:cs typeface="Century Gothic"/>
              </a:rPr>
              <a:t>Recently-launched challenge in partnership with the Bill &amp; Melinda Gates Foundation with goal of overcoming key roadblocks to more effective health supply chains</a:t>
            </a:r>
          </a:p>
        </p:txBody>
      </p:sp>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047" y="2145284"/>
            <a:ext cx="1847088" cy="1084629"/>
          </a:xfrm>
          <a:prstGeom prst="rect">
            <a:avLst/>
          </a:prstGeom>
        </p:spPr>
      </p:pic>
      <p:pic>
        <p:nvPicPr>
          <p:cNvPr id="33" name="Picture 32" descr="slide-1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91495" y="2145283"/>
            <a:ext cx="1847402" cy="1064813"/>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46321" y="2274600"/>
            <a:ext cx="1967131" cy="797720"/>
          </a:xfrm>
          <a:prstGeom prst="rect">
            <a:avLst/>
          </a:prstGeom>
        </p:spPr>
      </p:pic>
      <p:pic>
        <p:nvPicPr>
          <p:cNvPr id="35" name="Picture 34"/>
          <p:cNvPicPr>
            <a:picLocks noChangeAspect="1"/>
          </p:cNvPicPr>
          <p:nvPr/>
        </p:nvPicPr>
        <p:blipFill>
          <a:blip r:embed="rId6" cstate="print"/>
          <a:stretch>
            <a:fillRect/>
          </a:stretch>
        </p:blipFill>
        <p:spPr>
          <a:xfrm>
            <a:off x="7022086" y="2145282"/>
            <a:ext cx="1863332" cy="1064815"/>
          </a:xfrm>
          <a:prstGeom prst="rect">
            <a:avLst/>
          </a:prstGeom>
        </p:spPr>
      </p:pic>
      <p:sp>
        <p:nvSpPr>
          <p:cNvPr id="40" name="Title 1"/>
          <p:cNvSpPr>
            <a:spLocks noGrp="1"/>
          </p:cNvSpPr>
          <p:nvPr>
            <p:ph type="title"/>
          </p:nvPr>
        </p:nvSpPr>
        <p:spPr>
          <a:xfrm>
            <a:off x="271736" y="96855"/>
            <a:ext cx="8563351" cy="1108800"/>
          </a:xfrm>
        </p:spPr>
        <p:txBody>
          <a:bodyPr>
            <a:noAutofit/>
          </a:bodyPr>
          <a:lstStyle/>
          <a:p>
            <a:pPr algn="l"/>
            <a:r>
              <a:rPr lang="en-US" sz="2200" dirty="0" smtClean="0">
                <a:solidFill>
                  <a:srgbClr val="595959"/>
                </a:solidFill>
                <a:latin typeface="Century Gothic"/>
                <a:cs typeface="Century Gothic"/>
              </a:rPr>
              <a:t>Our Innovation portfolio focuses on finding and supporting new solutions to global health challenges</a:t>
            </a:r>
            <a:endParaRPr lang="en-US" sz="2200" dirty="0">
              <a:solidFill>
                <a:srgbClr val="595959"/>
              </a:solidFill>
              <a:latin typeface="Century Gothic"/>
              <a:cs typeface="Century Gothic"/>
            </a:endParaRPr>
          </a:p>
        </p:txBody>
      </p:sp>
    </p:spTree>
    <p:extLst>
      <p:ext uri="{BB962C8B-B14F-4D97-AF65-F5344CB8AC3E}">
        <p14:creationId xmlns:p14="http://schemas.microsoft.com/office/powerpoint/2010/main" val="35402780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12 at 5.06.44 PM.png"/>
          <p:cNvPicPr>
            <a:picLocks noChangeAspect="1"/>
          </p:cNvPicPr>
          <p:nvPr/>
        </p:nvPicPr>
        <p:blipFill rotWithShape="1">
          <a:blip r:embed="rId3">
            <a:extLst>
              <a:ext uri="{28A0092B-C50C-407E-A947-70E740481C1C}">
                <a14:useLocalDpi xmlns:a14="http://schemas.microsoft.com/office/drawing/2010/main" val="0"/>
              </a:ext>
            </a:extLst>
          </a:blip>
          <a:srcRect l="10185" t="4189"/>
          <a:stretch/>
        </p:blipFill>
        <p:spPr>
          <a:xfrm>
            <a:off x="3" y="-462677"/>
            <a:ext cx="9143999" cy="7392736"/>
          </a:xfrm>
          <a:prstGeom prst="rect">
            <a:avLst/>
          </a:prstGeom>
        </p:spPr>
      </p:pic>
    </p:spTree>
    <p:extLst>
      <p:ext uri="{BB962C8B-B14F-4D97-AF65-F5344CB8AC3E}">
        <p14:creationId xmlns:p14="http://schemas.microsoft.com/office/powerpoint/2010/main" val="316287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28471"/>
            <a:ext cx="9144000" cy="465705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bwMode="auto">
          <a:xfrm>
            <a:off x="7119916" y="2929948"/>
            <a:ext cx="1302901" cy="480045"/>
          </a:xfrm>
          <a:prstGeom prst="rect">
            <a:avLst/>
          </a:prstGeom>
          <a:noFill/>
          <a:ln w="9525" cap="flat" cmpd="sng" algn="ctr">
            <a:noFill/>
            <a:prstDash val="solid"/>
            <a:round/>
            <a:headEnd type="none" w="med" len="med"/>
            <a:tailEnd type="none" w="med" len="med"/>
          </a:ln>
          <a:effectLst/>
        </p:spPr>
        <p:txBody>
          <a:bodyPr vert="horz" wrap="none" lIns="61720" tIns="34289" rIns="61720" bIns="34289"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Vector Surveillance</a:t>
            </a:r>
            <a:endParaRPr lang="en-US" sz="900" dirty="0">
              <a:solidFill>
                <a:schemeClr val="tx1">
                  <a:lumMod val="50000"/>
                  <a:lumOff val="50000"/>
                </a:schemeClr>
              </a:solidFill>
              <a:latin typeface="Century Gothic"/>
              <a:ea typeface="Avenir Medium" charset="0"/>
              <a:cs typeface="Century Gothic"/>
              <a:sym typeface="Symbol" pitchFamily="18" charset="2"/>
            </a:endParaRPr>
          </a:p>
        </p:txBody>
      </p:sp>
      <p:sp>
        <p:nvSpPr>
          <p:cNvPr id="13" name="Rectangle 12"/>
          <p:cNvSpPr/>
          <p:nvPr/>
        </p:nvSpPr>
        <p:spPr bwMode="auto">
          <a:xfrm>
            <a:off x="2938300" y="5249082"/>
            <a:ext cx="1314410" cy="480045"/>
          </a:xfrm>
          <a:prstGeom prst="rect">
            <a:avLst/>
          </a:prstGeom>
          <a:noFill/>
          <a:ln w="9525" cap="flat" cmpd="sng" algn="ctr">
            <a:noFill/>
            <a:prstDash val="solid"/>
            <a:round/>
            <a:headEnd type="none" w="med" len="med"/>
            <a:tailEnd type="none" w="med" len="med"/>
          </a:ln>
          <a:effectLst/>
        </p:spPr>
        <p:txBody>
          <a:bodyPr vert="horz" wrap="none" lIns="61720" tIns="34289" rIns="61720" bIns="34289"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Disease Surveillance</a:t>
            </a:r>
            <a:endParaRPr lang="en-US" sz="1200" dirty="0">
              <a:solidFill>
                <a:schemeClr val="tx1">
                  <a:lumMod val="50000"/>
                  <a:lumOff val="50000"/>
                </a:schemeClr>
              </a:solidFill>
              <a:latin typeface="Century Gothic"/>
              <a:ea typeface="Avenir Medium" charset="0"/>
              <a:cs typeface="Century Gothic"/>
              <a:sym typeface="Symbol" pitchFamily="18" charset="2"/>
            </a:endParaRPr>
          </a:p>
        </p:txBody>
      </p:sp>
      <p:sp>
        <p:nvSpPr>
          <p:cNvPr id="22" name="Rectangle 21"/>
          <p:cNvSpPr/>
          <p:nvPr/>
        </p:nvSpPr>
        <p:spPr bwMode="auto">
          <a:xfrm>
            <a:off x="4472660" y="5288107"/>
            <a:ext cx="1257262" cy="480045"/>
          </a:xfrm>
          <a:prstGeom prst="rect">
            <a:avLst/>
          </a:prstGeom>
          <a:noFill/>
          <a:ln w="9525" cap="flat" cmpd="sng" algn="ctr">
            <a:noFill/>
            <a:prstDash val="solid"/>
            <a:round/>
            <a:headEnd type="none" w="med" len="med"/>
            <a:tailEnd type="none" w="med" len="med"/>
          </a:ln>
          <a:effectLst/>
        </p:spPr>
        <p:txBody>
          <a:bodyPr vert="horz" wrap="none" lIns="61720" tIns="34289" rIns="61720" bIns="34289"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Community </a:t>
            </a:r>
          </a:p>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Engagement</a:t>
            </a:r>
            <a:endParaRPr lang="en-US" sz="1200" dirty="0">
              <a:solidFill>
                <a:schemeClr val="tx1">
                  <a:lumMod val="50000"/>
                  <a:lumOff val="50000"/>
                </a:schemeClr>
              </a:solidFill>
              <a:latin typeface="Century Gothic"/>
              <a:ea typeface="Avenir Medium" charset="0"/>
              <a:cs typeface="Century Gothic"/>
              <a:sym typeface="Symbol" pitchFamily="18" charset="2"/>
            </a:endParaRPr>
          </a:p>
        </p:txBody>
      </p:sp>
      <p:sp>
        <p:nvSpPr>
          <p:cNvPr id="20" name="Rectangle 19"/>
          <p:cNvSpPr/>
          <p:nvPr/>
        </p:nvSpPr>
        <p:spPr bwMode="auto">
          <a:xfrm>
            <a:off x="3380317" y="2929948"/>
            <a:ext cx="1291963" cy="480045"/>
          </a:xfrm>
          <a:prstGeom prst="rect">
            <a:avLst/>
          </a:prstGeom>
          <a:noFill/>
          <a:ln w="9525" cap="flat" cmpd="sng" algn="ctr">
            <a:noFill/>
            <a:prstDash val="solid"/>
            <a:round/>
            <a:headEnd type="none" w="med" len="med"/>
            <a:tailEnd type="none" w="med" len="med"/>
          </a:ln>
          <a:effectLst/>
        </p:spPr>
        <p:txBody>
          <a:bodyPr vert="horz" wrap="none" lIns="61720" tIns="34289" rIns="61720" bIns="34289"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Vector Control</a:t>
            </a:r>
            <a:endParaRPr lang="en-US" sz="1200" dirty="0">
              <a:solidFill>
                <a:schemeClr val="tx1">
                  <a:lumMod val="50000"/>
                  <a:lumOff val="50000"/>
                </a:schemeClr>
              </a:solidFill>
              <a:latin typeface="Century Gothic"/>
              <a:ea typeface="Avenir Medium" charset="0"/>
              <a:cs typeface="Century Gothic"/>
              <a:sym typeface="Symbol" pitchFamily="18" charset="2"/>
            </a:endParaRPr>
          </a:p>
        </p:txBody>
      </p:sp>
      <p:sp>
        <p:nvSpPr>
          <p:cNvPr id="34" name="Rectangle 33"/>
          <p:cNvSpPr/>
          <p:nvPr/>
        </p:nvSpPr>
        <p:spPr bwMode="auto">
          <a:xfrm>
            <a:off x="5307216" y="3012987"/>
            <a:ext cx="1219007" cy="480045"/>
          </a:xfrm>
          <a:prstGeom prst="rect">
            <a:avLst/>
          </a:prstGeom>
          <a:noFill/>
          <a:ln w="9525" cap="flat" cmpd="sng" algn="ctr">
            <a:noFill/>
            <a:prstDash val="solid"/>
            <a:round/>
            <a:headEnd type="none" w="med" len="med"/>
            <a:tailEnd type="none" w="med" len="med"/>
          </a:ln>
          <a:effectLst/>
        </p:spPr>
        <p:txBody>
          <a:bodyPr vert="horz" wrap="none" lIns="61720" tIns="34289" rIns="61720" bIns="34289"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Personal &amp; Household</a:t>
            </a:r>
          </a:p>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Protection</a:t>
            </a:r>
            <a:endParaRPr lang="en-US" sz="1200" dirty="0">
              <a:solidFill>
                <a:schemeClr val="tx1">
                  <a:lumMod val="50000"/>
                  <a:lumOff val="50000"/>
                </a:schemeClr>
              </a:solidFill>
              <a:latin typeface="Century Gothic"/>
              <a:ea typeface="Avenir Medium" charset="0"/>
              <a:cs typeface="Century Gothic"/>
              <a:sym typeface="Symbol" pitchFamily="18" charset="2"/>
            </a:endParaRPr>
          </a:p>
        </p:txBody>
      </p:sp>
      <p:sp>
        <p:nvSpPr>
          <p:cNvPr id="37" name="Rectangle 36"/>
          <p:cNvSpPr/>
          <p:nvPr/>
        </p:nvSpPr>
        <p:spPr bwMode="auto">
          <a:xfrm>
            <a:off x="6002811" y="5270171"/>
            <a:ext cx="1412845" cy="480045"/>
          </a:xfrm>
          <a:prstGeom prst="rect">
            <a:avLst/>
          </a:prstGeom>
          <a:noFill/>
          <a:ln w="9525" cap="flat" cmpd="sng" algn="ctr">
            <a:noFill/>
            <a:prstDash val="solid"/>
            <a:round/>
            <a:headEnd type="none" w="med" len="med"/>
            <a:tailEnd type="none" w="med" len="med"/>
          </a:ln>
          <a:effectLst/>
        </p:spPr>
        <p:txBody>
          <a:bodyPr vert="horz" wrap="none" lIns="61705" tIns="34281" rIns="61705" bIns="34281"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Diagnostics </a:t>
            </a:r>
            <a:endParaRPr lang="en-US" sz="900" dirty="0">
              <a:solidFill>
                <a:schemeClr val="tx1">
                  <a:lumMod val="50000"/>
                  <a:lumOff val="50000"/>
                </a:schemeClr>
              </a:solidFill>
              <a:latin typeface="Century Gothic"/>
              <a:ea typeface="Avenir Medium" charset="0"/>
              <a:cs typeface="Century Gothic"/>
              <a:sym typeface="Symbol" pitchFamily="18" charset="2"/>
            </a:endParaRPr>
          </a:p>
        </p:txBody>
      </p:sp>
      <p:sp>
        <p:nvSpPr>
          <p:cNvPr id="24" name="Title 1"/>
          <p:cNvSpPr>
            <a:spLocks noGrp="1"/>
          </p:cNvSpPr>
          <p:nvPr>
            <p:ph type="title"/>
          </p:nvPr>
        </p:nvSpPr>
        <p:spPr>
          <a:xfrm>
            <a:off x="199268" y="142838"/>
            <a:ext cx="7731610" cy="844889"/>
          </a:xfrm>
          <a:ln w="12700">
            <a:miter lim="400000"/>
          </a:ln>
        </p:spPr>
        <p:txBody>
          <a:bodyPr vert="horz" lIns="26729" tIns="26729" rIns="26729" bIns="26729" rtlCol="0" anchor="ctr">
            <a:noAutofit/>
          </a:bodyPr>
          <a:lstStyle/>
          <a:p>
            <a:pPr algn="l" hangingPunct="0"/>
            <a:r>
              <a:rPr lang="en-US" sz="2200" dirty="0">
                <a:solidFill>
                  <a:srgbClr val="595959"/>
                </a:solidFill>
                <a:latin typeface="Century Gothic" charset="0"/>
                <a:ea typeface="Century Gothic" charset="0"/>
                <a:cs typeface="Century Gothic" charset="0"/>
              </a:rPr>
              <a:t>Rapidly sourced </a:t>
            </a:r>
            <a:r>
              <a:rPr lang="en-US" sz="2200" dirty="0" smtClean="0">
                <a:solidFill>
                  <a:srgbClr val="595959"/>
                </a:solidFill>
                <a:latin typeface="Century Gothic" charset="0"/>
                <a:ea typeface="Century Gothic" charset="0"/>
                <a:cs typeface="Century Gothic" charset="0"/>
              </a:rPr>
              <a:t>26 </a:t>
            </a:r>
            <a:r>
              <a:rPr lang="en-US" sz="2200" dirty="0">
                <a:solidFill>
                  <a:srgbClr val="595959"/>
                </a:solidFill>
                <a:latin typeface="Century Gothic" charset="0"/>
                <a:ea typeface="Century Gothic" charset="0"/>
                <a:cs typeface="Century Gothic" charset="0"/>
              </a:rPr>
              <a:t>innovations under </a:t>
            </a:r>
            <a:r>
              <a:rPr lang="en-US" sz="2200" dirty="0" smtClean="0">
                <a:solidFill>
                  <a:srgbClr val="595959"/>
                </a:solidFill>
                <a:latin typeface="Century Gothic" charset="0"/>
                <a:ea typeface="Century Gothic" charset="0"/>
                <a:cs typeface="Century Gothic" charset="0"/>
              </a:rPr>
              <a:t>Combating Zika and Future Threats </a:t>
            </a:r>
            <a:r>
              <a:rPr lang="en-US" sz="2200" dirty="0">
                <a:solidFill>
                  <a:srgbClr val="595959"/>
                </a:solidFill>
                <a:latin typeface="Century Gothic" charset="0"/>
                <a:ea typeface="Century Gothic" charset="0"/>
                <a:cs typeface="Century Gothic" charset="0"/>
              </a:rPr>
              <a:t>Grand Challenge</a:t>
            </a:r>
          </a:p>
        </p:txBody>
      </p:sp>
      <p:sp>
        <p:nvSpPr>
          <p:cNvPr id="10" name="TextBox 9"/>
          <p:cNvSpPr txBox="1"/>
          <p:nvPr/>
        </p:nvSpPr>
        <p:spPr>
          <a:xfrm>
            <a:off x="871393" y="3401287"/>
            <a:ext cx="1011156" cy="361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8" tIns="26788" rIns="26788" bIns="26788" numCol="1" spcCol="38100" rtlCol="0" anchor="ctr">
            <a:spAutoFit/>
          </a:bodyPr>
          <a:lstStyle/>
          <a:p>
            <a:pPr defTabSz="308049"/>
            <a:r>
              <a:rPr lang="en-US" sz="2000" dirty="0" smtClean="0">
                <a:solidFill>
                  <a:srgbClr val="A8102A"/>
                </a:solidFill>
                <a:latin typeface="Century Gothic"/>
                <a:ea typeface="Avenir Medium" charset="0"/>
                <a:cs typeface="Century Gothic"/>
              </a:rPr>
              <a:t>900</a:t>
            </a:r>
            <a:r>
              <a:rPr lang="en-US" sz="1050" dirty="0" smtClean="0">
                <a:solidFill>
                  <a:srgbClr val="A8102A"/>
                </a:solidFill>
                <a:latin typeface="Century Gothic"/>
                <a:ea typeface="Avenir Medium" charset="0"/>
                <a:cs typeface="Century Gothic"/>
              </a:rPr>
              <a:t> </a:t>
            </a:r>
            <a:r>
              <a:rPr lang="en-US" sz="1476" dirty="0">
                <a:solidFill>
                  <a:schemeClr val="tx1">
                    <a:lumMod val="50000"/>
                    <a:lumOff val="50000"/>
                  </a:schemeClr>
                </a:solidFill>
                <a:latin typeface="Century Gothic"/>
                <a:ea typeface="Avenir Medium" charset="0"/>
                <a:cs typeface="Century Gothic"/>
              </a:rPr>
              <a:t>ideas</a:t>
            </a:r>
            <a:endParaRPr lang="en-US" sz="949" dirty="0">
              <a:solidFill>
                <a:schemeClr val="tx1">
                  <a:lumMod val="50000"/>
                  <a:lumOff val="50000"/>
                </a:schemeClr>
              </a:solidFill>
              <a:latin typeface="Century Gothic"/>
              <a:ea typeface="Avenir Medium" charset="0"/>
              <a:cs typeface="Century Gothic"/>
            </a:endParaRPr>
          </a:p>
        </p:txBody>
      </p:sp>
      <p:sp>
        <p:nvSpPr>
          <p:cNvPr id="28" name="TextBox 27"/>
          <p:cNvSpPr txBox="1"/>
          <p:nvPr/>
        </p:nvSpPr>
        <p:spPr>
          <a:xfrm>
            <a:off x="813602" y="4645251"/>
            <a:ext cx="1084263" cy="649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8" tIns="26788" rIns="26788" bIns="26788" numCol="1" spcCol="38100" rtlCol="0" anchor="ctr">
            <a:spAutoFit/>
          </a:bodyPr>
          <a:lstStyle/>
          <a:p>
            <a:pPr algn="ctr" defTabSz="308049"/>
            <a:r>
              <a:rPr lang="en-US" sz="2000" dirty="0" smtClean="0">
                <a:solidFill>
                  <a:srgbClr val="A8102A"/>
                </a:solidFill>
                <a:latin typeface="Century Gothic"/>
                <a:ea typeface="Avenir Medium" charset="0"/>
                <a:cs typeface="Century Gothic"/>
              </a:rPr>
              <a:t>26 </a:t>
            </a:r>
            <a:r>
              <a:rPr lang="en-US" sz="1476" dirty="0">
                <a:solidFill>
                  <a:schemeClr val="tx1">
                    <a:lumMod val="50000"/>
                    <a:lumOff val="50000"/>
                  </a:schemeClr>
                </a:solidFill>
                <a:latin typeface="Century Gothic"/>
                <a:ea typeface="Avenir Medium" charset="0"/>
                <a:cs typeface="Century Gothic"/>
              </a:rPr>
              <a:t>awards</a:t>
            </a:r>
          </a:p>
          <a:p>
            <a:pPr algn="ctr" defTabSz="308049">
              <a:spcBef>
                <a:spcPts val="475"/>
              </a:spcBef>
            </a:pPr>
            <a:r>
              <a:rPr lang="en-US" sz="1476" dirty="0">
                <a:solidFill>
                  <a:schemeClr val="tx1">
                    <a:lumMod val="50000"/>
                    <a:lumOff val="50000"/>
                  </a:schemeClr>
                </a:solidFill>
                <a:latin typeface="Century Gothic"/>
                <a:ea typeface="Avenir Medium" charset="0"/>
                <a:cs typeface="Century Gothic"/>
              </a:rPr>
              <a:t>(</a:t>
            </a:r>
            <a:r>
              <a:rPr lang="en-US" sz="1476" dirty="0" smtClean="0">
                <a:solidFill>
                  <a:schemeClr val="tx1">
                    <a:lumMod val="50000"/>
                    <a:lumOff val="50000"/>
                  </a:schemeClr>
                </a:solidFill>
                <a:latin typeface="Century Gothic"/>
                <a:ea typeface="Avenir Medium" charset="0"/>
                <a:cs typeface="Century Gothic"/>
              </a:rPr>
              <a:t>$30M</a:t>
            </a:r>
            <a:r>
              <a:rPr lang="en-US" sz="1476" dirty="0">
                <a:solidFill>
                  <a:schemeClr val="tx1">
                    <a:lumMod val="50000"/>
                    <a:lumOff val="50000"/>
                  </a:schemeClr>
                </a:solidFill>
                <a:latin typeface="Century Gothic"/>
                <a:ea typeface="Avenir Medium" charset="0"/>
                <a:cs typeface="Century Gothic"/>
              </a:rPr>
              <a:t>)</a:t>
            </a:r>
            <a:endParaRPr lang="en-US" sz="949" dirty="0">
              <a:solidFill>
                <a:schemeClr val="tx1">
                  <a:lumMod val="50000"/>
                  <a:lumOff val="50000"/>
                </a:schemeClr>
              </a:solidFill>
              <a:latin typeface="Century Gothic"/>
              <a:ea typeface="Avenir Medium" charset="0"/>
              <a:cs typeface="Century Gothic"/>
            </a:endParaRPr>
          </a:p>
        </p:txBody>
      </p:sp>
      <p:cxnSp>
        <p:nvCxnSpPr>
          <p:cNvPr id="14" name="Straight Arrow Connector 13"/>
          <p:cNvCxnSpPr/>
          <p:nvPr/>
        </p:nvCxnSpPr>
        <p:spPr>
          <a:xfrm>
            <a:off x="1355360" y="2683120"/>
            <a:ext cx="0" cy="489256"/>
          </a:xfrm>
          <a:prstGeom prst="straightConnector1">
            <a:avLst/>
          </a:prstGeom>
          <a:noFill/>
          <a:ln w="38100" cap="flat">
            <a:solidFill>
              <a:srgbClr val="A8102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1355360" y="4006552"/>
            <a:ext cx="0" cy="489256"/>
          </a:xfrm>
          <a:prstGeom prst="straightConnector1">
            <a:avLst/>
          </a:prstGeom>
          <a:noFill/>
          <a:ln w="38100" cap="flat">
            <a:solidFill>
              <a:srgbClr val="A8102A"/>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94" y="1565183"/>
            <a:ext cx="2320611" cy="950620"/>
          </a:xfrm>
          <a:prstGeom prst="rect">
            <a:avLst/>
          </a:prstGeom>
        </p:spPr>
      </p:pic>
      <p:sp>
        <p:nvSpPr>
          <p:cNvPr id="49" name="Rectangle 48"/>
          <p:cNvSpPr/>
          <p:nvPr/>
        </p:nvSpPr>
        <p:spPr bwMode="auto">
          <a:xfrm>
            <a:off x="7621191" y="5293354"/>
            <a:ext cx="1317195" cy="480045"/>
          </a:xfrm>
          <a:prstGeom prst="rect">
            <a:avLst/>
          </a:prstGeom>
          <a:noFill/>
          <a:ln w="9525" cap="flat" cmpd="sng" algn="ctr">
            <a:noFill/>
            <a:prstDash val="solid"/>
            <a:round/>
            <a:headEnd type="none" w="med" len="med"/>
            <a:tailEnd type="none" w="med" len="med"/>
          </a:ln>
          <a:effectLst/>
        </p:spPr>
        <p:txBody>
          <a:bodyPr vert="horz" wrap="none" lIns="61720" tIns="34289" rIns="61720" bIns="34289" numCol="1" rtlCol="0" anchor="ctr" anchorCtr="0" compatLnSpc="1">
            <a:prstTxWarp prst="textNoShape">
              <a:avLst/>
            </a:prstTxWarp>
          </a:bodyPr>
          <a:lstStyle/>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Unmanned Aerial  </a:t>
            </a:r>
          </a:p>
          <a:p>
            <a:pPr algn="ctr" defTabSz="642713" eaLnBrk="0" fontAlgn="base">
              <a:lnSpc>
                <a:spcPct val="50000"/>
              </a:lnSpc>
              <a:spcBef>
                <a:spcPct val="50000"/>
              </a:spcBef>
              <a:spcAft>
                <a:spcPct val="0"/>
              </a:spcAft>
            </a:pPr>
            <a:r>
              <a:rPr lang="en-US" sz="1200" dirty="0" smtClean="0">
                <a:solidFill>
                  <a:schemeClr val="tx1">
                    <a:lumMod val="50000"/>
                    <a:lumOff val="50000"/>
                  </a:schemeClr>
                </a:solidFill>
                <a:latin typeface="Century Gothic"/>
                <a:ea typeface="Avenir Medium" charset="0"/>
                <a:cs typeface="Century Gothic"/>
                <a:sym typeface="Symbol" pitchFamily="18" charset="2"/>
              </a:rPr>
              <a:t>Vehicles</a:t>
            </a:r>
            <a:endParaRPr lang="en-US" sz="1200" dirty="0">
              <a:solidFill>
                <a:schemeClr val="tx1">
                  <a:lumMod val="50000"/>
                  <a:lumOff val="50000"/>
                </a:schemeClr>
              </a:solidFill>
              <a:latin typeface="Century Gothic"/>
              <a:ea typeface="Avenir Medium" charset="0"/>
              <a:cs typeface="Century Gothic"/>
              <a:sym typeface="Symbol" pitchFamily="18" charset="2"/>
            </a:endParaRPr>
          </a:p>
        </p:txBody>
      </p:sp>
      <p:pic>
        <p:nvPicPr>
          <p:cNvPr id="8" name="Picture 7" descr="Screen Shot 2017-03-12 at 5.18.10 PM.png"/>
          <p:cNvPicPr>
            <a:picLocks noChangeAspect="1"/>
          </p:cNvPicPr>
          <p:nvPr/>
        </p:nvPicPr>
        <p:blipFill rotWithShape="1">
          <a:blip r:embed="rId4">
            <a:extLst>
              <a:ext uri="{28A0092B-C50C-407E-A947-70E740481C1C}">
                <a14:useLocalDpi xmlns:a14="http://schemas.microsoft.com/office/drawing/2010/main" val="0"/>
              </a:ext>
            </a:extLst>
          </a:blip>
          <a:srcRect l="17198"/>
          <a:stretch/>
        </p:blipFill>
        <p:spPr>
          <a:xfrm>
            <a:off x="3380318" y="1315266"/>
            <a:ext cx="1291963" cy="1617989"/>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9" name="Picture 8" descr="Screen Shot 2017-03-12 at 5.19.04 PM.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07216" y="1315266"/>
            <a:ext cx="1219007" cy="1617989"/>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11" name="Picture 10" descr="Screen Shot 2017-03-12 at 5.21.0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407" y="1311959"/>
            <a:ext cx="1314410" cy="1621296"/>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51" name="Picture 50" descr="Screen Shot 2017-03-12 at 5.23.2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2661" y="3536521"/>
            <a:ext cx="1293021" cy="1720279"/>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19" name="Picture 18" descr="Screen Shot 2017-03-12 at 5.25.32 PM.png"/>
          <p:cNvPicPr>
            <a:picLocks noChangeAspect="1"/>
          </p:cNvPicPr>
          <p:nvPr/>
        </p:nvPicPr>
        <p:blipFill rotWithShape="1">
          <a:blip r:embed="rId8">
            <a:extLst>
              <a:ext uri="{28A0092B-C50C-407E-A947-70E740481C1C}">
                <a14:useLocalDpi xmlns:a14="http://schemas.microsoft.com/office/drawing/2010/main" val="0"/>
              </a:ext>
            </a:extLst>
          </a:blip>
          <a:srcRect l="17944"/>
          <a:stretch/>
        </p:blipFill>
        <p:spPr>
          <a:xfrm>
            <a:off x="7621191" y="3580187"/>
            <a:ext cx="1317195" cy="1676612"/>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23" name="Picture 22" descr="Screen Shot 2017-03-12 at 5.25.1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3398" y="3523148"/>
            <a:ext cx="1424352" cy="1733651"/>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25" name="Picture 24" descr="Screen Shot 2017-03-12 at 5.24.52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2555" y="3536519"/>
            <a:ext cx="1314411" cy="1720279"/>
          </a:xfrm>
          <a:prstGeom prst="rect">
            <a:avLst/>
          </a:prstGeom>
          <a:ln w="3175" cap="sq" cmpd="sng">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pic>
        <p:nvPicPr>
          <p:cNvPr id="26" name="Picture 25"/>
          <p:cNvPicPr>
            <a:picLocks noChangeAspect="1"/>
          </p:cNvPicPr>
          <p:nvPr/>
        </p:nvPicPr>
        <p:blipFill>
          <a:blip r:embed="rId11"/>
          <a:stretch>
            <a:fillRect/>
          </a:stretch>
        </p:blipFill>
        <p:spPr>
          <a:xfrm>
            <a:off x="207293" y="6099331"/>
            <a:ext cx="899530" cy="548285"/>
          </a:xfrm>
          <a:prstGeom prst="rect">
            <a:avLst/>
          </a:prstGeom>
        </p:spPr>
      </p:pic>
      <p:pic>
        <p:nvPicPr>
          <p:cNvPr id="29" name="Picture 28"/>
          <p:cNvPicPr>
            <a:picLocks noChangeAspect="1"/>
          </p:cNvPicPr>
          <p:nvPr/>
        </p:nvPicPr>
        <p:blipFill>
          <a:blip r:embed="rId12"/>
          <a:stretch>
            <a:fillRect/>
          </a:stretch>
        </p:blipFill>
        <p:spPr>
          <a:xfrm>
            <a:off x="1165958" y="6099331"/>
            <a:ext cx="1328945" cy="548285"/>
          </a:xfrm>
          <a:prstGeom prst="rect">
            <a:avLst/>
          </a:prstGeom>
        </p:spPr>
      </p:pic>
      <p:pic>
        <p:nvPicPr>
          <p:cNvPr id="31" name="Picture 30"/>
          <p:cNvPicPr>
            <a:picLocks noChangeAspect="1"/>
          </p:cNvPicPr>
          <p:nvPr/>
        </p:nvPicPr>
        <p:blipFill>
          <a:blip r:embed="rId13"/>
          <a:stretch>
            <a:fillRect/>
          </a:stretch>
        </p:blipFill>
        <p:spPr>
          <a:xfrm>
            <a:off x="2562336" y="6114482"/>
            <a:ext cx="2551224" cy="524245"/>
          </a:xfrm>
          <a:prstGeom prst="rect">
            <a:avLst/>
          </a:prstGeom>
        </p:spPr>
      </p:pic>
      <p:pic>
        <p:nvPicPr>
          <p:cNvPr id="32" name="Picture 31"/>
          <p:cNvPicPr>
            <a:picLocks noChangeAspect="1"/>
          </p:cNvPicPr>
          <p:nvPr/>
        </p:nvPicPr>
        <p:blipFill>
          <a:blip r:embed="rId14"/>
          <a:stretch>
            <a:fillRect/>
          </a:stretch>
        </p:blipFill>
        <p:spPr>
          <a:xfrm>
            <a:off x="6418236" y="6080663"/>
            <a:ext cx="997421" cy="514004"/>
          </a:xfrm>
          <a:prstGeom prst="rect">
            <a:avLst/>
          </a:prstGeom>
        </p:spPr>
      </p:pic>
      <p:pic>
        <p:nvPicPr>
          <p:cNvPr id="52" name="Picture 51"/>
          <p:cNvPicPr>
            <a:picLocks noChangeAspect="1"/>
          </p:cNvPicPr>
          <p:nvPr/>
        </p:nvPicPr>
        <p:blipFill>
          <a:blip r:embed="rId15"/>
          <a:stretch>
            <a:fillRect/>
          </a:stretch>
        </p:blipFill>
        <p:spPr>
          <a:xfrm>
            <a:off x="7765868" y="6110637"/>
            <a:ext cx="1071370" cy="499972"/>
          </a:xfrm>
          <a:prstGeom prst="rect">
            <a:avLst/>
          </a:prstGeom>
        </p:spPr>
      </p:pic>
      <p:pic>
        <p:nvPicPr>
          <p:cNvPr id="53" name="Picture 52"/>
          <p:cNvPicPr>
            <a:picLocks noChangeAspect="1"/>
          </p:cNvPicPr>
          <p:nvPr/>
        </p:nvPicPr>
        <p:blipFill>
          <a:blip r:embed="rId16"/>
          <a:stretch>
            <a:fillRect/>
          </a:stretch>
        </p:blipFill>
        <p:spPr>
          <a:xfrm>
            <a:off x="5374649" y="6114482"/>
            <a:ext cx="750288" cy="480185"/>
          </a:xfrm>
          <a:prstGeom prst="rect">
            <a:avLst/>
          </a:prstGeom>
        </p:spPr>
      </p:pic>
    </p:spTree>
    <p:extLst>
      <p:ext uri="{BB962C8B-B14F-4D97-AF65-F5344CB8AC3E}">
        <p14:creationId xmlns:p14="http://schemas.microsoft.com/office/powerpoint/2010/main" val="2610902326"/>
      </p:ext>
    </p:extLst>
  </p:cSld>
  <p:clrMapOvr>
    <a:masterClrMapping/>
  </p:clrMapOvr>
  <mc:AlternateContent xmlns:mc="http://schemas.openxmlformats.org/markup-compatibility/2006" xmlns:p14="http://schemas.microsoft.com/office/powerpoint/2010/main">
    <mc:Choice Requires="p14">
      <p:transition p14:dur="0" advTm="91740"/>
    </mc:Choice>
    <mc:Fallback xmlns="">
      <p:transition xmlns:p14="http://schemas.microsoft.com/office/powerpoint/2010/main" advTm="9174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998077" y="594350"/>
            <a:ext cx="4989066" cy="300039"/>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200" dirty="0" smtClean="0">
                <a:solidFill>
                  <a:schemeClr val="tx1">
                    <a:lumMod val="65000"/>
                    <a:lumOff val="35000"/>
                  </a:schemeClr>
                </a:solidFill>
                <a:latin typeface="Century Gothic"/>
                <a:cs typeface="Century Gothic"/>
                <a:sym typeface="Symbol" pitchFamily="18" charset="2"/>
              </a:rPr>
              <a:t>Vector Control</a:t>
            </a:r>
            <a:endParaRPr lang="en-US" sz="2200" dirty="0">
              <a:solidFill>
                <a:schemeClr val="tx1">
                  <a:lumMod val="65000"/>
                  <a:lumOff val="35000"/>
                </a:schemeClr>
              </a:solidFill>
              <a:latin typeface="Century Gothic"/>
              <a:cs typeface="Century Gothic"/>
              <a:sym typeface="Symbol" pitchFamily="18" charset="2"/>
            </a:endParaRPr>
          </a:p>
        </p:txBody>
      </p:sp>
      <p:pic>
        <p:nvPicPr>
          <p:cNvPr id="5" name="Picture 4" descr="Screen Shot 2016-09-14 at 11.40.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63" y="312507"/>
            <a:ext cx="834814" cy="859367"/>
          </a:xfrm>
          <a:prstGeom prst="rect">
            <a:avLst/>
          </a:prstGeom>
        </p:spPr>
      </p:pic>
      <p:graphicFrame>
        <p:nvGraphicFramePr>
          <p:cNvPr id="6" name="Diagram 5"/>
          <p:cNvGraphicFramePr/>
          <p:nvPr>
            <p:extLst>
              <p:ext uri="{D42A27DB-BD31-4B8C-83A1-F6EECF244321}">
                <p14:modId xmlns:p14="http://schemas.microsoft.com/office/powerpoint/2010/main" val="2441321214"/>
              </p:ext>
            </p:extLst>
          </p:nvPr>
        </p:nvGraphicFramePr>
        <p:xfrm>
          <a:off x="880140" y="1121569"/>
          <a:ext cx="7368007" cy="5468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0200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998077" y="594350"/>
            <a:ext cx="4989066" cy="300039"/>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200" dirty="0" smtClean="0">
                <a:solidFill>
                  <a:schemeClr val="tx1">
                    <a:lumMod val="65000"/>
                    <a:lumOff val="35000"/>
                  </a:schemeClr>
                </a:solidFill>
                <a:latin typeface="Century Gothic"/>
                <a:cs typeface="Century Gothic"/>
                <a:sym typeface="Symbol" pitchFamily="18" charset="2"/>
              </a:rPr>
              <a:t>Personal and Household Protection</a:t>
            </a:r>
            <a:endParaRPr lang="en-US" sz="2200" dirty="0">
              <a:solidFill>
                <a:schemeClr val="tx1">
                  <a:lumMod val="65000"/>
                  <a:lumOff val="35000"/>
                </a:schemeClr>
              </a:solidFill>
              <a:latin typeface="Century Gothic"/>
              <a:cs typeface="Century Gothic"/>
              <a:sym typeface="Symbol" pitchFamily="18" charset="2"/>
            </a:endParaRPr>
          </a:p>
        </p:txBody>
      </p:sp>
      <p:pic>
        <p:nvPicPr>
          <p:cNvPr id="5" name="Picture 4" descr="Screen Shot 2016-09-14 at 11.40.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5" y="191067"/>
            <a:ext cx="933083" cy="806564"/>
          </a:xfrm>
          <a:prstGeom prst="rect">
            <a:avLst/>
          </a:prstGeom>
        </p:spPr>
      </p:pic>
      <p:graphicFrame>
        <p:nvGraphicFramePr>
          <p:cNvPr id="6" name="Diagram 5"/>
          <p:cNvGraphicFramePr/>
          <p:nvPr>
            <p:extLst>
              <p:ext uri="{D42A27DB-BD31-4B8C-83A1-F6EECF244321}">
                <p14:modId xmlns:p14="http://schemas.microsoft.com/office/powerpoint/2010/main" val="1055352936"/>
              </p:ext>
            </p:extLst>
          </p:nvPr>
        </p:nvGraphicFramePr>
        <p:xfrm>
          <a:off x="213750" y="1171223"/>
          <a:ext cx="87259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8637921" y="397395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50269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4 at 11.4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69" y="240813"/>
            <a:ext cx="763376" cy="851459"/>
          </a:xfrm>
          <a:prstGeom prst="rect">
            <a:avLst/>
          </a:prstGeom>
        </p:spPr>
      </p:pic>
      <p:sp>
        <p:nvSpPr>
          <p:cNvPr id="5" name="Rectangle 4"/>
          <p:cNvSpPr/>
          <p:nvPr/>
        </p:nvSpPr>
        <p:spPr bwMode="auto">
          <a:xfrm>
            <a:off x="998077" y="594350"/>
            <a:ext cx="4989066" cy="300039"/>
          </a:xfrm>
          <a:prstGeom prst="rect">
            <a:avLst/>
          </a:prstGeom>
          <a:noFill/>
          <a:ln w="9525" cap="flat" cmpd="sng" algn="ctr">
            <a:noFill/>
            <a:prstDash val="solid"/>
            <a:round/>
            <a:headEnd type="none" w="med" len="med"/>
            <a:tailEnd type="none" w="med" len="med"/>
          </a:ln>
          <a:effectLst/>
        </p:spPr>
        <p:txBody>
          <a:bodyPr vert="horz" wrap="none" lIns="61719" tIns="34288" rIns="61719" bIns="34288" numCol="1" rtlCol="0" anchor="ctr" anchorCtr="0" compatLnSpc="1">
            <a:prstTxWarp prst="textNoShape">
              <a:avLst/>
            </a:prstTxWarp>
          </a:bodyPr>
          <a:lstStyle/>
          <a:p>
            <a:pPr defTabSz="642888" eaLnBrk="0" fontAlgn="base">
              <a:lnSpc>
                <a:spcPct val="50000"/>
              </a:lnSpc>
              <a:spcBef>
                <a:spcPct val="50000"/>
              </a:spcBef>
              <a:spcAft>
                <a:spcPct val="0"/>
              </a:spcAft>
            </a:pPr>
            <a:r>
              <a:rPr lang="en-US" sz="2200" dirty="0" smtClean="0">
                <a:solidFill>
                  <a:schemeClr val="tx1">
                    <a:lumMod val="65000"/>
                    <a:lumOff val="35000"/>
                  </a:schemeClr>
                </a:solidFill>
                <a:latin typeface="Century Gothic"/>
                <a:cs typeface="Century Gothic"/>
                <a:sym typeface="Symbol" pitchFamily="18" charset="2"/>
              </a:rPr>
              <a:t>Vector Surveillance</a:t>
            </a:r>
            <a:endParaRPr lang="en-US" sz="2200" dirty="0">
              <a:solidFill>
                <a:schemeClr val="tx1">
                  <a:lumMod val="65000"/>
                  <a:lumOff val="35000"/>
                </a:schemeClr>
              </a:solidFill>
              <a:latin typeface="Century Gothic"/>
              <a:cs typeface="Century Gothic"/>
              <a:sym typeface="Symbol" pitchFamily="18" charset="2"/>
            </a:endParaRPr>
          </a:p>
        </p:txBody>
      </p:sp>
      <p:graphicFrame>
        <p:nvGraphicFramePr>
          <p:cNvPr id="6" name="Diagram 5"/>
          <p:cNvGraphicFramePr/>
          <p:nvPr>
            <p:extLst>
              <p:ext uri="{D42A27DB-BD31-4B8C-83A1-F6EECF244321}">
                <p14:modId xmlns:p14="http://schemas.microsoft.com/office/powerpoint/2010/main" val="2898677125"/>
              </p:ext>
            </p:extLst>
          </p:nvPr>
        </p:nvGraphicFramePr>
        <p:xfrm>
          <a:off x="218279" y="1153937"/>
          <a:ext cx="873627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9204407" y="38364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96555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18571</TotalTime>
  <Words>1901</Words>
  <Application>Microsoft Macintosh PowerPoint</Application>
  <PresentationFormat>On-screen Show (4:3)</PresentationFormat>
  <Paragraphs>215</Paragraphs>
  <Slides>17</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Photo Editor Photo</vt:lpstr>
      <vt:lpstr>PowerPoint Presentation</vt:lpstr>
      <vt:lpstr>CII plays a complementary role to support innovation and scale for GH Bureau priorities</vt:lpstr>
      <vt:lpstr>CII leverages best practices in catalyzing innovation and partnering to scale</vt:lpstr>
      <vt:lpstr>Our Innovation portfolio focuses on finding and supporting new solutions to global health challenges</vt:lpstr>
      <vt:lpstr>PowerPoint Presentation</vt:lpstr>
      <vt:lpstr>Rapidly sourced 26 innovations under Combating Zika and Future Threats Grand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THERESA SCHWERIN</cp:lastModifiedBy>
  <cp:revision>406</cp:revision>
  <dcterms:created xsi:type="dcterms:W3CDTF">2016-04-06T19:04:51Z</dcterms:created>
  <dcterms:modified xsi:type="dcterms:W3CDTF">2017-08-23T13:25:12Z</dcterms:modified>
</cp:coreProperties>
</file>