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0" r:id="rId1"/>
    <p:sldMasterId id="2147483686" r:id="rId2"/>
  </p:sldMasterIdLst>
  <p:notesMasterIdLst>
    <p:notesMasterId r:id="rId31"/>
  </p:notesMasterIdLst>
  <p:sldIdLst>
    <p:sldId id="355" r:id="rId3"/>
    <p:sldId id="336" r:id="rId4"/>
    <p:sldId id="331" r:id="rId5"/>
    <p:sldId id="333" r:id="rId6"/>
    <p:sldId id="334" r:id="rId7"/>
    <p:sldId id="354" r:id="rId8"/>
    <p:sldId id="367" r:id="rId9"/>
    <p:sldId id="369" r:id="rId10"/>
    <p:sldId id="370" r:id="rId11"/>
    <p:sldId id="371" r:id="rId12"/>
    <p:sldId id="365" r:id="rId13"/>
    <p:sldId id="366" r:id="rId14"/>
    <p:sldId id="391" r:id="rId15"/>
    <p:sldId id="374" r:id="rId16"/>
    <p:sldId id="375" r:id="rId17"/>
    <p:sldId id="376" r:id="rId18"/>
    <p:sldId id="378" r:id="rId19"/>
    <p:sldId id="379" r:id="rId20"/>
    <p:sldId id="380" r:id="rId21"/>
    <p:sldId id="381" r:id="rId22"/>
    <p:sldId id="382" r:id="rId23"/>
    <p:sldId id="383" r:id="rId24"/>
    <p:sldId id="384" r:id="rId25"/>
    <p:sldId id="385" r:id="rId26"/>
    <p:sldId id="386" r:id="rId27"/>
    <p:sldId id="387" r:id="rId28"/>
    <p:sldId id="389" r:id="rId29"/>
    <p:sldId id="390"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5AB2"/>
    <a:srgbClr val="0000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61"/>
    <p:restoredTop sz="88299" autoAdjust="0"/>
  </p:normalViewPr>
  <p:slideViewPr>
    <p:cSldViewPr snapToGrid="0" snapToObjects="1">
      <p:cViewPr varScale="1">
        <p:scale>
          <a:sx n="112" d="100"/>
          <a:sy n="112" d="100"/>
        </p:scale>
        <p:origin x="2432" y="192"/>
      </p:cViewPr>
      <p:guideLst>
        <p:guide orient="horz" pos="2160"/>
        <p:guide pos="2880"/>
      </p:guideLst>
    </p:cSldViewPr>
  </p:slideViewPr>
  <p:outlineViewPr>
    <p:cViewPr>
      <p:scale>
        <a:sx n="33" d="100"/>
        <a:sy n="33" d="100"/>
      </p:scale>
      <p:origin x="0" y="-41312"/>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498013-062B-9C47-BBF1-9761D9B133B5}" type="datetimeFigureOut">
              <a:rPr lang="en-US" smtClean="0"/>
              <a:t>2/3/25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C872E0-1ED5-104A-A2D5-4751C0D45915}" type="slidenum">
              <a:rPr lang="en-US" smtClean="0"/>
              <a:t>‹#›</a:t>
            </a:fld>
            <a:endParaRPr lang="en-US" dirty="0"/>
          </a:p>
        </p:txBody>
      </p:sp>
    </p:spTree>
    <p:extLst>
      <p:ext uri="{BB962C8B-B14F-4D97-AF65-F5344CB8AC3E}">
        <p14:creationId xmlns:p14="http://schemas.microsoft.com/office/powerpoint/2010/main" val="1587959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C872E0-1ED5-104A-A2D5-4751C0D45915}" type="slidenum">
              <a:rPr lang="en-US" smtClean="0"/>
              <a:t>1</a:t>
            </a:fld>
            <a:endParaRPr lang="en-US" dirty="0"/>
          </a:p>
        </p:txBody>
      </p:sp>
    </p:spTree>
    <p:extLst>
      <p:ext uri="{BB962C8B-B14F-4D97-AF65-F5344CB8AC3E}">
        <p14:creationId xmlns:p14="http://schemas.microsoft.com/office/powerpoint/2010/main" val="2051262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Soft launch May 28</a:t>
            </a:r>
          </a:p>
        </p:txBody>
      </p:sp>
      <p:sp>
        <p:nvSpPr>
          <p:cNvPr id="4" name="Slide Number Placeholder 3"/>
          <p:cNvSpPr>
            <a:spLocks noGrp="1"/>
          </p:cNvSpPr>
          <p:nvPr>
            <p:ph type="sldNum" sz="quarter" idx="10"/>
          </p:nvPr>
        </p:nvSpPr>
        <p:spPr/>
        <p:txBody>
          <a:bodyPr/>
          <a:lstStyle/>
          <a:p>
            <a:fld id="{B2C872E0-1ED5-104A-A2D5-4751C0D45915}" type="slidenum">
              <a:rPr lang="en-US" smtClean="0"/>
              <a:t>2</a:t>
            </a:fld>
            <a:endParaRPr lang="en-US" dirty="0"/>
          </a:p>
        </p:txBody>
      </p:sp>
    </p:spTree>
    <p:extLst>
      <p:ext uri="{BB962C8B-B14F-4D97-AF65-F5344CB8AC3E}">
        <p14:creationId xmlns:p14="http://schemas.microsoft.com/office/powerpoint/2010/main" val="3499983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Can do 1, 2, 3 or all 4 steps. 1) Locate/identify/photograph;</a:t>
            </a:r>
            <a:r>
              <a:rPr lang="en-US" baseline="0" dirty="0"/>
              <a:t> 2) Sample and count 3) using a macro lens attached to iPhone Identify whether your larva is one of 3 genera that will potentially carry mosquito-borne disease, and 4) decommission/mitigate. </a:t>
            </a:r>
            <a:endParaRPr lang="en-US" dirty="0"/>
          </a:p>
        </p:txBody>
      </p:sp>
      <p:sp>
        <p:nvSpPr>
          <p:cNvPr id="4" name="Slide Number Placeholder 3"/>
          <p:cNvSpPr>
            <a:spLocks noGrp="1"/>
          </p:cNvSpPr>
          <p:nvPr>
            <p:ph type="sldNum" sz="quarter" idx="10"/>
          </p:nvPr>
        </p:nvSpPr>
        <p:spPr/>
        <p:txBody>
          <a:bodyPr/>
          <a:lstStyle/>
          <a:p>
            <a:fld id="{B2C872E0-1ED5-104A-A2D5-4751C0D45915}" type="slidenum">
              <a:rPr lang="en-US" smtClean="0"/>
              <a:t>4</a:t>
            </a:fld>
            <a:endParaRPr lang="en-US" dirty="0"/>
          </a:p>
        </p:txBody>
      </p:sp>
    </p:spTree>
    <p:extLst>
      <p:ext uri="{BB962C8B-B14F-4D97-AF65-F5344CB8AC3E}">
        <p14:creationId xmlns:p14="http://schemas.microsoft.com/office/powerpoint/2010/main" val="680413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question: demonstrate</a:t>
            </a:r>
            <a:r>
              <a:rPr lang="en-US" baseline="0" dirty="0"/>
              <a:t> value of </a:t>
            </a:r>
            <a:r>
              <a:rPr lang="en-US" baseline="0" dirty="0" err="1"/>
              <a:t>citsci</a:t>
            </a:r>
            <a:r>
              <a:rPr lang="en-US" baseline="0" dirty="0"/>
              <a:t> data to public health &amp; community action during an active </a:t>
            </a:r>
            <a:r>
              <a:rPr lang="en-US" baseline="0" dirty="0" err="1"/>
              <a:t>Zika</a:t>
            </a:r>
            <a:r>
              <a:rPr lang="en-US" baseline="0" dirty="0"/>
              <a:t> </a:t>
            </a:r>
            <a:r>
              <a:rPr lang="en-US" baseline="0" dirty="0" err="1"/>
              <a:t>oubreak</a:t>
            </a:r>
            <a:endParaRPr lang="en-US" dirty="0"/>
          </a:p>
        </p:txBody>
      </p:sp>
      <p:sp>
        <p:nvSpPr>
          <p:cNvPr id="4" name="Slide Number Placeholder 3"/>
          <p:cNvSpPr>
            <a:spLocks noGrp="1"/>
          </p:cNvSpPr>
          <p:nvPr>
            <p:ph type="sldNum" sz="quarter" idx="10"/>
          </p:nvPr>
        </p:nvSpPr>
        <p:spPr/>
        <p:txBody>
          <a:bodyPr/>
          <a:lstStyle/>
          <a:p>
            <a:fld id="{B2C872E0-1ED5-104A-A2D5-4751C0D45915}" type="slidenum">
              <a:rPr lang="en-US" smtClean="0"/>
              <a:t>5</a:t>
            </a:fld>
            <a:endParaRPr lang="en-US" dirty="0"/>
          </a:p>
        </p:txBody>
      </p:sp>
    </p:spTree>
    <p:extLst>
      <p:ext uri="{BB962C8B-B14F-4D97-AF65-F5344CB8AC3E}">
        <p14:creationId xmlns:p14="http://schemas.microsoft.com/office/powerpoint/2010/main" val="4099234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41"/>
            <a:ext cx="6858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C915668-44EC-4746-AC3C-F46EF45ADDC4}" type="datetime1">
              <a:rPr lang="en-US" smtClean="0"/>
              <a:t>2/3/25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408D40-E840-B649-8C1F-148E738ADDFC}" type="slidenum">
              <a:rPr lang="en-US" smtClean="0"/>
              <a:t>‹#›</a:t>
            </a:fld>
            <a:endParaRPr lang="en-US" dirty="0"/>
          </a:p>
        </p:txBody>
      </p:sp>
    </p:spTree>
    <p:extLst>
      <p:ext uri="{BB962C8B-B14F-4D97-AF65-F5344CB8AC3E}">
        <p14:creationId xmlns:p14="http://schemas.microsoft.com/office/powerpoint/2010/main" val="536212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735064-870D-2646-807F-0F482DAFBAE0}" type="datetime1">
              <a:rPr lang="en-US" smtClean="0"/>
              <a:t>2/3/25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408D40-E840-B649-8C1F-148E738ADDFC}" type="slidenum">
              <a:rPr lang="en-US" smtClean="0"/>
              <a:t>‹#›</a:t>
            </a:fld>
            <a:endParaRPr lang="en-US" dirty="0"/>
          </a:p>
        </p:txBody>
      </p:sp>
    </p:spTree>
    <p:extLst>
      <p:ext uri="{BB962C8B-B14F-4D97-AF65-F5344CB8AC3E}">
        <p14:creationId xmlns:p14="http://schemas.microsoft.com/office/powerpoint/2010/main" val="1400222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30"/>
            <a:ext cx="1971675"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365130"/>
            <a:ext cx="5800725"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8999D2-6BF9-DA43-ADAC-FD85FFDA68DE}" type="datetime1">
              <a:rPr lang="en-US" smtClean="0"/>
              <a:t>2/3/25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408D40-E840-B649-8C1F-148E738ADDFC}" type="slidenum">
              <a:rPr lang="en-US" smtClean="0"/>
              <a:t>‹#›</a:t>
            </a:fld>
            <a:endParaRPr lang="en-US" dirty="0"/>
          </a:p>
        </p:txBody>
      </p:sp>
    </p:spTree>
    <p:extLst>
      <p:ext uri="{BB962C8B-B14F-4D97-AF65-F5344CB8AC3E}">
        <p14:creationId xmlns:p14="http://schemas.microsoft.com/office/powerpoint/2010/main" val="1409232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60D52FA-9D6C-CA4F-A747-E7353F739042}" type="datetimeFigureOut">
              <a:rPr lang="en-US" smtClean="0">
                <a:solidFill>
                  <a:prstClr val="black">
                    <a:tint val="75000"/>
                  </a:prstClr>
                </a:solidFill>
                <a:latin typeface="Calibri"/>
              </a:rPr>
              <a:pPr/>
              <a:t>2/3/25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C8E76F4-08B0-4745-B4E7-5FE5D32582C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89323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0D52FA-9D6C-CA4F-A747-E7353F739042}" type="datetimeFigureOut">
              <a:rPr lang="en-US" smtClean="0">
                <a:solidFill>
                  <a:prstClr val="black">
                    <a:tint val="75000"/>
                  </a:prstClr>
                </a:solidFill>
                <a:latin typeface="Calibri"/>
              </a:rPr>
              <a:pPr/>
              <a:t>2/3/25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C8E76F4-08B0-4745-B4E7-5FE5D32582C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762465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0D52FA-9D6C-CA4F-A747-E7353F739042}" type="datetimeFigureOut">
              <a:rPr lang="en-US" smtClean="0">
                <a:solidFill>
                  <a:prstClr val="black">
                    <a:tint val="75000"/>
                  </a:prstClr>
                </a:solidFill>
                <a:latin typeface="Calibri"/>
              </a:rPr>
              <a:pPr/>
              <a:t>2/3/25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C8E76F4-08B0-4745-B4E7-5FE5D32582C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7299974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0D52FA-9D6C-CA4F-A747-E7353F739042}" type="datetimeFigureOut">
              <a:rPr lang="en-US" smtClean="0">
                <a:solidFill>
                  <a:prstClr val="black">
                    <a:tint val="75000"/>
                  </a:prstClr>
                </a:solidFill>
                <a:latin typeface="Calibri"/>
              </a:rPr>
              <a:pPr/>
              <a:t>2/3/25</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C8E76F4-08B0-4745-B4E7-5FE5D32582C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93487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0D52FA-9D6C-CA4F-A747-E7353F739042}" type="datetimeFigureOut">
              <a:rPr lang="en-US" smtClean="0">
                <a:solidFill>
                  <a:prstClr val="black">
                    <a:tint val="75000"/>
                  </a:prstClr>
                </a:solidFill>
                <a:latin typeface="Calibri"/>
              </a:rPr>
              <a:pPr/>
              <a:t>2/3/25</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2C8E76F4-08B0-4745-B4E7-5FE5D32582C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54399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0D52FA-9D6C-CA4F-A747-E7353F739042}" type="datetimeFigureOut">
              <a:rPr lang="en-US" smtClean="0">
                <a:solidFill>
                  <a:prstClr val="black">
                    <a:tint val="75000"/>
                  </a:prstClr>
                </a:solidFill>
                <a:latin typeface="Calibri"/>
              </a:rPr>
              <a:pPr/>
              <a:t>2/3/25</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C8E76F4-08B0-4745-B4E7-5FE5D32582C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6419595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D52FA-9D6C-CA4F-A747-E7353F739042}" type="datetimeFigureOut">
              <a:rPr lang="en-US" smtClean="0">
                <a:solidFill>
                  <a:prstClr val="black">
                    <a:tint val="75000"/>
                  </a:prstClr>
                </a:solidFill>
                <a:latin typeface="Calibri"/>
              </a:rPr>
              <a:pPr/>
              <a:t>2/3/25</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2C8E76F4-08B0-4745-B4E7-5FE5D32582C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564151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0D52FA-9D6C-CA4F-A747-E7353F739042}" type="datetimeFigureOut">
              <a:rPr lang="en-US" smtClean="0">
                <a:solidFill>
                  <a:prstClr val="black">
                    <a:tint val="75000"/>
                  </a:prstClr>
                </a:solidFill>
                <a:latin typeface="Calibri"/>
              </a:rPr>
              <a:pPr/>
              <a:t>2/3/25</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C8E76F4-08B0-4745-B4E7-5FE5D32582C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58074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04B1DE-51D9-FC48-81A7-75BA07A60F0E}" type="datetime1">
              <a:rPr lang="en-US" smtClean="0"/>
              <a:t>2/3/25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408D40-E840-B649-8C1F-148E738ADDFC}" type="slidenum">
              <a:rPr lang="en-US" smtClean="0"/>
              <a:t>‹#›</a:t>
            </a:fld>
            <a:endParaRPr lang="en-US" dirty="0"/>
          </a:p>
        </p:txBody>
      </p:sp>
    </p:spTree>
    <p:extLst>
      <p:ext uri="{BB962C8B-B14F-4D97-AF65-F5344CB8AC3E}">
        <p14:creationId xmlns:p14="http://schemas.microsoft.com/office/powerpoint/2010/main" val="12869451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0D52FA-9D6C-CA4F-A747-E7353F739042}" type="datetimeFigureOut">
              <a:rPr lang="en-US" smtClean="0">
                <a:solidFill>
                  <a:prstClr val="black">
                    <a:tint val="75000"/>
                  </a:prstClr>
                </a:solidFill>
                <a:latin typeface="Calibri"/>
              </a:rPr>
              <a:pPr/>
              <a:t>2/3/25</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latin typeface="Calibri"/>
              </a:rPr>
              <a:t>
              </a:t>
            </a:r>
          </a:p>
        </p:txBody>
      </p:sp>
      <p:sp>
        <p:nvSpPr>
          <p:cNvPr id="7" name="Slide Number Placeholder 6"/>
          <p:cNvSpPr>
            <a:spLocks noGrp="1"/>
          </p:cNvSpPr>
          <p:nvPr>
            <p:ph type="sldNum" sz="quarter" idx="12"/>
          </p:nvPr>
        </p:nvSpPr>
        <p:spPr/>
        <p:txBody>
          <a:bodyPr/>
          <a:lstStyle/>
          <a:p>
            <a:fld id="{2C8E76F4-08B0-4745-B4E7-5FE5D32582C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168837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0D52FA-9D6C-CA4F-A747-E7353F739042}" type="datetimeFigureOut">
              <a:rPr lang="en-US" smtClean="0">
                <a:solidFill>
                  <a:prstClr val="black">
                    <a:tint val="75000"/>
                  </a:prstClr>
                </a:solidFill>
                <a:latin typeface="Calibri"/>
              </a:rPr>
              <a:pPr/>
              <a:t>2/3/25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C8E76F4-08B0-4745-B4E7-5FE5D32582C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050526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0D52FA-9D6C-CA4F-A747-E7353F739042}" type="datetimeFigureOut">
              <a:rPr lang="en-US" smtClean="0">
                <a:solidFill>
                  <a:prstClr val="black">
                    <a:tint val="75000"/>
                  </a:prstClr>
                </a:solidFill>
                <a:latin typeface="Calibri"/>
              </a:rPr>
              <a:pPr/>
              <a:t>2/3/25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C8E76F4-08B0-4745-B4E7-5FE5D32582C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87540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5"/>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9"/>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8B1054-A3BA-B74C-A265-B61C915852FB}" type="datetime1">
              <a:rPr lang="en-US" smtClean="0"/>
              <a:t>2/3/25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408D40-E840-B649-8C1F-148E738ADDFC}" type="slidenum">
              <a:rPr lang="en-US" smtClean="0"/>
              <a:t>‹#›</a:t>
            </a:fld>
            <a:endParaRPr lang="en-US" dirty="0"/>
          </a:p>
        </p:txBody>
      </p:sp>
    </p:spTree>
    <p:extLst>
      <p:ext uri="{BB962C8B-B14F-4D97-AF65-F5344CB8AC3E}">
        <p14:creationId xmlns:p14="http://schemas.microsoft.com/office/powerpoint/2010/main" val="231070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56856" y="673560"/>
            <a:ext cx="7886700" cy="1325563"/>
          </a:xfrm>
        </p:spPr>
        <p:txBody>
          <a:bodyPr>
            <a:normAutofit/>
          </a:bodyPr>
          <a:lstStyle>
            <a:lvl1pPr>
              <a:defRPr sz="3200">
                <a:solidFill>
                  <a:srgbClr val="002060"/>
                </a:solidFill>
              </a:defRPr>
            </a:lvl1pPr>
          </a:lstStyle>
          <a:p>
            <a:r>
              <a:rPr lang="en-US" dirty="0"/>
              <a:t>d</a:t>
            </a:r>
          </a:p>
        </p:txBody>
      </p:sp>
      <p:sp>
        <p:nvSpPr>
          <p:cNvPr id="3" name="Content Placeholder 2"/>
          <p:cNvSpPr>
            <a:spLocks noGrp="1"/>
          </p:cNvSpPr>
          <p:nvPr>
            <p:ph sz="half" idx="1"/>
          </p:nvPr>
        </p:nvSpPr>
        <p:spPr>
          <a:xfrm>
            <a:off x="1456856" y="1915320"/>
            <a:ext cx="3886200" cy="4351339"/>
          </a:xfrm>
        </p:spPr>
        <p:txBody>
          <a:bodyPr/>
          <a:lstStyle>
            <a:lvl1pPr>
              <a:defRPr sz="1800">
                <a:solidFill>
                  <a:srgbClr val="002060"/>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95F1F-302D-004C-A6E5-1D18A34939AF}" type="datetime1">
              <a:rPr lang="en-US" smtClean="0"/>
              <a:t>2/3/25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408D40-E840-B649-8C1F-148E738ADDFC}" type="slidenum">
              <a:rPr lang="en-US" smtClean="0"/>
              <a:t>‹#›</a:t>
            </a:fld>
            <a:endParaRPr lang="en-US" dirty="0"/>
          </a:p>
        </p:txBody>
      </p:sp>
    </p:spTree>
    <p:extLst>
      <p:ext uri="{BB962C8B-B14F-4D97-AF65-F5344CB8AC3E}">
        <p14:creationId xmlns:p14="http://schemas.microsoft.com/office/powerpoint/2010/main" val="948837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ECB41EA-7E3E-3D4F-BAE5-3B825B482793}" type="datetime1">
              <a:rPr lang="en-US" smtClean="0"/>
              <a:t>2/3/25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8408D40-E840-B649-8C1F-148E738ADDFC}" type="slidenum">
              <a:rPr lang="en-US" smtClean="0"/>
              <a:t>‹#›</a:t>
            </a:fld>
            <a:endParaRPr lang="en-US" dirty="0"/>
          </a:p>
        </p:txBody>
      </p:sp>
    </p:spTree>
    <p:extLst>
      <p:ext uri="{BB962C8B-B14F-4D97-AF65-F5344CB8AC3E}">
        <p14:creationId xmlns:p14="http://schemas.microsoft.com/office/powerpoint/2010/main" val="2051363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D218D2E-7A67-0248-B77F-028504A64AC4}" type="datetime1">
              <a:rPr lang="en-US" smtClean="0"/>
              <a:t>2/3/25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8408D40-E840-B649-8C1F-148E738ADDFC}" type="slidenum">
              <a:rPr lang="en-US" smtClean="0"/>
              <a:t>‹#›</a:t>
            </a:fld>
            <a:endParaRPr lang="en-US" dirty="0"/>
          </a:p>
        </p:txBody>
      </p:sp>
    </p:spTree>
    <p:extLst>
      <p:ext uri="{BB962C8B-B14F-4D97-AF65-F5344CB8AC3E}">
        <p14:creationId xmlns:p14="http://schemas.microsoft.com/office/powerpoint/2010/main" val="1563018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E2BE56-F919-FA46-88E9-081807ADAE22}" type="datetime1">
              <a:rPr lang="en-US" smtClean="0"/>
              <a:t>2/3/25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8408D40-E840-B649-8C1F-148E738ADDFC}" type="slidenum">
              <a:rPr lang="en-US" smtClean="0"/>
              <a:t>‹#›</a:t>
            </a:fld>
            <a:endParaRPr lang="en-US" dirty="0"/>
          </a:p>
        </p:txBody>
      </p:sp>
    </p:spTree>
    <p:extLst>
      <p:ext uri="{BB962C8B-B14F-4D97-AF65-F5344CB8AC3E}">
        <p14:creationId xmlns:p14="http://schemas.microsoft.com/office/powerpoint/2010/main" val="1630362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3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A599B3-5EE5-B644-9D58-8D8D48C18E69}" type="datetime1">
              <a:rPr lang="en-US" smtClean="0"/>
              <a:t>2/3/25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408D40-E840-B649-8C1F-148E738ADDFC}" type="slidenum">
              <a:rPr lang="en-US" smtClean="0"/>
              <a:t>‹#›</a:t>
            </a:fld>
            <a:endParaRPr lang="en-US" dirty="0"/>
          </a:p>
        </p:txBody>
      </p:sp>
    </p:spTree>
    <p:extLst>
      <p:ext uri="{BB962C8B-B14F-4D97-AF65-F5344CB8AC3E}">
        <p14:creationId xmlns:p14="http://schemas.microsoft.com/office/powerpoint/2010/main" val="1762567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32"/>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F3EA32-FA52-4A45-B2B6-EA8889CAB055}" type="datetime1">
              <a:rPr lang="en-US" smtClean="0"/>
              <a:t>2/3/25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408D40-E840-B649-8C1F-148E738ADDFC}" type="slidenum">
              <a:rPr lang="en-US" smtClean="0"/>
              <a:t>‹#›</a:t>
            </a:fld>
            <a:endParaRPr lang="en-US" dirty="0"/>
          </a:p>
        </p:txBody>
      </p:sp>
    </p:spTree>
    <p:extLst>
      <p:ext uri="{BB962C8B-B14F-4D97-AF65-F5344CB8AC3E}">
        <p14:creationId xmlns:p14="http://schemas.microsoft.com/office/powerpoint/2010/main" val="1088327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6"/>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85181A-2B37-5E44-A1F4-B3B27961AA1B}" type="datetime1">
              <a:rPr lang="en-US" smtClean="0"/>
              <a:t>2/3/25</a:t>
            </a:fld>
            <a:endParaRPr lang="en-US" dirty="0"/>
          </a:p>
        </p:txBody>
      </p:sp>
      <p:sp>
        <p:nvSpPr>
          <p:cNvPr id="5" name="Footer Placeholder 4"/>
          <p:cNvSpPr>
            <a:spLocks noGrp="1"/>
          </p:cNvSpPr>
          <p:nvPr>
            <p:ph type="ftr" sz="quarter" idx="3"/>
          </p:nvPr>
        </p:nvSpPr>
        <p:spPr>
          <a:xfrm>
            <a:off x="3028950" y="6356356"/>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6"/>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408D40-E840-B649-8C1F-148E738ADDFC}" type="slidenum">
              <a:rPr lang="en-US" smtClean="0"/>
              <a:t>‹#›</a:t>
            </a:fld>
            <a:endParaRPr lang="en-US" dirty="0"/>
          </a:p>
        </p:txBody>
      </p:sp>
    </p:spTree>
    <p:extLst>
      <p:ext uri="{BB962C8B-B14F-4D97-AF65-F5344CB8AC3E}">
        <p14:creationId xmlns:p14="http://schemas.microsoft.com/office/powerpoint/2010/main" val="9267706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D52FA-9D6C-CA4F-A747-E7353F739042}" type="datetimeFigureOut">
              <a:rPr lang="en-US" smtClean="0">
                <a:solidFill>
                  <a:prstClr val="black">
                    <a:tint val="75000"/>
                  </a:prstClr>
                </a:solidFill>
                <a:latin typeface="Calibri"/>
              </a:rPr>
              <a:pPr/>
              <a:t>2/3/25</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8E76F4-08B0-4745-B4E7-5FE5D32582C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09715823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hyperlink" Target="https://www.facebook.com/nasa.globeobserver/videos/1892256911046359/?hc_location=ufi" TargetMode="External"/><Relationship Id="rId7" Type="http://schemas.openxmlformats.org/officeDocument/2006/relationships/image" Target="../media/image34.png"/><Relationship Id="rId2" Type="http://schemas.openxmlformats.org/officeDocument/2006/relationships/image" Target="../media/image30.png"/><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g1.globo.com/sp/vale-do-paraiba-regiao/link-vanguarda/videos/v/alunos-de-sao-jose-combatem-mosquito-da-dengue-com-projeto-em-parceria-com-a-nasa/5957813/" TargetMode="External"/><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3.xml"/><Relationship Id="rId5" Type="http://schemas.openxmlformats.org/officeDocument/2006/relationships/image" Target="../media/image40.pn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3.xml"/><Relationship Id="rId5" Type="http://schemas.openxmlformats.org/officeDocument/2006/relationships/image" Target="../media/image44.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3.xml"/><Relationship Id="rId5" Type="http://schemas.openxmlformats.org/officeDocument/2006/relationships/image" Target="../media/image48.png"/><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3.xml"/><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zebr.as/2vcRxkA" TargetMode="External"/><Relationship Id="rId1" Type="http://schemas.openxmlformats.org/officeDocument/2006/relationships/slideLayout" Target="../slideLayouts/slideLayout13.xml"/><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3.xml"/><Relationship Id="rId4" Type="http://schemas.openxmlformats.org/officeDocument/2006/relationships/image" Target="../media/image56.png"/></Relationships>
</file>

<file path=ppt/slides/_rels/slide2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13.xml"/><Relationship Id="rId6" Type="http://schemas.openxmlformats.org/officeDocument/2006/relationships/image" Target="../media/image62.png"/><Relationship Id="rId5" Type="http://schemas.openxmlformats.org/officeDocument/2006/relationships/image" Target="../media/image61.jpeg"/><Relationship Id="rId4" Type="http://schemas.openxmlformats.org/officeDocument/2006/relationships/image" Target="../media/image6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alphaModFix amt="20000"/>
            <a:extLst>
              <a:ext uri="{28A0092B-C50C-407E-A947-70E740481C1C}">
                <a14:useLocalDpi xmlns:a14="http://schemas.microsoft.com/office/drawing/2010/main"/>
              </a:ext>
            </a:extLst>
          </a:blip>
          <a:stretch>
            <a:fillRect/>
          </a:stretch>
        </p:blipFill>
        <p:spPr>
          <a:xfrm>
            <a:off x="437813" y="3"/>
            <a:ext cx="8706187" cy="5977097"/>
          </a:xfrm>
          <a:prstGeom prst="rect">
            <a:avLst/>
          </a:prstGeom>
        </p:spPr>
      </p:pic>
      <p:sp>
        <p:nvSpPr>
          <p:cNvPr id="6" name="TextBox 5"/>
          <p:cNvSpPr txBox="1"/>
          <p:nvPr/>
        </p:nvSpPr>
        <p:spPr>
          <a:xfrm>
            <a:off x="334544" y="345631"/>
            <a:ext cx="8420108" cy="5878532"/>
          </a:xfrm>
          <a:prstGeom prst="rect">
            <a:avLst/>
          </a:prstGeom>
          <a:noFill/>
        </p:spPr>
        <p:txBody>
          <a:bodyPr wrap="square" rtlCol="0">
            <a:spAutoFit/>
          </a:bodyPr>
          <a:lstStyle/>
          <a:p>
            <a:pPr algn="ctr"/>
            <a:r>
              <a:rPr lang="en-US" sz="4000" b="1" dirty="0"/>
              <a:t>GLOBE Observer Mosquito Habitat Mapper: Partnerships, Programs, and Potential</a:t>
            </a:r>
          </a:p>
          <a:p>
            <a:endParaRPr lang="en-US" sz="3200" dirty="0">
              <a:solidFill>
                <a:prstClr val="black"/>
              </a:solidFill>
              <a:latin typeface="Calibri"/>
            </a:endParaRPr>
          </a:p>
          <a:p>
            <a:pPr algn="ctr"/>
            <a:r>
              <a:rPr lang="en-US" sz="2800" b="1" dirty="0">
                <a:solidFill>
                  <a:prstClr val="black"/>
                </a:solidFill>
                <a:latin typeface="Calibri"/>
              </a:rPr>
              <a:t>Russanne Low and Theresa Schwerin </a:t>
            </a:r>
          </a:p>
          <a:p>
            <a:pPr algn="ctr"/>
            <a:r>
              <a:rPr lang="en-US" sz="2000" b="1" dirty="0">
                <a:solidFill>
                  <a:prstClr val="black"/>
                </a:solidFill>
                <a:latin typeface="Calibri"/>
              </a:rPr>
              <a:t>Institute for Global Environmental Strategies (IGES) </a:t>
            </a:r>
          </a:p>
          <a:p>
            <a:pPr algn="ctr"/>
            <a:r>
              <a:rPr lang="en-US" sz="2800" b="1" dirty="0">
                <a:solidFill>
                  <a:prstClr val="black"/>
                </a:solidFill>
                <a:latin typeface="Calibri"/>
              </a:rPr>
              <a:t>Avery Waite </a:t>
            </a:r>
          </a:p>
          <a:p>
            <a:pPr algn="ctr"/>
            <a:r>
              <a:rPr lang="en-US" sz="2000" b="1" dirty="0">
                <a:solidFill>
                  <a:prstClr val="black"/>
                </a:solidFill>
                <a:latin typeface="Calibri"/>
              </a:rPr>
              <a:t>Center for Accelerating Innovation and Impact </a:t>
            </a:r>
          </a:p>
          <a:p>
            <a:pPr algn="ctr"/>
            <a:endParaRPr lang="en-US" sz="2800" b="1" dirty="0">
              <a:solidFill>
                <a:prstClr val="black"/>
              </a:solidFill>
            </a:endParaRPr>
          </a:p>
          <a:p>
            <a:pPr algn="ctr"/>
            <a:r>
              <a:rPr lang="en-US" sz="2800" b="1" dirty="0">
                <a:solidFill>
                  <a:prstClr val="black"/>
                </a:solidFill>
              </a:rPr>
              <a:t>Jean Robert </a:t>
            </a:r>
            <a:r>
              <a:rPr lang="en-US" sz="2800" b="1" dirty="0" err="1">
                <a:solidFill>
                  <a:prstClr val="black"/>
                </a:solidFill>
              </a:rPr>
              <a:t>Batana</a:t>
            </a:r>
            <a:r>
              <a:rPr lang="en-US" sz="2800" b="1" dirty="0"/>
              <a:t> Pires Ferreira</a:t>
            </a:r>
            <a:endParaRPr lang="en-US" sz="2800" b="1" dirty="0">
              <a:solidFill>
                <a:prstClr val="black"/>
              </a:solidFill>
              <a:latin typeface="Calibri"/>
            </a:endParaRPr>
          </a:p>
          <a:p>
            <a:pPr algn="ctr"/>
            <a:r>
              <a:rPr lang="en-US" sz="2000" b="1" dirty="0">
                <a:solidFill>
                  <a:prstClr val="black"/>
                </a:solidFill>
                <a:latin typeface="Calibri"/>
              </a:rPr>
              <a:t>Brazilian Space Agency (AEB)</a:t>
            </a:r>
          </a:p>
          <a:p>
            <a:pPr algn="ctr"/>
            <a:r>
              <a:rPr lang="en-US" sz="2000" b="1" dirty="0">
                <a:solidFill>
                  <a:prstClr val="black"/>
                </a:solidFill>
                <a:latin typeface="Calibri"/>
              </a:rPr>
              <a:t>Brazil GLOBE Deputy Country Coordinator</a:t>
            </a:r>
          </a:p>
          <a:p>
            <a:endParaRPr lang="en-US" sz="3200" b="1" dirty="0">
              <a:solidFill>
                <a:prstClr val="black"/>
              </a:solidFill>
              <a:latin typeface="Calibri"/>
            </a:endParaRPr>
          </a:p>
        </p:txBody>
      </p:sp>
      <p:pic>
        <p:nvPicPr>
          <p:cNvPr id="10" name="Picture 9" descr="Screen Shot 2017-03-12 at 6.02.44 P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44177" y="5808913"/>
            <a:ext cx="2691580" cy="685800"/>
          </a:xfrm>
          <a:prstGeom prst="rect">
            <a:avLst/>
          </a:prstGeom>
        </p:spPr>
      </p:pic>
      <p:pic>
        <p:nvPicPr>
          <p:cNvPr id="11" name="Picture 10" descr="GLOBElogo_color-arc(1).ep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67070" y="5763483"/>
            <a:ext cx="1101458" cy="822960"/>
          </a:xfrm>
          <a:prstGeom prst="rect">
            <a:avLst/>
          </a:prstGeom>
        </p:spPr>
      </p:pic>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05762" y="5833099"/>
            <a:ext cx="1341120" cy="731520"/>
          </a:xfrm>
          <a:prstGeom prst="rect">
            <a:avLst/>
          </a:prstGeom>
        </p:spPr>
      </p:pic>
      <p:pic>
        <p:nvPicPr>
          <p:cNvPr id="3" name="Picture 2" descr="NASA_4Color.eps"/>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87358" y="5854923"/>
            <a:ext cx="879004" cy="731520"/>
          </a:xfrm>
          <a:prstGeom prst="rect">
            <a:avLst/>
          </a:prstGeom>
        </p:spPr>
      </p:pic>
      <p:pic>
        <p:nvPicPr>
          <p:cNvPr id="4" name="Picture 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345768" y="5764797"/>
            <a:ext cx="914400" cy="914400"/>
          </a:xfrm>
          <a:prstGeom prst="rect">
            <a:avLst/>
          </a:prstGeom>
        </p:spPr>
      </p:pic>
    </p:spTree>
    <p:extLst>
      <p:ext uri="{BB962C8B-B14F-4D97-AF65-F5344CB8AC3E}">
        <p14:creationId xmlns:p14="http://schemas.microsoft.com/office/powerpoint/2010/main" val="607723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550795" y="-120944"/>
            <a:ext cx="7543800" cy="1450757"/>
          </a:xfrm>
        </p:spPr>
        <p:txBody>
          <a:bodyPr>
            <a:normAutofit fontScale="90000"/>
          </a:bodyPr>
          <a:lstStyle/>
          <a:p>
            <a:pPr algn="ctr"/>
            <a:r>
              <a:rPr lang="en-US" b="1" dirty="0">
                <a:solidFill>
                  <a:srgbClr val="0070C0"/>
                </a:solidFill>
                <a:latin typeface="+mn-lt"/>
              </a:rPr>
              <a:t>Mosquito Challenge Community Campaign Activities</a:t>
            </a:r>
          </a:p>
        </p:txBody>
      </p:sp>
      <p:sp>
        <p:nvSpPr>
          <p:cNvPr id="5" name="Content Placeholder 2"/>
          <p:cNvSpPr>
            <a:spLocks noGrp="1"/>
          </p:cNvSpPr>
          <p:nvPr>
            <p:ph idx="1"/>
          </p:nvPr>
        </p:nvSpPr>
        <p:spPr>
          <a:xfrm>
            <a:off x="148277" y="1375167"/>
            <a:ext cx="8606375" cy="5012267"/>
          </a:xfrm>
        </p:spPr>
        <p:txBody>
          <a:bodyPr>
            <a:noAutofit/>
          </a:bodyPr>
          <a:lstStyle/>
          <a:p>
            <a:pPr>
              <a:buFont typeface="Arial" charset="0"/>
              <a:buChar char="•"/>
            </a:pPr>
            <a:r>
              <a:rPr lang="en-US" sz="2400" dirty="0"/>
              <a:t>Data Challenges and Leaderboard</a:t>
            </a:r>
          </a:p>
          <a:p>
            <a:pPr>
              <a:buFont typeface="Arial" charset="0"/>
              <a:buChar char="•"/>
            </a:pPr>
            <a:r>
              <a:rPr lang="en-US" sz="2400" dirty="0"/>
              <a:t>Connect students to NASA and AEB science</a:t>
            </a:r>
          </a:p>
          <a:p>
            <a:pPr>
              <a:buFont typeface="Arial" charset="0"/>
              <a:buChar char="•"/>
            </a:pPr>
            <a:r>
              <a:rPr lang="en-US" sz="2400" dirty="0"/>
              <a:t>Webinars with scientists</a:t>
            </a:r>
          </a:p>
          <a:p>
            <a:pPr>
              <a:buFont typeface="Arial" charset="0"/>
              <a:buChar char="•"/>
            </a:pPr>
            <a:r>
              <a:rPr lang="en-US" sz="2400" dirty="0"/>
              <a:t>Biweekly data collection challenges</a:t>
            </a:r>
          </a:p>
          <a:p>
            <a:pPr>
              <a:buFont typeface="Arial" charset="0"/>
              <a:buChar char="•"/>
            </a:pPr>
            <a:r>
              <a:rPr lang="en-US" sz="2400" dirty="0"/>
              <a:t>Special challenges like student cartoon contexts</a:t>
            </a:r>
          </a:p>
          <a:p>
            <a:pPr>
              <a:buFont typeface="Arial" charset="0"/>
              <a:buChar char="•"/>
            </a:pPr>
            <a:r>
              <a:rPr lang="en-US" sz="2400" dirty="0"/>
              <a:t>Mosquito Challenge  Virtual Science Fair in November</a:t>
            </a:r>
          </a:p>
          <a:p>
            <a:pPr>
              <a:buFont typeface="Arial" charset="0"/>
              <a:buChar char="•"/>
            </a:pPr>
            <a:r>
              <a:rPr lang="en-US" sz="2400" dirty="0"/>
              <a:t>Prizes for classes who participate in whole project and submit a science fair project</a:t>
            </a:r>
          </a:p>
          <a:p>
            <a:pPr>
              <a:buFont typeface="Arial" charset="0"/>
              <a:buChar char="•"/>
            </a:pPr>
            <a:r>
              <a:rPr lang="en-US" sz="2400" dirty="0"/>
              <a:t>Best projects proceed to International GLOBE Virtual Science Fair</a:t>
            </a:r>
          </a:p>
          <a:p>
            <a:pPr>
              <a:buFont typeface="Arial" charset="0"/>
              <a:buChar char="•"/>
            </a:pPr>
            <a:r>
              <a:rPr lang="en-US" sz="2400" dirty="0"/>
              <a:t>Project evaluation</a:t>
            </a:r>
          </a:p>
          <a:p>
            <a:endParaRPr lang="en-US" sz="2400" dirty="0"/>
          </a:p>
          <a:p>
            <a:endParaRPr lang="en-US" sz="2400" dirty="0"/>
          </a:p>
          <a:p>
            <a:endParaRPr lang="en-US" sz="2400" dirty="0"/>
          </a:p>
          <a:p>
            <a:endParaRPr lang="en-US" sz="2400"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55988" y="1329813"/>
            <a:ext cx="2890520" cy="914400"/>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31591" y="2244213"/>
            <a:ext cx="2947835" cy="914400"/>
          </a:xfrm>
          <a:prstGeom prst="rect">
            <a:avLst/>
          </a:prstGeom>
        </p:spPr>
      </p:pic>
    </p:spTree>
    <p:extLst>
      <p:ext uri="{BB962C8B-B14F-4D97-AF65-F5344CB8AC3E}">
        <p14:creationId xmlns:p14="http://schemas.microsoft.com/office/powerpoint/2010/main" val="1012470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937" y="98112"/>
            <a:ext cx="7886700" cy="1057934"/>
          </a:xfrm>
        </p:spPr>
        <p:txBody>
          <a:bodyPr>
            <a:normAutofit/>
          </a:bodyPr>
          <a:lstStyle/>
          <a:p>
            <a:r>
              <a:rPr lang="en-US" sz="3600" b="1" dirty="0">
                <a:solidFill>
                  <a:srgbClr val="0070C0"/>
                </a:solidFill>
                <a:latin typeface="+mn-lt"/>
              </a:rPr>
              <a:t>First MHM observations</a:t>
            </a:r>
            <a:br>
              <a:rPr lang="en-US" sz="3600" b="1" dirty="0">
                <a:solidFill>
                  <a:srgbClr val="0070C0"/>
                </a:solidFill>
                <a:latin typeface="+mn-lt"/>
              </a:rPr>
            </a:br>
            <a:r>
              <a:rPr lang="en-US" sz="3100" dirty="0">
                <a:latin typeface="+mn-lt"/>
              </a:rPr>
              <a:t>https://</a:t>
            </a:r>
            <a:r>
              <a:rPr lang="en-US" sz="3100" dirty="0" err="1">
                <a:latin typeface="+mn-lt"/>
              </a:rPr>
              <a:t>datasearch.globe.gov</a:t>
            </a:r>
            <a:r>
              <a:rPr lang="en-US" sz="3100" dirty="0">
                <a:latin typeface="+mn-lt"/>
              </a:rPr>
              <a:t>/</a:t>
            </a:r>
            <a:endParaRPr lang="en-US" sz="3100" dirty="0"/>
          </a:p>
        </p:txBody>
      </p:sp>
      <p:pic>
        <p:nvPicPr>
          <p:cNvPr id="4" name="Picture 3" descr="Screen Shot 2017-08-02 at 11.21.58 A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4937" y="1231636"/>
            <a:ext cx="7987553" cy="5486400"/>
          </a:xfrm>
          <a:prstGeom prst="rect">
            <a:avLst/>
          </a:prstGeom>
        </p:spPr>
      </p:pic>
    </p:spTree>
    <p:extLst>
      <p:ext uri="{BB962C8B-B14F-4D97-AF65-F5344CB8AC3E}">
        <p14:creationId xmlns:p14="http://schemas.microsoft.com/office/powerpoint/2010/main" val="148570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67" y="-89980"/>
            <a:ext cx="8147618" cy="1325563"/>
          </a:xfrm>
        </p:spPr>
        <p:txBody>
          <a:bodyPr/>
          <a:lstStyle/>
          <a:p>
            <a:r>
              <a:rPr lang="en-US" b="1" dirty="0">
                <a:solidFill>
                  <a:srgbClr val="0070C0"/>
                </a:solidFill>
              </a:rPr>
              <a:t>Drilling down into the data</a:t>
            </a:r>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32830" y="1074829"/>
            <a:ext cx="6983925" cy="5647109"/>
          </a:xfrm>
        </p:spPr>
      </p:pic>
    </p:spTree>
    <p:extLst>
      <p:ext uri="{BB962C8B-B14F-4D97-AF65-F5344CB8AC3E}">
        <p14:creationId xmlns:p14="http://schemas.microsoft.com/office/powerpoint/2010/main" val="401935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alphaModFix amt="20000"/>
            <a:extLst>
              <a:ext uri="{28A0092B-C50C-407E-A947-70E740481C1C}">
                <a14:useLocalDpi xmlns:a14="http://schemas.microsoft.com/office/drawing/2010/main"/>
              </a:ext>
            </a:extLst>
          </a:blip>
          <a:stretch>
            <a:fillRect/>
          </a:stretch>
        </p:blipFill>
        <p:spPr>
          <a:xfrm>
            <a:off x="437813" y="3"/>
            <a:ext cx="8706187" cy="5977097"/>
          </a:xfrm>
          <a:prstGeom prst="rect">
            <a:avLst/>
          </a:prstGeom>
        </p:spPr>
      </p:pic>
      <p:sp>
        <p:nvSpPr>
          <p:cNvPr id="6" name="TextBox 5"/>
          <p:cNvSpPr txBox="1"/>
          <p:nvPr/>
        </p:nvSpPr>
        <p:spPr>
          <a:xfrm>
            <a:off x="478099" y="1639619"/>
            <a:ext cx="8204438" cy="2123658"/>
          </a:xfrm>
          <a:prstGeom prst="rect">
            <a:avLst/>
          </a:prstGeom>
          <a:noFill/>
        </p:spPr>
        <p:txBody>
          <a:bodyPr wrap="square" rtlCol="0">
            <a:spAutoFit/>
          </a:bodyPr>
          <a:lstStyle/>
          <a:p>
            <a:pPr algn="ctr"/>
            <a:r>
              <a:rPr lang="en-US" sz="4400" b="1" dirty="0">
                <a:solidFill>
                  <a:schemeClr val="accent1">
                    <a:lumMod val="75000"/>
                  </a:schemeClr>
                </a:solidFill>
                <a:ea typeface="ＭＳ 明朝"/>
                <a:cs typeface="Times New Roman"/>
              </a:rPr>
              <a:t>Broader Impacts &amp; Partnerships</a:t>
            </a:r>
          </a:p>
          <a:p>
            <a:pPr algn="ctr"/>
            <a:endParaRPr lang="en-US" sz="4400" b="1" dirty="0">
              <a:solidFill>
                <a:schemeClr val="accent1">
                  <a:lumMod val="75000"/>
                </a:schemeClr>
              </a:solidFill>
              <a:latin typeface="Calibri"/>
              <a:ea typeface="ＭＳ 明朝"/>
              <a:cs typeface="Times New Roman"/>
            </a:endParaRPr>
          </a:p>
          <a:p>
            <a:pPr algn="ctr"/>
            <a:r>
              <a:rPr lang="en-US" sz="4400" b="1" dirty="0">
                <a:solidFill>
                  <a:schemeClr val="accent1">
                    <a:lumMod val="75000"/>
                  </a:schemeClr>
                </a:solidFill>
                <a:latin typeface="Calibri"/>
                <a:ea typeface="ＭＳ 明朝"/>
                <a:cs typeface="Times New Roman"/>
              </a:rPr>
              <a:t>Training &amp; Education Resources</a:t>
            </a:r>
            <a:endParaRPr lang="en-US" sz="3200" b="1" dirty="0">
              <a:solidFill>
                <a:schemeClr val="accent1">
                  <a:lumMod val="75000"/>
                </a:schemeClr>
              </a:solidFill>
              <a:latin typeface="Calibri"/>
            </a:endParaRPr>
          </a:p>
        </p:txBody>
      </p:sp>
    </p:spTree>
    <p:extLst>
      <p:ext uri="{BB962C8B-B14F-4D97-AF65-F5344CB8AC3E}">
        <p14:creationId xmlns:p14="http://schemas.microsoft.com/office/powerpoint/2010/main" val="2942235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7058" y="468189"/>
            <a:ext cx="5400675" cy="5943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4"/>
          <p:cNvSpPr/>
          <p:nvPr/>
        </p:nvSpPr>
        <p:spPr>
          <a:xfrm>
            <a:off x="6088567" y="377473"/>
            <a:ext cx="3055433" cy="6555642"/>
          </a:xfrm>
          <a:prstGeom prst="rect">
            <a:avLst/>
          </a:prstGeom>
        </p:spPr>
        <p:txBody>
          <a:bodyPr wrap="square">
            <a:spAutoFit/>
          </a:bodyPr>
          <a:lstStyle/>
          <a:p>
            <a:pPr marL="285750" indent="-285750">
              <a:buFont typeface="Arial" charset="0"/>
              <a:buChar char="•"/>
            </a:pPr>
            <a:r>
              <a:rPr lang="en-US" sz="2800" b="1" dirty="0">
                <a:solidFill>
                  <a:srgbClr val="FF0000"/>
                </a:solidFill>
                <a:latin typeface="Calibri"/>
              </a:rPr>
              <a:t>Broader Impacts of your work with GLOBE and GLOBE students</a:t>
            </a:r>
          </a:p>
          <a:p>
            <a:pPr marL="285750" indent="-285750">
              <a:buFont typeface="Arial" charset="0"/>
              <a:buChar char="•"/>
            </a:pPr>
            <a:endParaRPr lang="en-US" sz="2800" b="1" dirty="0">
              <a:solidFill>
                <a:srgbClr val="FF0000"/>
              </a:solidFill>
              <a:latin typeface="Calibri"/>
            </a:endParaRPr>
          </a:p>
          <a:p>
            <a:pPr marL="285750" indent="-285750">
              <a:buFont typeface="Arial" charset="0"/>
              <a:buChar char="•"/>
            </a:pPr>
            <a:r>
              <a:rPr lang="en-US" sz="2800" b="1" dirty="0">
                <a:solidFill>
                  <a:srgbClr val="FF0000"/>
                </a:solidFill>
                <a:latin typeface="Calibri"/>
              </a:rPr>
              <a:t>UNEP </a:t>
            </a:r>
            <a:r>
              <a:rPr lang="en-US" sz="2800" b="1" i="1" dirty="0">
                <a:solidFill>
                  <a:srgbClr val="FF0000"/>
                </a:solidFill>
                <a:latin typeface="Calibri"/>
              </a:rPr>
              <a:t>Environment Live </a:t>
            </a:r>
            <a:r>
              <a:rPr lang="en-US" sz="2800" b="1" dirty="0">
                <a:solidFill>
                  <a:srgbClr val="FF0000"/>
                </a:solidFill>
                <a:latin typeface="Calibri"/>
              </a:rPr>
              <a:t>will host GLOBE data collected by your students in an international data base used by scientists to fight mosquito-borne disease</a:t>
            </a:r>
            <a:endParaRPr lang="en-US" sz="2800" dirty="0">
              <a:solidFill>
                <a:srgbClr val="FF0000"/>
              </a:solidFill>
              <a:latin typeface="Calibri"/>
            </a:endParaRPr>
          </a:p>
        </p:txBody>
      </p:sp>
    </p:spTree>
    <p:extLst>
      <p:ext uri="{BB962C8B-B14F-4D97-AF65-F5344CB8AC3E}">
        <p14:creationId xmlns:p14="http://schemas.microsoft.com/office/powerpoint/2010/main" val="1016799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97333" y="1455232"/>
            <a:ext cx="3808144" cy="3808144"/>
          </a:xfrm>
          <a:prstGeom prst="rect">
            <a:avLst/>
          </a:prstGeom>
        </p:spPr>
      </p:pic>
      <p:sp>
        <p:nvSpPr>
          <p:cNvPr id="3" name="TextBox 2"/>
          <p:cNvSpPr txBox="1"/>
          <p:nvPr/>
        </p:nvSpPr>
        <p:spPr>
          <a:xfrm>
            <a:off x="3158086" y="5620216"/>
            <a:ext cx="5082475" cy="584776"/>
          </a:xfrm>
          <a:prstGeom prst="rect">
            <a:avLst/>
          </a:prstGeom>
          <a:noFill/>
        </p:spPr>
        <p:txBody>
          <a:bodyPr wrap="square" rtlCol="0">
            <a:spAutoFit/>
          </a:bodyPr>
          <a:lstStyle/>
          <a:p>
            <a:r>
              <a:rPr lang="en-US" sz="3200" b="1" dirty="0">
                <a:solidFill>
                  <a:srgbClr val="0070C0"/>
                </a:solidFill>
                <a:latin typeface="Calibri"/>
              </a:rPr>
              <a:t>Partnerships- Public Health</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7990" y="1455234"/>
            <a:ext cx="4579868" cy="3808142"/>
          </a:xfrm>
          <a:prstGeom prst="rect">
            <a:avLst/>
          </a:prstGeom>
        </p:spPr>
      </p:pic>
      <p:sp>
        <p:nvSpPr>
          <p:cNvPr id="8" name="TextBox 7"/>
          <p:cNvSpPr txBox="1"/>
          <p:nvPr/>
        </p:nvSpPr>
        <p:spPr>
          <a:xfrm>
            <a:off x="367991" y="513621"/>
            <a:ext cx="5302121" cy="584776"/>
          </a:xfrm>
          <a:prstGeom prst="rect">
            <a:avLst/>
          </a:prstGeom>
          <a:noFill/>
        </p:spPr>
        <p:txBody>
          <a:bodyPr wrap="square" rtlCol="0">
            <a:spAutoFit/>
          </a:bodyPr>
          <a:lstStyle/>
          <a:p>
            <a:r>
              <a:rPr lang="en-US" sz="3200" b="1" dirty="0">
                <a:solidFill>
                  <a:srgbClr val="0070C0"/>
                </a:solidFill>
                <a:latin typeface="Calibri"/>
              </a:rPr>
              <a:t>Who are the partners?</a:t>
            </a:r>
          </a:p>
        </p:txBody>
      </p:sp>
    </p:spTree>
    <p:extLst>
      <p:ext uri="{BB962C8B-B14F-4D97-AF65-F5344CB8AC3E}">
        <p14:creationId xmlns:p14="http://schemas.microsoft.com/office/powerpoint/2010/main" val="535902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69073" y="557563"/>
            <a:ext cx="5394166" cy="584776"/>
          </a:xfrm>
          <a:prstGeom prst="rect">
            <a:avLst/>
          </a:prstGeom>
          <a:noFill/>
        </p:spPr>
        <p:txBody>
          <a:bodyPr wrap="square" rtlCol="0">
            <a:spAutoFit/>
          </a:bodyPr>
          <a:lstStyle/>
          <a:p>
            <a:r>
              <a:rPr lang="en-US" sz="3200" b="1" dirty="0">
                <a:solidFill>
                  <a:srgbClr val="0070C0"/>
                </a:solidFill>
                <a:latin typeface="Calibri"/>
              </a:rPr>
              <a:t>Partnerships- Public Health</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98544" y="1628078"/>
            <a:ext cx="5110559" cy="3698297"/>
          </a:xfrm>
          <a:prstGeom prst="rect">
            <a:avLst/>
          </a:prstGeom>
        </p:spPr>
      </p:pic>
      <p:sp>
        <p:nvSpPr>
          <p:cNvPr id="5" name="TextBox 4"/>
          <p:cNvSpPr txBox="1"/>
          <p:nvPr/>
        </p:nvSpPr>
        <p:spPr>
          <a:xfrm>
            <a:off x="3175525" y="5572811"/>
            <a:ext cx="5719610" cy="954107"/>
          </a:xfrm>
          <a:prstGeom prst="rect">
            <a:avLst/>
          </a:prstGeom>
          <a:noFill/>
        </p:spPr>
        <p:txBody>
          <a:bodyPr wrap="none" rtlCol="0">
            <a:spAutoFit/>
          </a:bodyPr>
          <a:lstStyle/>
          <a:p>
            <a:pPr algn="ctr"/>
            <a:r>
              <a:rPr lang="en-US" sz="2800" b="1" dirty="0">
                <a:solidFill>
                  <a:srgbClr val="0070C0"/>
                </a:solidFill>
                <a:latin typeface="Calibri"/>
              </a:rPr>
              <a:t>School of Public Health</a:t>
            </a:r>
          </a:p>
          <a:p>
            <a:pPr algn="ctr"/>
            <a:r>
              <a:rPr lang="en-US" sz="2800" b="1" dirty="0">
                <a:solidFill>
                  <a:srgbClr val="0070C0"/>
                </a:solidFill>
                <a:latin typeface="Calibri"/>
              </a:rPr>
              <a:t>University of Parana, </a:t>
            </a:r>
            <a:r>
              <a:rPr lang="en-US" sz="2800" b="1" dirty="0" err="1">
                <a:solidFill>
                  <a:srgbClr val="0070C0"/>
                </a:solidFill>
                <a:latin typeface="Calibri"/>
              </a:rPr>
              <a:t>Matinhos</a:t>
            </a:r>
            <a:r>
              <a:rPr lang="en-US" sz="2800" b="1" dirty="0">
                <a:solidFill>
                  <a:srgbClr val="0070C0"/>
                </a:solidFill>
                <a:latin typeface="Calibri"/>
              </a:rPr>
              <a:t> Brazil</a:t>
            </a: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8190" y="2003865"/>
            <a:ext cx="2946722" cy="2946723"/>
          </a:xfrm>
          <a:prstGeom prst="rect">
            <a:avLst/>
          </a:prstGeom>
        </p:spPr>
      </p:pic>
    </p:spTree>
    <p:extLst>
      <p:ext uri="{BB962C8B-B14F-4D97-AF65-F5344CB8AC3E}">
        <p14:creationId xmlns:p14="http://schemas.microsoft.com/office/powerpoint/2010/main" val="917879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2070" y="4932454"/>
            <a:ext cx="3507438" cy="1200329"/>
          </a:xfrm>
          <a:prstGeom prst="rect">
            <a:avLst/>
          </a:prstGeom>
          <a:noFill/>
        </p:spPr>
        <p:txBody>
          <a:bodyPr wrap="square" rtlCol="0">
            <a:spAutoFit/>
          </a:bodyPr>
          <a:lstStyle/>
          <a:p>
            <a:r>
              <a:rPr lang="en-US" sz="3600" b="1" dirty="0">
                <a:solidFill>
                  <a:srgbClr val="0070C0"/>
                </a:solidFill>
                <a:latin typeface="Calibri"/>
              </a:rPr>
              <a:t>Broadcast &amp; Social Media</a:t>
            </a:r>
          </a:p>
        </p:txBody>
      </p:sp>
      <p:sp>
        <p:nvSpPr>
          <p:cNvPr id="2" name="TextBox 1"/>
          <p:cNvSpPr txBox="1"/>
          <p:nvPr/>
        </p:nvSpPr>
        <p:spPr>
          <a:xfrm>
            <a:off x="312070" y="6132783"/>
            <a:ext cx="6423103" cy="400110"/>
          </a:xfrm>
          <a:prstGeom prst="rect">
            <a:avLst/>
          </a:prstGeom>
          <a:noFill/>
        </p:spPr>
        <p:txBody>
          <a:bodyPr wrap="square" rtlCol="0">
            <a:spAutoFit/>
          </a:bodyPr>
          <a:lstStyle/>
          <a:p>
            <a:r>
              <a:rPr lang="en-US" sz="2000" u="sng" dirty="0">
                <a:solidFill>
                  <a:prstClr val="black"/>
                </a:solidFill>
              </a:rPr>
              <a:t>http://</a:t>
            </a:r>
            <a:r>
              <a:rPr lang="en-US" sz="2000" u="sng" dirty="0" err="1">
                <a:solidFill>
                  <a:prstClr val="black"/>
                </a:solidFill>
              </a:rPr>
              <a:t>crowdandcloud.org</a:t>
            </a:r>
            <a:r>
              <a:rPr lang="en-US" sz="2000" u="sng" dirty="0">
                <a:solidFill>
                  <a:prstClr val="black"/>
                </a:solidFill>
              </a:rPr>
              <a:t>/</a:t>
            </a:r>
            <a:endParaRPr lang="en-US" sz="2000" dirty="0">
              <a:solidFill>
                <a:prstClr val="black"/>
              </a:solidFill>
              <a:latin typeface="Calibri"/>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89165" y="735981"/>
            <a:ext cx="1781175" cy="245110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33798" y="886910"/>
            <a:ext cx="2693484" cy="2621147"/>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80800" y="817835"/>
            <a:ext cx="3242822" cy="3761673"/>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30805" y="3735640"/>
            <a:ext cx="3579542" cy="23971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46940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30372" y="1360474"/>
            <a:ext cx="4034918" cy="5497526"/>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161693" y="6258587"/>
            <a:ext cx="7499195" cy="584776"/>
          </a:xfrm>
          <a:prstGeom prst="rect">
            <a:avLst/>
          </a:prstGeom>
        </p:spPr>
        <p:txBody>
          <a:bodyPr wrap="square">
            <a:spAutoFit/>
          </a:bodyPr>
          <a:lstStyle/>
          <a:p>
            <a:r>
              <a:rPr lang="en-US" sz="1600" u="sng" dirty="0">
                <a:solidFill>
                  <a:prstClr val="black"/>
                </a:solidFill>
                <a:latin typeface="Calibri"/>
                <a:hlinkClick r:id="rId3"/>
              </a:rPr>
              <a:t>https://www.facebook.com/nasa.globeobserver/</a:t>
            </a:r>
          </a:p>
          <a:p>
            <a:r>
              <a:rPr lang="en-US" sz="1600" u="sng" dirty="0">
                <a:solidFill>
                  <a:prstClr val="black"/>
                </a:solidFill>
                <a:latin typeface="Calibri"/>
                <a:hlinkClick r:id="rId3"/>
              </a:rPr>
              <a:t>videos/1892256911046359</a:t>
            </a:r>
            <a:endParaRPr lang="en-US" sz="1600" dirty="0">
              <a:solidFill>
                <a:prstClr val="black"/>
              </a:solidFill>
              <a:latin typeface="Calibri"/>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4843" y="1244842"/>
            <a:ext cx="3758305" cy="3657600"/>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5898" y="3917799"/>
            <a:ext cx="2412380" cy="2406947"/>
          </a:xfrm>
          <a:prstGeom prst="rect">
            <a:avLst/>
          </a:prstGeom>
        </p:spPr>
      </p:pic>
      <p:sp>
        <p:nvSpPr>
          <p:cNvPr id="2" name="TextBox 1"/>
          <p:cNvSpPr txBox="1"/>
          <p:nvPr/>
        </p:nvSpPr>
        <p:spPr>
          <a:xfrm>
            <a:off x="268280" y="141215"/>
            <a:ext cx="4388773" cy="1077218"/>
          </a:xfrm>
          <a:prstGeom prst="rect">
            <a:avLst/>
          </a:prstGeom>
          <a:noFill/>
        </p:spPr>
        <p:txBody>
          <a:bodyPr wrap="square" rtlCol="0">
            <a:spAutoFit/>
          </a:bodyPr>
          <a:lstStyle/>
          <a:p>
            <a:r>
              <a:rPr lang="en-US" sz="3200" b="1" dirty="0">
                <a:solidFill>
                  <a:schemeClr val="accent1">
                    <a:lumMod val="75000"/>
                  </a:schemeClr>
                </a:solidFill>
              </a:rPr>
              <a:t>NASA Communications &amp; Social Media</a:t>
            </a:r>
          </a:p>
        </p:txBody>
      </p:sp>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25702" y="224887"/>
            <a:ext cx="872564" cy="872564"/>
          </a:xfrm>
          <a:prstGeom prst="rect">
            <a:avLst/>
          </a:prstGeom>
        </p:spPr>
      </p:pic>
      <p:pic>
        <p:nvPicPr>
          <p:cNvPr id="8" name="Picture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050890" y="183051"/>
            <a:ext cx="914400" cy="914400"/>
          </a:xfrm>
          <a:prstGeom prst="rect">
            <a:avLst/>
          </a:prstGeom>
        </p:spPr>
      </p:pic>
      <p:sp>
        <p:nvSpPr>
          <p:cNvPr id="10" name="TextBox 9"/>
          <p:cNvSpPr txBox="1"/>
          <p:nvPr/>
        </p:nvSpPr>
        <p:spPr>
          <a:xfrm>
            <a:off x="5142052" y="251877"/>
            <a:ext cx="1677062" cy="523220"/>
          </a:xfrm>
          <a:prstGeom prst="rect">
            <a:avLst/>
          </a:prstGeom>
          <a:noFill/>
        </p:spPr>
        <p:txBody>
          <a:bodyPr wrap="none" rtlCol="0">
            <a:spAutoFit/>
          </a:bodyPr>
          <a:lstStyle/>
          <a:p>
            <a:r>
              <a:rPr lang="en-US" sz="2800" dirty="0"/>
              <a:t>Follow us!</a:t>
            </a:r>
          </a:p>
        </p:txBody>
      </p:sp>
      <p:sp>
        <p:nvSpPr>
          <p:cNvPr id="11" name="TextBox 10"/>
          <p:cNvSpPr txBox="1"/>
          <p:nvPr/>
        </p:nvSpPr>
        <p:spPr>
          <a:xfrm>
            <a:off x="4956685" y="788629"/>
            <a:ext cx="2018501" cy="369332"/>
          </a:xfrm>
          <a:prstGeom prst="rect">
            <a:avLst/>
          </a:prstGeom>
          <a:noFill/>
        </p:spPr>
        <p:txBody>
          <a:bodyPr wrap="none" rtlCol="0">
            <a:spAutoFit/>
          </a:bodyPr>
          <a:lstStyle/>
          <a:p>
            <a:r>
              <a:rPr lang="en-US" dirty="0" err="1"/>
              <a:t>Observer.globe.gov</a:t>
            </a:r>
            <a:endParaRPr lang="en-US" dirty="0"/>
          </a:p>
        </p:txBody>
      </p:sp>
    </p:spTree>
    <p:extLst>
      <p:ext uri="{BB962C8B-B14F-4D97-AF65-F5344CB8AC3E}">
        <p14:creationId xmlns:p14="http://schemas.microsoft.com/office/powerpoint/2010/main" val="13559158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flipH="1">
            <a:off x="585439" y="271295"/>
            <a:ext cx="1271240" cy="584775"/>
          </a:xfrm>
          <a:prstGeom prst="rect">
            <a:avLst/>
          </a:prstGeom>
          <a:noFill/>
        </p:spPr>
        <p:txBody>
          <a:bodyPr wrap="square" rtlCol="0">
            <a:spAutoFit/>
          </a:bodyPr>
          <a:lstStyle/>
          <a:p>
            <a:r>
              <a:rPr lang="en-US" sz="3200" b="1" dirty="0">
                <a:solidFill>
                  <a:srgbClr val="0070C0"/>
                </a:solidFill>
                <a:latin typeface="Calibri"/>
              </a:rPr>
              <a:t>Media</a:t>
            </a:r>
          </a:p>
        </p:txBody>
      </p:sp>
      <p:sp>
        <p:nvSpPr>
          <p:cNvPr id="6" name="TextBox 5"/>
          <p:cNvSpPr txBox="1"/>
          <p:nvPr/>
        </p:nvSpPr>
        <p:spPr>
          <a:xfrm>
            <a:off x="827359" y="5028083"/>
            <a:ext cx="3889046" cy="1754327"/>
          </a:xfrm>
          <a:prstGeom prst="rect">
            <a:avLst/>
          </a:prstGeom>
          <a:noFill/>
        </p:spPr>
        <p:txBody>
          <a:bodyPr wrap="square" rtlCol="0">
            <a:spAutoFit/>
          </a:bodyPr>
          <a:lstStyle/>
          <a:p>
            <a:r>
              <a:rPr lang="en-US" dirty="0">
                <a:solidFill>
                  <a:prstClr val="black"/>
                </a:solidFill>
                <a:latin typeface="Calibri"/>
                <a:hlinkClick r:id="rId2"/>
              </a:rPr>
              <a:t>http://g1.globo.com/sp/vale-do-paraiba-regiao/link-vanguarda/videos/v/alunos-de-sao-jose-combatem-mosquito-da-dengue-com-projeto-em-parceria-com-a-nasa/5957813/</a:t>
            </a:r>
            <a:endParaRPr lang="en-US" dirty="0">
              <a:solidFill>
                <a:prstClr val="black"/>
              </a:solidFill>
              <a:latin typeface="Calibri"/>
            </a:endParaRPr>
          </a:p>
          <a:p>
            <a:endParaRPr lang="en-US" dirty="0">
              <a:solidFill>
                <a:prstClr val="black"/>
              </a:solidFill>
              <a:latin typeface="Calibri"/>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1760" y="1120036"/>
            <a:ext cx="3769083" cy="3435473"/>
          </a:xfrm>
          <a:prstGeom prst="rect">
            <a:avLst/>
          </a:prstGeom>
        </p:spPr>
      </p:pic>
      <p:pic>
        <p:nvPicPr>
          <p:cNvPr id="9" name="Content Placeholder 8"/>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5191916" y="849947"/>
            <a:ext cx="3121319" cy="5566193"/>
          </a:xfrm>
        </p:spPr>
      </p:pic>
    </p:spTree>
    <p:extLst>
      <p:ext uri="{BB962C8B-B14F-4D97-AF65-F5344CB8AC3E}">
        <p14:creationId xmlns:p14="http://schemas.microsoft.com/office/powerpoint/2010/main" val="1069139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408D40-E840-B649-8C1F-148E738ADDFC}" type="slidenum">
              <a:rPr lang="en-US" smtClean="0"/>
              <a:t>1</a:t>
            </a:fld>
            <a:endParaRPr lang="en-US" dirty="0"/>
          </a:p>
        </p:txBody>
      </p:sp>
      <p:sp>
        <p:nvSpPr>
          <p:cNvPr id="2" name="Title 1"/>
          <p:cNvSpPr>
            <a:spLocks noGrp="1"/>
          </p:cNvSpPr>
          <p:nvPr>
            <p:ph type="title"/>
          </p:nvPr>
        </p:nvSpPr>
        <p:spPr>
          <a:xfrm>
            <a:off x="334538" y="956788"/>
            <a:ext cx="7886700" cy="874856"/>
          </a:xfrm>
        </p:spPr>
        <p:txBody>
          <a:bodyPr/>
          <a:lstStyle/>
          <a:p>
            <a:r>
              <a:rPr lang="en-US" b="1" dirty="0">
                <a:solidFill>
                  <a:srgbClr val="000072"/>
                </a:solidFill>
              </a:rPr>
              <a:t>Session Overview</a:t>
            </a:r>
            <a:endParaRPr lang="en-US" dirty="0"/>
          </a:p>
        </p:txBody>
      </p:sp>
      <p:sp>
        <p:nvSpPr>
          <p:cNvPr id="3" name="Content Placeholder 2"/>
          <p:cNvSpPr>
            <a:spLocks noGrp="1"/>
          </p:cNvSpPr>
          <p:nvPr>
            <p:ph sz="half" idx="1"/>
          </p:nvPr>
        </p:nvSpPr>
        <p:spPr>
          <a:xfrm>
            <a:off x="334539" y="2032991"/>
            <a:ext cx="8495716" cy="4029413"/>
          </a:xfrm>
        </p:spPr>
        <p:txBody>
          <a:bodyPr>
            <a:normAutofit fontScale="92500"/>
          </a:bodyPr>
          <a:lstStyle/>
          <a:p>
            <a:pPr>
              <a:spcBef>
                <a:spcPts val="0"/>
              </a:spcBef>
            </a:pPr>
            <a:r>
              <a:rPr lang="en-US" sz="2400" dirty="0">
                <a:solidFill>
                  <a:schemeClr val="tx1"/>
                </a:solidFill>
                <a:ea typeface="ＭＳ 明朝"/>
                <a:cs typeface="Times New Roman"/>
              </a:rPr>
              <a:t>Introduction: GLOBE Observer and the Mosquito Habitat Mapper – </a:t>
            </a:r>
            <a:br>
              <a:rPr lang="en-US" sz="2400" dirty="0">
                <a:solidFill>
                  <a:schemeClr val="tx1"/>
                </a:solidFill>
                <a:ea typeface="ＭＳ 明朝"/>
                <a:cs typeface="Times New Roman"/>
              </a:rPr>
            </a:br>
            <a:r>
              <a:rPr lang="en-US" sz="2400" dirty="0">
                <a:solidFill>
                  <a:schemeClr val="tx1"/>
                </a:solidFill>
                <a:ea typeface="ＭＳ 明朝"/>
                <a:cs typeface="Times New Roman"/>
              </a:rPr>
              <a:t>Theresa Schwerin</a:t>
            </a:r>
          </a:p>
          <a:p>
            <a:pPr>
              <a:spcBef>
                <a:spcPts val="0"/>
              </a:spcBef>
            </a:pPr>
            <a:endParaRPr lang="en-US" sz="2400" dirty="0">
              <a:solidFill>
                <a:schemeClr val="tx1"/>
              </a:solidFill>
              <a:ea typeface="ＭＳ 明朝"/>
              <a:cs typeface="Times New Roman"/>
            </a:endParaRPr>
          </a:p>
          <a:p>
            <a:pPr>
              <a:spcBef>
                <a:spcPts val="0"/>
              </a:spcBef>
            </a:pPr>
            <a:r>
              <a:rPr lang="en-US" sz="2400" dirty="0">
                <a:solidFill>
                  <a:schemeClr val="tx1"/>
                </a:solidFill>
                <a:ea typeface="ＭＳ 明朝"/>
                <a:cs typeface="Times New Roman"/>
              </a:rPr>
              <a:t>Center for Accelerating Innovation and Impact: Combating Zika and Future Threats Grand Challenge – Avery Waite </a:t>
            </a:r>
          </a:p>
          <a:p>
            <a:pPr>
              <a:spcBef>
                <a:spcPts val="0"/>
              </a:spcBef>
            </a:pPr>
            <a:endParaRPr lang="en-US" sz="2400" dirty="0">
              <a:solidFill>
                <a:schemeClr val="tx1"/>
              </a:solidFill>
              <a:ea typeface="ＭＳ 明朝"/>
              <a:cs typeface="Times New Roman"/>
            </a:endParaRPr>
          </a:p>
          <a:p>
            <a:pPr>
              <a:spcBef>
                <a:spcPts val="0"/>
              </a:spcBef>
            </a:pPr>
            <a:r>
              <a:rPr lang="en-US" sz="2400" dirty="0">
                <a:solidFill>
                  <a:schemeClr val="tx1"/>
                </a:solidFill>
                <a:ea typeface="ＭＳ 明朝"/>
                <a:cs typeface="Times New Roman"/>
              </a:rPr>
              <a:t>Mosquito Challenge Community Campaign (MCCC) – Rusty Low</a:t>
            </a:r>
          </a:p>
          <a:p>
            <a:pPr>
              <a:spcBef>
                <a:spcPts val="0"/>
              </a:spcBef>
            </a:pPr>
            <a:endParaRPr lang="en-US" sz="2400" dirty="0">
              <a:solidFill>
                <a:schemeClr val="tx1"/>
              </a:solidFill>
              <a:ea typeface="ＭＳ 明朝"/>
              <a:cs typeface="Times New Roman"/>
            </a:endParaRPr>
          </a:p>
          <a:p>
            <a:pPr>
              <a:spcBef>
                <a:spcPts val="0"/>
              </a:spcBef>
            </a:pPr>
            <a:r>
              <a:rPr lang="en-US" sz="2400" dirty="0">
                <a:solidFill>
                  <a:schemeClr val="tx1"/>
                </a:solidFill>
                <a:ea typeface="ＭＳ 明朝"/>
                <a:cs typeface="Times New Roman"/>
              </a:rPr>
              <a:t>GLOBE Brazil and MCCC – </a:t>
            </a:r>
            <a:r>
              <a:rPr lang="en-US" sz="2400" dirty="0">
                <a:solidFill>
                  <a:srgbClr val="000000"/>
                </a:solidFill>
              </a:rPr>
              <a:t>Jean Robert </a:t>
            </a:r>
            <a:r>
              <a:rPr lang="en-US" sz="2400" dirty="0" err="1">
                <a:solidFill>
                  <a:srgbClr val="000000"/>
                </a:solidFill>
              </a:rPr>
              <a:t>Batana</a:t>
            </a:r>
            <a:r>
              <a:rPr lang="en-US" sz="2400" dirty="0">
                <a:solidFill>
                  <a:srgbClr val="000000"/>
                </a:solidFill>
              </a:rPr>
              <a:t> Ferreira</a:t>
            </a:r>
            <a:r>
              <a:rPr lang="en-US" sz="2400" dirty="0">
                <a:solidFill>
                  <a:srgbClr val="000000"/>
                </a:solidFill>
                <a:ea typeface="ＭＳ 明朝"/>
                <a:cs typeface="Times New Roman"/>
              </a:rPr>
              <a:t> </a:t>
            </a:r>
          </a:p>
          <a:p>
            <a:pPr>
              <a:spcBef>
                <a:spcPts val="0"/>
              </a:spcBef>
            </a:pPr>
            <a:endParaRPr lang="en-US" sz="2400" dirty="0">
              <a:solidFill>
                <a:schemeClr val="tx1"/>
              </a:solidFill>
              <a:ea typeface="ＭＳ 明朝"/>
              <a:cs typeface="Times New Roman"/>
            </a:endParaRPr>
          </a:p>
          <a:p>
            <a:pPr>
              <a:spcBef>
                <a:spcPts val="0"/>
              </a:spcBef>
            </a:pPr>
            <a:r>
              <a:rPr lang="en-US" sz="2400" dirty="0">
                <a:solidFill>
                  <a:schemeClr val="tx1"/>
                </a:solidFill>
                <a:ea typeface="ＭＳ 明朝"/>
                <a:cs typeface="Times New Roman"/>
              </a:rPr>
              <a:t>Broader Impacts and Teaching/Educational Resources – Rusty Low</a:t>
            </a:r>
          </a:p>
          <a:p>
            <a:pPr>
              <a:spcBef>
                <a:spcPts val="0"/>
              </a:spcBef>
            </a:pPr>
            <a:endParaRPr lang="en-US" sz="2400" dirty="0">
              <a:solidFill>
                <a:schemeClr val="tx1"/>
              </a:solidFill>
              <a:ea typeface="ＭＳ 明朝"/>
              <a:cs typeface="Times New Roman"/>
            </a:endParaRPr>
          </a:p>
          <a:p>
            <a:pPr>
              <a:spcBef>
                <a:spcPts val="0"/>
              </a:spcBef>
            </a:pPr>
            <a:r>
              <a:rPr lang="en-US" sz="2400" dirty="0">
                <a:solidFill>
                  <a:schemeClr val="tx1"/>
                </a:solidFill>
                <a:ea typeface="ＭＳ 明朝"/>
                <a:cs typeface="Times New Roman"/>
              </a:rPr>
              <a:t>Q&amp;A</a:t>
            </a:r>
          </a:p>
          <a:p>
            <a:pPr marL="0" marR="0" indent="0">
              <a:spcBef>
                <a:spcPts val="0"/>
              </a:spcBef>
              <a:spcAft>
                <a:spcPts val="0"/>
              </a:spcAft>
              <a:buNone/>
            </a:pPr>
            <a:endParaRPr lang="en-US" sz="2800" dirty="0">
              <a:solidFill>
                <a:schemeClr val="tx1"/>
              </a:solidFill>
              <a:ea typeface="ＭＳ 明朝"/>
              <a:cs typeface="Times New Roman"/>
            </a:endParaRPr>
          </a:p>
          <a:p>
            <a:pPr marL="0" lvl="0" indent="0">
              <a:spcBef>
                <a:spcPts val="0"/>
              </a:spcBef>
              <a:buNone/>
              <a:tabLst>
                <a:tab pos="457200" algn="l"/>
              </a:tabLst>
            </a:pPr>
            <a:endParaRPr lang="en-US" dirty="0">
              <a:solidFill>
                <a:schemeClr val="tx1"/>
              </a:solidFill>
              <a:ea typeface="ＭＳ 明朝"/>
              <a:cs typeface="Times New Roman"/>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4668"/>
            <a:ext cx="9144000" cy="981456"/>
          </a:xfrm>
          <a:prstGeom prst="rect">
            <a:avLst/>
          </a:prstGeom>
        </p:spPr>
      </p:pic>
    </p:spTree>
    <p:extLst>
      <p:ext uri="{BB962C8B-B14F-4D97-AF65-F5344CB8AC3E}">
        <p14:creationId xmlns:p14="http://schemas.microsoft.com/office/powerpoint/2010/main" val="494695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26232" y="4136659"/>
            <a:ext cx="2430559" cy="244256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448879" y="14255"/>
            <a:ext cx="8337584" cy="1325563"/>
          </a:xfrm>
        </p:spPr>
        <p:txBody>
          <a:bodyPr>
            <a:normAutofit/>
          </a:bodyPr>
          <a:lstStyle/>
          <a:p>
            <a:pPr algn="ctr"/>
            <a:r>
              <a:rPr lang="en-US" sz="4000" b="1" dirty="0">
                <a:latin typeface="+mn-lt"/>
              </a:rPr>
              <a:t>Teaching and Presentation Resources</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86226" y="2676294"/>
            <a:ext cx="2440243" cy="244256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55904" y="1231388"/>
            <a:ext cx="2430559" cy="2449402"/>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8879" y="1231391"/>
            <a:ext cx="3756410" cy="37731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20539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0275939">
            <a:off x="1768330" y="2215794"/>
            <a:ext cx="1830386" cy="31448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92266" y="1905005"/>
            <a:ext cx="1881392" cy="32538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204511">
            <a:off x="2689411" y="3486149"/>
            <a:ext cx="1779783" cy="30742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731033">
            <a:off x="6196939" y="3149249"/>
            <a:ext cx="1842788" cy="31979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Rectangle 12"/>
          <p:cNvSpPr/>
          <p:nvPr/>
        </p:nvSpPr>
        <p:spPr>
          <a:xfrm>
            <a:off x="711089" y="466786"/>
            <a:ext cx="8089099" cy="1200329"/>
          </a:xfrm>
          <a:prstGeom prst="rect">
            <a:avLst/>
          </a:prstGeom>
        </p:spPr>
        <p:txBody>
          <a:bodyPr wrap="none">
            <a:spAutoFit/>
          </a:bodyPr>
          <a:lstStyle/>
          <a:p>
            <a:pPr algn="ctr"/>
            <a:r>
              <a:rPr lang="en-US" sz="3600" b="1" dirty="0">
                <a:solidFill>
                  <a:srgbClr val="0070C0"/>
                </a:solidFill>
                <a:latin typeface="Calibri"/>
              </a:rPr>
              <a:t>Disciplinary Core Ideas </a:t>
            </a:r>
          </a:p>
          <a:p>
            <a:pPr algn="ctr"/>
            <a:r>
              <a:rPr lang="en-US" sz="3600" b="1" dirty="0">
                <a:solidFill>
                  <a:srgbClr val="0070C0"/>
                </a:solidFill>
                <a:latin typeface="Calibri"/>
              </a:rPr>
              <a:t>Fosters science and engineering practices</a:t>
            </a:r>
          </a:p>
        </p:txBody>
      </p:sp>
      <p:sp>
        <p:nvSpPr>
          <p:cNvPr id="14" name="TextBox 13"/>
          <p:cNvSpPr txBox="1"/>
          <p:nvPr/>
        </p:nvSpPr>
        <p:spPr>
          <a:xfrm>
            <a:off x="443627" y="5522490"/>
            <a:ext cx="1921770" cy="830997"/>
          </a:xfrm>
          <a:prstGeom prst="rect">
            <a:avLst/>
          </a:prstGeom>
          <a:noFill/>
        </p:spPr>
        <p:txBody>
          <a:bodyPr wrap="none" rtlCol="0">
            <a:spAutoFit/>
          </a:bodyPr>
          <a:lstStyle/>
          <a:p>
            <a:pPr algn="ctr"/>
            <a:r>
              <a:rPr lang="en-US" sz="2400" b="1" dirty="0">
                <a:solidFill>
                  <a:prstClr val="black"/>
                </a:solidFill>
                <a:latin typeface="Calibri"/>
              </a:rPr>
              <a:t>Primary Level</a:t>
            </a:r>
          </a:p>
          <a:p>
            <a:pPr algn="ctr"/>
            <a:r>
              <a:rPr lang="en-US" sz="2400" b="1" dirty="0">
                <a:solidFill>
                  <a:prstClr val="black"/>
                </a:solidFill>
                <a:latin typeface="Calibri"/>
              </a:rPr>
              <a:t>(4-8)</a:t>
            </a:r>
          </a:p>
        </p:txBody>
      </p:sp>
    </p:spTree>
    <p:extLst>
      <p:ext uri="{BB962C8B-B14F-4D97-AF65-F5344CB8AC3E}">
        <p14:creationId xmlns:p14="http://schemas.microsoft.com/office/powerpoint/2010/main" val="1752349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0655" y="1520687"/>
            <a:ext cx="2156073" cy="37259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02599" y="1608232"/>
            <a:ext cx="2392755" cy="41329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26486" y="2344196"/>
            <a:ext cx="2397788" cy="41329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91123" y="1317189"/>
            <a:ext cx="2400101" cy="41329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Box 11"/>
          <p:cNvSpPr txBox="1"/>
          <p:nvPr/>
        </p:nvSpPr>
        <p:spPr>
          <a:xfrm>
            <a:off x="1744135" y="435736"/>
            <a:ext cx="5491557" cy="646331"/>
          </a:xfrm>
          <a:prstGeom prst="rect">
            <a:avLst/>
          </a:prstGeom>
          <a:noFill/>
        </p:spPr>
        <p:txBody>
          <a:bodyPr wrap="none" rtlCol="0">
            <a:spAutoFit/>
          </a:bodyPr>
          <a:lstStyle/>
          <a:p>
            <a:pPr algn="ctr"/>
            <a:r>
              <a:rPr lang="en-US" sz="3600" b="1" dirty="0">
                <a:solidFill>
                  <a:srgbClr val="0070C0"/>
                </a:solidFill>
                <a:latin typeface="Calibri"/>
              </a:rPr>
              <a:t>Planning a Research Project</a:t>
            </a:r>
          </a:p>
        </p:txBody>
      </p:sp>
      <p:sp>
        <p:nvSpPr>
          <p:cNvPr id="13" name="TextBox 12"/>
          <p:cNvSpPr txBox="1"/>
          <p:nvPr/>
        </p:nvSpPr>
        <p:spPr>
          <a:xfrm>
            <a:off x="6742792" y="5679619"/>
            <a:ext cx="2400993" cy="954107"/>
          </a:xfrm>
          <a:prstGeom prst="rect">
            <a:avLst/>
          </a:prstGeom>
          <a:noFill/>
        </p:spPr>
        <p:txBody>
          <a:bodyPr wrap="none" rtlCol="0">
            <a:spAutoFit/>
          </a:bodyPr>
          <a:lstStyle/>
          <a:p>
            <a:pPr algn="ctr"/>
            <a:r>
              <a:rPr lang="en-US" sz="2800" b="1" dirty="0">
                <a:solidFill>
                  <a:prstClr val="black"/>
                </a:solidFill>
                <a:latin typeface="Calibri"/>
              </a:rPr>
              <a:t>Bibliography &amp;</a:t>
            </a:r>
          </a:p>
          <a:p>
            <a:pPr algn="ctr"/>
            <a:r>
              <a:rPr lang="en-US" sz="2800" b="1" dirty="0">
                <a:solidFill>
                  <a:prstClr val="black"/>
                </a:solidFill>
                <a:latin typeface="Calibri"/>
              </a:rPr>
              <a:t>References</a:t>
            </a:r>
          </a:p>
        </p:txBody>
      </p:sp>
      <p:sp>
        <p:nvSpPr>
          <p:cNvPr id="14" name="TextBox 13"/>
          <p:cNvSpPr txBox="1"/>
          <p:nvPr/>
        </p:nvSpPr>
        <p:spPr>
          <a:xfrm>
            <a:off x="53642" y="5741175"/>
            <a:ext cx="2247580" cy="830997"/>
          </a:xfrm>
          <a:prstGeom prst="rect">
            <a:avLst/>
          </a:prstGeom>
          <a:noFill/>
        </p:spPr>
        <p:txBody>
          <a:bodyPr wrap="none" rtlCol="0">
            <a:spAutoFit/>
          </a:bodyPr>
          <a:lstStyle/>
          <a:p>
            <a:pPr algn="ctr"/>
            <a:r>
              <a:rPr lang="en-US" sz="2400" b="1" dirty="0">
                <a:solidFill>
                  <a:prstClr val="black"/>
                </a:solidFill>
                <a:latin typeface="Calibri"/>
              </a:rPr>
              <a:t>Secondary Level</a:t>
            </a:r>
          </a:p>
          <a:p>
            <a:pPr algn="ctr"/>
            <a:r>
              <a:rPr lang="en-US" sz="2400" b="1" dirty="0">
                <a:solidFill>
                  <a:prstClr val="black"/>
                </a:solidFill>
                <a:latin typeface="Calibri"/>
              </a:rPr>
              <a:t>(8-12)</a:t>
            </a:r>
          </a:p>
        </p:txBody>
      </p:sp>
    </p:spTree>
    <p:extLst>
      <p:ext uri="{BB962C8B-B14F-4D97-AF65-F5344CB8AC3E}">
        <p14:creationId xmlns:p14="http://schemas.microsoft.com/office/powerpoint/2010/main" val="12426964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0701945">
            <a:off x="991298" y="1516086"/>
            <a:ext cx="1860731" cy="2531327"/>
          </a:xfrm>
          <a:prstGeom prst="rect">
            <a:avLst/>
          </a:prstGeom>
        </p:spPr>
      </p:pic>
      <p:sp>
        <p:nvSpPr>
          <p:cNvPr id="2" name="Title 1"/>
          <p:cNvSpPr>
            <a:spLocks noGrp="1"/>
          </p:cNvSpPr>
          <p:nvPr>
            <p:ph type="title"/>
          </p:nvPr>
        </p:nvSpPr>
        <p:spPr>
          <a:xfrm>
            <a:off x="695977" y="0"/>
            <a:ext cx="7886700" cy="1325563"/>
          </a:xfrm>
        </p:spPr>
        <p:txBody>
          <a:bodyPr>
            <a:normAutofit/>
          </a:bodyPr>
          <a:lstStyle/>
          <a:p>
            <a:r>
              <a:rPr lang="en-US" sz="3200" b="1" dirty="0">
                <a:solidFill>
                  <a:srgbClr val="0070C0"/>
                </a:solidFill>
                <a:latin typeface="+mn-lt"/>
              </a:rPr>
              <a:t>Educational activities- Zika Zapp Bingo</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12979" y="2054210"/>
            <a:ext cx="1860731" cy="2531327"/>
          </a:xfrm>
          <a:prstGeom prst="rect">
            <a:avLst/>
          </a:prstGeom>
        </p:spPr>
      </p:pic>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0533155">
            <a:off x="1376756" y="2938906"/>
            <a:ext cx="1860731" cy="2531327"/>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870162">
            <a:off x="5832947" y="1261495"/>
            <a:ext cx="2341371" cy="4028728"/>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64580" y="2620549"/>
            <a:ext cx="2671038" cy="2729285"/>
          </a:xfrm>
          <a:prstGeom prst="rect">
            <a:avLst/>
          </a:prstGeom>
        </p:spPr>
      </p:pic>
    </p:spTree>
    <p:extLst>
      <p:ext uri="{BB962C8B-B14F-4D97-AF65-F5344CB8AC3E}">
        <p14:creationId xmlns:p14="http://schemas.microsoft.com/office/powerpoint/2010/main" val="1187262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9557" y="1693434"/>
            <a:ext cx="3855314" cy="1325563"/>
          </a:xfrm>
        </p:spPr>
        <p:txBody>
          <a:bodyPr>
            <a:normAutofit/>
          </a:bodyPr>
          <a:lstStyle/>
          <a:p>
            <a:r>
              <a:rPr lang="en-US" sz="3200" u="sng" dirty="0">
                <a:hlinkClick r:id="rId2"/>
              </a:rPr>
              <a:t>http://zebr.as/2vcRxkA</a:t>
            </a:r>
            <a:endParaRPr lang="en-US" sz="3200" b="1" dirty="0">
              <a:solidFill>
                <a:srgbClr val="0070C0"/>
              </a:solidFill>
              <a:latin typeface="+mn-lt"/>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9698" y="1693434"/>
            <a:ext cx="3954086" cy="2758577"/>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10357" y="3323067"/>
            <a:ext cx="4024514" cy="2790329"/>
          </a:xfrm>
          <a:prstGeom prst="rect">
            <a:avLst/>
          </a:prstGeom>
        </p:spPr>
      </p:pic>
      <p:sp>
        <p:nvSpPr>
          <p:cNvPr id="5" name="TextBox 4"/>
          <p:cNvSpPr txBox="1"/>
          <p:nvPr/>
        </p:nvSpPr>
        <p:spPr>
          <a:xfrm>
            <a:off x="610420" y="664234"/>
            <a:ext cx="4269860" cy="584775"/>
          </a:xfrm>
          <a:prstGeom prst="rect">
            <a:avLst/>
          </a:prstGeom>
          <a:noFill/>
        </p:spPr>
        <p:txBody>
          <a:bodyPr wrap="square" rtlCol="0">
            <a:spAutoFit/>
          </a:bodyPr>
          <a:lstStyle/>
          <a:p>
            <a:r>
              <a:rPr lang="en-US" sz="3200" b="1" dirty="0" err="1">
                <a:solidFill>
                  <a:srgbClr val="0070C0"/>
                </a:solidFill>
                <a:latin typeface="Calibri"/>
              </a:rPr>
              <a:t>Gamification</a:t>
            </a:r>
            <a:endParaRPr lang="en-US" sz="3200" b="1" dirty="0">
              <a:solidFill>
                <a:srgbClr val="0070C0"/>
              </a:solidFill>
              <a:latin typeface="Calibri"/>
            </a:endParaRPr>
          </a:p>
        </p:txBody>
      </p:sp>
    </p:spTree>
    <p:extLst>
      <p:ext uri="{BB962C8B-B14F-4D97-AF65-F5344CB8AC3E}">
        <p14:creationId xmlns:p14="http://schemas.microsoft.com/office/powerpoint/2010/main" val="344308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72201" y="982623"/>
            <a:ext cx="2322417" cy="1746623"/>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07931" y="3440663"/>
            <a:ext cx="2322417" cy="2262271"/>
          </a:xfrm>
          <a:prstGeom prst="rect">
            <a:avLst/>
          </a:prstGeom>
          <a:ln>
            <a:noFill/>
          </a:ln>
          <a:effectLst>
            <a:outerShdw blurRad="292100" dist="139700" dir="2700000" algn="tl" rotWithShape="0">
              <a:srgbClr val="333333">
                <a:alpha val="65000"/>
              </a:srgbClr>
            </a:outerShdw>
          </a:effectLst>
        </p:spPr>
      </p:pic>
      <p:cxnSp>
        <p:nvCxnSpPr>
          <p:cNvPr id="10" name="Straight Arrow Connector 9"/>
          <p:cNvCxnSpPr/>
          <p:nvPr/>
        </p:nvCxnSpPr>
        <p:spPr>
          <a:xfrm>
            <a:off x="5720576" y="2077642"/>
            <a:ext cx="45162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720576" y="4532543"/>
            <a:ext cx="45162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9824" y="898593"/>
            <a:ext cx="4845550" cy="5082443"/>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576147" y="126008"/>
            <a:ext cx="4480088" cy="646331"/>
          </a:xfrm>
          <a:prstGeom prst="rect">
            <a:avLst/>
          </a:prstGeom>
          <a:noFill/>
        </p:spPr>
        <p:txBody>
          <a:bodyPr wrap="none" rtlCol="0">
            <a:spAutoFit/>
          </a:bodyPr>
          <a:lstStyle/>
          <a:p>
            <a:r>
              <a:rPr lang="en-US" sz="3600" b="1" dirty="0">
                <a:solidFill>
                  <a:srgbClr val="0070C0"/>
                </a:solidFill>
                <a:latin typeface="Calibri"/>
              </a:rPr>
              <a:t>MCCC Project Website</a:t>
            </a:r>
          </a:p>
        </p:txBody>
      </p:sp>
      <p:sp>
        <p:nvSpPr>
          <p:cNvPr id="3" name="TextBox 2"/>
          <p:cNvSpPr txBox="1"/>
          <p:nvPr/>
        </p:nvSpPr>
        <p:spPr>
          <a:xfrm>
            <a:off x="5856658" y="151626"/>
            <a:ext cx="3094558" cy="830997"/>
          </a:xfrm>
          <a:prstGeom prst="rect">
            <a:avLst/>
          </a:prstGeom>
          <a:noFill/>
        </p:spPr>
        <p:txBody>
          <a:bodyPr wrap="square" rtlCol="0">
            <a:spAutoFit/>
          </a:bodyPr>
          <a:lstStyle/>
          <a:p>
            <a:r>
              <a:rPr lang="en-US" sz="2400" b="1" dirty="0" err="1">
                <a:solidFill>
                  <a:srgbClr val="0070C0"/>
                </a:solidFill>
              </a:rPr>
              <a:t>gomhm.strategies.org</a:t>
            </a:r>
            <a:endParaRPr lang="en-US" sz="2400" b="1" dirty="0">
              <a:solidFill>
                <a:srgbClr val="0070C0"/>
              </a:solidFill>
            </a:endParaRPr>
          </a:p>
          <a:p>
            <a:endParaRPr lang="en-US" sz="2400" dirty="0"/>
          </a:p>
        </p:txBody>
      </p:sp>
    </p:spTree>
    <p:extLst>
      <p:ext uri="{BB962C8B-B14F-4D97-AF65-F5344CB8AC3E}">
        <p14:creationId xmlns:p14="http://schemas.microsoft.com/office/powerpoint/2010/main" val="2512229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5454" y="5394349"/>
            <a:ext cx="3703599" cy="846061"/>
          </a:xfrm>
        </p:spPr>
        <p:txBody>
          <a:bodyPr>
            <a:normAutofit/>
          </a:bodyPr>
          <a:lstStyle/>
          <a:p>
            <a:r>
              <a:rPr lang="en-US" sz="1600" i="1" dirty="0">
                <a:latin typeface="Arial" charset="0"/>
                <a:ea typeface="Arial" charset="0"/>
                <a:cs typeface="Arial" charset="0"/>
              </a:rPr>
              <a:t>Dr. Sara Paull, Colorado School of Public Health, University of Colorado</a:t>
            </a:r>
          </a:p>
        </p:txBody>
      </p:sp>
      <p:pic>
        <p:nvPicPr>
          <p:cNvPr id="4" name="Content Placeholder 6"/>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811752" y="1978898"/>
            <a:ext cx="3845450" cy="3415448"/>
          </a:xfrm>
        </p:spPr>
      </p:pic>
      <p:sp>
        <p:nvSpPr>
          <p:cNvPr id="5" name="TextBox 4"/>
          <p:cNvSpPr txBox="1"/>
          <p:nvPr/>
        </p:nvSpPr>
        <p:spPr>
          <a:xfrm>
            <a:off x="136080" y="157636"/>
            <a:ext cx="8834795" cy="646331"/>
          </a:xfrm>
          <a:prstGeom prst="rect">
            <a:avLst/>
          </a:prstGeom>
          <a:noFill/>
        </p:spPr>
        <p:txBody>
          <a:bodyPr wrap="none" rtlCol="0">
            <a:spAutoFit/>
          </a:bodyPr>
          <a:lstStyle/>
          <a:p>
            <a:r>
              <a:rPr lang="en-US" sz="3600" dirty="0">
                <a:solidFill>
                  <a:srgbClr val="0070C0"/>
                </a:solidFill>
                <a:latin typeface="Calibri"/>
              </a:rPr>
              <a:t>Mosquito Habitat Mapper Blog:  Dr. Sara Paull</a:t>
            </a:r>
          </a:p>
        </p:txBody>
      </p:sp>
      <p:sp>
        <p:nvSpPr>
          <p:cNvPr id="6" name="TextBox 5"/>
          <p:cNvSpPr txBox="1"/>
          <p:nvPr/>
        </p:nvSpPr>
        <p:spPr>
          <a:xfrm>
            <a:off x="258274" y="1275412"/>
            <a:ext cx="4396507" cy="6494087"/>
          </a:xfrm>
          <a:prstGeom prst="rect">
            <a:avLst/>
          </a:prstGeom>
          <a:noFill/>
        </p:spPr>
        <p:txBody>
          <a:bodyPr wrap="square" rtlCol="0">
            <a:spAutoFit/>
          </a:bodyPr>
          <a:lstStyle/>
          <a:p>
            <a:pPr algn="just"/>
            <a:r>
              <a:rPr lang="en-US" sz="1600" dirty="0">
                <a:solidFill>
                  <a:prstClr val="black"/>
                </a:solidFill>
                <a:latin typeface="Arial" charset="0"/>
                <a:ea typeface="Arial" charset="0"/>
                <a:cs typeface="Arial" charset="0"/>
              </a:rPr>
              <a:t>Collecting and identifying mosquito larvae is hard work, so many will want to know how the data they collect will be used.  Our interest in mosquitoes specifically stems from their importance as vectors of human diseases.  If we can improve our understanding of where we find a particular mosquito species, we will be able to better predict the risk of the pathogens that are carried by that mosquito species.  Mosquito sampling programs are expensive, requiring costly traps, people to set them out, and hours of time for sorting them and entering the data.  Remote areas are often under-sampled, and the resulting data can sometimes be difficult for researchers to acquire.  Citizen science collections offer an exciting opportunity to fill in some of the surveillance and reporting gaps.</a:t>
            </a:r>
          </a:p>
          <a:p>
            <a:pPr algn="just"/>
            <a:endParaRPr lang="en-US" sz="1600" dirty="0">
              <a:solidFill>
                <a:prstClr val="black"/>
              </a:solidFill>
              <a:latin typeface="Arial" charset="0"/>
              <a:ea typeface="Arial" charset="0"/>
              <a:cs typeface="Arial" charset="0"/>
            </a:endParaRPr>
          </a:p>
          <a:p>
            <a:pPr algn="just"/>
            <a:r>
              <a:rPr lang="en-US" sz="1600" dirty="0">
                <a:solidFill>
                  <a:prstClr val="black"/>
                </a:solidFill>
                <a:latin typeface="Arial" charset="0"/>
                <a:ea typeface="Arial" charset="0"/>
                <a:cs typeface="Arial" charset="0"/>
              </a:rPr>
              <a:t>Mosquitoes are quite sensitive to factors such as land use, temperature, precipitation and humidity. Some mosquitoes do well in urban environments, breeding in a huge variety of containers that fill up when it rains, while others need large</a:t>
            </a:r>
          </a:p>
        </p:txBody>
      </p:sp>
      <p:sp>
        <p:nvSpPr>
          <p:cNvPr id="7" name="TextBox 6"/>
          <p:cNvSpPr txBox="1"/>
          <p:nvPr/>
        </p:nvSpPr>
        <p:spPr>
          <a:xfrm>
            <a:off x="136080" y="803967"/>
            <a:ext cx="4276982" cy="461665"/>
          </a:xfrm>
          <a:prstGeom prst="rect">
            <a:avLst/>
          </a:prstGeom>
          <a:noFill/>
        </p:spPr>
        <p:txBody>
          <a:bodyPr wrap="none" rtlCol="0">
            <a:spAutoFit/>
          </a:bodyPr>
          <a:lstStyle/>
          <a:p>
            <a:r>
              <a:rPr lang="en-US" sz="2400" b="1" dirty="0">
                <a:solidFill>
                  <a:prstClr val="black"/>
                </a:solidFill>
                <a:latin typeface="Calibri"/>
              </a:rPr>
              <a:t>Why Citizen Science, Why Now? </a:t>
            </a:r>
          </a:p>
        </p:txBody>
      </p:sp>
    </p:spTree>
    <p:extLst>
      <p:ext uri="{BB962C8B-B14F-4D97-AF65-F5344CB8AC3E}">
        <p14:creationId xmlns:p14="http://schemas.microsoft.com/office/powerpoint/2010/main" val="10128804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8276" y="1532793"/>
            <a:ext cx="7777328" cy="1754327"/>
          </a:xfrm>
          <a:prstGeom prst="rect">
            <a:avLst/>
          </a:prstGeom>
        </p:spPr>
        <p:txBody>
          <a:bodyPr wrap="square">
            <a:spAutoFit/>
          </a:bodyPr>
          <a:lstStyle/>
          <a:p>
            <a:pPr algn="ctr"/>
            <a:r>
              <a:rPr lang="en-US" sz="3200" b="1" dirty="0">
                <a:solidFill>
                  <a:srgbClr val="0070C0"/>
                </a:solidFill>
                <a:latin typeface="Helvetica" charset="0"/>
              </a:rPr>
              <a:t>Can Public Participation be the Key to Better Understanding Our Planet? </a:t>
            </a:r>
          </a:p>
          <a:p>
            <a:pPr algn="ctr"/>
            <a:r>
              <a:rPr lang="en-US" sz="4400" b="1" dirty="0">
                <a:solidFill>
                  <a:srgbClr val="FF0000"/>
                </a:solidFill>
                <a:latin typeface="Helvetica" charset="0"/>
              </a:rPr>
              <a:t>Earth Scientists Say, “Yes.”</a:t>
            </a:r>
            <a:endParaRPr lang="en-US" sz="4400" dirty="0">
              <a:solidFill>
                <a:srgbClr val="FF0000"/>
              </a:solidFill>
              <a:latin typeface="Calibri"/>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09640" y="4118305"/>
            <a:ext cx="2018371" cy="2018371"/>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1513" y="4113590"/>
            <a:ext cx="2018371" cy="2018371"/>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53960" y="4123016"/>
            <a:ext cx="2052980" cy="2052980"/>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6674" y="4123019"/>
            <a:ext cx="2062409" cy="2062409"/>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 y="-24669"/>
            <a:ext cx="9211088" cy="1318209"/>
          </a:xfrm>
          <a:prstGeom prst="rect">
            <a:avLst/>
          </a:prstGeom>
        </p:spPr>
      </p:pic>
    </p:spTree>
    <p:extLst>
      <p:ext uri="{BB962C8B-B14F-4D97-AF65-F5344CB8AC3E}">
        <p14:creationId xmlns:p14="http://schemas.microsoft.com/office/powerpoint/2010/main" val="13747776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944932"/>
            <a:ext cx="2943994" cy="6217087"/>
          </a:xfrm>
          <a:prstGeom prst="rect">
            <a:avLst/>
          </a:prstGeom>
          <a:noFill/>
        </p:spPr>
        <p:txBody>
          <a:bodyPr wrap="square" rtlCol="0">
            <a:spAutoFit/>
          </a:bodyPr>
          <a:lstStyle/>
          <a:p>
            <a:pPr algn="ctr"/>
            <a:r>
              <a:rPr lang="en-US" sz="2000" b="1" dirty="0">
                <a:solidFill>
                  <a:prstClr val="black"/>
                </a:solidFill>
                <a:latin typeface="Calibri"/>
              </a:rPr>
              <a:t>Mosquito Habitat </a:t>
            </a:r>
          </a:p>
          <a:p>
            <a:pPr algn="ctr"/>
            <a:r>
              <a:rPr lang="en-US" sz="2000" b="1" dirty="0">
                <a:solidFill>
                  <a:prstClr val="black"/>
                </a:solidFill>
                <a:latin typeface="Calibri"/>
              </a:rPr>
              <a:t>Mapper Team</a:t>
            </a:r>
          </a:p>
          <a:p>
            <a:pPr algn="ctr"/>
            <a:r>
              <a:rPr lang="en-US" sz="2000" dirty="0">
                <a:solidFill>
                  <a:prstClr val="black"/>
                </a:solidFill>
                <a:latin typeface="Calibri"/>
              </a:rPr>
              <a:t>Russanne Low, IGES</a:t>
            </a:r>
          </a:p>
          <a:p>
            <a:pPr algn="ctr"/>
            <a:r>
              <a:rPr lang="en-US" sz="2000" dirty="0">
                <a:solidFill>
                  <a:prstClr val="black"/>
                </a:solidFill>
              </a:rPr>
              <a:t>Rebecca </a:t>
            </a:r>
            <a:r>
              <a:rPr lang="en-US" sz="2000" dirty="0" err="1">
                <a:solidFill>
                  <a:prstClr val="black"/>
                </a:solidFill>
              </a:rPr>
              <a:t>Boger</a:t>
            </a:r>
            <a:r>
              <a:rPr lang="en-US" sz="2000" dirty="0">
                <a:solidFill>
                  <a:prstClr val="black"/>
                </a:solidFill>
              </a:rPr>
              <a:t>, CUNY</a:t>
            </a:r>
          </a:p>
          <a:p>
            <a:pPr algn="ctr"/>
            <a:r>
              <a:rPr lang="en-US" sz="2000" dirty="0" err="1">
                <a:solidFill>
                  <a:prstClr val="black"/>
                </a:solidFill>
                <a:latin typeface="Calibri"/>
              </a:rPr>
              <a:t>Holli</a:t>
            </a:r>
            <a:r>
              <a:rPr lang="en-US" sz="2000" dirty="0">
                <a:solidFill>
                  <a:prstClr val="black"/>
                </a:solidFill>
                <a:latin typeface="Calibri"/>
              </a:rPr>
              <a:t> Riebeek Kohl, GSFC</a:t>
            </a:r>
          </a:p>
          <a:p>
            <a:pPr algn="ctr"/>
            <a:r>
              <a:rPr lang="en-US" sz="2000" dirty="0">
                <a:solidFill>
                  <a:prstClr val="black"/>
                </a:solidFill>
                <a:latin typeface="Calibri"/>
              </a:rPr>
              <a:t>Kristen Weaver, GSFC</a:t>
            </a:r>
          </a:p>
          <a:p>
            <a:pPr algn="ctr"/>
            <a:r>
              <a:rPr lang="en-US" sz="2000" dirty="0">
                <a:solidFill>
                  <a:prstClr val="black"/>
                </a:solidFill>
                <a:latin typeface="Calibri"/>
              </a:rPr>
              <a:t>Theresa Schwerin, IGES</a:t>
            </a:r>
          </a:p>
          <a:p>
            <a:pPr algn="ctr"/>
            <a:r>
              <a:rPr lang="en-US" sz="2000" dirty="0">
                <a:solidFill>
                  <a:prstClr val="black"/>
                </a:solidFill>
              </a:rPr>
              <a:t>Andrew Clark, IGES</a:t>
            </a:r>
            <a:endParaRPr lang="en-US" sz="2000" dirty="0">
              <a:solidFill>
                <a:prstClr val="black"/>
              </a:solidFill>
              <a:latin typeface="Calibri"/>
            </a:endParaRPr>
          </a:p>
          <a:p>
            <a:pPr algn="ctr"/>
            <a:r>
              <a:rPr lang="en-US" sz="2000" dirty="0">
                <a:solidFill>
                  <a:prstClr val="black"/>
                </a:solidFill>
                <a:latin typeface="Calibri"/>
              </a:rPr>
              <a:t>David Overoye, SSAI</a:t>
            </a:r>
          </a:p>
          <a:p>
            <a:pPr algn="ctr"/>
            <a:r>
              <a:rPr lang="en-US" sz="2000" dirty="0">
                <a:solidFill>
                  <a:prstClr val="black"/>
                </a:solidFill>
                <a:latin typeface="Calibri"/>
              </a:rPr>
              <a:t>Pablo Munoz, CUNY</a:t>
            </a:r>
          </a:p>
          <a:p>
            <a:pPr algn="ctr"/>
            <a:r>
              <a:rPr lang="en-US" sz="2000" dirty="0">
                <a:solidFill>
                  <a:prstClr val="black"/>
                </a:solidFill>
                <a:latin typeface="Calibri"/>
              </a:rPr>
              <a:t>Amber Burdick, SSAI</a:t>
            </a:r>
          </a:p>
          <a:p>
            <a:pPr algn="ctr"/>
            <a:r>
              <a:rPr lang="en-US" sz="2000" dirty="0">
                <a:solidFill>
                  <a:prstClr val="black"/>
                </a:solidFill>
                <a:latin typeface="Calibri"/>
              </a:rPr>
              <a:t>Dorian </a:t>
            </a:r>
            <a:r>
              <a:rPr lang="en-US" sz="2000" dirty="0" err="1">
                <a:solidFill>
                  <a:prstClr val="black"/>
                </a:solidFill>
                <a:latin typeface="Calibri"/>
              </a:rPr>
              <a:t>Janney</a:t>
            </a:r>
            <a:r>
              <a:rPr lang="en-US" sz="2000" dirty="0">
                <a:solidFill>
                  <a:prstClr val="black"/>
                </a:solidFill>
                <a:latin typeface="Calibri"/>
              </a:rPr>
              <a:t>, GSFC</a:t>
            </a:r>
          </a:p>
          <a:p>
            <a:pPr algn="ctr"/>
            <a:endParaRPr lang="en-US" sz="2000" dirty="0">
              <a:solidFill>
                <a:prstClr val="black"/>
              </a:solidFill>
              <a:latin typeface="Calibri"/>
            </a:endParaRPr>
          </a:p>
          <a:p>
            <a:pPr algn="ctr"/>
            <a:r>
              <a:rPr lang="en-US" sz="2000" b="1" dirty="0">
                <a:solidFill>
                  <a:prstClr val="black"/>
                </a:solidFill>
                <a:latin typeface="Calibri"/>
              </a:rPr>
              <a:t>NASA Mosquito Mapper </a:t>
            </a:r>
          </a:p>
          <a:p>
            <a:pPr algn="ctr"/>
            <a:r>
              <a:rPr lang="en-US" sz="2000" b="1" dirty="0">
                <a:solidFill>
                  <a:prstClr val="black"/>
                </a:solidFill>
                <a:latin typeface="Calibri"/>
              </a:rPr>
              <a:t>Project Scientists</a:t>
            </a:r>
          </a:p>
          <a:p>
            <a:pPr algn="ctr"/>
            <a:r>
              <a:rPr lang="en-US" sz="2000" dirty="0">
                <a:solidFill>
                  <a:prstClr val="black"/>
                </a:solidFill>
                <a:latin typeface="Calibri"/>
              </a:rPr>
              <a:t>Dr. Assaf Anyamba</a:t>
            </a:r>
          </a:p>
          <a:p>
            <a:pPr algn="ctr"/>
            <a:r>
              <a:rPr lang="en-US" sz="2000" dirty="0">
                <a:solidFill>
                  <a:prstClr val="black"/>
                </a:solidFill>
                <a:latin typeface="Calibri"/>
              </a:rPr>
              <a:t>Dr. Radina </a:t>
            </a:r>
            <a:r>
              <a:rPr lang="en-US" sz="2000" dirty="0" err="1">
                <a:solidFill>
                  <a:prstClr val="black"/>
                </a:solidFill>
                <a:latin typeface="Calibri"/>
              </a:rPr>
              <a:t>Soebiyanto</a:t>
            </a:r>
            <a:endParaRPr lang="en-US" sz="2000" dirty="0">
              <a:solidFill>
                <a:prstClr val="black"/>
              </a:solidFill>
              <a:latin typeface="Calibri"/>
            </a:endParaRPr>
          </a:p>
          <a:p>
            <a:pPr algn="ctr"/>
            <a:r>
              <a:rPr lang="en-US" sz="2000" dirty="0">
                <a:solidFill>
                  <a:prstClr val="black"/>
                </a:solidFill>
                <a:latin typeface="Calibri"/>
              </a:rPr>
              <a:t>Dr. Sara </a:t>
            </a:r>
            <a:r>
              <a:rPr lang="en-US" sz="2000" dirty="0" err="1">
                <a:solidFill>
                  <a:prstClr val="black"/>
                </a:solidFill>
                <a:latin typeface="Calibri"/>
              </a:rPr>
              <a:t>Paull</a:t>
            </a:r>
            <a:endParaRPr lang="en-US" sz="2000" dirty="0">
              <a:solidFill>
                <a:prstClr val="black"/>
              </a:solidFill>
              <a:latin typeface="Calibri"/>
            </a:endParaRPr>
          </a:p>
          <a:p>
            <a:pPr algn="ctr"/>
            <a:endParaRPr lang="en-US" sz="2000" dirty="0">
              <a:solidFill>
                <a:prstClr val="black"/>
              </a:solidFill>
              <a:latin typeface="Calibri"/>
            </a:endParaRPr>
          </a:p>
          <a:p>
            <a:endParaRPr lang="en-US" dirty="0">
              <a:solidFill>
                <a:prstClr val="black"/>
              </a:solidFill>
              <a:latin typeface="Calibri"/>
            </a:endParaRPr>
          </a:p>
        </p:txBody>
      </p:sp>
      <p:sp>
        <p:nvSpPr>
          <p:cNvPr id="7" name="TextBox 6"/>
          <p:cNvSpPr txBox="1"/>
          <p:nvPr/>
        </p:nvSpPr>
        <p:spPr>
          <a:xfrm>
            <a:off x="6047980" y="999608"/>
            <a:ext cx="2837145" cy="3447098"/>
          </a:xfrm>
          <a:prstGeom prst="rect">
            <a:avLst/>
          </a:prstGeom>
          <a:noFill/>
        </p:spPr>
        <p:txBody>
          <a:bodyPr wrap="square" rtlCol="0">
            <a:spAutoFit/>
          </a:bodyPr>
          <a:lstStyle/>
          <a:p>
            <a:pPr algn="ctr"/>
            <a:r>
              <a:rPr lang="en-US" sz="2000" b="1" dirty="0">
                <a:solidFill>
                  <a:prstClr val="black"/>
                </a:solidFill>
                <a:latin typeface="Calibri"/>
              </a:rPr>
              <a:t>GLOBE Data and Information System</a:t>
            </a:r>
          </a:p>
          <a:p>
            <a:pPr algn="ctr"/>
            <a:r>
              <a:rPr lang="en-US" sz="2000" dirty="0">
                <a:solidFill>
                  <a:prstClr val="black"/>
                </a:solidFill>
                <a:latin typeface="Calibri"/>
              </a:rPr>
              <a:t>Travis Andersen- GIO</a:t>
            </a:r>
          </a:p>
          <a:p>
            <a:pPr algn="ctr"/>
            <a:r>
              <a:rPr lang="en-US" sz="2000" dirty="0">
                <a:solidFill>
                  <a:prstClr val="black"/>
                </a:solidFill>
                <a:latin typeface="Calibri"/>
              </a:rPr>
              <a:t>Roller Angel- GIO</a:t>
            </a:r>
          </a:p>
          <a:p>
            <a:pPr algn="ctr"/>
            <a:endParaRPr lang="en-US" sz="2000" dirty="0">
              <a:solidFill>
                <a:prstClr val="black"/>
              </a:solidFill>
              <a:latin typeface="Calibri"/>
            </a:endParaRPr>
          </a:p>
          <a:p>
            <a:pPr algn="ctr"/>
            <a:r>
              <a:rPr lang="en-US" sz="2000" b="1" dirty="0">
                <a:solidFill>
                  <a:prstClr val="black"/>
                </a:solidFill>
                <a:latin typeface="Calibri"/>
              </a:rPr>
              <a:t>GLOBE Observer Citizen Scientists</a:t>
            </a:r>
          </a:p>
          <a:p>
            <a:pPr algn="ctr"/>
            <a:r>
              <a:rPr lang="en-US" sz="2000" b="1" dirty="0">
                <a:solidFill>
                  <a:prstClr val="black"/>
                </a:solidFill>
                <a:latin typeface="Calibri"/>
              </a:rPr>
              <a:t>&amp;</a:t>
            </a:r>
          </a:p>
          <a:p>
            <a:pPr algn="ctr"/>
            <a:r>
              <a:rPr lang="en-US" sz="2000" b="1" dirty="0">
                <a:solidFill>
                  <a:prstClr val="black"/>
                </a:solidFill>
                <a:latin typeface="Calibri"/>
              </a:rPr>
              <a:t>GLOBE Program Participants</a:t>
            </a:r>
          </a:p>
          <a:p>
            <a:endParaRPr lang="en-US" dirty="0">
              <a:solidFill>
                <a:prstClr val="black"/>
              </a:solidFill>
              <a:latin typeface="Calibri"/>
            </a:endParaRPr>
          </a:p>
        </p:txBody>
      </p:sp>
      <p:sp>
        <p:nvSpPr>
          <p:cNvPr id="8" name="TextBox 7"/>
          <p:cNvSpPr txBox="1"/>
          <p:nvPr/>
        </p:nvSpPr>
        <p:spPr>
          <a:xfrm>
            <a:off x="2497545" y="146223"/>
            <a:ext cx="3543959" cy="584776"/>
          </a:xfrm>
          <a:prstGeom prst="rect">
            <a:avLst/>
          </a:prstGeom>
          <a:noFill/>
        </p:spPr>
        <p:txBody>
          <a:bodyPr wrap="none" rtlCol="0">
            <a:spAutoFit/>
          </a:bodyPr>
          <a:lstStyle/>
          <a:p>
            <a:pPr algn="ctr"/>
            <a:r>
              <a:rPr lang="en-US" sz="3200" b="1" dirty="0">
                <a:solidFill>
                  <a:srgbClr val="0070C0"/>
                </a:solidFill>
                <a:latin typeface="Calibri"/>
              </a:rPr>
              <a:t>Acknowledgements</a:t>
            </a:r>
          </a:p>
        </p:txBody>
      </p:sp>
      <p:sp>
        <p:nvSpPr>
          <p:cNvPr id="9" name="TextBox 8"/>
          <p:cNvSpPr txBox="1"/>
          <p:nvPr/>
        </p:nvSpPr>
        <p:spPr>
          <a:xfrm>
            <a:off x="2943994" y="948690"/>
            <a:ext cx="3103987" cy="5940088"/>
          </a:xfrm>
          <a:prstGeom prst="rect">
            <a:avLst/>
          </a:prstGeom>
          <a:noFill/>
        </p:spPr>
        <p:txBody>
          <a:bodyPr wrap="square" rtlCol="0">
            <a:spAutoFit/>
          </a:bodyPr>
          <a:lstStyle/>
          <a:p>
            <a:pPr algn="ctr"/>
            <a:r>
              <a:rPr lang="en-US" sz="2000" b="1" dirty="0">
                <a:solidFill>
                  <a:prstClr val="black"/>
                </a:solidFill>
                <a:latin typeface="Calibri"/>
              </a:rPr>
              <a:t>GLOBE Teacher Training Team- Brasil</a:t>
            </a:r>
          </a:p>
          <a:p>
            <a:pPr algn="ctr"/>
            <a:r>
              <a:rPr lang="en-US" sz="2000" dirty="0">
                <a:solidFill>
                  <a:prstClr val="black"/>
                </a:solidFill>
                <a:latin typeface="Calibri"/>
              </a:rPr>
              <a:t>Mr. Jean Batana, GLOBE Country Coordinator</a:t>
            </a:r>
            <a:endParaRPr lang="en-US" sz="2000" b="1" dirty="0">
              <a:solidFill>
                <a:prstClr val="black"/>
              </a:solidFill>
              <a:latin typeface="Calibri"/>
            </a:endParaRPr>
          </a:p>
          <a:p>
            <a:pPr algn="ctr"/>
            <a:r>
              <a:rPr lang="en-US" sz="2000" dirty="0">
                <a:solidFill>
                  <a:prstClr val="black"/>
                </a:solidFill>
                <a:latin typeface="Calibri"/>
              </a:rPr>
              <a:t>Dr. Aline Venoso, AEB, Brasilia</a:t>
            </a:r>
          </a:p>
          <a:p>
            <a:pPr algn="ctr"/>
            <a:r>
              <a:rPr lang="en-US" sz="2000" dirty="0">
                <a:solidFill>
                  <a:prstClr val="black"/>
                </a:solidFill>
                <a:latin typeface="Calibri"/>
              </a:rPr>
              <a:t>Prof. Ines Mauad,  Rio de Janeiro </a:t>
            </a:r>
          </a:p>
          <a:p>
            <a:pPr algn="ctr"/>
            <a:r>
              <a:rPr lang="en-US" sz="2000" dirty="0">
                <a:solidFill>
                  <a:prstClr val="black"/>
                </a:solidFill>
                <a:latin typeface="Calibri"/>
              </a:rPr>
              <a:t>Prof. Renee Codsi, Salvador</a:t>
            </a:r>
          </a:p>
          <a:p>
            <a:pPr algn="ctr"/>
            <a:endParaRPr lang="en-US" sz="2000" dirty="0">
              <a:solidFill>
                <a:prstClr val="black"/>
              </a:solidFill>
              <a:latin typeface="Calibri"/>
            </a:endParaRPr>
          </a:p>
          <a:p>
            <a:pPr algn="ctr"/>
            <a:r>
              <a:rPr lang="en-US" sz="2000" b="1" dirty="0">
                <a:solidFill>
                  <a:prstClr val="black"/>
                </a:solidFill>
                <a:latin typeface="Calibri"/>
              </a:rPr>
              <a:t>GLOBE Teacher Training Team- Peru</a:t>
            </a:r>
          </a:p>
          <a:p>
            <a:pPr algn="ctr"/>
            <a:r>
              <a:rPr lang="en-US" sz="2000" dirty="0">
                <a:solidFill>
                  <a:prstClr val="black"/>
                </a:solidFill>
                <a:latin typeface="Calibri"/>
              </a:rPr>
              <a:t>Mr. Jose Martin Cardenas Silva, GLOBE Country Coordinator</a:t>
            </a:r>
          </a:p>
          <a:p>
            <a:pPr algn="ctr"/>
            <a:r>
              <a:rPr lang="en-US" sz="2000" dirty="0">
                <a:solidFill>
                  <a:prstClr val="black"/>
                </a:solidFill>
                <a:latin typeface="Calibri"/>
              </a:rPr>
              <a:t>Ms. Katrina Quinteros, Tambopata N.R</a:t>
            </a:r>
          </a:p>
          <a:p>
            <a:pPr algn="ctr"/>
            <a:r>
              <a:rPr lang="en-US" sz="2000" dirty="0">
                <a:solidFill>
                  <a:prstClr val="black"/>
                </a:solidFill>
                <a:latin typeface="Calibri"/>
              </a:rPr>
              <a:t>Dr. Rebecca Boger, CUNY</a:t>
            </a:r>
          </a:p>
          <a:p>
            <a:pPr algn="ctr"/>
            <a:endParaRPr lang="en-US" sz="2000" dirty="0">
              <a:solidFill>
                <a:prstClr val="black"/>
              </a:solidFill>
              <a:latin typeface="Calibri"/>
            </a:endParaRPr>
          </a:p>
        </p:txBody>
      </p:sp>
      <p:sp>
        <p:nvSpPr>
          <p:cNvPr id="13" name="TextBox 12"/>
          <p:cNvSpPr txBox="1"/>
          <p:nvPr/>
        </p:nvSpPr>
        <p:spPr>
          <a:xfrm>
            <a:off x="6133231" y="4546882"/>
            <a:ext cx="2751894" cy="923330"/>
          </a:xfrm>
          <a:prstGeom prst="rect">
            <a:avLst/>
          </a:prstGeom>
          <a:noFill/>
          <a:ln>
            <a:solidFill>
              <a:srgbClr val="0000FF"/>
            </a:solidFill>
          </a:ln>
        </p:spPr>
        <p:txBody>
          <a:bodyPr wrap="square" rtlCol="0">
            <a:spAutoFit/>
          </a:bodyPr>
          <a:lstStyle/>
          <a:p>
            <a:r>
              <a:rPr lang="en-US" b="1" i="1" dirty="0">
                <a:solidFill>
                  <a:srgbClr val="0000FF"/>
                </a:solidFill>
                <a:latin typeface="Calibri"/>
              </a:rPr>
              <a:t>For information, </a:t>
            </a:r>
            <a:r>
              <a:rPr lang="en-US" b="1" i="1" dirty="0">
                <a:solidFill>
                  <a:prstClr val="black"/>
                </a:solidFill>
                <a:latin typeface="Calibri"/>
              </a:rPr>
              <a:t>contact Dr. Russanne Low, IGES</a:t>
            </a:r>
            <a:r>
              <a:rPr lang="en-US" dirty="0">
                <a:solidFill>
                  <a:prstClr val="black"/>
                </a:solidFill>
                <a:latin typeface="Calibri"/>
              </a:rPr>
              <a:t>: </a:t>
            </a:r>
          </a:p>
          <a:p>
            <a:r>
              <a:rPr lang="en-US" b="1" dirty="0" err="1">
                <a:solidFill>
                  <a:srgbClr val="0070C0"/>
                </a:solidFill>
              </a:rPr>
              <a:t>rusty_low@strategies.org</a:t>
            </a:r>
            <a:endParaRPr lang="en-US" dirty="0">
              <a:solidFill>
                <a:prstClr val="black"/>
              </a:solidFill>
              <a:latin typeface="Calibri"/>
            </a:endParaRPr>
          </a:p>
        </p:txBody>
      </p:sp>
    </p:spTree>
    <p:extLst>
      <p:ext uri="{BB962C8B-B14F-4D97-AF65-F5344CB8AC3E}">
        <p14:creationId xmlns:p14="http://schemas.microsoft.com/office/powerpoint/2010/main" val="1571642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8408D40-E840-B649-8C1F-148E738ADDFC}" type="slidenum">
              <a:rPr lang="en-US" smtClean="0"/>
              <a:t>2</a:t>
            </a:fld>
            <a:endParaRPr lang="en-US" dirty="0"/>
          </a:p>
        </p:txBody>
      </p:sp>
      <p:sp>
        <p:nvSpPr>
          <p:cNvPr id="6" name="Subtitle 4"/>
          <p:cNvSpPr txBox="1">
            <a:spLocks/>
          </p:cNvSpPr>
          <p:nvPr/>
        </p:nvSpPr>
        <p:spPr>
          <a:xfrm>
            <a:off x="248695" y="1277588"/>
            <a:ext cx="3894267" cy="35537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b="1" dirty="0">
                <a:solidFill>
                  <a:srgbClr val="0070C0"/>
                </a:solidFill>
              </a:rPr>
              <a:t>GLOBE Observer </a:t>
            </a:r>
          </a:p>
          <a:p>
            <a:pPr marL="0" indent="0">
              <a:buNone/>
            </a:pPr>
            <a:r>
              <a:rPr lang="en-US" sz="2800" b="1" dirty="0" err="1">
                <a:solidFill>
                  <a:schemeClr val="tx1"/>
                </a:solidFill>
              </a:rPr>
              <a:t>Observer.globe.gov</a:t>
            </a:r>
            <a:endParaRPr lang="en-US" sz="2800" b="1" dirty="0">
              <a:solidFill>
                <a:schemeClr val="tx1"/>
              </a:solidFill>
            </a:endParaRPr>
          </a:p>
          <a:p>
            <a:pPr marL="0" indent="0">
              <a:buNone/>
            </a:pPr>
            <a:r>
              <a:rPr lang="en-US" sz="2800" b="1" dirty="0">
                <a:solidFill>
                  <a:srgbClr val="44546A"/>
                </a:solidFill>
              </a:rPr>
              <a:t>NASA’s platform for citizen science engagement in Earth science research</a:t>
            </a: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4668"/>
            <a:ext cx="9144000" cy="981456"/>
          </a:xfrm>
          <a:prstGeom prst="rect">
            <a:avLst/>
          </a:prstGeom>
        </p:spPr>
      </p:pic>
      <p:sp>
        <p:nvSpPr>
          <p:cNvPr id="3" name="TextBox 2"/>
          <p:cNvSpPr txBox="1"/>
          <p:nvPr/>
        </p:nvSpPr>
        <p:spPr>
          <a:xfrm>
            <a:off x="233574" y="4543487"/>
            <a:ext cx="3526927" cy="461665"/>
          </a:xfrm>
          <a:prstGeom prst="rect">
            <a:avLst/>
          </a:prstGeom>
          <a:noFill/>
        </p:spPr>
        <p:txBody>
          <a:bodyPr wrap="none" rtlCol="0">
            <a:spAutoFit/>
          </a:bodyPr>
          <a:lstStyle/>
          <a:p>
            <a:r>
              <a:rPr lang="en-US" sz="2400" b="1" dirty="0">
                <a:solidFill>
                  <a:srgbClr val="1A5AB2"/>
                </a:solidFill>
              </a:rPr>
              <a:t>Mosquito Habitat Mapper</a:t>
            </a:r>
          </a:p>
        </p:txBody>
      </p:sp>
      <p:sp>
        <p:nvSpPr>
          <p:cNvPr id="11" name="Bent Arrow 10"/>
          <p:cNvSpPr/>
          <p:nvPr/>
        </p:nvSpPr>
        <p:spPr>
          <a:xfrm rot="10800000" flipH="1">
            <a:off x="1769074" y="5025956"/>
            <a:ext cx="1851839" cy="1148984"/>
          </a:xfrm>
          <a:prstGeom prst="bentArrow">
            <a:avLst/>
          </a:prstGeom>
          <a:ln w="31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12" name="Group 11"/>
          <p:cNvGrpSpPr/>
          <p:nvPr/>
        </p:nvGrpSpPr>
        <p:grpSpPr>
          <a:xfrm>
            <a:off x="3775477" y="1042495"/>
            <a:ext cx="2746195" cy="5815505"/>
            <a:chOff x="5086350" y="1735014"/>
            <a:chExt cx="2746195" cy="5815505"/>
          </a:xfrm>
        </p:grpSpPr>
        <p:pic>
          <p:nvPicPr>
            <p:cNvPr id="8" name="Picture 7" descr="Screen Shot 2017-08-02 at 7.02.47 AM.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86350" y="1735014"/>
              <a:ext cx="2743200" cy="1409007"/>
            </a:xfrm>
            <a:prstGeom prst="rect">
              <a:avLst/>
            </a:prstGeom>
          </p:spPr>
        </p:pic>
        <p:pic>
          <p:nvPicPr>
            <p:cNvPr id="10" name="Picture 9" descr="Screen Shot 2017-08-02 at 7.02.32 AM.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89345" y="3144021"/>
              <a:ext cx="2743200" cy="4406498"/>
            </a:xfrm>
            <a:prstGeom prst="rect">
              <a:avLst/>
            </a:prstGeom>
          </p:spPr>
        </p:pic>
      </p:grpSp>
      <p:sp>
        <p:nvSpPr>
          <p:cNvPr id="13" name="TextBox 12"/>
          <p:cNvSpPr txBox="1"/>
          <p:nvPr/>
        </p:nvSpPr>
        <p:spPr>
          <a:xfrm>
            <a:off x="6849495" y="2827106"/>
            <a:ext cx="184666" cy="369332"/>
          </a:xfrm>
          <a:prstGeom prst="rect">
            <a:avLst/>
          </a:prstGeom>
          <a:noFill/>
        </p:spPr>
        <p:txBody>
          <a:bodyPr wrap="none" rtlCol="0">
            <a:spAutoFit/>
          </a:bodyPr>
          <a:lstStyle/>
          <a:p>
            <a:endParaRPr lang="en-US" dirty="0"/>
          </a:p>
        </p:txBody>
      </p:sp>
      <p:sp>
        <p:nvSpPr>
          <p:cNvPr id="14" name="TextBox 13"/>
          <p:cNvSpPr txBox="1"/>
          <p:nvPr/>
        </p:nvSpPr>
        <p:spPr>
          <a:xfrm>
            <a:off x="6728532" y="3507426"/>
            <a:ext cx="2298286" cy="2554545"/>
          </a:xfrm>
          <a:prstGeom prst="rect">
            <a:avLst/>
          </a:prstGeom>
          <a:noFill/>
        </p:spPr>
        <p:txBody>
          <a:bodyPr wrap="square" rtlCol="0">
            <a:spAutoFit/>
          </a:bodyPr>
          <a:lstStyle/>
          <a:p>
            <a:r>
              <a:rPr lang="en-US" sz="3200" dirty="0"/>
              <a:t>Can citizen science make a difference to science?</a:t>
            </a:r>
          </a:p>
        </p:txBody>
      </p:sp>
    </p:spTree>
    <p:extLst>
      <p:ext uri="{BB962C8B-B14F-4D97-AF65-F5344CB8AC3E}">
        <p14:creationId xmlns:p14="http://schemas.microsoft.com/office/powerpoint/2010/main" val="92301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8408D40-E840-B649-8C1F-148E738ADDFC}" type="slidenum">
              <a:rPr lang="en-US" smtClean="0"/>
              <a:t>3</a:t>
            </a:fld>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4668"/>
            <a:ext cx="9144000" cy="981456"/>
          </a:xfrm>
          <a:prstGeom prst="rect">
            <a:avLst/>
          </a:prstGeom>
        </p:spPr>
      </p:pic>
      <p:sp>
        <p:nvSpPr>
          <p:cNvPr id="2" name="TextBox 1"/>
          <p:cNvSpPr txBox="1"/>
          <p:nvPr/>
        </p:nvSpPr>
        <p:spPr>
          <a:xfrm>
            <a:off x="365510" y="971906"/>
            <a:ext cx="6438624" cy="2677656"/>
          </a:xfrm>
          <a:prstGeom prst="rect">
            <a:avLst/>
          </a:prstGeom>
          <a:noFill/>
        </p:spPr>
        <p:txBody>
          <a:bodyPr wrap="square" rtlCol="0">
            <a:spAutoFit/>
          </a:bodyPr>
          <a:lstStyle/>
          <a:p>
            <a:r>
              <a:rPr lang="en-US" sz="2400" i="1" dirty="0"/>
              <a:t>"Satellites don't see mosquitoes per se. However they provide us observation platforms from which to monitor the environmental variables that indicate where mosquito populations can flourish. This helps us identify areas where disease vectors can emerge.” </a:t>
            </a:r>
            <a:r>
              <a:rPr lang="en-US" sz="2400" b="1" dirty="0"/>
              <a:t>Dr. </a:t>
            </a:r>
            <a:r>
              <a:rPr lang="en-US" sz="2400" b="1" dirty="0" err="1"/>
              <a:t>Assaf</a:t>
            </a:r>
            <a:r>
              <a:rPr lang="en-US" sz="2400" b="1" dirty="0"/>
              <a:t> </a:t>
            </a:r>
            <a:r>
              <a:rPr lang="en-US" sz="2400" b="1" dirty="0" err="1"/>
              <a:t>Anyamba</a:t>
            </a:r>
            <a:r>
              <a:rPr lang="en-US" sz="2400" b="1" dirty="0"/>
              <a:t>, NASA GSFC</a:t>
            </a:r>
            <a:endParaRPr lang="en-US" sz="2400" b="1" i="1" dirty="0"/>
          </a:p>
          <a:p>
            <a:endParaRPr lang="en-US" sz="2400" dirty="0"/>
          </a:p>
        </p:txBody>
      </p:sp>
      <p:sp>
        <p:nvSpPr>
          <p:cNvPr id="4" name="TextBox 3"/>
          <p:cNvSpPr txBox="1"/>
          <p:nvPr/>
        </p:nvSpPr>
        <p:spPr>
          <a:xfrm>
            <a:off x="5896916" y="6712487"/>
            <a:ext cx="184666" cy="369332"/>
          </a:xfrm>
          <a:prstGeom prst="rect">
            <a:avLst/>
          </a:prstGeom>
          <a:noFill/>
        </p:spPr>
        <p:txBody>
          <a:bodyPr wrap="none" rtlCol="0">
            <a:spAutoFit/>
          </a:bodyPr>
          <a:lstStyle/>
          <a:p>
            <a:endParaRPr lang="en-US" dirty="0"/>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04134" y="971906"/>
            <a:ext cx="1645920" cy="2057400"/>
          </a:xfrm>
          <a:prstGeom prst="rect">
            <a:avLst/>
          </a:prstGeom>
        </p:spPr>
      </p:pic>
      <p:sp>
        <p:nvSpPr>
          <p:cNvPr id="11" name="TextBox 10"/>
          <p:cNvSpPr txBox="1"/>
          <p:nvPr/>
        </p:nvSpPr>
        <p:spPr>
          <a:xfrm>
            <a:off x="2678916" y="3649562"/>
            <a:ext cx="6151338" cy="3416320"/>
          </a:xfrm>
          <a:prstGeom prst="rect">
            <a:avLst/>
          </a:prstGeom>
          <a:noFill/>
        </p:spPr>
        <p:txBody>
          <a:bodyPr wrap="square" rtlCol="0">
            <a:spAutoFit/>
          </a:bodyPr>
          <a:lstStyle/>
          <a:p>
            <a:r>
              <a:rPr lang="en-US" sz="2400" dirty="0"/>
              <a:t>"The mosquito data collected by citizen scientists through GLOBE Observer will be very useful for helping me to gain a more detailed understanding of how temperature and rainfall influence the beginning of the mosquito season and the risk of West Nile Virus transmission." </a:t>
            </a:r>
            <a:r>
              <a:rPr lang="en-US" sz="2400" b="1" i="1" dirty="0"/>
              <a:t>Dr. Sara </a:t>
            </a:r>
            <a:r>
              <a:rPr lang="en-US" sz="2400" b="1" i="1" dirty="0" err="1"/>
              <a:t>Paull</a:t>
            </a:r>
            <a:r>
              <a:rPr lang="en-US" sz="2400" b="1" i="1" dirty="0"/>
              <a:t>, Colorado School of Public Health, University of Colorado</a:t>
            </a:r>
            <a:endParaRPr lang="en-US" sz="2400" dirty="0"/>
          </a:p>
          <a:p>
            <a:endParaRPr lang="en-US" sz="2400" dirty="0"/>
          </a:p>
        </p:txBody>
      </p:sp>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3307" y="3649562"/>
            <a:ext cx="2011680" cy="2514600"/>
          </a:xfrm>
          <a:prstGeom prst="rect">
            <a:avLst/>
          </a:prstGeom>
        </p:spPr>
      </p:pic>
    </p:spTree>
    <p:extLst>
      <p:ext uri="{BB962C8B-B14F-4D97-AF65-F5344CB8AC3E}">
        <p14:creationId xmlns:p14="http://schemas.microsoft.com/office/powerpoint/2010/main" val="1003146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8408D40-E840-B649-8C1F-148E738ADDFC}" type="slidenum">
              <a:rPr lang="en-US" smtClean="0"/>
              <a:t>4</a:t>
            </a:fld>
            <a:endParaRPr lang="en-US" dirty="0"/>
          </a:p>
        </p:txBody>
      </p:sp>
      <p:sp>
        <p:nvSpPr>
          <p:cNvPr id="6" name="TextBox 5"/>
          <p:cNvSpPr txBox="1"/>
          <p:nvPr/>
        </p:nvSpPr>
        <p:spPr>
          <a:xfrm>
            <a:off x="746626" y="5673357"/>
            <a:ext cx="8471762" cy="461665"/>
          </a:xfrm>
          <a:prstGeom prst="rect">
            <a:avLst/>
          </a:prstGeom>
          <a:noFill/>
        </p:spPr>
        <p:txBody>
          <a:bodyPr wrap="square" rtlCol="0">
            <a:spAutoFit/>
          </a:bodyPr>
          <a:lstStyle/>
          <a:p>
            <a:r>
              <a:rPr lang="en-US" sz="2400" b="1" dirty="0">
                <a:solidFill>
                  <a:schemeClr val="tx2"/>
                </a:solidFill>
              </a:rPr>
              <a:t>  Locate              Sample/Count         Identify          Decommission</a:t>
            </a:r>
          </a:p>
        </p:txBody>
      </p:sp>
      <p:cxnSp>
        <p:nvCxnSpPr>
          <p:cNvPr id="11" name="Straight Arrow Connector 10"/>
          <p:cNvCxnSpPr/>
          <p:nvPr/>
        </p:nvCxnSpPr>
        <p:spPr>
          <a:xfrm>
            <a:off x="4605737" y="5947356"/>
            <a:ext cx="438150" cy="0"/>
          </a:xfrm>
          <a:prstGeom prst="straightConnector1">
            <a:avLst/>
          </a:prstGeom>
          <a:ln w="57150">
            <a:solidFill>
              <a:schemeClr val="tx2"/>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6399005" y="5947356"/>
            <a:ext cx="438150" cy="0"/>
          </a:xfrm>
          <a:prstGeom prst="straightConnector1">
            <a:avLst/>
          </a:prstGeom>
          <a:ln w="57150">
            <a:solidFill>
              <a:schemeClr val="tx2"/>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1856146" y="5947356"/>
            <a:ext cx="743161" cy="0"/>
          </a:xfrm>
          <a:prstGeom prst="straightConnector1">
            <a:avLst/>
          </a:prstGeom>
          <a:ln w="57150">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1128708" y="5934815"/>
            <a:ext cx="7315200" cy="584776"/>
          </a:xfrm>
          <a:prstGeom prst="rect">
            <a:avLst/>
          </a:prstGeom>
          <a:noFill/>
        </p:spPr>
        <p:txBody>
          <a:bodyPr wrap="square" rtlCol="0">
            <a:spAutoFit/>
          </a:bodyPr>
          <a:lstStyle/>
          <a:p>
            <a:r>
              <a:rPr lang="en-US" sz="3200" b="1" dirty="0">
                <a:solidFill>
                  <a:schemeClr val="tx2"/>
                </a:solidFill>
              </a:rPr>
              <a:t>  1                     2                     3                   4 </a:t>
            </a:r>
          </a:p>
        </p:txBody>
      </p:sp>
      <p:sp>
        <p:nvSpPr>
          <p:cNvPr id="2" name="TextBox 1"/>
          <p:cNvSpPr txBox="1"/>
          <p:nvPr/>
        </p:nvSpPr>
        <p:spPr>
          <a:xfrm>
            <a:off x="393965" y="1038155"/>
            <a:ext cx="8049945" cy="954107"/>
          </a:xfrm>
          <a:prstGeom prst="rect">
            <a:avLst/>
          </a:prstGeom>
          <a:noFill/>
        </p:spPr>
        <p:txBody>
          <a:bodyPr wrap="square" rtlCol="0">
            <a:spAutoFit/>
          </a:bodyPr>
          <a:lstStyle/>
          <a:p>
            <a:r>
              <a:rPr lang="en-US" sz="2800" dirty="0"/>
              <a:t>The Mosquito Habitat Mapper supports you through </a:t>
            </a:r>
            <a:r>
              <a:rPr lang="en-US" sz="2800" b="1" dirty="0"/>
              <a:t>4 data collection steps:</a:t>
            </a:r>
          </a:p>
        </p:txBody>
      </p:sp>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4668"/>
            <a:ext cx="9144000" cy="981456"/>
          </a:xfrm>
          <a:prstGeom prst="rect">
            <a:avLst/>
          </a:prstGeom>
        </p:spPr>
      </p:pic>
      <p:pic>
        <p:nvPicPr>
          <p:cNvPr id="15" name="Picture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46390" y="2031387"/>
            <a:ext cx="1764149" cy="3623375"/>
          </a:xfrm>
          <a:prstGeom prst="rect">
            <a:avLst/>
          </a:prstGeom>
          <a:ln>
            <a:solidFill>
              <a:schemeClr val="accent1"/>
            </a:solidFill>
          </a:ln>
        </p:spPr>
      </p:pic>
      <p:pic>
        <p:nvPicPr>
          <p:cNvPr id="17" name="Picture 1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0284" y="2047141"/>
            <a:ext cx="1934510" cy="3623375"/>
          </a:xfrm>
          <a:prstGeom prst="rect">
            <a:avLst/>
          </a:prstGeom>
          <a:ln>
            <a:solidFill>
              <a:schemeClr val="accent1"/>
            </a:solidFill>
          </a:ln>
        </p:spPr>
      </p:pic>
      <p:pic>
        <p:nvPicPr>
          <p:cNvPr id="18" name="Picture 1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735446" y="2047142"/>
            <a:ext cx="1870295" cy="3623373"/>
          </a:xfrm>
          <a:prstGeom prst="rect">
            <a:avLst/>
          </a:prstGeom>
          <a:ln>
            <a:solidFill>
              <a:schemeClr val="accent1"/>
            </a:solidFill>
          </a:ln>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776799" y="2047141"/>
            <a:ext cx="1833430" cy="3623375"/>
          </a:xfrm>
          <a:prstGeom prst="rect">
            <a:avLst/>
          </a:prstGeom>
          <a:ln>
            <a:solidFill>
              <a:schemeClr val="accent1"/>
            </a:solidFill>
          </a:ln>
        </p:spPr>
      </p:pic>
    </p:spTree>
    <p:extLst>
      <p:ext uri="{BB962C8B-B14F-4D97-AF65-F5344CB8AC3E}">
        <p14:creationId xmlns:p14="http://schemas.microsoft.com/office/powerpoint/2010/main" val="52333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8408D40-E840-B649-8C1F-148E738ADDFC}" type="slidenum">
              <a:rPr lang="en-US" smtClean="0"/>
              <a:t>5</a:t>
            </a:fld>
            <a:endParaRPr lang="en-US" dirty="0"/>
          </a:p>
        </p:txBody>
      </p:sp>
      <p:sp>
        <p:nvSpPr>
          <p:cNvPr id="9" name="Subtitle 4"/>
          <p:cNvSpPr txBox="1">
            <a:spLocks/>
          </p:cNvSpPr>
          <p:nvPr/>
        </p:nvSpPr>
        <p:spPr>
          <a:xfrm>
            <a:off x="405637" y="1036083"/>
            <a:ext cx="8440856" cy="44255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b="1" dirty="0">
                <a:solidFill>
                  <a:schemeClr val="tx1"/>
                </a:solidFill>
              </a:rPr>
              <a:t>The goals of the MHM app are to </a:t>
            </a:r>
            <a:r>
              <a:rPr lang="en-US" sz="2800" b="1" dirty="0">
                <a:solidFill>
                  <a:srgbClr val="0070C0"/>
                </a:solidFill>
              </a:rPr>
              <a:t>SEE</a:t>
            </a:r>
            <a:r>
              <a:rPr lang="en-US" sz="2800" b="1" dirty="0">
                <a:solidFill>
                  <a:schemeClr val="tx1"/>
                </a:solidFill>
              </a:rPr>
              <a:t> increased mosquito awareness and decreased mosquito-borne disease risk through:</a:t>
            </a:r>
          </a:p>
          <a:p>
            <a:pPr marL="342900" indent="-342900">
              <a:buFont typeface="Arial" charset="0"/>
              <a:buChar char="•"/>
            </a:pPr>
            <a:r>
              <a:rPr lang="en-US" sz="3600" b="1" dirty="0">
                <a:solidFill>
                  <a:srgbClr val="0070C0"/>
                </a:solidFill>
              </a:rPr>
              <a:t>S</a:t>
            </a:r>
            <a:r>
              <a:rPr lang="en-US" sz="2800" b="1" dirty="0">
                <a:solidFill>
                  <a:schemeClr val="tx1"/>
                </a:solidFill>
              </a:rPr>
              <a:t>cientific data collection and analysis</a:t>
            </a:r>
            <a:r>
              <a:rPr lang="en-US" sz="2800" dirty="0">
                <a:solidFill>
                  <a:schemeClr val="tx1"/>
                </a:solidFill>
              </a:rPr>
              <a:t>: Identifying locations of mosquito taxa of interest to participants, communities, public health authorities</a:t>
            </a:r>
          </a:p>
          <a:p>
            <a:pPr marL="342900" indent="-342900">
              <a:buFont typeface="Arial" charset="0"/>
              <a:buChar char="•"/>
            </a:pPr>
            <a:r>
              <a:rPr lang="en-US" sz="3600" b="1" dirty="0">
                <a:solidFill>
                  <a:srgbClr val="0070C0"/>
                </a:solidFill>
              </a:rPr>
              <a:t>E</a:t>
            </a:r>
            <a:r>
              <a:rPr lang="en-US" sz="2800" b="1" dirty="0">
                <a:solidFill>
                  <a:schemeClr val="tx1"/>
                </a:solidFill>
              </a:rPr>
              <a:t>mpowerment</a:t>
            </a:r>
            <a:r>
              <a:rPr lang="en-US" sz="2800" dirty="0">
                <a:solidFill>
                  <a:schemeClr val="tx1"/>
                </a:solidFill>
              </a:rPr>
              <a:t>:  Actively reducing mosquito risk- by dumping containers and monitoring environment</a:t>
            </a:r>
          </a:p>
          <a:p>
            <a:pPr marL="342900" indent="-342900">
              <a:buFont typeface="Arial" charset="0"/>
              <a:buChar char="•"/>
            </a:pPr>
            <a:r>
              <a:rPr lang="en-US" sz="3600" b="1" dirty="0">
                <a:solidFill>
                  <a:srgbClr val="0070C0"/>
                </a:solidFill>
              </a:rPr>
              <a:t>E</a:t>
            </a:r>
            <a:r>
              <a:rPr lang="en-US" sz="2800" b="1" dirty="0">
                <a:solidFill>
                  <a:schemeClr val="tx1"/>
                </a:solidFill>
              </a:rPr>
              <a:t>ducation: </a:t>
            </a:r>
            <a:r>
              <a:rPr lang="en-US" sz="2800" dirty="0">
                <a:solidFill>
                  <a:schemeClr val="tx1"/>
                </a:solidFill>
              </a:rPr>
              <a:t>Learning opportunistic breeding habits used by </a:t>
            </a:r>
            <a:r>
              <a:rPr lang="en-US" sz="2800" i="1" dirty="0">
                <a:solidFill>
                  <a:schemeClr val="tx1"/>
                </a:solidFill>
              </a:rPr>
              <a:t>Aedes aegypti/albopictus</a:t>
            </a:r>
            <a:r>
              <a:rPr lang="en-US" sz="2800" dirty="0">
                <a:solidFill>
                  <a:schemeClr val="tx1"/>
                </a:solidFill>
              </a:rPr>
              <a:t> in human built environments and about vector borne disease risk communities  </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4668"/>
            <a:ext cx="9144000" cy="981456"/>
          </a:xfrm>
          <a:prstGeom prst="rect">
            <a:avLst/>
          </a:prstGeom>
        </p:spPr>
      </p:pic>
    </p:spTree>
    <p:extLst>
      <p:ext uri="{BB962C8B-B14F-4D97-AF65-F5344CB8AC3E}">
        <p14:creationId xmlns:p14="http://schemas.microsoft.com/office/powerpoint/2010/main" val="397936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alphaModFix amt="20000"/>
            <a:extLst>
              <a:ext uri="{28A0092B-C50C-407E-A947-70E740481C1C}">
                <a14:useLocalDpi xmlns:a14="http://schemas.microsoft.com/office/drawing/2010/main"/>
              </a:ext>
            </a:extLst>
          </a:blip>
          <a:stretch>
            <a:fillRect/>
          </a:stretch>
        </p:blipFill>
        <p:spPr>
          <a:xfrm>
            <a:off x="437813" y="3"/>
            <a:ext cx="8706187" cy="5977097"/>
          </a:xfrm>
          <a:prstGeom prst="rect">
            <a:avLst/>
          </a:prstGeom>
        </p:spPr>
      </p:pic>
      <p:sp>
        <p:nvSpPr>
          <p:cNvPr id="6" name="TextBox 5"/>
          <p:cNvSpPr txBox="1"/>
          <p:nvPr/>
        </p:nvSpPr>
        <p:spPr>
          <a:xfrm>
            <a:off x="478099" y="1639619"/>
            <a:ext cx="8204438" cy="1938992"/>
          </a:xfrm>
          <a:prstGeom prst="rect">
            <a:avLst/>
          </a:prstGeom>
          <a:noFill/>
        </p:spPr>
        <p:txBody>
          <a:bodyPr wrap="square" rtlCol="0">
            <a:spAutoFit/>
          </a:bodyPr>
          <a:lstStyle/>
          <a:p>
            <a:pPr algn="ctr"/>
            <a:r>
              <a:rPr lang="en-US" sz="4400" b="1" dirty="0">
                <a:solidFill>
                  <a:prstClr val="black"/>
                </a:solidFill>
                <a:latin typeface="Calibri"/>
              </a:rPr>
              <a:t>Mosquito Challenge Community Campaign (MCCC)</a:t>
            </a:r>
          </a:p>
          <a:p>
            <a:endParaRPr lang="en-US" sz="3200" dirty="0">
              <a:solidFill>
                <a:prstClr val="black"/>
              </a:solidFill>
              <a:latin typeface="Calibri"/>
            </a:endParaRPr>
          </a:p>
        </p:txBody>
      </p:sp>
    </p:spTree>
    <p:extLst>
      <p:ext uri="{BB962C8B-B14F-4D97-AF65-F5344CB8AC3E}">
        <p14:creationId xmlns:p14="http://schemas.microsoft.com/office/powerpoint/2010/main" val="1113081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9977" y="1206267"/>
            <a:ext cx="7698593" cy="4708982"/>
          </a:xfrm>
          <a:prstGeom prst="rect">
            <a:avLst/>
          </a:prstGeom>
        </p:spPr>
        <p:txBody>
          <a:bodyPr wrap="square">
            <a:spAutoFit/>
          </a:bodyPr>
          <a:lstStyle/>
          <a:p>
            <a:pPr marL="285750" indent="-285750">
              <a:buFont typeface="Arial" charset="0"/>
              <a:buChar char="•"/>
            </a:pPr>
            <a:r>
              <a:rPr lang="en-US" sz="3600" dirty="0">
                <a:solidFill>
                  <a:prstClr val="black"/>
                </a:solidFill>
                <a:latin typeface="Calibri"/>
              </a:rPr>
              <a:t>Engage students in scientific discovery and field observations</a:t>
            </a:r>
          </a:p>
          <a:p>
            <a:pPr marL="285750" indent="-285750">
              <a:buFont typeface="Arial" charset="0"/>
              <a:buChar char="•"/>
            </a:pPr>
            <a:endParaRPr lang="en-US" sz="2400" dirty="0">
              <a:solidFill>
                <a:prstClr val="black"/>
              </a:solidFill>
              <a:latin typeface="Calibri"/>
            </a:endParaRPr>
          </a:p>
          <a:p>
            <a:pPr marL="285750" indent="-285750">
              <a:buFont typeface="Arial" charset="0"/>
              <a:buChar char="•"/>
            </a:pPr>
            <a:r>
              <a:rPr lang="en-US" sz="3600" dirty="0">
                <a:solidFill>
                  <a:prstClr val="black"/>
                </a:solidFill>
                <a:latin typeface="Calibri"/>
              </a:rPr>
              <a:t>Promoting public health by reducing local mosquito-vector disease risk</a:t>
            </a:r>
          </a:p>
          <a:p>
            <a:pPr marL="285750" indent="-285750">
              <a:buFont typeface="Arial" charset="0"/>
              <a:buChar char="•"/>
            </a:pPr>
            <a:endParaRPr lang="en-US" sz="2400" dirty="0">
              <a:solidFill>
                <a:prstClr val="black"/>
              </a:solidFill>
              <a:latin typeface="Calibri"/>
            </a:endParaRPr>
          </a:p>
          <a:p>
            <a:pPr marL="285750" indent="-285750">
              <a:buFont typeface="Arial" charset="0"/>
              <a:buChar char="•"/>
            </a:pPr>
            <a:r>
              <a:rPr lang="en-US" sz="3600" dirty="0">
                <a:solidFill>
                  <a:prstClr val="black"/>
                </a:solidFill>
                <a:latin typeface="Calibri"/>
              </a:rPr>
              <a:t>Sharing data to the GLOBE database, which can be used by public health officials</a:t>
            </a:r>
          </a:p>
        </p:txBody>
      </p:sp>
      <p:sp>
        <p:nvSpPr>
          <p:cNvPr id="5" name="TextBox 4"/>
          <p:cNvSpPr txBox="1"/>
          <p:nvPr/>
        </p:nvSpPr>
        <p:spPr>
          <a:xfrm>
            <a:off x="3057227" y="315464"/>
            <a:ext cx="2416597" cy="707886"/>
          </a:xfrm>
          <a:prstGeom prst="rect">
            <a:avLst/>
          </a:prstGeom>
          <a:noFill/>
        </p:spPr>
        <p:txBody>
          <a:bodyPr wrap="none" rtlCol="0">
            <a:spAutoFit/>
          </a:bodyPr>
          <a:lstStyle/>
          <a:p>
            <a:r>
              <a:rPr lang="en-US" sz="4000" b="1" dirty="0">
                <a:solidFill>
                  <a:srgbClr val="0070C0"/>
                </a:solidFill>
                <a:latin typeface="Calibri"/>
              </a:rPr>
              <a:t>Objectives</a:t>
            </a:r>
          </a:p>
        </p:txBody>
      </p:sp>
    </p:spTree>
    <p:extLst>
      <p:ext uri="{BB962C8B-B14F-4D97-AF65-F5344CB8AC3E}">
        <p14:creationId xmlns:p14="http://schemas.microsoft.com/office/powerpoint/2010/main" val="367553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009" y="0"/>
            <a:ext cx="9573451"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7726052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18584</TotalTime>
  <Words>1123</Words>
  <Application>Microsoft Macintosh PowerPoint</Application>
  <PresentationFormat>On-screen Show (4:3)</PresentationFormat>
  <Paragraphs>150</Paragraphs>
  <Slides>28</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28</vt:i4>
      </vt:variant>
    </vt:vector>
  </HeadingPairs>
  <TitlesOfParts>
    <vt:vector size="35" baseType="lpstr">
      <vt:lpstr>ＭＳ 明朝</vt:lpstr>
      <vt:lpstr>Arial</vt:lpstr>
      <vt:lpstr>Calibri</vt:lpstr>
      <vt:lpstr>Calibri Light</vt:lpstr>
      <vt:lpstr>Helvetica</vt:lpstr>
      <vt:lpstr>Office Theme</vt:lpstr>
      <vt:lpstr>2_Office Theme</vt:lpstr>
      <vt:lpstr>PowerPoint Presentation</vt:lpstr>
      <vt:lpstr>Session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Mosquito Challenge Community Campaign Activities</vt:lpstr>
      <vt:lpstr>First MHM observations https://datasearch.globe.gov/</vt:lpstr>
      <vt:lpstr>Drilling down into the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Teaching and Presentation Resources</vt:lpstr>
      <vt:lpstr>PowerPoint Presentation</vt:lpstr>
      <vt:lpstr>PowerPoint Presentation</vt:lpstr>
      <vt:lpstr>Educational activities- Zika Zapp Bingo</vt:lpstr>
      <vt:lpstr>http://zebr.as/2vcRxkA</vt:lpstr>
      <vt:lpstr>PowerPoint Presentation</vt:lpstr>
      <vt:lpstr>Dr. Sara Paull, Colorado School of Public Health, University of Colorado</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rusty low</dc:creator>
  <cp:lastModifiedBy>David Overoye</cp:lastModifiedBy>
  <cp:revision>409</cp:revision>
  <dcterms:created xsi:type="dcterms:W3CDTF">2016-04-06T19:04:51Z</dcterms:created>
  <dcterms:modified xsi:type="dcterms:W3CDTF">2025-02-03T18:11:50Z</dcterms:modified>
</cp:coreProperties>
</file>