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70" r:id="rId3"/>
    <p:sldMasterId id="2147483660" r:id="rId4"/>
  </p:sldMasterIdLst>
  <p:notesMasterIdLst>
    <p:notesMasterId r:id="rId15"/>
  </p:notesMasterIdLst>
  <p:sldIdLst>
    <p:sldId id="256" r:id="rId5"/>
    <p:sldId id="257" r:id="rId6"/>
    <p:sldId id="258" r:id="rId7"/>
    <p:sldId id="259" r:id="rId8"/>
    <p:sldId id="260" r:id="rId9"/>
    <p:sldId id="261" r:id="rId10"/>
    <p:sldId id="264" r:id="rId11"/>
    <p:sldId id="265" r:id="rId12"/>
    <p:sldId id="263" r:id="rId13"/>
    <p:sldId id="2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9" autoAdjust="0"/>
    <p:restoredTop sz="94630" autoAdjust="0"/>
  </p:normalViewPr>
  <p:slideViewPr>
    <p:cSldViewPr snapToGrid="0" snapToObjects="1" showGuides="1">
      <p:cViewPr varScale="1">
        <p:scale>
          <a:sx n="84" d="100"/>
          <a:sy n="84" d="100"/>
        </p:scale>
        <p:origin x="120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655C0-4E22-4859-BB59-859B63C2688B}" type="datetimeFigureOut">
              <a:rPr lang="en-US" smtClean="0"/>
              <a:t>7/31/2017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04262-BB6C-40CD-9D3E-1B80C420D4F3}" type="slidenum">
              <a:rPr lang="en-US" smtClean="0"/>
              <a:t>‹#›</a:t>
            </a:fld>
            <a:endParaRPr lang="en-US"/>
          </a:p>
        </p:txBody>
      </p:sp>
    </p:spTree>
    <p:extLst>
      <p:ext uri="{BB962C8B-B14F-4D97-AF65-F5344CB8AC3E}">
        <p14:creationId xmlns:p14="http://schemas.microsoft.com/office/powerpoint/2010/main" val="74744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p>
          <a:p>
            <a:r>
              <a:rPr lang="en-US" dirty="0" smtClean="0"/>
              <a:t>Tony’s request</a:t>
            </a:r>
          </a:p>
          <a:p>
            <a:endParaRPr lang="en-US" dirty="0"/>
          </a:p>
        </p:txBody>
      </p:sp>
      <p:sp>
        <p:nvSpPr>
          <p:cNvPr id="4" name="Slide Number Placeholder 3"/>
          <p:cNvSpPr>
            <a:spLocks noGrp="1"/>
          </p:cNvSpPr>
          <p:nvPr>
            <p:ph type="sldNum" sz="quarter" idx="10"/>
          </p:nvPr>
        </p:nvSpPr>
        <p:spPr/>
        <p:txBody>
          <a:bodyPr/>
          <a:lstStyle/>
          <a:p>
            <a:fld id="{61C04262-BB6C-40CD-9D3E-1B80C420D4F3}" type="slidenum">
              <a:rPr lang="en-US" smtClean="0"/>
              <a:t>1</a:t>
            </a:fld>
            <a:endParaRPr lang="en-US"/>
          </a:p>
        </p:txBody>
      </p:sp>
    </p:spTree>
    <p:extLst>
      <p:ext uri="{BB962C8B-B14F-4D97-AF65-F5344CB8AC3E}">
        <p14:creationId xmlns:p14="http://schemas.microsoft.com/office/powerpoint/2010/main" val="38726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A0CD87C-F818-5041-A0F4-93C7B42EC97F}"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69625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BC92A-AEC4-A047-817E-4CDE1175D34C}"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13245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BC92A-AEC4-A047-817E-4CDE1175D34C}"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119725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BC92A-AEC4-A047-817E-4CDE1175D34C}"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08964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BC92A-AEC4-A047-817E-4CDE1175D34C}"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56187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8284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75409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CD87C-F818-5041-A0F4-93C7B42EC97F}"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5139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CD87C-F818-5041-A0F4-93C7B42EC97F}"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788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B58F30-4F03-1343-BBC0-6983C3E285B8}"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9B7EB-B4E7-9642-95FE-78BB2F0BE4EB}" type="slidenum">
              <a:rPr lang="en-US" smtClean="0"/>
              <a:t>‹#›</a:t>
            </a:fld>
            <a:endParaRPr lang="en-US"/>
          </a:p>
        </p:txBody>
      </p:sp>
      <p:sp>
        <p:nvSpPr>
          <p:cNvPr id="6" name="Title 1"/>
          <p:cNvSpPr>
            <a:spLocks noGrp="1"/>
          </p:cNvSpPr>
          <p:nvPr>
            <p:ph type="ctrTitle"/>
          </p:nvPr>
        </p:nvSpPr>
        <p:spPr>
          <a:xfrm>
            <a:off x="3210174" y="1395412"/>
            <a:ext cx="5248025" cy="1470025"/>
          </a:xfrm>
          <a:prstGeom prst="rect">
            <a:avLst/>
          </a:prstGeom>
        </p:spPr>
        <p:txBody>
          <a:bodyPr/>
          <a:lstStyle/>
          <a:p>
            <a:r>
              <a:rPr lang="en-US" smtClean="0"/>
              <a:t>Click to edit Master title style</a:t>
            </a:r>
            <a:endParaRPr lang="en-US"/>
          </a:p>
        </p:txBody>
      </p:sp>
      <p:sp>
        <p:nvSpPr>
          <p:cNvPr id="8" name="Subtitle 2"/>
          <p:cNvSpPr>
            <a:spLocks noGrp="1"/>
          </p:cNvSpPr>
          <p:nvPr>
            <p:ph type="subTitle" idx="1"/>
          </p:nvPr>
        </p:nvSpPr>
        <p:spPr>
          <a:xfrm>
            <a:off x="3450496" y="3151187"/>
            <a:ext cx="43219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536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58F30-4F03-1343-BBC0-6983C3E285B8}"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9B7EB-B4E7-9642-95FE-78BB2F0BE4EB}" type="slidenum">
              <a:rPr lang="en-US" smtClean="0"/>
              <a:t>‹#›</a:t>
            </a:fld>
            <a:endParaRPr lang="en-US"/>
          </a:p>
        </p:txBody>
      </p:sp>
      <p:sp>
        <p:nvSpPr>
          <p:cNvPr id="8" name="Text Placeholder 2"/>
          <p:cNvSpPr>
            <a:spLocks noGrp="1"/>
          </p:cNvSpPr>
          <p:nvPr>
            <p:ph idx="1" hasCustomPrompt="1"/>
          </p:nvPr>
        </p:nvSpPr>
        <p:spPr>
          <a:xfrm>
            <a:off x="3124200" y="1038630"/>
            <a:ext cx="5562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886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6DA5E-1310-0649-87A8-33FC504AB03D}"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E53D3-D3AB-494D-92C6-F26B4DB8C395}" type="slidenum">
              <a:rPr lang="en-US" smtClean="0"/>
              <a:t>‹#›</a:t>
            </a:fld>
            <a:endParaRPr lang="en-US"/>
          </a:p>
        </p:txBody>
      </p:sp>
      <p:sp>
        <p:nvSpPr>
          <p:cNvPr id="8" name="Text Placeholder 2"/>
          <p:cNvSpPr>
            <a:spLocks noGrp="1"/>
          </p:cNvSpPr>
          <p:nvPr>
            <p:ph idx="1" hasCustomPrompt="1"/>
          </p:nvPr>
        </p:nvSpPr>
        <p:spPr>
          <a:xfrm>
            <a:off x="4409580" y="1011210"/>
            <a:ext cx="4277220" cy="5114953"/>
          </a:xfrm>
          <a:prstGeom prst="rect">
            <a:avLst/>
          </a:prstGeom>
        </p:spPr>
        <p:txBody>
          <a:bodyPr vert="horz" lIns="91440" tIns="45720" rIns="91440" bIns="45720" rtlCol="0">
            <a:normAutofit/>
          </a:bodyPr>
          <a:lstStyle/>
          <a:p>
            <a:pPr lvl="0"/>
            <a:r>
              <a:rPr lang="en-US" dirty="0" smtClean="0"/>
              <a:t>Click to edit text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Second level</a:t>
            </a:r>
          </a:p>
        </p:txBody>
      </p:sp>
    </p:spTree>
    <p:extLst>
      <p:ext uri="{BB962C8B-B14F-4D97-AF65-F5344CB8AC3E}">
        <p14:creationId xmlns:p14="http://schemas.microsoft.com/office/powerpoint/2010/main" val="264084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3629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99363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BC92A-AEC4-A047-817E-4CDE1175D34C}"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229409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tif"/><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3.tif"/><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t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theme" Target="../theme/theme4.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D87C-F818-5041-A0F4-93C7B42EC97F}"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9D095-A048-5449-B0A1-D2779121EB63}" type="slidenum">
              <a:rPr lang="en-US" smtClean="0"/>
              <a:t>‹#›</a:t>
            </a:fld>
            <a:endParaRPr lang="en-US"/>
          </a:p>
        </p:txBody>
      </p:sp>
      <p:pic>
        <p:nvPicPr>
          <p:cNvPr id="7" name="Picture 6" descr="GLOBE_logoOfficial-_Blue.png"/>
          <p:cNvPicPr>
            <a:picLocks noChangeAspect="1"/>
          </p:cNvPicPr>
          <p:nvPr userDrawn="1"/>
        </p:nvPicPr>
        <p:blipFill>
          <a:blip r:embed="rId6"/>
          <a:stretch>
            <a:fillRect/>
          </a:stretch>
        </p:blipFill>
        <p:spPr>
          <a:xfrm>
            <a:off x="3208362" y="152118"/>
            <a:ext cx="2732047" cy="457200"/>
          </a:xfrm>
          <a:prstGeom prst="rect">
            <a:avLst/>
          </a:prstGeom>
        </p:spPr>
      </p:pic>
      <p:pic>
        <p:nvPicPr>
          <p:cNvPr id="8" name="Picture 7"/>
          <p:cNvPicPr/>
          <p:nvPr userDrawn="1"/>
        </p:nvPicPr>
        <p:blipFill>
          <a:blip r:embed="rId7">
            <a:extLst>
              <a:ext uri="{28A0092B-C50C-407E-A947-70E740481C1C}">
                <a14:useLocalDpi xmlns:a14="http://schemas.microsoft.com/office/drawing/2010/main" val="0"/>
              </a:ext>
            </a:extLst>
          </a:blip>
          <a:stretch>
            <a:fillRect/>
          </a:stretch>
        </p:blipFill>
        <p:spPr>
          <a:xfrm>
            <a:off x="1846267" y="5854715"/>
            <a:ext cx="6238485" cy="822295"/>
          </a:xfrm>
          <a:prstGeom prst="rect">
            <a:avLst/>
          </a:prstGeom>
        </p:spPr>
      </p:pic>
      <p:sp>
        <p:nvSpPr>
          <p:cNvPr id="2" name="Rectangle 1"/>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Calibri"/>
              </a:rPr>
              <a:t>      #GLOBE21</a:t>
            </a:r>
            <a:endParaRPr lang="en-US" sz="1400" i="1" baseline="0" dirty="0">
              <a:solidFill>
                <a:schemeClr val="tx1"/>
              </a:solidFill>
              <a:latin typeface="Calibri"/>
            </a:endParaRPr>
          </a:p>
        </p:txBody>
      </p:sp>
    </p:spTree>
    <p:extLst>
      <p:ext uri="{BB962C8B-B14F-4D97-AF65-F5344CB8AC3E}">
        <p14:creationId xmlns:p14="http://schemas.microsoft.com/office/powerpoint/2010/main" val="115252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58F30-4F03-1343-BBC0-6983C3E285B8}"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9B7EB-B4E7-9642-95FE-78BB2F0BE4EB}" type="slidenum">
              <a:rPr lang="en-US" smtClean="0"/>
              <a:t>‹#›</a:t>
            </a:fld>
            <a:endParaRPr lang="en-US"/>
          </a:p>
        </p:txBody>
      </p:sp>
      <p:pic>
        <p:nvPicPr>
          <p:cNvPr id="8" name="Picture 7" descr="left_globe.png"/>
          <p:cNvPicPr>
            <a:picLocks noChangeAspect="1"/>
          </p:cNvPicPr>
          <p:nvPr userDrawn="1"/>
        </p:nvPicPr>
        <p:blipFill>
          <a:blip r:embed="rId4"/>
          <a:stretch>
            <a:fillRect/>
          </a:stretch>
        </p:blipFill>
        <p:spPr>
          <a:xfrm>
            <a:off x="120659" y="539972"/>
            <a:ext cx="2724839" cy="5201965"/>
          </a:xfrm>
          <a:prstGeom prst="rect">
            <a:avLst/>
          </a:prstGeom>
        </p:spPr>
      </p:pic>
      <p:pic>
        <p:nvPicPr>
          <p:cNvPr id="9" name="Picture 8" descr="GLOBE_logoOfficial-_Blue.png"/>
          <p:cNvPicPr>
            <a:picLocks noChangeAspect="1"/>
          </p:cNvPicPr>
          <p:nvPr userDrawn="1"/>
        </p:nvPicPr>
        <p:blipFill>
          <a:blip r:embed="rId5"/>
          <a:stretch>
            <a:fillRect/>
          </a:stretch>
        </p:blipFill>
        <p:spPr>
          <a:xfrm>
            <a:off x="3208362" y="152118"/>
            <a:ext cx="2732047" cy="457200"/>
          </a:xfrm>
          <a:prstGeom prst="rect">
            <a:avLst/>
          </a:prstGeom>
        </p:spPr>
      </p:pic>
      <p:sp>
        <p:nvSpPr>
          <p:cNvPr id="11" name="Rectangle 10"/>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mn-lt"/>
              </a:rPr>
              <a:t>      #GLOBE21</a:t>
            </a:r>
            <a:endParaRPr lang="en-US" sz="1400" baseline="0" dirty="0">
              <a:solidFill>
                <a:schemeClr val="tx1"/>
              </a:solidFill>
              <a:latin typeface="Calibri"/>
            </a:endParaRPr>
          </a:p>
        </p:txBody>
      </p:sp>
      <p:pic>
        <p:nvPicPr>
          <p:cNvPr id="12" name="Picture 11"/>
          <p:cNvPicPr/>
          <p:nvPr userDrawn="1"/>
        </p:nvPicPr>
        <p:blipFill>
          <a:blip r:embed="rId6">
            <a:extLst>
              <a:ext uri="{28A0092B-C50C-407E-A947-70E740481C1C}">
                <a14:useLocalDpi xmlns:a14="http://schemas.microsoft.com/office/drawing/2010/main" val="0"/>
              </a:ext>
            </a:extLst>
          </a:blip>
          <a:stretch>
            <a:fillRect/>
          </a:stretch>
        </p:blipFill>
        <p:spPr>
          <a:xfrm>
            <a:off x="1846267" y="5816615"/>
            <a:ext cx="6238485" cy="822295"/>
          </a:xfrm>
          <a:prstGeom prst="rect">
            <a:avLst/>
          </a:prstGeom>
        </p:spPr>
      </p:pic>
    </p:spTree>
    <p:extLst>
      <p:ext uri="{BB962C8B-B14F-4D97-AF65-F5344CB8AC3E}">
        <p14:creationId xmlns:p14="http://schemas.microsoft.com/office/powerpoint/2010/main" val="80924839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6DA5E-1310-0649-87A8-33FC504AB03D}"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E53D3-D3AB-494D-92C6-F26B4DB8C395}" type="slidenum">
              <a:rPr lang="en-US" smtClean="0"/>
              <a:t>‹#›</a:t>
            </a:fld>
            <a:endParaRPr lang="en-US"/>
          </a:p>
        </p:txBody>
      </p:sp>
      <p:pic>
        <p:nvPicPr>
          <p:cNvPr id="7" name="Picture 2"/>
          <p:cNvPicPr>
            <a:picLocks noChangeAspect="1" noChangeArrowheads="1"/>
          </p:cNvPicPr>
          <p:nvPr userDrawn="1"/>
        </p:nvPicPr>
        <p:blipFill>
          <a:blip r:embed="rId3"/>
          <a:srcRect/>
          <a:stretch>
            <a:fillRect/>
          </a:stretch>
        </p:blipFill>
        <p:spPr bwMode="auto">
          <a:xfrm>
            <a:off x="225436" y="1281112"/>
            <a:ext cx="3944739" cy="3910496"/>
          </a:xfrm>
          <a:prstGeom prst="rect">
            <a:avLst/>
          </a:prstGeom>
          <a:noFill/>
          <a:ln w="9525">
            <a:noFill/>
            <a:miter lim="800000"/>
            <a:headEnd/>
            <a:tailEnd/>
          </a:ln>
          <a:effectLst/>
        </p:spPr>
      </p:pic>
      <p:pic>
        <p:nvPicPr>
          <p:cNvPr id="10" name="Picture 9" descr="GLOBE_logoOfficial-_Blue.png"/>
          <p:cNvPicPr>
            <a:picLocks noChangeAspect="1"/>
          </p:cNvPicPr>
          <p:nvPr userDrawn="1"/>
        </p:nvPicPr>
        <p:blipFill>
          <a:blip r:embed="rId4"/>
          <a:stretch>
            <a:fillRect/>
          </a:stretch>
        </p:blipFill>
        <p:spPr>
          <a:xfrm>
            <a:off x="3208362" y="152118"/>
            <a:ext cx="2732047" cy="457200"/>
          </a:xfrm>
          <a:prstGeom prst="rect">
            <a:avLst/>
          </a:prstGeom>
        </p:spPr>
      </p:pic>
      <p:sp>
        <p:nvSpPr>
          <p:cNvPr id="8" name="Rectangle 7"/>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mn-lt"/>
              </a:rPr>
              <a:t>     #GLOBE21</a:t>
            </a:r>
            <a:endParaRPr lang="en-US" sz="1400" baseline="0" dirty="0">
              <a:solidFill>
                <a:schemeClr val="tx1"/>
              </a:solidFill>
              <a:latin typeface="Calibri"/>
            </a:endParaRPr>
          </a:p>
        </p:txBody>
      </p:sp>
      <p:pic>
        <p:nvPicPr>
          <p:cNvPr id="9" name="Picture 8"/>
          <p:cNvPicPr/>
          <p:nvPr userDrawn="1"/>
        </p:nvPicPr>
        <p:blipFill>
          <a:blip r:embed="rId5">
            <a:extLst>
              <a:ext uri="{28A0092B-C50C-407E-A947-70E740481C1C}">
                <a14:useLocalDpi xmlns:a14="http://schemas.microsoft.com/office/drawing/2010/main" val="0"/>
              </a:ext>
            </a:extLst>
          </a:blip>
          <a:stretch>
            <a:fillRect/>
          </a:stretch>
        </p:blipFill>
        <p:spPr>
          <a:xfrm>
            <a:off x="1846267" y="5854715"/>
            <a:ext cx="6238485" cy="822295"/>
          </a:xfrm>
          <a:prstGeom prst="rect">
            <a:avLst/>
          </a:prstGeom>
        </p:spPr>
      </p:pic>
    </p:spTree>
    <p:extLst>
      <p:ext uri="{BB962C8B-B14F-4D97-AF65-F5344CB8AC3E}">
        <p14:creationId xmlns:p14="http://schemas.microsoft.com/office/powerpoint/2010/main" val="320679235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BC92A-AEC4-A047-817E-4CDE1175D34C}"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57589-C8AD-BF4F-A5B7-149BBE4AE8AF}" type="slidenum">
              <a:rPr lang="en-US" smtClean="0"/>
              <a:t>‹#›</a:t>
            </a:fld>
            <a:endParaRPr lang="en-US"/>
          </a:p>
        </p:txBody>
      </p:sp>
      <p:pic>
        <p:nvPicPr>
          <p:cNvPr id="7" name="Picture 6" descr="GLOBE_logoOfficial-_Blue.png"/>
          <p:cNvPicPr>
            <a:picLocks noChangeAspect="1"/>
          </p:cNvPicPr>
          <p:nvPr userDrawn="1"/>
        </p:nvPicPr>
        <p:blipFill>
          <a:blip r:embed="rId11"/>
          <a:stretch>
            <a:fillRect/>
          </a:stretch>
        </p:blipFill>
        <p:spPr>
          <a:xfrm>
            <a:off x="3208362" y="152118"/>
            <a:ext cx="2732047" cy="457200"/>
          </a:xfrm>
          <a:prstGeom prst="rect">
            <a:avLst/>
          </a:prstGeom>
        </p:spPr>
      </p:pic>
      <p:sp>
        <p:nvSpPr>
          <p:cNvPr id="9" name="Rectangle 8"/>
          <p:cNvSpPr/>
          <p:nvPr userDrawn="1"/>
        </p:nvSpPr>
        <p:spPr>
          <a:xfrm>
            <a:off x="7326907" y="245022"/>
            <a:ext cx="1474193" cy="307777"/>
          </a:xfrm>
          <a:prstGeom prst="rect">
            <a:avLst/>
          </a:prstGeom>
        </p:spPr>
        <p:txBody>
          <a:bodyPr wrap="square">
            <a:spAutoFit/>
          </a:bodyPr>
          <a:lstStyle/>
          <a:p>
            <a:r>
              <a:rPr lang="en-US" sz="1400" i="1" baseline="0" smtClean="0">
                <a:solidFill>
                  <a:schemeClr val="tx1"/>
                </a:solidFill>
                <a:latin typeface="+mn-lt"/>
              </a:rPr>
              <a:t>     #GLOBE21</a:t>
            </a:r>
            <a:endParaRPr lang="en-US" sz="1400" baseline="0" dirty="0">
              <a:solidFill>
                <a:schemeClr val="tx1"/>
              </a:solidFill>
              <a:latin typeface="Calibri"/>
            </a:endParaRPr>
          </a:p>
        </p:txBody>
      </p:sp>
      <p:pic>
        <p:nvPicPr>
          <p:cNvPr id="10" name="Picture 9"/>
          <p:cNvPicPr/>
          <p:nvPr userDrawn="1"/>
        </p:nvPicPr>
        <p:blipFill>
          <a:blip r:embed="rId12">
            <a:extLst>
              <a:ext uri="{28A0092B-C50C-407E-A947-70E740481C1C}">
                <a14:useLocalDpi xmlns:a14="http://schemas.microsoft.com/office/drawing/2010/main" val="0"/>
              </a:ext>
            </a:extLst>
          </a:blip>
          <a:stretch>
            <a:fillRect/>
          </a:stretch>
        </p:blipFill>
        <p:spPr>
          <a:xfrm>
            <a:off x="1655767" y="5854715"/>
            <a:ext cx="6238485" cy="822295"/>
          </a:xfrm>
          <a:prstGeom prst="rect">
            <a:avLst/>
          </a:prstGeom>
        </p:spPr>
      </p:pic>
    </p:spTree>
    <p:extLst>
      <p:ext uri="{BB962C8B-B14F-4D97-AF65-F5344CB8AC3E}">
        <p14:creationId xmlns:p14="http://schemas.microsoft.com/office/powerpoint/2010/main" val="330166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essica.e.taylor@nas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228" y="865060"/>
            <a:ext cx="7772400" cy="1470025"/>
          </a:xfrm>
        </p:spPr>
        <p:txBody>
          <a:bodyPr/>
          <a:lstStyle/>
          <a:p>
            <a:r>
              <a:rPr lang="en-US" dirty="0" smtClean="0"/>
              <a:t>GLOBE Professional Development and Training – ASC Room 308</a:t>
            </a:r>
            <a:br>
              <a:rPr lang="en-US" dirty="0" smtClean="0"/>
            </a:br>
            <a:r>
              <a:rPr lang="en-US" sz="2800" dirty="0" smtClean="0"/>
              <a:t>Jessica </a:t>
            </a:r>
            <a:r>
              <a:rPr lang="en-US" sz="2800" dirty="0" err="1" smtClean="0"/>
              <a:t>Taylor,</a:t>
            </a:r>
            <a:r>
              <a:rPr lang="en-US" sz="2800" dirty="0" smtClean="0"/>
              <a:t> Education Working Group Chair</a:t>
            </a:r>
            <a:endParaRPr lang="en-US" sz="2800" dirty="0"/>
          </a:p>
        </p:txBody>
      </p:sp>
      <p:sp>
        <p:nvSpPr>
          <p:cNvPr id="3" name="Subtitle 2"/>
          <p:cNvSpPr>
            <a:spLocks noGrp="1"/>
          </p:cNvSpPr>
          <p:nvPr>
            <p:ph type="subTitle" idx="1"/>
          </p:nvPr>
        </p:nvSpPr>
        <p:spPr>
          <a:xfrm>
            <a:off x="210312" y="3575304"/>
            <a:ext cx="8714232" cy="1752600"/>
          </a:xfrm>
        </p:spPr>
        <p:txBody>
          <a:bodyPr/>
          <a:lstStyle/>
          <a:p>
            <a:r>
              <a:rPr lang="en-US" sz="2400" i="1" dirty="0" smtClean="0"/>
              <a:t>A number of years ago, GLOBE created a process for Trainer and Master Trainer Certification. The Education Working Group has been asked to review and revise the current Trainer Certification process and requirements.  This session presents some of the recommendations and seeks community input on the proposed changes.</a:t>
            </a:r>
            <a:endParaRPr lang="en-US" sz="2400" i="1" dirty="0"/>
          </a:p>
        </p:txBody>
      </p:sp>
    </p:spTree>
    <p:extLst>
      <p:ext uri="{BB962C8B-B14F-4D97-AF65-F5344CB8AC3E}">
        <p14:creationId xmlns:p14="http://schemas.microsoft.com/office/powerpoint/2010/main" val="62888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Trainers</a:t>
            </a:r>
            <a:endParaRPr lang="en-US" dirty="0"/>
          </a:p>
        </p:txBody>
      </p:sp>
      <p:sp>
        <p:nvSpPr>
          <p:cNvPr id="3" name="Content Placeholder 2"/>
          <p:cNvSpPr>
            <a:spLocks noGrp="1"/>
          </p:cNvSpPr>
          <p:nvPr>
            <p:ph idx="1"/>
          </p:nvPr>
        </p:nvSpPr>
        <p:spPr>
          <a:xfrm>
            <a:off x="146304" y="1371600"/>
            <a:ext cx="8906256" cy="4525963"/>
          </a:xfrm>
        </p:spPr>
        <p:txBody>
          <a:bodyPr/>
          <a:lstStyle/>
          <a:p>
            <a:r>
              <a:rPr lang="en-US" sz="2400" dirty="0">
                <a:latin typeface="Calibri" panose="020F0502020204030204" pitchFamily="34" charset="0"/>
              </a:rPr>
              <a:t>Master Trainers have substantially more knowledge, skills and experience in the same areas of (1) Science</a:t>
            </a:r>
            <a:r>
              <a:rPr lang="en-US" sz="2400" dirty="0" smtClean="0">
                <a:latin typeface="Calibri" panose="020F0502020204030204" pitchFamily="34" charset="0"/>
              </a:rPr>
              <a:t>, (</a:t>
            </a:r>
            <a:r>
              <a:rPr lang="en-US" sz="2400" dirty="0">
                <a:latin typeface="Calibri" panose="020F0502020204030204" pitchFamily="34" charset="0"/>
              </a:rPr>
              <a:t>2) Education, (3) Training Adults, and (4) Knowledge of GLOBE. For Master Trainers this </a:t>
            </a:r>
            <a:r>
              <a:rPr lang="en-US" sz="2400" dirty="0" smtClean="0">
                <a:latin typeface="Calibri" panose="020F0502020204030204" pitchFamily="34" charset="0"/>
              </a:rPr>
              <a:t>knowledge includes </a:t>
            </a:r>
            <a:r>
              <a:rPr lang="en-US" sz="2400" dirty="0">
                <a:latin typeface="Calibri" panose="020F0502020204030204" pitchFamily="34" charset="0"/>
              </a:rPr>
              <a:t>familiarity with how to set up and conduct a GLOBE teacher training and how to mentor </a:t>
            </a:r>
            <a:r>
              <a:rPr lang="en-US" sz="2400" dirty="0" smtClean="0">
                <a:latin typeface="Calibri" panose="020F0502020204030204" pitchFamily="34" charset="0"/>
              </a:rPr>
              <a:t>Candidate Trainers</a:t>
            </a:r>
            <a:r>
              <a:rPr lang="en-US" sz="2400" dirty="0">
                <a:latin typeface="Calibri" panose="020F0502020204030204" pitchFamily="34" charset="0"/>
              </a:rPr>
              <a:t>. This specific knowledge may be gained through experience or through seminars given by </a:t>
            </a:r>
            <a:r>
              <a:rPr lang="en-US" sz="2400" dirty="0" smtClean="0">
                <a:latin typeface="Calibri" panose="020F0502020204030204" pitchFamily="34" charset="0"/>
              </a:rPr>
              <a:t>Master Trainers </a:t>
            </a:r>
            <a:r>
              <a:rPr lang="en-US" sz="2400" dirty="0">
                <a:latin typeface="Calibri" panose="020F0502020204030204" pitchFamily="34" charset="0"/>
              </a:rPr>
              <a:t>for this purpose. Prior to being accepted as a GLOBE Candidate Master Trainer, evidence for </a:t>
            </a:r>
            <a:r>
              <a:rPr lang="en-US" sz="2400" dirty="0" smtClean="0">
                <a:latin typeface="Calibri" panose="020F0502020204030204" pitchFamily="34" charset="0"/>
              </a:rPr>
              <a:t>all four </a:t>
            </a:r>
            <a:r>
              <a:rPr lang="en-US" sz="2400" dirty="0">
                <a:latin typeface="Calibri" panose="020F0502020204030204" pitchFamily="34" charset="0"/>
              </a:rPr>
              <a:t>areas shall be submitted </a:t>
            </a:r>
            <a:r>
              <a:rPr lang="en-US" sz="2400" dirty="0">
                <a:solidFill>
                  <a:schemeClr val="tx1">
                    <a:lumMod val="50000"/>
                    <a:lumOff val="50000"/>
                  </a:schemeClr>
                </a:solidFill>
                <a:latin typeface="Calibri" panose="020F0502020204030204" pitchFamily="34" charset="0"/>
              </a:rPr>
              <a:t>through an on‐line form</a:t>
            </a:r>
            <a:r>
              <a:rPr lang="en-US" sz="2400" dirty="0">
                <a:latin typeface="Calibri" panose="020F0502020204030204" pitchFamily="34" charset="0"/>
              </a:rPr>
              <a:t>. This means that it is possible for a qualified </a:t>
            </a:r>
            <a:r>
              <a:rPr lang="en-US" sz="2400" dirty="0" smtClean="0">
                <a:latin typeface="Calibri" panose="020F0502020204030204" pitchFamily="34" charset="0"/>
              </a:rPr>
              <a:t>person to </a:t>
            </a:r>
            <a:r>
              <a:rPr lang="en-US" sz="2400" dirty="0">
                <a:latin typeface="Calibri" panose="020F0502020204030204" pitchFamily="34" charset="0"/>
              </a:rPr>
              <a:t>become a GLOBE Master Trainer without first having to be accredited as a GLOBE Trainer, </a:t>
            </a:r>
            <a:r>
              <a:rPr lang="en-US" sz="2400" dirty="0" smtClean="0">
                <a:latin typeface="Calibri" panose="020F0502020204030204" pitchFamily="34" charset="0"/>
              </a:rPr>
              <a:t>although having </a:t>
            </a:r>
            <a:r>
              <a:rPr lang="en-US" sz="2400" dirty="0">
                <a:latin typeface="Calibri" panose="020F0502020204030204" pitchFamily="34" charset="0"/>
              </a:rPr>
              <a:t>conducted three or more GLOBE teacher training experiences is preferred.</a:t>
            </a:r>
            <a:endParaRPr lang="en-US" sz="2400" dirty="0"/>
          </a:p>
        </p:txBody>
      </p:sp>
    </p:spTree>
    <p:extLst>
      <p:ext uri="{BB962C8B-B14F-4D97-AF65-F5344CB8AC3E}">
        <p14:creationId xmlns:p14="http://schemas.microsoft.com/office/powerpoint/2010/main" val="119921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Current Process</a:t>
            </a:r>
          </a:p>
          <a:p>
            <a:r>
              <a:rPr lang="en-US" dirty="0" smtClean="0"/>
              <a:t>Review 2012 Trainer Certification Process</a:t>
            </a:r>
          </a:p>
          <a:p>
            <a:r>
              <a:rPr lang="en-US" dirty="0" smtClean="0"/>
              <a:t>Review 2012 Observation Rubric</a:t>
            </a:r>
          </a:p>
          <a:p>
            <a:r>
              <a:rPr lang="en-US" dirty="0" smtClean="0"/>
              <a:t>Discuss Additional Concerns and Recommendations</a:t>
            </a:r>
          </a:p>
          <a:p>
            <a:r>
              <a:rPr lang="en-US" dirty="0" smtClean="0"/>
              <a:t>Leave feedback on “Good Training”</a:t>
            </a:r>
            <a:endParaRPr lang="en-US" dirty="0"/>
          </a:p>
        </p:txBody>
      </p:sp>
    </p:spTree>
    <p:extLst>
      <p:ext uri="{BB962C8B-B14F-4D97-AF65-F5344CB8AC3E}">
        <p14:creationId xmlns:p14="http://schemas.microsoft.com/office/powerpoint/2010/main" val="27113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Process</a:t>
            </a:r>
            <a:endParaRPr lang="en-US" dirty="0"/>
          </a:p>
        </p:txBody>
      </p:sp>
      <p:sp>
        <p:nvSpPr>
          <p:cNvPr id="3" name="Content Placeholder 2"/>
          <p:cNvSpPr>
            <a:spLocks noGrp="1"/>
          </p:cNvSpPr>
          <p:nvPr>
            <p:ph idx="1"/>
          </p:nvPr>
        </p:nvSpPr>
        <p:spPr/>
        <p:txBody>
          <a:bodyPr/>
          <a:lstStyle/>
          <a:p>
            <a:r>
              <a:rPr lang="en-US" dirty="0" smtClean="0"/>
              <a:t>In small groups, discuss the current process for Trainer and Master Trainer Certification.  (The process as you currently understand it.)</a:t>
            </a:r>
            <a:endParaRPr lang="en-US" dirty="0"/>
          </a:p>
        </p:txBody>
      </p:sp>
    </p:spTree>
    <p:extLst>
      <p:ext uri="{BB962C8B-B14F-4D97-AF65-F5344CB8AC3E}">
        <p14:creationId xmlns:p14="http://schemas.microsoft.com/office/powerpoint/2010/main" val="19369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2012 Certification Process</a:t>
            </a:r>
            <a:endParaRPr lang="en-US" dirty="0"/>
          </a:p>
        </p:txBody>
      </p:sp>
      <p:pic>
        <p:nvPicPr>
          <p:cNvPr id="4" name="Picture 3"/>
          <p:cNvPicPr>
            <a:picLocks noChangeAspect="1"/>
          </p:cNvPicPr>
          <p:nvPr/>
        </p:nvPicPr>
        <p:blipFill>
          <a:blip r:embed="rId2"/>
          <a:stretch>
            <a:fillRect/>
          </a:stretch>
        </p:blipFill>
        <p:spPr>
          <a:xfrm>
            <a:off x="507492" y="1318421"/>
            <a:ext cx="8129016" cy="5539579"/>
          </a:xfrm>
          <a:prstGeom prst="rect">
            <a:avLst/>
          </a:prstGeom>
        </p:spPr>
      </p:pic>
    </p:spTree>
    <p:extLst>
      <p:ext uri="{BB962C8B-B14F-4D97-AF65-F5344CB8AC3E}">
        <p14:creationId xmlns:p14="http://schemas.microsoft.com/office/powerpoint/2010/main" val="335563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Review 2012 Certification Process - Continued</a:t>
            </a:r>
            <a:endParaRPr lang="en-US" sz="3600" dirty="0"/>
          </a:p>
        </p:txBody>
      </p:sp>
      <p:pic>
        <p:nvPicPr>
          <p:cNvPr id="4" name="Picture 3"/>
          <p:cNvPicPr>
            <a:picLocks noChangeAspect="1"/>
          </p:cNvPicPr>
          <p:nvPr/>
        </p:nvPicPr>
        <p:blipFill>
          <a:blip r:embed="rId2"/>
          <a:stretch>
            <a:fillRect/>
          </a:stretch>
        </p:blipFill>
        <p:spPr>
          <a:xfrm rot="5400000">
            <a:off x="2029301" y="256702"/>
            <a:ext cx="5176837" cy="7863840"/>
          </a:xfrm>
          <a:prstGeom prst="rect">
            <a:avLst/>
          </a:prstGeom>
        </p:spPr>
      </p:pic>
    </p:spTree>
    <p:extLst>
      <p:ext uri="{BB962C8B-B14F-4D97-AF65-F5344CB8AC3E}">
        <p14:creationId xmlns:p14="http://schemas.microsoft.com/office/powerpoint/2010/main" val="215622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2012 Observation Rubric</a:t>
            </a:r>
            <a:endParaRPr lang="en-US" dirty="0"/>
          </a:p>
        </p:txBody>
      </p:sp>
      <p:pic>
        <p:nvPicPr>
          <p:cNvPr id="4" name="Picture 3"/>
          <p:cNvPicPr>
            <a:picLocks noChangeAspect="1"/>
          </p:cNvPicPr>
          <p:nvPr/>
        </p:nvPicPr>
        <p:blipFill>
          <a:blip r:embed="rId2"/>
          <a:stretch>
            <a:fillRect/>
          </a:stretch>
        </p:blipFill>
        <p:spPr>
          <a:xfrm>
            <a:off x="794813" y="1216152"/>
            <a:ext cx="7554373" cy="5641848"/>
          </a:xfrm>
          <a:prstGeom prst="rect">
            <a:avLst/>
          </a:prstGeom>
        </p:spPr>
      </p:pic>
    </p:spTree>
    <p:extLst>
      <p:ext uri="{BB962C8B-B14F-4D97-AF65-F5344CB8AC3E}">
        <p14:creationId xmlns:p14="http://schemas.microsoft.com/office/powerpoint/2010/main" val="31936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Concerns &amp; Suggestions</a:t>
            </a:r>
            <a:endParaRPr lang="en-US" dirty="0"/>
          </a:p>
        </p:txBody>
      </p:sp>
      <p:sp>
        <p:nvSpPr>
          <p:cNvPr id="3" name="Content Placeholder 2"/>
          <p:cNvSpPr>
            <a:spLocks noGrp="1"/>
          </p:cNvSpPr>
          <p:nvPr>
            <p:ph idx="1"/>
          </p:nvPr>
        </p:nvSpPr>
        <p:spPr/>
        <p:txBody>
          <a:bodyPr/>
          <a:lstStyle/>
          <a:p>
            <a:r>
              <a:rPr lang="en-US" dirty="0" smtClean="0"/>
              <a:t>Can we require “Active” Trainer status</a:t>
            </a:r>
          </a:p>
          <a:p>
            <a:pPr lvl="1"/>
            <a:r>
              <a:rPr lang="en-US" dirty="0" smtClean="0"/>
              <a:t>Active activities: mentoring, trainings, other activities?</a:t>
            </a:r>
          </a:p>
          <a:p>
            <a:pPr lvl="1"/>
            <a:r>
              <a:rPr lang="en-US" dirty="0" smtClean="0"/>
              <a:t>Annual survey</a:t>
            </a:r>
          </a:p>
          <a:p>
            <a:r>
              <a:rPr lang="en-US" dirty="0" smtClean="0"/>
              <a:t>Language concerns for observation</a:t>
            </a:r>
          </a:p>
          <a:p>
            <a:r>
              <a:rPr lang="en-US" dirty="0" smtClean="0"/>
              <a:t>Are there enough Master Trainers to provide mentorship?</a:t>
            </a:r>
          </a:p>
          <a:p>
            <a:r>
              <a:rPr lang="en-US" dirty="0" smtClean="0"/>
              <a:t>What else?</a:t>
            </a:r>
            <a:endParaRPr lang="en-US" dirty="0"/>
          </a:p>
        </p:txBody>
      </p:sp>
    </p:spTree>
    <p:extLst>
      <p:ext uri="{BB962C8B-B14F-4D97-AF65-F5344CB8AC3E}">
        <p14:creationId xmlns:p14="http://schemas.microsoft.com/office/powerpoint/2010/main" val="8541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Concerns or Feedback</a:t>
            </a:r>
            <a:endParaRPr lang="en-US" dirty="0"/>
          </a:p>
        </p:txBody>
      </p:sp>
      <p:sp>
        <p:nvSpPr>
          <p:cNvPr id="3" name="Content Placeholder 2"/>
          <p:cNvSpPr>
            <a:spLocks noGrp="1"/>
          </p:cNvSpPr>
          <p:nvPr>
            <p:ph idx="1"/>
          </p:nvPr>
        </p:nvSpPr>
        <p:spPr/>
        <p:txBody>
          <a:bodyPr/>
          <a:lstStyle/>
          <a:p>
            <a:r>
              <a:rPr lang="en-US" dirty="0" smtClean="0"/>
              <a:t>Contact me at: </a:t>
            </a:r>
            <a:r>
              <a:rPr lang="en-US" dirty="0" smtClean="0">
                <a:hlinkClick r:id="rId2"/>
              </a:rPr>
              <a:t>jessica.e.taylor@nasa.gov</a:t>
            </a:r>
            <a:endParaRPr lang="en-US" dirty="0" smtClean="0"/>
          </a:p>
          <a:p>
            <a:pPr marL="0" indent="0">
              <a:buNone/>
            </a:pPr>
            <a:r>
              <a:rPr lang="en-US" dirty="0" smtClean="0"/>
              <a:t>Or tell any of the GLOBE Education WG Members</a:t>
            </a:r>
            <a:endParaRPr lang="en-US" dirty="0"/>
          </a:p>
        </p:txBody>
      </p:sp>
    </p:spTree>
    <p:extLst>
      <p:ext uri="{BB962C8B-B14F-4D97-AF65-F5344CB8AC3E}">
        <p14:creationId xmlns:p14="http://schemas.microsoft.com/office/powerpoint/2010/main" val="232880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a:t>
            </a:r>
            <a:endParaRPr lang="en-US" dirty="0"/>
          </a:p>
        </p:txBody>
      </p:sp>
      <p:sp>
        <p:nvSpPr>
          <p:cNvPr id="3" name="Content Placeholder 2"/>
          <p:cNvSpPr>
            <a:spLocks noGrp="1"/>
          </p:cNvSpPr>
          <p:nvPr>
            <p:ph idx="1"/>
          </p:nvPr>
        </p:nvSpPr>
        <p:spPr>
          <a:xfrm>
            <a:off x="173736" y="1600200"/>
            <a:ext cx="8814816" cy="4525963"/>
          </a:xfrm>
        </p:spPr>
        <p:txBody>
          <a:bodyPr/>
          <a:lstStyle/>
          <a:p>
            <a:r>
              <a:rPr lang="en-US" sz="2800" dirty="0"/>
              <a:t>All GLOBE Trainers and Master Trainers should have knowledge, skills and experience in the critical areas </a:t>
            </a:r>
            <a:r>
              <a:rPr lang="en-US" sz="2800" dirty="0" smtClean="0"/>
              <a:t>of (1</a:t>
            </a:r>
            <a:r>
              <a:rPr lang="en-US" sz="2800" dirty="0"/>
              <a:t>) Science, (2) Education, (3) Training Adults, and (4) Knowledge of GLOBE. Potential GLOBE Trainers </a:t>
            </a:r>
            <a:r>
              <a:rPr lang="en-US" sz="2800" dirty="0" smtClean="0"/>
              <a:t>and Master </a:t>
            </a:r>
            <a:r>
              <a:rPr lang="en-US" sz="2800" dirty="0"/>
              <a:t>Trainers will show evidence of all four areas through an on‐line form, prior to being accepted as </a:t>
            </a:r>
            <a:r>
              <a:rPr lang="en-US" sz="2800" dirty="0" smtClean="0"/>
              <a:t>a GLOBE </a:t>
            </a:r>
            <a:r>
              <a:rPr lang="en-US" sz="2800" dirty="0"/>
              <a:t>Candidate Trainer. Table 1 describes each of these critical areas and the assessment criteria </a:t>
            </a:r>
            <a:r>
              <a:rPr lang="en-US" sz="2800" dirty="0" smtClean="0"/>
              <a:t>for each</a:t>
            </a:r>
            <a:r>
              <a:rPr lang="en-US" sz="2800" dirty="0"/>
              <a:t>.</a:t>
            </a:r>
            <a:endParaRPr lang="en-US" sz="2800" dirty="0"/>
          </a:p>
        </p:txBody>
      </p:sp>
    </p:spTree>
    <p:extLst>
      <p:ext uri="{BB962C8B-B14F-4D97-AF65-F5344CB8AC3E}">
        <p14:creationId xmlns:p14="http://schemas.microsoft.com/office/powerpoint/2010/main" val="3512651973"/>
      </p:ext>
    </p:extLst>
  </p:cSld>
  <p:clrMapOvr>
    <a:masterClrMapping/>
  </p:clrMapOvr>
</p:sld>
</file>

<file path=ppt/theme/theme1.xml><?xml version="1.0" encoding="utf-8"?>
<a:theme xmlns:a="http://schemas.openxmlformats.org/drawingml/2006/main" name="Map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423</Words>
  <Application>Microsoft Office PowerPoint</Application>
  <PresentationFormat>On-screen Show (4:3)</PresentationFormat>
  <Paragraphs>30</Paragraphs>
  <Slides>10</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Map background</vt:lpstr>
      <vt:lpstr>2_Custom Design</vt:lpstr>
      <vt:lpstr>1_Custom Design</vt:lpstr>
      <vt:lpstr>Custom Design</vt:lpstr>
      <vt:lpstr>GLOBE Professional Development and Training – ASC Room 308 Jessica Taylor, Education Working Group Chair</vt:lpstr>
      <vt:lpstr>Session Overview</vt:lpstr>
      <vt:lpstr>Current Process</vt:lpstr>
      <vt:lpstr>Review 2012 Certification Process</vt:lpstr>
      <vt:lpstr>Review 2012 Certification Process - Continued</vt:lpstr>
      <vt:lpstr>Review 2012 Observation Rubric</vt:lpstr>
      <vt:lpstr>Additional Concerns &amp; Suggestions</vt:lpstr>
      <vt:lpstr>More Concerns or Feedback</vt:lpstr>
      <vt:lpstr>Trainers</vt:lpstr>
      <vt:lpstr>Master Trainers</vt:lpstr>
    </vt:vector>
  </TitlesOfParts>
  <Company>UCAR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Susanne Demaree</dc:creator>
  <cp:lastModifiedBy>TAYLOR, JESSICA E. (LARC-E304)</cp:lastModifiedBy>
  <cp:revision>28</cp:revision>
  <cp:lastPrinted>2015-11-10T16:21:58Z</cp:lastPrinted>
  <dcterms:created xsi:type="dcterms:W3CDTF">2015-11-10T16:16:01Z</dcterms:created>
  <dcterms:modified xsi:type="dcterms:W3CDTF">2017-07-31T15:22:14Z</dcterms:modified>
</cp:coreProperties>
</file>