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1" r:id="rId4"/>
    <p:sldId id="262" r:id="rId5"/>
    <p:sldId id="263" r:id="rId6"/>
    <p:sldId id="267" r:id="rId7"/>
    <p:sldId id="258" r:id="rId8"/>
    <p:sldId id="271" r:id="rId9"/>
    <p:sldId id="270" r:id="rId10"/>
    <p:sldId id="266" r:id="rId11"/>
    <p:sldId id="259" r:id="rId12"/>
    <p:sldId id="260" r:id="rId13"/>
    <p:sldId id="265" r:id="rId14"/>
    <p:sldId id="27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8" autoAdjust="0"/>
    <p:restoredTop sz="89777"/>
  </p:normalViewPr>
  <p:slideViewPr>
    <p:cSldViewPr snapToGrid="0" snapToObjects="1">
      <p:cViewPr>
        <p:scale>
          <a:sx n="85" d="100"/>
          <a:sy n="85" d="100"/>
        </p:scale>
        <p:origin x="664" y="144"/>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85130-0A1B-B641-B5AB-94F818DA676A}" type="datetimeFigureOut">
              <a:rPr lang="en-US" smtClean="0"/>
              <a:pPr/>
              <a:t>7/28/17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E62C6-2B25-2446-BD6E-30386FE5B3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Wednesday </a:t>
            </a:r>
            <a:r>
              <a:rPr lang="en-US" sz="1200" b="1" smtClean="0"/>
              <a:t>1:45 pm </a:t>
            </a:r>
            <a:r>
              <a:rPr lang="en-US" sz="1200" smtClean="0"/>
              <a:t>Implementing GLOBE in a University; </a:t>
            </a:r>
          </a:p>
          <a:p>
            <a:endParaRPr lang="en-US"/>
          </a:p>
        </p:txBody>
      </p:sp>
      <p:sp>
        <p:nvSpPr>
          <p:cNvPr id="4" name="Slide Number Placeholder 3"/>
          <p:cNvSpPr>
            <a:spLocks noGrp="1"/>
          </p:cNvSpPr>
          <p:nvPr>
            <p:ph type="sldNum" sz="quarter" idx="10"/>
          </p:nvPr>
        </p:nvSpPr>
        <p:spPr/>
        <p:txBody>
          <a:bodyPr/>
          <a:lstStyle/>
          <a:p>
            <a:fld id="{727E62C6-2B25-2446-BD6E-30386FE5B32E}" type="slidenum">
              <a:rPr lang="en-US" smtClean="0"/>
              <a:pPr/>
              <a:t>1</a:t>
            </a:fld>
            <a:endParaRPr lang="en-US"/>
          </a:p>
        </p:txBody>
      </p:sp>
    </p:spTree>
    <p:extLst>
      <p:ext uri="{BB962C8B-B14F-4D97-AF65-F5344CB8AC3E}">
        <p14:creationId xmlns:p14="http://schemas.microsoft.com/office/powerpoint/2010/main" val="128504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GLOBE Mission EARTH formed a Pre-Service Working Group where college educators share</a:t>
            </a:r>
            <a:r>
              <a:rPr lang="en-US" baseline="0" dirty="0" smtClean="0"/>
              <a:t> how they implement GLOBE in their university courses. This presentation encompasses all the information from that group.</a:t>
            </a:r>
            <a:endParaRPr lang="en-US" dirty="0"/>
          </a:p>
        </p:txBody>
      </p:sp>
      <p:sp>
        <p:nvSpPr>
          <p:cNvPr id="4" name="Slide Number Placeholder 3"/>
          <p:cNvSpPr>
            <a:spLocks noGrp="1"/>
          </p:cNvSpPr>
          <p:nvPr>
            <p:ph type="sldNum" sz="quarter" idx="10"/>
          </p:nvPr>
        </p:nvSpPr>
        <p:spPr/>
        <p:txBody>
          <a:bodyPr/>
          <a:lstStyle/>
          <a:p>
            <a:fld id="{727E62C6-2B25-2446-BD6E-30386FE5B32E}" type="slidenum">
              <a:rPr lang="en-US" smtClean="0"/>
              <a:pPr/>
              <a:t>2</a:t>
            </a:fld>
            <a:endParaRPr lang="en-US"/>
          </a:p>
        </p:txBody>
      </p:sp>
    </p:spTree>
    <p:extLst>
      <p:ext uri="{BB962C8B-B14F-4D97-AF65-F5344CB8AC3E}">
        <p14:creationId xmlns:p14="http://schemas.microsoft.com/office/powerpoint/2010/main" val="174668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mtClean="0"/>
              <a:t>a public school in the Boston school district. 12 high school students attended, ranging from freshmen to junior year, along with 3 of their science teachers. The students worked in teams of 3, ultimately building 4 weather stations that will be incorporated into the Fenway school’s science curriculum. The BU students who ran the workshop are all seniors: </a:t>
            </a:r>
            <a:r>
              <a:rPr lang="en-US" sz="1200" err="1" smtClean="0"/>
              <a:t>Chitanya</a:t>
            </a:r>
            <a:r>
              <a:rPr lang="en-US" sz="1200" smtClean="0"/>
              <a:t> </a:t>
            </a:r>
            <a:r>
              <a:rPr lang="en-US" sz="1200" err="1" smtClean="0"/>
              <a:t>Gopu</a:t>
            </a:r>
            <a:r>
              <a:rPr lang="en-US" sz="1200" smtClean="0"/>
              <a:t>, David Martinez, Hayley Walker, and Michelle Ye. </a:t>
            </a:r>
          </a:p>
          <a:p>
            <a:endParaRPr lang="en-US"/>
          </a:p>
        </p:txBody>
      </p:sp>
      <p:sp>
        <p:nvSpPr>
          <p:cNvPr id="4" name="Slide Number Placeholder 3"/>
          <p:cNvSpPr>
            <a:spLocks noGrp="1"/>
          </p:cNvSpPr>
          <p:nvPr>
            <p:ph type="sldNum" sz="quarter" idx="10"/>
          </p:nvPr>
        </p:nvSpPr>
        <p:spPr/>
        <p:txBody>
          <a:bodyPr/>
          <a:lstStyle/>
          <a:p>
            <a:fld id="{727E62C6-2B25-2446-BD6E-30386FE5B32E}" type="slidenum">
              <a:rPr lang="en-US" smtClean="0"/>
              <a:pPr/>
              <a:t>4</a:t>
            </a:fld>
            <a:endParaRPr lang="en-US"/>
          </a:p>
        </p:txBody>
      </p:sp>
    </p:spTree>
    <p:extLst>
      <p:ext uri="{BB962C8B-B14F-4D97-AF65-F5344CB8AC3E}">
        <p14:creationId xmlns:p14="http://schemas.microsoft.com/office/powerpoint/2010/main" val="212002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Morewell</a:t>
            </a:r>
            <a:endParaRPr lang="en-US"/>
          </a:p>
        </p:txBody>
      </p:sp>
      <p:sp>
        <p:nvSpPr>
          <p:cNvPr id="4" name="Slide Number Placeholder 3"/>
          <p:cNvSpPr>
            <a:spLocks noGrp="1"/>
          </p:cNvSpPr>
          <p:nvPr>
            <p:ph type="sldNum" sz="quarter" idx="10"/>
          </p:nvPr>
        </p:nvSpPr>
        <p:spPr/>
        <p:txBody>
          <a:bodyPr/>
          <a:lstStyle/>
          <a:p>
            <a:fld id="{E9B7A60B-E0E2-6D4B-96C5-7BF92B7169AD}" type="slidenum">
              <a:rPr lang="en-US" smtClean="0"/>
              <a:t>7</a:t>
            </a:fld>
            <a:endParaRPr lang="en-US"/>
          </a:p>
        </p:txBody>
      </p:sp>
    </p:spTree>
    <p:extLst>
      <p:ext uri="{BB962C8B-B14F-4D97-AF65-F5344CB8AC3E}">
        <p14:creationId xmlns:p14="http://schemas.microsoft.com/office/powerpoint/2010/main" val="68329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Michael Jabot, Ph.D.</a:t>
            </a:r>
            <a:br>
              <a:rPr lang="en-US" sz="1200" b="0" i="0" kern="1200" smtClean="0">
                <a:solidFill>
                  <a:schemeClr val="tx1"/>
                </a:solidFill>
                <a:effectLst/>
                <a:latin typeface="+mn-lt"/>
                <a:ea typeface="+mn-ea"/>
                <a:cs typeface="+mn-cs"/>
              </a:rPr>
            </a:br>
            <a:r>
              <a:rPr lang="en-US" sz="1200" b="0" i="0" kern="1200" smtClean="0">
                <a:solidFill>
                  <a:schemeClr val="tx1"/>
                </a:solidFill>
                <a:effectLst/>
                <a:latin typeface="+mn-lt"/>
                <a:ea typeface="+mn-ea"/>
                <a:cs typeface="+mn-cs"/>
              </a:rPr>
              <a:t>Professor, Science Education</a:t>
            </a:r>
          </a:p>
          <a:p>
            <a:r>
              <a:rPr lang="en-US" sz="1200" b="0" i="0" kern="1200" smtClean="0">
                <a:solidFill>
                  <a:schemeClr val="tx1"/>
                </a:solidFill>
                <a:effectLst/>
                <a:latin typeface="+mn-lt"/>
                <a:ea typeface="+mn-ea"/>
                <a:cs typeface="+mn-cs"/>
              </a:rPr>
              <a:t>US Partner - </a:t>
            </a:r>
            <a:r>
              <a:rPr lang="en-US" sz="1200" b="0" i="1" kern="1200" smtClean="0">
                <a:solidFill>
                  <a:schemeClr val="tx1"/>
                </a:solidFill>
                <a:effectLst/>
                <a:latin typeface="+mn-lt"/>
                <a:ea typeface="+mn-ea"/>
                <a:cs typeface="+mn-cs"/>
              </a:rPr>
              <a:t>GLOBE Program</a:t>
            </a:r>
            <a:endParaRPr lang="en-US" sz="1200" b="0" i="0" kern="1200" smtClean="0">
              <a:solidFill>
                <a:schemeClr val="tx1"/>
              </a:solidFill>
              <a:effectLst/>
              <a:latin typeface="+mn-lt"/>
              <a:ea typeface="+mn-ea"/>
              <a:cs typeface="+mn-cs"/>
            </a:endParaRPr>
          </a:p>
          <a:p>
            <a:r>
              <a:rPr lang="en-US" sz="1200" b="0" i="1" kern="1200" smtClean="0">
                <a:solidFill>
                  <a:schemeClr val="tx1"/>
                </a:solidFill>
                <a:effectLst/>
                <a:latin typeface="+mn-lt"/>
                <a:ea typeface="+mn-ea"/>
                <a:cs typeface="+mn-cs"/>
              </a:rPr>
              <a:t>NASA Earth Ambassador</a:t>
            </a:r>
            <a:br>
              <a:rPr lang="en-US" sz="1200" b="0" i="1" kern="1200" smtClean="0">
                <a:solidFill>
                  <a:schemeClr val="tx1"/>
                </a:solidFill>
                <a:effectLst/>
                <a:latin typeface="+mn-lt"/>
                <a:ea typeface="+mn-ea"/>
                <a:cs typeface="+mn-cs"/>
              </a:rPr>
            </a:br>
            <a:r>
              <a:rPr lang="en-US" sz="1200" b="0" i="0" kern="1200" smtClean="0">
                <a:solidFill>
                  <a:schemeClr val="tx1"/>
                </a:solidFill>
                <a:effectLst/>
                <a:latin typeface="+mn-lt"/>
                <a:ea typeface="+mn-ea"/>
                <a:cs typeface="+mn-cs"/>
              </a:rPr>
              <a:t>Director, </a:t>
            </a:r>
            <a:r>
              <a:rPr lang="en-US" sz="1200" b="0" i="1" kern="1200" smtClean="0">
                <a:solidFill>
                  <a:schemeClr val="tx1"/>
                </a:solidFill>
                <a:effectLst/>
                <a:latin typeface="+mn-lt"/>
                <a:ea typeface="+mn-ea"/>
                <a:cs typeface="+mn-cs"/>
              </a:rPr>
              <a:t>Institute for Research in Science Teaching</a:t>
            </a:r>
            <a:r>
              <a:rPr lang="en-US" sz="1200" b="0" i="0" kern="1200" smtClean="0">
                <a:solidFill>
                  <a:schemeClr val="tx1"/>
                </a:solidFill>
                <a:effectLst/>
                <a:latin typeface="+mn-lt"/>
                <a:ea typeface="+mn-ea"/>
                <a:cs typeface="+mn-cs"/>
              </a:rPr>
              <a:t/>
            </a:r>
            <a:br>
              <a:rPr lang="en-US" sz="1200" b="0" i="0" kern="1200" smtClean="0">
                <a:solidFill>
                  <a:schemeClr val="tx1"/>
                </a:solidFill>
                <a:effectLst/>
                <a:latin typeface="+mn-lt"/>
                <a:ea typeface="+mn-ea"/>
                <a:cs typeface="+mn-cs"/>
              </a:rPr>
            </a:br>
            <a:r>
              <a:rPr lang="en-US" sz="1200" b="0" i="0" kern="1200" smtClean="0">
                <a:solidFill>
                  <a:schemeClr val="tx1"/>
                </a:solidFill>
                <a:effectLst/>
                <a:latin typeface="+mn-lt"/>
                <a:ea typeface="+mn-ea"/>
                <a:cs typeface="+mn-cs"/>
              </a:rPr>
              <a:t>State University of New York at Fredonia</a:t>
            </a:r>
          </a:p>
          <a:p>
            <a:endParaRPr lang="en-US"/>
          </a:p>
        </p:txBody>
      </p:sp>
      <p:sp>
        <p:nvSpPr>
          <p:cNvPr id="4" name="Slide Number Placeholder 3"/>
          <p:cNvSpPr>
            <a:spLocks noGrp="1"/>
          </p:cNvSpPr>
          <p:nvPr>
            <p:ph type="sldNum" sz="quarter" idx="10"/>
          </p:nvPr>
        </p:nvSpPr>
        <p:spPr/>
        <p:txBody>
          <a:bodyPr/>
          <a:lstStyle/>
          <a:p>
            <a:fld id="{4E3BEBD1-6116-C240-90D8-9749F845ED94}" type="slidenum">
              <a:rPr lang="en-US" smtClean="0"/>
              <a:t>11</a:t>
            </a:fld>
            <a:endParaRPr lang="en-US"/>
          </a:p>
        </p:txBody>
      </p:sp>
    </p:spTree>
    <p:extLst>
      <p:ext uri="{BB962C8B-B14F-4D97-AF65-F5344CB8AC3E}">
        <p14:creationId xmlns:p14="http://schemas.microsoft.com/office/powerpoint/2010/main" val="36734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Dr. Deborah A. McAllister, </a:t>
            </a:r>
            <a:r>
              <a:rPr lang="en-US" sz="1200" b="0" i="0" kern="1200" err="1" smtClean="0">
                <a:solidFill>
                  <a:schemeClr val="tx1"/>
                </a:solidFill>
                <a:effectLst/>
                <a:latin typeface="+mn-lt"/>
                <a:ea typeface="+mn-ea"/>
                <a:cs typeface="+mn-cs"/>
              </a:rPr>
              <a:t>Ed.D</a:t>
            </a:r>
            <a:r>
              <a:rPr lang="en-US" sz="1200" b="0" i="0" kern="1200" smtClean="0">
                <a:solidFill>
                  <a:schemeClr val="tx1"/>
                </a:solidFill>
                <a:effectLst/>
                <a:latin typeface="+mn-lt"/>
                <a:ea typeface="+mn-ea"/>
                <a:cs typeface="+mn-cs"/>
              </a:rPr>
              <a:t>., UC Foundation Professor</a:t>
            </a:r>
            <a:br>
              <a:rPr lang="en-US" sz="1200" b="0" i="0" kern="1200" smtClean="0">
                <a:solidFill>
                  <a:schemeClr val="tx1"/>
                </a:solidFill>
                <a:effectLst/>
                <a:latin typeface="+mn-lt"/>
                <a:ea typeface="+mn-ea"/>
                <a:cs typeface="+mn-cs"/>
              </a:rPr>
            </a:br>
            <a:r>
              <a:rPr lang="en-US" sz="1200" b="0" i="0" kern="1200" smtClean="0">
                <a:solidFill>
                  <a:schemeClr val="tx1"/>
                </a:solidFill>
                <a:effectLst/>
                <a:latin typeface="+mn-lt"/>
                <a:ea typeface="+mn-ea"/>
                <a:cs typeface="+mn-cs"/>
              </a:rPr>
              <a:t>The University of Tennessee at Chattanooga</a:t>
            </a:r>
            <a:endParaRPr lang="en-US"/>
          </a:p>
        </p:txBody>
      </p:sp>
      <p:sp>
        <p:nvSpPr>
          <p:cNvPr id="4" name="Slide Number Placeholder 3"/>
          <p:cNvSpPr>
            <a:spLocks noGrp="1"/>
          </p:cNvSpPr>
          <p:nvPr>
            <p:ph type="sldNum" sz="quarter" idx="10"/>
          </p:nvPr>
        </p:nvSpPr>
        <p:spPr/>
        <p:txBody>
          <a:bodyPr/>
          <a:lstStyle/>
          <a:p>
            <a:fld id="{B7E5D041-12CA-3540-A0C2-3EF7F345D1F5}" type="slidenum">
              <a:rPr lang="en-US" smtClean="0"/>
              <a:t>12</a:t>
            </a:fld>
            <a:endParaRPr lang="en-US"/>
          </a:p>
        </p:txBody>
      </p:sp>
    </p:spTree>
    <p:extLst>
      <p:ext uri="{BB962C8B-B14F-4D97-AF65-F5344CB8AC3E}">
        <p14:creationId xmlns:p14="http://schemas.microsoft.com/office/powerpoint/2010/main" val="7177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7197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58121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16926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8936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196779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149515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140952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105917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99590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67390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715F77C-3398-3549-AA15-F658568819DD}" type="datetimeFigureOut">
              <a:rPr lang="en-US" smtClean="0"/>
              <a:pPr/>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C3F261-3E41-4444-B7BC-D839C045D2AA}" type="slidenum">
              <a:rPr lang="en-US" smtClean="0"/>
              <a:pPr/>
              <a:t>‹#›</a:t>
            </a:fld>
            <a:endParaRPr lang="en-US"/>
          </a:p>
        </p:txBody>
      </p:sp>
    </p:spTree>
    <p:extLst>
      <p:ext uri="{BB962C8B-B14F-4D97-AF65-F5344CB8AC3E}">
        <p14:creationId xmlns:p14="http://schemas.microsoft.com/office/powerpoint/2010/main" val="537959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349305" y="6161649"/>
            <a:ext cx="7835704" cy="576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2762322" y="5543672"/>
            <a:ext cx="6779895" cy="1566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889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 Id="rId3" Type="http://schemas.openxmlformats.org/officeDocument/2006/relationships/image" Target="../media/image35.jpeg"/></Relationships>
</file>

<file path=ppt/slides/_rels/slide14.xml.rels><?xml version="1.0" encoding="UTF-8" standalone="yes"?>
<Relationships xmlns="http://schemas.openxmlformats.org/package/2006/relationships"><Relationship Id="rId11" Type="http://schemas.openxmlformats.org/officeDocument/2006/relationships/hyperlink" Target="http://jhaney3@mac.com" TargetMode="External"/><Relationship Id="rId12" Type="http://schemas.openxmlformats.org/officeDocument/2006/relationships/hyperlink" Target="mailto:jabot@fredonia.edu" TargetMode="External"/><Relationship Id="rId13" Type="http://schemas.openxmlformats.org/officeDocument/2006/relationships/hyperlink" Target="mailto:Deborah-Mcallister@utc.edu" TargetMode="External"/><Relationship Id="rId14" Type="http://schemas.openxmlformats.org/officeDocument/2006/relationships/hyperlink" Target="http://cengelmann@unomaha.edu" TargetMode="External"/><Relationship Id="rId1" Type="http://schemas.openxmlformats.org/officeDocument/2006/relationships/slideLayout" Target="../slideLayouts/slideLayout2.xml"/><Relationship Id="rId2" Type="http://schemas.openxmlformats.org/officeDocument/2006/relationships/hyperlink" Target="mailto:kevin.czajkowski@utoledo.edu" TargetMode="External"/><Relationship Id="rId3" Type="http://schemas.openxmlformats.org/officeDocument/2006/relationships/hyperlink" Target="mailto:mark.templin@utoledo.edu" TargetMode="External"/><Relationship Id="rId4" Type="http://schemas.openxmlformats.org/officeDocument/2006/relationships/hyperlink" Target="mailto:glenn.lipscomb@utoledo.edu" TargetMode="External"/><Relationship Id="rId5" Type="http://schemas.openxmlformats.org/officeDocument/2006/relationships/hyperlink" Target="mailto:farny@bu.edu" TargetMode="External"/><Relationship Id="rId6" Type="http://schemas.openxmlformats.org/officeDocument/2006/relationships/hyperlink" Target="mailto:dpadgett@Tnstate.edu" TargetMode="External"/><Relationship Id="rId7" Type="http://schemas.openxmlformats.org/officeDocument/2006/relationships/hyperlink" Target="http://mgassell@xula.edu" TargetMode="External"/><Relationship Id="rId8" Type="http://schemas.openxmlformats.org/officeDocument/2006/relationships/hyperlink" Target="mailto:francis.nsubuga@up.ac.za" TargetMode="External"/><Relationship Id="rId9" Type="http://schemas.openxmlformats.org/officeDocument/2006/relationships/hyperlink" Target="http://graves1@southernct.edu" TargetMode="External"/><Relationship Id="rId10" Type="http://schemas.openxmlformats.org/officeDocument/2006/relationships/hyperlink" Target="http://Sherry.herron@usm.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emf"/><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emf"/><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8800"/>
            <a:ext cx="12192000" cy="2413000"/>
          </a:xfrm>
        </p:spPr>
        <p:txBody>
          <a:bodyPr>
            <a:normAutofit/>
          </a:bodyPr>
          <a:lstStyle/>
          <a:p>
            <a:r>
              <a:rPr lang="en-US" sz="6600" dirty="0"/>
              <a:t>Implementing GLOBE into College/University Courses</a:t>
            </a:r>
          </a:p>
        </p:txBody>
      </p:sp>
      <p:sp>
        <p:nvSpPr>
          <p:cNvPr id="3" name="Subtitle 2"/>
          <p:cNvSpPr>
            <a:spLocks noGrp="1"/>
          </p:cNvSpPr>
          <p:nvPr>
            <p:ph type="subTitle" idx="1"/>
          </p:nvPr>
        </p:nvSpPr>
        <p:spPr>
          <a:xfrm>
            <a:off x="1524000" y="3429000"/>
            <a:ext cx="9144000" cy="1655762"/>
          </a:xfrm>
        </p:spPr>
        <p:txBody>
          <a:bodyPr>
            <a:noAutofit/>
          </a:bodyPr>
          <a:lstStyle/>
          <a:p>
            <a:r>
              <a:rPr lang="en-US" sz="3200" dirty="0" smtClean="0">
                <a:solidFill>
                  <a:schemeClr val="accent1">
                    <a:lumMod val="50000"/>
                  </a:schemeClr>
                </a:solidFill>
              </a:rPr>
              <a:t>Kevin </a:t>
            </a:r>
            <a:r>
              <a:rPr lang="en-US" sz="3200" dirty="0" err="1" smtClean="0">
                <a:solidFill>
                  <a:schemeClr val="accent1">
                    <a:lumMod val="50000"/>
                  </a:schemeClr>
                </a:solidFill>
              </a:rPr>
              <a:t>Czajkowski</a:t>
            </a:r>
            <a:r>
              <a:rPr lang="en-US" sz="3200">
                <a:solidFill>
                  <a:schemeClr val="accent1">
                    <a:lumMod val="50000"/>
                  </a:schemeClr>
                </a:solidFill>
              </a:rPr>
              <a:t> </a:t>
            </a:r>
            <a:r>
              <a:rPr lang="en-US" sz="3200" smtClean="0">
                <a:solidFill>
                  <a:schemeClr val="accent1">
                    <a:lumMod val="50000"/>
                  </a:schemeClr>
                </a:solidFill>
              </a:rPr>
              <a:t>&amp; Mark Templin</a:t>
            </a:r>
          </a:p>
          <a:p>
            <a:r>
              <a:rPr lang="en-US" sz="2000" smtClean="0"/>
              <a:t>The University of Toledo</a:t>
            </a:r>
          </a:p>
          <a:p>
            <a:r>
              <a:rPr lang="en-US" sz="3200" smtClean="0">
                <a:solidFill>
                  <a:schemeClr val="accent1">
                    <a:lumMod val="50000"/>
                  </a:schemeClr>
                </a:solidFill>
              </a:rPr>
              <a:t>David Padgett</a:t>
            </a:r>
          </a:p>
          <a:p>
            <a:r>
              <a:rPr lang="en-US" sz="2000" smtClean="0"/>
              <a:t>Tennessee State University</a:t>
            </a:r>
            <a:endParaRPr lang="en-US" sz="2000"/>
          </a:p>
        </p:txBody>
      </p:sp>
    </p:spTree>
    <p:extLst>
      <p:ext uri="{BB962C8B-B14F-4D97-AF65-F5344CB8AC3E}">
        <p14:creationId xmlns:p14="http://schemas.microsoft.com/office/powerpoint/2010/main" val="434933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18" y="0"/>
            <a:ext cx="10515600" cy="1325563"/>
          </a:xfrm>
        </p:spPr>
        <p:txBody>
          <a:bodyPr/>
          <a:lstStyle/>
          <a:p>
            <a:r>
              <a:rPr lang="en-US" b="1" smtClean="0"/>
              <a:t>Science Content – Other Universities</a:t>
            </a:r>
            <a:endParaRPr lang="en-US" b="1"/>
          </a:p>
        </p:txBody>
      </p:sp>
      <p:sp>
        <p:nvSpPr>
          <p:cNvPr id="3" name="Content Placeholder 2"/>
          <p:cNvSpPr>
            <a:spLocks noGrp="1"/>
          </p:cNvSpPr>
          <p:nvPr>
            <p:ph idx="1"/>
          </p:nvPr>
        </p:nvSpPr>
        <p:spPr>
          <a:xfrm>
            <a:off x="704538" y="1124262"/>
            <a:ext cx="10649262" cy="5096655"/>
          </a:xfrm>
        </p:spPr>
        <p:txBody>
          <a:bodyPr>
            <a:normAutofit/>
          </a:bodyPr>
          <a:lstStyle/>
          <a:p>
            <a:pPr marL="0" indent="0">
              <a:buNone/>
            </a:pPr>
            <a:r>
              <a:rPr lang="en-US" sz="2000" u="sng" dirty="0" smtClean="0"/>
              <a:t>Francis </a:t>
            </a:r>
            <a:r>
              <a:rPr lang="en-US" sz="2000" u="sng" dirty="0" err="1"/>
              <a:t>Nsubuga</a:t>
            </a:r>
            <a:r>
              <a:rPr lang="en-US" sz="2000" u="sng" dirty="0"/>
              <a:t>-South Africa</a:t>
            </a:r>
            <a:endParaRPr lang="en-US" sz="2000" dirty="0"/>
          </a:p>
          <a:p>
            <a:r>
              <a:rPr lang="en-US" sz="2000" dirty="0" smtClean="0"/>
              <a:t>About </a:t>
            </a:r>
            <a:r>
              <a:rPr lang="en-US" sz="2000" dirty="0"/>
              <a:t>400 students</a:t>
            </a:r>
          </a:p>
          <a:p>
            <a:r>
              <a:rPr lang="en-US" sz="2000" dirty="0" smtClean="0"/>
              <a:t>Climate </a:t>
            </a:r>
            <a:r>
              <a:rPr lang="en-US" sz="2000" dirty="0"/>
              <a:t>and </a:t>
            </a:r>
            <a:r>
              <a:rPr lang="en-US" sz="2000" dirty="0" smtClean="0"/>
              <a:t>Society Course</a:t>
            </a:r>
          </a:p>
          <a:p>
            <a:r>
              <a:rPr lang="en-US" sz="2000" dirty="0" smtClean="0"/>
              <a:t>Students </a:t>
            </a:r>
            <a:r>
              <a:rPr lang="en-US" sz="2000" dirty="0"/>
              <a:t>trained in the GLOBE protocols. </a:t>
            </a:r>
            <a:r>
              <a:rPr lang="en-US" sz="2000" dirty="0" smtClean="0"/>
              <a:t>Do </a:t>
            </a:r>
            <a:r>
              <a:rPr lang="en-US" sz="2000" dirty="0"/>
              <a:t>weather observations every day. </a:t>
            </a:r>
            <a:endParaRPr lang="en-US" sz="2000" dirty="0" smtClean="0"/>
          </a:p>
          <a:p>
            <a:endParaRPr lang="en-US" sz="2000" dirty="0"/>
          </a:p>
          <a:p>
            <a:pPr marL="0" indent="0">
              <a:buNone/>
            </a:pPr>
            <a:r>
              <a:rPr lang="en-US" sz="2000" u="sng" dirty="0"/>
              <a:t>Scott </a:t>
            </a:r>
            <a:r>
              <a:rPr lang="en-US" sz="2000" u="sng" dirty="0" smtClean="0"/>
              <a:t>Graves </a:t>
            </a:r>
            <a:r>
              <a:rPr lang="en-US" sz="2000" dirty="0" smtClean="0"/>
              <a:t>(presented earlier)</a:t>
            </a:r>
            <a:endParaRPr lang="en-US" sz="2000" dirty="0"/>
          </a:p>
          <a:p>
            <a:r>
              <a:rPr lang="en-US" sz="2000" dirty="0"/>
              <a:t>Environmental students both undergrad and grad</a:t>
            </a:r>
          </a:p>
          <a:p>
            <a:r>
              <a:rPr lang="en-US" sz="2000" dirty="0" smtClean="0"/>
              <a:t>Systems </a:t>
            </a:r>
            <a:r>
              <a:rPr lang="en-US" sz="2000" dirty="0"/>
              <a:t>Analysis approach - including “jigsaw groups” -</a:t>
            </a:r>
          </a:p>
          <a:p>
            <a:pPr marL="0" indent="0">
              <a:spcBef>
                <a:spcPts val="0"/>
              </a:spcBef>
              <a:buNone/>
            </a:pPr>
            <a:r>
              <a:rPr lang="en-US" sz="2000" dirty="0"/>
              <a:t>examines environmental phenomena and events affecting</a:t>
            </a:r>
          </a:p>
          <a:p>
            <a:pPr marL="0" indent="0">
              <a:spcBef>
                <a:spcPts val="0"/>
              </a:spcBef>
              <a:buNone/>
            </a:pPr>
            <a:r>
              <a:rPr lang="en-US" sz="2000" dirty="0"/>
              <a:t>atmosphere, hydrosphere, biosphere and geosphere.</a:t>
            </a:r>
          </a:p>
          <a:p>
            <a:endParaRPr lang="en-US" sz="2000" dirty="0" smtClean="0"/>
          </a:p>
          <a:p>
            <a:endParaRPr lang="en-US" sz="2000" dirty="0"/>
          </a:p>
          <a:p>
            <a:endParaRPr lang="en-US" sz="20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44197" y="3617001"/>
            <a:ext cx="2732375" cy="132600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3980" y="1134255"/>
            <a:ext cx="1540239" cy="1540239"/>
          </a:xfrm>
          <a:prstGeom prst="rect">
            <a:avLst/>
          </a:prstGeom>
        </p:spPr>
      </p:pic>
    </p:spTree>
    <p:extLst>
      <p:ext uri="{BB962C8B-B14F-4D97-AF65-F5344CB8AC3E}">
        <p14:creationId xmlns:p14="http://schemas.microsoft.com/office/powerpoint/2010/main" val="22147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6" y="344774"/>
            <a:ext cx="9641174" cy="722026"/>
          </a:xfrm>
        </p:spPr>
        <p:txBody>
          <a:bodyPr/>
          <a:lstStyle/>
          <a:p>
            <a:r>
              <a:rPr lang="en-US" b="1" dirty="0"/>
              <a:t>Science Education </a:t>
            </a:r>
            <a:r>
              <a:rPr lang="en-US" b="1" dirty="0" smtClean="0"/>
              <a:t>- SUNY Fredonia</a:t>
            </a:r>
            <a:endParaRPr lang="en-US" b="1" dirty="0"/>
          </a:p>
        </p:txBody>
      </p:sp>
      <p:sp>
        <p:nvSpPr>
          <p:cNvPr id="5" name="Content Placeholder 4"/>
          <p:cNvSpPr>
            <a:spLocks noGrp="1"/>
          </p:cNvSpPr>
          <p:nvPr>
            <p:ph idx="1"/>
          </p:nvPr>
        </p:nvSpPr>
        <p:spPr>
          <a:xfrm>
            <a:off x="692046" y="1166018"/>
            <a:ext cx="8229600" cy="4525963"/>
          </a:xfrm>
        </p:spPr>
        <p:txBody>
          <a:bodyPr/>
          <a:lstStyle/>
          <a:p>
            <a:pPr marL="0" indent="0">
              <a:buNone/>
            </a:pPr>
            <a:r>
              <a:rPr lang="en-US" u="sng" smtClean="0"/>
              <a:t>Dr. Michael Jabot</a:t>
            </a:r>
          </a:p>
          <a:p>
            <a:r>
              <a:rPr lang="en-US" smtClean="0"/>
              <a:t>Large preservice teacher education program.</a:t>
            </a:r>
          </a:p>
          <a:p>
            <a:r>
              <a:rPr lang="en-US" smtClean="0"/>
              <a:t>All candidates are trained as GLOBE Teachers through the Science Methods course(s)</a:t>
            </a:r>
          </a:p>
          <a:p>
            <a:r>
              <a:rPr lang="en-US" smtClean="0"/>
              <a:t>Use of GLOBE helps ensure the “3D” of learning for NGSS</a:t>
            </a:r>
          </a:p>
          <a:p>
            <a:r>
              <a:rPr lang="en-US" smtClean="0"/>
              <a:t>Strong link of </a:t>
            </a:r>
            <a:r>
              <a:rPr lang="en-US" err="1" smtClean="0"/>
              <a:t>preservice</a:t>
            </a:r>
            <a:r>
              <a:rPr lang="en-US" smtClean="0"/>
              <a:t> candidates with classroom teachers  …. “GLOBE Disciples”</a:t>
            </a:r>
          </a:p>
          <a:p>
            <a:endParaRPr lang="en-US"/>
          </a:p>
        </p:txBody>
      </p:sp>
      <p:pic>
        <p:nvPicPr>
          <p:cNvPr id="6" name="Picture 5" descr="download.png"/>
          <p:cNvPicPr>
            <a:picLocks noChangeAspect="1"/>
          </p:cNvPicPr>
          <p:nvPr/>
        </p:nvPicPr>
        <p:blipFill>
          <a:blip r:embed="rId3" cstate="print"/>
          <a:stretch>
            <a:fillRect/>
          </a:stretch>
        </p:blipFill>
        <p:spPr>
          <a:xfrm>
            <a:off x="8789233" y="4051092"/>
            <a:ext cx="2667000" cy="13525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9508" y="1454042"/>
            <a:ext cx="6056026" cy="4811843"/>
          </a:xfrm>
        </p:spPr>
        <p:txBody>
          <a:bodyPr>
            <a:normAutofit/>
          </a:bodyPr>
          <a:lstStyle/>
          <a:p>
            <a:pPr marL="0" indent="0">
              <a:buNone/>
            </a:pPr>
            <a:r>
              <a:rPr lang="en-US" u="sng" dirty="0" smtClean="0"/>
              <a:t>Dr. Deborah A. McAllister</a:t>
            </a:r>
          </a:p>
          <a:p>
            <a:r>
              <a:rPr lang="en-US" dirty="0" smtClean="0"/>
              <a:t>Grants for GLOBE activities</a:t>
            </a:r>
          </a:p>
          <a:p>
            <a:r>
              <a:rPr lang="en-US" dirty="0" smtClean="0"/>
              <a:t>Tennessee Higher Education Commission, $75,000 for </a:t>
            </a:r>
            <a:r>
              <a:rPr lang="en-US" dirty="0" err="1" smtClean="0"/>
              <a:t>inservice</a:t>
            </a:r>
            <a:r>
              <a:rPr lang="en-US" dirty="0" smtClean="0"/>
              <a:t> teachers; Atmosphere and Biosphere protocols</a:t>
            </a:r>
          </a:p>
          <a:p>
            <a:r>
              <a:rPr lang="en-US" dirty="0" smtClean="0"/>
              <a:t>GLOBE mini-grant ($1,900) for Elementary Aerosols, preservice and </a:t>
            </a:r>
            <a:r>
              <a:rPr lang="en-US" dirty="0" err="1" smtClean="0"/>
              <a:t>inservice</a:t>
            </a:r>
            <a:r>
              <a:rPr lang="en-US" dirty="0" smtClean="0"/>
              <a:t> teachers; Clouds protocol</a:t>
            </a:r>
            <a:endParaRPr lang="en-US" dirty="0"/>
          </a:p>
        </p:txBody>
      </p:sp>
      <p:pic>
        <p:nvPicPr>
          <p:cNvPr id="1026" name="Picture 2" descr="b"/>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9314895" y="3737958"/>
            <a:ext cx="2090336" cy="2787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7035" y="3735375"/>
            <a:ext cx="2092274" cy="2789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11868" y="1181262"/>
            <a:ext cx="3086611" cy="2314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9683" y="119921"/>
            <a:ext cx="5342501" cy="1214204"/>
          </a:xfrm>
          <a:prstGeom prst="rect">
            <a:avLst/>
          </a:prstGeom>
        </p:spPr>
      </p:pic>
    </p:spTree>
    <p:extLst>
      <p:ext uri="{BB962C8B-B14F-4D97-AF65-F5344CB8AC3E}">
        <p14:creationId xmlns:p14="http://schemas.microsoft.com/office/powerpoint/2010/main" val="112302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smtClean="0"/>
              <a:t>Science Education – Other Universities</a:t>
            </a:r>
            <a:endParaRPr lang="en-US" b="1"/>
          </a:p>
        </p:txBody>
      </p:sp>
      <p:sp>
        <p:nvSpPr>
          <p:cNvPr id="3" name="Content Placeholder 2"/>
          <p:cNvSpPr>
            <a:spLocks noGrp="1"/>
          </p:cNvSpPr>
          <p:nvPr>
            <p:ph idx="1"/>
          </p:nvPr>
        </p:nvSpPr>
        <p:spPr>
          <a:xfrm>
            <a:off x="838200" y="1148400"/>
            <a:ext cx="10515600" cy="2213769"/>
          </a:xfrm>
        </p:spPr>
        <p:txBody>
          <a:bodyPr>
            <a:normAutofit/>
          </a:bodyPr>
          <a:lstStyle/>
          <a:p>
            <a:pPr marL="0" indent="0">
              <a:buNone/>
            </a:pPr>
            <a:r>
              <a:rPr lang="en-US" sz="2000" u="sng" dirty="0" smtClean="0"/>
              <a:t>Dr. Carol </a:t>
            </a:r>
            <a:r>
              <a:rPr lang="en-US" sz="2000" u="sng" dirty="0" err="1" smtClean="0"/>
              <a:t>Engelman</a:t>
            </a:r>
            <a:r>
              <a:rPr lang="en-US" sz="2000" u="sng" dirty="0" smtClean="0"/>
              <a:t> </a:t>
            </a:r>
          </a:p>
          <a:p>
            <a:r>
              <a:rPr lang="en-US" sz="2000" dirty="0" smtClean="0"/>
              <a:t>Grad </a:t>
            </a:r>
            <a:r>
              <a:rPr lang="en-US" sz="2000" dirty="0"/>
              <a:t>Level, online tutorial</a:t>
            </a:r>
          </a:p>
          <a:p>
            <a:r>
              <a:rPr lang="en-US" sz="2000" dirty="0" smtClean="0"/>
              <a:t>Uses GLOBE </a:t>
            </a:r>
            <a:r>
              <a:rPr lang="en-US" sz="2000" dirty="0" err="1" smtClean="0"/>
              <a:t>eTraining</a:t>
            </a:r>
            <a:r>
              <a:rPr lang="en-US" sz="2000" dirty="0" smtClean="0"/>
              <a:t> Hydrosphere</a:t>
            </a:r>
            <a:endParaRPr lang="en-US" sz="2000" dirty="0"/>
          </a:p>
          <a:p>
            <a:r>
              <a:rPr lang="en-US" sz="2000" dirty="0" smtClean="0"/>
              <a:t>Goal</a:t>
            </a:r>
            <a:r>
              <a:rPr lang="en-US" sz="2000" dirty="0"/>
              <a:t>: Get students interested and then look at it </a:t>
            </a:r>
            <a:r>
              <a:rPr lang="en-US" sz="2000" dirty="0" smtClean="0"/>
              <a:t>globally</a:t>
            </a:r>
          </a:p>
          <a:p>
            <a:pPr marL="0" indent="0">
              <a:buNone/>
            </a:pPr>
            <a:endParaRPr lang="en-US" u="sng" dirty="0" smtClean="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39265" y="1184223"/>
            <a:ext cx="2764435" cy="130299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9527" y="3818328"/>
            <a:ext cx="2837790" cy="1090323"/>
          </a:xfrm>
          <a:prstGeom prst="rect">
            <a:avLst/>
          </a:prstGeom>
        </p:spPr>
      </p:pic>
      <p:sp>
        <p:nvSpPr>
          <p:cNvPr id="7" name="Content Placeholder 2"/>
          <p:cNvSpPr txBox="1">
            <a:spLocks/>
          </p:cNvSpPr>
          <p:nvPr/>
        </p:nvSpPr>
        <p:spPr>
          <a:xfrm>
            <a:off x="838200" y="3069639"/>
            <a:ext cx="7751164" cy="28664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u="sng" dirty="0" smtClean="0"/>
              <a:t>Dr. Mark Templin</a:t>
            </a:r>
          </a:p>
          <a:p>
            <a:pPr>
              <a:buFont typeface="Arial" charset="0"/>
              <a:buChar char="•"/>
            </a:pPr>
            <a:r>
              <a:rPr lang="en-US" sz="2000" dirty="0" smtClean="0"/>
              <a:t>Assisted students to design and implement a set of lessons (4</a:t>
            </a:r>
            <a:r>
              <a:rPr lang="en-US" sz="2000" baseline="30000" dirty="0" smtClean="0"/>
              <a:t>th</a:t>
            </a:r>
            <a:r>
              <a:rPr lang="en-US" sz="2000" dirty="0" smtClean="0"/>
              <a:t>-6</a:t>
            </a:r>
            <a:r>
              <a:rPr lang="en-US" sz="2000" baseline="30000" dirty="0" smtClean="0"/>
              <a:t>th</a:t>
            </a:r>
            <a:r>
              <a:rPr lang="en-US" sz="2000" dirty="0" smtClean="0"/>
              <a:t> grade) in a math and science magnet school</a:t>
            </a:r>
          </a:p>
          <a:p>
            <a:pPr>
              <a:buFont typeface="Arial" charset="0"/>
              <a:buChar char="•"/>
            </a:pPr>
            <a:r>
              <a:rPr lang="en-US" sz="2000" dirty="0" smtClean="0"/>
              <a:t>Worked with students in Dr. </a:t>
            </a:r>
            <a:r>
              <a:rPr lang="en-US" sz="2000" dirty="0" err="1" smtClean="0"/>
              <a:t>Czajkowski’s</a:t>
            </a:r>
            <a:r>
              <a:rPr lang="en-US" sz="2000" dirty="0" smtClean="0"/>
              <a:t> </a:t>
            </a:r>
            <a:r>
              <a:rPr lang="en-US" sz="2000" i="1" dirty="0" smtClean="0"/>
              <a:t>Weather and Climate </a:t>
            </a:r>
            <a:r>
              <a:rPr lang="en-US" sz="2000" dirty="0" smtClean="0"/>
              <a:t>Class to develop GLOBE projects that could be implemented with middle childhood or high school students</a:t>
            </a:r>
          </a:p>
          <a:p>
            <a:pPr>
              <a:buFont typeface="Arial" charset="0"/>
              <a:buChar char="•"/>
            </a:pPr>
            <a:r>
              <a:rPr lang="en-US" sz="2000" dirty="0" smtClean="0"/>
              <a:t>Supported 2 students to attend the SATELLITES Conference at UT and Ohio NASA Space Grant Consortium conference at the Ohio Aerospace Institute, Berea, OH.</a:t>
            </a:r>
          </a:p>
          <a:p>
            <a:endParaRPr lang="en-US" dirty="0" smtClean="0"/>
          </a:p>
          <a:p>
            <a:endParaRPr lang="en-US" dirty="0"/>
          </a:p>
        </p:txBody>
      </p:sp>
    </p:spTree>
    <p:extLst>
      <p:ext uri="{BB962C8B-B14F-4D97-AF65-F5344CB8AC3E}">
        <p14:creationId xmlns:p14="http://schemas.microsoft.com/office/powerpoint/2010/main" val="1637464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contributing</a:t>
            </a:r>
            <a:endParaRPr lang="en-US" dirty="0"/>
          </a:p>
        </p:txBody>
      </p:sp>
      <p:sp>
        <p:nvSpPr>
          <p:cNvPr id="3" name="Content Placeholder 2"/>
          <p:cNvSpPr>
            <a:spLocks noGrp="1"/>
          </p:cNvSpPr>
          <p:nvPr>
            <p:ph idx="1"/>
          </p:nvPr>
        </p:nvSpPr>
        <p:spPr>
          <a:xfrm>
            <a:off x="838200" y="1409075"/>
            <a:ext cx="10515600" cy="4767888"/>
          </a:xfrm>
        </p:spPr>
        <p:txBody>
          <a:bodyPr>
            <a:normAutofit fontScale="92500" lnSpcReduction="10000"/>
          </a:bodyPr>
          <a:lstStyle/>
          <a:p>
            <a:r>
              <a:rPr lang="en-US" sz="2000" dirty="0"/>
              <a:t>Kevin </a:t>
            </a:r>
            <a:r>
              <a:rPr lang="en-US" sz="2000" dirty="0" err="1"/>
              <a:t>Czajkowski</a:t>
            </a:r>
            <a:r>
              <a:rPr lang="en-US" sz="2000" dirty="0"/>
              <a:t>: </a:t>
            </a:r>
            <a:r>
              <a:rPr lang="en-US" sz="2000" dirty="0">
                <a:hlinkClick r:id="rId2"/>
              </a:rPr>
              <a:t>kevin.czajkowski@utoledo.edu</a:t>
            </a:r>
            <a:endParaRPr lang="en-US" sz="2000" dirty="0"/>
          </a:p>
          <a:p>
            <a:r>
              <a:rPr lang="en-US" sz="2000" dirty="0"/>
              <a:t>Mark Templin: </a:t>
            </a:r>
            <a:r>
              <a:rPr lang="en-US" sz="2000" dirty="0">
                <a:hlinkClick r:id="rId3"/>
              </a:rPr>
              <a:t>mark.templin@utoledo.edu</a:t>
            </a:r>
            <a:endParaRPr lang="en-US" sz="2000" dirty="0"/>
          </a:p>
          <a:p>
            <a:r>
              <a:rPr lang="en-US" sz="2000" dirty="0"/>
              <a:t>Glenn Lipscomb: </a:t>
            </a:r>
            <a:r>
              <a:rPr lang="en-US" sz="2000" dirty="0">
                <a:hlinkClick r:id="rId4"/>
              </a:rPr>
              <a:t>glenn.lipscomb@utoledo.edu</a:t>
            </a:r>
            <a:endParaRPr lang="en-US" sz="2000" dirty="0"/>
          </a:p>
          <a:p>
            <a:r>
              <a:rPr lang="en-US" sz="2000" dirty="0"/>
              <a:t>Caleb </a:t>
            </a:r>
            <a:r>
              <a:rPr lang="en-US" sz="2000" dirty="0" err="1"/>
              <a:t>Farny</a:t>
            </a:r>
            <a:r>
              <a:rPr lang="en-US" sz="2000" dirty="0"/>
              <a:t>: </a:t>
            </a:r>
            <a:r>
              <a:rPr lang="en-US" sz="2000" dirty="0">
                <a:hlinkClick r:id="rId5"/>
              </a:rPr>
              <a:t>farny@bu.edu</a:t>
            </a:r>
            <a:endParaRPr lang="en-US" sz="2000" dirty="0"/>
          </a:p>
          <a:p>
            <a:r>
              <a:rPr lang="en-US" sz="2000" dirty="0"/>
              <a:t>David Padgett: </a:t>
            </a:r>
            <a:r>
              <a:rPr lang="en-US" sz="2000" dirty="0">
                <a:hlinkClick r:id="rId6"/>
              </a:rPr>
              <a:t>dpadgett@Tnstate.edu</a:t>
            </a:r>
            <a:endParaRPr lang="en-US" sz="2000" dirty="0"/>
          </a:p>
          <a:p>
            <a:r>
              <a:rPr lang="en-US" sz="2000" dirty="0" err="1"/>
              <a:t>Morewell</a:t>
            </a:r>
            <a:r>
              <a:rPr lang="en-US" sz="2000" dirty="0"/>
              <a:t> </a:t>
            </a:r>
            <a:r>
              <a:rPr lang="en-US" sz="2000" dirty="0" err="1"/>
              <a:t>Gassell</a:t>
            </a:r>
            <a:r>
              <a:rPr lang="en-US" sz="2000" dirty="0"/>
              <a:t>:  </a:t>
            </a:r>
            <a:r>
              <a:rPr lang="en-US" sz="2000" u="sng" dirty="0">
                <a:hlinkClick r:id="rId7"/>
              </a:rPr>
              <a:t>mgassell@xula.edu</a:t>
            </a:r>
            <a:r>
              <a:rPr lang="en-US" sz="2000" dirty="0"/>
              <a:t> </a:t>
            </a:r>
          </a:p>
          <a:p>
            <a:r>
              <a:rPr lang="en-US" sz="2000" dirty="0"/>
              <a:t>Francis </a:t>
            </a:r>
            <a:r>
              <a:rPr lang="en-US" sz="2000" dirty="0" err="1"/>
              <a:t>Nsubuga</a:t>
            </a:r>
            <a:r>
              <a:rPr lang="en-US" sz="2000" dirty="0"/>
              <a:t>: </a:t>
            </a:r>
            <a:r>
              <a:rPr lang="en-US" sz="2000" dirty="0">
                <a:hlinkClick r:id="rId8"/>
              </a:rPr>
              <a:t>francis.nsubuga@up.ac.za</a:t>
            </a:r>
            <a:endParaRPr lang="en-US" sz="2000" dirty="0"/>
          </a:p>
          <a:p>
            <a:r>
              <a:rPr lang="en-US" sz="2000" dirty="0"/>
              <a:t>Scott Graves: </a:t>
            </a:r>
            <a:r>
              <a:rPr lang="en-US" sz="2000" dirty="0">
                <a:hlinkClick r:id="rId9"/>
              </a:rPr>
              <a:t>graves1@southernct.edu</a:t>
            </a:r>
            <a:endParaRPr lang="en-US" sz="2000" dirty="0"/>
          </a:p>
          <a:p>
            <a:r>
              <a:rPr lang="en-US" sz="2000" dirty="0"/>
              <a:t>Sherry Heron:  </a:t>
            </a:r>
            <a:r>
              <a:rPr lang="en-US" sz="2000" u="sng" dirty="0">
                <a:hlinkClick r:id="rId10"/>
              </a:rPr>
              <a:t>Sherry.herron@usm.edu</a:t>
            </a:r>
            <a:r>
              <a:rPr lang="en-US" sz="2000" dirty="0">
                <a:hlinkClick r:id="rId10"/>
              </a:rPr>
              <a:t> </a:t>
            </a:r>
            <a:endParaRPr lang="en-US" sz="2000" dirty="0"/>
          </a:p>
          <a:p>
            <a:r>
              <a:rPr lang="en-US" sz="2000" dirty="0"/>
              <a:t>Jodi Haney:  </a:t>
            </a:r>
            <a:r>
              <a:rPr lang="en-US" sz="2000" u="sng" dirty="0">
                <a:hlinkClick r:id="rId11"/>
              </a:rPr>
              <a:t>jhaney3@mac.com</a:t>
            </a:r>
            <a:r>
              <a:rPr lang="en-US" sz="2000" dirty="0"/>
              <a:t> </a:t>
            </a:r>
          </a:p>
          <a:p>
            <a:r>
              <a:rPr lang="en-US" sz="2000" dirty="0"/>
              <a:t>Michael Jabot: </a:t>
            </a:r>
            <a:r>
              <a:rPr lang="en-US" sz="2000" dirty="0">
                <a:hlinkClick r:id="rId12"/>
              </a:rPr>
              <a:t>jabot@fredonia.edu</a:t>
            </a:r>
            <a:endParaRPr lang="en-US" sz="2000" dirty="0"/>
          </a:p>
          <a:p>
            <a:r>
              <a:rPr lang="en-US" sz="2000" dirty="0"/>
              <a:t>Deborah McAllister: </a:t>
            </a:r>
            <a:r>
              <a:rPr lang="en-US" sz="2000" dirty="0">
                <a:hlinkClick r:id="rId13"/>
              </a:rPr>
              <a:t>Deborah-Mcallister@utc.edu</a:t>
            </a:r>
            <a:endParaRPr lang="en-US" sz="2000" dirty="0"/>
          </a:p>
          <a:p>
            <a:r>
              <a:rPr lang="en-US" sz="2000" dirty="0"/>
              <a:t>Carol Engelmann:  </a:t>
            </a:r>
            <a:r>
              <a:rPr lang="en-US" sz="2000" u="sng" dirty="0">
                <a:hlinkClick r:id="rId14"/>
              </a:rPr>
              <a:t>cengelmann@unomaha.edu</a:t>
            </a:r>
            <a:r>
              <a:rPr lang="en-US" sz="2000"/>
              <a:t> </a:t>
            </a:r>
            <a:r>
              <a:rPr lang="en-US" sz="2000" dirty="0"/>
              <a:t> </a:t>
            </a:r>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1378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3" name="Content Placeholder 2"/>
          <p:cNvSpPr>
            <a:spLocks noGrp="1"/>
          </p:cNvSpPr>
          <p:nvPr>
            <p:ph idx="1"/>
          </p:nvPr>
        </p:nvSpPr>
        <p:spPr>
          <a:xfrm>
            <a:off x="838200" y="1525821"/>
            <a:ext cx="10515600" cy="4351338"/>
          </a:xfrm>
        </p:spPr>
        <p:txBody>
          <a:bodyPr/>
          <a:lstStyle/>
          <a:p>
            <a:pPr marL="0" lvl="0" indent="0">
              <a:buNone/>
              <a:defRPr/>
            </a:pPr>
            <a:r>
              <a:rPr lang="en-US" i="1" dirty="0"/>
              <a:t>Are you a GLOBE partner at a university</a:t>
            </a:r>
            <a:r>
              <a:rPr lang="en-US" i="1" dirty="0" smtClean="0"/>
              <a:t>? </a:t>
            </a:r>
            <a:endParaRPr lang="en-US" i="1" dirty="0" smtClean="0"/>
          </a:p>
          <a:p>
            <a:pPr marL="0" lvl="0" indent="0">
              <a:buNone/>
              <a:defRPr/>
            </a:pPr>
            <a:r>
              <a:rPr lang="en-US" i="1" dirty="0" smtClean="0"/>
              <a:t>What </a:t>
            </a:r>
            <a:r>
              <a:rPr lang="en-US" i="1" dirty="0"/>
              <a:t>obstacles do you face to implement GLOBE in your curriculum?</a:t>
            </a:r>
          </a:p>
          <a:p>
            <a:pPr marL="0" lvl="0" indent="0">
              <a:lnSpc>
                <a:spcPct val="100000"/>
              </a:lnSpc>
              <a:spcBef>
                <a:spcPts val="0"/>
              </a:spcBef>
              <a:buNone/>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How can GLOBE fit into your university courses? What courses?</a:t>
            </a:r>
          </a:p>
          <a:p>
            <a:pPr marL="0" marR="0" lvl="0" indent="0" defTabSz="914400" eaLnBrk="1" fontAlgn="auto" latinLnBrk="0" hangingPunct="1">
              <a:lnSpc>
                <a:spcPct val="100000"/>
              </a:lnSpc>
              <a:spcBef>
                <a:spcPts val="0"/>
              </a:spcBef>
              <a:spcAft>
                <a:spcPts val="0"/>
              </a:spcAft>
              <a:buClrTx/>
              <a:buSzTx/>
              <a:buFontTx/>
              <a:buNone/>
              <a:tabLst/>
              <a:defRPr/>
            </a:pPr>
            <a:endParaRPr lang="en-US" i="1"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t>Some professors suggested to create a GLOBE MOOC class. What are your thought on this?</a:t>
            </a:r>
            <a:endParaRPr lang="en-US" i="1" dirty="0"/>
          </a:p>
        </p:txBody>
      </p:sp>
    </p:spTree>
    <p:extLst>
      <p:ext uri="{BB962C8B-B14F-4D97-AF65-F5344CB8AC3E}">
        <p14:creationId xmlns:p14="http://schemas.microsoft.com/office/powerpoint/2010/main" val="140262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515600" cy="1325563"/>
          </a:xfrm>
        </p:spPr>
        <p:txBody>
          <a:bodyPr/>
          <a:lstStyle/>
          <a:p>
            <a:pPr algn="ctr"/>
            <a:r>
              <a:rPr lang="en-US" smtClean="0"/>
              <a:t>Undergraduate and Graduate Courses</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26" y="1723869"/>
            <a:ext cx="4024859" cy="2683239"/>
          </a:xfrm>
          <a:prstGeom prst="rect">
            <a:avLst/>
          </a:prstGeom>
        </p:spPr>
      </p:pic>
      <p:pic>
        <p:nvPicPr>
          <p:cNvPr id="5" name="Picture 4"/>
          <p:cNvPicPr>
            <a:picLocks noChangeAspect="1"/>
          </p:cNvPicPr>
          <p:nvPr/>
        </p:nvPicPr>
        <p:blipFill>
          <a:blip r:embed="rId4"/>
          <a:stretch>
            <a:fillRect/>
          </a:stretch>
        </p:blipFill>
        <p:spPr>
          <a:xfrm>
            <a:off x="4263927" y="2307569"/>
            <a:ext cx="3869259" cy="3278422"/>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7334" y="3536502"/>
            <a:ext cx="3944686" cy="3261538"/>
          </a:xfrm>
          <a:prstGeom prst="rect">
            <a:avLst/>
          </a:prstGeom>
        </p:spPr>
      </p:pic>
      <p:sp>
        <p:nvSpPr>
          <p:cNvPr id="8" name="TextBox 7"/>
          <p:cNvSpPr txBox="1"/>
          <p:nvPr/>
        </p:nvSpPr>
        <p:spPr>
          <a:xfrm>
            <a:off x="74952" y="1169233"/>
            <a:ext cx="3972394" cy="738664"/>
          </a:xfrm>
          <a:prstGeom prst="rect">
            <a:avLst/>
          </a:prstGeom>
          <a:noFill/>
        </p:spPr>
        <p:txBody>
          <a:bodyPr wrap="square" rtlCol="0">
            <a:spAutoFit/>
          </a:bodyPr>
          <a:lstStyle/>
          <a:p>
            <a:pPr algn="ctr"/>
            <a:r>
              <a:rPr lang="en-US" sz="2400" dirty="0"/>
              <a:t>Engineering</a:t>
            </a:r>
          </a:p>
          <a:p>
            <a:pPr algn="ctr"/>
            <a:endParaRPr lang="en-US" dirty="0"/>
          </a:p>
        </p:txBody>
      </p:sp>
      <p:sp>
        <p:nvSpPr>
          <p:cNvPr id="9" name="TextBox 8"/>
          <p:cNvSpPr txBox="1"/>
          <p:nvPr/>
        </p:nvSpPr>
        <p:spPr>
          <a:xfrm>
            <a:off x="8189626" y="2968276"/>
            <a:ext cx="3972394" cy="738664"/>
          </a:xfrm>
          <a:prstGeom prst="rect">
            <a:avLst/>
          </a:prstGeom>
          <a:noFill/>
        </p:spPr>
        <p:txBody>
          <a:bodyPr wrap="square" rtlCol="0">
            <a:spAutoFit/>
          </a:bodyPr>
          <a:lstStyle/>
          <a:p>
            <a:pPr algn="ctr"/>
            <a:r>
              <a:rPr lang="en-US" sz="2400" dirty="0" smtClean="0"/>
              <a:t>Science Education</a:t>
            </a:r>
            <a:endParaRPr lang="en-US" sz="2400" dirty="0"/>
          </a:p>
          <a:p>
            <a:pPr algn="ctr"/>
            <a:endParaRPr lang="en-US" dirty="0"/>
          </a:p>
        </p:txBody>
      </p:sp>
      <p:sp>
        <p:nvSpPr>
          <p:cNvPr id="10" name="TextBox 9"/>
          <p:cNvSpPr txBox="1"/>
          <p:nvPr/>
        </p:nvSpPr>
        <p:spPr>
          <a:xfrm>
            <a:off x="4199742" y="1936223"/>
            <a:ext cx="3972394" cy="738664"/>
          </a:xfrm>
          <a:prstGeom prst="rect">
            <a:avLst/>
          </a:prstGeom>
          <a:noFill/>
        </p:spPr>
        <p:txBody>
          <a:bodyPr wrap="square" rtlCol="0">
            <a:spAutoFit/>
          </a:bodyPr>
          <a:lstStyle/>
          <a:p>
            <a:pPr algn="ctr"/>
            <a:r>
              <a:rPr lang="en-US" sz="2400" dirty="0" smtClean="0"/>
              <a:t>Science Content</a:t>
            </a:r>
            <a:endParaRPr lang="en-US" sz="2400" dirty="0"/>
          </a:p>
          <a:p>
            <a:pPr algn="ctr"/>
            <a:endParaRPr lang="en-US" dirty="0"/>
          </a:p>
        </p:txBody>
      </p:sp>
    </p:spTree>
    <p:extLst>
      <p:ext uri="{BB962C8B-B14F-4D97-AF65-F5344CB8AC3E}">
        <p14:creationId xmlns:p14="http://schemas.microsoft.com/office/powerpoint/2010/main" val="611170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0"/>
            <a:ext cx="10515600" cy="1325563"/>
          </a:xfrm>
        </p:spPr>
        <p:txBody>
          <a:bodyPr/>
          <a:lstStyle/>
          <a:p>
            <a:r>
              <a:rPr lang="en-US" b="1" dirty="0" smtClean="0"/>
              <a:t>Engineering</a:t>
            </a:r>
            <a:endParaRPr lang="en-US" b="1"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737600" y="3489326"/>
            <a:ext cx="3192992" cy="2394744"/>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7800" y="5626099"/>
            <a:ext cx="2207943" cy="111760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1122" y="1727201"/>
            <a:ext cx="3228778" cy="1574799"/>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73502" y="2374899"/>
            <a:ext cx="2624398" cy="2378065"/>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43600" y="4800601"/>
            <a:ext cx="2679700" cy="1207260"/>
          </a:xfrm>
          <a:prstGeom prst="rect">
            <a:avLst/>
          </a:prstGeom>
        </p:spPr>
      </p:pic>
      <p:sp>
        <p:nvSpPr>
          <p:cNvPr id="9" name="Rectangle 8"/>
          <p:cNvSpPr/>
          <p:nvPr/>
        </p:nvSpPr>
        <p:spPr>
          <a:xfrm>
            <a:off x="5943599" y="1377434"/>
            <a:ext cx="5994401" cy="830997"/>
          </a:xfrm>
          <a:prstGeom prst="rect">
            <a:avLst/>
          </a:prstGeom>
        </p:spPr>
        <p:txBody>
          <a:bodyPr wrap="square">
            <a:spAutoFit/>
          </a:bodyPr>
          <a:lstStyle/>
          <a:p>
            <a:r>
              <a:rPr lang="en-US" sz="1600" smtClean="0">
                <a:solidFill>
                  <a:srgbClr val="0070C0"/>
                </a:solidFill>
              </a:rPr>
              <a:t>Undergraduate </a:t>
            </a:r>
            <a:r>
              <a:rPr lang="en-US" sz="1600">
                <a:solidFill>
                  <a:srgbClr val="0070C0"/>
                </a:solidFill>
              </a:rPr>
              <a:t>Research and Senior Design Engineering Project </a:t>
            </a:r>
            <a:r>
              <a:rPr lang="en-US" sz="1600" smtClean="0">
                <a:solidFill>
                  <a:srgbClr val="0070C0"/>
                </a:solidFill>
              </a:rPr>
              <a:t>Exposition</a:t>
            </a:r>
          </a:p>
          <a:p>
            <a:r>
              <a:rPr lang="en-US" sz="1600" smtClean="0"/>
              <a:t>Friday</a:t>
            </a:r>
            <a:r>
              <a:rPr lang="en-US" sz="1600"/>
              <a:t>, April 28, </a:t>
            </a:r>
          </a:p>
        </p:txBody>
      </p:sp>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3785" y="1244183"/>
            <a:ext cx="5642340" cy="7301852"/>
          </a:xfrm>
          <a:prstGeom prst="rect">
            <a:avLst/>
          </a:prstGeom>
        </p:spPr>
      </p:pic>
      <p:sp>
        <p:nvSpPr>
          <p:cNvPr id="11" name="TextBox 10"/>
          <p:cNvSpPr txBox="1"/>
          <p:nvPr/>
        </p:nvSpPr>
        <p:spPr>
          <a:xfrm>
            <a:off x="689548" y="1154243"/>
            <a:ext cx="3028013" cy="369332"/>
          </a:xfrm>
          <a:prstGeom prst="rect">
            <a:avLst/>
          </a:prstGeom>
          <a:noFill/>
        </p:spPr>
        <p:txBody>
          <a:bodyPr wrap="square" rtlCol="0">
            <a:spAutoFit/>
          </a:bodyPr>
          <a:lstStyle/>
          <a:p>
            <a:r>
              <a:rPr lang="en-US" u="sng" smtClean="0"/>
              <a:t>Dr. Glenn Lipscomb</a:t>
            </a:r>
            <a:endParaRPr lang="en-US" u="sng"/>
          </a:p>
        </p:txBody>
      </p:sp>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2399" y="265661"/>
            <a:ext cx="2582958" cy="992412"/>
          </a:xfrm>
          <a:prstGeom prst="rect">
            <a:avLst/>
          </a:prstGeom>
        </p:spPr>
      </p:pic>
    </p:spTree>
    <p:extLst>
      <p:ext uri="{BB962C8B-B14F-4D97-AF65-F5344CB8AC3E}">
        <p14:creationId xmlns:p14="http://schemas.microsoft.com/office/powerpoint/2010/main" val="52881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78112" y="-104931"/>
            <a:ext cx="2589758" cy="17123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9823" y="704392"/>
            <a:ext cx="4755060" cy="6153608"/>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b="-4965"/>
          <a:stretch/>
        </p:blipFill>
        <p:spPr>
          <a:xfrm>
            <a:off x="5740399" y="139700"/>
            <a:ext cx="3616067" cy="2730500"/>
          </a:xfrm>
          <a:prstGeom prst="rect">
            <a:avLst/>
          </a:prstGeom>
        </p:spPr>
      </p:pic>
      <p:pic>
        <p:nvPicPr>
          <p:cNvPr id="7" name="Content Placeholder 6"/>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8966200" y="1689894"/>
            <a:ext cx="3047999" cy="2286000"/>
          </a:xfrm>
        </p:spPr>
      </p:pic>
      <p:sp>
        <p:nvSpPr>
          <p:cNvPr id="8" name="TextBox 7"/>
          <p:cNvSpPr txBox="1"/>
          <p:nvPr/>
        </p:nvSpPr>
        <p:spPr>
          <a:xfrm>
            <a:off x="5854700" y="4038600"/>
            <a:ext cx="4826000" cy="1815882"/>
          </a:xfrm>
          <a:prstGeom prst="rect">
            <a:avLst/>
          </a:prstGeom>
          <a:noFill/>
        </p:spPr>
        <p:txBody>
          <a:bodyPr wrap="square" rtlCol="0">
            <a:spAutoFit/>
          </a:bodyPr>
          <a:lstStyle/>
          <a:p>
            <a:r>
              <a:rPr lang="en-US" sz="1400" b="1"/>
              <a:t>Science Day Workshop </a:t>
            </a:r>
            <a:r>
              <a:rPr lang="en-US" sz="1400" b="1" smtClean="0"/>
              <a:t>- Fenway </a:t>
            </a:r>
            <a:r>
              <a:rPr lang="en-US" sz="1400" b="1"/>
              <a:t>High </a:t>
            </a:r>
            <a:r>
              <a:rPr lang="en-US" sz="1400" b="1" smtClean="0"/>
              <a:t>School</a:t>
            </a:r>
          </a:p>
          <a:p>
            <a:pPr marL="285750" indent="-285750">
              <a:buFont typeface="Arial" charset="0"/>
              <a:buChar char="•"/>
            </a:pPr>
            <a:r>
              <a:rPr lang="en-US" sz="1400" smtClean="0"/>
              <a:t>12 </a:t>
            </a:r>
            <a:r>
              <a:rPr lang="en-US" sz="1400"/>
              <a:t>high school students </a:t>
            </a:r>
            <a:r>
              <a:rPr lang="en-US" sz="1400" smtClean="0"/>
              <a:t>ranging </a:t>
            </a:r>
            <a:r>
              <a:rPr lang="en-US" sz="1400"/>
              <a:t>from freshmen to junior year, along with 3 </a:t>
            </a:r>
            <a:r>
              <a:rPr lang="en-US" sz="1400" smtClean="0"/>
              <a:t>science teachers</a:t>
            </a:r>
          </a:p>
          <a:p>
            <a:pPr marL="285750" indent="-285750">
              <a:buFont typeface="Arial" charset="0"/>
              <a:buChar char="•"/>
            </a:pPr>
            <a:r>
              <a:rPr lang="en-US" sz="1400" smtClean="0"/>
              <a:t>worked </a:t>
            </a:r>
            <a:r>
              <a:rPr lang="en-US" sz="1400"/>
              <a:t>in teams of 3, ultimately building 4 weather stations that will be incorporated into the Fenway school’s science curriculum. </a:t>
            </a:r>
            <a:endParaRPr lang="en-US" sz="1400" smtClean="0"/>
          </a:p>
          <a:p>
            <a:pPr marL="285750" indent="-285750">
              <a:buFont typeface="Arial" charset="0"/>
              <a:buChar char="•"/>
            </a:pPr>
            <a:r>
              <a:rPr lang="en-US" sz="1400" smtClean="0"/>
              <a:t>BU seniors</a:t>
            </a:r>
            <a:r>
              <a:rPr lang="en-US" sz="1400"/>
              <a:t>: </a:t>
            </a:r>
            <a:r>
              <a:rPr lang="en-US" sz="1400" err="1"/>
              <a:t>Chitanya</a:t>
            </a:r>
            <a:r>
              <a:rPr lang="en-US" sz="1400"/>
              <a:t> </a:t>
            </a:r>
            <a:r>
              <a:rPr lang="en-US" sz="1400" err="1"/>
              <a:t>Gopu</a:t>
            </a:r>
            <a:r>
              <a:rPr lang="en-US" sz="1400"/>
              <a:t>, David Martinez, Hayley Walker, and Michelle Ye. </a:t>
            </a:r>
          </a:p>
        </p:txBody>
      </p:sp>
      <p:sp>
        <p:nvSpPr>
          <p:cNvPr id="10" name="TextBox 9"/>
          <p:cNvSpPr txBox="1"/>
          <p:nvPr/>
        </p:nvSpPr>
        <p:spPr>
          <a:xfrm>
            <a:off x="749508" y="539646"/>
            <a:ext cx="2863121" cy="369332"/>
          </a:xfrm>
          <a:prstGeom prst="rect">
            <a:avLst/>
          </a:prstGeom>
          <a:noFill/>
        </p:spPr>
        <p:txBody>
          <a:bodyPr wrap="square" rtlCol="0">
            <a:spAutoFit/>
          </a:bodyPr>
          <a:lstStyle/>
          <a:p>
            <a:r>
              <a:rPr lang="en-US" u="sng" dirty="0" smtClean="0"/>
              <a:t>Dr. Caleb </a:t>
            </a:r>
            <a:r>
              <a:rPr lang="en-US" u="sng" dirty="0" err="1" smtClean="0"/>
              <a:t>Farny</a:t>
            </a:r>
            <a:endParaRPr lang="en-US" u="sng" dirty="0"/>
          </a:p>
        </p:txBody>
      </p:sp>
    </p:spTree>
    <p:extLst>
      <p:ext uri="{BB962C8B-B14F-4D97-AF65-F5344CB8AC3E}">
        <p14:creationId xmlns:p14="http://schemas.microsoft.com/office/powerpoint/2010/main" val="149139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8" y="0"/>
            <a:ext cx="10515600" cy="1325563"/>
          </a:xfrm>
        </p:spPr>
        <p:txBody>
          <a:bodyPr/>
          <a:lstStyle/>
          <a:p>
            <a:r>
              <a:rPr lang="en-US" b="1" dirty="0" smtClean="0"/>
              <a:t>Science Content</a:t>
            </a:r>
            <a:endParaRPr lang="en-US" b="1" dirty="0"/>
          </a:p>
        </p:txBody>
      </p:sp>
      <p:sp>
        <p:nvSpPr>
          <p:cNvPr id="3" name="Content Placeholder 2"/>
          <p:cNvSpPr>
            <a:spLocks noGrp="1"/>
          </p:cNvSpPr>
          <p:nvPr>
            <p:ph idx="1"/>
          </p:nvPr>
        </p:nvSpPr>
        <p:spPr>
          <a:xfrm>
            <a:off x="733269" y="1253331"/>
            <a:ext cx="6222167" cy="4351338"/>
          </a:xfrm>
        </p:spPr>
        <p:txBody>
          <a:bodyPr>
            <a:normAutofit fontScale="92500"/>
          </a:bodyPr>
          <a:lstStyle/>
          <a:p>
            <a:pPr marL="0" indent="0">
              <a:buNone/>
            </a:pPr>
            <a:r>
              <a:rPr lang="en-US" u="sng" smtClean="0"/>
              <a:t>Dr. Kevin </a:t>
            </a:r>
            <a:r>
              <a:rPr lang="en-US" u="sng" err="1" smtClean="0"/>
              <a:t>Czajkowski</a:t>
            </a:r>
            <a:endParaRPr lang="en-US" u="sng"/>
          </a:p>
          <a:p>
            <a:pPr marL="0" indent="0">
              <a:buNone/>
            </a:pPr>
            <a:r>
              <a:rPr lang="en-US" smtClean="0"/>
              <a:t>Weather and Climate Course</a:t>
            </a:r>
          </a:p>
          <a:p>
            <a:pPr>
              <a:buFont typeface="Arial" charset="0"/>
              <a:buChar char="•"/>
            </a:pPr>
            <a:r>
              <a:rPr lang="en-US" smtClean="0"/>
              <a:t>Students taught the </a:t>
            </a:r>
            <a:r>
              <a:rPr lang="en-US"/>
              <a:t>sessions on how to do the GLOBE </a:t>
            </a:r>
            <a:r>
              <a:rPr lang="en-US" smtClean="0"/>
              <a:t>protocols</a:t>
            </a:r>
          </a:p>
          <a:p>
            <a:pPr>
              <a:buFont typeface="Arial" charset="0"/>
              <a:buChar char="•"/>
            </a:pPr>
            <a:r>
              <a:rPr lang="en-US" smtClean="0"/>
              <a:t>Students took </a:t>
            </a:r>
            <a:r>
              <a:rPr lang="en-US"/>
              <a:t>observations and </a:t>
            </a:r>
            <a:r>
              <a:rPr lang="en-US" smtClean="0"/>
              <a:t>did </a:t>
            </a:r>
            <a:r>
              <a:rPr lang="en-US"/>
              <a:t>projects on El Nino (2016 or 1998). Looked for data and did PPTs. </a:t>
            </a:r>
            <a:endParaRPr lang="en-US" smtClean="0"/>
          </a:p>
          <a:p>
            <a:pPr>
              <a:buFont typeface="Arial" charset="0"/>
              <a:buChar char="•"/>
            </a:pPr>
            <a:r>
              <a:rPr lang="en-US"/>
              <a:t>S</a:t>
            </a:r>
            <a:r>
              <a:rPr lang="en-US" smtClean="0"/>
              <a:t>tudents </a:t>
            </a:r>
            <a:r>
              <a:rPr lang="en-US"/>
              <a:t>went to </a:t>
            </a:r>
            <a:r>
              <a:rPr lang="en-US" smtClean="0"/>
              <a:t>schools</a:t>
            </a:r>
            <a:r>
              <a:rPr lang="en-US"/>
              <a:t> </a:t>
            </a:r>
            <a:r>
              <a:rPr lang="en-US" smtClean="0"/>
              <a:t>in </a:t>
            </a:r>
            <a:r>
              <a:rPr lang="en-US"/>
              <a:t>the spring</a:t>
            </a:r>
            <a:r>
              <a:rPr lang="en-US" smtClean="0"/>
              <a:t>. </a:t>
            </a:r>
          </a:p>
          <a:p>
            <a:pPr>
              <a:buFont typeface="Arial" charset="0"/>
              <a:buChar char="•"/>
            </a:pPr>
            <a:r>
              <a:rPr lang="en-US"/>
              <a:t>One </a:t>
            </a:r>
            <a:r>
              <a:rPr lang="en-US" smtClean="0"/>
              <a:t>group presented </a:t>
            </a:r>
            <a:r>
              <a:rPr lang="en-US"/>
              <a:t>their pre-education project</a:t>
            </a:r>
            <a:endParaRPr lang="en-US" b="1"/>
          </a:p>
        </p:txBody>
      </p:sp>
      <p:pic>
        <p:nvPicPr>
          <p:cNvPr id="4"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25174" y="4305299"/>
            <a:ext cx="2768600" cy="255270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5817" y="1644750"/>
            <a:ext cx="3488267" cy="2616200"/>
          </a:xfrm>
          <a:prstGeom prst="rect">
            <a:avLst/>
          </a:prstGeom>
        </p:spPr>
      </p:pic>
      <p:sp>
        <p:nvSpPr>
          <p:cNvPr id="6" name="TextBox 5"/>
          <p:cNvSpPr txBox="1"/>
          <p:nvPr/>
        </p:nvSpPr>
        <p:spPr>
          <a:xfrm>
            <a:off x="8034728" y="1049311"/>
            <a:ext cx="3537680" cy="646331"/>
          </a:xfrm>
          <a:prstGeom prst="rect">
            <a:avLst/>
          </a:prstGeom>
          <a:noFill/>
        </p:spPr>
        <p:txBody>
          <a:bodyPr wrap="square" rtlCol="0">
            <a:spAutoFit/>
          </a:bodyPr>
          <a:lstStyle/>
          <a:p>
            <a:pPr algn="ctr"/>
            <a:r>
              <a:rPr lang="en-US" b="1" smtClean="0"/>
              <a:t>SATELLITES CONFERENCE</a:t>
            </a:r>
          </a:p>
          <a:p>
            <a:pPr algn="ctr"/>
            <a:r>
              <a:rPr lang="en-US" b="1" smtClean="0"/>
              <a:t>May 3 </a:t>
            </a:r>
            <a:endParaRPr lang="en-US" b="1"/>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6590" y="280650"/>
            <a:ext cx="2598295" cy="998305"/>
          </a:xfrm>
          <a:prstGeom prst="rect">
            <a:avLst/>
          </a:prstGeom>
        </p:spPr>
      </p:pic>
    </p:spTree>
    <p:extLst>
      <p:ext uri="{BB962C8B-B14F-4D97-AF65-F5344CB8AC3E}">
        <p14:creationId xmlns:p14="http://schemas.microsoft.com/office/powerpoint/2010/main" val="27755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279" y="881245"/>
            <a:ext cx="5892384" cy="4351338"/>
          </a:xfrm>
        </p:spPr>
        <p:txBody>
          <a:bodyPr>
            <a:normAutofit lnSpcReduction="10000"/>
          </a:bodyPr>
          <a:lstStyle/>
          <a:p>
            <a:pPr marL="0" indent="0">
              <a:buNone/>
            </a:pPr>
            <a:r>
              <a:rPr lang="en-US" u="sng" dirty="0" smtClean="0"/>
              <a:t>Dr. David Padgett</a:t>
            </a:r>
          </a:p>
          <a:p>
            <a:pPr marL="0" indent="0">
              <a:buNone/>
            </a:pPr>
            <a:endParaRPr lang="en-US" u="sng" dirty="0" smtClean="0"/>
          </a:p>
          <a:p>
            <a:r>
              <a:rPr lang="en-US" dirty="0"/>
              <a:t>Students become GLOBE </a:t>
            </a:r>
            <a:r>
              <a:rPr lang="en-US" dirty="0" smtClean="0"/>
              <a:t>certified and work </a:t>
            </a:r>
            <a:r>
              <a:rPr lang="en-US" dirty="0"/>
              <a:t>with high school students for 3-4 days. </a:t>
            </a:r>
            <a:r>
              <a:rPr lang="en-US" dirty="0" smtClean="0"/>
              <a:t>Trained </a:t>
            </a:r>
            <a:r>
              <a:rPr lang="en-US" dirty="0"/>
              <a:t>in Atmosphere Protocols.</a:t>
            </a:r>
          </a:p>
          <a:p>
            <a:r>
              <a:rPr lang="en-US" dirty="0"/>
              <a:t>Uses the Climate Study Curriculum.</a:t>
            </a:r>
          </a:p>
          <a:p>
            <a:r>
              <a:rPr lang="en-US" dirty="0" smtClean="0"/>
              <a:t>Facebook </a:t>
            </a:r>
            <a:r>
              <a:rPr lang="en-US" dirty="0"/>
              <a:t>Live presentation on GIS Day </a:t>
            </a:r>
            <a:endParaRPr lang="en-US" dirty="0" smtClean="0"/>
          </a:p>
        </p:txBody>
      </p:sp>
      <p:sp>
        <p:nvSpPr>
          <p:cNvPr id="4" name="TextBox 3"/>
          <p:cNvSpPr txBox="1"/>
          <p:nvPr/>
        </p:nvSpPr>
        <p:spPr>
          <a:xfrm>
            <a:off x="7245246" y="4886793"/>
            <a:ext cx="4631961" cy="954107"/>
          </a:xfrm>
          <a:prstGeom prst="rect">
            <a:avLst/>
          </a:prstGeom>
          <a:noFill/>
        </p:spPr>
        <p:txBody>
          <a:bodyPr wrap="square" rtlCol="0">
            <a:spAutoFit/>
          </a:bodyPr>
          <a:lstStyle/>
          <a:p>
            <a:r>
              <a:rPr lang="en-US" sz="1400"/>
              <a:t>Approximately 30 students and faculty from Tennessee State University attended at the annual </a:t>
            </a:r>
            <a:r>
              <a:rPr lang="en-US" sz="1400" i="1"/>
              <a:t>HBCU Student Climate Change Conference </a:t>
            </a:r>
            <a:r>
              <a:rPr lang="en-US" sz="1400"/>
              <a:t>held from March 15-19 at Dillard University in New Orleans, LA.</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5710" y="3312757"/>
            <a:ext cx="4475805" cy="1514076"/>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1406" y="1274165"/>
            <a:ext cx="2249190" cy="168799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574" y="1259174"/>
            <a:ext cx="2194247" cy="1645686"/>
          </a:xfrm>
          <a:prstGeom prst="rect">
            <a:avLst/>
          </a:prstGeom>
        </p:spPr>
      </p:pic>
      <p:pic>
        <p:nvPicPr>
          <p:cNvPr id="9" name="Picture 8"/>
          <p:cNvPicPr>
            <a:picLocks noChangeAspect="1"/>
          </p:cNvPicPr>
          <p:nvPr/>
        </p:nvPicPr>
        <p:blipFill>
          <a:blip r:embed="rId5"/>
          <a:stretch>
            <a:fillRect/>
          </a:stretch>
        </p:blipFill>
        <p:spPr>
          <a:xfrm>
            <a:off x="5376474" y="168015"/>
            <a:ext cx="3884948" cy="971237"/>
          </a:xfrm>
          <a:prstGeom prst="rect">
            <a:avLst/>
          </a:prstGeom>
        </p:spPr>
      </p:pic>
    </p:spTree>
    <p:extLst>
      <p:ext uri="{BB962C8B-B14F-4D97-AF65-F5344CB8AC3E}">
        <p14:creationId xmlns:p14="http://schemas.microsoft.com/office/powerpoint/2010/main" val="148171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7" y="76200"/>
            <a:ext cx="9611193" cy="1143000"/>
          </a:xfrm>
        </p:spPr>
        <p:txBody>
          <a:bodyPr>
            <a:noAutofit/>
          </a:bodyPr>
          <a:lstStyle/>
          <a:p>
            <a:r>
              <a:rPr lang="en-US" sz="2800" b="1" dirty="0"/>
              <a:t> IPSC 4010 - Advanced Earth Science: GLOBE Program Compatible.@ </a:t>
            </a:r>
            <a:r>
              <a:rPr lang="en-US" sz="2800" b="1" dirty="0">
                <a:solidFill>
                  <a:srgbClr val="0000FF"/>
                </a:solidFill>
              </a:rPr>
              <a:t>Xavier University of Louisiana </a:t>
            </a:r>
            <a:r>
              <a:rPr lang="en-US" sz="2800" b="1" u="sng" dirty="0"/>
              <a:t/>
            </a:r>
            <a:br>
              <a:rPr lang="en-US" sz="2800" b="1" u="sng" dirty="0"/>
            </a:br>
            <a:endParaRPr lang="en-US" sz="2800" u="sng" dirty="0"/>
          </a:p>
        </p:txBody>
      </p:sp>
      <p:sp>
        <p:nvSpPr>
          <p:cNvPr id="5" name="TextBox 4"/>
          <p:cNvSpPr txBox="1"/>
          <p:nvPr/>
        </p:nvSpPr>
        <p:spPr>
          <a:xfrm>
            <a:off x="599605" y="1094283"/>
            <a:ext cx="11197654" cy="1415772"/>
          </a:xfrm>
          <a:prstGeom prst="rect">
            <a:avLst/>
          </a:prstGeom>
          <a:noFill/>
        </p:spPr>
        <p:txBody>
          <a:bodyPr wrap="square" rtlCol="0">
            <a:spAutoFit/>
          </a:bodyPr>
          <a:lstStyle/>
          <a:p>
            <a:r>
              <a:rPr lang="en-US" sz="2400" u="sng" smtClean="0"/>
              <a:t>Dr. </a:t>
            </a:r>
            <a:r>
              <a:rPr lang="en-US" sz="2400" u="sng" err="1" smtClean="0"/>
              <a:t>Morewell</a:t>
            </a:r>
            <a:r>
              <a:rPr lang="en-US" sz="2400" u="sng" smtClean="0"/>
              <a:t> </a:t>
            </a:r>
            <a:r>
              <a:rPr lang="en-US" sz="2400" u="sng" err="1" smtClean="0"/>
              <a:t>Gassell</a:t>
            </a:r>
            <a:endParaRPr lang="en-US" sz="2400" u="sng" smtClean="0"/>
          </a:p>
          <a:p>
            <a:endParaRPr lang="en-US" sz="1200" u="sng" smtClean="0"/>
          </a:p>
          <a:p>
            <a:r>
              <a:rPr lang="en-US" i="1" smtClean="0"/>
              <a:t>Course </a:t>
            </a:r>
            <a:r>
              <a:rPr lang="en-US" i="1"/>
              <a:t>Overview</a:t>
            </a:r>
          </a:p>
          <a:p>
            <a:r>
              <a:rPr lang="en-US" sz="1600"/>
              <a:t>The course is designed to prepare students to teach Earth Science at the high school level. During the semester we will review major content areas in Earth Science within the context of the GLOBE.</a:t>
            </a:r>
          </a:p>
        </p:txBody>
      </p:sp>
      <p:sp>
        <p:nvSpPr>
          <p:cNvPr id="6" name="TextBox 5"/>
          <p:cNvSpPr txBox="1"/>
          <p:nvPr/>
        </p:nvSpPr>
        <p:spPr>
          <a:xfrm>
            <a:off x="609598" y="2600795"/>
            <a:ext cx="7664972" cy="4093428"/>
          </a:xfrm>
          <a:prstGeom prst="rect">
            <a:avLst/>
          </a:prstGeom>
          <a:noFill/>
        </p:spPr>
        <p:txBody>
          <a:bodyPr wrap="square" rtlCol="0">
            <a:spAutoFit/>
          </a:bodyPr>
          <a:lstStyle/>
          <a:p>
            <a:r>
              <a:rPr lang="en-US" i="1"/>
              <a:t>Assessment components:</a:t>
            </a:r>
          </a:p>
          <a:p>
            <a:pPr marL="285750" indent="-285750">
              <a:buFont typeface="Wingdings" panose="05000000000000000000" pitchFamily="2" charset="2"/>
              <a:buChar char="v"/>
            </a:pPr>
            <a:r>
              <a:rPr lang="en-US" sz="1600" b="1"/>
              <a:t>Earth system Poster</a:t>
            </a:r>
            <a:r>
              <a:rPr lang="en-US" sz="1600"/>
              <a:t>: Activities #1-Activity#5.</a:t>
            </a:r>
          </a:p>
          <a:p>
            <a:pPr marL="285750" indent="-285750">
              <a:buFont typeface="Wingdings" panose="05000000000000000000" pitchFamily="2" charset="2"/>
              <a:buChar char="v"/>
            </a:pPr>
            <a:r>
              <a:rPr lang="en-US" sz="1600"/>
              <a:t> </a:t>
            </a:r>
            <a:r>
              <a:rPr lang="en-US" sz="1600" b="1"/>
              <a:t>ORIGINAL</a:t>
            </a:r>
            <a:r>
              <a:rPr lang="en-US" sz="1600"/>
              <a:t> Earth Science </a:t>
            </a:r>
            <a:r>
              <a:rPr lang="en-US" sz="1600" b="1"/>
              <a:t>lesson plan</a:t>
            </a:r>
            <a:r>
              <a:rPr lang="en-US" sz="1600"/>
              <a:t> on any one of the GLOBE focus areas.</a:t>
            </a:r>
          </a:p>
          <a:p>
            <a:pPr marL="285750" indent="-285750">
              <a:buFont typeface="Wingdings" panose="05000000000000000000" pitchFamily="2" charset="2"/>
              <a:buChar char="v"/>
            </a:pPr>
            <a:r>
              <a:rPr lang="en-US" sz="1600" b="1"/>
              <a:t>Maintaining</a:t>
            </a:r>
            <a:r>
              <a:rPr lang="en-US" sz="1600"/>
              <a:t> an updated log of all daily and </a:t>
            </a:r>
            <a:r>
              <a:rPr lang="en-US" sz="1600" b="1"/>
              <a:t>weekly measurements</a:t>
            </a:r>
            <a:r>
              <a:rPr lang="en-US" sz="1600"/>
              <a:t> of the atmospheric investigation measurements and cloud type and cloud cover log book.</a:t>
            </a:r>
          </a:p>
          <a:p>
            <a:pPr marL="285750" indent="-285750">
              <a:buFont typeface="Wingdings" panose="05000000000000000000" pitchFamily="2" charset="2"/>
              <a:buChar char="v"/>
            </a:pPr>
            <a:r>
              <a:rPr lang="en-US" sz="1600" b="1"/>
              <a:t>Globe data entry</a:t>
            </a:r>
          </a:p>
          <a:p>
            <a:pPr marL="285750" indent="-285750">
              <a:buFont typeface="Wingdings" panose="05000000000000000000" pitchFamily="2" charset="2"/>
              <a:buChar char="v"/>
            </a:pPr>
            <a:r>
              <a:rPr lang="en-US" sz="1600" b="1"/>
              <a:t>In-class assessments</a:t>
            </a:r>
            <a:r>
              <a:rPr lang="en-US" sz="1600"/>
              <a:t>: Activities, worksheets reading assignments and other assignments during class.</a:t>
            </a:r>
          </a:p>
          <a:p>
            <a:pPr marL="285750" indent="-285750">
              <a:buFont typeface="Wingdings" panose="05000000000000000000" pitchFamily="2" charset="2"/>
              <a:buChar char="v"/>
            </a:pPr>
            <a:r>
              <a:rPr lang="en-US" sz="1600" b="1"/>
              <a:t>Lesson presentation</a:t>
            </a:r>
            <a:r>
              <a:rPr lang="en-US" sz="1600"/>
              <a:t>: You will teach all or part of your lesson plan to the whole class</a:t>
            </a:r>
          </a:p>
          <a:p>
            <a:pPr marL="285750" indent="-285750">
              <a:buFont typeface="Wingdings" panose="05000000000000000000" pitchFamily="2" charset="2"/>
              <a:buChar char="v"/>
            </a:pPr>
            <a:r>
              <a:rPr lang="en-US" sz="1600"/>
              <a:t> </a:t>
            </a:r>
            <a:r>
              <a:rPr lang="en-US" sz="1600" b="1"/>
              <a:t>Professional disposition</a:t>
            </a:r>
            <a:r>
              <a:rPr lang="en-US" sz="1600"/>
              <a:t>:  A professional disposition includes: regular attendance, active participation in and out of class, and contributing to a respectful learning environment.</a:t>
            </a:r>
          </a:p>
          <a:p>
            <a:endParaRPr lang="en-US" sz="1600" b="1"/>
          </a:p>
          <a:p>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23154" y="2752608"/>
            <a:ext cx="3276600" cy="393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273320" y="2390931"/>
            <a:ext cx="4038600" cy="369332"/>
          </a:xfrm>
          <a:prstGeom prst="rect">
            <a:avLst/>
          </a:prstGeom>
          <a:noFill/>
        </p:spPr>
        <p:txBody>
          <a:bodyPr wrap="square" rtlCol="0">
            <a:spAutoFit/>
          </a:bodyPr>
          <a:lstStyle/>
          <a:p>
            <a:pPr algn="ctr"/>
            <a:r>
              <a:rPr lang="en-US" b="1"/>
              <a:t>Research projects</a:t>
            </a:r>
          </a:p>
        </p:txBody>
      </p:sp>
      <p:grpSp>
        <p:nvGrpSpPr>
          <p:cNvPr id="7" name="Group 6"/>
          <p:cNvGrpSpPr/>
          <p:nvPr/>
        </p:nvGrpSpPr>
        <p:grpSpPr>
          <a:xfrm>
            <a:off x="7899816" y="569626"/>
            <a:ext cx="3867462" cy="1004342"/>
            <a:chOff x="7555044" y="719527"/>
            <a:chExt cx="4152274" cy="1154243"/>
          </a:xfrm>
        </p:grpSpPr>
        <p:sp>
          <p:nvSpPr>
            <p:cNvPr id="4" name="TextBox 3"/>
            <p:cNvSpPr txBox="1"/>
            <p:nvPr/>
          </p:nvSpPr>
          <p:spPr>
            <a:xfrm>
              <a:off x="7555044" y="719527"/>
              <a:ext cx="4152274" cy="1154243"/>
            </a:xfrm>
            <a:prstGeom prst="rect">
              <a:avLst/>
            </a:prstGeom>
            <a:solidFill>
              <a:schemeClr val="tx1">
                <a:lumMod val="50000"/>
                <a:lumOff val="50000"/>
              </a:schemeClr>
            </a:solidFill>
          </p:spPr>
          <p:txBody>
            <a:bodyPr wrap="square" rtlCol="0">
              <a:spAutoFit/>
            </a:bodyPr>
            <a:lstStyle/>
            <a:p>
              <a:endParaRPr lang="en-US"/>
            </a:p>
          </p:txBody>
        </p:sp>
        <p:pic>
          <p:nvPicPr>
            <p:cNvPr id="3" name="Picture 2"/>
            <p:cNvPicPr>
              <a:picLocks noChangeAspect="1"/>
            </p:cNvPicPr>
            <p:nvPr/>
          </p:nvPicPr>
          <p:blipFill>
            <a:blip r:embed="rId4"/>
            <a:stretch>
              <a:fillRect/>
            </a:stretch>
          </p:blipFill>
          <p:spPr>
            <a:xfrm>
              <a:off x="7713690" y="809157"/>
              <a:ext cx="3810000" cy="952500"/>
            </a:xfrm>
            <a:prstGeom prst="rect">
              <a:avLst/>
            </a:prstGeom>
          </p:spPr>
        </p:pic>
      </p:grpSp>
    </p:spTree>
    <p:extLst>
      <p:ext uri="{BB962C8B-B14F-4D97-AF65-F5344CB8AC3E}">
        <p14:creationId xmlns:p14="http://schemas.microsoft.com/office/powerpoint/2010/main" val="44683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8624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351"/>
            <a:ext cx="12203291" cy="6864351"/>
          </a:xfrm>
          <a:prstGeom prst="rect">
            <a:avLst/>
          </a:prstGeom>
        </p:spPr>
      </p:pic>
    </p:spTree>
    <p:extLst>
      <p:ext uri="{BB962C8B-B14F-4D97-AF65-F5344CB8AC3E}">
        <p14:creationId xmlns:p14="http://schemas.microsoft.com/office/powerpoint/2010/main" val="156752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4998</TotalTime>
  <Words>895</Words>
  <Application>Microsoft Macintosh PowerPoint</Application>
  <PresentationFormat>Widescreen</PresentationFormat>
  <Paragraphs>115</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Rockwell</vt:lpstr>
      <vt:lpstr>Tw Cen MT</vt:lpstr>
      <vt:lpstr>Wingdings</vt:lpstr>
      <vt:lpstr>Arial</vt:lpstr>
      <vt:lpstr>Office Theme</vt:lpstr>
      <vt:lpstr>Implementing GLOBE into College/University Courses</vt:lpstr>
      <vt:lpstr>Undergraduate and Graduate Courses</vt:lpstr>
      <vt:lpstr>Engineering</vt:lpstr>
      <vt:lpstr>PowerPoint Presentation</vt:lpstr>
      <vt:lpstr>Science Content</vt:lpstr>
      <vt:lpstr>PowerPoint Presentation</vt:lpstr>
      <vt:lpstr> IPSC 4010 - Advanced Earth Science: GLOBE Program Compatible.@ Xavier University of Louisiana  </vt:lpstr>
      <vt:lpstr>PowerPoint Presentation</vt:lpstr>
      <vt:lpstr>PowerPoint Presentation</vt:lpstr>
      <vt:lpstr>Science Content – Other Universities</vt:lpstr>
      <vt:lpstr>Science Education - SUNY Fredonia</vt:lpstr>
      <vt:lpstr>PowerPoint Presentation</vt:lpstr>
      <vt:lpstr>Science Education – Other Universities</vt:lpstr>
      <vt:lpstr>Thank you for contributing</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GLOBE Mission EARTH</dc:title>
  <dc:creator>Microsoft Office User</dc:creator>
  <cp:lastModifiedBy>Microsoft Office User</cp:lastModifiedBy>
  <cp:revision>253</cp:revision>
  <dcterms:created xsi:type="dcterms:W3CDTF">2016-12-14T16:47:03Z</dcterms:created>
  <dcterms:modified xsi:type="dcterms:W3CDTF">2017-07-28T13:02:52Z</dcterms:modified>
</cp:coreProperties>
</file>