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7" r:id="rId3"/>
    <p:sldId id="258" r:id="rId4"/>
    <p:sldId id="264" r:id="rId5"/>
    <p:sldId id="265" r:id="rId6"/>
    <p:sldId id="266" r:id="rId7"/>
    <p:sldId id="286" r:id="rId8"/>
    <p:sldId id="299" r:id="rId9"/>
    <p:sldId id="298" r:id="rId10"/>
    <p:sldId id="268" r:id="rId11"/>
    <p:sldId id="267" r:id="rId12"/>
    <p:sldId id="272" r:id="rId13"/>
    <p:sldId id="273" r:id="rId14"/>
    <p:sldId id="274" r:id="rId15"/>
    <p:sldId id="278" r:id="rId16"/>
    <p:sldId id="279" r:id="rId17"/>
    <p:sldId id="280" r:id="rId18"/>
    <p:sldId id="281" r:id="rId19"/>
    <p:sldId id="282" r:id="rId20"/>
    <p:sldId id="283" r:id="rId21"/>
    <p:sldId id="285" r:id="rId22"/>
    <p:sldId id="296" r:id="rId2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aj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aj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aj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aj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aj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aj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aj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aj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aj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aj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aj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aj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aj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800"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xfrm>
            <a:off x="1143000" y="685800"/>
            <a:ext cx="4572000" cy="3429000"/>
          </a:xfrm>
          <a:prstGeom prst="rect">
            <a:avLst/>
          </a:prstGeom>
        </p:spPr>
        <p:txBody>
          <a:bodyPr/>
          <a:lstStyle/>
          <a:p>
            <a:endParaRPr/>
          </a:p>
        </p:txBody>
      </p:sp>
      <p:sp>
        <p:nvSpPr>
          <p:cNvPr id="105" name="Shape 10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332634589"/>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Photo - Horizontal">
    <p:spTree>
      <p:nvGrpSpPr>
        <p:cNvPr id="1" name=""/>
        <p:cNvGrpSpPr/>
        <p:nvPr/>
      </p:nvGrpSpPr>
      <p:grpSpPr>
        <a:xfrm>
          <a:off x="0" y="0"/>
          <a:ext cx="0" cy="0"/>
          <a:chOff x="0" y="0"/>
          <a:chExt cx="0" cy="0"/>
        </a:xfrm>
      </p:grpSpPr>
      <p:sp>
        <p:nvSpPr>
          <p:cNvPr id="11" name="Image"/>
          <p:cNvSpPr>
            <a:spLocks noGrp="1"/>
          </p:cNvSpPr>
          <p:nvPr>
            <p:ph type="pic" idx="13"/>
          </p:nvPr>
        </p:nvSpPr>
        <p:spPr>
          <a:xfrm>
            <a:off x="1306656" y="533400"/>
            <a:ext cx="10388601" cy="5860236"/>
          </a:xfrm>
          <a:prstGeom prst="rect">
            <a:avLst/>
          </a:prstGeom>
        </p:spPr>
        <p:txBody>
          <a:bodyPr lIns="91439" tIns="45719" rIns="91439" bIns="45719" anchor="t">
            <a:noAutofit/>
          </a:bodyPr>
          <a:lstStyle/>
          <a:p>
            <a:endParaRPr/>
          </a:p>
        </p:txBody>
      </p:sp>
      <p:sp>
        <p:nvSpPr>
          <p:cNvPr id="12" name="Title Text"/>
          <p:cNvSpPr txBox="1">
            <a:spLocks noGrp="1"/>
          </p:cNvSpPr>
          <p:nvPr>
            <p:ph type="title"/>
          </p:nvPr>
        </p:nvSpPr>
        <p:spPr>
          <a:xfrm>
            <a:off x="355600" y="7416800"/>
            <a:ext cx="12293600" cy="1282700"/>
          </a:xfrm>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xfrm>
            <a:off x="1270000" y="1638300"/>
            <a:ext cx="10464800" cy="3302000"/>
          </a:xfrm>
          <a:prstGeom prst="rect">
            <a:avLst/>
          </a:prstGeom>
        </p:spPr>
        <p:txBody>
          <a:bodyPr anchor="b"/>
          <a:lstStyle>
            <a:lvl1pPr>
              <a:defRPr sz="8000" cap="none">
                <a:solidFill>
                  <a:srgbClr val="000000"/>
                </a:solidFill>
                <a:latin typeface="+mn-lt"/>
                <a:ea typeface="+mn-ea"/>
                <a:cs typeface="+mn-cs"/>
                <a:sym typeface="Helvetica Light"/>
              </a:defRPr>
            </a:lvl1pPr>
          </a:lstStyle>
          <a:p>
            <a:r>
              <a:t>Title Text</a:t>
            </a:r>
          </a:p>
        </p:txBody>
      </p:sp>
      <p:sp>
        <p:nvSpPr>
          <p:cNvPr id="89"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lnSpc>
                <a:spcPct val="100000"/>
              </a:lnSpc>
              <a:spcBef>
                <a:spcPts val="0"/>
              </a:spcBef>
              <a:buSzTx/>
              <a:buNone/>
              <a:defRPr sz="3200">
                <a:solidFill>
                  <a:srgbClr val="000000"/>
                </a:solidFill>
                <a:latin typeface="+mn-lt"/>
                <a:ea typeface="+mn-ea"/>
                <a:cs typeface="+mn-cs"/>
                <a:sym typeface="Helvetica Light"/>
              </a:defRPr>
            </a:lvl1pPr>
            <a:lvl2pPr marL="0" indent="228600" algn="ctr">
              <a:lnSpc>
                <a:spcPct val="100000"/>
              </a:lnSpc>
              <a:spcBef>
                <a:spcPts val="0"/>
              </a:spcBef>
              <a:buSzTx/>
              <a:buNone/>
              <a:defRPr sz="3200">
                <a:solidFill>
                  <a:srgbClr val="000000"/>
                </a:solidFill>
                <a:latin typeface="+mn-lt"/>
                <a:ea typeface="+mn-ea"/>
                <a:cs typeface="+mn-cs"/>
                <a:sym typeface="Helvetica Light"/>
              </a:defRPr>
            </a:lvl2pPr>
            <a:lvl3pPr marL="0" indent="457200" algn="ctr">
              <a:lnSpc>
                <a:spcPct val="100000"/>
              </a:lnSpc>
              <a:spcBef>
                <a:spcPts val="0"/>
              </a:spcBef>
              <a:buSzTx/>
              <a:buNone/>
              <a:defRPr sz="3200">
                <a:solidFill>
                  <a:srgbClr val="000000"/>
                </a:solidFill>
                <a:latin typeface="+mn-lt"/>
                <a:ea typeface="+mn-ea"/>
                <a:cs typeface="+mn-cs"/>
                <a:sym typeface="Helvetica Light"/>
              </a:defRPr>
            </a:lvl3pPr>
            <a:lvl4pPr marL="0" indent="685800" algn="ctr">
              <a:lnSpc>
                <a:spcPct val="100000"/>
              </a:lnSpc>
              <a:spcBef>
                <a:spcPts val="0"/>
              </a:spcBef>
              <a:buSzTx/>
              <a:buNone/>
              <a:defRPr sz="3200">
                <a:solidFill>
                  <a:srgbClr val="000000"/>
                </a:solidFill>
                <a:latin typeface="+mn-lt"/>
                <a:ea typeface="+mn-ea"/>
                <a:cs typeface="+mn-cs"/>
                <a:sym typeface="Helvetica Light"/>
              </a:defRPr>
            </a:lvl4pPr>
            <a:lvl5pPr marL="0" indent="914400" algn="ctr">
              <a:lnSpc>
                <a:spcPct val="100000"/>
              </a:lnSpc>
              <a:spcBef>
                <a:spcPts val="0"/>
              </a:spcBef>
              <a:buSzTx/>
              <a:buNone/>
              <a:defRPr sz="32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mn-lt"/>
                <a:ea typeface="+mn-ea"/>
                <a:cs typeface="+mn-cs"/>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270000" y="1612900"/>
            <a:ext cx="10464800" cy="1485900"/>
          </a:xfrm>
          <a:prstGeom prst="rect">
            <a:avLst/>
          </a:prstGeom>
        </p:spPr>
        <p:txBody>
          <a:bodyPr anchor="b"/>
          <a:lstStyle>
            <a:lvl1pPr>
              <a:defRPr sz="8000">
                <a:solidFill>
                  <a:srgbClr val="000000"/>
                </a:solidFill>
                <a:latin typeface="+mn-lt"/>
                <a:ea typeface="+mn-ea"/>
                <a:cs typeface="+mn-cs"/>
                <a:sym typeface="Helvetica Light"/>
              </a:defRPr>
            </a:lvl1pPr>
          </a:lstStyle>
          <a:p>
            <a:r>
              <a:t>Title Text</a:t>
            </a:r>
          </a:p>
        </p:txBody>
      </p:sp>
      <p:sp>
        <p:nvSpPr>
          <p:cNvPr id="21" name="Body Level One…"/>
          <p:cNvSpPr txBox="1">
            <a:spLocks noGrp="1"/>
          </p:cNvSpPr>
          <p:nvPr>
            <p:ph type="body" sz="quarter" idx="1"/>
          </p:nvPr>
        </p:nvSpPr>
        <p:spPr>
          <a:xfrm>
            <a:off x="1270000" y="5130800"/>
            <a:ext cx="10464800" cy="1270000"/>
          </a:xfrm>
          <a:prstGeom prst="rect">
            <a:avLst/>
          </a:prstGeom>
        </p:spPr>
        <p:txBody>
          <a:bodyPr anchor="t"/>
          <a:lstStyle>
            <a:lvl1pPr marL="0" indent="0" algn="ctr">
              <a:lnSpc>
                <a:spcPct val="100000"/>
              </a:lnSpc>
              <a:spcBef>
                <a:spcPts val="0"/>
              </a:spcBef>
              <a:buSzTx/>
              <a:buNone/>
              <a:defRPr sz="3800">
                <a:solidFill>
                  <a:srgbClr val="000000"/>
                </a:solidFill>
                <a:latin typeface="Gill Sans MT"/>
                <a:ea typeface="Gill Sans MT"/>
                <a:cs typeface="Gill Sans MT"/>
                <a:sym typeface="Gill Sans MT"/>
              </a:defRPr>
            </a:lvl1pPr>
            <a:lvl2pPr marL="0" indent="342900" algn="ctr">
              <a:lnSpc>
                <a:spcPct val="100000"/>
              </a:lnSpc>
              <a:spcBef>
                <a:spcPts val="0"/>
              </a:spcBef>
              <a:buSzTx/>
              <a:buNone/>
              <a:defRPr sz="3800">
                <a:solidFill>
                  <a:srgbClr val="000000"/>
                </a:solidFill>
                <a:latin typeface="Gill Sans MT"/>
                <a:ea typeface="Gill Sans MT"/>
                <a:cs typeface="Gill Sans MT"/>
                <a:sym typeface="Gill Sans MT"/>
              </a:defRPr>
            </a:lvl2pPr>
            <a:lvl3pPr marL="0" indent="685800" algn="ctr">
              <a:lnSpc>
                <a:spcPct val="100000"/>
              </a:lnSpc>
              <a:spcBef>
                <a:spcPts val="0"/>
              </a:spcBef>
              <a:buSzTx/>
              <a:buNone/>
              <a:defRPr sz="3800">
                <a:solidFill>
                  <a:srgbClr val="000000"/>
                </a:solidFill>
                <a:latin typeface="Gill Sans MT"/>
                <a:ea typeface="Gill Sans MT"/>
                <a:cs typeface="Gill Sans MT"/>
                <a:sym typeface="Gill Sans MT"/>
              </a:defRPr>
            </a:lvl3pPr>
            <a:lvl4pPr marL="0" indent="1028700" algn="ctr">
              <a:lnSpc>
                <a:spcPct val="100000"/>
              </a:lnSpc>
              <a:spcBef>
                <a:spcPts val="0"/>
              </a:spcBef>
              <a:buSzTx/>
              <a:buNone/>
              <a:defRPr sz="3800">
                <a:solidFill>
                  <a:srgbClr val="000000"/>
                </a:solidFill>
                <a:latin typeface="Gill Sans MT"/>
                <a:ea typeface="Gill Sans MT"/>
                <a:cs typeface="Gill Sans MT"/>
                <a:sym typeface="Gill Sans MT"/>
              </a:defRPr>
            </a:lvl4pPr>
            <a:lvl5pPr marL="0" indent="1371600" algn="ctr">
              <a:lnSpc>
                <a:spcPct val="100000"/>
              </a:lnSpc>
              <a:spcBef>
                <a:spcPts val="0"/>
              </a:spcBef>
              <a:buSzTx/>
              <a:buNone/>
              <a:defRPr sz="38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Master #9">
    <p:bg>
      <p:bgPr>
        <a:solidFill>
          <a:srgbClr val="FFFFFF"/>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270000" y="1612900"/>
            <a:ext cx="10464800" cy="1485900"/>
          </a:xfrm>
          <a:prstGeom prst="rect">
            <a:avLst/>
          </a:prstGeom>
        </p:spPr>
        <p:txBody>
          <a:bodyPr anchor="b"/>
          <a:lstStyle>
            <a:lvl1pPr>
              <a:defRPr sz="8000">
                <a:solidFill>
                  <a:srgbClr val="000000"/>
                </a:solidFill>
                <a:latin typeface="+mn-lt"/>
                <a:ea typeface="+mn-ea"/>
                <a:cs typeface="+mn-cs"/>
                <a:sym typeface="Helvetica Light"/>
              </a:defRPr>
            </a:lvl1pPr>
          </a:lstStyle>
          <a:p>
            <a:r>
              <a:t>Title Text</a:t>
            </a:r>
          </a:p>
        </p:txBody>
      </p:sp>
      <p:sp>
        <p:nvSpPr>
          <p:cNvPr id="30" name="Body Level One…"/>
          <p:cNvSpPr txBox="1">
            <a:spLocks noGrp="1"/>
          </p:cNvSpPr>
          <p:nvPr>
            <p:ph type="body" sz="quarter" idx="1"/>
          </p:nvPr>
        </p:nvSpPr>
        <p:spPr>
          <a:xfrm>
            <a:off x="1270000" y="5130800"/>
            <a:ext cx="10464800" cy="1270000"/>
          </a:xfrm>
          <a:prstGeom prst="rect">
            <a:avLst/>
          </a:prstGeom>
        </p:spPr>
        <p:txBody>
          <a:bodyPr anchor="t"/>
          <a:lstStyle>
            <a:lvl1pPr marL="0" indent="0" algn="ctr">
              <a:lnSpc>
                <a:spcPct val="100000"/>
              </a:lnSpc>
              <a:spcBef>
                <a:spcPts val="0"/>
              </a:spcBef>
              <a:buSzTx/>
              <a:buNone/>
              <a:defRPr sz="3800">
                <a:solidFill>
                  <a:srgbClr val="000000"/>
                </a:solidFill>
                <a:latin typeface="Gill Sans MT"/>
                <a:ea typeface="Gill Sans MT"/>
                <a:cs typeface="Gill Sans MT"/>
                <a:sym typeface="Gill Sans MT"/>
              </a:defRPr>
            </a:lvl1pPr>
            <a:lvl2pPr marL="0" indent="342900" algn="ctr">
              <a:lnSpc>
                <a:spcPct val="100000"/>
              </a:lnSpc>
              <a:spcBef>
                <a:spcPts val="0"/>
              </a:spcBef>
              <a:buSzTx/>
              <a:buNone/>
              <a:defRPr sz="3800">
                <a:solidFill>
                  <a:srgbClr val="000000"/>
                </a:solidFill>
                <a:latin typeface="Gill Sans MT"/>
                <a:ea typeface="Gill Sans MT"/>
                <a:cs typeface="Gill Sans MT"/>
                <a:sym typeface="Gill Sans MT"/>
              </a:defRPr>
            </a:lvl2pPr>
            <a:lvl3pPr marL="0" indent="685800" algn="ctr">
              <a:lnSpc>
                <a:spcPct val="100000"/>
              </a:lnSpc>
              <a:spcBef>
                <a:spcPts val="0"/>
              </a:spcBef>
              <a:buSzTx/>
              <a:buNone/>
              <a:defRPr sz="3800">
                <a:solidFill>
                  <a:srgbClr val="000000"/>
                </a:solidFill>
                <a:latin typeface="Gill Sans MT"/>
                <a:ea typeface="Gill Sans MT"/>
                <a:cs typeface="Gill Sans MT"/>
                <a:sym typeface="Gill Sans MT"/>
              </a:defRPr>
            </a:lvl3pPr>
            <a:lvl4pPr marL="0" indent="1028700" algn="ctr">
              <a:lnSpc>
                <a:spcPct val="100000"/>
              </a:lnSpc>
              <a:spcBef>
                <a:spcPts val="0"/>
              </a:spcBef>
              <a:buSzTx/>
              <a:buNone/>
              <a:defRPr sz="3800">
                <a:solidFill>
                  <a:srgbClr val="000000"/>
                </a:solidFill>
                <a:latin typeface="Gill Sans MT"/>
                <a:ea typeface="Gill Sans MT"/>
                <a:cs typeface="Gill Sans MT"/>
                <a:sym typeface="Gill Sans MT"/>
              </a:defRPr>
            </a:lvl4pPr>
            <a:lvl5pPr marL="0" indent="1371600" algn="ctr">
              <a:lnSpc>
                <a:spcPct val="100000"/>
              </a:lnSpc>
              <a:spcBef>
                <a:spcPts val="0"/>
              </a:spcBef>
              <a:buSzTx/>
              <a:buNone/>
              <a:defRPr sz="3800">
                <a:solidFill>
                  <a:srgbClr val="000000"/>
                </a:solidFill>
                <a:latin typeface="Gill Sans MT"/>
                <a:ea typeface="Gill Sans MT"/>
                <a:cs typeface="Gill Sans MT"/>
                <a:sym typeface="Gill Sans MT"/>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55600" y="254000"/>
            <a:ext cx="12293600" cy="2438400"/>
          </a:xfrm>
          <a:prstGeom prst="rect">
            <a:avLst/>
          </a:prstGeom>
        </p:spPr>
        <p:txBody>
          <a:bodyPr/>
          <a:lstStyle/>
          <a:p>
            <a:r>
              <a:t>Title Text</a:t>
            </a:r>
          </a:p>
        </p:txBody>
      </p:sp>
      <p:sp>
        <p:nvSpPr>
          <p:cNvPr id="39" name="Body Level One…"/>
          <p:cNvSpPr txBox="1">
            <a:spLocks noGrp="1"/>
          </p:cNvSpPr>
          <p:nvPr>
            <p:ph type="body" idx="1"/>
          </p:nvPr>
        </p:nvSpPr>
        <p:spPr>
          <a:xfrm>
            <a:off x="355600" y="3187700"/>
            <a:ext cx="12293600" cy="5842000"/>
          </a:xfrm>
          <a:prstGeom prst="rect">
            <a:avLst/>
          </a:prstGeom>
        </p:spPr>
        <p:txBody>
          <a:bodyPr/>
          <a:lstStyle>
            <a:lvl1pPr marL="262282" indent="-262282">
              <a:lnSpc>
                <a:spcPct val="100000"/>
              </a:lnSpc>
              <a:spcBef>
                <a:spcPts val="3800"/>
              </a:spcBef>
              <a:defRPr sz="3800"/>
            </a:lvl1pPr>
            <a:lvl2pPr marL="579782" indent="-262282">
              <a:lnSpc>
                <a:spcPct val="100000"/>
              </a:lnSpc>
              <a:spcBef>
                <a:spcPts val="3800"/>
              </a:spcBef>
              <a:defRPr sz="3800"/>
            </a:lvl2pPr>
            <a:lvl3pPr marL="897282" indent="-262282">
              <a:lnSpc>
                <a:spcPct val="100000"/>
              </a:lnSpc>
              <a:spcBef>
                <a:spcPts val="3800"/>
              </a:spcBef>
              <a:defRPr sz="3800"/>
            </a:lvl3pPr>
            <a:lvl4pPr marL="1214782" indent="-262282">
              <a:lnSpc>
                <a:spcPct val="100000"/>
              </a:lnSpc>
              <a:spcBef>
                <a:spcPts val="3800"/>
              </a:spcBef>
              <a:defRPr sz="3800"/>
            </a:lvl4pPr>
            <a:lvl5pPr marL="1532282" indent="-262282">
              <a:lnSpc>
                <a:spcPct val="100000"/>
              </a:lnSpc>
              <a:spcBef>
                <a:spcPts val="3800"/>
              </a:spcBef>
              <a:defRPr sz="3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47" name="Image"/>
          <p:cNvSpPr>
            <a:spLocks noGrp="1"/>
          </p:cNvSpPr>
          <p:nvPr>
            <p:ph type="pic" sz="half" idx="13"/>
          </p:nvPr>
        </p:nvSpPr>
        <p:spPr>
          <a:xfrm>
            <a:off x="7518400" y="2819400"/>
            <a:ext cx="4381500" cy="6591300"/>
          </a:xfrm>
          <a:prstGeom prst="rect">
            <a:avLst/>
          </a:prstGeom>
        </p:spPr>
        <p:txBody>
          <a:bodyPr lIns="91439" tIns="45719" rIns="91439" bIns="45719" anchor="t">
            <a:noAutofit/>
          </a:bodyPr>
          <a:lstStyle/>
          <a:p>
            <a:endParaRPr/>
          </a:p>
        </p:txBody>
      </p:sp>
      <p:sp>
        <p:nvSpPr>
          <p:cNvPr id="48" name="Title Text"/>
          <p:cNvSpPr txBox="1">
            <a:spLocks noGrp="1"/>
          </p:cNvSpPr>
          <p:nvPr>
            <p:ph type="title"/>
          </p:nvPr>
        </p:nvSpPr>
        <p:spPr>
          <a:xfrm>
            <a:off x="355600" y="254000"/>
            <a:ext cx="12293600" cy="2438400"/>
          </a:xfrm>
          <a:prstGeom prst="rect">
            <a:avLst/>
          </a:prstGeom>
        </p:spPr>
        <p:txBody>
          <a:bodyPr/>
          <a:lstStyle/>
          <a:p>
            <a:r>
              <a:t>Title Text</a:t>
            </a:r>
          </a:p>
        </p:txBody>
      </p:sp>
      <p:sp>
        <p:nvSpPr>
          <p:cNvPr id="49" name="Body Level One…"/>
          <p:cNvSpPr txBox="1">
            <a:spLocks noGrp="1"/>
          </p:cNvSpPr>
          <p:nvPr>
            <p:ph type="body" sz="half" idx="1"/>
          </p:nvPr>
        </p:nvSpPr>
        <p:spPr>
          <a:xfrm>
            <a:off x="355600" y="3187700"/>
            <a:ext cx="5892800" cy="5842000"/>
          </a:xfrm>
          <a:prstGeom prst="rect">
            <a:avLst/>
          </a:prstGeom>
        </p:spPr>
        <p:txBody>
          <a:bodyPr/>
          <a:lstStyle>
            <a:lvl1pPr marL="262282" indent="-262282">
              <a:lnSpc>
                <a:spcPct val="100000"/>
              </a:lnSpc>
              <a:spcBef>
                <a:spcPts val="3800"/>
              </a:spcBef>
              <a:defRPr sz="3800"/>
            </a:lvl1pPr>
            <a:lvl2pPr marL="579782" indent="-262282">
              <a:lnSpc>
                <a:spcPct val="100000"/>
              </a:lnSpc>
              <a:spcBef>
                <a:spcPts val="3800"/>
              </a:spcBef>
              <a:defRPr sz="3800"/>
            </a:lvl2pPr>
            <a:lvl3pPr marL="897282" indent="-262282">
              <a:lnSpc>
                <a:spcPct val="100000"/>
              </a:lnSpc>
              <a:spcBef>
                <a:spcPts val="3800"/>
              </a:spcBef>
              <a:defRPr sz="3800"/>
            </a:lvl3pPr>
            <a:lvl4pPr marL="1214782" indent="-262282">
              <a:lnSpc>
                <a:spcPct val="100000"/>
              </a:lnSpc>
              <a:spcBef>
                <a:spcPts val="3800"/>
              </a:spcBef>
              <a:defRPr sz="3800"/>
            </a:lvl4pPr>
            <a:lvl5pPr marL="1532282" indent="-262282">
              <a:lnSpc>
                <a:spcPct val="100000"/>
              </a:lnSpc>
              <a:spcBef>
                <a:spcPts val="3800"/>
              </a:spcBef>
              <a:defRPr sz="3800"/>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55600" y="254000"/>
            <a:ext cx="12293600" cy="2438400"/>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Image"/>
          <p:cNvSpPr>
            <a:spLocks noGrp="1"/>
          </p:cNvSpPr>
          <p:nvPr>
            <p:ph type="pic" idx="13"/>
          </p:nvPr>
        </p:nvSpPr>
        <p:spPr>
          <a:xfrm>
            <a:off x="1306656" y="1943100"/>
            <a:ext cx="10388601" cy="5860236"/>
          </a:xfrm>
          <a:prstGeom prst="rect">
            <a:avLst/>
          </a:prstGeom>
        </p:spPr>
        <p:txBody>
          <a:bodyPr lIns="91439" tIns="45719" rIns="91439" bIns="45719" anchor="t">
            <a:noAutofit/>
          </a:bodyPr>
          <a:lstStyle/>
          <a:p>
            <a:endParaRP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762000" y="762000"/>
            <a:ext cx="11468100" cy="821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6324600" y="9271000"/>
            <a:ext cx="342900" cy="3556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1pPr>
      <a:lvl2pPr marL="0" marR="0" indent="2286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2pPr>
      <a:lvl3pPr marL="0" marR="0" indent="4572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3pPr>
      <a:lvl4pPr marL="0" marR="0" indent="6858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4pPr>
      <a:lvl5pPr marL="0" marR="0" indent="9144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5pPr>
      <a:lvl6pPr marL="0" marR="0" indent="11430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6pPr>
      <a:lvl7pPr marL="0" marR="0" indent="13716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7pPr>
      <a:lvl8pPr marL="0" marR="0" indent="16002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8pPr>
      <a:lvl9pPr marL="0" marR="0" indent="18288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j-lt"/>
          <a:ea typeface="+mj-ea"/>
          <a:cs typeface="+mj-cs"/>
          <a:sym typeface="Gill Sans Light"/>
        </a:defRPr>
      </a:lvl9pPr>
    </p:titleStyle>
    <p:bodyStyle>
      <a:lvl1pPr marL="3175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1pPr>
      <a:lvl2pPr marL="6350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2pPr>
      <a:lvl3pPr marL="9525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3pPr>
      <a:lvl4pPr marL="12700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4pPr>
      <a:lvl5pPr marL="15875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5pPr>
      <a:lvl6pPr marL="19050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6pPr>
      <a:lvl7pPr marL="22225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7pPr>
      <a:lvl8pPr marL="25400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8pPr>
      <a:lvl9pPr marL="2857500" marR="0" indent="-317500" algn="l" defTabSz="584200" rtl="0" latinLnBrk="0">
        <a:lnSpc>
          <a:spcPct val="120000"/>
        </a:lnSpc>
        <a:spcBef>
          <a:spcPts val="4600"/>
        </a:spcBef>
        <a:spcAft>
          <a:spcPts val="0"/>
        </a:spcAft>
        <a:buClrTx/>
        <a:buSzPct val="82000"/>
        <a:buFontTx/>
        <a:buChar char="•"/>
        <a:tabLst/>
        <a:defRPr sz="4600" b="0" i="0" u="none" strike="noStrike" cap="none" spc="0" baseline="0">
          <a:ln>
            <a:noFill/>
          </a:ln>
          <a:solidFill>
            <a:srgbClr val="525252"/>
          </a:solidFill>
          <a:uFillTx/>
          <a:latin typeface="+mj-lt"/>
          <a:ea typeface="+mj-ea"/>
          <a:cs typeface="+mj-cs"/>
          <a:sym typeface="Gill Sans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 Id="rId3" Type="http://schemas.openxmlformats.org/officeDocument/2006/relationships/hyperlink" Target="http://www.globe.gov/web/aren-projec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 Id="rId3"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 Id="rId3"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 Id="rId3"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pn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tiff"/><Relationship Id="rId1" Type="http://schemas.openxmlformats.org/officeDocument/2006/relationships/slideLayout" Target="../slideLayouts/slideLayout3.xml"/><Relationship Id="rId2"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5.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tiff"/><Relationship Id="rId8" Type="http://schemas.openxmlformats.org/officeDocument/2006/relationships/image" Target="../media/image67.jpeg"/><Relationship Id="rId9" Type="http://schemas.openxmlformats.org/officeDocument/2006/relationships/image" Target="../media/image68.jpeg"/><Relationship Id="rId1" Type="http://schemas.openxmlformats.org/officeDocument/2006/relationships/slideLayout" Target="../slideLayouts/slideLayout3.xml"/><Relationship Id="rId2"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jpeg"/><Relationship Id="rId6" Type="http://schemas.openxmlformats.org/officeDocument/2006/relationships/image" Target="../media/image73.png"/><Relationship Id="rId7" Type="http://schemas.openxmlformats.org/officeDocument/2006/relationships/image" Target="../media/image74.jpe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lobe.gov/web/aren-project" TargetMode="External"/><Relationship Id="rId3" Type="http://schemas.openxmlformats.org/officeDocument/2006/relationships/hyperlink" Target="mailto:henry@resa.net"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jpeg"/><Relationship Id="rId7"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jpeg"/><Relationship Id="rId8"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lobe.gov" TargetMode="External"/><Relationship Id="rId3" Type="http://schemas.openxmlformats.org/officeDocument/2006/relationships/image" Target="../media/image3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asted-image.png" descr="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1671" y="1088972"/>
            <a:ext cx="6700536" cy="4760435"/>
          </a:xfrm>
          <a:prstGeom prst="rect">
            <a:avLst/>
          </a:prstGeom>
          <a:ln w="12700">
            <a:miter lim="400000"/>
          </a:ln>
        </p:spPr>
      </p:pic>
      <p:sp>
        <p:nvSpPr>
          <p:cNvPr id="108" name="AREN, GLOBE and NASA Resources"/>
          <p:cNvSpPr txBox="1">
            <a:spLocks noGrp="1"/>
          </p:cNvSpPr>
          <p:nvPr>
            <p:ph type="title"/>
          </p:nvPr>
        </p:nvSpPr>
        <p:spPr>
          <a:xfrm>
            <a:off x="7492206" y="205687"/>
            <a:ext cx="5172391" cy="2654300"/>
          </a:xfrm>
          <a:prstGeom prst="rect">
            <a:avLst/>
          </a:prstGeom>
        </p:spPr>
        <p:txBody>
          <a:bodyPr>
            <a:normAutofit fontScale="90000"/>
          </a:bodyPr>
          <a:lstStyle>
            <a:lvl1pPr defTabSz="420624">
              <a:defRPr sz="5760"/>
            </a:lvl1pPr>
          </a:lstStyle>
          <a:p>
            <a:r>
              <a:rPr dirty="0"/>
              <a:t>AREN, GLOBE and NASA Resources</a:t>
            </a:r>
            <a:endParaRPr dirty="0">
              <a:latin typeface="Times New Roman"/>
              <a:ea typeface="Times New Roman"/>
              <a:cs typeface="Times New Roman"/>
              <a:sym typeface="Times New Roman"/>
            </a:endParaRPr>
          </a:p>
        </p:txBody>
      </p:sp>
      <p:sp>
        <p:nvSpPr>
          <p:cNvPr id="109" name="http://www.globe.gov/web/aren-project"/>
          <p:cNvSpPr txBox="1">
            <a:spLocks noGrp="1"/>
          </p:cNvSpPr>
          <p:nvPr>
            <p:ph type="body" sz="quarter" idx="1"/>
          </p:nvPr>
        </p:nvSpPr>
        <p:spPr>
          <a:xfrm>
            <a:off x="7492207" y="3520652"/>
            <a:ext cx="5296292" cy="1911429"/>
          </a:xfrm>
          <a:prstGeom prst="rect">
            <a:avLst/>
          </a:prstGeom>
        </p:spPr>
        <p:txBody>
          <a:bodyPr/>
          <a:lstStyle/>
          <a:p>
            <a:endParaRPr dirty="0"/>
          </a:p>
          <a:p>
            <a:r>
              <a:rPr u="sng" dirty="0">
                <a:hlinkClick r:id="rId3"/>
              </a:rPr>
              <a:t>http://www.globe.gov/web/aren-project</a:t>
            </a:r>
          </a:p>
        </p:txBody>
      </p:sp>
      <p:sp>
        <p:nvSpPr>
          <p:cNvPr id="2" name="Rectangle 1"/>
          <p:cNvSpPr/>
          <p:nvPr/>
        </p:nvSpPr>
        <p:spPr>
          <a:xfrm>
            <a:off x="417316" y="6365170"/>
            <a:ext cx="12247282" cy="2862322"/>
          </a:xfrm>
          <a:prstGeom prst="rect">
            <a:avLst/>
          </a:prstGeom>
        </p:spPr>
        <p:txBody>
          <a:bodyPr wrap="square">
            <a:spAutoFit/>
          </a:bodyPr>
          <a:lstStyle/>
          <a:p>
            <a:r>
              <a:rPr lang="en-US" dirty="0"/>
              <a:t>NASA Science Mission Directorate Science Education</a:t>
            </a:r>
          </a:p>
          <a:p>
            <a:r>
              <a:rPr lang="en-US" dirty="0"/>
              <a:t>Cooperative Agreement Notice (CAN)</a:t>
            </a:r>
          </a:p>
          <a:p>
            <a:r>
              <a:rPr lang="en-US" dirty="0"/>
              <a:t>Solicitation: NNH15ZDA0044C</a:t>
            </a:r>
          </a:p>
          <a:p>
            <a:r>
              <a:rPr lang="en-US" dirty="0"/>
              <a:t>Award Number: NNX16AB95A</a:t>
            </a:r>
          </a:p>
          <a:p>
            <a:r>
              <a:rPr lang="en-US" dirty="0"/>
              <a:t>Principal Investigator: David Bydlowski, Wayne RESA, Wayne, MI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Rounded Rectangle"/>
          <p:cNvSpPr/>
          <p:nvPr/>
        </p:nvSpPr>
        <p:spPr>
          <a:xfrm>
            <a:off x="400306" y="2605736"/>
            <a:ext cx="12204188" cy="5669559"/>
          </a:xfrm>
          <a:prstGeom prst="roundRect">
            <a:avLst>
              <a:gd name="adj" fmla="val 3360"/>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250" name="TwinCam - Visible Light Image"/>
          <p:cNvSpPr txBox="1"/>
          <p:nvPr/>
        </p:nvSpPr>
        <p:spPr>
          <a:xfrm>
            <a:off x="629711" y="7600950"/>
            <a:ext cx="52578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232323"/>
                </a:solidFill>
                <a:latin typeface="Gill Sans MT"/>
                <a:ea typeface="Gill Sans MT"/>
                <a:cs typeface="Gill Sans MT"/>
                <a:sym typeface="Gill Sans MT"/>
              </a:defRPr>
            </a:lvl1pPr>
          </a:lstStyle>
          <a:p>
            <a:r>
              <a:t>TwinCam - Visible Light Image</a:t>
            </a:r>
          </a:p>
        </p:txBody>
      </p:sp>
      <p:sp>
        <p:nvSpPr>
          <p:cNvPr id="251" name="TwinCam - Near-Infrared Image"/>
          <p:cNvSpPr txBox="1"/>
          <p:nvPr/>
        </p:nvSpPr>
        <p:spPr>
          <a:xfrm>
            <a:off x="7092026" y="7600950"/>
            <a:ext cx="5080001" cy="50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solidFill>
                  <a:srgbClr val="232323"/>
                </a:solidFill>
                <a:latin typeface="Gill Sans MT"/>
                <a:ea typeface="Gill Sans MT"/>
                <a:cs typeface="Gill Sans MT"/>
                <a:sym typeface="Gill Sans MT"/>
              </a:defRPr>
            </a:lvl1pPr>
          </a:lstStyle>
          <a:p>
            <a:r>
              <a:t>TwinCam - Near-Infrared Image</a:t>
            </a:r>
          </a:p>
        </p:txBody>
      </p:sp>
      <p:sp>
        <p:nvSpPr>
          <p:cNvPr id="252" name="Example using TwinCam visible and near infrared imagery"/>
          <p:cNvSpPr txBox="1"/>
          <p:nvPr/>
        </p:nvSpPr>
        <p:spPr>
          <a:xfrm>
            <a:off x="703926" y="2603698"/>
            <a:ext cx="11709401" cy="672902"/>
          </a:xfrm>
          <a:prstGeom prst="rect">
            <a:avLst/>
          </a:prstGeom>
          <a:ln w="12700"/>
          <a:extLst>
            <a:ext uri="{C572A759-6A51-4108-AA02-DFA0A04FC94B}">
              <ma14:wrappingTextBoxFlag xmlns:ma14="http://schemas.microsoft.com/office/mac/drawingml/2011/main" val="1"/>
            </a:ext>
          </a:extLst>
        </p:spPr>
        <p:txBody>
          <a:bodyPr lIns="50800" tIns="50800" rIns="50800" bIns="50800" anchor="b">
            <a:normAutofit/>
          </a:bodyPr>
          <a:lstStyle>
            <a:lvl1pPr>
              <a:buClr>
                <a:srgbClr val="133250"/>
              </a:buClr>
              <a:buFont typeface="Helvetica"/>
              <a:defRPr>
                <a:solidFill>
                  <a:srgbClr val="000000"/>
                </a:solidFill>
                <a:latin typeface="Gill Sans"/>
                <a:ea typeface="Gill Sans"/>
                <a:cs typeface="Gill Sans"/>
                <a:sym typeface="Gill Sans"/>
              </a:defRPr>
            </a:lvl1pPr>
          </a:lstStyle>
          <a:p>
            <a:r>
              <a:t>Example using TwinCam visible and near infrared imagery</a:t>
            </a:r>
          </a:p>
        </p:txBody>
      </p:sp>
      <p:pic>
        <p:nvPicPr>
          <p:cNvPr id="253" name="TC_NIR.jpg" descr="TC_NIR.jpg"/>
          <p:cNvPicPr>
            <a:picLocks noChangeAspect="1"/>
          </p:cNvPicPr>
          <p:nvPr/>
        </p:nvPicPr>
        <p:blipFill>
          <a:blip r:embed="rId2">
            <a:alphaModFix amt="80386"/>
            <a:extLst/>
          </a:blip>
          <a:stretch>
            <a:fillRect/>
          </a:stretch>
        </p:blipFill>
        <p:spPr>
          <a:xfrm>
            <a:off x="7041226" y="3372651"/>
            <a:ext cx="5181601" cy="3886201"/>
          </a:xfrm>
          <a:prstGeom prst="rect">
            <a:avLst/>
          </a:prstGeom>
          <a:ln w="25400">
            <a:solidFill>
              <a:srgbClr val="FFFFFF"/>
            </a:solidFill>
            <a:miter lim="400000"/>
          </a:ln>
          <a:effectLst>
            <a:outerShdw blurRad="139700" dist="314851" dir="3571638" rotWithShape="0">
              <a:srgbClr val="000000">
                <a:alpha val="50000"/>
              </a:srgbClr>
            </a:outerShdw>
          </a:effectLst>
        </p:spPr>
      </p:pic>
      <p:pic>
        <p:nvPicPr>
          <p:cNvPr id="254" name="TC_RGB.jpg" descr="TC_RGB.jpg"/>
          <p:cNvPicPr>
            <a:picLocks noChangeAspect="1"/>
          </p:cNvPicPr>
          <p:nvPr/>
        </p:nvPicPr>
        <p:blipFill>
          <a:blip r:embed="rId3">
            <a:alphaModFix amt="80386"/>
            <a:extLst/>
          </a:blip>
          <a:stretch>
            <a:fillRect/>
          </a:stretch>
        </p:blipFill>
        <p:spPr>
          <a:xfrm>
            <a:off x="718611" y="3372651"/>
            <a:ext cx="5181601" cy="3886201"/>
          </a:xfrm>
          <a:prstGeom prst="rect">
            <a:avLst/>
          </a:prstGeom>
          <a:ln w="25400">
            <a:solidFill>
              <a:srgbClr val="FFFFFF"/>
            </a:solidFill>
            <a:miter lim="400000"/>
          </a:ln>
          <a:effectLst>
            <a:outerShdw blurRad="139700" dist="314851" dir="3571638" rotWithShape="0">
              <a:srgbClr val="000000">
                <a:alpha val="50000"/>
              </a:srgbClr>
            </a:outerShdw>
          </a:effectLst>
        </p:spPr>
      </p:pic>
      <p:sp>
        <p:nvSpPr>
          <p:cNvPr id="255" name="Image Processing…"/>
          <p:cNvSpPr txBox="1"/>
          <p:nvPr/>
        </p:nvSpPr>
        <p:spPr>
          <a:xfrm>
            <a:off x="1143000" y="495300"/>
            <a:ext cx="10452100" cy="1433283"/>
          </a:xfrm>
          <a:prstGeom prst="rect">
            <a:avLst/>
          </a:prstGeom>
          <a:ln w="12700"/>
          <a:extLst>
            <a:ext uri="{C572A759-6A51-4108-AA02-DFA0A04FC94B}">
              <ma14:wrappingTextBoxFlag xmlns:ma14="http://schemas.microsoft.com/office/mac/drawingml/2011/main" val="1"/>
            </a:ext>
          </a:extLst>
        </p:spPr>
        <p:txBody>
          <a:bodyPr lIns="50800" tIns="50800" rIns="50800" bIns="50800" anchor="b">
            <a:normAutofit fontScale="92500"/>
          </a:bodyPr>
          <a:lstStyle/>
          <a:p>
            <a:pPr defTabSz="420624">
              <a:buClr>
                <a:srgbClr val="133250"/>
              </a:buClr>
              <a:buFont typeface="Helvetica"/>
              <a:defRPr sz="4608" cap="all" spc="1474">
                <a:solidFill>
                  <a:srgbClr val="000000"/>
                </a:solidFill>
                <a:latin typeface="Gill Sans MT"/>
                <a:ea typeface="Gill Sans MT"/>
                <a:cs typeface="Gill Sans MT"/>
                <a:sym typeface="Gill Sans MT"/>
              </a:defRPr>
            </a:pPr>
            <a:r>
              <a:rPr>
                <a:solidFill>
                  <a:srgbClr val="133250"/>
                </a:solidFill>
                <a:effectLst>
                  <a:outerShdw blurRad="27432" dist="27432" dir="2700000" rotWithShape="0">
                    <a:srgbClr val="8EABB4"/>
                  </a:outerShdw>
                </a:effectLst>
                <a:uFill>
                  <a:solidFill>
                    <a:srgbClr val="133250"/>
                  </a:solidFill>
                </a:uFill>
              </a:rPr>
              <a:t>Image Processing</a:t>
            </a:r>
          </a:p>
          <a:p>
            <a:pPr defTabSz="420624">
              <a:buClr>
                <a:srgbClr val="133250"/>
              </a:buClr>
              <a:buFont typeface="Helvetica"/>
              <a:defRPr sz="2880" cap="all" spc="921">
                <a:solidFill>
                  <a:srgbClr val="000000"/>
                </a:solidFill>
                <a:latin typeface="Gill Sans MT"/>
                <a:ea typeface="Gill Sans MT"/>
                <a:cs typeface="Gill Sans MT"/>
                <a:sym typeface="Gill Sans MT"/>
              </a:defRPr>
            </a:pPr>
            <a:r>
              <a:rPr>
                <a:solidFill>
                  <a:srgbClr val="133250"/>
                </a:solidFill>
                <a:effectLst>
                  <a:outerShdw blurRad="27432" dist="27432" dir="2700000" rotWithShape="0">
                    <a:srgbClr val="8EABB4"/>
                  </a:outerShdw>
                </a:effectLst>
                <a:uFill>
                  <a:solidFill>
                    <a:srgbClr val="133250"/>
                  </a:solidFill>
                </a:uFill>
              </a:rPr>
              <a:t>Working with TwinCam Image data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Rounded Rectangle"/>
          <p:cNvSpPr/>
          <p:nvPr/>
        </p:nvSpPr>
        <p:spPr>
          <a:xfrm>
            <a:off x="571500" y="1117600"/>
            <a:ext cx="11849100" cy="7632700"/>
          </a:xfrm>
          <a:prstGeom prst="roundRect">
            <a:avLst>
              <a:gd name="adj" fmla="val 2496"/>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244" name="TwinCam Examples - Knabusch Center for Science and Mathematics"/>
          <p:cNvSpPr txBox="1">
            <a:spLocks noGrp="1"/>
          </p:cNvSpPr>
          <p:nvPr>
            <p:ph type="body" sz="quarter" idx="1"/>
          </p:nvPr>
        </p:nvSpPr>
        <p:spPr>
          <a:xfrm>
            <a:off x="419100" y="469900"/>
            <a:ext cx="12115800" cy="774700"/>
          </a:xfrm>
          <a:prstGeom prst="rect">
            <a:avLst/>
          </a:prstGeom>
        </p:spPr>
        <p:txBody>
          <a:bodyPr>
            <a:normAutofit fontScale="92500"/>
          </a:bodyPr>
          <a:lstStyle>
            <a:lvl1pPr defTabSz="525779">
              <a:defRPr sz="3420"/>
            </a:lvl1pPr>
          </a:lstStyle>
          <a:p>
            <a:r>
              <a:t>TwinCam Examples - Knabusch Center for Science and Mathematics</a:t>
            </a:r>
          </a:p>
        </p:txBody>
      </p:sp>
      <p:pic>
        <p:nvPicPr>
          <p:cNvPr id="245" name="TG_IP_CLSS2.png" descr="TG_IP_CLSS2.png"/>
          <p:cNvPicPr>
            <a:picLocks noChangeAspect="1"/>
          </p:cNvPicPr>
          <p:nvPr/>
        </p:nvPicPr>
        <p:blipFill>
          <a:blip r:embed="rId2">
            <a:extLst/>
          </a:blip>
          <a:stretch>
            <a:fillRect/>
          </a:stretch>
        </p:blipFill>
        <p:spPr>
          <a:xfrm>
            <a:off x="1397000" y="1279769"/>
            <a:ext cx="10198100" cy="2353409"/>
          </a:xfrm>
          <a:prstGeom prst="rect">
            <a:avLst/>
          </a:prstGeom>
          <a:ln w="12700">
            <a:solidFill>
              <a:srgbClr val="000000"/>
            </a:solidFill>
            <a:miter lim="400000"/>
          </a:ln>
        </p:spPr>
      </p:pic>
      <p:pic>
        <p:nvPicPr>
          <p:cNvPr id="246" name="TG_IP_CLSS1.png" descr="TG_IP_CLSS1.png"/>
          <p:cNvPicPr>
            <a:picLocks noChangeAspect="1"/>
          </p:cNvPicPr>
          <p:nvPr/>
        </p:nvPicPr>
        <p:blipFill>
          <a:blip r:embed="rId3">
            <a:extLst/>
          </a:blip>
          <a:stretch>
            <a:fillRect/>
          </a:stretch>
        </p:blipFill>
        <p:spPr>
          <a:xfrm>
            <a:off x="1409700" y="3771900"/>
            <a:ext cx="10185400" cy="2350477"/>
          </a:xfrm>
          <a:prstGeom prst="rect">
            <a:avLst/>
          </a:prstGeom>
          <a:ln w="12700">
            <a:solidFill>
              <a:srgbClr val="000000"/>
            </a:solidFill>
            <a:miter lim="400000"/>
          </a:ln>
        </p:spPr>
      </p:pic>
      <p:pic>
        <p:nvPicPr>
          <p:cNvPr id="247" name="TG_IP_CLSS3.png" descr="TG_IP_CLSS3.png"/>
          <p:cNvPicPr>
            <a:picLocks noChangeAspect="1"/>
          </p:cNvPicPr>
          <p:nvPr/>
        </p:nvPicPr>
        <p:blipFill>
          <a:blip r:embed="rId4">
            <a:extLst/>
          </a:blip>
          <a:stretch>
            <a:fillRect/>
          </a:stretch>
        </p:blipFill>
        <p:spPr>
          <a:xfrm>
            <a:off x="1409700" y="6261100"/>
            <a:ext cx="10181167" cy="2349500"/>
          </a:xfrm>
          <a:prstGeom prst="rect">
            <a:avLst/>
          </a:prstGeom>
          <a:ln w="12700">
            <a:solidFill>
              <a:srgbClr val="0000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Rounded Rectangle"/>
          <p:cNvSpPr/>
          <p:nvPr/>
        </p:nvSpPr>
        <p:spPr>
          <a:xfrm>
            <a:off x="342900" y="2082800"/>
            <a:ext cx="12319000" cy="5588000"/>
          </a:xfrm>
          <a:prstGeom prst="roundRect">
            <a:avLst>
              <a:gd name="adj" fmla="val 3544"/>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275" name="Use MultiSpec to produce classified image and vegetation indices"/>
          <p:cNvSpPr txBox="1"/>
          <p:nvPr/>
        </p:nvSpPr>
        <p:spPr>
          <a:xfrm>
            <a:off x="0" y="393700"/>
            <a:ext cx="12547600"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2200"/>
              </a:spcBef>
              <a:defRPr spc="972">
                <a:solidFill>
                  <a:srgbClr val="000000"/>
                </a:solidFill>
                <a:latin typeface="Gill Sans MT"/>
                <a:ea typeface="Gill Sans MT"/>
                <a:cs typeface="Gill Sans MT"/>
                <a:sym typeface="Gill Sans MT"/>
              </a:defRPr>
            </a:lvl1pPr>
          </a:lstStyle>
          <a:p>
            <a:r>
              <a:t>Use MultiSpec to produce classified image and vegetation indices</a:t>
            </a:r>
          </a:p>
        </p:txBody>
      </p:sp>
      <p:pic>
        <p:nvPicPr>
          <p:cNvPr id="276" name="Classified_NDVI.png" descr="Classified_NDVI.png"/>
          <p:cNvPicPr>
            <a:picLocks noChangeAspect="1"/>
          </p:cNvPicPr>
          <p:nvPr/>
        </p:nvPicPr>
        <p:blipFill>
          <a:blip r:embed="rId2">
            <a:extLst/>
          </a:blip>
          <a:stretch>
            <a:fillRect/>
          </a:stretch>
        </p:blipFill>
        <p:spPr>
          <a:xfrm>
            <a:off x="473011" y="2603500"/>
            <a:ext cx="12058778" cy="42080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ounded Rectangle"/>
          <p:cNvSpPr/>
          <p:nvPr/>
        </p:nvSpPr>
        <p:spPr>
          <a:xfrm>
            <a:off x="546100" y="1231900"/>
            <a:ext cx="11849100" cy="7162800"/>
          </a:xfrm>
          <a:prstGeom prst="roundRect">
            <a:avLst>
              <a:gd name="adj" fmla="val 2660"/>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pic>
        <p:nvPicPr>
          <p:cNvPr id="279" name="Classified.png" descr="Classified.png"/>
          <p:cNvPicPr>
            <a:picLocks noChangeAspect="1"/>
          </p:cNvPicPr>
          <p:nvPr/>
        </p:nvPicPr>
        <p:blipFill>
          <a:blip r:embed="rId2">
            <a:extLst/>
          </a:blip>
          <a:stretch>
            <a:fillRect/>
          </a:stretch>
        </p:blipFill>
        <p:spPr>
          <a:xfrm>
            <a:off x="3749809" y="1562100"/>
            <a:ext cx="5349198" cy="3251200"/>
          </a:xfrm>
          <a:prstGeom prst="rect">
            <a:avLst/>
          </a:prstGeom>
          <a:ln w="12700">
            <a:miter lim="400000"/>
          </a:ln>
        </p:spPr>
      </p:pic>
      <p:sp>
        <p:nvSpPr>
          <p:cNvPr id="280" name="TRAINING CLASS PERFORMANCE…"/>
          <p:cNvSpPr txBox="1"/>
          <p:nvPr/>
        </p:nvSpPr>
        <p:spPr>
          <a:xfrm>
            <a:off x="738584" y="3549650"/>
            <a:ext cx="11518901" cy="500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400">
                <a:solidFill>
                  <a:srgbClr val="000000"/>
                </a:solidFill>
                <a:latin typeface="Gill Sans MT"/>
                <a:ea typeface="Gill Sans MT"/>
                <a:cs typeface="Gill Sans MT"/>
                <a:sym typeface="Gill Sans MT"/>
              </a:defRPr>
            </a:pPr>
            <a:r>
              <a:t> TRAINING CLASS PERFORMANCE </a:t>
            </a:r>
            <a:endParaRPr sz="1200"/>
          </a:p>
          <a:p>
            <a:pPr algn="l">
              <a:defRPr sz="1000">
                <a:solidFill>
                  <a:srgbClr val="000000"/>
                </a:solidFill>
                <a:latin typeface="Gill Sans MT"/>
                <a:ea typeface="Gill Sans MT"/>
                <a:cs typeface="Gill Sans MT"/>
                <a:sym typeface="Gill Sans MT"/>
              </a:defRPr>
            </a:pPr>
            <a:r>
              <a:rPr sz="1200"/>
              <a:t> (Re-substitution Method)</a:t>
            </a:r>
          </a:p>
          <a:p>
            <a:pPr algn="l">
              <a:defRPr sz="1000">
                <a:solidFill>
                  <a:srgbClr val="000000"/>
                </a:solidFill>
                <a:latin typeface="Gill Sans MT"/>
                <a:ea typeface="Gill Sans MT"/>
                <a:cs typeface="Gill Sans MT"/>
                <a:sym typeface="Gill Sans MT"/>
              </a:defRPr>
            </a:pPr>
            <a:r>
              <a:t>      </a:t>
            </a:r>
          </a:p>
          <a:p>
            <a:pPr algn="l">
              <a:defRPr sz="1000">
                <a:solidFill>
                  <a:srgbClr val="000000"/>
                </a:solidFill>
                <a:latin typeface="Gill Sans MT"/>
                <a:ea typeface="Gill Sans MT"/>
                <a:cs typeface="Gill Sans MT"/>
                <a:sym typeface="Gill Sans MT"/>
              </a:defRPr>
            </a:pPr>
            <a:r>
              <a:t> </a:t>
            </a:r>
            <a:r>
              <a:rPr sz="1100"/>
              <a:t>OVERALL CLASS PERFORMANCE ( 10940 / 16080 ) =  68.0%</a:t>
            </a:r>
          </a:p>
          <a:p>
            <a:pPr algn="l">
              <a:defRPr sz="1000">
                <a:solidFill>
                  <a:srgbClr val="000000"/>
                </a:solidFill>
                <a:latin typeface="Gill Sans MT"/>
                <a:ea typeface="Gill Sans MT"/>
                <a:cs typeface="Gill Sans MT"/>
                <a:sym typeface="Gill Sans MT"/>
              </a:defRPr>
            </a:pPr>
            <a:r>
              <a:rPr sz="1100"/>
              <a:t> Kappa Statistic (X100) =  64.5%. Kappa Variance = 0.000016.</a:t>
            </a:r>
          </a:p>
          <a:p>
            <a:pPr algn="l">
              <a:defRPr sz="1000">
                <a:solidFill>
                  <a:srgbClr val="000000"/>
                </a:solidFill>
                <a:latin typeface="Gill Sans MT"/>
                <a:ea typeface="Gill Sans MT"/>
                <a:cs typeface="Gill Sans MT"/>
                <a:sym typeface="Gill Sans MT"/>
              </a:defRPr>
            </a:pPr>
            <a:endParaRPr sz="1100"/>
          </a:p>
          <a:p>
            <a:pPr algn="l">
              <a:defRPr sz="1000">
                <a:solidFill>
                  <a:srgbClr val="000000"/>
                </a:solidFill>
                <a:latin typeface="Gill Sans MT"/>
                <a:ea typeface="Gill Sans MT"/>
                <a:cs typeface="Gill Sans MT"/>
                <a:sym typeface="Gill Sans MT"/>
              </a:defRPr>
            </a:pPr>
            <a:r>
              <a:t>       + (100 - percent omission error); also called producer's accuracy.</a:t>
            </a:r>
          </a:p>
          <a:p>
            <a:pPr algn="l">
              <a:defRPr sz="1000">
                <a:solidFill>
                  <a:srgbClr val="000000"/>
                </a:solidFill>
                <a:latin typeface="Gill Sans MT"/>
                <a:ea typeface="Gill Sans MT"/>
                <a:cs typeface="Gill Sans MT"/>
                <a:sym typeface="Gill Sans MT"/>
              </a:defRPr>
            </a:pPr>
            <a:r>
              <a:t>       * (100 - percent commission error); also called user's accuracy.</a:t>
            </a:r>
          </a:p>
          <a:p>
            <a:pPr algn="l">
              <a:defRPr sz="1000">
                <a:solidFill>
                  <a:srgbClr val="000000"/>
                </a:solidFill>
                <a:latin typeface="Gill Sans MT"/>
                <a:ea typeface="Gill Sans MT"/>
                <a:cs typeface="Gill Sans MT"/>
                <a:sym typeface="Gill Sans MT"/>
              </a:defRPr>
            </a:pPr>
            <a:endParaRPr/>
          </a:p>
          <a:p>
            <a:pPr algn="l">
              <a:defRPr sz="1000">
                <a:solidFill>
                  <a:srgbClr val="000000"/>
                </a:solidFill>
                <a:latin typeface="Gill Sans MT"/>
                <a:ea typeface="Gill Sans MT"/>
                <a:cs typeface="Gill Sans MT"/>
                <a:sym typeface="Gill Sans MT"/>
              </a:defRPr>
            </a:pPr>
            <a:r>
              <a:t>    Project                                   Reference		      Number of Samples in Class</a:t>
            </a:r>
          </a:p>
          <a:p>
            <a:pPr algn="l">
              <a:defRPr sz="1000">
                <a:solidFill>
                  <a:srgbClr val="000000"/>
                </a:solidFill>
                <a:latin typeface="Gill Sans MT"/>
                <a:ea typeface="Gill Sans MT"/>
                <a:cs typeface="Gill Sans MT"/>
                <a:sym typeface="Gill Sans MT"/>
              </a:defRPr>
            </a:pPr>
            <a:r>
              <a:t>     Class                  	                Class     Accuracy+   Number  	   1         2             3	       4	   5	  6             7        8	  9	   10	      11          12          11        14	       15	    16</a:t>
            </a:r>
          </a:p>
          <a:p>
            <a:pPr algn="l">
              <a:defRPr sz="1000">
                <a:solidFill>
                  <a:srgbClr val="000000"/>
                </a:solidFill>
                <a:latin typeface="Gill Sans MT"/>
                <a:ea typeface="Gill Sans MT"/>
                <a:cs typeface="Gill Sans MT"/>
                <a:sym typeface="Gill Sans MT"/>
              </a:defRPr>
            </a:pPr>
            <a:r>
              <a:t>     Name                    	Number	   (%)       Samples GrsLn(G) Roof  GrsLn(GS)  Water GrnPlot   GrsLn(M)  Tree(B)  Tree(G)  Conifer  MixShrbs  BareSoil Soil-VgRw  ShdSoil  Shrbs(B)  TallGrs  GrsLn(M)</a:t>
            </a:r>
          </a:p>
          <a:p>
            <a:pPr algn="l">
              <a:defRPr sz="1000">
                <a:solidFill>
                  <a:srgbClr val="000000"/>
                </a:solidFill>
                <a:latin typeface="Gill Sans MT"/>
                <a:ea typeface="Gill Sans MT"/>
                <a:cs typeface="Gill Sans MT"/>
                <a:sym typeface="Gill Sans MT"/>
              </a:defRPr>
            </a:pPr>
            <a:r>
              <a:t>  </a:t>
            </a:r>
          </a:p>
          <a:p>
            <a:pPr algn="l">
              <a:defRPr sz="1000">
                <a:solidFill>
                  <a:srgbClr val="000000"/>
                </a:solidFill>
                <a:latin typeface="Gill Sans MT"/>
                <a:ea typeface="Gill Sans MT"/>
                <a:cs typeface="Gill Sans MT"/>
                <a:sym typeface="Gill Sans MT"/>
              </a:defRPr>
            </a:pPr>
            <a:r>
              <a:t>    Grass(Lawn)Green         	   1               96.3       652             628       0            0	       0          0             23            0           0	         0            0	       0            1            0          0          0            0</a:t>
            </a:r>
          </a:p>
          <a:p>
            <a:pPr algn="l">
              <a:defRPr sz="1000">
                <a:solidFill>
                  <a:srgbClr val="000000"/>
                </a:solidFill>
                <a:latin typeface="Gill Sans MT"/>
                <a:ea typeface="Gill Sans MT"/>
                <a:cs typeface="Gill Sans MT"/>
                <a:sym typeface="Gill Sans MT"/>
              </a:defRPr>
            </a:pPr>
            <a:r>
              <a:t>    Roof             	                    2              98.7       159                 0   157             0          0          0              0             0           1           0            0	       0            1            0          0          0            0</a:t>
            </a:r>
          </a:p>
          <a:p>
            <a:pPr algn="l">
              <a:defRPr sz="1000">
                <a:solidFill>
                  <a:srgbClr val="000000"/>
                </a:solidFill>
                <a:latin typeface="Gill Sans MT"/>
                <a:ea typeface="Gill Sans MT"/>
                <a:cs typeface="Gill Sans MT"/>
                <a:sym typeface="Gill Sans MT"/>
              </a:defRPr>
            </a:pPr>
            <a:r>
              <a:t>    Grass(Lawn) Green Shadow 	   3             100.0        422                0      0          422          0          0              0             0           0           0            0	       0            0            0          0          0            0</a:t>
            </a:r>
          </a:p>
          <a:p>
            <a:pPr algn="l">
              <a:defRPr sz="1000">
                <a:solidFill>
                  <a:srgbClr val="000000"/>
                </a:solidFill>
                <a:latin typeface="Gill Sans MT"/>
                <a:ea typeface="Gill Sans MT"/>
                <a:cs typeface="Gill Sans MT"/>
                <a:sym typeface="Gill Sans MT"/>
              </a:defRPr>
            </a:pPr>
            <a:r>
              <a:t>    Drain (Water)            	   4 	   98.6        276                0      0             0       272          0              0             0           0           0            0	       0            0            4          0          0            0</a:t>
            </a:r>
          </a:p>
          <a:p>
            <a:pPr algn="l">
              <a:defRPr sz="1000">
                <a:solidFill>
                  <a:srgbClr val="000000"/>
                </a:solidFill>
                <a:latin typeface="Gill Sans MT"/>
                <a:ea typeface="Gill Sans MT"/>
                <a:cs typeface="Gill Sans MT"/>
                <a:sym typeface="Gill Sans MT"/>
              </a:defRPr>
            </a:pPr>
            <a:r>
              <a:t>    Green Plot               	   5 	   98.3        233                0      0             0          0        229             3             0           1           0            0	       0            0            0          0          0            0</a:t>
            </a:r>
          </a:p>
          <a:p>
            <a:pPr algn="l">
              <a:defRPr sz="1000">
                <a:solidFill>
                  <a:srgbClr val="000000"/>
                </a:solidFill>
                <a:latin typeface="Gill Sans MT"/>
                <a:ea typeface="Gill Sans MT"/>
                <a:cs typeface="Gill Sans MT"/>
                <a:sym typeface="Gill Sans MT"/>
              </a:defRPr>
            </a:pPr>
            <a:r>
              <a:t>    Grass Lawn (Mixed)       	   6 	   81.9      3348             171      0            0           0       230         2742            0         127          0            0	       0           13           0          0          0           65</a:t>
            </a:r>
          </a:p>
          <a:p>
            <a:pPr algn="l">
              <a:defRPr sz="1000">
                <a:solidFill>
                  <a:srgbClr val="000000"/>
                </a:solidFill>
                <a:latin typeface="Gill Sans MT"/>
                <a:ea typeface="Gill Sans MT"/>
                <a:cs typeface="Gill Sans MT"/>
                <a:sym typeface="Gill Sans MT"/>
              </a:defRPr>
            </a:pPr>
            <a:r>
              <a:t>    Tree (bare)              	   7 	   64.3      1205                0     47            0           0          0             33         775          38       16            92	      16           67          7         18        57           39</a:t>
            </a:r>
          </a:p>
          <a:p>
            <a:pPr algn="l">
              <a:defRPr sz="1000">
                <a:solidFill>
                  <a:srgbClr val="000000"/>
                </a:solidFill>
                <a:latin typeface="Gill Sans MT"/>
                <a:ea typeface="Gill Sans MT"/>
                <a:cs typeface="Gill Sans MT"/>
                <a:sym typeface="Gill Sans MT"/>
              </a:defRPr>
            </a:pPr>
            <a:r>
              <a:t>    Tree Greening            	   8 	   26.8      1799                0       2            0           0          0           466         218         482        1            32	      16         118          0         15        47         402</a:t>
            </a:r>
          </a:p>
          <a:p>
            <a:pPr algn="l">
              <a:defRPr sz="1000">
                <a:solidFill>
                  <a:srgbClr val="000000"/>
                </a:solidFill>
                <a:latin typeface="Gill Sans MT"/>
                <a:ea typeface="Gill Sans MT"/>
                <a:cs typeface="Gill Sans MT"/>
                <a:sym typeface="Gill Sans MT"/>
              </a:defRPr>
            </a:pPr>
            <a:r>
              <a:t>    Conifer                  	   9 	   93.0        812                0      4             0           0          0              0            8            0      755            20	       0            0           4          0           0           21</a:t>
            </a:r>
          </a:p>
          <a:p>
            <a:pPr algn="l">
              <a:defRPr sz="1000">
                <a:solidFill>
                  <a:srgbClr val="000000"/>
                </a:solidFill>
                <a:latin typeface="Gill Sans MT"/>
                <a:ea typeface="Gill Sans MT"/>
                <a:cs typeface="Gill Sans MT"/>
                <a:sym typeface="Gill Sans MT"/>
              </a:defRPr>
            </a:pPr>
            <a:r>
              <a:t>    Mixed Shrubs             	  10 	   46.3      1887                0      0             0           0          0              0         124          25      117          874	      11           2        122       268      271           73</a:t>
            </a:r>
          </a:p>
          <a:p>
            <a:pPr algn="l">
              <a:defRPr sz="1000">
                <a:solidFill>
                  <a:srgbClr val="000000"/>
                </a:solidFill>
                <a:latin typeface="Gill Sans MT"/>
                <a:ea typeface="Gill Sans MT"/>
                <a:cs typeface="Gill Sans MT"/>
                <a:sym typeface="Gill Sans MT"/>
              </a:defRPr>
            </a:pPr>
            <a:r>
              <a:t>    Bare Soil                 	  11              81.8        782                0      0             0           0          0              5           66           8        0               0	     640          6           0         57          0             0</a:t>
            </a:r>
          </a:p>
          <a:p>
            <a:pPr algn="l">
              <a:defRPr sz="1000">
                <a:solidFill>
                  <a:srgbClr val="000000"/>
                </a:solidFill>
                <a:latin typeface="Gill Sans MT"/>
                <a:ea typeface="Gill Sans MT"/>
                <a:cs typeface="Gill Sans MT"/>
                <a:sym typeface="Gill Sans MT"/>
              </a:defRPr>
            </a:pPr>
            <a:r>
              <a:t>    Soil-veg_rows            	  12 	   21.4        327                0      1             0           0          2            28           53          29        1             21	      12          70          1         74         21          14</a:t>
            </a:r>
          </a:p>
          <a:p>
            <a:pPr algn="l">
              <a:defRPr sz="1000">
                <a:solidFill>
                  <a:srgbClr val="000000"/>
                </a:solidFill>
                <a:latin typeface="Gill Sans MT"/>
                <a:ea typeface="Gill Sans MT"/>
                <a:cs typeface="Gill Sans MT"/>
                <a:sym typeface="Gill Sans MT"/>
              </a:defRPr>
            </a:pPr>
            <a:r>
              <a:t>    Shaded Soil and Grasses  	  13 	   89.1        976                0      0             0         64          0              0            0            0        7             19	       0            7       870          4           5            0</a:t>
            </a:r>
          </a:p>
          <a:p>
            <a:pPr algn="l">
              <a:defRPr sz="1000">
                <a:solidFill>
                  <a:srgbClr val="000000"/>
                </a:solidFill>
                <a:latin typeface="Gill Sans MT"/>
                <a:ea typeface="Gill Sans MT"/>
                <a:cs typeface="Gill Sans MT"/>
                <a:sym typeface="Gill Sans MT"/>
              </a:defRPr>
            </a:pPr>
            <a:r>
              <a:t>    Shrubs bare              	  14 	   61.3        711                0      2             0           0          0              0           32           0        0             54	      83          14         5        436         84            1</a:t>
            </a:r>
          </a:p>
          <a:p>
            <a:pPr algn="l">
              <a:defRPr sz="1000">
                <a:solidFill>
                  <a:srgbClr val="000000"/>
                </a:solidFill>
                <a:latin typeface="Gill Sans MT"/>
                <a:ea typeface="Gill Sans MT"/>
                <a:cs typeface="Gill Sans MT"/>
                <a:sym typeface="Gill Sans MT"/>
              </a:defRPr>
            </a:pPr>
            <a:r>
              <a:t>    Tall grasses (mixed)     	  15 	   21.8        596                0      0             0           0          0              0           63          12       17          168	       0           37       19        143       130            7</a:t>
            </a:r>
          </a:p>
          <a:p>
            <a:pPr algn="l">
              <a:defRPr sz="1000">
                <a:solidFill>
                  <a:srgbClr val="000000"/>
                </a:solidFill>
                <a:latin typeface="Gill Sans MT"/>
                <a:ea typeface="Gill Sans MT"/>
                <a:cs typeface="Gill Sans MT"/>
                <a:sym typeface="Gill Sans MT"/>
              </a:defRPr>
            </a:pPr>
            <a:r>
              <a:t>    GrassLawn(Mixed)Shadow   	  16 	   76.9      1895                0      0             0           0          7            15           15         217       64           35	       0           52         0           0         32       1458</a:t>
            </a:r>
          </a:p>
          <a:p>
            <a:pPr algn="l">
              <a:defRPr sz="1000">
                <a:solidFill>
                  <a:srgbClr val="000000"/>
                </a:solidFill>
                <a:latin typeface="Gill Sans MT"/>
                <a:ea typeface="Gill Sans MT"/>
                <a:cs typeface="Gill Sans MT"/>
                <a:sym typeface="Gill Sans MT"/>
              </a:defRPr>
            </a:pPr>
            <a:endParaRPr/>
          </a:p>
          <a:p>
            <a:pPr lvl="1" algn="l">
              <a:defRPr sz="1000">
                <a:solidFill>
                  <a:srgbClr val="000000"/>
                </a:solidFill>
                <a:latin typeface="Gill Sans MT"/>
                <a:ea typeface="Gill Sans MT"/>
                <a:cs typeface="Gill Sans MT"/>
                <a:sym typeface="Gill Sans MT"/>
              </a:defRPr>
            </a:pPr>
            <a:r>
              <a:t>                          TOTAL	                               16080 	 799   213           422       336      468        3315       1354         940      978       1315	    778        388     1032       1015      647      2080</a:t>
            </a:r>
          </a:p>
          <a:p>
            <a:pPr algn="l">
              <a:defRPr sz="1000">
                <a:solidFill>
                  <a:srgbClr val="000000"/>
                </a:solidFill>
                <a:latin typeface="Gill Sans MT"/>
                <a:ea typeface="Gill Sans MT"/>
                <a:cs typeface="Gill Sans MT"/>
                <a:sym typeface="Gill Sans MT"/>
              </a:defRPr>
            </a:pPr>
            <a:r>
              <a:t>                    Reliability Accuracy (%)*		                 78.6  73.7         100.0      81.0     48.9         82.7        57.2         51.3    77.2         66.5	    82.3        18.0     84.3       43.0      20.1       70.1</a:t>
            </a:r>
          </a:p>
          <a:p>
            <a:pPr algn="l">
              <a:defRPr sz="1000">
                <a:solidFill>
                  <a:srgbClr val="000000"/>
                </a:solidFill>
                <a:latin typeface="Gill Sans MT"/>
                <a:ea typeface="Gill Sans MT"/>
                <a:cs typeface="Gill Sans MT"/>
                <a:sym typeface="Gill Sans MT"/>
              </a:defRPr>
            </a:pPr>
            <a:endParaRPr/>
          </a:p>
        </p:txBody>
      </p:sp>
      <p:sp>
        <p:nvSpPr>
          <p:cNvPr id="281" name="CLASS DISTRIBUTION FOR SELECTED AREA…"/>
          <p:cNvSpPr txBox="1"/>
          <p:nvPr/>
        </p:nvSpPr>
        <p:spPr>
          <a:xfrm>
            <a:off x="9207500" y="1403350"/>
            <a:ext cx="2959100" cy="351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1000">
                <a:solidFill>
                  <a:srgbClr val="000000"/>
                </a:solidFill>
                <a:latin typeface="Gill Sans MT"/>
                <a:ea typeface="Gill Sans MT"/>
                <a:cs typeface="Gill Sans MT"/>
                <a:sym typeface="Gill Sans MT"/>
              </a:defRPr>
            </a:pPr>
            <a:r>
              <a:t> </a:t>
            </a:r>
            <a:r>
              <a:rPr sz="1100"/>
              <a:t>CLASS DISTRIBUTION FOR SELECTED AREA</a:t>
            </a:r>
          </a:p>
          <a:p>
            <a:pPr algn="l">
              <a:spcBef>
                <a:spcPts val="300"/>
              </a:spcBef>
              <a:defRPr sz="1000">
                <a:solidFill>
                  <a:srgbClr val="000000"/>
                </a:solidFill>
                <a:latin typeface="Gill Sans MT"/>
                <a:ea typeface="Gill Sans MT"/>
                <a:cs typeface="Gill Sans MT"/>
                <a:sym typeface="Gill Sans MT"/>
              </a:defRPr>
            </a:pPr>
            <a:r>
              <a:t>     	                        	 Number</a:t>
            </a:r>
          </a:p>
          <a:p>
            <a:pPr algn="l">
              <a:defRPr sz="1000">
                <a:solidFill>
                  <a:srgbClr val="000000"/>
                </a:solidFill>
                <a:latin typeface="Gill Sans MT"/>
                <a:ea typeface="Gill Sans MT"/>
                <a:cs typeface="Gill Sans MT"/>
                <a:sym typeface="Gill Sans MT"/>
              </a:defRPr>
            </a:pPr>
            <a:r>
              <a:t>     	   Class                	 Samples	Percent</a:t>
            </a:r>
          </a:p>
          <a:p>
            <a:pPr algn="l">
              <a:defRPr sz="1000">
                <a:solidFill>
                  <a:srgbClr val="000000"/>
                </a:solidFill>
                <a:latin typeface="Gill Sans MT"/>
                <a:ea typeface="Gill Sans MT"/>
                <a:cs typeface="Gill Sans MT"/>
                <a:sym typeface="Gill Sans MT"/>
              </a:defRPr>
            </a:pPr>
            <a:r>
              <a:t>    1	Grass(Lawn)Green          5,300	    1.8</a:t>
            </a:r>
          </a:p>
          <a:p>
            <a:pPr algn="l">
              <a:defRPr sz="1000">
                <a:solidFill>
                  <a:srgbClr val="000000"/>
                </a:solidFill>
                <a:latin typeface="Gill Sans MT"/>
                <a:ea typeface="Gill Sans MT"/>
                <a:cs typeface="Gill Sans MT"/>
                <a:sym typeface="Gill Sans MT"/>
              </a:defRPr>
            </a:pPr>
            <a:r>
              <a:t>    2	Roof                    	    3,479	    1.2</a:t>
            </a:r>
          </a:p>
          <a:p>
            <a:pPr algn="l">
              <a:defRPr sz="1000">
                <a:solidFill>
                  <a:srgbClr val="000000"/>
                </a:solidFill>
                <a:latin typeface="Gill Sans MT"/>
                <a:ea typeface="Gill Sans MT"/>
                <a:cs typeface="Gill Sans MT"/>
                <a:sym typeface="Gill Sans MT"/>
              </a:defRPr>
            </a:pPr>
            <a:r>
              <a:t>    3	Grass(Lawn) G Shdw	    8,360	    2.8</a:t>
            </a:r>
          </a:p>
          <a:p>
            <a:pPr algn="l">
              <a:defRPr sz="1000">
                <a:solidFill>
                  <a:srgbClr val="000000"/>
                </a:solidFill>
                <a:latin typeface="Gill Sans MT"/>
                <a:ea typeface="Gill Sans MT"/>
                <a:cs typeface="Gill Sans MT"/>
                <a:sym typeface="Gill Sans MT"/>
              </a:defRPr>
            </a:pPr>
            <a:r>
              <a:t>    4	Drain (Water)           	    6,310	    2.1</a:t>
            </a:r>
          </a:p>
          <a:p>
            <a:pPr algn="l">
              <a:defRPr sz="1000">
                <a:solidFill>
                  <a:srgbClr val="000000"/>
                </a:solidFill>
                <a:latin typeface="Gill Sans MT"/>
                <a:ea typeface="Gill Sans MT"/>
                <a:cs typeface="Gill Sans MT"/>
                <a:sym typeface="Gill Sans MT"/>
              </a:defRPr>
            </a:pPr>
            <a:r>
              <a:t>    5	Green Plot              	    4,241	    1.4</a:t>
            </a:r>
          </a:p>
          <a:p>
            <a:pPr algn="l">
              <a:defRPr sz="1000">
                <a:solidFill>
                  <a:srgbClr val="000000"/>
                </a:solidFill>
                <a:latin typeface="Gill Sans MT"/>
                <a:ea typeface="Gill Sans MT"/>
                <a:cs typeface="Gill Sans MT"/>
                <a:sym typeface="Gill Sans MT"/>
              </a:defRPr>
            </a:pPr>
            <a:r>
              <a:t>    6	Grass Lawn (Mixed)      36,889	   12.4</a:t>
            </a:r>
          </a:p>
          <a:p>
            <a:pPr algn="l">
              <a:defRPr sz="1000">
                <a:solidFill>
                  <a:srgbClr val="000000"/>
                </a:solidFill>
                <a:latin typeface="Gill Sans MT"/>
                <a:ea typeface="Gill Sans MT"/>
                <a:cs typeface="Gill Sans MT"/>
                <a:sym typeface="Gill Sans MT"/>
              </a:defRPr>
            </a:pPr>
            <a:r>
              <a:t>    7	Tree (bare)             	  26,951	    9.1</a:t>
            </a:r>
          </a:p>
          <a:p>
            <a:pPr algn="l">
              <a:defRPr sz="1000">
                <a:solidFill>
                  <a:srgbClr val="000000"/>
                </a:solidFill>
                <a:latin typeface="Gill Sans MT"/>
                <a:ea typeface="Gill Sans MT"/>
                <a:cs typeface="Gill Sans MT"/>
                <a:sym typeface="Gill Sans MT"/>
              </a:defRPr>
            </a:pPr>
            <a:r>
              <a:t>    8	Tree Greening           	  19,617	    6.6</a:t>
            </a:r>
          </a:p>
          <a:p>
            <a:pPr algn="l">
              <a:defRPr sz="1000">
                <a:solidFill>
                  <a:srgbClr val="000000"/>
                </a:solidFill>
                <a:latin typeface="Gill Sans MT"/>
                <a:ea typeface="Gill Sans MT"/>
                <a:cs typeface="Gill Sans MT"/>
                <a:sym typeface="Gill Sans MT"/>
              </a:defRPr>
            </a:pPr>
            <a:r>
              <a:t>    9	Conifer                 	  21,020	    7.1</a:t>
            </a:r>
          </a:p>
          <a:p>
            <a:pPr algn="l">
              <a:defRPr sz="1000">
                <a:solidFill>
                  <a:srgbClr val="000000"/>
                </a:solidFill>
                <a:latin typeface="Gill Sans MT"/>
                <a:ea typeface="Gill Sans MT"/>
                <a:cs typeface="Gill Sans MT"/>
                <a:sym typeface="Gill Sans MT"/>
              </a:defRPr>
            </a:pPr>
            <a:r>
              <a:t>   10	Mixed Shrubs            	  29,286	    9.8</a:t>
            </a:r>
          </a:p>
          <a:p>
            <a:pPr algn="l">
              <a:defRPr sz="1000">
                <a:solidFill>
                  <a:srgbClr val="000000"/>
                </a:solidFill>
                <a:latin typeface="Gill Sans MT"/>
                <a:ea typeface="Gill Sans MT"/>
                <a:cs typeface="Gill Sans MT"/>
                <a:sym typeface="Gill Sans MT"/>
              </a:defRPr>
            </a:pPr>
            <a:r>
              <a:t>   11	Bare Soil               	  14,946	    5.0</a:t>
            </a:r>
          </a:p>
          <a:p>
            <a:pPr algn="l">
              <a:defRPr sz="1000">
                <a:solidFill>
                  <a:srgbClr val="000000"/>
                </a:solidFill>
                <a:latin typeface="Gill Sans MT"/>
                <a:ea typeface="Gill Sans MT"/>
                <a:cs typeface="Gill Sans MT"/>
                <a:sym typeface="Gill Sans MT"/>
              </a:defRPr>
            </a:pPr>
            <a:r>
              <a:t>   12	Soil-veg_rows           	  16,959	    5.7</a:t>
            </a:r>
          </a:p>
          <a:p>
            <a:pPr algn="l">
              <a:defRPr sz="1000">
                <a:solidFill>
                  <a:srgbClr val="000000"/>
                </a:solidFill>
                <a:latin typeface="Gill Sans MT"/>
                <a:ea typeface="Gill Sans MT"/>
                <a:cs typeface="Gill Sans MT"/>
                <a:sym typeface="Gill Sans MT"/>
              </a:defRPr>
            </a:pPr>
            <a:r>
              <a:t>   13	ShdSoil and Grasses 	  23,493	    7.9</a:t>
            </a:r>
          </a:p>
          <a:p>
            <a:pPr algn="l">
              <a:defRPr sz="1000">
                <a:solidFill>
                  <a:srgbClr val="000000"/>
                </a:solidFill>
                <a:latin typeface="Gill Sans MT"/>
                <a:ea typeface="Gill Sans MT"/>
                <a:cs typeface="Gill Sans MT"/>
                <a:sym typeface="Gill Sans MT"/>
              </a:defRPr>
            </a:pPr>
            <a:r>
              <a:t>   14	Shrubs bare             	  27,718	    9.3</a:t>
            </a:r>
          </a:p>
          <a:p>
            <a:pPr algn="l">
              <a:defRPr sz="1000">
                <a:solidFill>
                  <a:srgbClr val="000000"/>
                </a:solidFill>
                <a:latin typeface="Gill Sans MT"/>
                <a:ea typeface="Gill Sans MT"/>
                <a:cs typeface="Gill Sans MT"/>
                <a:sym typeface="Gill Sans MT"/>
              </a:defRPr>
            </a:pPr>
            <a:r>
              <a:t>   15	Tall grasses (Mixed)    	  12,176	    4.1</a:t>
            </a:r>
          </a:p>
          <a:p>
            <a:pPr algn="l">
              <a:defRPr sz="1000">
                <a:solidFill>
                  <a:srgbClr val="000000"/>
                </a:solidFill>
                <a:latin typeface="Gill Sans MT"/>
                <a:ea typeface="Gill Sans MT"/>
                <a:cs typeface="Gill Sans MT"/>
                <a:sym typeface="Gill Sans MT"/>
              </a:defRPr>
            </a:pPr>
            <a:r>
              <a:t>   16	GrassLawn(Mix)Shd  	  40,903	   13.7</a:t>
            </a:r>
          </a:p>
          <a:p>
            <a:pPr algn="l">
              <a:defRPr sz="1000">
                <a:solidFill>
                  <a:srgbClr val="000000"/>
                </a:solidFill>
                <a:latin typeface="Gill Sans MT"/>
                <a:ea typeface="Gill Sans MT"/>
                <a:cs typeface="Gill Sans MT"/>
                <a:sym typeface="Gill Sans MT"/>
              </a:defRPr>
            </a:pPr>
            <a:endParaRPr/>
          </a:p>
          <a:p>
            <a:pPr algn="l">
              <a:defRPr sz="1000">
                <a:solidFill>
                  <a:srgbClr val="000000"/>
                </a:solidFill>
                <a:latin typeface="Gill Sans MT"/>
                <a:ea typeface="Gill Sans MT"/>
                <a:cs typeface="Gill Sans MT"/>
                <a:sym typeface="Gill Sans MT"/>
              </a:defRPr>
            </a:pPr>
            <a:r>
              <a:t>     	Total                   	 297,648	  100.0</a:t>
            </a:r>
          </a:p>
          <a:p>
            <a:pPr algn="l">
              <a:defRPr sz="1000">
                <a:solidFill>
                  <a:srgbClr val="000000"/>
                </a:solidFill>
                <a:latin typeface="Gill Sans MT"/>
                <a:ea typeface="Gill Sans MT"/>
                <a:cs typeface="Gill Sans MT"/>
                <a:sym typeface="Gill Sans MT"/>
              </a:defRPr>
            </a:pPr>
            <a:endParaRPr/>
          </a:p>
          <a:p>
            <a:pPr algn="l">
              <a:defRPr sz="1000">
                <a:solidFill>
                  <a:srgbClr val="000000"/>
                </a:solidFill>
                <a:latin typeface="Gill Sans MT"/>
                <a:ea typeface="Gill Sans MT"/>
                <a:cs typeface="Gill Sans MT"/>
                <a:sym typeface="Gill Sans MT"/>
              </a:defRPr>
            </a:pPr>
            <a:r>
              <a:t>  Average likelihood probability is  46.7%.</a:t>
            </a:r>
          </a:p>
          <a:p>
            <a:pPr algn="l">
              <a:defRPr sz="1000">
                <a:solidFill>
                  <a:srgbClr val="000000"/>
                </a:solidFill>
                <a:latin typeface="Gill Sans MT"/>
                <a:ea typeface="Gill Sans MT"/>
                <a:cs typeface="Gill Sans MT"/>
                <a:sym typeface="Gill Sans MT"/>
              </a:defRPr>
            </a:pPr>
            <a:r>
              <a:t>  Maximum likelihood classification</a:t>
            </a:r>
          </a:p>
        </p:txBody>
      </p:sp>
      <p:sp>
        <p:nvSpPr>
          <p:cNvPr id="282" name="The numbers behind the imagery - quantifying the data"/>
          <p:cNvSpPr txBox="1"/>
          <p:nvPr/>
        </p:nvSpPr>
        <p:spPr>
          <a:xfrm>
            <a:off x="1468635" y="565150"/>
            <a:ext cx="9915130"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000000"/>
                </a:solidFill>
                <a:latin typeface="Gill Sans MT"/>
                <a:ea typeface="Gill Sans MT"/>
                <a:cs typeface="Gill Sans MT"/>
                <a:sym typeface="Gill Sans MT"/>
              </a:defRPr>
            </a:lvl1pPr>
          </a:lstStyle>
          <a:p>
            <a:r>
              <a:t>The numbers behind the imagery - quantifying the data</a:t>
            </a:r>
          </a:p>
        </p:txBody>
      </p:sp>
      <p:pic>
        <p:nvPicPr>
          <p:cNvPr id="283" name="Knabusch1.jpg" descr="Knabusch1.jpg"/>
          <p:cNvPicPr>
            <a:picLocks noChangeAspect="1"/>
          </p:cNvPicPr>
          <p:nvPr/>
        </p:nvPicPr>
        <p:blipFill>
          <a:blip r:embed="rId3">
            <a:extLst/>
          </a:blip>
          <a:stretch>
            <a:fillRect/>
          </a:stretch>
        </p:blipFill>
        <p:spPr>
          <a:xfrm rot="4827">
            <a:off x="860064" y="1564509"/>
            <a:ext cx="2719926" cy="19177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ounded Rectangle"/>
          <p:cNvSpPr/>
          <p:nvPr/>
        </p:nvSpPr>
        <p:spPr>
          <a:xfrm>
            <a:off x="495300" y="2260600"/>
            <a:ext cx="11988800" cy="7315200"/>
          </a:xfrm>
          <a:prstGeom prst="roundRect">
            <a:avLst>
              <a:gd name="adj" fmla="val 2635"/>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286" name="Air Column Profiler (Why is this in-situ?)"/>
          <p:cNvSpPr txBox="1">
            <a:spLocks noGrp="1"/>
          </p:cNvSpPr>
          <p:nvPr>
            <p:ph type="body" sz="quarter" idx="1"/>
          </p:nvPr>
        </p:nvSpPr>
        <p:spPr>
          <a:xfrm>
            <a:off x="1358900" y="1612900"/>
            <a:ext cx="10464800" cy="635000"/>
          </a:xfrm>
          <a:prstGeom prst="rect">
            <a:avLst/>
          </a:prstGeom>
        </p:spPr>
        <p:txBody>
          <a:bodyPr>
            <a:normAutofit lnSpcReduction="10000"/>
          </a:bodyPr>
          <a:lstStyle>
            <a:lvl1pPr defTabSz="566674">
              <a:defRPr sz="3686"/>
            </a:lvl1pPr>
          </a:lstStyle>
          <a:p>
            <a:r>
              <a:t>Air Column Profiler (Why is this in-situ?)</a:t>
            </a:r>
          </a:p>
        </p:txBody>
      </p:sp>
      <p:pic>
        <p:nvPicPr>
          <p:cNvPr id="287" name="ACP_Graph2.png" descr="ACP_Graph2.png"/>
          <p:cNvPicPr>
            <a:picLocks noChangeAspect="1"/>
          </p:cNvPicPr>
          <p:nvPr/>
        </p:nvPicPr>
        <p:blipFill>
          <a:blip r:embed="rId2">
            <a:extLst/>
          </a:blip>
          <a:stretch>
            <a:fillRect/>
          </a:stretch>
        </p:blipFill>
        <p:spPr>
          <a:xfrm>
            <a:off x="1358900" y="2299122"/>
            <a:ext cx="10633881" cy="7085756"/>
          </a:xfrm>
          <a:prstGeom prst="rect">
            <a:avLst/>
          </a:prstGeom>
          <a:ln w="12700">
            <a:miter lim="400000"/>
          </a:ln>
        </p:spPr>
      </p:pic>
      <p:pic>
        <p:nvPicPr>
          <p:cNvPr id="288" name="image3.png" descr="image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700" y="8586113"/>
            <a:ext cx="863755" cy="736601"/>
          </a:xfrm>
          <a:prstGeom prst="rect">
            <a:avLst/>
          </a:prstGeom>
          <a:ln w="12700">
            <a:miter lim="400000"/>
          </a:ln>
          <a:effectLst>
            <a:outerShdw blurRad="63500" dist="50800" dir="5640000" rotWithShape="0">
              <a:srgbClr val="000000">
                <a:alpha val="31000"/>
              </a:srgbClr>
            </a:outerShdw>
          </a:effectLst>
        </p:spPr>
      </p:pic>
      <p:sp>
        <p:nvSpPr>
          <p:cNvPr id="289" name="Image Courtesy of Geoff Bland"/>
          <p:cNvSpPr txBox="1"/>
          <p:nvPr/>
        </p:nvSpPr>
        <p:spPr>
          <a:xfrm>
            <a:off x="1270000" y="9043313"/>
            <a:ext cx="2933700" cy="279401"/>
          </a:xfrm>
          <a:prstGeom prst="rect">
            <a:avLst/>
          </a:prstGeom>
          <a:ln w="12700">
            <a:miter lim="400000"/>
          </a:ln>
          <a:effectLst>
            <a:outerShdw blurRad="63500" dist="50800" dir="5640000" rotWithShape="0">
              <a:srgbClr val="000000">
                <a:alpha val="31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1200" i="1" spc="168">
                <a:solidFill>
                  <a:srgbClr val="002E7A"/>
                </a:solidFill>
                <a:latin typeface="Gill Sans"/>
                <a:ea typeface="Gill Sans"/>
                <a:cs typeface="Gill Sans"/>
                <a:sym typeface="Gill Sans"/>
              </a:defRPr>
            </a:lvl1pPr>
          </a:lstStyle>
          <a:p>
            <a:r>
              <a:t>Image Courtesy of Geoff Bland</a:t>
            </a:r>
          </a:p>
        </p:txBody>
      </p:sp>
      <p:sp>
        <p:nvSpPr>
          <p:cNvPr id="290" name="DIRECT (IN-SITU) observATIONS from Kite-Borne Sensors"/>
          <p:cNvSpPr txBox="1"/>
          <p:nvPr/>
        </p:nvSpPr>
        <p:spPr>
          <a:xfrm>
            <a:off x="482599" y="165100"/>
            <a:ext cx="11899979" cy="1308100"/>
          </a:xfrm>
          <a:prstGeom prst="rect">
            <a:avLst/>
          </a:prstGeom>
          <a:ln w="12700"/>
          <a:extLst>
            <a:ext uri="{C572A759-6A51-4108-AA02-DFA0A04FC94B}">
              <ma14:wrappingTextBoxFlag xmlns:ma14="http://schemas.microsoft.com/office/mac/drawingml/2011/main" val="1"/>
            </a:ext>
          </a:extLst>
        </p:spPr>
        <p:txBody>
          <a:bodyPr lIns="50800" tIns="50800" rIns="50800" bIns="50800" anchor="b">
            <a:normAutofit lnSpcReduction="10000"/>
          </a:bodyPr>
          <a:lstStyle>
            <a:lvl1pPr defTabSz="525779">
              <a:defRPr sz="3959" cap="all" spc="395">
                <a:solidFill>
                  <a:srgbClr val="133250"/>
                </a:solidFill>
                <a:effectLst>
                  <a:outerShdw blurRad="34289" dist="34289" dir="2700000" rotWithShape="0">
                    <a:srgbClr val="8EABB4"/>
                  </a:outerShdw>
                </a:effectLst>
                <a:uFill>
                  <a:solidFill>
                    <a:srgbClr val="133250"/>
                  </a:solidFill>
                </a:uFill>
                <a:latin typeface="+mn-lt"/>
                <a:ea typeface="+mn-ea"/>
                <a:cs typeface="+mn-cs"/>
                <a:sym typeface="Helvetica Light"/>
              </a:defRPr>
            </a:lvl1pPr>
          </a:lstStyle>
          <a:p>
            <a:pPr>
              <a:defRPr>
                <a:solidFill>
                  <a:srgbClr val="000000"/>
                </a:solidFill>
                <a:effectLst/>
                <a:uFillTx/>
              </a:defRPr>
            </a:pPr>
            <a:r>
              <a:rPr>
                <a:solidFill>
                  <a:srgbClr val="133250"/>
                </a:solidFill>
                <a:effectLst>
                  <a:outerShdw blurRad="34289" dist="34289" dir="2700000" rotWithShape="0">
                    <a:srgbClr val="8EABB4"/>
                  </a:outerShdw>
                </a:effectLst>
                <a:uFill>
                  <a:solidFill>
                    <a:srgbClr val="133250"/>
                  </a:solidFill>
                </a:uFill>
              </a:rPr>
              <a:t>DIRECT (IN-SITU) observATIONS from Kite-Borne Sensors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ounded Rectangle"/>
          <p:cNvSpPr/>
          <p:nvPr/>
        </p:nvSpPr>
        <p:spPr>
          <a:xfrm>
            <a:off x="490364" y="2023715"/>
            <a:ext cx="11920761" cy="7400881"/>
          </a:xfrm>
          <a:prstGeom prst="roundRect">
            <a:avLst>
              <a:gd name="adj" fmla="val 2574"/>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318" name="Rectangle"/>
          <p:cNvSpPr/>
          <p:nvPr/>
        </p:nvSpPr>
        <p:spPr>
          <a:xfrm>
            <a:off x="-469900" y="177800"/>
            <a:ext cx="13576300" cy="1498600"/>
          </a:xfrm>
          <a:prstGeom prst="rect">
            <a:avLst/>
          </a:prstGeom>
          <a:solidFill>
            <a:srgbClr val="808785">
              <a:alpha val="18000"/>
            </a:srgbClr>
          </a:solidFill>
          <a:ln w="25400">
            <a:solidFill>
              <a:srgbClr val="FF2600">
                <a:alpha val="18000"/>
              </a:srgbClr>
            </a:solidFill>
            <a:miter lim="400000"/>
          </a:ln>
          <a:effectLst>
            <a:outerShdw blurRad="38100" dist="38100" dir="2700000" rotWithShape="0">
              <a:srgbClr val="8EABB4"/>
            </a:outerShdw>
          </a:effectLst>
        </p:spPr>
        <p:txBody>
          <a:bodyPr lIns="50800" tIns="50800" rIns="50800" bIns="50800" anchor="ctr"/>
          <a:lstStyle/>
          <a:p>
            <a:pPr>
              <a:defRPr sz="4800">
                <a:solidFill>
                  <a:srgbClr val="FFFFFF"/>
                </a:solidFill>
              </a:defRPr>
            </a:pPr>
            <a:endParaRPr/>
          </a:p>
        </p:txBody>
      </p:sp>
      <p:sp>
        <p:nvSpPr>
          <p:cNvPr id="319" name="Engineering focus: Prototyping New Systems and…"/>
          <p:cNvSpPr txBox="1"/>
          <p:nvPr/>
        </p:nvSpPr>
        <p:spPr>
          <a:xfrm>
            <a:off x="304800" y="165100"/>
            <a:ext cx="12395200" cy="162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92500"/>
          </a:bodyPr>
          <a:lstStyle/>
          <a:p>
            <a:pPr defTabSz="525779">
              <a:defRPr sz="4319" spc="259">
                <a:solidFill>
                  <a:srgbClr val="000000"/>
                </a:solidFill>
                <a:latin typeface="Gill Sans MT"/>
                <a:ea typeface="Gill Sans MT"/>
                <a:cs typeface="Gill Sans MT"/>
                <a:sym typeface="Gill Sans MT"/>
              </a:defRPr>
            </a:pPr>
            <a:r>
              <a:t>Engineering focus: Prototyping New Systems and</a:t>
            </a:r>
          </a:p>
          <a:p>
            <a:pPr defTabSz="525779">
              <a:defRPr sz="4319" spc="259">
                <a:solidFill>
                  <a:srgbClr val="000000"/>
                </a:solidFill>
                <a:latin typeface="Gill Sans MT"/>
                <a:ea typeface="Gill Sans MT"/>
                <a:cs typeface="Gill Sans MT"/>
                <a:sym typeface="Gill Sans MT"/>
              </a:defRPr>
            </a:pPr>
            <a:r>
              <a:t>Re-designing Existing Systems</a:t>
            </a:r>
          </a:p>
        </p:txBody>
      </p:sp>
      <p:sp>
        <p:nvSpPr>
          <p:cNvPr id="320" name="Engineering is a systematic and often iterative approach to designing objects, processes, and systems to meet human needs and wants [2]."/>
          <p:cNvSpPr txBox="1"/>
          <p:nvPr/>
        </p:nvSpPr>
        <p:spPr>
          <a:xfrm>
            <a:off x="304800" y="2144365"/>
            <a:ext cx="12291889"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647700">
              <a:spcBef>
                <a:spcPts val="1200"/>
              </a:spcBef>
              <a:defRPr sz="3400">
                <a:solidFill>
                  <a:srgbClr val="000000"/>
                </a:solidFill>
                <a:latin typeface="Helvetica"/>
                <a:ea typeface="Helvetica"/>
                <a:cs typeface="Helvetica"/>
                <a:sym typeface="Helvetica"/>
              </a:defRPr>
            </a:pPr>
            <a:r>
              <a:rPr b="1" dirty="0"/>
              <a:t>Engineering </a:t>
            </a:r>
            <a:r>
              <a:rPr dirty="0"/>
              <a:t>is a </a:t>
            </a:r>
            <a:r>
              <a:rPr dirty="0">
                <a:solidFill>
                  <a:srgbClr val="DC3D40"/>
                </a:solidFill>
              </a:rPr>
              <a:t>systematic and often iterative</a:t>
            </a:r>
            <a:r>
              <a:rPr dirty="0"/>
              <a:t> approach to designing objects, processes, and systems to meet human needs and </a:t>
            </a:r>
            <a:r>
              <a:rPr dirty="0" smtClean="0"/>
              <a:t>wants.</a:t>
            </a:r>
            <a:endParaRPr dirty="0"/>
          </a:p>
        </p:txBody>
      </p:sp>
      <p:grpSp>
        <p:nvGrpSpPr>
          <p:cNvPr id="323" name="pasted-image.png"/>
          <p:cNvGrpSpPr/>
          <p:nvPr/>
        </p:nvGrpSpPr>
        <p:grpSpPr>
          <a:xfrm>
            <a:off x="3708142" y="5221112"/>
            <a:ext cx="5485206" cy="4070104"/>
            <a:chOff x="0" y="0"/>
            <a:chExt cx="5485205" cy="4070102"/>
          </a:xfrm>
        </p:grpSpPr>
        <p:pic>
          <p:nvPicPr>
            <p:cNvPr id="322" name="pasted-image.png" descr="past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900" y="50800"/>
              <a:ext cx="5307406" cy="3828803"/>
            </a:xfrm>
            <a:prstGeom prst="rect">
              <a:avLst/>
            </a:prstGeom>
            <a:ln>
              <a:noFill/>
            </a:ln>
            <a:effectLst/>
          </p:spPr>
        </p:pic>
        <p:pic>
          <p:nvPicPr>
            <p:cNvPr id="321" name="pasted-image.png" descr="pasted-image.png"/>
            <p:cNvPicPr>
              <a:picLocks/>
            </p:cNvPicPr>
            <p:nvPr/>
          </p:nvPicPr>
          <p:blipFill>
            <a:blip r:embed="rId3">
              <a:extLst/>
            </a:blip>
            <a:stretch>
              <a:fillRect/>
            </a:stretch>
          </p:blipFill>
          <p:spPr>
            <a:xfrm>
              <a:off x="0" y="0"/>
              <a:ext cx="5485206" cy="4070103"/>
            </a:xfrm>
            <a:prstGeom prst="rect">
              <a:avLst/>
            </a:prstGeom>
            <a:effectLst/>
          </p:spPr>
        </p:pic>
      </p:grpSp>
      <p:grpSp>
        <p:nvGrpSpPr>
          <p:cNvPr id="326" name="pasted-image.png"/>
          <p:cNvGrpSpPr/>
          <p:nvPr/>
        </p:nvGrpSpPr>
        <p:grpSpPr>
          <a:xfrm>
            <a:off x="761910" y="3892611"/>
            <a:ext cx="3175688" cy="4070103"/>
            <a:chOff x="0" y="0"/>
            <a:chExt cx="3175686" cy="4070102"/>
          </a:xfrm>
        </p:grpSpPr>
        <p:pic>
          <p:nvPicPr>
            <p:cNvPr id="325" name="pasted-image.png" descr="pasted-imag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00" y="50800"/>
              <a:ext cx="2997887" cy="3828803"/>
            </a:xfrm>
            <a:prstGeom prst="rect">
              <a:avLst/>
            </a:prstGeom>
            <a:ln>
              <a:noFill/>
            </a:ln>
            <a:effectLst/>
          </p:spPr>
        </p:pic>
        <p:pic>
          <p:nvPicPr>
            <p:cNvPr id="324" name="pasted-image.png" descr="pasted-image.png"/>
            <p:cNvPicPr>
              <a:picLocks/>
            </p:cNvPicPr>
            <p:nvPr/>
          </p:nvPicPr>
          <p:blipFill>
            <a:blip r:embed="rId5">
              <a:extLst/>
            </a:blip>
            <a:stretch>
              <a:fillRect/>
            </a:stretch>
          </p:blipFill>
          <p:spPr>
            <a:xfrm>
              <a:off x="0" y="0"/>
              <a:ext cx="3175687" cy="4070103"/>
            </a:xfrm>
            <a:prstGeom prst="rect">
              <a:avLst/>
            </a:prstGeom>
            <a:effectLst/>
          </p:spPr>
        </p:pic>
      </p:grpSp>
      <p:grpSp>
        <p:nvGrpSpPr>
          <p:cNvPr id="329" name="pasted-image.png"/>
          <p:cNvGrpSpPr/>
          <p:nvPr/>
        </p:nvGrpSpPr>
        <p:grpSpPr>
          <a:xfrm>
            <a:off x="8345970" y="3892611"/>
            <a:ext cx="3829405" cy="2889059"/>
            <a:chOff x="0" y="0"/>
            <a:chExt cx="3829404" cy="2889058"/>
          </a:xfrm>
        </p:grpSpPr>
        <p:pic>
          <p:nvPicPr>
            <p:cNvPr id="328" name="pasted-image.png" descr="pasted-imag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900" y="50800"/>
              <a:ext cx="3651605" cy="2647759"/>
            </a:xfrm>
            <a:prstGeom prst="rect">
              <a:avLst/>
            </a:prstGeom>
            <a:ln>
              <a:noFill/>
            </a:ln>
            <a:effectLst/>
          </p:spPr>
        </p:pic>
        <p:pic>
          <p:nvPicPr>
            <p:cNvPr id="327" name="pasted-image.png" descr="pasted-image.png"/>
            <p:cNvPicPr>
              <a:picLocks/>
            </p:cNvPicPr>
            <p:nvPr/>
          </p:nvPicPr>
          <p:blipFill>
            <a:blip r:embed="rId7">
              <a:extLst/>
            </a:blip>
            <a:stretch>
              <a:fillRect/>
            </a:stretch>
          </p:blipFill>
          <p:spPr>
            <a:xfrm>
              <a:off x="0" y="0"/>
              <a:ext cx="3829405" cy="288905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ounded Rectangle"/>
          <p:cNvSpPr/>
          <p:nvPr/>
        </p:nvSpPr>
        <p:spPr>
          <a:xfrm>
            <a:off x="41324" y="1617315"/>
            <a:ext cx="12922152" cy="7031385"/>
          </a:xfrm>
          <a:prstGeom prst="roundRect">
            <a:avLst>
              <a:gd name="adj" fmla="val 2709"/>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332" name="Rectangle"/>
          <p:cNvSpPr/>
          <p:nvPr/>
        </p:nvSpPr>
        <p:spPr>
          <a:xfrm>
            <a:off x="-469900" y="196850"/>
            <a:ext cx="13576300" cy="838200"/>
          </a:xfrm>
          <a:prstGeom prst="rect">
            <a:avLst/>
          </a:prstGeom>
          <a:solidFill>
            <a:srgbClr val="808785">
              <a:alpha val="18000"/>
            </a:srgbClr>
          </a:solidFill>
          <a:ln w="25400">
            <a:solidFill>
              <a:srgbClr val="FF2600">
                <a:alpha val="18000"/>
              </a:srgbClr>
            </a:solidFill>
            <a:miter lim="400000"/>
          </a:ln>
          <a:effectLst>
            <a:outerShdw blurRad="38100" dist="38100" dir="2700000" rotWithShape="0">
              <a:srgbClr val="8EABB4"/>
            </a:outerShdw>
          </a:effectLst>
        </p:spPr>
        <p:txBody>
          <a:bodyPr lIns="50800" tIns="50800" rIns="50800" bIns="50800" anchor="ctr"/>
          <a:lstStyle/>
          <a:p>
            <a:pPr>
              <a:defRPr>
                <a:solidFill>
                  <a:srgbClr val="FFFFFF"/>
                </a:solidFill>
              </a:defRPr>
            </a:pPr>
            <a:endParaRPr/>
          </a:p>
        </p:txBody>
      </p:sp>
      <p:sp>
        <p:nvSpPr>
          <p:cNvPr id="333" name="MonoCam HD and TwinCam HD…"/>
          <p:cNvSpPr txBox="1"/>
          <p:nvPr/>
        </p:nvSpPr>
        <p:spPr>
          <a:xfrm>
            <a:off x="723900" y="1917700"/>
            <a:ext cx="10325100" cy="422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90285" indent="-290285" algn="l">
              <a:lnSpc>
                <a:spcPct val="110000"/>
              </a:lnSpc>
              <a:buSzPct val="125000"/>
              <a:buChar char="•"/>
              <a:defRPr sz="2800">
                <a:solidFill>
                  <a:srgbClr val="000000"/>
                </a:solidFill>
                <a:latin typeface="Gill Sans MT"/>
                <a:ea typeface="Gill Sans MT"/>
                <a:cs typeface="Gill Sans MT"/>
                <a:sym typeface="Gill Sans MT"/>
              </a:defRPr>
            </a:pPr>
            <a:r>
              <a:rPr sz="3200"/>
              <a:t> MonoCam HD and TwinCam HD</a:t>
            </a:r>
          </a:p>
          <a:p>
            <a:pPr marL="290285" indent="-290285" algn="l">
              <a:lnSpc>
                <a:spcPct val="110000"/>
              </a:lnSpc>
              <a:buSzPct val="125000"/>
              <a:buChar char="•"/>
              <a:defRPr sz="2800">
                <a:solidFill>
                  <a:srgbClr val="000000"/>
                </a:solidFill>
                <a:latin typeface="Gill Sans MT"/>
                <a:ea typeface="Gill Sans MT"/>
                <a:cs typeface="Gill Sans MT"/>
                <a:sym typeface="Gill Sans MT"/>
              </a:defRPr>
            </a:pPr>
            <a:r>
              <a:rPr sz="3200"/>
              <a:t> New Air-Column Profiler (w/ Kestrel)</a:t>
            </a:r>
          </a:p>
          <a:p>
            <a:pPr marL="290285" indent="-290285" algn="l">
              <a:lnSpc>
                <a:spcPct val="110000"/>
              </a:lnSpc>
              <a:buSzPct val="125000"/>
              <a:buChar char="•"/>
              <a:defRPr sz="2800">
                <a:solidFill>
                  <a:srgbClr val="000000"/>
                </a:solidFill>
                <a:latin typeface="Gill Sans MT"/>
                <a:ea typeface="Gill Sans MT"/>
                <a:cs typeface="Gill Sans MT"/>
                <a:sym typeface="Gill Sans MT"/>
              </a:defRPr>
            </a:pPr>
            <a:r>
              <a:rPr sz="3200"/>
              <a:t> New Arduino based Air-Column Profiler</a:t>
            </a:r>
          </a:p>
          <a:p>
            <a:pPr marL="290285" indent="-290285" algn="l">
              <a:lnSpc>
                <a:spcPct val="110000"/>
              </a:lnSpc>
              <a:buSzPct val="125000"/>
              <a:buChar char="•"/>
              <a:defRPr sz="2800">
                <a:solidFill>
                  <a:srgbClr val="000000"/>
                </a:solidFill>
                <a:latin typeface="Gill Sans MT"/>
                <a:ea typeface="Gill Sans MT"/>
                <a:cs typeface="Gill Sans MT"/>
                <a:sym typeface="Gill Sans MT"/>
              </a:defRPr>
            </a:pPr>
            <a:r>
              <a:rPr sz="3200"/>
              <a:t> HoboPod - Using Hobo Data Loggers</a:t>
            </a:r>
          </a:p>
          <a:p>
            <a:pPr marL="290285" indent="-290285" algn="l">
              <a:lnSpc>
                <a:spcPct val="110000"/>
              </a:lnSpc>
              <a:buSzPct val="125000"/>
              <a:buChar char="•"/>
              <a:defRPr sz="2800">
                <a:solidFill>
                  <a:srgbClr val="000000"/>
                </a:solidFill>
                <a:latin typeface="Gill Sans MT"/>
                <a:ea typeface="Gill Sans MT"/>
                <a:cs typeface="Gill Sans MT"/>
                <a:sym typeface="Gill Sans MT"/>
              </a:defRPr>
            </a:pPr>
            <a:r>
              <a:rPr sz="3200"/>
              <a:t> ThermoPod-TC</a:t>
            </a:r>
          </a:p>
          <a:p>
            <a:pPr marL="290285" indent="-290285" algn="l">
              <a:lnSpc>
                <a:spcPct val="110000"/>
              </a:lnSpc>
              <a:buSzPct val="125000"/>
              <a:buChar char="•"/>
              <a:defRPr sz="2800">
                <a:solidFill>
                  <a:srgbClr val="000000"/>
                </a:solidFill>
                <a:latin typeface="Gill Sans MT"/>
                <a:ea typeface="Gill Sans MT"/>
                <a:cs typeface="Gill Sans MT"/>
                <a:sym typeface="Gill Sans MT"/>
              </a:defRPr>
            </a:pPr>
            <a:r>
              <a:rPr sz="3200"/>
              <a:t> Aerosol Sampler </a:t>
            </a:r>
          </a:p>
        </p:txBody>
      </p:sp>
      <p:sp>
        <p:nvSpPr>
          <p:cNvPr id="334" name="Engineering focus: New Aeropods"/>
          <p:cNvSpPr txBox="1"/>
          <p:nvPr/>
        </p:nvSpPr>
        <p:spPr>
          <a:xfrm>
            <a:off x="355600" y="241300"/>
            <a:ext cx="12293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defTabSz="543305">
              <a:spcBef>
                <a:spcPts val="2000"/>
              </a:spcBef>
              <a:defRPr sz="4464" spc="267">
                <a:solidFill>
                  <a:srgbClr val="000000"/>
                </a:solidFill>
                <a:latin typeface="Gill Sans MT"/>
                <a:ea typeface="Gill Sans MT"/>
                <a:cs typeface="Gill Sans MT"/>
                <a:sym typeface="Gill Sans MT"/>
              </a:defRPr>
            </a:lvl1pPr>
          </a:lstStyle>
          <a:p>
            <a:r>
              <a:t>Engineering focus: New Aeropods</a:t>
            </a:r>
          </a:p>
        </p:txBody>
      </p:sp>
      <p:pic>
        <p:nvPicPr>
          <p:cNvPr id="335" name="ACP_V3.jpg" descr="ACP_V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606726" y="5341435"/>
            <a:ext cx="2338722" cy="2932374"/>
          </a:xfrm>
          <a:prstGeom prst="rect">
            <a:avLst/>
          </a:prstGeom>
          <a:ln w="12700">
            <a:solidFill>
              <a:schemeClr val="accent1">
                <a:satOff val="5412"/>
                <a:lumOff val="-30746"/>
              </a:schemeClr>
            </a:solidFill>
            <a:miter lim="400000"/>
          </a:ln>
        </p:spPr>
      </p:pic>
      <p:pic>
        <p:nvPicPr>
          <p:cNvPr id="336" name="Arduino_ACP.jpg" descr="Arduino_AC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31484" y="5341435"/>
            <a:ext cx="2412136" cy="2922036"/>
          </a:xfrm>
          <a:prstGeom prst="rect">
            <a:avLst/>
          </a:prstGeom>
          <a:ln w="12700">
            <a:solidFill>
              <a:schemeClr val="accent1">
                <a:satOff val="5412"/>
                <a:lumOff val="-30746"/>
              </a:schemeClr>
            </a:solidFill>
            <a:miter lim="400000"/>
          </a:ln>
        </p:spPr>
      </p:pic>
      <p:pic>
        <p:nvPicPr>
          <p:cNvPr id="337" name="HoboPod_Luminence.jpg" descr="HoboPod_Luminenc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541338" y="5341435"/>
            <a:ext cx="2487758" cy="2922216"/>
          </a:xfrm>
          <a:prstGeom prst="rect">
            <a:avLst/>
          </a:prstGeom>
          <a:ln w="12700">
            <a:solidFill>
              <a:schemeClr val="accent1">
                <a:satOff val="5412"/>
                <a:lumOff val="-30746"/>
              </a:schemeClr>
            </a:solidFill>
            <a:miter lim="400000"/>
          </a:ln>
        </p:spPr>
      </p:pic>
      <p:pic>
        <p:nvPicPr>
          <p:cNvPr id="338" name="IMG_0925.png" descr="IMG_0925.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6200000" flipH="1">
            <a:off x="-126868" y="5621982"/>
            <a:ext cx="2922344" cy="2361250"/>
          </a:xfrm>
          <a:prstGeom prst="rect">
            <a:avLst/>
          </a:prstGeom>
          <a:ln w="12700">
            <a:solidFill>
              <a:schemeClr val="accent1">
                <a:satOff val="5412"/>
                <a:lumOff val="-30746"/>
              </a:schemeClr>
            </a:solidFill>
            <a:miter lim="400000"/>
          </a:ln>
        </p:spPr>
      </p:pic>
      <p:pic>
        <p:nvPicPr>
          <p:cNvPr id="339" name="IMG_1087.JPG" descr="IMG_1087.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103694" y="5341435"/>
            <a:ext cx="2766523" cy="2932428"/>
          </a:xfrm>
          <a:prstGeom prst="rect">
            <a:avLst/>
          </a:prstGeom>
          <a:ln w="12700">
            <a:solidFill>
              <a:schemeClr val="accent1">
                <a:satOff val="5412"/>
                <a:lumOff val="-30746"/>
              </a:schemeClr>
            </a:solidFill>
            <a:miter lim="400000"/>
          </a:ln>
        </p:spPr>
      </p:pic>
      <p:pic>
        <p:nvPicPr>
          <p:cNvPr id="340" name="IMG_1089.JPG" descr="IMG_1089.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0647" y="2311995"/>
            <a:ext cx="3910014" cy="2932510"/>
          </a:xfrm>
          <a:prstGeom prst="rect">
            <a:avLst/>
          </a:prstGeom>
          <a:ln w="12700">
            <a:solidFill>
              <a:schemeClr val="accent1">
                <a:satOff val="5412"/>
                <a:lumOff val="-30746"/>
              </a:schemeClr>
            </a:solidFill>
            <a:miter lim="400000"/>
          </a:ln>
        </p:spPr>
      </p:pic>
      <p:pic>
        <p:nvPicPr>
          <p:cNvPr id="341" name="IMG_1689.PNG" descr="IMG_1689.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379941" y="7125950"/>
            <a:ext cx="1428157" cy="10978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tangle"/>
          <p:cNvSpPr/>
          <p:nvPr/>
        </p:nvSpPr>
        <p:spPr>
          <a:xfrm>
            <a:off x="-469900" y="196850"/>
            <a:ext cx="13576300" cy="838200"/>
          </a:xfrm>
          <a:prstGeom prst="rect">
            <a:avLst/>
          </a:prstGeom>
          <a:solidFill>
            <a:srgbClr val="808785">
              <a:alpha val="18000"/>
            </a:srgbClr>
          </a:solidFill>
          <a:ln w="25400">
            <a:solidFill>
              <a:srgbClr val="FF2600">
                <a:alpha val="18000"/>
              </a:srgbClr>
            </a:solidFill>
            <a:miter lim="400000"/>
          </a:ln>
          <a:effectLst>
            <a:outerShdw blurRad="38100" dist="38100" dir="2700000" rotWithShape="0">
              <a:srgbClr val="8EABB4"/>
            </a:outerShdw>
          </a:effectLst>
        </p:spPr>
        <p:txBody>
          <a:bodyPr lIns="50800" tIns="50800" rIns="50800" bIns="50800" anchor="ctr"/>
          <a:lstStyle/>
          <a:p>
            <a:pPr>
              <a:defRPr>
                <a:solidFill>
                  <a:srgbClr val="FFFFFF"/>
                </a:solidFill>
              </a:defRPr>
            </a:pPr>
            <a:endParaRPr/>
          </a:p>
        </p:txBody>
      </p:sp>
      <p:sp>
        <p:nvSpPr>
          <p:cNvPr id="344" name="Air-Column Profiler Arduino"/>
          <p:cNvSpPr txBox="1"/>
          <p:nvPr/>
        </p:nvSpPr>
        <p:spPr>
          <a:xfrm>
            <a:off x="198966" y="1270814"/>
            <a:ext cx="6898020"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ct val="110000"/>
              </a:lnSpc>
              <a:defRPr sz="3200" b="1">
                <a:solidFill>
                  <a:schemeClr val="accent1">
                    <a:satOff val="5412"/>
                    <a:lumOff val="-30746"/>
                  </a:schemeClr>
                </a:solidFill>
                <a:latin typeface="Gill Sans MT"/>
                <a:ea typeface="Gill Sans MT"/>
                <a:cs typeface="Gill Sans MT"/>
                <a:sym typeface="Gill Sans MT"/>
              </a:defRPr>
            </a:lvl1pPr>
          </a:lstStyle>
          <a:p>
            <a:pPr>
              <a:defRPr sz="2800"/>
            </a:pPr>
            <a:r>
              <a:rPr sz="3200"/>
              <a:t>Air-Column Profiler Arduino</a:t>
            </a:r>
          </a:p>
        </p:txBody>
      </p:sp>
      <p:sp>
        <p:nvSpPr>
          <p:cNvPr id="345" name="Engineering focus: New Aeropods"/>
          <p:cNvSpPr txBox="1"/>
          <p:nvPr/>
        </p:nvSpPr>
        <p:spPr>
          <a:xfrm>
            <a:off x="355600" y="241300"/>
            <a:ext cx="12293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defTabSz="543305">
              <a:spcBef>
                <a:spcPts val="2000"/>
              </a:spcBef>
              <a:defRPr sz="4464" spc="267">
                <a:solidFill>
                  <a:srgbClr val="000000"/>
                </a:solidFill>
                <a:latin typeface="Gill Sans MT"/>
                <a:ea typeface="Gill Sans MT"/>
                <a:cs typeface="Gill Sans MT"/>
                <a:sym typeface="Gill Sans MT"/>
              </a:defRPr>
            </a:lvl1pPr>
          </a:lstStyle>
          <a:p>
            <a:r>
              <a:t>Engineering focus: New Aeropods</a:t>
            </a:r>
          </a:p>
        </p:txBody>
      </p:sp>
      <p:sp>
        <p:nvSpPr>
          <p:cNvPr id="346" name="Arduino Uno rev3…"/>
          <p:cNvSpPr txBox="1"/>
          <p:nvPr/>
        </p:nvSpPr>
        <p:spPr>
          <a:xfrm>
            <a:off x="5430098" y="2028833"/>
            <a:ext cx="6898019" cy="2283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Arduino Uno rev3</a:t>
            </a:r>
          </a:p>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Sparkfun weather shield</a:t>
            </a:r>
          </a:p>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GPS chip</a:t>
            </a:r>
          </a:p>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WeatherFlow Anemometer</a:t>
            </a:r>
          </a:p>
        </p:txBody>
      </p:sp>
      <p:grpSp>
        <p:nvGrpSpPr>
          <p:cNvPr id="349" name="Arduino_ACP.jpg"/>
          <p:cNvGrpSpPr/>
          <p:nvPr/>
        </p:nvGrpSpPr>
        <p:grpSpPr>
          <a:xfrm>
            <a:off x="286128" y="1931378"/>
            <a:ext cx="4833392" cy="5890843"/>
            <a:chOff x="0" y="0"/>
            <a:chExt cx="4833390" cy="5890841"/>
          </a:xfrm>
        </p:grpSpPr>
        <p:pic>
          <p:nvPicPr>
            <p:cNvPr id="348" name="Arduino_ACP.jpg" descr="Arduino_AC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15900" y="139700"/>
              <a:ext cx="4401591" cy="5332042"/>
            </a:xfrm>
            <a:prstGeom prst="rect">
              <a:avLst/>
            </a:prstGeom>
            <a:ln>
              <a:noFill/>
            </a:ln>
            <a:effectLst/>
          </p:spPr>
        </p:pic>
        <p:pic>
          <p:nvPicPr>
            <p:cNvPr id="347" name="Arduino_ACP.jpg" descr="Arduino_ACP.jpg"/>
            <p:cNvPicPr>
              <a:picLocks/>
            </p:cNvPicPr>
            <p:nvPr/>
          </p:nvPicPr>
          <p:blipFill>
            <a:blip r:embed="rId3">
              <a:extLst/>
            </a:blip>
            <a:stretch>
              <a:fillRect/>
            </a:stretch>
          </p:blipFill>
          <p:spPr>
            <a:xfrm>
              <a:off x="0" y="0"/>
              <a:ext cx="4833391" cy="5890843"/>
            </a:xfrm>
            <a:prstGeom prst="rect">
              <a:avLst/>
            </a:prstGeom>
            <a:effectLst/>
          </p:spPr>
        </p:pic>
      </p:grpSp>
      <p:pic>
        <p:nvPicPr>
          <p:cNvPr id="350" name="pasted-image.tif" descr="pasted-image.t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8314" y="1423585"/>
            <a:ext cx="1857344" cy="1264026"/>
          </a:xfrm>
          <a:prstGeom prst="rect">
            <a:avLst/>
          </a:prstGeom>
          <a:ln w="12700">
            <a:miter lim="400000"/>
          </a:ln>
        </p:spPr>
      </p:pic>
      <p:sp>
        <p:nvSpPr>
          <p:cNvPr id="351" name="Records:…"/>
          <p:cNvSpPr txBox="1"/>
          <p:nvPr/>
        </p:nvSpPr>
        <p:spPr>
          <a:xfrm>
            <a:off x="5430098" y="4320687"/>
            <a:ext cx="6898019" cy="334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lnSpc>
                <a:spcPct val="110000"/>
              </a:lnSpc>
              <a:defRPr sz="3200">
                <a:solidFill>
                  <a:srgbClr val="000000"/>
                </a:solidFill>
                <a:latin typeface="Gill Sans MT"/>
                <a:ea typeface="Gill Sans MT"/>
                <a:cs typeface="Gill Sans MT"/>
                <a:sym typeface="Gill Sans MT"/>
              </a:defRPr>
            </a:pPr>
            <a:r>
              <a:t>Records:</a:t>
            </a:r>
          </a:p>
          <a:p>
            <a:pPr marL="538369" lvl="1" indent="-220869" algn="l">
              <a:lnSpc>
                <a:spcPct val="110000"/>
              </a:lnSpc>
              <a:buSzPct val="82000"/>
              <a:buChar char="•"/>
              <a:defRPr sz="2700">
                <a:solidFill>
                  <a:srgbClr val="000000"/>
                </a:solidFill>
                <a:latin typeface="Gill Sans MT"/>
                <a:ea typeface="Gill Sans MT"/>
                <a:cs typeface="Gill Sans MT"/>
                <a:sym typeface="Gill Sans MT"/>
              </a:defRPr>
            </a:pPr>
            <a:r>
              <a:t>Wind speed</a:t>
            </a:r>
          </a:p>
          <a:p>
            <a:pPr marL="538369" lvl="1" indent="-220869" algn="l">
              <a:lnSpc>
                <a:spcPct val="110000"/>
              </a:lnSpc>
              <a:buSzPct val="82000"/>
              <a:buChar char="•"/>
              <a:defRPr sz="2700">
                <a:solidFill>
                  <a:srgbClr val="000000"/>
                </a:solidFill>
                <a:latin typeface="Gill Sans MT"/>
                <a:ea typeface="Gill Sans MT"/>
                <a:cs typeface="Gill Sans MT"/>
                <a:sym typeface="Gill Sans MT"/>
              </a:defRPr>
            </a:pPr>
            <a:r>
              <a:t>Temperature</a:t>
            </a:r>
          </a:p>
          <a:p>
            <a:pPr marL="538369" lvl="1" indent="-220869" algn="l">
              <a:lnSpc>
                <a:spcPct val="110000"/>
              </a:lnSpc>
              <a:buSzPct val="82000"/>
              <a:buChar char="•"/>
              <a:defRPr sz="2700">
                <a:solidFill>
                  <a:srgbClr val="000000"/>
                </a:solidFill>
                <a:latin typeface="Gill Sans MT"/>
                <a:ea typeface="Gill Sans MT"/>
                <a:cs typeface="Gill Sans MT"/>
                <a:sym typeface="Gill Sans MT"/>
              </a:defRPr>
            </a:pPr>
            <a:r>
              <a:t>Humidity</a:t>
            </a:r>
          </a:p>
          <a:p>
            <a:pPr marL="538369" lvl="1" indent="-220869" algn="l">
              <a:lnSpc>
                <a:spcPct val="110000"/>
              </a:lnSpc>
              <a:buSzPct val="82000"/>
              <a:buChar char="•"/>
              <a:defRPr sz="2700">
                <a:solidFill>
                  <a:srgbClr val="000000"/>
                </a:solidFill>
                <a:latin typeface="Gill Sans MT"/>
                <a:ea typeface="Gill Sans MT"/>
                <a:cs typeface="Gill Sans MT"/>
                <a:sym typeface="Gill Sans MT"/>
              </a:defRPr>
            </a:pPr>
            <a:r>
              <a:t>Barometric Pressure</a:t>
            </a:r>
          </a:p>
          <a:p>
            <a:pPr marL="538369" lvl="1" indent="-220869" algn="l">
              <a:lnSpc>
                <a:spcPct val="110000"/>
              </a:lnSpc>
              <a:buSzPct val="82000"/>
              <a:buChar char="•"/>
              <a:defRPr sz="2700">
                <a:solidFill>
                  <a:srgbClr val="000000"/>
                </a:solidFill>
                <a:latin typeface="Gill Sans MT"/>
                <a:ea typeface="Gill Sans MT"/>
                <a:cs typeface="Gill Sans MT"/>
                <a:sym typeface="Gill Sans MT"/>
              </a:defRPr>
            </a:pPr>
            <a:r>
              <a:t>Light sensor</a:t>
            </a:r>
          </a:p>
          <a:p>
            <a:pPr marL="538369" lvl="1" indent="-220869" algn="l">
              <a:lnSpc>
                <a:spcPct val="110000"/>
              </a:lnSpc>
              <a:buSzPct val="82000"/>
              <a:buChar char="•"/>
              <a:defRPr sz="2700">
                <a:solidFill>
                  <a:srgbClr val="000000"/>
                </a:solidFill>
                <a:latin typeface="Gill Sans MT"/>
                <a:ea typeface="Gill Sans MT"/>
                <a:cs typeface="Gill Sans MT"/>
                <a:sym typeface="Gill Sans MT"/>
              </a:defRPr>
            </a:pPr>
            <a:r>
              <a:t>Position (Longitude/Latitude)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Rounded Rectangle"/>
          <p:cNvSpPr/>
          <p:nvPr/>
        </p:nvSpPr>
        <p:spPr>
          <a:xfrm>
            <a:off x="41324" y="1287115"/>
            <a:ext cx="12922152" cy="7615585"/>
          </a:xfrm>
          <a:prstGeom prst="roundRect">
            <a:avLst>
              <a:gd name="adj" fmla="val 2501"/>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354" name="Rectangle"/>
          <p:cNvSpPr/>
          <p:nvPr/>
        </p:nvSpPr>
        <p:spPr>
          <a:xfrm>
            <a:off x="-469900" y="196850"/>
            <a:ext cx="13576300" cy="838200"/>
          </a:xfrm>
          <a:prstGeom prst="rect">
            <a:avLst/>
          </a:prstGeom>
          <a:solidFill>
            <a:srgbClr val="808785">
              <a:alpha val="18000"/>
            </a:srgbClr>
          </a:solidFill>
          <a:ln w="25400">
            <a:solidFill>
              <a:srgbClr val="FF2600">
                <a:alpha val="18000"/>
              </a:srgbClr>
            </a:solidFill>
            <a:miter lim="400000"/>
          </a:ln>
          <a:effectLst>
            <a:outerShdw blurRad="38100" dist="38100" dir="2700000" rotWithShape="0">
              <a:srgbClr val="8EABB4"/>
            </a:outerShdw>
          </a:effectLst>
        </p:spPr>
        <p:txBody>
          <a:bodyPr lIns="50800" tIns="50800" rIns="50800" bIns="50800" anchor="ctr"/>
          <a:lstStyle/>
          <a:p>
            <a:pPr>
              <a:defRPr>
                <a:solidFill>
                  <a:srgbClr val="FFFFFF"/>
                </a:solidFill>
              </a:defRPr>
            </a:pPr>
            <a:endParaRPr/>
          </a:p>
        </p:txBody>
      </p:sp>
      <p:pic>
        <p:nvPicPr>
          <p:cNvPr id="355" name="UpDnFcLogger.png" descr="UpDnFcLogger.png"/>
          <p:cNvPicPr>
            <a:picLocks noChangeAspect="1"/>
          </p:cNvPicPr>
          <p:nvPr/>
        </p:nvPicPr>
        <p:blipFill>
          <a:blip r:embed="rId2">
            <a:extLst/>
          </a:blip>
          <a:stretch>
            <a:fillRect/>
          </a:stretch>
        </p:blipFill>
        <p:spPr>
          <a:xfrm>
            <a:off x="86083" y="1877166"/>
            <a:ext cx="11374829" cy="6735868"/>
          </a:xfrm>
          <a:prstGeom prst="rect">
            <a:avLst/>
          </a:prstGeom>
          <a:ln w="12700">
            <a:miter lim="400000"/>
          </a:ln>
        </p:spPr>
      </p:pic>
      <p:sp>
        <p:nvSpPr>
          <p:cNvPr id="356" name="HoboPod - Using Hobo Data Loggers"/>
          <p:cNvSpPr txBox="1"/>
          <p:nvPr/>
        </p:nvSpPr>
        <p:spPr>
          <a:xfrm>
            <a:off x="1248833" y="1384300"/>
            <a:ext cx="7885510"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ct val="110000"/>
              </a:lnSpc>
              <a:defRPr sz="3200" b="1">
                <a:solidFill>
                  <a:schemeClr val="accent1">
                    <a:satOff val="5412"/>
                    <a:lumOff val="-30746"/>
                  </a:schemeClr>
                </a:solidFill>
                <a:latin typeface="Gill Sans MT"/>
                <a:ea typeface="Gill Sans MT"/>
                <a:cs typeface="Gill Sans MT"/>
                <a:sym typeface="Gill Sans MT"/>
              </a:defRPr>
            </a:lvl1pPr>
          </a:lstStyle>
          <a:p>
            <a:r>
              <a:t>HoboPod - Using Hobo Data Loggers</a:t>
            </a:r>
          </a:p>
        </p:txBody>
      </p:sp>
      <p:sp>
        <p:nvSpPr>
          <p:cNvPr id="357" name="Engineering focus: New Aeropods"/>
          <p:cNvSpPr txBox="1"/>
          <p:nvPr/>
        </p:nvSpPr>
        <p:spPr>
          <a:xfrm>
            <a:off x="355600" y="241300"/>
            <a:ext cx="12293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defTabSz="543305">
              <a:spcBef>
                <a:spcPts val="2000"/>
              </a:spcBef>
              <a:defRPr sz="4464" spc="267">
                <a:solidFill>
                  <a:srgbClr val="000000"/>
                </a:solidFill>
                <a:latin typeface="Gill Sans MT"/>
                <a:ea typeface="Gill Sans MT"/>
                <a:cs typeface="Gill Sans MT"/>
                <a:sym typeface="Gill Sans MT"/>
              </a:defRPr>
            </a:lvl1pPr>
          </a:lstStyle>
          <a:p>
            <a:r>
              <a:t>Engineering focus: New Aeropods</a:t>
            </a:r>
          </a:p>
        </p:txBody>
      </p:sp>
      <p:grpSp>
        <p:nvGrpSpPr>
          <p:cNvPr id="360" name="HoboPod_Luminence.jpg"/>
          <p:cNvGrpSpPr/>
          <p:nvPr/>
        </p:nvGrpSpPr>
        <p:grpSpPr>
          <a:xfrm>
            <a:off x="10010740" y="4639275"/>
            <a:ext cx="2609157" cy="3047073"/>
            <a:chOff x="0" y="0"/>
            <a:chExt cx="2609156" cy="3047071"/>
          </a:xfrm>
        </p:grpSpPr>
        <p:pic>
          <p:nvPicPr>
            <p:cNvPr id="359" name="HoboPod_Luminence.jpg" descr="HoboPod_Luminenc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0800" y="50800"/>
              <a:ext cx="2507557" cy="2945472"/>
            </a:xfrm>
            <a:prstGeom prst="rect">
              <a:avLst/>
            </a:prstGeom>
            <a:ln>
              <a:noFill/>
            </a:ln>
            <a:effectLst/>
          </p:spPr>
        </p:pic>
        <p:pic>
          <p:nvPicPr>
            <p:cNvPr id="358" name="HoboPod_Luminence.jpg" descr="HoboPod_Luminence.jpg"/>
            <p:cNvPicPr>
              <a:picLocks/>
            </p:cNvPicPr>
            <p:nvPr/>
          </p:nvPicPr>
          <p:blipFill>
            <a:blip r:embed="rId4">
              <a:extLst/>
            </a:blip>
            <a:stretch>
              <a:fillRect/>
            </a:stretch>
          </p:blipFill>
          <p:spPr>
            <a:xfrm>
              <a:off x="0" y="0"/>
              <a:ext cx="2609157" cy="304707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ctangle"/>
          <p:cNvSpPr/>
          <p:nvPr/>
        </p:nvSpPr>
        <p:spPr>
          <a:xfrm>
            <a:off x="-469900" y="196850"/>
            <a:ext cx="13576300" cy="838200"/>
          </a:xfrm>
          <a:prstGeom prst="rect">
            <a:avLst/>
          </a:prstGeom>
          <a:solidFill>
            <a:srgbClr val="808785">
              <a:alpha val="18000"/>
            </a:srgbClr>
          </a:solidFill>
          <a:ln w="25400">
            <a:solidFill>
              <a:srgbClr val="FF2600">
                <a:alpha val="18000"/>
              </a:srgbClr>
            </a:solidFill>
            <a:miter lim="400000"/>
          </a:ln>
          <a:effectLst>
            <a:outerShdw blurRad="38100" dist="38100" dir="2700000" rotWithShape="0">
              <a:srgbClr val="8EABB4"/>
            </a:outerShdw>
          </a:effectLst>
        </p:spPr>
        <p:txBody>
          <a:bodyPr lIns="50800" tIns="50800" rIns="50800" bIns="50800" anchor="ctr"/>
          <a:lstStyle/>
          <a:p>
            <a:pPr>
              <a:defRPr>
                <a:solidFill>
                  <a:srgbClr val="FFFFFF"/>
                </a:solidFill>
              </a:defRPr>
            </a:pPr>
            <a:endParaRPr/>
          </a:p>
        </p:txBody>
      </p:sp>
      <p:sp>
        <p:nvSpPr>
          <p:cNvPr id="363" name="TwinCam ThermalPod"/>
          <p:cNvSpPr txBox="1"/>
          <p:nvPr/>
        </p:nvSpPr>
        <p:spPr>
          <a:xfrm>
            <a:off x="206370" y="1588314"/>
            <a:ext cx="6898019" cy="74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ct val="110000"/>
              </a:lnSpc>
              <a:defRPr sz="3200" b="1">
                <a:solidFill>
                  <a:schemeClr val="accent1">
                    <a:satOff val="5412"/>
                    <a:lumOff val="-30746"/>
                  </a:schemeClr>
                </a:solidFill>
                <a:latin typeface="Gill Sans MT"/>
                <a:ea typeface="Gill Sans MT"/>
                <a:cs typeface="Gill Sans MT"/>
                <a:sym typeface="Gill Sans MT"/>
              </a:defRPr>
            </a:lvl1pPr>
          </a:lstStyle>
          <a:p>
            <a:pPr>
              <a:defRPr sz="2800"/>
            </a:pPr>
            <a:r>
              <a:rPr sz="3200"/>
              <a:t>TwinCam ThermalPod</a:t>
            </a:r>
          </a:p>
        </p:txBody>
      </p:sp>
      <p:sp>
        <p:nvSpPr>
          <p:cNvPr id="364" name="Engineering focus: New Aeropods"/>
          <p:cNvSpPr txBox="1"/>
          <p:nvPr/>
        </p:nvSpPr>
        <p:spPr>
          <a:xfrm>
            <a:off x="355600" y="241300"/>
            <a:ext cx="12293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defTabSz="543305">
              <a:spcBef>
                <a:spcPts val="2000"/>
              </a:spcBef>
              <a:defRPr sz="4464" spc="267">
                <a:solidFill>
                  <a:srgbClr val="000000"/>
                </a:solidFill>
                <a:latin typeface="Gill Sans MT"/>
                <a:ea typeface="Gill Sans MT"/>
                <a:cs typeface="Gill Sans MT"/>
                <a:sym typeface="Gill Sans MT"/>
              </a:defRPr>
            </a:lvl1pPr>
          </a:lstStyle>
          <a:p>
            <a:r>
              <a:t>Engineering focus: New Aeropods</a:t>
            </a:r>
          </a:p>
        </p:txBody>
      </p:sp>
      <p:grpSp>
        <p:nvGrpSpPr>
          <p:cNvPr id="367" name="IMG_1087.JPG"/>
          <p:cNvGrpSpPr/>
          <p:nvPr/>
        </p:nvGrpSpPr>
        <p:grpSpPr>
          <a:xfrm>
            <a:off x="53485" y="2168326"/>
            <a:ext cx="4414299" cy="4794522"/>
            <a:chOff x="0" y="0"/>
            <a:chExt cx="4414297" cy="4794520"/>
          </a:xfrm>
        </p:grpSpPr>
        <p:pic>
          <p:nvPicPr>
            <p:cNvPr id="366" name="IMG_1087.JPG" descr="IMG_1087.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3200" y="139700"/>
              <a:ext cx="4007898" cy="4248421"/>
            </a:xfrm>
            <a:prstGeom prst="rect">
              <a:avLst/>
            </a:prstGeom>
            <a:ln>
              <a:noFill/>
            </a:ln>
            <a:effectLst/>
          </p:spPr>
        </p:pic>
        <p:pic>
          <p:nvPicPr>
            <p:cNvPr id="365" name="IMG_1087.JPG" descr="IMG_1087.JPG"/>
            <p:cNvPicPr>
              <a:picLocks/>
            </p:cNvPicPr>
            <p:nvPr/>
          </p:nvPicPr>
          <p:blipFill>
            <a:blip r:embed="rId3">
              <a:extLst/>
            </a:blip>
            <a:stretch>
              <a:fillRect/>
            </a:stretch>
          </p:blipFill>
          <p:spPr>
            <a:xfrm>
              <a:off x="-1" y="0"/>
              <a:ext cx="4414299" cy="4794521"/>
            </a:xfrm>
            <a:prstGeom prst="rect">
              <a:avLst/>
            </a:prstGeom>
            <a:effectLst/>
          </p:spPr>
        </p:pic>
      </p:grpSp>
      <p:grpSp>
        <p:nvGrpSpPr>
          <p:cNvPr id="370" name="IMG_1689.PNG"/>
          <p:cNvGrpSpPr/>
          <p:nvPr/>
        </p:nvGrpSpPr>
        <p:grpSpPr>
          <a:xfrm>
            <a:off x="7789892" y="4758662"/>
            <a:ext cx="4793123" cy="3868545"/>
            <a:chOff x="0" y="0"/>
            <a:chExt cx="4793121" cy="3868544"/>
          </a:xfrm>
        </p:grpSpPr>
        <p:pic>
          <p:nvPicPr>
            <p:cNvPr id="369" name="IMG_1689.PNG" descr="IMG_1689.PNG"/>
            <p:cNvPicPr>
              <a:picLocks noChangeAspect="1"/>
            </p:cNvPicPr>
            <p:nvPr/>
          </p:nvPicPr>
          <p:blipFill>
            <a:blip r:embed="rId4">
              <a:extLst/>
            </a:blip>
            <a:stretch>
              <a:fillRect/>
            </a:stretch>
          </p:blipFill>
          <p:spPr>
            <a:xfrm>
              <a:off x="177800" y="114300"/>
              <a:ext cx="4437522" cy="3411345"/>
            </a:xfrm>
            <a:prstGeom prst="rect">
              <a:avLst/>
            </a:prstGeom>
            <a:ln>
              <a:noFill/>
            </a:ln>
            <a:effectLst/>
          </p:spPr>
        </p:pic>
        <p:pic>
          <p:nvPicPr>
            <p:cNvPr id="368" name="IMG_1689.PNG" descr="IMG_1689.PNG"/>
            <p:cNvPicPr>
              <a:picLocks/>
            </p:cNvPicPr>
            <p:nvPr/>
          </p:nvPicPr>
          <p:blipFill>
            <a:blip r:embed="rId5">
              <a:extLst/>
            </a:blip>
            <a:stretch>
              <a:fillRect/>
            </a:stretch>
          </p:blipFill>
          <p:spPr>
            <a:xfrm>
              <a:off x="0" y="0"/>
              <a:ext cx="4793122" cy="3868545"/>
            </a:xfrm>
            <a:prstGeom prst="rect">
              <a:avLst/>
            </a:prstGeom>
            <a:effectLst/>
          </p:spPr>
        </p:pic>
      </p:grpSp>
      <p:pic>
        <p:nvPicPr>
          <p:cNvPr id="371" name="lepton_board.png" descr="lepton_boar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816" y="6800226"/>
            <a:ext cx="2031934" cy="1644059"/>
          </a:xfrm>
          <a:prstGeom prst="rect">
            <a:avLst/>
          </a:prstGeom>
          <a:ln w="25400">
            <a:solidFill>
              <a:schemeClr val="accent1">
                <a:satOff val="5412"/>
                <a:lumOff val="-30746"/>
              </a:schemeClr>
            </a:solidFill>
            <a:miter lim="400000"/>
          </a:ln>
          <a:effectLst>
            <a:outerShdw blurRad="127000" dist="76200" dir="5520000" rotWithShape="0">
              <a:srgbClr val="000000">
                <a:alpha val="60000"/>
              </a:srgbClr>
            </a:outerShdw>
          </a:effectLst>
        </p:spPr>
      </p:pic>
      <p:pic>
        <p:nvPicPr>
          <p:cNvPr id="372" name="pasted-image.tif" descr="pasted-image.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80458" y="1784333"/>
            <a:ext cx="1321118" cy="1669460"/>
          </a:xfrm>
          <a:prstGeom prst="rect">
            <a:avLst/>
          </a:prstGeom>
          <a:ln w="12700">
            <a:miter lim="400000"/>
          </a:ln>
        </p:spPr>
      </p:pic>
      <p:pic>
        <p:nvPicPr>
          <p:cNvPr id="373" name="raspberrypi_oblique.jpg" descr="raspberrypi_oblique.jpg"/>
          <p:cNvPicPr>
            <a:picLocks noChangeAspect="1"/>
          </p:cNvPicPr>
          <p:nvPr/>
        </p:nvPicPr>
        <p:blipFill>
          <a:blip r:embed="rId8">
            <a:extLst/>
          </a:blip>
          <a:stretch>
            <a:fillRect/>
          </a:stretch>
        </p:blipFill>
        <p:spPr>
          <a:xfrm>
            <a:off x="4636588" y="4011281"/>
            <a:ext cx="2984501" cy="2717801"/>
          </a:xfrm>
          <a:prstGeom prst="rect">
            <a:avLst/>
          </a:prstGeom>
          <a:ln w="25400">
            <a:solidFill>
              <a:schemeClr val="accent1">
                <a:satOff val="5412"/>
                <a:lumOff val="-30746"/>
              </a:schemeClr>
            </a:solidFill>
            <a:miter lim="400000"/>
          </a:ln>
          <a:effectLst>
            <a:outerShdw blurRad="127000" dist="76200" dir="5520000" rotWithShape="0">
              <a:srgbClr val="000000">
                <a:alpha val="60000"/>
              </a:srgbClr>
            </a:outerShdw>
          </a:effectLst>
        </p:spPr>
      </p:pic>
      <p:pic>
        <p:nvPicPr>
          <p:cNvPr id="374" name="PiCam.jpg" descr="PiCam.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2615368" y="6800128"/>
            <a:ext cx="1724423" cy="1669654"/>
          </a:xfrm>
          <a:custGeom>
            <a:avLst/>
            <a:gdLst/>
            <a:ahLst/>
            <a:cxnLst>
              <a:cxn ang="0">
                <a:pos x="wd2" y="hd2"/>
              </a:cxn>
              <a:cxn ang="5400000">
                <a:pos x="wd2" y="hd2"/>
              </a:cxn>
              <a:cxn ang="10800000">
                <a:pos x="wd2" y="hd2"/>
              </a:cxn>
              <a:cxn ang="16200000">
                <a:pos x="wd2" y="hd2"/>
              </a:cxn>
            </a:cxnLst>
            <a:rect l="0" t="0" r="r" b="b"/>
            <a:pathLst>
              <a:path w="21600" h="21600" extrusionOk="0">
                <a:moveTo>
                  <a:pt x="611" y="0"/>
                </a:moveTo>
                <a:cubicBezTo>
                  <a:pt x="274" y="0"/>
                  <a:pt x="0" y="283"/>
                  <a:pt x="0" y="632"/>
                </a:cubicBezTo>
                <a:lnTo>
                  <a:pt x="0" y="20974"/>
                </a:lnTo>
                <a:cubicBezTo>
                  <a:pt x="0" y="21322"/>
                  <a:pt x="274" y="21600"/>
                  <a:pt x="611" y="21600"/>
                </a:cubicBezTo>
                <a:lnTo>
                  <a:pt x="20994" y="21600"/>
                </a:lnTo>
                <a:cubicBezTo>
                  <a:pt x="21331" y="21600"/>
                  <a:pt x="21600" y="21322"/>
                  <a:pt x="21600" y="20974"/>
                </a:cubicBezTo>
                <a:lnTo>
                  <a:pt x="21600" y="632"/>
                </a:lnTo>
                <a:cubicBezTo>
                  <a:pt x="21600" y="283"/>
                  <a:pt x="21331" y="0"/>
                  <a:pt x="20994" y="0"/>
                </a:cubicBezTo>
                <a:lnTo>
                  <a:pt x="611" y="0"/>
                </a:lnTo>
                <a:close/>
              </a:path>
            </a:pathLst>
          </a:custGeom>
          <a:ln w="25400">
            <a:miter lim="400000"/>
          </a:ln>
          <a:effectLst>
            <a:outerShdw blurRad="127000" dist="76200" dir="5520000" rotWithShape="0">
              <a:srgbClr val="000000">
                <a:alpha val="60000"/>
              </a:srgbClr>
            </a:outerShdw>
          </a:effectLst>
        </p:spPr>
      </p:pic>
      <p:sp>
        <p:nvSpPr>
          <p:cNvPr id="375" name="Raspberry Pi based…"/>
          <p:cNvSpPr txBox="1"/>
          <p:nvPr/>
        </p:nvSpPr>
        <p:spPr>
          <a:xfrm>
            <a:off x="4637401" y="1793387"/>
            <a:ext cx="6898020" cy="22831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Raspberry Pi based</a:t>
            </a:r>
          </a:p>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Includes Raspberry Pi Camera (5mp)</a:t>
            </a:r>
          </a:p>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Flir Lepton thermal imager</a:t>
            </a:r>
          </a:p>
          <a:p>
            <a:pPr marL="220869" indent="-220869" algn="l">
              <a:lnSpc>
                <a:spcPct val="110000"/>
              </a:lnSpc>
              <a:buSzPct val="82000"/>
              <a:buChar char="•"/>
              <a:defRPr sz="3200">
                <a:solidFill>
                  <a:srgbClr val="000000"/>
                </a:solidFill>
                <a:latin typeface="Gill Sans MT"/>
                <a:ea typeface="Gill Sans MT"/>
                <a:cs typeface="Gill Sans MT"/>
                <a:sym typeface="Gill Sans MT"/>
              </a:defRPr>
            </a:pPr>
            <a:r>
              <a:t>and other stuff to make it work…</a:t>
            </a:r>
          </a:p>
        </p:txBody>
      </p:sp>
      <p:sp>
        <p:nvSpPr>
          <p:cNvPr id="376" name="(Thermal-guy)"/>
          <p:cNvSpPr txBox="1"/>
          <p:nvPr/>
        </p:nvSpPr>
        <p:spPr>
          <a:xfrm>
            <a:off x="8086411" y="8469782"/>
            <a:ext cx="178817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solidFill>
                  <a:srgbClr val="000000"/>
                </a:solidFill>
                <a:latin typeface="Gill Sans"/>
                <a:ea typeface="Gill Sans"/>
                <a:cs typeface="Gill Sans"/>
                <a:sym typeface="Gill Sans"/>
              </a:defRPr>
            </a:lvl1pPr>
          </a:lstStyle>
          <a:p>
            <a:r>
              <a:t>(Thermal-guy)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REN Partners"/>
          <p:cNvSpPr txBox="1">
            <a:spLocks noGrp="1"/>
          </p:cNvSpPr>
          <p:nvPr>
            <p:ph type="title"/>
          </p:nvPr>
        </p:nvSpPr>
        <p:spPr>
          <a:xfrm>
            <a:off x="1270000" y="687867"/>
            <a:ext cx="10464800" cy="1869587"/>
          </a:xfrm>
          <a:prstGeom prst="rect">
            <a:avLst/>
          </a:prstGeom>
        </p:spPr>
        <p:txBody>
          <a:bodyPr>
            <a:normAutofit/>
          </a:bodyPr>
          <a:lstStyle/>
          <a:p>
            <a:r>
              <a:rPr dirty="0"/>
              <a:t>AREN </a:t>
            </a:r>
            <a:r>
              <a:rPr dirty="0" smtClean="0"/>
              <a:t>Partners</a:t>
            </a:r>
            <a:r>
              <a:rPr lang="en-US" dirty="0" smtClean="0"/>
              <a:t/>
            </a:r>
            <a:br>
              <a:rPr lang="en-US" dirty="0" smtClean="0"/>
            </a:br>
            <a:r>
              <a:rPr lang="en-US" sz="2800" dirty="0" smtClean="0"/>
              <a:t>(Attendees at GLOBE Conference Listed)</a:t>
            </a:r>
            <a:endParaRPr sz="2800" dirty="0"/>
          </a:p>
        </p:txBody>
      </p:sp>
      <p:sp>
        <p:nvSpPr>
          <p:cNvPr id="112" name="Anasphere, Inc.…"/>
          <p:cNvSpPr txBox="1">
            <a:spLocks noGrp="1"/>
          </p:cNvSpPr>
          <p:nvPr>
            <p:ph type="body" sz="half" idx="1"/>
          </p:nvPr>
        </p:nvSpPr>
        <p:spPr>
          <a:xfrm>
            <a:off x="1270000" y="2822017"/>
            <a:ext cx="10464800" cy="6261354"/>
          </a:xfrm>
          <a:prstGeom prst="rect">
            <a:avLst/>
          </a:prstGeom>
        </p:spPr>
        <p:txBody>
          <a:bodyPr>
            <a:noAutofit/>
          </a:bodyPr>
          <a:lstStyle/>
          <a:p>
            <a:pPr marL="457200" indent="-457200" algn="l" defTabSz="420624">
              <a:buFont typeface="Arial"/>
              <a:buChar char="•"/>
              <a:defRPr sz="2304"/>
            </a:pPr>
            <a:r>
              <a:rPr sz="3000" b="1" dirty="0"/>
              <a:t>Anasphere, Inc.</a:t>
            </a:r>
          </a:p>
          <a:p>
            <a:pPr marL="457200" indent="-457200" algn="l" defTabSz="420624">
              <a:buFont typeface="Arial"/>
              <a:buChar char="•"/>
              <a:defRPr sz="2304"/>
            </a:pPr>
            <a:r>
              <a:rPr sz="3000" b="1" dirty="0"/>
              <a:t>Chesapeake Bay Environmental Center</a:t>
            </a:r>
          </a:p>
          <a:p>
            <a:pPr marL="457200" indent="-457200" algn="l" defTabSz="420624">
              <a:buFont typeface="Arial"/>
              <a:buChar char="•"/>
              <a:defRPr sz="2304"/>
            </a:pPr>
            <a:r>
              <a:rPr sz="3000" b="1" dirty="0"/>
              <a:t>Goddard Space Flight Center </a:t>
            </a:r>
            <a:r>
              <a:rPr sz="3000" dirty="0"/>
              <a:t>— </a:t>
            </a:r>
            <a:r>
              <a:rPr sz="3000" i="1" dirty="0"/>
              <a:t>Geoff Bland, Brian Campbell and Sallie Smith</a:t>
            </a:r>
          </a:p>
          <a:p>
            <a:pPr marL="457200" indent="-457200" algn="l" defTabSz="420624">
              <a:buFont typeface="Arial"/>
              <a:buChar char="•"/>
              <a:defRPr sz="2304"/>
            </a:pPr>
            <a:r>
              <a:rPr sz="3000" b="1" dirty="0"/>
              <a:t>Montana State University </a:t>
            </a:r>
            <a:r>
              <a:rPr sz="3000" dirty="0"/>
              <a:t>— </a:t>
            </a:r>
            <a:r>
              <a:rPr sz="3000" i="1" dirty="0"/>
              <a:t>Kelly Boyce</a:t>
            </a:r>
          </a:p>
          <a:p>
            <a:pPr marL="457200" indent="-457200" algn="l" defTabSz="420624">
              <a:buFont typeface="Arial"/>
              <a:buChar char="•"/>
              <a:defRPr sz="2304"/>
            </a:pPr>
            <a:r>
              <a:rPr sz="3000" b="1" dirty="0"/>
              <a:t>Public Lab </a:t>
            </a:r>
            <a:r>
              <a:rPr sz="3000" dirty="0"/>
              <a:t>— </a:t>
            </a:r>
            <a:r>
              <a:rPr sz="3000" i="1" dirty="0"/>
              <a:t>Jeff Warren</a:t>
            </a:r>
          </a:p>
          <a:p>
            <a:pPr marL="457200" indent="-457200" algn="l" defTabSz="420624">
              <a:buFont typeface="Arial"/>
              <a:buChar char="•"/>
              <a:defRPr sz="2304"/>
            </a:pPr>
            <a:r>
              <a:rPr sz="3000" b="1" dirty="0"/>
              <a:t>University of Maryland Eastern Shore </a:t>
            </a:r>
            <a:r>
              <a:rPr sz="3000" dirty="0"/>
              <a:t>— </a:t>
            </a:r>
            <a:r>
              <a:rPr sz="3000" i="1" dirty="0"/>
              <a:t>Willie Brown</a:t>
            </a:r>
          </a:p>
          <a:p>
            <a:pPr marL="457200" indent="-457200" algn="l" defTabSz="420624">
              <a:buFont typeface="Arial"/>
              <a:buChar char="•"/>
              <a:defRPr sz="2304"/>
            </a:pPr>
            <a:r>
              <a:rPr sz="3000" b="1" dirty="0"/>
              <a:t>University of South Florida</a:t>
            </a:r>
          </a:p>
          <a:p>
            <a:pPr marL="457200" indent="-457200" algn="l" defTabSz="420624">
              <a:buFont typeface="Arial"/>
              <a:buChar char="•"/>
              <a:defRPr sz="2304"/>
            </a:pPr>
            <a:r>
              <a:rPr sz="3000" b="1" dirty="0"/>
              <a:t>Washington College</a:t>
            </a:r>
          </a:p>
          <a:p>
            <a:pPr marL="457200" indent="-457200" algn="l" defTabSz="420624">
              <a:buFont typeface="Arial"/>
              <a:buChar char="•"/>
              <a:defRPr sz="2304"/>
            </a:pPr>
            <a:r>
              <a:rPr sz="3000" b="1" dirty="0"/>
              <a:t>Wayne RESA </a:t>
            </a:r>
            <a:r>
              <a:rPr sz="3000" dirty="0"/>
              <a:t>— </a:t>
            </a:r>
            <a:r>
              <a:rPr sz="3000" i="1" dirty="0"/>
              <a:t>David Bydlowski and Andy Henry</a:t>
            </a:r>
          </a:p>
          <a:p>
            <a:pPr marL="457200" indent="-457200" algn="l" defTabSz="420624">
              <a:buFont typeface="Arial"/>
              <a:buChar char="•"/>
              <a:defRPr sz="2304"/>
            </a:pPr>
            <a:r>
              <a:rPr sz="3000" b="1" dirty="0"/>
              <a:t>Evaluation</a:t>
            </a:r>
            <a:r>
              <a:rPr sz="3000" dirty="0"/>
              <a:t> — </a:t>
            </a:r>
            <a:r>
              <a:rPr sz="3000" i="1" dirty="0"/>
              <a:t>Anil Aranha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Rounded Rectangle"/>
          <p:cNvSpPr/>
          <p:nvPr/>
        </p:nvSpPr>
        <p:spPr>
          <a:xfrm>
            <a:off x="54024" y="1608556"/>
            <a:ext cx="12819609" cy="7498255"/>
          </a:xfrm>
          <a:prstGeom prst="roundRect">
            <a:avLst>
              <a:gd name="adj" fmla="val 2541"/>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379" name="Rectangle"/>
          <p:cNvSpPr/>
          <p:nvPr/>
        </p:nvSpPr>
        <p:spPr>
          <a:xfrm>
            <a:off x="-469900" y="177800"/>
            <a:ext cx="13576300" cy="838200"/>
          </a:xfrm>
          <a:prstGeom prst="rect">
            <a:avLst/>
          </a:prstGeom>
          <a:solidFill>
            <a:srgbClr val="808785">
              <a:alpha val="18000"/>
            </a:srgbClr>
          </a:solidFill>
          <a:ln w="25400">
            <a:solidFill>
              <a:srgbClr val="FF2600">
                <a:alpha val="18000"/>
              </a:srgbClr>
            </a:solidFill>
            <a:miter lim="400000"/>
          </a:ln>
          <a:effectLst>
            <a:outerShdw blurRad="38100" dist="38100" dir="2700000" rotWithShape="0">
              <a:srgbClr val="8EABB4"/>
            </a:outerShdw>
          </a:effectLst>
        </p:spPr>
        <p:txBody>
          <a:bodyPr lIns="50800" tIns="50800" rIns="50800" bIns="50800" anchor="ctr"/>
          <a:lstStyle/>
          <a:p>
            <a:pPr>
              <a:defRPr>
                <a:solidFill>
                  <a:srgbClr val="FFFFFF"/>
                </a:solidFill>
              </a:defRPr>
            </a:pPr>
            <a:endParaRPr/>
          </a:p>
        </p:txBody>
      </p:sp>
      <p:pic>
        <p:nvPicPr>
          <p:cNvPr id="380" name="droppedImage.pdf" descr="droppedImage.pdf"/>
          <p:cNvPicPr>
            <a:picLocks noChangeAspect="1"/>
          </p:cNvPicPr>
          <p:nvPr/>
        </p:nvPicPr>
        <p:blipFill>
          <a:blip r:embed="rId2">
            <a:extLst/>
          </a:blip>
          <a:stretch>
            <a:fillRect/>
          </a:stretch>
        </p:blipFill>
        <p:spPr>
          <a:xfrm>
            <a:off x="15227300" y="2921000"/>
            <a:ext cx="8420100" cy="6198511"/>
          </a:xfrm>
          <a:prstGeom prst="rect">
            <a:avLst/>
          </a:prstGeom>
          <a:ln w="12700">
            <a:miter lim="400000"/>
          </a:ln>
        </p:spPr>
      </p:pic>
      <p:grpSp>
        <p:nvGrpSpPr>
          <p:cNvPr id="383" name="Screen Shot 2013-03-08 at 12.40.16 AM.png"/>
          <p:cNvGrpSpPr/>
          <p:nvPr/>
        </p:nvGrpSpPr>
        <p:grpSpPr>
          <a:xfrm rot="1443424">
            <a:off x="2896863" y="2724577"/>
            <a:ext cx="4091627" cy="6591356"/>
            <a:chOff x="0" y="0"/>
            <a:chExt cx="4091625" cy="6591355"/>
          </a:xfrm>
        </p:grpSpPr>
        <p:pic>
          <p:nvPicPr>
            <p:cNvPr id="382" name="Screen Shot 2013-03-08 at 12.40.16 AM.png" descr="Screen Shot 2013-03-08 at 12.40.16 AM.png"/>
            <p:cNvPicPr>
              <a:picLocks noChangeAspect="1"/>
            </p:cNvPicPr>
            <p:nvPr/>
          </p:nvPicPr>
          <p:blipFill>
            <a:blip r:embed="rId3">
              <a:extLst/>
            </a:blip>
            <a:stretch>
              <a:fillRect/>
            </a:stretch>
          </p:blipFill>
          <p:spPr>
            <a:xfrm>
              <a:off x="215900" y="139699"/>
              <a:ext cx="3659826" cy="6032557"/>
            </a:xfrm>
            <a:prstGeom prst="rect">
              <a:avLst/>
            </a:prstGeom>
            <a:ln>
              <a:noFill/>
            </a:ln>
            <a:effectLst/>
          </p:spPr>
        </p:pic>
        <p:pic>
          <p:nvPicPr>
            <p:cNvPr id="381" name="Screen Shot 2013-03-08 at 12.40.16 AM.png" descr="Screen Shot 2013-03-08 at 12.40.16 AM.png"/>
            <p:cNvPicPr>
              <a:picLocks/>
            </p:cNvPicPr>
            <p:nvPr/>
          </p:nvPicPr>
          <p:blipFill>
            <a:blip r:embed="rId4">
              <a:extLst/>
            </a:blip>
            <a:stretch>
              <a:fillRect/>
            </a:stretch>
          </p:blipFill>
          <p:spPr>
            <a:xfrm>
              <a:off x="0" y="0"/>
              <a:ext cx="4091626" cy="6591356"/>
            </a:xfrm>
            <a:prstGeom prst="rect">
              <a:avLst/>
            </a:prstGeom>
            <a:effectLst/>
          </p:spPr>
        </p:pic>
      </p:grpSp>
      <p:grpSp>
        <p:nvGrpSpPr>
          <p:cNvPr id="386" name="IMG_0497.jpg"/>
          <p:cNvGrpSpPr/>
          <p:nvPr/>
        </p:nvGrpSpPr>
        <p:grpSpPr>
          <a:xfrm rot="20674893">
            <a:off x="336062" y="1612992"/>
            <a:ext cx="4118153" cy="5473937"/>
            <a:chOff x="0" y="0"/>
            <a:chExt cx="4118152" cy="5473936"/>
          </a:xfrm>
        </p:grpSpPr>
        <p:pic>
          <p:nvPicPr>
            <p:cNvPr id="385" name="IMG_0497.jpg" descr="IMG_0497.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900" y="139699"/>
              <a:ext cx="3686353" cy="4915138"/>
            </a:xfrm>
            <a:prstGeom prst="rect">
              <a:avLst/>
            </a:prstGeom>
            <a:ln>
              <a:noFill/>
            </a:ln>
            <a:effectLst/>
          </p:spPr>
        </p:pic>
        <p:pic>
          <p:nvPicPr>
            <p:cNvPr id="384" name="IMG_0497.jpg" descr="IMG_0497.jpg"/>
            <p:cNvPicPr>
              <a:picLocks/>
            </p:cNvPicPr>
            <p:nvPr/>
          </p:nvPicPr>
          <p:blipFill>
            <a:blip r:embed="rId6">
              <a:extLst/>
            </a:blip>
            <a:stretch>
              <a:fillRect/>
            </a:stretch>
          </p:blipFill>
          <p:spPr>
            <a:xfrm>
              <a:off x="0" y="0"/>
              <a:ext cx="4118153" cy="5473937"/>
            </a:xfrm>
            <a:prstGeom prst="rect">
              <a:avLst/>
            </a:prstGeom>
            <a:effectLst/>
          </p:spPr>
        </p:pic>
      </p:grpSp>
      <p:sp>
        <p:nvSpPr>
          <p:cNvPr id="387" name="Engineering focus: Student Designed Systems"/>
          <p:cNvSpPr txBox="1"/>
          <p:nvPr/>
        </p:nvSpPr>
        <p:spPr>
          <a:xfrm>
            <a:off x="355600" y="215900"/>
            <a:ext cx="12293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defTabSz="543305">
              <a:spcBef>
                <a:spcPts val="2000"/>
              </a:spcBef>
              <a:defRPr sz="4464" spc="267">
                <a:solidFill>
                  <a:srgbClr val="000000"/>
                </a:solidFill>
                <a:latin typeface="Gill Sans MT"/>
                <a:ea typeface="Gill Sans MT"/>
                <a:cs typeface="Gill Sans MT"/>
                <a:sym typeface="Gill Sans MT"/>
              </a:defRPr>
            </a:lvl1pPr>
          </a:lstStyle>
          <a:p>
            <a:r>
              <a:t>Engineering focus: Student Designed Systems</a:t>
            </a:r>
          </a:p>
        </p:txBody>
      </p:sp>
      <p:grpSp>
        <p:nvGrpSpPr>
          <p:cNvPr id="390" name="SD_Student_Aeropod_1sm.jpg"/>
          <p:cNvGrpSpPr/>
          <p:nvPr/>
        </p:nvGrpSpPr>
        <p:grpSpPr>
          <a:xfrm>
            <a:off x="7340365" y="1295400"/>
            <a:ext cx="5473935" cy="3063532"/>
            <a:chOff x="0" y="0"/>
            <a:chExt cx="5473934" cy="3063531"/>
          </a:xfrm>
        </p:grpSpPr>
        <p:pic>
          <p:nvPicPr>
            <p:cNvPr id="389" name="SD_Student_Aeropod_1sm.jpg" descr="SD_Student_Aeropod_1sm.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900" y="139700"/>
              <a:ext cx="5042135" cy="2504732"/>
            </a:xfrm>
            <a:prstGeom prst="rect">
              <a:avLst/>
            </a:prstGeom>
            <a:ln>
              <a:noFill/>
            </a:ln>
            <a:effectLst/>
          </p:spPr>
        </p:pic>
        <p:pic>
          <p:nvPicPr>
            <p:cNvPr id="388" name="SD_Student_Aeropod_1sm.jpg" descr="SD_Student_Aeropod_1sm.jpg"/>
            <p:cNvPicPr>
              <a:picLocks/>
            </p:cNvPicPr>
            <p:nvPr/>
          </p:nvPicPr>
          <p:blipFill>
            <a:blip r:embed="rId8">
              <a:extLst/>
            </a:blip>
            <a:stretch>
              <a:fillRect/>
            </a:stretch>
          </p:blipFill>
          <p:spPr>
            <a:xfrm>
              <a:off x="0" y="0"/>
              <a:ext cx="5473935" cy="3063532"/>
            </a:xfrm>
            <a:prstGeom prst="rect">
              <a:avLst/>
            </a:prstGeom>
            <a:effectLst/>
          </p:spPr>
        </p:pic>
      </p:grpSp>
      <p:grpSp>
        <p:nvGrpSpPr>
          <p:cNvPr id="393" name="droppedImage.tiff"/>
          <p:cNvGrpSpPr/>
          <p:nvPr/>
        </p:nvGrpSpPr>
        <p:grpSpPr>
          <a:xfrm>
            <a:off x="8470693" y="6163843"/>
            <a:ext cx="4343607" cy="3589757"/>
            <a:chOff x="0" y="0"/>
            <a:chExt cx="4343606" cy="3589756"/>
          </a:xfrm>
        </p:grpSpPr>
        <p:pic>
          <p:nvPicPr>
            <p:cNvPr id="392" name="droppedImage.tiff" descr="droppedImage.tiff"/>
            <p:cNvPicPr>
              <a:picLocks noChangeAspect="1"/>
            </p:cNvPicPr>
            <p:nvPr/>
          </p:nvPicPr>
          <p:blipFill>
            <a:blip r:embed="rId9">
              <a:extLst/>
            </a:blip>
            <a:stretch>
              <a:fillRect/>
            </a:stretch>
          </p:blipFill>
          <p:spPr>
            <a:xfrm>
              <a:off x="215900" y="139700"/>
              <a:ext cx="3911807" cy="3030957"/>
            </a:xfrm>
            <a:prstGeom prst="rect">
              <a:avLst/>
            </a:prstGeom>
            <a:ln>
              <a:noFill/>
            </a:ln>
            <a:effectLst/>
          </p:spPr>
        </p:pic>
        <p:pic>
          <p:nvPicPr>
            <p:cNvPr id="391" name="droppedImage.tiff" descr="droppedImage.tiff"/>
            <p:cNvPicPr>
              <a:picLocks/>
            </p:cNvPicPr>
            <p:nvPr/>
          </p:nvPicPr>
          <p:blipFill>
            <a:blip r:embed="rId10">
              <a:extLst/>
            </a:blip>
            <a:stretch>
              <a:fillRect/>
            </a:stretch>
          </p:blipFill>
          <p:spPr>
            <a:xfrm>
              <a:off x="0" y="0"/>
              <a:ext cx="4343607" cy="3589757"/>
            </a:xfrm>
            <a:prstGeom prst="rect">
              <a:avLst/>
            </a:prstGeom>
            <a:effectLst/>
          </p:spPr>
        </p:pic>
      </p:grpSp>
      <p:grpSp>
        <p:nvGrpSpPr>
          <p:cNvPr id="396" name="droppedImage.tiff"/>
          <p:cNvGrpSpPr/>
          <p:nvPr/>
        </p:nvGrpSpPr>
        <p:grpSpPr>
          <a:xfrm>
            <a:off x="5860735" y="3556000"/>
            <a:ext cx="4216598" cy="3589757"/>
            <a:chOff x="0" y="0"/>
            <a:chExt cx="4216597" cy="3589756"/>
          </a:xfrm>
        </p:grpSpPr>
        <p:pic>
          <p:nvPicPr>
            <p:cNvPr id="395" name="droppedImage.tiff" descr="droppedImage.tiff"/>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15900" y="139700"/>
              <a:ext cx="3784798" cy="3030957"/>
            </a:xfrm>
            <a:prstGeom prst="rect">
              <a:avLst/>
            </a:prstGeom>
            <a:ln>
              <a:noFill/>
            </a:ln>
            <a:effectLst/>
          </p:spPr>
        </p:pic>
        <p:pic>
          <p:nvPicPr>
            <p:cNvPr id="394" name="droppedImage.tiff" descr="droppedImage.tiff"/>
            <p:cNvPicPr>
              <a:picLocks/>
            </p:cNvPicPr>
            <p:nvPr/>
          </p:nvPicPr>
          <p:blipFill>
            <a:blip r:embed="rId12">
              <a:extLst/>
            </a:blip>
            <a:stretch>
              <a:fillRect/>
            </a:stretch>
          </p:blipFill>
          <p:spPr>
            <a:xfrm>
              <a:off x="0" y="0"/>
              <a:ext cx="4216598" cy="358975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Rounded Rectangle"/>
          <p:cNvSpPr/>
          <p:nvPr/>
        </p:nvSpPr>
        <p:spPr>
          <a:xfrm>
            <a:off x="-15925" y="2769105"/>
            <a:ext cx="12979401" cy="6570904"/>
          </a:xfrm>
          <a:prstGeom prst="roundRect">
            <a:avLst>
              <a:gd name="adj" fmla="val 2828"/>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402" name="(AEROKATS and Rover Education Network)"/>
          <p:cNvSpPr txBox="1">
            <a:spLocks noGrp="1"/>
          </p:cNvSpPr>
          <p:nvPr>
            <p:ph type="title"/>
          </p:nvPr>
        </p:nvSpPr>
        <p:spPr>
          <a:xfrm>
            <a:off x="1290960" y="1016000"/>
            <a:ext cx="10803881" cy="1559092"/>
          </a:xfrm>
          <a:prstGeom prst="rect">
            <a:avLst/>
          </a:prstGeom>
        </p:spPr>
        <p:txBody>
          <a:bodyPr/>
          <a:lstStyle>
            <a:lvl1pPr defTabSz="262889">
              <a:defRPr sz="3600">
                <a:solidFill>
                  <a:schemeClr val="accent1">
                    <a:satOff val="5412"/>
                    <a:lumOff val="-30746"/>
                  </a:schemeClr>
                </a:solidFill>
              </a:defRPr>
            </a:lvl1pPr>
          </a:lstStyle>
          <a:p>
            <a:r>
              <a:rPr dirty="0" smtClean="0"/>
              <a:t>AEROKATS </a:t>
            </a:r>
            <a:r>
              <a:rPr dirty="0"/>
              <a:t>and Rover Education </a:t>
            </a:r>
            <a:r>
              <a:rPr dirty="0" smtClean="0"/>
              <a:t>Network</a:t>
            </a:r>
            <a:r>
              <a:rPr lang="en-US" dirty="0" smtClean="0"/>
              <a:t/>
            </a:r>
            <a:br>
              <a:rPr lang="en-US" dirty="0" smtClean="0"/>
            </a:br>
            <a:r>
              <a:rPr lang="en-US" b="1" i="1" dirty="0" smtClean="0"/>
              <a:t>globe.gov/web/aren-project</a:t>
            </a:r>
            <a:endParaRPr b="1" i="1" dirty="0"/>
          </a:p>
        </p:txBody>
      </p:sp>
      <p:sp>
        <p:nvSpPr>
          <p:cNvPr id="403" name="THE AREN Project"/>
          <p:cNvSpPr txBox="1"/>
          <p:nvPr/>
        </p:nvSpPr>
        <p:spPr>
          <a:xfrm>
            <a:off x="1290960" y="-178292"/>
            <a:ext cx="10464801"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a:bodyPr>
          <a:lstStyle>
            <a:lvl1pPr>
              <a:defRPr sz="8000" cap="all">
                <a:solidFill>
                  <a:schemeClr val="accent1">
                    <a:satOff val="5412"/>
                    <a:lumOff val="-30746"/>
                  </a:schemeClr>
                </a:solidFill>
                <a:latin typeface="+mn-lt"/>
                <a:ea typeface="+mn-ea"/>
                <a:cs typeface="+mn-cs"/>
                <a:sym typeface="Helvetica Light"/>
              </a:defRPr>
            </a:lvl1pPr>
          </a:lstStyle>
          <a:p>
            <a:r>
              <a:t>THE AREN Project</a:t>
            </a:r>
          </a:p>
        </p:txBody>
      </p:sp>
      <p:pic>
        <p:nvPicPr>
          <p:cNvPr id="404" name="pasted-image.pdf" descr="pasted-imag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2981819"/>
            <a:ext cx="12821441" cy="62542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Rounded Rectangle"/>
          <p:cNvSpPr/>
          <p:nvPr/>
        </p:nvSpPr>
        <p:spPr>
          <a:xfrm>
            <a:off x="571500" y="4940300"/>
            <a:ext cx="11849100" cy="3009900"/>
          </a:xfrm>
          <a:prstGeom prst="roundRect">
            <a:avLst>
              <a:gd name="adj" fmla="val 6329"/>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533" name="Please visit:…"/>
          <p:cNvSpPr txBox="1">
            <a:spLocks noGrp="1"/>
          </p:cNvSpPr>
          <p:nvPr>
            <p:ph type="body" sz="quarter" idx="1"/>
          </p:nvPr>
        </p:nvSpPr>
        <p:spPr>
          <a:xfrm>
            <a:off x="1358900" y="2311400"/>
            <a:ext cx="10274300" cy="2057400"/>
          </a:xfrm>
          <a:prstGeom prst="rect">
            <a:avLst/>
          </a:prstGeom>
        </p:spPr>
        <p:txBody>
          <a:bodyPr/>
          <a:lstStyle/>
          <a:p>
            <a:pPr>
              <a:defRPr sz="4800"/>
            </a:pPr>
            <a:r>
              <a:t>Please visit:</a:t>
            </a:r>
          </a:p>
          <a:p>
            <a:pPr>
              <a:defRPr sz="3200">
                <a:solidFill>
                  <a:srgbClr val="0433FF"/>
                </a:solidFill>
                <a:latin typeface="+mn-lt"/>
                <a:ea typeface="+mn-ea"/>
                <a:cs typeface="+mn-cs"/>
                <a:sym typeface="Helvetica Light"/>
              </a:defRPr>
            </a:pPr>
            <a:r>
              <a:rPr u="sng">
                <a:hlinkClick r:id="rId2"/>
              </a:rPr>
              <a:t>http://www.globe.gov/web/aren-project</a:t>
            </a:r>
          </a:p>
        </p:txBody>
      </p:sp>
      <p:sp>
        <p:nvSpPr>
          <p:cNvPr id="534" name="additional resources:"/>
          <p:cNvSpPr txBox="1"/>
          <p:nvPr/>
        </p:nvSpPr>
        <p:spPr>
          <a:xfrm>
            <a:off x="1687937" y="844550"/>
            <a:ext cx="9626601" cy="1587500"/>
          </a:xfrm>
          <a:prstGeom prst="rect">
            <a:avLst/>
          </a:prstGeom>
          <a:ln w="12700"/>
          <a:extLst>
            <a:ext uri="{C572A759-6A51-4108-AA02-DFA0A04FC94B}">
              <ma14:wrappingTextBoxFlag xmlns:ma14="http://schemas.microsoft.com/office/mac/drawingml/2011/main" val="1"/>
            </a:ext>
          </a:extLst>
        </p:spPr>
        <p:txBody>
          <a:bodyPr lIns="50800" tIns="50800" rIns="50800" bIns="50800" anchor="b">
            <a:normAutofit fontScale="92500"/>
          </a:bodyPr>
          <a:lstStyle>
            <a:lvl1pPr defTabSz="578358">
              <a:buClr>
                <a:srgbClr val="133250"/>
              </a:buClr>
              <a:buFont typeface="Helvetica"/>
              <a:defRPr sz="6336" cap="all">
                <a:solidFill>
                  <a:srgbClr val="133250"/>
                </a:solidFill>
                <a:effectLst>
                  <a:outerShdw blurRad="37719" dist="37719" dir="2700000" rotWithShape="0">
                    <a:srgbClr val="8EABB4"/>
                  </a:outerShdw>
                </a:effectLst>
                <a:uFill>
                  <a:solidFill>
                    <a:srgbClr val="133250"/>
                  </a:solidFill>
                </a:uFill>
                <a:latin typeface="Gill Sans MT"/>
                <a:ea typeface="Gill Sans MT"/>
                <a:cs typeface="Gill Sans MT"/>
                <a:sym typeface="Gill Sans MT"/>
              </a:defRPr>
            </a:lvl1pPr>
          </a:lstStyle>
          <a:p>
            <a:pPr>
              <a:defRPr>
                <a:solidFill>
                  <a:srgbClr val="000000"/>
                </a:solidFill>
                <a:effectLst/>
                <a:uFillTx/>
              </a:defRPr>
            </a:pPr>
            <a:r>
              <a:rPr>
                <a:solidFill>
                  <a:srgbClr val="133250"/>
                </a:solidFill>
                <a:effectLst>
                  <a:outerShdw blurRad="37719" dist="37719" dir="2700000" rotWithShape="0">
                    <a:srgbClr val="8EABB4"/>
                  </a:outerShdw>
                </a:effectLst>
                <a:uFill>
                  <a:solidFill>
                    <a:srgbClr val="133250"/>
                  </a:solidFill>
                </a:uFill>
              </a:rPr>
              <a:t>additional resources: </a:t>
            </a:r>
          </a:p>
        </p:txBody>
      </p:sp>
      <p:sp>
        <p:nvSpPr>
          <p:cNvPr id="535" name="The AEROKATS program was developed by Geoff Bland at the NASA/GSFC Wallops Flight Facility.  Aeropods and the Aeropod concept are the Intellectual Property of NASA and are considered competition sensitive.  Aeropods or other aerodynamically stabilized tethered remote sensing systems based on the Aeropod concept may not be produced without the express consent of NASA through a formalized Space Act Agreement. Please contact Andy Henry at Wayne RESA henry@resa.net with questions."/>
          <p:cNvSpPr txBox="1"/>
          <p:nvPr/>
        </p:nvSpPr>
        <p:spPr>
          <a:xfrm>
            <a:off x="738584" y="5264150"/>
            <a:ext cx="11518901"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000000"/>
                </a:solidFill>
                <a:latin typeface="Gill Sans MT"/>
                <a:ea typeface="Gill Sans MT"/>
                <a:cs typeface="Gill Sans MT"/>
                <a:sym typeface="Gill Sans MT"/>
              </a:defRPr>
            </a:pPr>
            <a:r>
              <a:t>The AEROKATS program was developed by Geoff Bland at the NASA/GSFC Wallops Flight Facility.  Aeropods and the Aeropod concept are the Intellectual Property of NASA and are considered competition sensitive.  Aeropods or other aerodynamically stabilized tethered remote sensing systems based on the Aeropod concept may not be produced without the express consent of NASA through a formalized Space Act Agreement. Please contact Andy Henry at Wayne RESA </a:t>
            </a:r>
            <a:r>
              <a:rPr u="sng">
                <a:hlinkClick r:id="rId3"/>
              </a:rPr>
              <a:t>henry@resa.net</a:t>
            </a:r>
            <a:r>
              <a:t> with questions.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ounded Rectangle"/>
          <p:cNvSpPr/>
          <p:nvPr/>
        </p:nvSpPr>
        <p:spPr>
          <a:xfrm>
            <a:off x="6616700" y="1714500"/>
            <a:ext cx="6231874" cy="829552"/>
          </a:xfrm>
          <a:prstGeom prst="roundRect">
            <a:avLst>
              <a:gd name="adj" fmla="val 22964"/>
            </a:avLst>
          </a:prstGeom>
          <a:solidFill>
            <a:srgbClr val="0095FD"/>
          </a:solidFill>
          <a:ln w="25400">
            <a:solidFill>
              <a:srgbClr val="000000"/>
            </a:solidFill>
            <a:miter lim="400000"/>
          </a:ln>
          <a:effectLst>
            <a:outerShdw blurRad="127000" dist="762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115" name="Rounded Rectangle"/>
          <p:cNvSpPr/>
          <p:nvPr/>
        </p:nvSpPr>
        <p:spPr>
          <a:xfrm>
            <a:off x="203200" y="1714500"/>
            <a:ext cx="6231874" cy="829552"/>
          </a:xfrm>
          <a:prstGeom prst="roundRect">
            <a:avLst>
              <a:gd name="adj" fmla="val 22964"/>
            </a:avLst>
          </a:prstGeom>
          <a:solidFill>
            <a:srgbClr val="6EA45A"/>
          </a:solidFill>
          <a:ln w="25400">
            <a:solidFill>
              <a:srgbClr val="000000"/>
            </a:solidFill>
            <a:miter lim="400000"/>
          </a:ln>
          <a:effectLst>
            <a:outerShdw blurRad="127000" dist="762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116" name="Rounded Rectangle"/>
          <p:cNvSpPr/>
          <p:nvPr/>
        </p:nvSpPr>
        <p:spPr>
          <a:xfrm>
            <a:off x="6610813" y="2528631"/>
            <a:ext cx="6243649" cy="6492274"/>
          </a:xfrm>
          <a:prstGeom prst="roundRect">
            <a:avLst>
              <a:gd name="adj" fmla="val 3051"/>
            </a:avLst>
          </a:prstGeom>
          <a:solidFill>
            <a:srgbClr val="FFFFFF"/>
          </a:solidFill>
          <a:ln w="25400">
            <a:solidFill>
              <a:srgbClr val="000000"/>
            </a:solidFill>
            <a:miter lim="400000"/>
          </a:ln>
          <a:effectLst>
            <a:outerShdw blurRad="127000" dist="762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117" name="Rounded Rectangle"/>
          <p:cNvSpPr/>
          <p:nvPr/>
        </p:nvSpPr>
        <p:spPr>
          <a:xfrm>
            <a:off x="197313" y="2528631"/>
            <a:ext cx="6243648" cy="6492274"/>
          </a:xfrm>
          <a:prstGeom prst="roundRect">
            <a:avLst>
              <a:gd name="adj" fmla="val 3051"/>
            </a:avLst>
          </a:prstGeom>
          <a:solidFill>
            <a:srgbClr val="FFFFFF"/>
          </a:solidFill>
          <a:ln w="25400">
            <a:solidFill>
              <a:srgbClr val="000000"/>
            </a:solidFill>
            <a:miter lim="400000"/>
          </a:ln>
          <a:effectLst>
            <a:outerShdw blurRad="127000" dist="76200" dir="2700000" rotWithShape="0">
              <a:srgbClr val="000000">
                <a:alpha val="75000"/>
              </a:srgbClr>
            </a:outerShdw>
          </a:effectLst>
        </p:spPr>
        <p:txBody>
          <a:bodyPr lIns="50800" tIns="50800" rIns="50800" bIns="50800" anchor="ctr"/>
          <a:lstStyle/>
          <a:p>
            <a:pPr>
              <a:defRPr>
                <a:solidFill>
                  <a:srgbClr val="FFFFFF"/>
                </a:solidFill>
              </a:defRPr>
            </a:pPr>
            <a:endParaRPr/>
          </a:p>
        </p:txBody>
      </p:sp>
      <p:sp>
        <p:nvSpPr>
          <p:cNvPr id="118" name="Observing or measuring phenomena without direct physical contact, often from a distance."/>
          <p:cNvSpPr txBox="1">
            <a:spLocks noGrp="1"/>
          </p:cNvSpPr>
          <p:nvPr>
            <p:ph type="body" sz="quarter" idx="1"/>
          </p:nvPr>
        </p:nvSpPr>
        <p:spPr>
          <a:xfrm>
            <a:off x="6937606" y="2567296"/>
            <a:ext cx="6098062" cy="1600201"/>
          </a:xfrm>
          <a:prstGeom prst="rect">
            <a:avLst/>
          </a:prstGeom>
        </p:spPr>
        <p:txBody>
          <a:bodyPr lIns="38100" tIns="38100" rIns="38100" bIns="38100"/>
          <a:lstStyle>
            <a:lvl1pPr algn="l">
              <a:spcBef>
                <a:spcPts val="100"/>
              </a:spcBef>
              <a:buClr>
                <a:srgbClr val="000000"/>
              </a:buClr>
              <a:buFont typeface="Arial"/>
              <a:defRPr sz="3000" i="1">
                <a:latin typeface="Helvetica"/>
                <a:ea typeface="Helvetica"/>
                <a:cs typeface="Helvetica"/>
                <a:sym typeface="Helvetica"/>
              </a:defRPr>
            </a:lvl1pPr>
          </a:lstStyle>
          <a:p>
            <a:r>
              <a:t>Observing or measuring phenomena without direct physical contact, often from a distance.</a:t>
            </a:r>
          </a:p>
        </p:txBody>
      </p:sp>
      <p:sp>
        <p:nvSpPr>
          <p:cNvPr id="119" name="HOW DO WE MAKE OBSERVATIONS?"/>
          <p:cNvSpPr txBox="1">
            <a:spLocks noGrp="1"/>
          </p:cNvSpPr>
          <p:nvPr>
            <p:ph type="title"/>
          </p:nvPr>
        </p:nvSpPr>
        <p:spPr>
          <a:xfrm>
            <a:off x="186552" y="-370786"/>
            <a:ext cx="12631696" cy="1485901"/>
          </a:xfrm>
          <a:prstGeom prst="rect">
            <a:avLst/>
          </a:prstGeom>
          <a:ln>
            <a:round/>
          </a:ln>
        </p:spPr>
        <p:txBody>
          <a:bodyPr/>
          <a:lstStyle>
            <a:lvl1pPr>
              <a:defRPr sz="5400">
                <a:solidFill>
                  <a:srgbClr val="133250"/>
                </a:solidFill>
                <a:effectLst>
                  <a:outerShdw blurRad="38100" dist="38100" dir="2700000" rotWithShape="0">
                    <a:srgbClr val="8EABB4"/>
                  </a:outerShdw>
                </a:effectLst>
                <a:uFill>
                  <a:solidFill>
                    <a:srgbClr val="133250"/>
                  </a:solidFill>
                </a:uFill>
              </a:defRPr>
            </a:lvl1pPr>
          </a:lstStyle>
          <a:p>
            <a:pPr>
              <a:defRPr>
                <a:solidFill>
                  <a:srgbClr val="000000"/>
                </a:solidFill>
                <a:effectLst/>
                <a:uFillTx/>
              </a:defRPr>
            </a:pPr>
            <a:r>
              <a:rPr>
                <a:solidFill>
                  <a:srgbClr val="133250"/>
                </a:solidFill>
                <a:effectLst>
                  <a:outerShdw blurRad="38100" dist="38100" dir="2700000" rotWithShape="0">
                    <a:srgbClr val="8EABB4"/>
                  </a:outerShdw>
                </a:effectLst>
                <a:uFill>
                  <a:solidFill>
                    <a:srgbClr val="133250"/>
                  </a:solidFill>
                </a:uFill>
              </a:rPr>
              <a:t>HOW DO WE MAKE OBSERVATIONS?</a:t>
            </a:r>
          </a:p>
        </p:txBody>
      </p:sp>
      <p:grpSp>
        <p:nvGrpSpPr>
          <p:cNvPr id="122" name="landsat7_orbit2SM.jpg"/>
          <p:cNvGrpSpPr/>
          <p:nvPr/>
        </p:nvGrpSpPr>
        <p:grpSpPr>
          <a:xfrm rot="21089187">
            <a:off x="6824110" y="4379048"/>
            <a:ext cx="3999964" cy="3567952"/>
            <a:chOff x="0" y="0"/>
            <a:chExt cx="3999962" cy="3567950"/>
          </a:xfrm>
        </p:grpSpPr>
        <p:pic>
          <p:nvPicPr>
            <p:cNvPr id="121" name="landsat7_orbit2SM.jpg" descr="landsat7_orbit2S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899" y="139700"/>
              <a:ext cx="3568164" cy="3009151"/>
            </a:xfrm>
            <a:prstGeom prst="rect">
              <a:avLst/>
            </a:prstGeom>
            <a:ln>
              <a:noFill/>
            </a:ln>
            <a:effectLst/>
          </p:spPr>
        </p:pic>
        <p:pic>
          <p:nvPicPr>
            <p:cNvPr id="120" name="landsat7_orbit2SM.jpg" descr="landsat7_orbit2SM.jpg"/>
            <p:cNvPicPr>
              <a:picLocks/>
            </p:cNvPicPr>
            <p:nvPr/>
          </p:nvPicPr>
          <p:blipFill>
            <a:blip r:embed="rId3">
              <a:extLst/>
            </a:blip>
            <a:stretch>
              <a:fillRect/>
            </a:stretch>
          </p:blipFill>
          <p:spPr>
            <a:xfrm>
              <a:off x="-1" y="-1"/>
              <a:ext cx="3999964" cy="3567952"/>
            </a:xfrm>
            <a:prstGeom prst="rect">
              <a:avLst/>
            </a:prstGeom>
            <a:effectLst/>
          </p:spPr>
        </p:pic>
      </p:grpSp>
      <p:grpSp>
        <p:nvGrpSpPr>
          <p:cNvPr id="125" name="Kite.jpg"/>
          <p:cNvGrpSpPr/>
          <p:nvPr/>
        </p:nvGrpSpPr>
        <p:grpSpPr>
          <a:xfrm rot="518655">
            <a:off x="10682901" y="4653839"/>
            <a:ext cx="1907756" cy="2654301"/>
            <a:chOff x="0" y="0"/>
            <a:chExt cx="1907755" cy="2654300"/>
          </a:xfrm>
        </p:grpSpPr>
        <p:pic>
          <p:nvPicPr>
            <p:cNvPr id="124" name="Kite.jpg" descr="Kite.jpg"/>
            <p:cNvPicPr>
              <a:picLocks noChangeAspect="1"/>
            </p:cNvPicPr>
            <p:nvPr/>
          </p:nvPicPr>
          <p:blipFill>
            <a:blip r:embed="rId4">
              <a:extLst/>
            </a:blip>
            <a:stretch>
              <a:fillRect/>
            </a:stretch>
          </p:blipFill>
          <p:spPr>
            <a:xfrm>
              <a:off x="88900" y="50799"/>
              <a:ext cx="1729956" cy="2413001"/>
            </a:xfrm>
            <a:prstGeom prst="rect">
              <a:avLst/>
            </a:prstGeom>
            <a:ln>
              <a:noFill/>
            </a:ln>
            <a:effectLst/>
          </p:spPr>
        </p:pic>
        <p:pic>
          <p:nvPicPr>
            <p:cNvPr id="123" name="Kite.jpg" descr="Kite.jpg"/>
            <p:cNvPicPr>
              <a:picLocks/>
            </p:cNvPicPr>
            <p:nvPr/>
          </p:nvPicPr>
          <p:blipFill>
            <a:blip r:embed="rId5">
              <a:extLst/>
            </a:blip>
            <a:stretch>
              <a:fillRect/>
            </a:stretch>
          </p:blipFill>
          <p:spPr>
            <a:xfrm>
              <a:off x="0" y="-1"/>
              <a:ext cx="1907756" cy="2654301"/>
            </a:xfrm>
            <a:prstGeom prst="rect">
              <a:avLst/>
            </a:prstGeom>
            <a:effectLst/>
          </p:spPr>
        </p:pic>
      </p:grpSp>
      <p:grpSp>
        <p:nvGrpSpPr>
          <p:cNvPr id="128" name="AVIRIS Plane.png"/>
          <p:cNvGrpSpPr/>
          <p:nvPr/>
        </p:nvGrpSpPr>
        <p:grpSpPr>
          <a:xfrm rot="313442">
            <a:off x="9129549" y="7118250"/>
            <a:ext cx="3545932" cy="1600201"/>
            <a:chOff x="0" y="0"/>
            <a:chExt cx="3545930" cy="1600200"/>
          </a:xfrm>
        </p:grpSpPr>
        <p:pic>
          <p:nvPicPr>
            <p:cNvPr id="127" name="AVIRIS Plane.png" descr="AVIRIS Plane.png"/>
            <p:cNvPicPr>
              <a:picLocks noChangeAspect="1"/>
            </p:cNvPicPr>
            <p:nvPr/>
          </p:nvPicPr>
          <p:blipFill>
            <a:blip r:embed="rId6">
              <a:extLst/>
            </a:blip>
            <a:stretch>
              <a:fillRect/>
            </a:stretch>
          </p:blipFill>
          <p:spPr>
            <a:xfrm>
              <a:off x="88900" y="50800"/>
              <a:ext cx="3368131" cy="1358901"/>
            </a:xfrm>
            <a:prstGeom prst="rect">
              <a:avLst/>
            </a:prstGeom>
            <a:ln>
              <a:noFill/>
            </a:ln>
            <a:effectLst/>
          </p:spPr>
        </p:pic>
        <p:pic>
          <p:nvPicPr>
            <p:cNvPr id="126" name="AVIRIS Plane.png" descr="AVIRIS Plane.png"/>
            <p:cNvPicPr>
              <a:picLocks/>
            </p:cNvPicPr>
            <p:nvPr/>
          </p:nvPicPr>
          <p:blipFill>
            <a:blip r:embed="rId7">
              <a:extLst/>
            </a:blip>
            <a:stretch>
              <a:fillRect/>
            </a:stretch>
          </p:blipFill>
          <p:spPr>
            <a:xfrm>
              <a:off x="0" y="-1"/>
              <a:ext cx="3545931" cy="1600201"/>
            </a:xfrm>
            <a:prstGeom prst="rect">
              <a:avLst/>
            </a:prstGeom>
            <a:effectLst/>
          </p:spPr>
        </p:pic>
      </p:grpSp>
      <p:sp>
        <p:nvSpPr>
          <p:cNvPr id="129" name="Observing or measuring phenomena in place, often with direct physical contact."/>
          <p:cNvSpPr txBox="1"/>
          <p:nvPr/>
        </p:nvSpPr>
        <p:spPr>
          <a:xfrm>
            <a:off x="496032" y="2567296"/>
            <a:ext cx="5736432" cy="1600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a:bodyPr>
          <a:lstStyle>
            <a:lvl1pPr algn="l">
              <a:spcBef>
                <a:spcPts val="100"/>
              </a:spcBef>
              <a:buClr>
                <a:srgbClr val="000000"/>
              </a:buClr>
              <a:buFont typeface="Arial"/>
              <a:defRPr sz="3000" i="1">
                <a:solidFill>
                  <a:srgbClr val="000000"/>
                </a:solidFill>
                <a:latin typeface="Helvetica"/>
                <a:ea typeface="Helvetica"/>
                <a:cs typeface="Helvetica"/>
                <a:sym typeface="Helvetica"/>
              </a:defRPr>
            </a:lvl1pPr>
          </a:lstStyle>
          <a:p>
            <a:r>
              <a:t>Observing or measuring phenomena in place, often with direct physical contact.</a:t>
            </a:r>
          </a:p>
        </p:txBody>
      </p:sp>
      <p:sp>
        <p:nvSpPr>
          <p:cNvPr id="130" name="In situ (on site) measurements"/>
          <p:cNvSpPr txBox="1"/>
          <p:nvPr/>
        </p:nvSpPr>
        <p:spPr>
          <a:xfrm>
            <a:off x="450921" y="1818125"/>
            <a:ext cx="573643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defRPr>
                <a:solidFill>
                  <a:srgbClr val="FFFFFF"/>
                </a:solidFill>
                <a:latin typeface="Gill Sans MT"/>
                <a:ea typeface="Gill Sans MT"/>
                <a:cs typeface="Gill Sans MT"/>
                <a:sym typeface="Gill Sans MT"/>
              </a:defRPr>
            </a:lvl1pPr>
          </a:lstStyle>
          <a:p>
            <a:r>
              <a:t>In situ (on site) measurements</a:t>
            </a:r>
          </a:p>
        </p:txBody>
      </p:sp>
      <p:sp>
        <p:nvSpPr>
          <p:cNvPr id="131" name="Remote sensing"/>
          <p:cNvSpPr txBox="1"/>
          <p:nvPr/>
        </p:nvSpPr>
        <p:spPr>
          <a:xfrm>
            <a:off x="8009186" y="1818125"/>
            <a:ext cx="3291903"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120000"/>
              </a:lnSpc>
              <a:defRPr spc="144">
                <a:solidFill>
                  <a:srgbClr val="FFFFFF"/>
                </a:solidFill>
                <a:latin typeface="Gill Sans MT"/>
                <a:ea typeface="Gill Sans MT"/>
                <a:cs typeface="Gill Sans MT"/>
                <a:sym typeface="Gill Sans MT"/>
              </a:defRPr>
            </a:lvl1pPr>
          </a:lstStyle>
          <a:p>
            <a:r>
              <a:t>Remote sensing</a:t>
            </a:r>
          </a:p>
        </p:txBody>
      </p:sp>
      <p:grpSp>
        <p:nvGrpSpPr>
          <p:cNvPr id="134" name="NOAA_Buouy.jpg"/>
          <p:cNvGrpSpPr/>
          <p:nvPr/>
        </p:nvGrpSpPr>
        <p:grpSpPr>
          <a:xfrm rot="475492">
            <a:off x="3563969" y="4924490"/>
            <a:ext cx="2706040" cy="3612287"/>
            <a:chOff x="0" y="0"/>
            <a:chExt cx="2706039" cy="3612285"/>
          </a:xfrm>
        </p:grpSpPr>
        <p:pic>
          <p:nvPicPr>
            <p:cNvPr id="133" name="NOAA_Buouy.jpg" descr="NOAA_Buouy.jpg"/>
            <p:cNvPicPr>
              <a:picLocks noChangeAspect="1"/>
            </p:cNvPicPr>
            <p:nvPr/>
          </p:nvPicPr>
          <p:blipFill>
            <a:blip r:embed="rId8">
              <a:extLst/>
            </a:blip>
            <a:stretch>
              <a:fillRect/>
            </a:stretch>
          </p:blipFill>
          <p:spPr>
            <a:xfrm>
              <a:off x="88900" y="50800"/>
              <a:ext cx="2528240" cy="3370986"/>
            </a:xfrm>
            <a:prstGeom prst="rect">
              <a:avLst/>
            </a:prstGeom>
            <a:ln>
              <a:noFill/>
            </a:ln>
            <a:effectLst/>
          </p:spPr>
        </p:pic>
        <p:pic>
          <p:nvPicPr>
            <p:cNvPr id="132" name="NOAA_Buouy.jpg" descr="NOAA_Buouy.jpg"/>
            <p:cNvPicPr>
              <a:picLocks/>
            </p:cNvPicPr>
            <p:nvPr/>
          </p:nvPicPr>
          <p:blipFill>
            <a:blip r:embed="rId9">
              <a:extLst/>
            </a:blip>
            <a:stretch>
              <a:fillRect/>
            </a:stretch>
          </p:blipFill>
          <p:spPr>
            <a:xfrm>
              <a:off x="-1" y="0"/>
              <a:ext cx="2706041" cy="3612286"/>
            </a:xfrm>
            <a:prstGeom prst="rect">
              <a:avLst/>
            </a:prstGeom>
            <a:effectLst/>
          </p:spPr>
        </p:pic>
      </p:grpSp>
      <p:grpSp>
        <p:nvGrpSpPr>
          <p:cNvPr id="137" name="Girls_Kestrel.png"/>
          <p:cNvGrpSpPr/>
          <p:nvPr/>
        </p:nvGrpSpPr>
        <p:grpSpPr>
          <a:xfrm>
            <a:off x="2138574" y="4045900"/>
            <a:ext cx="2451348" cy="2605134"/>
            <a:chOff x="0" y="0"/>
            <a:chExt cx="2451347" cy="2605133"/>
          </a:xfrm>
        </p:grpSpPr>
        <p:pic>
          <p:nvPicPr>
            <p:cNvPr id="136" name="Girls_Kestrel.png" descr="Girls_Kestrel.png"/>
            <p:cNvPicPr>
              <a:picLocks noChangeAspect="1"/>
            </p:cNvPicPr>
            <p:nvPr/>
          </p:nvPicPr>
          <p:blipFill>
            <a:blip r:embed="rId10">
              <a:extLst/>
            </a:blip>
            <a:stretch>
              <a:fillRect/>
            </a:stretch>
          </p:blipFill>
          <p:spPr>
            <a:xfrm>
              <a:off x="88900" y="50800"/>
              <a:ext cx="2273548" cy="2363834"/>
            </a:xfrm>
            <a:prstGeom prst="rect">
              <a:avLst/>
            </a:prstGeom>
            <a:ln>
              <a:noFill/>
            </a:ln>
            <a:effectLst/>
          </p:spPr>
        </p:pic>
        <p:pic>
          <p:nvPicPr>
            <p:cNvPr id="135" name="Girls_Kestrel.png" descr="Girls_Kestrel.png"/>
            <p:cNvPicPr>
              <a:picLocks/>
            </p:cNvPicPr>
            <p:nvPr/>
          </p:nvPicPr>
          <p:blipFill>
            <a:blip r:embed="rId11">
              <a:extLst/>
            </a:blip>
            <a:stretch>
              <a:fillRect/>
            </a:stretch>
          </p:blipFill>
          <p:spPr>
            <a:xfrm>
              <a:off x="0" y="0"/>
              <a:ext cx="2451348" cy="2605134"/>
            </a:xfrm>
            <a:prstGeom prst="rect">
              <a:avLst/>
            </a:prstGeom>
            <a:effectLst/>
          </p:spPr>
        </p:pic>
      </p:grpSp>
      <p:grpSp>
        <p:nvGrpSpPr>
          <p:cNvPr id="140" name="YellowBucket.png"/>
          <p:cNvGrpSpPr/>
          <p:nvPr/>
        </p:nvGrpSpPr>
        <p:grpSpPr>
          <a:xfrm rot="21300000">
            <a:off x="355014" y="6176800"/>
            <a:ext cx="3255353" cy="2311860"/>
            <a:chOff x="0" y="0"/>
            <a:chExt cx="3255352" cy="2311859"/>
          </a:xfrm>
        </p:grpSpPr>
        <p:pic>
          <p:nvPicPr>
            <p:cNvPr id="139" name="YellowBucket.png" descr="YellowBucket.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900" y="50800"/>
              <a:ext cx="3077553" cy="2070560"/>
            </a:xfrm>
            <a:prstGeom prst="rect">
              <a:avLst/>
            </a:prstGeom>
            <a:ln>
              <a:noFill/>
            </a:ln>
            <a:effectLst/>
          </p:spPr>
        </p:pic>
        <p:pic>
          <p:nvPicPr>
            <p:cNvPr id="138" name="YellowBucket.png" descr="YellowBucket.png"/>
            <p:cNvPicPr>
              <a:picLocks/>
            </p:cNvPicPr>
            <p:nvPr/>
          </p:nvPicPr>
          <p:blipFill>
            <a:blip r:embed="rId13">
              <a:extLst/>
            </a:blip>
            <a:stretch>
              <a:fillRect/>
            </a:stretch>
          </p:blipFill>
          <p:spPr>
            <a:xfrm>
              <a:off x="0" y="0"/>
              <a:ext cx="3255353" cy="2311860"/>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Local scale remote Sensing:"/>
          <p:cNvSpPr txBox="1">
            <a:spLocks noGrp="1"/>
          </p:cNvSpPr>
          <p:nvPr>
            <p:ph type="title"/>
          </p:nvPr>
        </p:nvSpPr>
        <p:spPr>
          <a:xfrm>
            <a:off x="647700" y="-317500"/>
            <a:ext cx="11709400" cy="1485900"/>
          </a:xfrm>
          <a:prstGeom prst="rect">
            <a:avLst/>
          </a:prstGeom>
          <a:ln>
            <a:round/>
          </a:ln>
        </p:spPr>
        <p:txBody>
          <a:bodyPr/>
          <a:lstStyle>
            <a:lvl1pPr defTabSz="519937">
              <a:defRPr sz="5696">
                <a:solidFill>
                  <a:srgbClr val="133250"/>
                </a:solidFill>
                <a:effectLst>
                  <a:outerShdw blurRad="33909" dist="33909" dir="2700000" rotWithShape="0">
                    <a:srgbClr val="8EABB4"/>
                  </a:outerShdw>
                </a:effectLst>
                <a:uFill>
                  <a:solidFill>
                    <a:srgbClr val="133250"/>
                  </a:solidFill>
                </a:uFill>
              </a:defRPr>
            </a:lvl1pPr>
          </a:lstStyle>
          <a:p>
            <a:pPr>
              <a:defRPr>
                <a:solidFill>
                  <a:srgbClr val="000000"/>
                </a:solidFill>
                <a:effectLst/>
                <a:uFillTx/>
              </a:defRPr>
            </a:pPr>
            <a:r>
              <a:rPr>
                <a:solidFill>
                  <a:srgbClr val="133250"/>
                </a:solidFill>
                <a:effectLst>
                  <a:outerShdw blurRad="33909" dist="33909" dir="2700000" rotWithShape="0">
                    <a:srgbClr val="8EABB4"/>
                  </a:outerShdw>
                </a:effectLst>
                <a:uFill>
                  <a:solidFill>
                    <a:srgbClr val="133250"/>
                  </a:solidFill>
                </a:uFill>
              </a:rPr>
              <a:t>Local scale remote Sensing:</a:t>
            </a:r>
          </a:p>
        </p:txBody>
      </p:sp>
      <p:sp>
        <p:nvSpPr>
          <p:cNvPr id="210" name="What can we observe from Kites?"/>
          <p:cNvSpPr txBox="1"/>
          <p:nvPr/>
        </p:nvSpPr>
        <p:spPr>
          <a:xfrm>
            <a:off x="1371600" y="800100"/>
            <a:ext cx="9931400" cy="990600"/>
          </a:xfrm>
          <a:prstGeom prst="rect">
            <a:avLst/>
          </a:prstGeom>
          <a:ln w="12700"/>
          <a:extLst>
            <a:ext uri="{C572A759-6A51-4108-AA02-DFA0A04FC94B}">
              <ma14:wrappingTextBoxFlag xmlns:ma14="http://schemas.microsoft.com/office/mac/drawingml/2011/main" val="1"/>
            </a:ext>
          </a:extLst>
        </p:spPr>
        <p:txBody>
          <a:bodyPr lIns="50800" tIns="50800" rIns="50800" bIns="50800" anchor="b">
            <a:normAutofit/>
          </a:bodyPr>
          <a:lstStyle>
            <a:lvl1pPr defTabSz="479044">
              <a:defRPr sz="3607" cap="all" spc="360">
                <a:solidFill>
                  <a:srgbClr val="133250"/>
                </a:solidFill>
                <a:effectLst>
                  <a:outerShdw blurRad="31242" dist="31242" dir="2700000" rotWithShape="0">
                    <a:srgbClr val="8EABB4"/>
                  </a:outerShdw>
                </a:effectLst>
                <a:uFill>
                  <a:solidFill>
                    <a:srgbClr val="133250"/>
                  </a:solidFill>
                </a:uFill>
                <a:latin typeface="+mn-lt"/>
                <a:ea typeface="+mn-ea"/>
                <a:cs typeface="+mn-cs"/>
                <a:sym typeface="Helvetica Light"/>
              </a:defRPr>
            </a:lvl1pPr>
          </a:lstStyle>
          <a:p>
            <a:pPr>
              <a:defRPr>
                <a:solidFill>
                  <a:srgbClr val="000000"/>
                </a:solidFill>
                <a:effectLst/>
                <a:uFillTx/>
              </a:defRPr>
            </a:pPr>
            <a:r>
              <a:rPr>
                <a:solidFill>
                  <a:srgbClr val="133250"/>
                </a:solidFill>
                <a:effectLst>
                  <a:outerShdw blurRad="31242" dist="31242" dir="2700000" rotWithShape="0">
                    <a:srgbClr val="8EABB4"/>
                  </a:outerShdw>
                </a:effectLst>
                <a:uFill>
                  <a:solidFill>
                    <a:srgbClr val="133250"/>
                  </a:solidFill>
                </a:uFill>
              </a:rPr>
              <a:t>What can we observe from Kites?</a:t>
            </a:r>
          </a:p>
        </p:txBody>
      </p:sp>
      <p:grpSp>
        <p:nvGrpSpPr>
          <p:cNvPr id="213" name="Screen Shot 2017-03-22 at 11.53.52 PM.png"/>
          <p:cNvGrpSpPr/>
          <p:nvPr/>
        </p:nvGrpSpPr>
        <p:grpSpPr>
          <a:xfrm>
            <a:off x="521565" y="2380956"/>
            <a:ext cx="12215670" cy="6438037"/>
            <a:chOff x="0" y="0"/>
            <a:chExt cx="12215669" cy="6438036"/>
          </a:xfrm>
        </p:grpSpPr>
        <p:pic>
          <p:nvPicPr>
            <p:cNvPr id="212" name="Screen Shot 2017-03-22 at 11.53.52 PM.png" descr="Screen Shot 2017-03-22 at 11.53.52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00" y="50800"/>
              <a:ext cx="12114070" cy="6336437"/>
            </a:xfrm>
            <a:prstGeom prst="rect">
              <a:avLst/>
            </a:prstGeom>
            <a:ln>
              <a:noFill/>
            </a:ln>
            <a:effectLst/>
          </p:spPr>
        </p:pic>
        <p:pic>
          <p:nvPicPr>
            <p:cNvPr id="211" name="Screen Shot 2017-03-22 at 11.53.52 PM.png" descr="Screen Shot 2017-03-22 at 11.53.52 PM.png"/>
            <p:cNvPicPr>
              <a:picLocks/>
            </p:cNvPicPr>
            <p:nvPr/>
          </p:nvPicPr>
          <p:blipFill>
            <a:blip r:embed="rId3">
              <a:extLst/>
            </a:blip>
            <a:stretch>
              <a:fillRect/>
            </a:stretch>
          </p:blipFill>
          <p:spPr>
            <a:xfrm>
              <a:off x="0" y="0"/>
              <a:ext cx="12215670" cy="6438037"/>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Using NASA’s kite based Aeropod systems to capture remotely sensed imagery and in-situ atmospheric data for use in the classroom"/>
          <p:cNvSpPr txBox="1">
            <a:spLocks noGrp="1"/>
          </p:cNvSpPr>
          <p:nvPr>
            <p:ph type="body" sz="quarter" idx="1"/>
          </p:nvPr>
        </p:nvSpPr>
        <p:spPr>
          <a:xfrm>
            <a:off x="787400" y="2108826"/>
            <a:ext cx="10947400" cy="1130851"/>
          </a:xfrm>
          <a:prstGeom prst="rect">
            <a:avLst/>
          </a:prstGeom>
        </p:spPr>
        <p:txBody>
          <a:bodyPr/>
          <a:lstStyle>
            <a:lvl1pPr>
              <a:defRPr sz="3000" i="1"/>
            </a:lvl1pPr>
          </a:lstStyle>
          <a:p>
            <a:r>
              <a:rPr dirty="0"/>
              <a:t>Using NASA’s kite based Aeropod systems to capture remotely sensed imagery and in-situ atmospheric data for use in the classroom</a:t>
            </a:r>
          </a:p>
        </p:txBody>
      </p:sp>
      <p:sp>
        <p:nvSpPr>
          <p:cNvPr id="216" name="AEROKATS"/>
          <p:cNvSpPr txBox="1"/>
          <p:nvPr/>
        </p:nvSpPr>
        <p:spPr>
          <a:xfrm>
            <a:off x="582800" y="-317500"/>
            <a:ext cx="11709400" cy="1485900"/>
          </a:xfrm>
          <a:prstGeom prst="rect">
            <a:avLst/>
          </a:prstGeom>
          <a:ln w="12700"/>
          <a:extLst>
            <a:ext uri="{C572A759-6A51-4108-AA02-DFA0A04FC94B}">
              <ma14:wrappingTextBoxFlag xmlns:ma14="http://schemas.microsoft.com/office/mac/drawingml/2011/main" val="1"/>
            </a:ext>
          </a:extLst>
        </p:spPr>
        <p:txBody>
          <a:bodyPr lIns="50800" tIns="50800" rIns="50800" bIns="50800" anchor="b">
            <a:normAutofit/>
          </a:bodyPr>
          <a:lstStyle>
            <a:lvl1pPr>
              <a:buClr>
                <a:srgbClr val="133250"/>
              </a:buClr>
              <a:buFont typeface="Helvetica"/>
              <a:defRPr sz="6400" cap="all" spc="7168">
                <a:solidFill>
                  <a:srgbClr val="133250"/>
                </a:solidFill>
                <a:effectLst>
                  <a:outerShdw blurRad="38100" dist="38100" dir="2700000" rotWithShape="0">
                    <a:srgbClr val="8EABB4"/>
                  </a:outerShdw>
                </a:effectLst>
                <a:uFill>
                  <a:solidFill>
                    <a:srgbClr val="133250"/>
                  </a:solidFill>
                </a:uFill>
                <a:latin typeface="Gill Sans MT"/>
                <a:ea typeface="Gill Sans MT"/>
                <a:cs typeface="Gill Sans MT"/>
                <a:sym typeface="Gill Sans MT"/>
              </a:defRPr>
            </a:lvl1pPr>
          </a:lstStyle>
          <a:p>
            <a:pPr>
              <a:defRPr>
                <a:solidFill>
                  <a:srgbClr val="000000"/>
                </a:solidFill>
                <a:effectLst/>
                <a:uFillTx/>
              </a:defRPr>
            </a:pPr>
            <a:r>
              <a:rPr dirty="0">
                <a:solidFill>
                  <a:srgbClr val="133250"/>
                </a:solidFill>
                <a:effectLst>
                  <a:outerShdw blurRad="38100" dist="38100" dir="2700000" rotWithShape="0">
                    <a:srgbClr val="8EABB4"/>
                  </a:outerShdw>
                </a:effectLst>
                <a:uFill>
                  <a:solidFill>
                    <a:srgbClr val="133250"/>
                  </a:solidFill>
                </a:uFill>
              </a:rPr>
              <a:t>AEROKATS</a:t>
            </a:r>
          </a:p>
        </p:txBody>
      </p:sp>
      <p:grpSp>
        <p:nvGrpSpPr>
          <p:cNvPr id="219" name="GB_TM.jpg"/>
          <p:cNvGrpSpPr/>
          <p:nvPr/>
        </p:nvGrpSpPr>
        <p:grpSpPr>
          <a:xfrm>
            <a:off x="4140200" y="4604119"/>
            <a:ext cx="5956300" cy="4702176"/>
            <a:chOff x="0" y="0"/>
            <a:chExt cx="5956300" cy="4702175"/>
          </a:xfrm>
        </p:grpSpPr>
        <p:pic>
          <p:nvPicPr>
            <p:cNvPr id="218" name="GB_TM.jpg" descr="GB_TM.jpg"/>
            <p:cNvPicPr>
              <a:picLocks noChangeAspect="1"/>
            </p:cNvPicPr>
            <p:nvPr/>
          </p:nvPicPr>
          <p:blipFill>
            <a:blip r:embed="rId2">
              <a:extLst/>
            </a:blip>
            <a:stretch>
              <a:fillRect/>
            </a:stretch>
          </p:blipFill>
          <p:spPr>
            <a:xfrm>
              <a:off x="215900" y="139700"/>
              <a:ext cx="5524500" cy="4143375"/>
            </a:xfrm>
            <a:prstGeom prst="rect">
              <a:avLst/>
            </a:prstGeom>
            <a:ln>
              <a:noFill/>
            </a:ln>
            <a:effectLst/>
          </p:spPr>
        </p:pic>
        <p:pic>
          <p:nvPicPr>
            <p:cNvPr id="217" name="GB_TM.jpg" descr="GB_TM.jpg"/>
            <p:cNvPicPr>
              <a:picLocks/>
            </p:cNvPicPr>
            <p:nvPr/>
          </p:nvPicPr>
          <p:blipFill>
            <a:blip r:embed="rId3">
              <a:extLst/>
            </a:blip>
            <a:stretch>
              <a:fillRect/>
            </a:stretch>
          </p:blipFill>
          <p:spPr>
            <a:xfrm>
              <a:off x="0" y="0"/>
              <a:ext cx="5956300" cy="4702175"/>
            </a:xfrm>
            <a:prstGeom prst="rect">
              <a:avLst/>
            </a:prstGeom>
            <a:effectLst/>
          </p:spPr>
        </p:pic>
      </p:grpSp>
      <p:grpSp>
        <p:nvGrpSpPr>
          <p:cNvPr id="222" name="GB_ThermalImager.jpg"/>
          <p:cNvGrpSpPr/>
          <p:nvPr/>
        </p:nvGrpSpPr>
        <p:grpSpPr>
          <a:xfrm>
            <a:off x="76200" y="3389703"/>
            <a:ext cx="5106355" cy="3670301"/>
            <a:chOff x="0" y="0"/>
            <a:chExt cx="5106354" cy="3670300"/>
          </a:xfrm>
        </p:grpSpPr>
        <p:pic>
          <p:nvPicPr>
            <p:cNvPr id="221" name="GB_ThermalImager.jpg" descr="GB_ThermalImager.jpg"/>
            <p:cNvPicPr>
              <a:picLocks noChangeAspect="1"/>
            </p:cNvPicPr>
            <p:nvPr/>
          </p:nvPicPr>
          <p:blipFill>
            <a:blip r:embed="rId4">
              <a:extLst/>
            </a:blip>
            <a:stretch>
              <a:fillRect/>
            </a:stretch>
          </p:blipFill>
          <p:spPr>
            <a:xfrm>
              <a:off x="215900" y="139700"/>
              <a:ext cx="4674555" cy="3111500"/>
            </a:xfrm>
            <a:prstGeom prst="rect">
              <a:avLst/>
            </a:prstGeom>
            <a:ln>
              <a:noFill/>
            </a:ln>
            <a:effectLst/>
          </p:spPr>
        </p:pic>
        <p:pic>
          <p:nvPicPr>
            <p:cNvPr id="220" name="GB_ThermalImager.jpg" descr="GB_ThermalImager.jpg"/>
            <p:cNvPicPr>
              <a:picLocks/>
            </p:cNvPicPr>
            <p:nvPr/>
          </p:nvPicPr>
          <p:blipFill>
            <a:blip r:embed="rId5">
              <a:extLst/>
            </a:blip>
            <a:stretch>
              <a:fillRect/>
            </a:stretch>
          </p:blipFill>
          <p:spPr>
            <a:xfrm>
              <a:off x="0" y="-1"/>
              <a:ext cx="5106355" cy="3670301"/>
            </a:xfrm>
            <a:prstGeom prst="rect">
              <a:avLst/>
            </a:prstGeom>
            <a:effectLst/>
          </p:spPr>
        </p:pic>
      </p:grpSp>
      <p:grpSp>
        <p:nvGrpSpPr>
          <p:cNvPr id="225" name="GB_Balloon.jpg"/>
          <p:cNvGrpSpPr/>
          <p:nvPr/>
        </p:nvGrpSpPr>
        <p:grpSpPr>
          <a:xfrm>
            <a:off x="9207500" y="3240598"/>
            <a:ext cx="3534212" cy="5219700"/>
            <a:chOff x="0" y="0"/>
            <a:chExt cx="3534211" cy="5219700"/>
          </a:xfrm>
        </p:grpSpPr>
        <p:pic>
          <p:nvPicPr>
            <p:cNvPr id="224" name="GB_Balloon.jpg" descr="GB_Balloon.jpg"/>
            <p:cNvPicPr>
              <a:picLocks noChangeAspect="1"/>
            </p:cNvPicPr>
            <p:nvPr/>
          </p:nvPicPr>
          <p:blipFill>
            <a:blip r:embed="rId6">
              <a:extLst/>
            </a:blip>
            <a:stretch>
              <a:fillRect/>
            </a:stretch>
          </p:blipFill>
          <p:spPr>
            <a:xfrm>
              <a:off x="215900" y="139700"/>
              <a:ext cx="3102412" cy="4660900"/>
            </a:xfrm>
            <a:prstGeom prst="rect">
              <a:avLst/>
            </a:prstGeom>
            <a:ln>
              <a:noFill/>
            </a:ln>
            <a:effectLst/>
          </p:spPr>
        </p:pic>
        <p:pic>
          <p:nvPicPr>
            <p:cNvPr id="223" name="GB_Balloon.jpg" descr="GB_Balloon.jpg"/>
            <p:cNvPicPr>
              <a:picLocks/>
            </p:cNvPicPr>
            <p:nvPr/>
          </p:nvPicPr>
          <p:blipFill>
            <a:blip r:embed="rId7">
              <a:extLst/>
            </a:blip>
            <a:stretch>
              <a:fillRect/>
            </a:stretch>
          </p:blipFill>
          <p:spPr>
            <a:xfrm>
              <a:off x="0" y="0"/>
              <a:ext cx="3534212" cy="5219700"/>
            </a:xfrm>
            <a:prstGeom prst="rect">
              <a:avLst/>
            </a:prstGeom>
            <a:effectLst/>
          </p:spPr>
        </p:pic>
      </p:grpSp>
      <p:sp>
        <p:nvSpPr>
          <p:cNvPr id="226" name="Geoff Bland - NASA Aero-Engineer"/>
          <p:cNvSpPr txBox="1"/>
          <p:nvPr/>
        </p:nvSpPr>
        <p:spPr>
          <a:xfrm>
            <a:off x="-115193" y="6832815"/>
            <a:ext cx="4483101"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solidFill>
                  <a:srgbClr val="232323"/>
                </a:solidFill>
                <a:latin typeface="Gill Sans MT"/>
                <a:ea typeface="Gill Sans MT"/>
                <a:cs typeface="Gill Sans MT"/>
                <a:sym typeface="Gill Sans MT"/>
              </a:defRPr>
            </a:lvl1pPr>
          </a:lstStyle>
          <a:p>
            <a:r>
              <a:rPr dirty="0"/>
              <a:t>Geoff Bland - NASA Aero-Engineer</a:t>
            </a:r>
          </a:p>
        </p:txBody>
      </p:sp>
      <p:sp>
        <p:nvSpPr>
          <p:cNvPr id="227" name="Geoff Bland and NASA Technician, Ted Miles"/>
          <p:cNvSpPr txBox="1"/>
          <p:nvPr/>
        </p:nvSpPr>
        <p:spPr>
          <a:xfrm>
            <a:off x="4367907" y="9060726"/>
            <a:ext cx="5715001" cy="41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solidFill>
                  <a:srgbClr val="232323"/>
                </a:solidFill>
                <a:latin typeface="Gill Sans MT"/>
                <a:ea typeface="Gill Sans MT"/>
                <a:cs typeface="Gill Sans MT"/>
                <a:sym typeface="Gill Sans MT"/>
              </a:defRPr>
            </a:lvl1pPr>
          </a:lstStyle>
          <a:p>
            <a:r>
              <a:t>Geoff Bland and NASA Technician, Ted Miles </a:t>
            </a:r>
          </a:p>
        </p:txBody>
      </p:sp>
      <p:sp>
        <p:nvSpPr>
          <p:cNvPr id="228" name="Geoff Bland"/>
          <p:cNvSpPr txBox="1"/>
          <p:nvPr/>
        </p:nvSpPr>
        <p:spPr>
          <a:xfrm>
            <a:off x="10096500" y="8252160"/>
            <a:ext cx="2019300"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200">
                <a:solidFill>
                  <a:srgbClr val="232323"/>
                </a:solidFill>
                <a:latin typeface="Gill Sans MT"/>
                <a:ea typeface="Gill Sans MT"/>
                <a:cs typeface="Gill Sans MT"/>
                <a:sym typeface="Gill Sans MT"/>
              </a:defRPr>
            </a:lvl1pPr>
          </a:lstStyle>
          <a:p>
            <a:r>
              <a:t>Geoff Bland </a:t>
            </a:r>
          </a:p>
        </p:txBody>
      </p:sp>
      <p:sp>
        <p:nvSpPr>
          <p:cNvPr id="229" name="Airborne Earth Research Observation Kites And Tethered Systems"/>
          <p:cNvSpPr txBox="1"/>
          <p:nvPr/>
        </p:nvSpPr>
        <p:spPr>
          <a:xfrm>
            <a:off x="0" y="910412"/>
            <a:ext cx="13106400" cy="10874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133250"/>
                </a:solidFill>
              </a:defRPr>
            </a:pPr>
            <a:r>
              <a:rPr lang="en-US" dirty="0" smtClean="0">
                <a:latin typeface="Arial"/>
                <a:ea typeface="Arial"/>
                <a:cs typeface="Arial"/>
                <a:sym typeface="Arial"/>
              </a:rPr>
              <a:t>Advancing Earth Research Observations with Kites and </a:t>
            </a:r>
          </a:p>
          <a:p>
            <a:pPr>
              <a:defRPr sz="3200">
                <a:solidFill>
                  <a:srgbClr val="133250"/>
                </a:solidFill>
              </a:defRPr>
            </a:pPr>
            <a:r>
              <a:rPr lang="en-US" dirty="0" smtClean="0">
                <a:latin typeface="Arial"/>
                <a:ea typeface="Arial"/>
                <a:cs typeface="Arial"/>
                <a:sym typeface="Arial"/>
              </a:rPr>
              <a:t>Atmospheric/Terrestrial Sensors</a:t>
            </a:r>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Knabusch3.jpg" descr="Knabusch3.jpg"/>
          <p:cNvPicPr>
            <a:picLocks/>
          </p:cNvPicPr>
          <p:nvPr/>
        </p:nvPicPr>
        <p:blipFill>
          <a:blip r:embed="rId2">
            <a:extLst/>
          </a:blip>
          <a:stretch>
            <a:fillRect/>
          </a:stretch>
        </p:blipFill>
        <p:spPr>
          <a:xfrm rot="21420000">
            <a:off x="361473" y="2641954"/>
            <a:ext cx="7410860" cy="4484521"/>
          </a:xfrm>
          <a:prstGeom prst="rect">
            <a:avLst/>
          </a:prstGeom>
          <a:effectLst>
            <a:outerShdw blurRad="88900" dist="76200" dir="2700000" rotWithShape="0">
              <a:srgbClr val="6A6A84"/>
            </a:outerShdw>
          </a:effectLst>
        </p:spPr>
      </p:pic>
      <p:sp>
        <p:nvSpPr>
          <p:cNvPr id="232" name="Kite based Aeropods allow students to:…"/>
          <p:cNvSpPr txBox="1">
            <a:spLocks noGrp="1"/>
          </p:cNvSpPr>
          <p:nvPr>
            <p:ph type="body" sz="half" idx="1"/>
          </p:nvPr>
        </p:nvSpPr>
        <p:spPr>
          <a:xfrm>
            <a:off x="463550" y="315290"/>
            <a:ext cx="12077700" cy="2476501"/>
          </a:xfrm>
          <a:prstGeom prst="rect">
            <a:avLst/>
          </a:prstGeom>
        </p:spPr>
        <p:txBody>
          <a:bodyPr/>
          <a:lstStyle/>
          <a:p>
            <a:pPr algn="l">
              <a:defRPr sz="3600" spc="144"/>
            </a:pPr>
            <a:r>
              <a:t>Kite based Aeropods allow students to:</a:t>
            </a:r>
          </a:p>
          <a:p>
            <a:pPr marL="381000" indent="-381000" algn="l">
              <a:spcBef>
                <a:spcPts val="700"/>
              </a:spcBef>
              <a:buSzPct val="125000"/>
              <a:buChar char="•"/>
              <a:defRPr sz="3600" spc="144"/>
            </a:pPr>
            <a:r>
              <a:t>collect and process real data about their environment,</a:t>
            </a:r>
          </a:p>
          <a:p>
            <a:pPr marL="381000" indent="-381000" algn="l">
              <a:buSzPct val="125000"/>
              <a:buChar char="•"/>
              <a:defRPr sz="3600" spc="144"/>
            </a:pPr>
            <a:r>
              <a:t>learn image processing and data analysis skills,</a:t>
            </a:r>
          </a:p>
          <a:p>
            <a:pPr marL="381000" indent="-381000" algn="l">
              <a:buSzPct val="125000"/>
              <a:buChar char="•"/>
              <a:defRPr sz="3600" spc="144"/>
            </a:pPr>
            <a:r>
              <a:t>validate the remote sensing process.</a:t>
            </a:r>
          </a:p>
        </p:txBody>
      </p:sp>
      <p:grpSp>
        <p:nvGrpSpPr>
          <p:cNvPr id="235" name="UPrepMS1.jpg"/>
          <p:cNvGrpSpPr/>
          <p:nvPr/>
        </p:nvGrpSpPr>
        <p:grpSpPr>
          <a:xfrm>
            <a:off x="6593333" y="5303797"/>
            <a:ext cx="6071929" cy="4394086"/>
            <a:chOff x="0" y="0"/>
            <a:chExt cx="6071927" cy="4394084"/>
          </a:xfrm>
        </p:grpSpPr>
        <p:pic>
          <p:nvPicPr>
            <p:cNvPr id="234" name="UPrepMS1.jpg" descr="UPrepMS1.jpg"/>
            <p:cNvPicPr>
              <a:picLocks noChangeAspect="1"/>
            </p:cNvPicPr>
            <p:nvPr/>
          </p:nvPicPr>
          <p:blipFill>
            <a:blip r:embed="rId3">
              <a:extLst/>
            </a:blip>
            <a:stretch>
              <a:fillRect/>
            </a:stretch>
          </p:blipFill>
          <p:spPr>
            <a:xfrm>
              <a:off x="215900" y="139700"/>
              <a:ext cx="5640128" cy="3835285"/>
            </a:xfrm>
            <a:prstGeom prst="rect">
              <a:avLst/>
            </a:prstGeom>
            <a:ln>
              <a:noFill/>
            </a:ln>
            <a:effectLst/>
          </p:spPr>
        </p:pic>
        <p:pic>
          <p:nvPicPr>
            <p:cNvPr id="233" name="UPrepMS1.jpg" descr="UPrepMS1.jpg"/>
            <p:cNvPicPr>
              <a:picLocks/>
            </p:cNvPicPr>
            <p:nvPr/>
          </p:nvPicPr>
          <p:blipFill>
            <a:blip r:embed="rId4">
              <a:extLst/>
            </a:blip>
            <a:stretch>
              <a:fillRect/>
            </a:stretch>
          </p:blipFill>
          <p:spPr>
            <a:xfrm>
              <a:off x="0" y="0"/>
              <a:ext cx="6071928" cy="4394085"/>
            </a:xfrm>
            <a:prstGeom prst="rect">
              <a:avLst/>
            </a:prstGeom>
            <a:effectLst/>
          </p:spPr>
        </p:pic>
      </p:grpSp>
      <p:grpSp>
        <p:nvGrpSpPr>
          <p:cNvPr id="238" name="DMA_1.jpg"/>
          <p:cNvGrpSpPr/>
          <p:nvPr/>
        </p:nvGrpSpPr>
        <p:grpSpPr>
          <a:xfrm rot="219335">
            <a:off x="1363841" y="6090491"/>
            <a:ext cx="4588403" cy="3676252"/>
            <a:chOff x="0" y="0"/>
            <a:chExt cx="4588401" cy="3676250"/>
          </a:xfrm>
        </p:grpSpPr>
        <p:pic>
          <p:nvPicPr>
            <p:cNvPr id="237" name="DMA_1.jpg" descr="DMA_1.jpg"/>
            <p:cNvPicPr>
              <a:picLocks noChangeAspect="1"/>
            </p:cNvPicPr>
            <p:nvPr/>
          </p:nvPicPr>
          <p:blipFill>
            <a:blip r:embed="rId5">
              <a:extLst/>
            </a:blip>
            <a:stretch>
              <a:fillRect/>
            </a:stretch>
          </p:blipFill>
          <p:spPr>
            <a:xfrm>
              <a:off x="215899" y="139699"/>
              <a:ext cx="4156603" cy="3117452"/>
            </a:xfrm>
            <a:prstGeom prst="rect">
              <a:avLst/>
            </a:prstGeom>
            <a:ln>
              <a:noFill/>
            </a:ln>
            <a:effectLst/>
          </p:spPr>
        </p:pic>
        <p:pic>
          <p:nvPicPr>
            <p:cNvPr id="236" name="DMA_1.jpg" descr="DMA_1.jpg"/>
            <p:cNvPicPr>
              <a:picLocks/>
            </p:cNvPicPr>
            <p:nvPr/>
          </p:nvPicPr>
          <p:blipFill>
            <a:blip r:embed="rId6">
              <a:extLst/>
            </a:blip>
            <a:stretch>
              <a:fillRect/>
            </a:stretch>
          </p:blipFill>
          <p:spPr>
            <a:xfrm>
              <a:off x="-1" y="0"/>
              <a:ext cx="4588403" cy="3676251"/>
            </a:xfrm>
            <a:prstGeom prst="rect">
              <a:avLst/>
            </a:prstGeom>
            <a:effectLst/>
          </p:spPr>
        </p:pic>
      </p:grpSp>
      <p:grpSp>
        <p:nvGrpSpPr>
          <p:cNvPr id="241" name="SGateAnderson2.jpg"/>
          <p:cNvGrpSpPr/>
          <p:nvPr/>
        </p:nvGrpSpPr>
        <p:grpSpPr>
          <a:xfrm rot="307826">
            <a:off x="8185201" y="2229521"/>
            <a:ext cx="4581881" cy="3670301"/>
            <a:chOff x="0" y="0"/>
            <a:chExt cx="4581879" cy="3670300"/>
          </a:xfrm>
        </p:grpSpPr>
        <p:pic>
          <p:nvPicPr>
            <p:cNvPr id="240" name="SGateAnderson2.jpg" descr="SGateAnderson2.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5900" y="139700"/>
              <a:ext cx="4150080" cy="3111501"/>
            </a:xfrm>
            <a:prstGeom prst="rect">
              <a:avLst/>
            </a:prstGeom>
            <a:ln>
              <a:noFill/>
            </a:ln>
            <a:effectLst/>
          </p:spPr>
        </p:pic>
        <p:pic>
          <p:nvPicPr>
            <p:cNvPr id="239" name="SGateAnderson2.jpg" descr="SGateAnderson2.jpg"/>
            <p:cNvPicPr>
              <a:picLocks/>
            </p:cNvPicPr>
            <p:nvPr/>
          </p:nvPicPr>
          <p:blipFill>
            <a:blip r:embed="rId8">
              <a:extLst/>
            </a:blip>
            <a:stretch>
              <a:fillRect/>
            </a:stretch>
          </p:blipFill>
          <p:spPr>
            <a:xfrm>
              <a:off x="0" y="0"/>
              <a:ext cx="4581880" cy="3670301"/>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Rounded Rectangle"/>
          <p:cNvSpPr/>
          <p:nvPr/>
        </p:nvSpPr>
        <p:spPr>
          <a:xfrm>
            <a:off x="389523" y="1703678"/>
            <a:ext cx="12039601" cy="7072022"/>
          </a:xfrm>
          <a:prstGeom prst="roundRect">
            <a:avLst>
              <a:gd name="adj" fmla="val 2694"/>
            </a:avLst>
          </a:prstGeom>
          <a:solidFill>
            <a:srgbClr val="FFFFFF"/>
          </a:solidFill>
          <a:ln w="25400">
            <a:solidFill>
              <a:srgbClr val="000000"/>
            </a:solidFill>
            <a:miter lim="400000"/>
          </a:ln>
          <a:effectLst>
            <a:outerShdw blurRad="76200" dist="50800" dir="2700000" rotWithShape="0">
              <a:srgbClr val="000000">
                <a:alpha val="75000"/>
              </a:srgbClr>
            </a:outerShdw>
          </a:effectLst>
        </p:spPr>
        <p:txBody>
          <a:bodyPr lIns="50800" tIns="50800" rIns="50800" bIns="50800" anchor="ctr"/>
          <a:lstStyle/>
          <a:p>
            <a:pPr>
              <a:defRPr sz="3500">
                <a:solidFill>
                  <a:srgbClr val="FFFFFF"/>
                </a:solidFill>
              </a:defRPr>
            </a:pPr>
            <a:endParaRPr/>
          </a:p>
        </p:txBody>
      </p:sp>
      <p:sp>
        <p:nvSpPr>
          <p:cNvPr id="408" name="GETTING STARTED WITH Data collection:"/>
          <p:cNvSpPr txBox="1"/>
          <p:nvPr/>
        </p:nvSpPr>
        <p:spPr>
          <a:xfrm>
            <a:off x="469899" y="560705"/>
            <a:ext cx="12065001" cy="656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Clr>
                <a:srgbClr val="133250"/>
              </a:buClr>
              <a:buFont typeface="Helvetica"/>
              <a:defRPr cap="all" spc="360">
                <a:solidFill>
                  <a:srgbClr val="133250"/>
                </a:solidFill>
                <a:effectLst>
                  <a:outerShdw blurRad="38100" dist="38100" dir="2700000" rotWithShape="0">
                    <a:srgbClr val="8EABB4"/>
                  </a:outerShdw>
                </a:effectLst>
                <a:uFill>
                  <a:solidFill>
                    <a:srgbClr val="133250"/>
                  </a:solidFill>
                </a:uFill>
                <a:latin typeface="Gill Sans MT"/>
                <a:ea typeface="Gill Sans MT"/>
                <a:cs typeface="Gill Sans MT"/>
                <a:sym typeface="Gill Sans MT"/>
              </a:defRPr>
            </a:lvl1pPr>
          </a:lstStyle>
          <a:p>
            <a:pPr>
              <a:defRPr>
                <a:solidFill>
                  <a:srgbClr val="000000"/>
                </a:solidFill>
                <a:effectLst/>
                <a:uFillTx/>
              </a:defRPr>
            </a:pPr>
            <a:r>
              <a:rPr lang="en-US" dirty="0" smtClean="0">
                <a:solidFill>
                  <a:srgbClr val="133250"/>
                </a:solidFill>
                <a:effectLst>
                  <a:outerShdw blurRad="38100" dist="38100" dir="2700000" rotWithShape="0">
                    <a:srgbClr val="8EABB4"/>
                  </a:outerShdw>
                </a:effectLst>
                <a:uFill>
                  <a:solidFill>
                    <a:srgbClr val="133250"/>
                  </a:solidFill>
                </a:uFill>
              </a:rPr>
              <a:t>Aligning with GLOBE Data Collection</a:t>
            </a:r>
            <a:endParaRPr dirty="0">
              <a:solidFill>
                <a:srgbClr val="133250"/>
              </a:solidFill>
              <a:effectLst>
                <a:outerShdw blurRad="38100" dist="38100" dir="2700000" rotWithShape="0">
                  <a:srgbClr val="8EABB4"/>
                </a:outerShdw>
              </a:effectLst>
              <a:uFill>
                <a:solidFill>
                  <a:srgbClr val="133250"/>
                </a:solidFill>
              </a:uFill>
            </a:endParaRPr>
          </a:p>
        </p:txBody>
      </p:sp>
      <p:sp>
        <p:nvSpPr>
          <p:cNvPr id="409" name="www.globe.gov"/>
          <p:cNvSpPr txBox="1"/>
          <p:nvPr/>
        </p:nvSpPr>
        <p:spPr>
          <a:xfrm>
            <a:off x="-143877" y="3666519"/>
            <a:ext cx="4281389"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lvl1pPr>
              <a:defRPr sz="3200" u="sng">
                <a:solidFill>
                  <a:srgbClr val="1F3F98"/>
                </a:solidFill>
                <a:latin typeface="Gill Sans MT"/>
                <a:ea typeface="Gill Sans MT"/>
                <a:cs typeface="Gill Sans MT"/>
                <a:sym typeface="Gill Sans MT"/>
                <a:hlinkClick r:id="rId2"/>
              </a:defRPr>
            </a:lvl1pPr>
          </a:lstStyle>
          <a:p>
            <a:pPr>
              <a:defRPr u="none"/>
            </a:pPr>
            <a:endParaRPr u="sng" dirty="0">
              <a:hlinkClick r:id="rId2"/>
            </a:endParaRPr>
          </a:p>
        </p:txBody>
      </p:sp>
      <p:pic>
        <p:nvPicPr>
          <p:cNvPr id="411" name="GLOBE_FULL2011.jpg" descr="GLOBE_FULL20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7823" y="1776666"/>
            <a:ext cx="11108969" cy="1986150"/>
          </a:xfrm>
          <a:prstGeom prst="rect">
            <a:avLst/>
          </a:prstGeom>
          <a:ln w="12700">
            <a:miter lim="400000"/>
          </a:ln>
        </p:spPr>
      </p:pic>
      <p:sp>
        <p:nvSpPr>
          <p:cNvPr id="413" name="Global Learning and Observations to Benefit the Environment"/>
          <p:cNvSpPr txBox="1"/>
          <p:nvPr/>
        </p:nvSpPr>
        <p:spPr>
          <a:xfrm>
            <a:off x="3162300" y="3207960"/>
            <a:ext cx="8875366" cy="12205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lnSpcReduction="10000"/>
          </a:bodyPr>
          <a:lstStyle>
            <a:lvl1pPr>
              <a:defRPr sz="2500">
                <a:solidFill>
                  <a:srgbClr val="477DC1"/>
                </a:solidFill>
                <a:latin typeface="Gill Sans MT"/>
                <a:ea typeface="Gill Sans MT"/>
                <a:cs typeface="Gill Sans MT"/>
                <a:sym typeface="Gill Sans MT"/>
              </a:defRPr>
            </a:lvl1pPr>
          </a:lstStyle>
          <a:p>
            <a:r>
              <a:rPr dirty="0"/>
              <a:t>Global Learning and Observations to Benefit the </a:t>
            </a:r>
            <a:r>
              <a:rPr dirty="0" smtClean="0"/>
              <a:t>Environment</a:t>
            </a:r>
            <a:endParaRPr lang="en-US" dirty="0" smtClean="0"/>
          </a:p>
          <a:p>
            <a:endParaRPr lang="en-US" dirty="0" smtClean="0"/>
          </a:p>
          <a:p>
            <a:r>
              <a:rPr lang="en-US" dirty="0" smtClean="0"/>
              <a:t>Protocols and Learning Activities</a:t>
            </a:r>
            <a:endParaRPr dirty="0"/>
          </a:p>
        </p:txBody>
      </p:sp>
      <p:sp>
        <p:nvSpPr>
          <p:cNvPr id="2" name="Rectangle 1"/>
          <p:cNvSpPr/>
          <p:nvPr/>
        </p:nvSpPr>
        <p:spPr>
          <a:xfrm>
            <a:off x="389523" y="4764401"/>
            <a:ext cx="5815558" cy="3416320"/>
          </a:xfrm>
          <a:prstGeom prst="rect">
            <a:avLst/>
          </a:prstGeom>
        </p:spPr>
        <p:txBody>
          <a:bodyPr wrap="square">
            <a:spAutoFit/>
          </a:bodyPr>
          <a:lstStyle/>
          <a:p>
            <a:r>
              <a:rPr lang="en-US" sz="2400" dirty="0"/>
              <a:t>Site Definition Sheet </a:t>
            </a:r>
          </a:p>
          <a:p>
            <a:r>
              <a:rPr lang="en-US" sz="2400" dirty="0"/>
              <a:t>Name, time, location, type</a:t>
            </a:r>
          </a:p>
          <a:p>
            <a:r>
              <a:rPr lang="en-US" sz="2400" dirty="0"/>
              <a:t>Atmosphere – air temperature, barometric pressure, precipitation, relative humidity, wind</a:t>
            </a:r>
          </a:p>
          <a:p>
            <a:r>
              <a:rPr lang="en-US" sz="2400" dirty="0"/>
              <a:t>Surface temperature	</a:t>
            </a:r>
          </a:p>
          <a:p>
            <a:r>
              <a:rPr lang="en-US" sz="2400" dirty="0"/>
              <a:t>Soil moisture and temperature</a:t>
            </a:r>
          </a:p>
          <a:p>
            <a:r>
              <a:rPr lang="en-US" sz="2400" dirty="0"/>
              <a:t>Site photos</a:t>
            </a:r>
          </a:p>
          <a:p>
            <a:r>
              <a:rPr lang="en-US" sz="2400" dirty="0"/>
              <a:t>Land cover sample site</a:t>
            </a:r>
          </a:p>
          <a:p>
            <a:r>
              <a:rPr lang="en-US" sz="2400" dirty="0"/>
              <a:t>Biosphere investigation instruments - MUC</a:t>
            </a:r>
          </a:p>
        </p:txBody>
      </p:sp>
      <p:sp>
        <p:nvSpPr>
          <p:cNvPr id="3" name="Rectangle 2"/>
          <p:cNvSpPr/>
          <p:nvPr/>
        </p:nvSpPr>
        <p:spPr>
          <a:xfrm>
            <a:off x="6205081" y="4623300"/>
            <a:ext cx="5832585" cy="3785652"/>
          </a:xfrm>
          <a:prstGeom prst="rect">
            <a:avLst/>
          </a:prstGeom>
        </p:spPr>
        <p:txBody>
          <a:bodyPr wrap="square">
            <a:spAutoFit/>
          </a:bodyPr>
          <a:lstStyle/>
          <a:p>
            <a:r>
              <a:rPr lang="en-US" sz="2400" dirty="0"/>
              <a:t>Computer-Aided Land Cover Mapping</a:t>
            </a:r>
          </a:p>
          <a:p>
            <a:r>
              <a:rPr lang="en-US" sz="2400" dirty="0"/>
              <a:t>Discovery Area Post-Protocol</a:t>
            </a:r>
          </a:p>
          <a:p>
            <a:r>
              <a:rPr lang="en-US" sz="2400" dirty="0"/>
              <a:t>Do You Know Your MUC</a:t>
            </a:r>
          </a:p>
          <a:p>
            <a:r>
              <a:rPr lang="en-US" sz="2400" dirty="0"/>
              <a:t>Getting to Know Your Satellite Imagery and GLOBE Study Site</a:t>
            </a:r>
          </a:p>
          <a:p>
            <a:r>
              <a:rPr lang="en-US" sz="2400" dirty="0"/>
              <a:t>Land Cover Change Detection</a:t>
            </a:r>
          </a:p>
          <a:p>
            <a:r>
              <a:rPr lang="en-US" sz="2400" dirty="0"/>
              <a:t>Manual Land Cover Mapping</a:t>
            </a:r>
          </a:p>
          <a:p>
            <a:r>
              <a:rPr lang="en-US" sz="2400" dirty="0"/>
              <a:t>Odyssey of the Eyes (Beginning and Intermediate Levels)</a:t>
            </a:r>
          </a:p>
          <a:p>
            <a:r>
              <a:rPr lang="en-US" sz="2400" dirty="0"/>
              <a:t>Using GLOBE Data to Analyze Land Cover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AREN Partners"/>
          <p:cNvSpPr txBox="1">
            <a:spLocks noGrp="1"/>
          </p:cNvSpPr>
          <p:nvPr>
            <p:ph type="title"/>
          </p:nvPr>
        </p:nvSpPr>
        <p:spPr>
          <a:xfrm>
            <a:off x="740863" y="687867"/>
            <a:ext cx="11553943" cy="2134150"/>
          </a:xfrm>
          <a:prstGeom prst="rect">
            <a:avLst/>
          </a:prstGeom>
        </p:spPr>
        <p:txBody>
          <a:bodyPr>
            <a:noAutofit/>
          </a:bodyPr>
          <a:lstStyle/>
          <a:p>
            <a:r>
              <a:rPr lang="en-US" sz="4400" dirty="0" smtClean="0"/>
              <a:t>Aeropods are the result of development efforts at NASA’s Goddard Space Flight Center</a:t>
            </a:r>
            <a:endParaRPr sz="4400" dirty="0"/>
          </a:p>
        </p:txBody>
      </p:sp>
      <p:sp>
        <p:nvSpPr>
          <p:cNvPr id="112" name="Anasphere, Inc.…"/>
          <p:cNvSpPr txBox="1">
            <a:spLocks noGrp="1"/>
          </p:cNvSpPr>
          <p:nvPr>
            <p:ph type="body" sz="half" idx="1"/>
          </p:nvPr>
        </p:nvSpPr>
        <p:spPr>
          <a:xfrm>
            <a:off x="1270000" y="2822017"/>
            <a:ext cx="10464800" cy="6261354"/>
          </a:xfrm>
          <a:prstGeom prst="rect">
            <a:avLst/>
          </a:prstGeom>
        </p:spPr>
        <p:txBody>
          <a:bodyPr>
            <a:noAutofit/>
          </a:bodyPr>
          <a:lstStyle/>
          <a:p>
            <a:pPr marL="457200" indent="-457200" algn="l" defTabSz="420624">
              <a:lnSpc>
                <a:spcPct val="200000"/>
              </a:lnSpc>
              <a:buFont typeface="Arial"/>
              <a:buChar char="•"/>
              <a:defRPr sz="2304"/>
            </a:pPr>
            <a:r>
              <a:rPr lang="en-US" sz="3000" b="1" dirty="0" smtClean="0"/>
              <a:t>Monopods, aka Monocam: Single, low cost camera used for aerial imaging.</a:t>
            </a:r>
          </a:p>
          <a:p>
            <a:pPr marL="457200" indent="-457200" algn="l" defTabSz="420624">
              <a:lnSpc>
                <a:spcPct val="200000"/>
              </a:lnSpc>
              <a:buFont typeface="Arial"/>
              <a:buChar char="•"/>
              <a:defRPr sz="2304"/>
            </a:pPr>
            <a:r>
              <a:rPr lang="en-US" sz="3000" b="1" dirty="0" smtClean="0"/>
              <a:t>Procam:  High resolution single camera</a:t>
            </a:r>
          </a:p>
          <a:p>
            <a:pPr marL="457200" indent="-457200" algn="l" defTabSz="420624">
              <a:lnSpc>
                <a:spcPct val="200000"/>
              </a:lnSpc>
              <a:buFont typeface="Arial"/>
              <a:buChar char="•"/>
              <a:defRPr sz="2304"/>
            </a:pPr>
            <a:r>
              <a:rPr lang="en-US" sz="3000" b="1" dirty="0" smtClean="0"/>
              <a:t>Twincam: Multiband/multicamera for image processing</a:t>
            </a:r>
          </a:p>
          <a:p>
            <a:pPr marL="457200" indent="-457200" algn="l" defTabSz="420624">
              <a:lnSpc>
                <a:spcPct val="200000"/>
              </a:lnSpc>
              <a:buFont typeface="Arial"/>
              <a:buChar char="•"/>
              <a:defRPr sz="2304"/>
            </a:pPr>
            <a:r>
              <a:rPr lang="en-US" sz="3000" b="1" dirty="0" smtClean="0"/>
              <a:t>Thermocam or Thermopod: Thermal imaging system</a:t>
            </a:r>
          </a:p>
          <a:p>
            <a:pPr marL="457200" indent="-457200" algn="l" defTabSz="420624">
              <a:lnSpc>
                <a:spcPct val="200000"/>
              </a:lnSpc>
              <a:buFont typeface="Arial"/>
              <a:buChar char="•"/>
              <a:defRPr sz="2304"/>
            </a:pPr>
            <a:r>
              <a:rPr lang="en-US" sz="3000" b="1" dirty="0" smtClean="0"/>
              <a:t>Profiler: Atmospheric (air-column) profiling </a:t>
            </a:r>
          </a:p>
          <a:p>
            <a:pPr marL="457200" indent="-457200" algn="l" defTabSz="420624">
              <a:buFont typeface="Arial"/>
              <a:buChar char="•"/>
              <a:defRPr sz="2304"/>
            </a:pPr>
            <a:endParaRPr lang="en-US" sz="3000" b="1" dirty="0" smtClean="0"/>
          </a:p>
          <a:p>
            <a:pPr marL="457200" indent="-457200" algn="l" defTabSz="420624">
              <a:buFont typeface="Arial"/>
              <a:buChar char="•"/>
              <a:defRPr sz="2304"/>
            </a:pPr>
            <a:endParaRPr sz="3000" i="1" dirty="0"/>
          </a:p>
        </p:txBody>
      </p:sp>
    </p:spTree>
    <p:extLst>
      <p:ext uri="{BB962C8B-B14F-4D97-AF65-F5344CB8AC3E}">
        <p14:creationId xmlns:p14="http://schemas.microsoft.com/office/powerpoint/2010/main" val="95102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37136"/>
            <a:ext cx="10464800" cy="1485900"/>
          </a:xfrm>
        </p:spPr>
        <p:txBody>
          <a:bodyPr/>
          <a:lstStyle/>
          <a:p>
            <a:r>
              <a:rPr lang="en-US" dirty="0" smtClean="0"/>
              <a:t>Aerial Imaging</a:t>
            </a:r>
            <a:endParaRPr lang="en-US" dirty="0"/>
          </a:p>
        </p:txBody>
      </p:sp>
      <p:pic>
        <p:nvPicPr>
          <p:cNvPr id="5" name="Picture 4" descr="2015_0204_204056_276.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2337" y="1723036"/>
            <a:ext cx="10182463" cy="7636847"/>
          </a:xfrm>
          <a:prstGeom prst="rect">
            <a:avLst/>
          </a:prstGeom>
        </p:spPr>
      </p:pic>
    </p:spTree>
    <p:extLst>
      <p:ext uri="{BB962C8B-B14F-4D97-AF65-F5344CB8AC3E}">
        <p14:creationId xmlns:p14="http://schemas.microsoft.com/office/powerpoint/2010/main" val="16097641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Helvetica Light"/>
        <a:ea typeface="Helvetica Light"/>
        <a:cs typeface="Helvetica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Helvetica Light"/>
        <a:ea typeface="Helvetica Light"/>
        <a:cs typeface="Helvetica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j-lt"/>
            <a:ea typeface="+mj-ea"/>
            <a:cs typeface="+mj-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729</TotalTime>
  <Words>827</Words>
  <Application>Microsoft Macintosh PowerPoint</Application>
  <PresentationFormat>Custom</PresentationFormat>
  <Paragraphs>170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Showroom</vt:lpstr>
      <vt:lpstr>AREN, GLOBE and NASA Resources</vt:lpstr>
      <vt:lpstr>AREN Partners (Attendees at GLOBE Conference Listed)</vt:lpstr>
      <vt:lpstr>HOW DO WE MAKE OBSERVATIONS?</vt:lpstr>
      <vt:lpstr>Local scale remote Sensing:</vt:lpstr>
      <vt:lpstr>PowerPoint Presentation</vt:lpstr>
      <vt:lpstr>PowerPoint Presentation</vt:lpstr>
      <vt:lpstr>PowerPoint Presentation</vt:lpstr>
      <vt:lpstr>Aeropods are the result of development efforts at NASA’s Goddard Space Flight Center</vt:lpstr>
      <vt:lpstr>Aerial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AEROKATS and Rover Education Network globe.gov/web/aren-project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AREN, GLOBE and NASA Resources</dc:title>
  <cp:lastModifiedBy>David Bydlowski</cp:lastModifiedBy>
  <cp:revision>13</cp:revision>
  <dcterms:modified xsi:type="dcterms:W3CDTF">2017-08-03T12:26:24Z</dcterms:modified>
</cp:coreProperties>
</file>