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3" r:id="rId2"/>
    <p:sldId id="261" r:id="rId3"/>
    <p:sldId id="257" r:id="rId4"/>
    <p:sldId id="258" r:id="rId5"/>
    <p:sldId id="262" r:id="rId6"/>
    <p:sldId id="266" r:id="rId7"/>
    <p:sldId id="260" r:id="rId8"/>
    <p:sldId id="264" r:id="rId9"/>
    <p:sldId id="267" r:id="rId10"/>
    <p:sldId id="268" r:id="rId11"/>
    <p:sldId id="265" r:id="rId1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7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E715E-5E35-DF49-B54F-CAC4A45C421F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0B1B0-12DD-654A-9476-8B4959122B29}">
      <dgm:prSet phldrT="[Text]"/>
      <dgm:spPr/>
      <dgm:t>
        <a:bodyPr/>
        <a:lstStyle/>
        <a:p>
          <a:r>
            <a:rPr lang="en-US" dirty="0" smtClean="0"/>
            <a:t>27 Projects</a:t>
          </a:r>
          <a:endParaRPr lang="en-US" dirty="0"/>
        </a:p>
      </dgm:t>
    </dgm:pt>
    <dgm:pt modelId="{71CC50B5-AE01-C64E-8EF5-462F0163EBED}" type="parTrans" cxnId="{4C945F4F-BE26-9B4C-B134-8D12A2885808}">
      <dgm:prSet/>
      <dgm:spPr/>
      <dgm:t>
        <a:bodyPr/>
        <a:lstStyle/>
        <a:p>
          <a:endParaRPr lang="en-US"/>
        </a:p>
      </dgm:t>
    </dgm:pt>
    <dgm:pt modelId="{6DAE0E47-D6BB-944F-B758-ABFD91D6AA46}" type="sibTrans" cxnId="{4C945F4F-BE26-9B4C-B134-8D12A2885808}">
      <dgm:prSet/>
      <dgm:spPr/>
      <dgm:t>
        <a:bodyPr/>
        <a:lstStyle/>
        <a:p>
          <a:endParaRPr lang="en-US"/>
        </a:p>
      </dgm:t>
    </dgm:pt>
    <dgm:pt modelId="{49474A37-877A-AB4F-861F-2C1C8C8CA8DF}">
      <dgm:prSet phldrT="[Text]"/>
      <dgm:spPr/>
      <dgm:t>
        <a:bodyPr/>
        <a:lstStyle/>
        <a:p>
          <a:r>
            <a:rPr lang="en-US" noProof="0" dirty="0" smtClean="0"/>
            <a:t>7 Earth Focused</a:t>
          </a:r>
          <a:endParaRPr lang="en-US" noProof="0" dirty="0"/>
        </a:p>
      </dgm:t>
    </dgm:pt>
    <dgm:pt modelId="{24C65EE3-707A-E24E-8CA1-9C6BE3A521B2}" type="parTrans" cxnId="{DE37AD92-DF88-2D42-BA23-023E201D3381}">
      <dgm:prSet/>
      <dgm:spPr/>
      <dgm:t>
        <a:bodyPr/>
        <a:lstStyle/>
        <a:p>
          <a:endParaRPr lang="en-US"/>
        </a:p>
      </dgm:t>
    </dgm:pt>
    <dgm:pt modelId="{DD923104-9AF0-E546-AB68-2FEC5EBFD1CA}" type="sibTrans" cxnId="{DE37AD92-DF88-2D42-BA23-023E201D3381}">
      <dgm:prSet/>
      <dgm:spPr/>
      <dgm:t>
        <a:bodyPr/>
        <a:lstStyle/>
        <a:p>
          <a:endParaRPr lang="en-US"/>
        </a:p>
      </dgm:t>
    </dgm:pt>
    <dgm:pt modelId="{E775AD67-AB83-B74A-832F-1A1618F1F9B8}">
      <dgm:prSet phldrT="[Text]"/>
      <dgm:spPr/>
      <dgm:t>
        <a:bodyPr/>
        <a:lstStyle/>
        <a:p>
          <a:r>
            <a:rPr lang="en-US" dirty="0" smtClean="0"/>
            <a:t>4 (7?) GLOBE Connections</a:t>
          </a:r>
          <a:endParaRPr lang="en-US" dirty="0"/>
        </a:p>
      </dgm:t>
    </dgm:pt>
    <dgm:pt modelId="{209BD450-A93A-A64A-8845-9471FA321FEC}" type="parTrans" cxnId="{52752DDF-4AB4-8342-8B44-BDDEC8A4E873}">
      <dgm:prSet/>
      <dgm:spPr/>
      <dgm:t>
        <a:bodyPr/>
        <a:lstStyle/>
        <a:p>
          <a:endParaRPr lang="en-US"/>
        </a:p>
      </dgm:t>
    </dgm:pt>
    <dgm:pt modelId="{F721252E-1EB2-DA49-AEBB-9EA98AC184CA}" type="sibTrans" cxnId="{52752DDF-4AB4-8342-8B44-BDDEC8A4E873}">
      <dgm:prSet/>
      <dgm:spPr/>
      <dgm:t>
        <a:bodyPr/>
        <a:lstStyle/>
        <a:p>
          <a:endParaRPr lang="en-US"/>
        </a:p>
      </dgm:t>
    </dgm:pt>
    <dgm:pt modelId="{30C954F9-202F-0F4F-838E-51C23ACA56B0}" type="pres">
      <dgm:prSet presAssocID="{1C8E715E-5E35-DF49-B54F-CAC4A45C42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C2081B2-715C-A74D-9A15-E0D56F395B37}" type="pres">
      <dgm:prSet presAssocID="{0D20B1B0-12DD-654A-9476-8B4959122B29}" presName="circle1" presStyleLbl="node1" presStyleIdx="0" presStyleCnt="3"/>
      <dgm:spPr/>
    </dgm:pt>
    <dgm:pt modelId="{D0103454-7316-744F-822C-86208117ADCE}" type="pres">
      <dgm:prSet presAssocID="{0D20B1B0-12DD-654A-9476-8B4959122B29}" presName="space" presStyleCnt="0"/>
      <dgm:spPr/>
    </dgm:pt>
    <dgm:pt modelId="{20CCA2CD-0A12-3A43-A3FA-BCD0F10B0FE5}" type="pres">
      <dgm:prSet presAssocID="{0D20B1B0-12DD-654A-9476-8B4959122B29}" presName="rect1" presStyleLbl="alignAcc1" presStyleIdx="0" presStyleCnt="3"/>
      <dgm:spPr/>
    </dgm:pt>
    <dgm:pt modelId="{E48CDE0B-B483-714F-BC58-D160359911B3}" type="pres">
      <dgm:prSet presAssocID="{49474A37-877A-AB4F-861F-2C1C8C8CA8DF}" presName="vertSpace2" presStyleLbl="node1" presStyleIdx="0" presStyleCnt="3"/>
      <dgm:spPr/>
    </dgm:pt>
    <dgm:pt modelId="{EC5CFA11-8C8B-D842-AC08-F28AF2FE17FF}" type="pres">
      <dgm:prSet presAssocID="{49474A37-877A-AB4F-861F-2C1C8C8CA8DF}" presName="circle2" presStyleLbl="node1" presStyleIdx="1" presStyleCnt="3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B050"/>
            </a:gs>
          </a:gsLst>
        </a:gradFill>
      </dgm:spPr>
    </dgm:pt>
    <dgm:pt modelId="{D9AA877F-86D4-E549-BD29-5C528D2D67EA}" type="pres">
      <dgm:prSet presAssocID="{49474A37-877A-AB4F-861F-2C1C8C8CA8DF}" presName="rect2" presStyleLbl="alignAcc1" presStyleIdx="1" presStyleCnt="3"/>
      <dgm:spPr/>
      <dgm:t>
        <a:bodyPr/>
        <a:lstStyle/>
        <a:p>
          <a:endParaRPr lang="en-US"/>
        </a:p>
      </dgm:t>
    </dgm:pt>
    <dgm:pt modelId="{08353459-DAD5-A94E-A803-E3A5F23570C1}" type="pres">
      <dgm:prSet presAssocID="{E775AD67-AB83-B74A-832F-1A1618F1F9B8}" presName="vertSpace3" presStyleLbl="node1" presStyleIdx="1" presStyleCnt="3"/>
      <dgm:spPr/>
    </dgm:pt>
    <dgm:pt modelId="{B5EC51F8-D730-CC4A-B479-20C1189427F9}" type="pres">
      <dgm:prSet presAssocID="{E775AD67-AB83-B74A-832F-1A1618F1F9B8}" presName="circle3" presStyleLbl="node1" presStyleIdx="2" presStyleCnt="3"/>
      <dgm:spPr>
        <a:gradFill rotWithShape="0">
          <a:gsLst>
            <a:gs pos="0">
              <a:srgbClr val="00B050"/>
            </a:gs>
            <a:gs pos="50000">
              <a:srgbClr val="00B050"/>
            </a:gs>
            <a:gs pos="100000">
              <a:srgbClr val="00B050"/>
            </a:gs>
          </a:gsLst>
        </a:gradFill>
      </dgm:spPr>
    </dgm:pt>
    <dgm:pt modelId="{AFBD9FE4-BE9F-FB4B-A225-2B4187F4AC4D}" type="pres">
      <dgm:prSet presAssocID="{E775AD67-AB83-B74A-832F-1A1618F1F9B8}" presName="rect3" presStyleLbl="alignAcc1" presStyleIdx="2" presStyleCnt="3"/>
      <dgm:spPr/>
    </dgm:pt>
    <dgm:pt modelId="{F88A7378-8F24-C44A-B416-B150AADD9B0F}" type="pres">
      <dgm:prSet presAssocID="{0D20B1B0-12DD-654A-9476-8B4959122B29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6F71288A-B76F-C44B-8A87-129FD671D3C5}" type="pres">
      <dgm:prSet presAssocID="{49474A37-877A-AB4F-861F-2C1C8C8CA8D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4DEBF0D-6454-4343-A407-E7C8C91C1ED6}" type="pres">
      <dgm:prSet presAssocID="{E775AD67-AB83-B74A-832F-1A1618F1F9B8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4C945F4F-BE26-9B4C-B134-8D12A2885808}" srcId="{1C8E715E-5E35-DF49-B54F-CAC4A45C421F}" destId="{0D20B1B0-12DD-654A-9476-8B4959122B29}" srcOrd="0" destOrd="0" parTransId="{71CC50B5-AE01-C64E-8EF5-462F0163EBED}" sibTransId="{6DAE0E47-D6BB-944F-B758-ABFD91D6AA46}"/>
    <dgm:cxn modelId="{038AF333-B328-4146-9C45-D2BB1FC9F4D3}" type="presOf" srcId="{1C8E715E-5E35-DF49-B54F-CAC4A45C421F}" destId="{30C954F9-202F-0F4F-838E-51C23ACA56B0}" srcOrd="0" destOrd="0" presId="urn:microsoft.com/office/officeart/2005/8/layout/target3"/>
    <dgm:cxn modelId="{98D30A15-7343-6E44-8ACE-3C209F5A4227}" type="presOf" srcId="{E775AD67-AB83-B74A-832F-1A1618F1F9B8}" destId="{AFBD9FE4-BE9F-FB4B-A225-2B4187F4AC4D}" srcOrd="0" destOrd="0" presId="urn:microsoft.com/office/officeart/2005/8/layout/target3"/>
    <dgm:cxn modelId="{52752DDF-4AB4-8342-8B44-BDDEC8A4E873}" srcId="{1C8E715E-5E35-DF49-B54F-CAC4A45C421F}" destId="{E775AD67-AB83-B74A-832F-1A1618F1F9B8}" srcOrd="2" destOrd="0" parTransId="{209BD450-A93A-A64A-8845-9471FA321FEC}" sibTransId="{F721252E-1EB2-DA49-AEBB-9EA98AC184CA}"/>
    <dgm:cxn modelId="{6C81200F-20EC-9840-83F3-B86D0F4D892B}" type="presOf" srcId="{49474A37-877A-AB4F-861F-2C1C8C8CA8DF}" destId="{D9AA877F-86D4-E549-BD29-5C528D2D67EA}" srcOrd="0" destOrd="0" presId="urn:microsoft.com/office/officeart/2005/8/layout/target3"/>
    <dgm:cxn modelId="{E0373135-B9A0-F548-9A53-D00213C94EC6}" type="presOf" srcId="{E775AD67-AB83-B74A-832F-1A1618F1F9B8}" destId="{C4DEBF0D-6454-4343-A407-E7C8C91C1ED6}" srcOrd="1" destOrd="0" presId="urn:microsoft.com/office/officeart/2005/8/layout/target3"/>
    <dgm:cxn modelId="{082FC7C9-637B-DB46-926C-6F1CFE8420CE}" type="presOf" srcId="{0D20B1B0-12DD-654A-9476-8B4959122B29}" destId="{20CCA2CD-0A12-3A43-A3FA-BCD0F10B0FE5}" srcOrd="0" destOrd="0" presId="urn:microsoft.com/office/officeart/2005/8/layout/target3"/>
    <dgm:cxn modelId="{1191D755-4DC0-8440-81A2-8748A9CB695E}" type="presOf" srcId="{0D20B1B0-12DD-654A-9476-8B4959122B29}" destId="{F88A7378-8F24-C44A-B416-B150AADD9B0F}" srcOrd="1" destOrd="0" presId="urn:microsoft.com/office/officeart/2005/8/layout/target3"/>
    <dgm:cxn modelId="{DE37AD92-DF88-2D42-BA23-023E201D3381}" srcId="{1C8E715E-5E35-DF49-B54F-CAC4A45C421F}" destId="{49474A37-877A-AB4F-861F-2C1C8C8CA8DF}" srcOrd="1" destOrd="0" parTransId="{24C65EE3-707A-E24E-8CA1-9C6BE3A521B2}" sibTransId="{DD923104-9AF0-E546-AB68-2FEC5EBFD1CA}"/>
    <dgm:cxn modelId="{7EBC436C-E218-114C-8125-2D1D2F188252}" type="presOf" srcId="{49474A37-877A-AB4F-861F-2C1C8C8CA8DF}" destId="{6F71288A-B76F-C44B-8A87-129FD671D3C5}" srcOrd="1" destOrd="0" presId="urn:microsoft.com/office/officeart/2005/8/layout/target3"/>
    <dgm:cxn modelId="{11E1F62A-B787-DC44-BA5F-0577568E798F}" type="presParOf" srcId="{30C954F9-202F-0F4F-838E-51C23ACA56B0}" destId="{BC2081B2-715C-A74D-9A15-E0D56F395B37}" srcOrd="0" destOrd="0" presId="urn:microsoft.com/office/officeart/2005/8/layout/target3"/>
    <dgm:cxn modelId="{796214AA-1EC5-B445-89B9-62FCC93AD12C}" type="presParOf" srcId="{30C954F9-202F-0F4F-838E-51C23ACA56B0}" destId="{D0103454-7316-744F-822C-86208117ADCE}" srcOrd="1" destOrd="0" presId="urn:microsoft.com/office/officeart/2005/8/layout/target3"/>
    <dgm:cxn modelId="{7C23CE8C-3413-B24D-A03D-CB0635D9A355}" type="presParOf" srcId="{30C954F9-202F-0F4F-838E-51C23ACA56B0}" destId="{20CCA2CD-0A12-3A43-A3FA-BCD0F10B0FE5}" srcOrd="2" destOrd="0" presId="urn:microsoft.com/office/officeart/2005/8/layout/target3"/>
    <dgm:cxn modelId="{61BFE862-6F23-0A48-889E-B7D8B61A30DE}" type="presParOf" srcId="{30C954F9-202F-0F4F-838E-51C23ACA56B0}" destId="{E48CDE0B-B483-714F-BC58-D160359911B3}" srcOrd="3" destOrd="0" presId="urn:microsoft.com/office/officeart/2005/8/layout/target3"/>
    <dgm:cxn modelId="{9CC67B88-4346-9A44-A543-60232F72B5F6}" type="presParOf" srcId="{30C954F9-202F-0F4F-838E-51C23ACA56B0}" destId="{EC5CFA11-8C8B-D842-AC08-F28AF2FE17FF}" srcOrd="4" destOrd="0" presId="urn:microsoft.com/office/officeart/2005/8/layout/target3"/>
    <dgm:cxn modelId="{1E1EF2B5-2615-E84A-B73C-53A42578583A}" type="presParOf" srcId="{30C954F9-202F-0F4F-838E-51C23ACA56B0}" destId="{D9AA877F-86D4-E549-BD29-5C528D2D67EA}" srcOrd="5" destOrd="0" presId="urn:microsoft.com/office/officeart/2005/8/layout/target3"/>
    <dgm:cxn modelId="{830F3AB8-9146-934F-8EAD-71E770784182}" type="presParOf" srcId="{30C954F9-202F-0F4F-838E-51C23ACA56B0}" destId="{08353459-DAD5-A94E-A803-E3A5F23570C1}" srcOrd="6" destOrd="0" presId="urn:microsoft.com/office/officeart/2005/8/layout/target3"/>
    <dgm:cxn modelId="{11D28A4B-ED16-9E42-9811-F7E005791B85}" type="presParOf" srcId="{30C954F9-202F-0F4F-838E-51C23ACA56B0}" destId="{B5EC51F8-D730-CC4A-B479-20C1189427F9}" srcOrd="7" destOrd="0" presId="urn:microsoft.com/office/officeart/2005/8/layout/target3"/>
    <dgm:cxn modelId="{C6DE91B3-FB6B-774B-8B2F-6C122BDB90D2}" type="presParOf" srcId="{30C954F9-202F-0F4F-838E-51C23ACA56B0}" destId="{AFBD9FE4-BE9F-FB4B-A225-2B4187F4AC4D}" srcOrd="8" destOrd="0" presId="urn:microsoft.com/office/officeart/2005/8/layout/target3"/>
    <dgm:cxn modelId="{E41E235B-3DCD-E54B-AEF2-A8C1F3BECC30}" type="presParOf" srcId="{30C954F9-202F-0F4F-838E-51C23ACA56B0}" destId="{F88A7378-8F24-C44A-B416-B150AADD9B0F}" srcOrd="9" destOrd="0" presId="urn:microsoft.com/office/officeart/2005/8/layout/target3"/>
    <dgm:cxn modelId="{6416D5C7-85C9-A642-9043-6CF3ADD06264}" type="presParOf" srcId="{30C954F9-202F-0F4F-838E-51C23ACA56B0}" destId="{6F71288A-B76F-C44B-8A87-129FD671D3C5}" srcOrd="10" destOrd="0" presId="urn:microsoft.com/office/officeart/2005/8/layout/target3"/>
    <dgm:cxn modelId="{50BD44A1-07E2-1745-92FB-3DA57C1427E1}" type="presParOf" srcId="{30C954F9-202F-0F4F-838E-51C23ACA56B0}" destId="{C4DEBF0D-6454-4343-A407-E7C8C91C1ED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31E6A-0B75-2149-B50C-C359FCEE35B6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848A65B8-CD4B-914A-9E84-310B2763FB0C}">
      <dgm:prSet phldrT="[Text]" custT="1"/>
      <dgm:spPr/>
      <dgm:t>
        <a:bodyPr anchor="b"/>
        <a:lstStyle/>
        <a:p>
          <a:endParaRPr lang="en-US" sz="2400" dirty="0" smtClean="0"/>
        </a:p>
        <a:p>
          <a:r>
            <a:rPr lang="en-US" sz="2800" b="1" dirty="0" smtClean="0">
              <a:solidFill>
                <a:schemeClr val="bg1"/>
              </a:solidFill>
            </a:rPr>
            <a:t>2016</a:t>
          </a:r>
        </a:p>
        <a:p>
          <a:r>
            <a:rPr lang="en-US" sz="2400" dirty="0" smtClean="0"/>
            <a:t>~100 Proposals</a:t>
          </a:r>
          <a:endParaRPr lang="en-US" sz="2400" dirty="0"/>
        </a:p>
      </dgm:t>
    </dgm:pt>
    <dgm:pt modelId="{5A060B37-AE8E-994A-82C6-1B76B507A915}" type="parTrans" cxnId="{F9FF7E4B-E64D-064D-B77D-55A5901CCCFE}">
      <dgm:prSet/>
      <dgm:spPr/>
      <dgm:t>
        <a:bodyPr/>
        <a:lstStyle/>
        <a:p>
          <a:endParaRPr lang="en-US"/>
        </a:p>
      </dgm:t>
    </dgm:pt>
    <dgm:pt modelId="{734DAF64-CF08-0346-BCF3-FB65A67E39D7}" type="sibTrans" cxnId="{F9FF7E4B-E64D-064D-B77D-55A5901CCCFE}">
      <dgm:prSet/>
      <dgm:spPr/>
      <dgm:t>
        <a:bodyPr/>
        <a:lstStyle/>
        <a:p>
          <a:endParaRPr lang="en-US"/>
        </a:p>
      </dgm:t>
    </dgm:pt>
    <dgm:pt modelId="{9AFA3E33-11C6-8C44-9159-ABA483D3121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Now</a:t>
          </a:r>
        </a:p>
        <a:p>
          <a:r>
            <a:rPr lang="en-US" sz="2400" dirty="0" smtClean="0"/>
            <a:t>16 Prototype Projects</a:t>
          </a:r>
          <a:endParaRPr lang="en-US" sz="2400" dirty="0"/>
        </a:p>
      </dgm:t>
    </dgm:pt>
    <dgm:pt modelId="{A61A4164-3668-6D4B-8962-5B967AA24E10}" type="parTrans" cxnId="{8D384A14-C011-BF4F-8D8B-FF152AC87D2C}">
      <dgm:prSet/>
      <dgm:spPr/>
      <dgm:t>
        <a:bodyPr/>
        <a:lstStyle/>
        <a:p>
          <a:endParaRPr lang="en-US"/>
        </a:p>
      </dgm:t>
    </dgm:pt>
    <dgm:pt modelId="{36D0A671-FB87-E34B-998B-76B93101FB89}" type="sibTrans" cxnId="{8D384A14-C011-BF4F-8D8B-FF152AC87D2C}">
      <dgm:prSet/>
      <dgm:spPr/>
      <dgm:t>
        <a:bodyPr/>
        <a:lstStyle/>
        <a:p>
          <a:endParaRPr lang="en-US"/>
        </a:p>
      </dgm:t>
    </dgm:pt>
    <dgm:pt modelId="{9287FF25-4EA8-CA4F-9BBF-7DB1CA2FBBA0}">
      <dgm:prSet phldrT="[Text]" custT="1"/>
      <dgm:spPr/>
      <dgm:t>
        <a:bodyPr/>
        <a:lstStyle/>
        <a:p>
          <a:r>
            <a:rPr lang="en-US" sz="2400" dirty="0" smtClean="0"/>
            <a:t>2018-2020</a:t>
          </a:r>
        </a:p>
        <a:p>
          <a:r>
            <a:rPr lang="en-US" sz="2400" dirty="0" smtClean="0"/>
            <a:t>2-5 Projects </a:t>
          </a:r>
          <a:endParaRPr lang="en-US" sz="2400" dirty="0"/>
        </a:p>
      </dgm:t>
    </dgm:pt>
    <dgm:pt modelId="{3C29462C-5437-2841-9A71-AA11A635F9FE}" type="parTrans" cxnId="{6E395C3D-AC81-CE44-981A-3C7FAA940C94}">
      <dgm:prSet/>
      <dgm:spPr/>
      <dgm:t>
        <a:bodyPr/>
        <a:lstStyle/>
        <a:p>
          <a:endParaRPr lang="en-US"/>
        </a:p>
      </dgm:t>
    </dgm:pt>
    <dgm:pt modelId="{DF9FA63F-8E4E-B746-8F17-893FFE5344F6}" type="sibTrans" cxnId="{6E395C3D-AC81-CE44-981A-3C7FAA940C94}">
      <dgm:prSet/>
      <dgm:spPr/>
      <dgm:t>
        <a:bodyPr/>
        <a:lstStyle/>
        <a:p>
          <a:endParaRPr lang="en-US"/>
        </a:p>
      </dgm:t>
    </dgm:pt>
    <dgm:pt modelId="{994330DE-3A52-DB47-BFD1-B25C3F725596}" type="pres">
      <dgm:prSet presAssocID="{FDC31E6A-0B75-2149-B50C-C359FCEE35B6}" presName="Name0" presStyleCnt="0">
        <dgm:presLayoutVars>
          <dgm:dir/>
          <dgm:animLvl val="lvl"/>
          <dgm:resizeHandles val="exact"/>
        </dgm:presLayoutVars>
      </dgm:prSet>
      <dgm:spPr/>
    </dgm:pt>
    <dgm:pt modelId="{BC8DDFCF-1E7A-194A-923D-43CC851DF761}" type="pres">
      <dgm:prSet presAssocID="{848A65B8-CD4B-914A-9E84-310B2763FB0C}" presName="Name8" presStyleCnt="0"/>
      <dgm:spPr/>
    </dgm:pt>
    <dgm:pt modelId="{15475DA1-E8C1-774F-9823-9223A77BDA99}" type="pres">
      <dgm:prSet presAssocID="{848A65B8-CD4B-914A-9E84-310B2763FB0C}" presName="level" presStyleLbl="node1" presStyleIdx="0" presStyleCnt="3" custScaleY="554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CA1A8-604E-6E49-96F9-30C21DB501A0}" type="pres">
      <dgm:prSet presAssocID="{848A65B8-CD4B-914A-9E84-310B2763FB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256D-E2B0-9246-9319-3323AD61327F}" type="pres">
      <dgm:prSet presAssocID="{9AFA3E33-11C6-8C44-9159-ABA483D3121F}" presName="Name8" presStyleCnt="0"/>
      <dgm:spPr/>
    </dgm:pt>
    <dgm:pt modelId="{347DA700-444B-D948-B0B8-1C748E27F1E6}" type="pres">
      <dgm:prSet presAssocID="{9AFA3E33-11C6-8C44-9159-ABA483D3121F}" presName="level" presStyleLbl="node1" presStyleIdx="1" presStyleCnt="3">
        <dgm:presLayoutVars>
          <dgm:chMax val="1"/>
          <dgm:bulletEnabled val="1"/>
        </dgm:presLayoutVars>
      </dgm:prSet>
      <dgm:spPr/>
    </dgm:pt>
    <dgm:pt modelId="{095F55F3-882B-944A-95FE-8827DBA75CAB}" type="pres">
      <dgm:prSet presAssocID="{9AFA3E33-11C6-8C44-9159-ABA483D312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74EEF1-7809-0347-85B4-3CF1A959597E}" type="pres">
      <dgm:prSet presAssocID="{9287FF25-4EA8-CA4F-9BBF-7DB1CA2FBBA0}" presName="Name8" presStyleCnt="0"/>
      <dgm:spPr/>
    </dgm:pt>
    <dgm:pt modelId="{CD0A609F-B633-A541-BF98-35A96C600A5B}" type="pres">
      <dgm:prSet presAssocID="{9287FF25-4EA8-CA4F-9BBF-7DB1CA2FBBA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623AC-C171-7646-98FD-2DA0554CDC9D}" type="pres">
      <dgm:prSet presAssocID="{9287FF25-4EA8-CA4F-9BBF-7DB1CA2FBB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84A14-C011-BF4F-8D8B-FF152AC87D2C}" srcId="{FDC31E6A-0B75-2149-B50C-C359FCEE35B6}" destId="{9AFA3E33-11C6-8C44-9159-ABA483D3121F}" srcOrd="1" destOrd="0" parTransId="{A61A4164-3668-6D4B-8962-5B967AA24E10}" sibTransId="{36D0A671-FB87-E34B-998B-76B93101FB89}"/>
    <dgm:cxn modelId="{48E057C6-FBC4-A44D-BC5A-E576D3F36CA8}" type="presOf" srcId="{9287FF25-4EA8-CA4F-9BBF-7DB1CA2FBBA0}" destId="{CD0A609F-B633-A541-BF98-35A96C600A5B}" srcOrd="0" destOrd="0" presId="urn:microsoft.com/office/officeart/2005/8/layout/pyramid3"/>
    <dgm:cxn modelId="{F9FF7E4B-E64D-064D-B77D-55A5901CCCFE}" srcId="{FDC31E6A-0B75-2149-B50C-C359FCEE35B6}" destId="{848A65B8-CD4B-914A-9E84-310B2763FB0C}" srcOrd="0" destOrd="0" parTransId="{5A060B37-AE8E-994A-82C6-1B76B507A915}" sibTransId="{734DAF64-CF08-0346-BCF3-FB65A67E39D7}"/>
    <dgm:cxn modelId="{41DFC19E-5B29-EA44-8315-A4C88C68F498}" type="presOf" srcId="{848A65B8-CD4B-914A-9E84-310B2763FB0C}" destId="{970CA1A8-604E-6E49-96F9-30C21DB501A0}" srcOrd="1" destOrd="0" presId="urn:microsoft.com/office/officeart/2005/8/layout/pyramid3"/>
    <dgm:cxn modelId="{DE7B3A53-48F4-A546-8BEA-FEF387FA9A54}" type="presOf" srcId="{9287FF25-4EA8-CA4F-9BBF-7DB1CA2FBBA0}" destId="{77C623AC-C171-7646-98FD-2DA0554CDC9D}" srcOrd="1" destOrd="0" presId="urn:microsoft.com/office/officeart/2005/8/layout/pyramid3"/>
    <dgm:cxn modelId="{F0703027-B2BA-CD4A-8C06-A769A1DBFD76}" type="presOf" srcId="{848A65B8-CD4B-914A-9E84-310B2763FB0C}" destId="{15475DA1-E8C1-774F-9823-9223A77BDA99}" srcOrd="0" destOrd="0" presId="urn:microsoft.com/office/officeart/2005/8/layout/pyramid3"/>
    <dgm:cxn modelId="{EE932B06-C4ED-144E-B857-351BCAF5BDD1}" type="presOf" srcId="{9AFA3E33-11C6-8C44-9159-ABA483D3121F}" destId="{095F55F3-882B-944A-95FE-8827DBA75CAB}" srcOrd="1" destOrd="0" presId="urn:microsoft.com/office/officeart/2005/8/layout/pyramid3"/>
    <dgm:cxn modelId="{D26CD89F-A5D5-CE44-AB6E-CC5820044203}" type="presOf" srcId="{9AFA3E33-11C6-8C44-9159-ABA483D3121F}" destId="{347DA700-444B-D948-B0B8-1C748E27F1E6}" srcOrd="0" destOrd="0" presId="urn:microsoft.com/office/officeart/2005/8/layout/pyramid3"/>
    <dgm:cxn modelId="{53A5A166-0E56-C94E-8E62-2A72FB70BEF1}" type="presOf" srcId="{FDC31E6A-0B75-2149-B50C-C359FCEE35B6}" destId="{994330DE-3A52-DB47-BFD1-B25C3F725596}" srcOrd="0" destOrd="0" presId="urn:microsoft.com/office/officeart/2005/8/layout/pyramid3"/>
    <dgm:cxn modelId="{6E395C3D-AC81-CE44-981A-3C7FAA940C94}" srcId="{FDC31E6A-0B75-2149-B50C-C359FCEE35B6}" destId="{9287FF25-4EA8-CA4F-9BBF-7DB1CA2FBBA0}" srcOrd="2" destOrd="0" parTransId="{3C29462C-5437-2841-9A71-AA11A635F9FE}" sibTransId="{DF9FA63F-8E4E-B746-8F17-893FFE5344F6}"/>
    <dgm:cxn modelId="{0F2B14B7-5283-0344-8D42-5717886F3700}" type="presParOf" srcId="{994330DE-3A52-DB47-BFD1-B25C3F725596}" destId="{BC8DDFCF-1E7A-194A-923D-43CC851DF761}" srcOrd="0" destOrd="0" presId="urn:microsoft.com/office/officeart/2005/8/layout/pyramid3"/>
    <dgm:cxn modelId="{E5027B97-886B-C24E-8285-524C722B3AB1}" type="presParOf" srcId="{BC8DDFCF-1E7A-194A-923D-43CC851DF761}" destId="{15475DA1-E8C1-774F-9823-9223A77BDA99}" srcOrd="0" destOrd="0" presId="urn:microsoft.com/office/officeart/2005/8/layout/pyramid3"/>
    <dgm:cxn modelId="{E4DF2BD7-3194-E34B-883B-29AB19EA4F61}" type="presParOf" srcId="{BC8DDFCF-1E7A-194A-923D-43CC851DF761}" destId="{970CA1A8-604E-6E49-96F9-30C21DB501A0}" srcOrd="1" destOrd="0" presId="urn:microsoft.com/office/officeart/2005/8/layout/pyramid3"/>
    <dgm:cxn modelId="{AAB0D31E-4C0E-234A-805B-AA792B6954B9}" type="presParOf" srcId="{994330DE-3A52-DB47-BFD1-B25C3F725596}" destId="{8157256D-E2B0-9246-9319-3323AD61327F}" srcOrd="1" destOrd="0" presId="urn:microsoft.com/office/officeart/2005/8/layout/pyramid3"/>
    <dgm:cxn modelId="{BF3F04D8-5ABA-FD4B-8E05-6580622D9196}" type="presParOf" srcId="{8157256D-E2B0-9246-9319-3323AD61327F}" destId="{347DA700-444B-D948-B0B8-1C748E27F1E6}" srcOrd="0" destOrd="0" presId="urn:microsoft.com/office/officeart/2005/8/layout/pyramid3"/>
    <dgm:cxn modelId="{FAD95402-D2A1-4047-85C7-8E9931F6B77E}" type="presParOf" srcId="{8157256D-E2B0-9246-9319-3323AD61327F}" destId="{095F55F3-882B-944A-95FE-8827DBA75CAB}" srcOrd="1" destOrd="0" presId="urn:microsoft.com/office/officeart/2005/8/layout/pyramid3"/>
    <dgm:cxn modelId="{1B26B3AF-52B3-4346-92B7-439FB389B7C8}" type="presParOf" srcId="{994330DE-3A52-DB47-BFD1-B25C3F725596}" destId="{9D74EEF1-7809-0347-85B4-3CF1A959597E}" srcOrd="2" destOrd="0" presId="urn:microsoft.com/office/officeart/2005/8/layout/pyramid3"/>
    <dgm:cxn modelId="{BBDFAF9A-A1A0-F54D-BDEE-59AFF1D3B6E4}" type="presParOf" srcId="{9D74EEF1-7809-0347-85B4-3CF1A959597E}" destId="{CD0A609F-B633-A541-BF98-35A96C600A5B}" srcOrd="0" destOrd="0" presId="urn:microsoft.com/office/officeart/2005/8/layout/pyramid3"/>
    <dgm:cxn modelId="{8033DE6A-22EC-D947-A726-B3EA51F5D79F}" type="presParOf" srcId="{9D74EEF1-7809-0347-85B4-3CF1A959597E}" destId="{77C623AC-C171-7646-98FD-2DA0554CDC9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081B2-715C-A74D-9A15-E0D56F395B37}">
      <dsp:nvSpPr>
        <dsp:cNvPr id="0" name=""/>
        <dsp:cNvSpPr/>
      </dsp:nvSpPr>
      <dsp:spPr>
        <a:xfrm>
          <a:off x="0" y="734175"/>
          <a:ext cx="2595649" cy="25956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CCA2CD-0A12-3A43-A3FA-BCD0F10B0FE5}">
      <dsp:nvSpPr>
        <dsp:cNvPr id="0" name=""/>
        <dsp:cNvSpPr/>
      </dsp:nvSpPr>
      <dsp:spPr>
        <a:xfrm>
          <a:off x="1297824" y="734175"/>
          <a:ext cx="3028257" cy="2595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27 Projects</a:t>
          </a:r>
          <a:endParaRPr lang="en-US" sz="2100" kern="1200" dirty="0"/>
        </a:p>
      </dsp:txBody>
      <dsp:txXfrm>
        <a:off x="1297824" y="734175"/>
        <a:ext cx="3028257" cy="778696"/>
      </dsp:txXfrm>
    </dsp:sp>
    <dsp:sp modelId="{EC5CFA11-8C8B-D842-AC08-F28AF2FE17FF}">
      <dsp:nvSpPr>
        <dsp:cNvPr id="0" name=""/>
        <dsp:cNvSpPr/>
      </dsp:nvSpPr>
      <dsp:spPr>
        <a:xfrm>
          <a:off x="454239" y="1512871"/>
          <a:ext cx="1687170" cy="16871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B05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A877F-86D4-E549-BD29-5C528D2D67EA}">
      <dsp:nvSpPr>
        <dsp:cNvPr id="0" name=""/>
        <dsp:cNvSpPr/>
      </dsp:nvSpPr>
      <dsp:spPr>
        <a:xfrm>
          <a:off x="1297824" y="1512871"/>
          <a:ext cx="3028257" cy="1687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7 Earth Focused</a:t>
          </a:r>
          <a:endParaRPr lang="en-US" sz="2100" kern="1200" noProof="0" dirty="0"/>
        </a:p>
      </dsp:txBody>
      <dsp:txXfrm>
        <a:off x="1297824" y="1512871"/>
        <a:ext cx="3028257" cy="778693"/>
      </dsp:txXfrm>
    </dsp:sp>
    <dsp:sp modelId="{B5EC51F8-D730-CC4A-B479-20C1189427F9}">
      <dsp:nvSpPr>
        <dsp:cNvPr id="0" name=""/>
        <dsp:cNvSpPr/>
      </dsp:nvSpPr>
      <dsp:spPr>
        <a:xfrm>
          <a:off x="908477" y="2291565"/>
          <a:ext cx="778693" cy="7786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B050"/>
            </a:gs>
            <a:gs pos="50000">
              <a:srgbClr val="00B050"/>
            </a:gs>
            <a:gs pos="100000">
              <a:srgbClr val="00B05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D9FE4-BE9F-FB4B-A225-2B4187F4AC4D}">
      <dsp:nvSpPr>
        <dsp:cNvPr id="0" name=""/>
        <dsp:cNvSpPr/>
      </dsp:nvSpPr>
      <dsp:spPr>
        <a:xfrm>
          <a:off x="1297824" y="2291565"/>
          <a:ext cx="3028257" cy="778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 (7?) GLOBE Connections</a:t>
          </a:r>
          <a:endParaRPr lang="en-US" sz="2100" kern="1200" dirty="0"/>
        </a:p>
      </dsp:txBody>
      <dsp:txXfrm>
        <a:off x="1297824" y="2291565"/>
        <a:ext cx="3028257" cy="778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75DA1-E8C1-774F-9823-9223A77BDA99}">
      <dsp:nvSpPr>
        <dsp:cNvPr id="0" name=""/>
        <dsp:cNvSpPr/>
      </dsp:nvSpPr>
      <dsp:spPr>
        <a:xfrm rot="10800000">
          <a:off x="0" y="0"/>
          <a:ext cx="3610841" cy="1092876"/>
        </a:xfrm>
        <a:prstGeom prst="trapezoid">
          <a:avLst>
            <a:gd name="adj" fmla="val 358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2016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~100 Proposals</a:t>
          </a:r>
          <a:endParaRPr lang="en-US" sz="2400" kern="1200" dirty="0"/>
        </a:p>
      </dsp:txBody>
      <dsp:txXfrm rot="-10800000">
        <a:off x="631897" y="0"/>
        <a:ext cx="2347046" cy="1092876"/>
      </dsp:txXfrm>
    </dsp:sp>
    <dsp:sp modelId="{347DA700-444B-D948-B0B8-1C748E27F1E6}">
      <dsp:nvSpPr>
        <dsp:cNvPr id="0" name=""/>
        <dsp:cNvSpPr/>
      </dsp:nvSpPr>
      <dsp:spPr>
        <a:xfrm rot="10800000">
          <a:off x="392081" y="1092876"/>
          <a:ext cx="2826678" cy="1969749"/>
        </a:xfrm>
        <a:prstGeom prst="trapezoid">
          <a:avLst>
            <a:gd name="adj" fmla="val 3587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Now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16 Prototype Projects</a:t>
          </a:r>
          <a:endParaRPr lang="en-US" sz="2400" kern="1200" dirty="0"/>
        </a:p>
      </dsp:txBody>
      <dsp:txXfrm rot="-10800000">
        <a:off x="886750" y="1092876"/>
        <a:ext cx="1837340" cy="1969749"/>
      </dsp:txXfrm>
    </dsp:sp>
    <dsp:sp modelId="{CD0A609F-B633-A541-BF98-35A96C600A5B}">
      <dsp:nvSpPr>
        <dsp:cNvPr id="0" name=""/>
        <dsp:cNvSpPr/>
      </dsp:nvSpPr>
      <dsp:spPr>
        <a:xfrm rot="10800000">
          <a:off x="1098750" y="3062626"/>
          <a:ext cx="1413339" cy="1969749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2018-2020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2-5 Projects </a:t>
          </a:r>
          <a:endParaRPr lang="en-US" sz="2400" kern="1200" dirty="0"/>
        </a:p>
      </dsp:txBody>
      <dsp:txXfrm rot="-10800000">
        <a:off x="1098750" y="3062626"/>
        <a:ext cx="1413339" cy="1969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B5C5-CA12-F541-B4CC-CA46FD2062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9A9C-678D-A84D-89ED-711FF53A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9B63-D454-4597-B45A-72E0E84575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Engaging teachers and students K-16 with GLOBE and NASA assets to understand Earth System Science. Focus is on real science, project-based science, and vertical integration of the program.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goals are the following: (read from the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199F-4C43-2B48-BC24-E60C41DFB1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500" b="1" dirty="0" smtClean="0">
                <a:solidFill>
                  <a:srgbClr val="2E75B6"/>
                </a:solidFill>
              </a:rPr>
              <a:t>GLOBE Observer (GO)</a:t>
            </a:r>
          </a:p>
          <a:p>
            <a:pPr>
              <a:buSzPct val="125000"/>
            </a:pPr>
            <a:r>
              <a:rPr lang="en-US" sz="4900" dirty="0" smtClean="0"/>
              <a:t>Support use of current GO protocols and data (Clouds and Mosquito Habitat Mapper)</a:t>
            </a:r>
          </a:p>
          <a:p>
            <a:pPr>
              <a:buSzPct val="125000"/>
            </a:pPr>
            <a:r>
              <a:rPr lang="en-US" sz="4900" dirty="0" smtClean="0"/>
              <a:t>Launch GO Eclipse limited edition to collect cloud and air temperature data during the August 21 total solar eclipse; data available for research</a:t>
            </a:r>
          </a:p>
          <a:p>
            <a:pPr>
              <a:buSzPct val="125000"/>
            </a:pPr>
            <a:r>
              <a:rPr lang="en-US" sz="4900" dirty="0" smtClean="0"/>
              <a:t>Develop and launch GO Land Cover/Land Use protocol (late 2017)</a:t>
            </a:r>
          </a:p>
          <a:p>
            <a:pPr>
              <a:buSzPct val="125000"/>
            </a:pPr>
            <a:r>
              <a:rPr lang="en-US" sz="4900" dirty="0" smtClean="0"/>
              <a:t>Develop and strengthen strategic partnerships to engage out-of-school audiences (4-H, libraries, and science centers/museums) in authentic STEM experiences.</a:t>
            </a:r>
            <a:r>
              <a:rPr lang="en-US" sz="4300" dirty="0" smtClean="0"/>
              <a:t>  </a:t>
            </a:r>
          </a:p>
          <a:p>
            <a:pPr lvl="1"/>
            <a:r>
              <a:rPr lang="en-US" sz="4900" dirty="0" smtClean="0"/>
              <a:t>GO evaluator (Oregon State University) will be observing and holding focus groups with key communities to assess needs</a:t>
            </a:r>
          </a:p>
          <a:p>
            <a:pPr lvl="1"/>
            <a:r>
              <a:rPr lang="en-US" sz="4900" dirty="0" smtClean="0"/>
              <a:t>Global Experiment: Collaboration with Association of Science Centers (ASTC) leading up to Nov., 10, 2017 International Science Center and Museum Day (GO Mosquito Habitat Mapper)</a:t>
            </a:r>
          </a:p>
          <a:p>
            <a:r>
              <a:rPr lang="en-US" sz="4900" dirty="0" smtClean="0"/>
              <a:t>Engage GLOBE community to use and provide feedback on new education and presentation resources for Mosquito Habitat Mapper</a:t>
            </a:r>
          </a:p>
          <a:p>
            <a:endParaRPr lang="en-US" sz="4300" b="1" dirty="0" smtClean="0"/>
          </a:p>
          <a:p>
            <a:pPr marL="0" indent="0">
              <a:buNone/>
            </a:pPr>
            <a:r>
              <a:rPr lang="en-US" sz="5500" b="1" dirty="0" smtClean="0">
                <a:solidFill>
                  <a:srgbClr val="2E75B6"/>
                </a:solidFill>
              </a:rPr>
              <a:t>GLOBE Field Campaigns and NASA Connections</a:t>
            </a:r>
            <a:endParaRPr lang="en-US" sz="5500" dirty="0" smtClean="0">
              <a:solidFill>
                <a:srgbClr val="2E75B6"/>
              </a:solidFill>
            </a:endParaRPr>
          </a:p>
          <a:p>
            <a:pPr marL="234950" indent="-234950"/>
            <a:r>
              <a:rPr lang="en-US" sz="4900" dirty="0" smtClean="0"/>
              <a:t>Continue and support U.S. Air Quality and ENSO, with focus on data analysis and collaborations</a:t>
            </a:r>
          </a:p>
          <a:p>
            <a:pPr marL="234950" indent="-234950"/>
            <a:r>
              <a:rPr lang="en-US" sz="4900" dirty="0" smtClean="0"/>
              <a:t>Long-Range planning for thematic approaches and connections to NASA Earth science</a:t>
            </a:r>
          </a:p>
          <a:p>
            <a:pPr marL="0" indent="0">
              <a:buNone/>
            </a:pPr>
            <a:r>
              <a:rPr lang="en-US" sz="3700" dirty="0" smtClean="0"/>
              <a:t> </a:t>
            </a:r>
          </a:p>
          <a:p>
            <a:pPr marL="0" indent="0">
              <a:buNone/>
            </a:pPr>
            <a:endParaRPr lang="en-US" sz="37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i="1" dirty="0" smtClean="0"/>
              <a:t>NESEC is a NASA Science Mission Directorate-funded partnership between the Institute for Global Environmental Strategies and the Earth science divisions at NASA Goddard Space Flight Center, Jet Propulsion Laboratory, and NASA Langley Research Center.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NESEC is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enhancing STEM teaching and learning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creating engaging, meaningful, and authentic STEM experiences and resources that are: 1) based 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NASA Earth science;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to specific audiences’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needs; 3) as a whole, reaching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 learners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throughout their lifetimes; and 4)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 broadly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strategic partnerships.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35FF-188F-BA4B-BBFE-64EA20B52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Engaging teachers and students K-16 with GLOBE and NASA assets to understand Earth System Science. Focus is on real science, project-based science, and vertical integration of the program.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goals are the following: (read from the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199F-4C43-2B48-BC24-E60C41DFB1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BC5D-682B-F04B-B75B-E1D0FA195B30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1AFB-4A6E-DD45-AB51-5E3A4890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jpeg"/><Relationship Id="rId20" Type="http://schemas.openxmlformats.org/officeDocument/2006/relationships/image" Target="../media/image52.tiff"/><Relationship Id="rId10" Type="http://schemas.openxmlformats.org/officeDocument/2006/relationships/image" Target="../media/image46.jpeg"/><Relationship Id="rId11" Type="http://schemas.openxmlformats.org/officeDocument/2006/relationships/image" Target="../media/image17.jpeg"/><Relationship Id="rId12" Type="http://schemas.openxmlformats.org/officeDocument/2006/relationships/image" Target="../media/image47.jpeg"/><Relationship Id="rId13" Type="http://schemas.openxmlformats.org/officeDocument/2006/relationships/image" Target="../media/image48.jpeg"/><Relationship Id="rId14" Type="http://schemas.openxmlformats.org/officeDocument/2006/relationships/image" Target="../media/image49.jpeg"/><Relationship Id="rId15" Type="http://schemas.openxmlformats.org/officeDocument/2006/relationships/image" Target="../media/image50.jpeg"/><Relationship Id="rId16" Type="http://schemas.openxmlformats.org/officeDocument/2006/relationships/image" Target="../media/image18.tiff"/><Relationship Id="rId17" Type="http://schemas.openxmlformats.org/officeDocument/2006/relationships/image" Target="../media/image51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tiff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emf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stem-activation-team/wgbh" TargetMode="External"/><Relationship Id="rId4" Type="http://schemas.openxmlformats.org/officeDocument/2006/relationships/hyperlink" Target="https://science.nasa.gov/stem-activation-team/gmri" TargetMode="External"/><Relationship Id="rId5" Type="http://schemas.openxmlformats.org/officeDocument/2006/relationships/hyperlink" Target="https://science.nasa.gov/stem-activation-team/gmri)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ience.nasa.gov/stem-activation-team/texas-space-grant-consorti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gov/office-education/elp)" TargetMode="Externa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aa.gov/office-education/bwet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59" y="139021"/>
            <a:ext cx="5150081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NASA STEM Activation Projects &amp; GLOBE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05" y="3387436"/>
            <a:ext cx="6177395" cy="3163598"/>
          </a:xfrm>
        </p:spPr>
        <p:txBody>
          <a:bodyPr/>
          <a:lstStyle/>
          <a:p>
            <a:r>
              <a:rPr lang="en-US" dirty="0" smtClean="0"/>
              <a:t>Began 2016</a:t>
            </a:r>
          </a:p>
          <a:p>
            <a:r>
              <a:rPr lang="en-US" dirty="0" smtClean="0"/>
              <a:t>5-10 year projects (sustained support)</a:t>
            </a:r>
          </a:p>
          <a:p>
            <a:r>
              <a:rPr lang="en-US" dirty="0" smtClean="0"/>
              <a:t>New approaches</a:t>
            </a:r>
          </a:p>
          <a:p>
            <a:r>
              <a:rPr lang="en-US" dirty="0" smtClean="0"/>
              <a:t>Diverse implementation</a:t>
            </a:r>
          </a:p>
          <a:p>
            <a:r>
              <a:rPr lang="en-US" dirty="0" smtClean="0"/>
              <a:t>Rigorous evaluation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7212444"/>
              </p:ext>
            </p:extLst>
          </p:nvPr>
        </p:nvGraphicFramePr>
        <p:xfrm>
          <a:off x="4703619" y="523307"/>
          <a:ext cx="43260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" y="160481"/>
            <a:ext cx="1575955" cy="1304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9959" y="4478159"/>
            <a:ext cx="3051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Products that will benefit GLOBE community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4599479" y="4943226"/>
            <a:ext cx="1300480" cy="41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4236720" y="4478159"/>
            <a:ext cx="249936" cy="138499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6600" dirty="0" smtClean="0"/>
              <a:t>See you in the Field</a:t>
            </a:r>
            <a:br>
              <a:rPr lang="en-US" sz="6600" dirty="0" smtClean="0"/>
            </a:br>
            <a:r>
              <a:rPr lang="en-US" sz="6600" dirty="0" smtClean="0"/>
              <a:t>See you next year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084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907" y="588803"/>
            <a:ext cx="6685638" cy="443543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  <a:t>Mission Earth:</a:t>
            </a:r>
            <a:r>
              <a:rPr lang="en-US" sz="1400" b="1" dirty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  <a:t/>
            </a:r>
            <a:br>
              <a:rPr lang="en-US" sz="1400" b="1" dirty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</a:br>
            <a:r>
              <a:rPr lang="en-US" sz="1400" b="1" dirty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  <a:t>Fusing GLOBE with NASA Assets to Build Systemic Innovation in STEM Education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1010" y="229814"/>
            <a:ext cx="1731254" cy="1618442"/>
            <a:chOff x="292100" y="968378"/>
            <a:chExt cx="5047852" cy="48058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68378"/>
              <a:ext cx="5047852" cy="4805878"/>
            </a:xfrm>
            <a:prstGeom prst="rect">
              <a:avLst/>
            </a:prstGeom>
          </p:spPr>
        </p:pic>
        <p:pic>
          <p:nvPicPr>
            <p:cNvPr id="5" name="Picture 4" descr="nasa_logo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4133" y="4612645"/>
              <a:ext cx="2396136" cy="98117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92867" y="5593821"/>
              <a:ext cx="999066" cy="180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6337" y="1945532"/>
            <a:ext cx="242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srgbClr val="FF0000"/>
                </a:solidFill>
              </a:rPr>
              <a:t>Curricular </a:t>
            </a:r>
            <a:r>
              <a:rPr lang="en-US" sz="1100" b="1" dirty="0">
                <a:solidFill>
                  <a:srgbClr val="FF0000"/>
                </a:solidFill>
              </a:rPr>
              <a:t>materials </a:t>
            </a:r>
            <a:r>
              <a:rPr lang="en-US" sz="1100" b="1" dirty="0" smtClean="0">
                <a:solidFill>
                  <a:srgbClr val="FF0000"/>
                </a:solidFill>
              </a:rPr>
              <a:t>vertically </a:t>
            </a:r>
            <a:r>
              <a:rPr lang="en-US" sz="1100" b="1" dirty="0">
                <a:solidFill>
                  <a:srgbClr val="FF0000"/>
                </a:solidFill>
              </a:rPr>
              <a:t>integrated </a:t>
            </a:r>
            <a:r>
              <a:rPr lang="en-US" sz="1100" b="1" dirty="0" smtClean="0">
                <a:solidFill>
                  <a:srgbClr val="FF0000"/>
                </a:solidFill>
              </a:rPr>
              <a:t>in K-12 </a:t>
            </a:r>
            <a:r>
              <a:rPr lang="en-US" sz="1100" b="1" dirty="0">
                <a:solidFill>
                  <a:srgbClr val="FF0000"/>
                </a:solidFill>
              </a:rPr>
              <a:t>learning progression </a:t>
            </a:r>
            <a:r>
              <a:rPr lang="en-US" sz="1100" b="1" dirty="0" smtClean="0">
                <a:solidFill>
                  <a:srgbClr val="FF0000"/>
                </a:solidFill>
              </a:rPr>
              <a:t>fusing </a:t>
            </a:r>
            <a:r>
              <a:rPr lang="en-US" sz="1100" b="1" dirty="0">
                <a:solidFill>
                  <a:srgbClr val="FF0000"/>
                </a:solidFill>
              </a:rPr>
              <a:t>NASA learning assets with </a:t>
            </a:r>
            <a:r>
              <a:rPr lang="en-US" sz="1100" b="1" dirty="0" smtClean="0">
                <a:solidFill>
                  <a:srgbClr val="FF0000"/>
                </a:solidFill>
              </a:rPr>
              <a:t>GLOBE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723" y="1035825"/>
            <a:ext cx="3393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Models </a:t>
            </a:r>
            <a:r>
              <a:rPr lang="en-US" sz="1100" b="1" dirty="0">
                <a:solidFill>
                  <a:srgbClr val="FF0000"/>
                </a:solidFill>
              </a:rPr>
              <a:t>of educational professional development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489" y="1414459"/>
            <a:ext cx="1400173" cy="96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1258519"/>
            <a:ext cx="1902834" cy="10703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8104" y="3602803"/>
            <a:ext cx="4244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Sustainable </a:t>
            </a:r>
            <a:r>
              <a:rPr lang="en-US" sz="1100" b="1" dirty="0">
                <a:solidFill>
                  <a:srgbClr val="FF0000"/>
                </a:solidFill>
              </a:rPr>
              <a:t>infrastructures in schools for use of NASA/GLOBE learning</a:t>
            </a:r>
          </a:p>
        </p:txBody>
      </p:sp>
      <p:pic>
        <p:nvPicPr>
          <p:cNvPr id="15" name="Picture 14" descr="/Users/jstrubl2/Desktop/14522999_1296773960333294_4361772931766587485_n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274" y="3855452"/>
            <a:ext cx="1532596" cy="9996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594846" y="4805173"/>
            <a:ext cx="1746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239491" y="5746802"/>
            <a:ext cx="2636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GLOBE Northeast/Mid-Atlantic Student Research </a:t>
            </a:r>
            <a:r>
              <a:rPr lang="en-US" sz="1100" i="1" dirty="0" smtClean="0"/>
              <a:t>Symposium</a:t>
            </a:r>
            <a:endParaRPr lang="en-US" sz="11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052" y="4916128"/>
            <a:ext cx="1296284" cy="8170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092" y="3871970"/>
            <a:ext cx="1838188" cy="9775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828" y="4917081"/>
            <a:ext cx="1268033" cy="8108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" y="4711089"/>
            <a:ext cx="2470529" cy="138967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6523" y="4457673"/>
            <a:ext cx="22284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Support </a:t>
            </a:r>
            <a:r>
              <a:rPr lang="en-US" sz="1100" b="1" dirty="0">
                <a:solidFill>
                  <a:srgbClr val="FF0000"/>
                </a:solidFill>
              </a:rPr>
              <a:t>STEM career </a:t>
            </a:r>
            <a:r>
              <a:rPr lang="en-US" sz="1100" b="1" dirty="0" smtClean="0">
                <a:solidFill>
                  <a:srgbClr val="FF0000"/>
                </a:solidFill>
              </a:rPr>
              <a:t>development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7000" y="1093087"/>
            <a:ext cx="266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SzPct val="90000"/>
            </a:pPr>
            <a:r>
              <a:rPr lang="en-US" sz="1100" b="1" dirty="0" smtClean="0">
                <a:solidFill>
                  <a:srgbClr val="FF0000"/>
                </a:solidFill>
              </a:rPr>
              <a:t>Collaborate </a:t>
            </a:r>
            <a:r>
              <a:rPr lang="en-US" sz="1100" b="1" dirty="0">
                <a:solidFill>
                  <a:srgbClr val="FF0000"/>
                </a:solidFill>
              </a:rPr>
              <a:t>&amp; build capacity with </a:t>
            </a:r>
            <a:r>
              <a:rPr lang="en-US" sz="1100" b="1" dirty="0" smtClean="0">
                <a:solidFill>
                  <a:srgbClr val="FF0000"/>
                </a:solidFill>
              </a:rPr>
              <a:t>district </a:t>
            </a:r>
            <a:r>
              <a:rPr lang="en-US" sz="1100" b="1" dirty="0">
                <a:solidFill>
                  <a:srgbClr val="FF0000"/>
                </a:solidFill>
              </a:rPr>
              <a:t>and state </a:t>
            </a:r>
            <a:r>
              <a:rPr lang="en-US" sz="1100" b="1" dirty="0" smtClean="0">
                <a:solidFill>
                  <a:srgbClr val="FF0000"/>
                </a:solidFill>
              </a:rPr>
              <a:t>agencies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3422" y="3340744"/>
            <a:ext cx="2063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Infuse NASA/GLOBE learning into higher education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156" y="1480064"/>
            <a:ext cx="1761202" cy="1305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738938" y="2818497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Tracy </a:t>
            </a:r>
            <a:r>
              <a:rPr lang="en-US" sz="1100" dirty="0" err="1" smtClean="0"/>
              <a:t>Ostrom</a:t>
            </a:r>
            <a:r>
              <a:rPr lang="en-US" sz="1100" dirty="0" smtClean="0"/>
              <a:t> training teachers at the New Mexico STEM Conference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2790733" y="1209991"/>
            <a:ext cx="1138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F2F Training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4250694" y="1577097"/>
            <a:ext cx="742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Bi-weekly</a:t>
            </a:r>
          </a:p>
          <a:p>
            <a:pPr algn="ctr"/>
            <a:r>
              <a:rPr lang="en-US" sz="1100" dirty="0" smtClean="0"/>
              <a:t>Webinars</a:t>
            </a:r>
            <a:endParaRPr lang="en-US" sz="11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1660" y="3751260"/>
            <a:ext cx="1230166" cy="10695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10520" y="4069379"/>
            <a:ext cx="1181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Engineering</a:t>
            </a:r>
          </a:p>
          <a:p>
            <a:pPr algn="ctr"/>
            <a:r>
              <a:rPr lang="en-US" sz="1100" dirty="0" smtClean="0"/>
              <a:t>Project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8158162" y="4894575"/>
            <a:ext cx="9858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Dr. Padgett’s </a:t>
            </a:r>
            <a:r>
              <a:rPr lang="en-US" sz="1100" dirty="0" smtClean="0"/>
              <a:t>pre-service </a:t>
            </a:r>
            <a:r>
              <a:rPr lang="en-US" sz="1100" dirty="0"/>
              <a:t>teachers </a:t>
            </a:r>
            <a:r>
              <a:rPr lang="en-US" sz="1100" dirty="0" smtClean="0"/>
              <a:t>with 9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</a:t>
            </a:r>
            <a:r>
              <a:rPr lang="en-US" sz="1100" dirty="0"/>
              <a:t>grade students </a:t>
            </a:r>
          </a:p>
        </p:txBody>
      </p:sp>
      <p:pic>
        <p:nvPicPr>
          <p:cNvPr id="36" name="Picture 35" descr="Stratford Surface Temperature Ex - 10-13-16 2 cr.jp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100" y="4864370"/>
            <a:ext cx="1222219" cy="1060979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620" y="2743200"/>
            <a:ext cx="1455193" cy="857250"/>
          </a:xfrm>
          <a:prstGeom prst="rect">
            <a:avLst/>
          </a:prstGeom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4395883" y="3393195"/>
            <a:ext cx="2562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Connecting </a:t>
            </a:r>
            <a:r>
              <a:rPr lang="en-US" sz="1000" dirty="0"/>
              <a:t>Teachers/ Students/Scientists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" y="2719469"/>
            <a:ext cx="2243138" cy="124760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85734" y="3934507"/>
            <a:ext cx="2257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Example of a Learning Progression</a:t>
            </a:r>
          </a:p>
          <a:p>
            <a:pPr algn="ctr"/>
            <a:r>
              <a:rPr lang="en-US" sz="1100" i="1" dirty="0">
                <a:solidFill>
                  <a:srgbClr val="0070C0"/>
                </a:solidFill>
              </a:rPr>
              <a:t>For GLOBE Clouds Protocol</a:t>
            </a:r>
          </a:p>
        </p:txBody>
      </p:sp>
      <p:pic>
        <p:nvPicPr>
          <p:cNvPr id="50" name="Picture 2" descr="C:\Users\sdarche\Pictures\2013 Fall - GLOBE Chabot and Iowa + personal\823WGTMA\IMG_1458.JP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0852" y="2375998"/>
            <a:ext cx="1787455" cy="1053002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2693046" y="2370767"/>
            <a:ext cx="15108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mtClean="0"/>
              <a:t>Scaffolding Into</a:t>
            </a:r>
          </a:p>
          <a:p>
            <a:pPr algn="ctr"/>
            <a:r>
              <a:rPr lang="en-US" sz="1100" dirty="0" smtClean="0"/>
              <a:t> Classroom Instruction</a:t>
            </a:r>
            <a:endParaRPr lang="en-US" sz="1100" dirty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470422" y="15261339"/>
            <a:ext cx="4342603" cy="32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622822" y="15413739"/>
            <a:ext cx="4342603" cy="32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775222" y="15566139"/>
            <a:ext cx="4342603" cy="32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024485" y="722052"/>
            <a:ext cx="3005321" cy="225399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05" y="4928507"/>
            <a:ext cx="771412" cy="10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015_0204_204145_289 2.JPG"/>
          <p:cNvPicPr>
            <a:picLocks noChangeAspect="1"/>
          </p:cNvPicPr>
          <p:nvPr/>
        </p:nvPicPr>
        <p:blipFill>
          <a:blip r:embed="rId2" cstate="print"/>
          <a:srcRect l="2419" r="1427" b="3846"/>
          <a:stretch>
            <a:fillRect/>
          </a:stretch>
        </p:blipFill>
        <p:spPr>
          <a:xfrm>
            <a:off x="10048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27" y="6134100"/>
            <a:ext cx="8229600" cy="990600"/>
          </a:xfrm>
        </p:spPr>
        <p:txBody>
          <a:bodyPr>
            <a:normAutofit/>
          </a:bodyPr>
          <a:lstStyle/>
          <a:p>
            <a:pPr>
              <a:tabLst>
                <a:tab pos="4121150" algn="l"/>
              </a:tabLst>
            </a:pPr>
            <a:r>
              <a:rPr lang="en-US" sz="4800" i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AEROKATS &amp; Rovers</a:t>
            </a:r>
            <a:endParaRPr lang="en-US" sz="4800" i="1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>
          <a:xfrm>
            <a:off x="5486400" y="846143"/>
            <a:ext cx="1523999" cy="2873010"/>
            <a:chOff x="9235440" y="17297400"/>
            <a:chExt cx="5860983" cy="11049000"/>
          </a:xfrm>
        </p:grpSpPr>
        <p:pic>
          <p:nvPicPr>
            <p:cNvPr id="10" name="Picture 9" descr="CBEC AEROKATS Gunston School 11-4-16 47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3" y="17297400"/>
              <a:ext cx="5852160" cy="3794826"/>
            </a:xfrm>
            <a:prstGeom prst="rect">
              <a:avLst/>
            </a:prstGeom>
          </p:spPr>
        </p:pic>
        <p:pic>
          <p:nvPicPr>
            <p:cNvPr id="11" name="Picture 10" descr="CBEC AEROKATS Gunston School 11-4-16 4787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9235440" y="21282721"/>
              <a:ext cx="5852160" cy="7063679"/>
            </a:xfrm>
            <a:prstGeom prst="rect">
              <a:avLst/>
            </a:prstGeom>
          </p:spPr>
        </p:pic>
      </p:grpSp>
      <p:pic>
        <p:nvPicPr>
          <p:cNvPr id="13" name="Picture 10" descr="QuadPod (0151) 14 b.jpg"/>
          <p:cNvPicPr>
            <a:picLocks noChangeAspect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5486400" y="3848087"/>
            <a:ext cx="1524000" cy="24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-NCG\Desktop\AREN2017\pix fm Sallie\GEMS Students assembly Alpine for Low Win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6325" y="1248511"/>
            <a:ext cx="1845275" cy="1219200"/>
          </a:xfrm>
          <a:prstGeom prst="rect">
            <a:avLst/>
          </a:prstGeom>
          <a:noFill/>
        </p:spPr>
      </p:pic>
      <p:pic>
        <p:nvPicPr>
          <p:cNvPr id="1028" name="Picture 4" descr="C:\Users\AS-NCG\Desktop\AREN2017\pix fm Sallie\100_0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534511"/>
            <a:ext cx="1808709" cy="1848903"/>
          </a:xfrm>
          <a:prstGeom prst="rect">
            <a:avLst/>
          </a:prstGeom>
          <a:noFill/>
        </p:spPr>
      </p:pic>
      <p:pic>
        <p:nvPicPr>
          <p:cNvPr id="16" name="Picture 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914400" cy="77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lrff-edublog.org/wp-content/uploads/2013/07/the-globe-program-world-governan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0"/>
            <a:ext cx="1071383" cy="777240"/>
          </a:xfrm>
          <a:prstGeom prst="rect">
            <a:avLst/>
          </a:prstGeom>
          <a:noFill/>
        </p:spPr>
      </p:pic>
      <p:pic>
        <p:nvPicPr>
          <p:cNvPr id="3" name="Picture 2" descr="AREN_Logo_final_150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87" y="70189"/>
            <a:ext cx="1136904" cy="807720"/>
          </a:xfrm>
          <a:prstGeom prst="rect">
            <a:avLst/>
          </a:prstGeom>
        </p:spPr>
      </p:pic>
      <p:pic>
        <p:nvPicPr>
          <p:cNvPr id="15" name="Picture 14" descr="2015_0204_203717_219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82319" y="846143"/>
            <a:ext cx="5075481" cy="5410200"/>
          </a:xfrm>
          <a:prstGeom prst="rect">
            <a:avLst/>
          </a:prstGeom>
          <a:ln w="25400">
            <a:solidFill>
              <a:srgbClr val="66FF33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655591" y="96356"/>
            <a:ext cx="3832818" cy="83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chemeClr val="bg1"/>
                </a:solidFill>
              </a:rPr>
              <a:t> Project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nasa.gov/sites/default/files/styles/full_width_feature/public/thumbnails/image/alaska.a2015186.2220.1km.jpg?itok=g2c1W8o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5"/>
          <a:stretch/>
        </p:blipFill>
        <p:spPr bwMode="auto">
          <a:xfrm>
            <a:off x="145474" y="76200"/>
            <a:ext cx="8817428" cy="67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996" y="6316205"/>
            <a:ext cx="8416291" cy="276999"/>
          </a:xfrm>
          <a:prstGeom prst="rect">
            <a:avLst/>
          </a:prstGeom>
          <a:solidFill>
            <a:srgbClr val="EEECE1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MODIS image taken by the Aqua Satellite captures smoke filled skies throughout Alaska in July 2015.</a:t>
            </a:r>
            <a:endParaRPr lang="en-US" sz="1200" b="1" i="1" dirty="0"/>
          </a:p>
        </p:txBody>
      </p:sp>
      <p:pic>
        <p:nvPicPr>
          <p:cNvPr id="9" name="Picture 5" descr="C:\Users\kvillano\Pictures\Project BrownDown Photos\Shageluk\IMG_10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0" b="8152"/>
          <a:stretch/>
        </p:blipFill>
        <p:spPr bwMode="auto">
          <a:xfrm>
            <a:off x="5201193" y="860198"/>
            <a:ext cx="3333207" cy="279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6763006" y="4338401"/>
            <a:ext cx="45752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Background- Jeff </a:t>
            </a:r>
            <a:r>
              <a:rPr lang="en-US" sz="1000" dirty="0"/>
              <a:t>Schmaltz, MODIS Rapid Response </a:t>
            </a:r>
            <a:r>
              <a:rPr lang="en-US" sz="1000" dirty="0" smtClean="0"/>
              <a:t>Team; Inset- Katie Spellman, UAF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895600"/>
            <a:ext cx="3333207" cy="646331"/>
          </a:xfrm>
          <a:prstGeom prst="rect">
            <a:avLst/>
          </a:prstGeom>
          <a:solidFill>
            <a:srgbClr val="EEECE1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Shageluk village 8</a:t>
            </a:r>
            <a:r>
              <a:rPr lang="en-US" sz="1200" b="1" i="1" baseline="30000" dirty="0" smtClean="0"/>
              <a:t>th</a:t>
            </a:r>
            <a:r>
              <a:rPr lang="en-US" sz="1200" b="1" i="1" dirty="0" smtClean="0"/>
              <a:t> grader organizes data in a brush pile near the school’s GLOBE post-fire succession monitoring site.</a:t>
            </a:r>
            <a:endParaRPr lang="en-US" sz="1200" b="1" i="1" dirty="0"/>
          </a:p>
        </p:txBody>
      </p:sp>
      <p:pic>
        <p:nvPicPr>
          <p:cNvPr id="12" name="Shape 170"/>
          <p:cNvPicPr preferRelativeResize="0"/>
          <p:nvPr/>
        </p:nvPicPr>
        <p:blipFill rotWithShape="1">
          <a:blip r:embed="rId5" cstate="print">
            <a:alphaModFix/>
          </a:blip>
          <a:srcRect t="4695" b="9929"/>
          <a:stretch/>
        </p:blipFill>
        <p:spPr>
          <a:xfrm>
            <a:off x="609601" y="3352800"/>
            <a:ext cx="3505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335280" y="381000"/>
            <a:ext cx="4617720" cy="27431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Arctic and Earth SIGNs Project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Engages learners in STEM using GLOBE and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NASA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Provides opportunity for climate learning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from local to global scale, using braided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multiple ways of  knowing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Helps youth  make an impact in their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community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4876800"/>
            <a:ext cx="2667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Elena B. Sparrow PI</a:t>
            </a:r>
          </a:p>
          <a:p>
            <a:pPr algn="ctr"/>
            <a:r>
              <a:rPr lang="en-US" dirty="0" smtClean="0"/>
              <a:t>Katie L. Spellman, Co-I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34000" y="3810000"/>
            <a:ext cx="2895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Exploring impacts &amp; feedbacks of a warming Arctic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3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907" y="83127"/>
            <a:ext cx="6685638" cy="122035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  <a:t>Mission Earth:</a:t>
            </a:r>
            <a:r>
              <a:rPr lang="en-US" sz="2000" b="1" dirty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  <a:t/>
            </a:r>
            <a:br>
              <a:rPr lang="en-US" sz="2000" b="1" dirty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</a:br>
            <a:r>
              <a:rPr lang="en-US" sz="2000" b="1" dirty="0">
                <a:solidFill>
                  <a:srgbClr val="00B050"/>
                </a:solidFill>
                <a:latin typeface="Elephant" charset="0"/>
                <a:ea typeface="Elephant" charset="0"/>
                <a:cs typeface="Elephant" charset="0"/>
              </a:rPr>
              <a:t>Fusing GLOBE with NASA Assets to Build Systemic Innovation in STEM Education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1010" y="229813"/>
            <a:ext cx="2214008" cy="2069739"/>
            <a:chOff x="292100" y="968378"/>
            <a:chExt cx="5047852" cy="48058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0" y="968378"/>
              <a:ext cx="5047852" cy="4805878"/>
            </a:xfrm>
            <a:prstGeom prst="rect">
              <a:avLst/>
            </a:prstGeom>
          </p:spPr>
        </p:pic>
        <p:pic>
          <p:nvPicPr>
            <p:cNvPr id="5" name="Picture 4" descr="nasa_logo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4133" y="4612645"/>
              <a:ext cx="2396136" cy="98117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92867" y="5593821"/>
              <a:ext cx="999066" cy="180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89015" y="1303484"/>
            <a:ext cx="541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FF0000"/>
                </a:solidFill>
              </a:rPr>
              <a:t>Vertical Integration of GLOBE across school levels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" y="4711089"/>
            <a:ext cx="3699422" cy="20809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6523" y="4405718"/>
            <a:ext cx="3151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Support </a:t>
            </a:r>
            <a:r>
              <a:rPr lang="en-US" sz="1600" b="1" dirty="0">
                <a:solidFill>
                  <a:srgbClr val="FF0000"/>
                </a:solidFill>
              </a:rPr>
              <a:t>STEM career </a:t>
            </a:r>
            <a:r>
              <a:rPr lang="en-US" sz="1600" b="1" dirty="0" smtClean="0">
                <a:solidFill>
                  <a:srgbClr val="FF0000"/>
                </a:solidFill>
              </a:rPr>
              <a:t>development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682" y="1622280"/>
            <a:ext cx="5007596" cy="2785164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676535" y="4535050"/>
            <a:ext cx="503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Example of a Learning Progression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</a:rPr>
              <a:t>For GLOBE Clouds Protocol</a:t>
            </a: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470422" y="15261339"/>
            <a:ext cx="4342603" cy="32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622822" y="15413739"/>
            <a:ext cx="4342603" cy="32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775222" y="15566139"/>
            <a:ext cx="4342603" cy="325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024485" y="722052"/>
            <a:ext cx="3005321" cy="225399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146407" y="5678864"/>
            <a:ext cx="339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Models </a:t>
            </a:r>
            <a:r>
              <a:rPr lang="en-US" sz="1200" b="1" dirty="0">
                <a:solidFill>
                  <a:srgbClr val="FF0000"/>
                </a:solidFill>
              </a:rPr>
              <a:t>of educational professional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46407" y="5941392"/>
            <a:ext cx="4725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Sustainable </a:t>
            </a:r>
            <a:r>
              <a:rPr lang="en-US" sz="1200" b="1" dirty="0">
                <a:solidFill>
                  <a:srgbClr val="FF0000"/>
                </a:solidFill>
              </a:rPr>
              <a:t>infrastructures in schools for use of NASA/GLOBE learning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46407" y="6203920"/>
            <a:ext cx="4311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SzPct val="90000"/>
            </a:pPr>
            <a:r>
              <a:rPr lang="en-US" sz="1200" b="1" dirty="0" smtClean="0">
                <a:solidFill>
                  <a:srgbClr val="FF0000"/>
                </a:solidFill>
              </a:rPr>
              <a:t>Collaborate </a:t>
            </a:r>
            <a:r>
              <a:rPr lang="en-US" sz="1200" b="1" dirty="0">
                <a:solidFill>
                  <a:srgbClr val="FF0000"/>
                </a:solidFill>
              </a:rPr>
              <a:t>&amp; build capacity with </a:t>
            </a:r>
            <a:r>
              <a:rPr lang="en-US" sz="1200" b="1" dirty="0" smtClean="0">
                <a:solidFill>
                  <a:srgbClr val="FF0000"/>
                </a:solidFill>
              </a:rPr>
              <a:t>district </a:t>
            </a:r>
            <a:r>
              <a:rPr lang="en-US" sz="1200" b="1" dirty="0">
                <a:solidFill>
                  <a:srgbClr val="FF0000"/>
                </a:solidFill>
              </a:rPr>
              <a:t>and state </a:t>
            </a:r>
            <a:r>
              <a:rPr lang="en-US" sz="1200" b="1" dirty="0" smtClean="0">
                <a:solidFill>
                  <a:srgbClr val="FF0000"/>
                </a:solidFill>
              </a:rPr>
              <a:t>agencies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46407" y="6466448"/>
            <a:ext cx="3979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Infuse NASA/GLOBE learning into higher education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6407" y="5335283"/>
            <a:ext cx="339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And More</a:t>
            </a:r>
            <a:r>
              <a:rPr lang="is-IS" sz="1600" b="1" dirty="0" smtClean="0"/>
              <a:t>…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372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140"/>
            <a:ext cx="8229600" cy="5699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NASA Earth Science Education Collaborative (NESEC</a:t>
            </a:r>
            <a:r>
              <a:rPr lang="en-US" sz="2400" b="1" dirty="0" smtClean="0"/>
              <a:t>)</a:t>
            </a:r>
            <a:br>
              <a:rPr lang="en-US" sz="2400" b="1" dirty="0" smtClean="0"/>
            </a:br>
            <a:r>
              <a:rPr lang="en-US" sz="2400" b="1" dirty="0" smtClean="0"/>
              <a:t>http://</a:t>
            </a:r>
            <a:r>
              <a:rPr lang="en-US" sz="2400" b="1" dirty="0" err="1" smtClean="0"/>
              <a:t>bit.ly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EarthCollaborative</a:t>
            </a:r>
            <a:endParaRPr lang="en-US" sz="16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22930" y="1368518"/>
            <a:ext cx="2158988" cy="4572000"/>
            <a:chOff x="5086350" y="1735014"/>
            <a:chExt cx="2746195" cy="5815505"/>
          </a:xfrm>
        </p:grpSpPr>
        <p:pic>
          <p:nvPicPr>
            <p:cNvPr id="9" name="Picture 8" descr="Screen Shot 2017-08-02 at 7.02.4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50" y="1735014"/>
              <a:ext cx="2743200" cy="1409007"/>
            </a:xfrm>
            <a:prstGeom prst="rect">
              <a:avLst/>
            </a:prstGeom>
          </p:spPr>
        </p:pic>
        <p:pic>
          <p:nvPicPr>
            <p:cNvPr id="10" name="Picture 9" descr="Screen Shot 2017-08-02 at 7.02.3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345" y="3144021"/>
              <a:ext cx="2743200" cy="440649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7980" y="5672411"/>
            <a:ext cx="251372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Coming: </a:t>
            </a:r>
            <a:r>
              <a:rPr lang="en-US" dirty="0" smtClean="0"/>
              <a:t>Land Use/Cover</a:t>
            </a:r>
          </a:p>
          <a:p>
            <a:pPr algn="ctr"/>
            <a:r>
              <a:rPr lang="en-US" dirty="0" smtClean="0"/>
              <a:t>(Late 2017)</a:t>
            </a:r>
            <a:endParaRPr lang="en-US" dirty="0"/>
          </a:p>
        </p:txBody>
      </p:sp>
      <p:pic>
        <p:nvPicPr>
          <p:cNvPr id="17" name="Picture 16" descr="NASA_4Colo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26" y="71140"/>
            <a:ext cx="879004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464" y="49316"/>
            <a:ext cx="1341120" cy="731520"/>
          </a:xfrm>
          <a:prstGeom prst="rect">
            <a:avLst/>
          </a:prstGeom>
        </p:spPr>
      </p:pic>
      <p:pic>
        <p:nvPicPr>
          <p:cNvPr id="20" name="Picture 19" descr="Sleeve_IGES_ESW2017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21" y="1497317"/>
            <a:ext cx="1863838" cy="1506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8675" y="4472390"/>
            <a:ext cx="833008" cy="8495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124" y="4472161"/>
            <a:ext cx="1511300" cy="812800"/>
          </a:xfrm>
          <a:prstGeom prst="rect">
            <a:avLst/>
          </a:prstGeom>
        </p:spPr>
      </p:pic>
      <p:pic>
        <p:nvPicPr>
          <p:cNvPr id="24" name="Picture 23" descr="GLOBElogo_color-arc(1)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65" y="4407793"/>
            <a:ext cx="1306021" cy="975800"/>
          </a:xfrm>
          <a:prstGeom prst="rect">
            <a:avLst/>
          </a:prstGeom>
        </p:spPr>
      </p:pic>
      <p:pic>
        <p:nvPicPr>
          <p:cNvPr id="25" name="Picture 24" descr="Screen Shot 2017-08-03 at 9.33.15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61" y="5375995"/>
            <a:ext cx="1804416" cy="7315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7644" y="2472220"/>
            <a:ext cx="1183744" cy="11837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1365" y="910335"/>
            <a:ext cx="3584159" cy="400110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E75B6"/>
                </a:solidFill>
              </a:rPr>
              <a:t>GLOBE Student Field Campaigns</a:t>
            </a:r>
            <a:endParaRPr lang="en-US" sz="2000" b="1" dirty="0">
              <a:solidFill>
                <a:srgbClr val="2E75B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8305" y="174007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El Niño-Southern Oscillation (ENSO)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U.S. Air Quality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53664" y="4007683"/>
            <a:ext cx="4368754" cy="400110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E75B6"/>
                </a:solidFill>
              </a:rPr>
              <a:t>Strategic Partnerships &amp; Collaborations</a:t>
            </a:r>
            <a:endParaRPr lang="en-US" sz="2000" b="1" dirty="0">
              <a:solidFill>
                <a:srgbClr val="2E75B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872" y="887691"/>
            <a:ext cx="1754983" cy="400110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E75B6"/>
                </a:solidFill>
              </a:rPr>
              <a:t>Citizen Science</a:t>
            </a:r>
            <a:endParaRPr lang="en-US" sz="2000" b="1" dirty="0">
              <a:solidFill>
                <a:srgbClr val="2E75B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8305" y="1396744"/>
            <a:ext cx="385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Collection, Analysis, Collaboration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22088" y="6162353"/>
            <a:ext cx="2499189" cy="646331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NASA Science Education</a:t>
            </a:r>
          </a:p>
          <a:p>
            <a:pPr algn="ctr"/>
            <a:r>
              <a:rPr lang="en-US" b="1" dirty="0" smtClean="0"/>
              <a:t>“Collective”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227721" y="910335"/>
            <a:ext cx="1265942" cy="400110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E75B6"/>
                </a:solidFill>
              </a:rPr>
              <a:t>Resources</a:t>
            </a:r>
            <a:endParaRPr lang="en-US" sz="2000" b="1" dirty="0">
              <a:solidFill>
                <a:srgbClr val="2E75B6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11737" y="15362129"/>
            <a:ext cx="3963286" cy="1600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4137" y="15514529"/>
            <a:ext cx="3963286" cy="1600200"/>
          </a:xfrm>
          <a:prstGeom prst="rect">
            <a:avLst/>
          </a:prstGeom>
        </p:spPr>
      </p:pic>
      <p:pic>
        <p:nvPicPr>
          <p:cNvPr id="37" name="Picture 36" descr="Screen Shot 2017-08-03 at 10.17.05 A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37" y="2496878"/>
            <a:ext cx="2667301" cy="1141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22" y="3156996"/>
            <a:ext cx="1320406" cy="227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 descr="Screen Shot 2016-06-27 at 10.55.44 AM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2"/>
          <a:stretch/>
        </p:blipFill>
        <p:spPr>
          <a:xfrm>
            <a:off x="23790948" y="18981730"/>
            <a:ext cx="1552392" cy="2286000"/>
          </a:xfrm>
          <a:prstGeom prst="rect">
            <a:avLst/>
          </a:prstGeom>
        </p:spPr>
      </p:pic>
      <p:pic>
        <p:nvPicPr>
          <p:cNvPr id="40" name="Picture 39" descr="Screen Shot 2017-08-03 at 10.22.34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30" y="4435281"/>
            <a:ext cx="1476219" cy="1995255"/>
          </a:xfrm>
          <a:prstGeom prst="rect">
            <a:avLst/>
          </a:prstGeom>
        </p:spPr>
      </p:pic>
      <p:pic>
        <p:nvPicPr>
          <p:cNvPr id="41" name="Picture 40" descr="Screen Shot 2017-08-03 at 10.24.09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52" y="5494142"/>
            <a:ext cx="3031658" cy="4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958" y="365126"/>
            <a:ext cx="6868391" cy="1325563"/>
          </a:xfrm>
        </p:spPr>
        <p:txBody>
          <a:bodyPr/>
          <a:lstStyle/>
          <a:p>
            <a:r>
              <a:rPr lang="en-US" dirty="0" smtClean="0"/>
              <a:t>Other NASA Earth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Texas Space </a:t>
            </a:r>
            <a:r>
              <a:rPr lang="en-US" dirty="0"/>
              <a:t>Grant Consortium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err="1" smtClean="0">
                <a:hlinkClick r:id="rId2"/>
              </a:rPr>
              <a:t>science.nasa.gov</a:t>
            </a:r>
            <a:r>
              <a:rPr lang="en-US" sz="2000" dirty="0" smtClean="0">
                <a:hlinkClick r:id="rId2"/>
              </a:rPr>
              <a:t>/stem-activation-team/</a:t>
            </a:r>
            <a:r>
              <a:rPr lang="en-US" sz="2000" dirty="0" err="1" smtClean="0">
                <a:hlinkClick r:id="rId2"/>
              </a:rPr>
              <a:t>texas</a:t>
            </a:r>
            <a:r>
              <a:rPr lang="en-US" sz="2000" dirty="0" smtClean="0">
                <a:hlinkClick r:id="rId2"/>
              </a:rPr>
              <a:t>-space-grant-consortium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High school summer research experiences</a:t>
            </a:r>
          </a:p>
          <a:p>
            <a:pPr lvl="1"/>
            <a:r>
              <a:rPr lang="en-US" dirty="0" smtClean="0"/>
              <a:t>Slot reserved for GLOBE student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WGBH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err="1" smtClean="0">
                <a:hlinkClick r:id="rId3"/>
              </a:rPr>
              <a:t>science.nasa.gov</a:t>
            </a:r>
            <a:r>
              <a:rPr lang="en-US" sz="2000" dirty="0" smtClean="0">
                <a:hlinkClick r:id="rId3"/>
              </a:rPr>
              <a:t>/stem-activation-team/</a:t>
            </a:r>
            <a:r>
              <a:rPr lang="en-US" sz="2000" dirty="0" err="1" smtClean="0">
                <a:hlinkClick r:id="rId3"/>
              </a:rPr>
              <a:t>wgbh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Digital resources for education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Earth focus release this month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GMRI</a:t>
            </a:r>
            <a:r>
              <a:rPr lang="en-US" dirty="0"/>
              <a:t> </a:t>
            </a:r>
            <a:r>
              <a:rPr lang="en-US" sz="2200" dirty="0"/>
              <a:t>(</a:t>
            </a:r>
            <a:r>
              <a:rPr lang="en-US" sz="2200" dirty="0">
                <a:hlinkClick r:id="rId4"/>
              </a:rPr>
              <a:t>https://</a:t>
            </a:r>
            <a:r>
              <a:rPr lang="en-US" sz="2200" dirty="0" smtClean="0">
                <a:hlinkClick r:id="rId4"/>
              </a:rPr>
              <a:t>science.nasa.gov/stem-activation-team/gmri</a:t>
            </a:r>
            <a:r>
              <a:rPr lang="en-US" sz="2200" dirty="0" smtClean="0">
                <a:hlinkClick r:id="rId5"/>
              </a:rPr>
              <a:t>)</a:t>
            </a:r>
            <a:endParaRPr lang="en-US" sz="2200" dirty="0" smtClean="0"/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Middle school experience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" y="160481"/>
            <a:ext cx="1575955" cy="13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160481"/>
            <a:ext cx="676783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Citizen Science for Earth Systems </a:t>
            </a:r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Program (CSESP)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5258"/>
              </p:ext>
            </p:extLst>
          </p:nvPr>
        </p:nvGraphicFramePr>
        <p:xfrm>
          <a:off x="628650" y="1825624"/>
          <a:ext cx="3610841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>
            <a:endCxn id="10" idx="1"/>
          </p:cNvCxnSpPr>
          <p:nvPr/>
        </p:nvCxnSpPr>
        <p:spPr>
          <a:xfrm flipV="1">
            <a:off x="3553691" y="3459977"/>
            <a:ext cx="1932709" cy="405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36718" y="5777345"/>
            <a:ext cx="2067791" cy="37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2259648"/>
            <a:ext cx="27333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GLOBE connections: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Soil Moisture Sensor</a:t>
            </a:r>
          </a:p>
          <a:p>
            <a:r>
              <a:rPr lang="en-US" dirty="0" smtClean="0"/>
              <a:t>Snow ++</a:t>
            </a:r>
          </a:p>
          <a:p>
            <a:r>
              <a:rPr lang="en-US" dirty="0" smtClean="0"/>
              <a:t>Aerosol ++</a:t>
            </a:r>
          </a:p>
          <a:p>
            <a:r>
              <a:rPr lang="en-US" dirty="0" smtClean="0"/>
              <a:t>Cloud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Mosquito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Drought (No </a:t>
            </a:r>
            <a:r>
              <a:rPr lang="en-US" dirty="0" err="1" smtClean="0"/>
              <a:t>Precip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4900" y="5782086"/>
            <a:ext cx="2791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GLOBE connections?</a:t>
            </a:r>
          </a:p>
          <a:p>
            <a:r>
              <a:rPr lang="en-US" dirty="0" smtClean="0"/>
              <a:t>Announced in early 2018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" y="160481"/>
            <a:ext cx="1575955" cy="13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26"/>
            <a:ext cx="4961659" cy="892174"/>
          </a:xfrm>
        </p:spPr>
        <p:txBody>
          <a:bodyPr/>
          <a:lstStyle/>
          <a:p>
            <a:r>
              <a:rPr lang="en-US" smtClean="0"/>
              <a:t>NOAA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B-WET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www.noaa.gov/office-education/bwet)</a:t>
            </a:r>
            <a:endParaRPr lang="en-US" dirty="0" smtClean="0"/>
          </a:p>
          <a:p>
            <a:pPr lvl="1"/>
            <a:r>
              <a:rPr lang="en-US" dirty="0" smtClean="0"/>
              <a:t>Explicit GLOBE connections</a:t>
            </a:r>
          </a:p>
          <a:p>
            <a:endParaRPr lang="en-US" dirty="0"/>
          </a:p>
          <a:p>
            <a:r>
              <a:rPr lang="en-US" dirty="0" smtClean="0"/>
              <a:t>Environmental </a:t>
            </a:r>
            <a:r>
              <a:rPr lang="en-US" dirty="0"/>
              <a:t>Literacy Program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www.noaa.gov/office-education/elp)</a:t>
            </a:r>
            <a:endParaRPr lang="en-US" dirty="0" smtClean="0"/>
          </a:p>
          <a:p>
            <a:pPr lvl="1"/>
            <a:r>
              <a:rPr lang="en-US" dirty="0" smtClean="0"/>
              <a:t>GLOBE connections welcome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6" y="103786"/>
            <a:ext cx="4384964" cy="11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26123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Invigorated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090" y="4934585"/>
            <a:ext cx="2612390" cy="1560830"/>
            <a:chOff x="466090" y="4934585"/>
            <a:chExt cx="2612390" cy="1560830"/>
          </a:xfrm>
        </p:grpSpPr>
        <p:sp>
          <p:nvSpPr>
            <p:cNvPr id="5" name="Content Placeholder 3"/>
            <p:cNvSpPr txBox="1">
              <a:spLocks/>
            </p:cNvSpPr>
            <p:nvPr/>
          </p:nvSpPr>
          <p:spPr>
            <a:xfrm>
              <a:off x="466090" y="4934585"/>
              <a:ext cx="2612390" cy="4801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Tired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650" y="4934585"/>
              <a:ext cx="1560830" cy="156083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01910"/>
            <a:ext cx="3048000" cy="1905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78730" y="3254410"/>
            <a:ext cx="3168263" cy="1862068"/>
            <a:chOff x="5444490" y="2563442"/>
            <a:chExt cx="3168263" cy="1862068"/>
          </a:xfrm>
        </p:grpSpPr>
        <p:sp>
          <p:nvSpPr>
            <p:cNvPr id="6" name="Content Placeholder 3"/>
            <p:cNvSpPr txBox="1">
              <a:spLocks/>
            </p:cNvSpPr>
            <p:nvPr/>
          </p:nvSpPr>
          <p:spPr>
            <a:xfrm>
              <a:off x="5444490" y="3014345"/>
              <a:ext cx="2612390" cy="4801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Learning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685" y="2563442"/>
              <a:ext cx="1862068" cy="1862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1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756</Words>
  <Application>Microsoft Macintosh PowerPoint</Application>
  <PresentationFormat>Letter Paper (8.5x11 in)</PresentationFormat>
  <Paragraphs>130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Elephant</vt:lpstr>
      <vt:lpstr>Georgia</vt:lpstr>
      <vt:lpstr>Helvetica</vt:lpstr>
      <vt:lpstr>Arial</vt:lpstr>
      <vt:lpstr>Office Theme</vt:lpstr>
      <vt:lpstr>NASA STEM Activation Projects &amp; GLOBE</vt:lpstr>
      <vt:lpstr>AEROKATS &amp; Rovers</vt:lpstr>
      <vt:lpstr>PowerPoint Presentation</vt:lpstr>
      <vt:lpstr>Mission Earth: Fusing GLOBE with NASA Assets to Build Systemic Innovation in STEM Education</vt:lpstr>
      <vt:lpstr>NASA Earth Science Education Collaborative (NESEC) http://bit.ly/EarthCollaborative</vt:lpstr>
      <vt:lpstr>Other NASA Earth Projects</vt:lpstr>
      <vt:lpstr>Citizen Science for Earth Systems Program (CSESP)</vt:lpstr>
      <vt:lpstr>NOAA Opportunities</vt:lpstr>
      <vt:lpstr>This Week</vt:lpstr>
      <vt:lpstr>PowerPoint Presentation</vt:lpstr>
      <vt:lpstr>Mission Earth: Fusing GLOBE with NASA Assets to Build Systemic Innovation in STEM Education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59</cp:revision>
  <dcterms:created xsi:type="dcterms:W3CDTF">2017-08-03T11:00:30Z</dcterms:created>
  <dcterms:modified xsi:type="dcterms:W3CDTF">2017-08-03T17:55:22Z</dcterms:modified>
</cp:coreProperties>
</file>